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3.xml" ContentType="application/vnd.openxmlformats-officedocument.drawingml.chartshapes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drawings/drawing4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drawings/drawing5.xml" ContentType="application/vnd.openxmlformats-officedocument.drawingml.chartshapes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4" autoAdjust="0"/>
    <p:restoredTop sz="94660"/>
  </p:normalViewPr>
  <p:slideViewPr>
    <p:cSldViewPr showGuides="1">
      <p:cViewPr>
        <p:scale>
          <a:sx n="90" d="100"/>
          <a:sy n="90" d="100"/>
        </p:scale>
        <p:origin x="-666" y="696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10.952380952380953</c:v>
                </c:pt>
                <c:pt idx="2" formatCode="0.0">
                  <c:v>3.5238095238095237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4.55</c:v>
                </c:pt>
                <c:pt idx="2" formatCode="0.0">
                  <c:v>0.85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2.85</c:v>
                </c:pt>
                <c:pt idx="2" formatCode="0.0">
                  <c:v>1.1399999999999999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93018240"/>
        <c:axId val="293040512"/>
      </c:barChart>
      <c:catAx>
        <c:axId val="293018240"/>
        <c:scaling>
          <c:orientation val="minMax"/>
        </c:scaling>
        <c:delete val="1"/>
        <c:axPos val="b"/>
        <c:majorTickMark val="out"/>
        <c:minorTickMark val="none"/>
        <c:tickLblPos val="none"/>
        <c:crossAx val="293040512"/>
        <c:crosses val="autoZero"/>
        <c:auto val="1"/>
        <c:lblAlgn val="ctr"/>
        <c:lblOffset val="100"/>
        <c:noMultiLvlLbl val="0"/>
      </c:catAx>
      <c:valAx>
        <c:axId val="293040512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293018240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0.65</c:v>
                </c:pt>
                <c:pt idx="1">
                  <c:v>0.9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0.3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95498880"/>
        <c:axId val="295500416"/>
      </c:barChart>
      <c:catAx>
        <c:axId val="2954988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550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55004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549888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95971072"/>
        <c:axId val="295985152"/>
      </c:barChart>
      <c:catAx>
        <c:axId val="295971072"/>
        <c:scaling>
          <c:orientation val="maxMin"/>
        </c:scaling>
        <c:delete val="1"/>
        <c:axPos val="b"/>
        <c:majorTickMark val="out"/>
        <c:minorTickMark val="none"/>
        <c:tickLblPos val="none"/>
        <c:crossAx val="295985152"/>
        <c:crosses val="autoZero"/>
        <c:auto val="1"/>
        <c:lblAlgn val="ctr"/>
        <c:lblOffset val="100"/>
        <c:noMultiLvlLbl val="0"/>
      </c:catAx>
      <c:valAx>
        <c:axId val="295985152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959710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0.25</c:v>
                </c:pt>
                <c:pt idx="1">
                  <c:v>0.1</c:v>
                </c:pt>
                <c:pt idx="2">
                  <c:v>0.55000000000000004</c:v>
                </c:pt>
                <c:pt idx="3">
                  <c:v>0.15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</c:v>
                </c:pt>
                <c:pt idx="1">
                  <c:v>0.05</c:v>
                </c:pt>
                <c:pt idx="2">
                  <c:v>0.2</c:v>
                </c:pt>
                <c:pt idx="3">
                  <c:v>0</c:v>
                </c:pt>
                <c:pt idx="4">
                  <c:v>0.05</c:v>
                </c:pt>
                <c:pt idx="5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0.5</c:v>
                </c:pt>
                <c:pt idx="1">
                  <c:v>0.05</c:v>
                </c:pt>
                <c:pt idx="2">
                  <c:v>0.45</c:v>
                </c:pt>
                <c:pt idx="3">
                  <c:v>0</c:v>
                </c:pt>
                <c:pt idx="4">
                  <c:v>0.15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6016128"/>
        <c:axId val="296022016"/>
      </c:barChart>
      <c:catAx>
        <c:axId val="2960161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602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602201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60161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19"/>
                <c:pt idx="0">
                  <c:v>0.6</c:v>
                </c:pt>
                <c:pt idx="1">
                  <c:v>0.6</c:v>
                </c:pt>
                <c:pt idx="2">
                  <c:v>0.9</c:v>
                </c:pt>
                <c:pt idx="4">
                  <c:v>0.75</c:v>
                </c:pt>
                <c:pt idx="5">
                  <c:v>0.9</c:v>
                </c:pt>
                <c:pt idx="6">
                  <c:v>0.9</c:v>
                </c:pt>
                <c:pt idx="8">
                  <c:v>0.8</c:v>
                </c:pt>
                <c:pt idx="9">
                  <c:v>0.95</c:v>
                </c:pt>
                <c:pt idx="10">
                  <c:v>0.95</c:v>
                </c:pt>
                <c:pt idx="12">
                  <c:v>0.95</c:v>
                </c:pt>
                <c:pt idx="13">
                  <c:v>0.9</c:v>
                </c:pt>
                <c:pt idx="14">
                  <c:v>1</c:v>
                </c:pt>
                <c:pt idx="17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19"/>
                <c:pt idx="0">
                  <c:v>0.4</c:v>
                </c:pt>
                <c:pt idx="1">
                  <c:v>0.4</c:v>
                </c:pt>
                <c:pt idx="2">
                  <c:v>0.1</c:v>
                </c:pt>
                <c:pt idx="4">
                  <c:v>0.25</c:v>
                </c:pt>
                <c:pt idx="5">
                  <c:v>0.1</c:v>
                </c:pt>
                <c:pt idx="6">
                  <c:v>0.1</c:v>
                </c:pt>
                <c:pt idx="8">
                  <c:v>0.2</c:v>
                </c:pt>
                <c:pt idx="9">
                  <c:v>0.05</c:v>
                </c:pt>
                <c:pt idx="10">
                  <c:v>0.05</c:v>
                </c:pt>
                <c:pt idx="12">
                  <c:v>0.05</c:v>
                </c:pt>
                <c:pt idx="13">
                  <c:v>0.1</c:v>
                </c:pt>
                <c:pt idx="16">
                  <c:v>1</c:v>
                </c:pt>
                <c:pt idx="17">
                  <c:v>0.9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Sheet1!$D$2:$D$26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96308736"/>
        <c:axId val="296310272"/>
      </c:barChart>
      <c:catAx>
        <c:axId val="296308736"/>
        <c:scaling>
          <c:orientation val="maxMin"/>
        </c:scaling>
        <c:delete val="1"/>
        <c:axPos val="l"/>
        <c:majorTickMark val="out"/>
        <c:minorTickMark val="none"/>
        <c:tickLblPos val="none"/>
        <c:crossAx val="296310272"/>
        <c:crosses val="autoZero"/>
        <c:auto val="1"/>
        <c:lblAlgn val="ctr"/>
        <c:lblOffset val="100"/>
        <c:noMultiLvlLbl val="0"/>
      </c:catAx>
      <c:valAx>
        <c:axId val="2963102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630873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0.52</c:v>
                </c:pt>
                <c:pt idx="1">
                  <c:v>0.85</c:v>
                </c:pt>
                <c:pt idx="2">
                  <c:v>0.75</c:v>
                </c:pt>
                <c:pt idx="4">
                  <c:v>0.67</c:v>
                </c:pt>
                <c:pt idx="5">
                  <c:v>0.8</c:v>
                </c:pt>
                <c:pt idx="6">
                  <c:v>0.8</c:v>
                </c:pt>
                <c:pt idx="9">
                  <c:v>0.05</c:v>
                </c:pt>
                <c:pt idx="10">
                  <c:v>0.05</c:v>
                </c:pt>
                <c:pt idx="12">
                  <c:v>0.71</c:v>
                </c:pt>
                <c:pt idx="13">
                  <c:v>0.8</c:v>
                </c:pt>
                <c:pt idx="14">
                  <c:v>0.65</c:v>
                </c:pt>
                <c:pt idx="16">
                  <c:v>0.56999999999999995</c:v>
                </c:pt>
                <c:pt idx="17">
                  <c:v>0.7</c:v>
                </c:pt>
                <c:pt idx="18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0.24</c:v>
                </c:pt>
                <c:pt idx="1">
                  <c:v>0.15</c:v>
                </c:pt>
                <c:pt idx="2">
                  <c:v>0.25</c:v>
                </c:pt>
                <c:pt idx="4">
                  <c:v>0.05</c:v>
                </c:pt>
                <c:pt idx="5">
                  <c:v>0.05</c:v>
                </c:pt>
                <c:pt idx="6">
                  <c:v>0.1</c:v>
                </c:pt>
                <c:pt idx="8">
                  <c:v>0.71</c:v>
                </c:pt>
                <c:pt idx="9">
                  <c:v>0.8</c:v>
                </c:pt>
                <c:pt idx="10">
                  <c:v>0.85</c:v>
                </c:pt>
                <c:pt idx="12">
                  <c:v>0</c:v>
                </c:pt>
                <c:pt idx="13">
                  <c:v>0.05</c:v>
                </c:pt>
                <c:pt idx="14">
                  <c:v>0.25</c:v>
                </c:pt>
                <c:pt idx="16">
                  <c:v>0.43</c:v>
                </c:pt>
                <c:pt idx="17">
                  <c:v>0.25</c:v>
                </c:pt>
                <c:pt idx="18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General</c:formatCode>
                <c:ptCount val="20"/>
                <c:pt idx="0" formatCode="0%">
                  <c:v>0.24</c:v>
                </c:pt>
                <c:pt idx="4" formatCode="0%">
                  <c:v>0.28000000000000003</c:v>
                </c:pt>
                <c:pt idx="5" formatCode="0%">
                  <c:v>0.15</c:v>
                </c:pt>
                <c:pt idx="6" formatCode="0%">
                  <c:v>0.1</c:v>
                </c:pt>
                <c:pt idx="8" formatCode="0%">
                  <c:v>0.28999999999999998</c:v>
                </c:pt>
                <c:pt idx="9" formatCode="0%">
                  <c:v>0.15</c:v>
                </c:pt>
                <c:pt idx="10" formatCode="0%">
                  <c:v>0.1</c:v>
                </c:pt>
                <c:pt idx="12" formatCode="0%">
                  <c:v>0.28999999999999998</c:v>
                </c:pt>
                <c:pt idx="13" formatCode="0%">
                  <c:v>0.15</c:v>
                </c:pt>
                <c:pt idx="14" formatCode="0%">
                  <c:v>0.1</c:v>
                </c:pt>
                <c:pt idx="17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96152064"/>
        <c:axId val="295789312"/>
      </c:barChart>
      <c:catAx>
        <c:axId val="296152064"/>
        <c:scaling>
          <c:orientation val="maxMin"/>
        </c:scaling>
        <c:delete val="1"/>
        <c:axPos val="l"/>
        <c:majorTickMark val="out"/>
        <c:minorTickMark val="none"/>
        <c:tickLblPos val="none"/>
        <c:crossAx val="295789312"/>
        <c:crosses val="autoZero"/>
        <c:auto val="1"/>
        <c:lblAlgn val="ctr"/>
        <c:lblOffset val="100"/>
        <c:noMultiLvlLbl val="0"/>
      </c:catAx>
      <c:valAx>
        <c:axId val="2957893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615206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(N=12)</c:v>
                </c:pt>
                <c:pt idx="1">
                  <c:v>2012 (N=14)</c:v>
                </c:pt>
                <c:pt idx="2">
                  <c:v>2011 (N=11)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0.93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delete val="1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(N=12)</c:v>
                </c:pt>
                <c:pt idx="1">
                  <c:v>2012 (N=14)</c:v>
                </c:pt>
                <c:pt idx="2">
                  <c:v>2011 (N=11)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(N=12)</c:v>
                </c:pt>
                <c:pt idx="1">
                  <c:v>2012 (N=14)</c:v>
                </c:pt>
                <c:pt idx="2">
                  <c:v>2011 (N=11)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2" formatCode="0%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96263040"/>
        <c:axId val="296277120"/>
      </c:barChart>
      <c:catAx>
        <c:axId val="29626304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96277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62771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626304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96577664"/>
        <c:axId val="296583552"/>
      </c:barChart>
      <c:catAx>
        <c:axId val="296577664"/>
        <c:scaling>
          <c:orientation val="maxMin"/>
        </c:scaling>
        <c:delete val="1"/>
        <c:axPos val="b"/>
        <c:majorTickMark val="out"/>
        <c:minorTickMark val="none"/>
        <c:tickLblPos val="none"/>
        <c:crossAx val="296583552"/>
        <c:crosses val="autoZero"/>
        <c:auto val="1"/>
        <c:lblAlgn val="ctr"/>
        <c:lblOffset val="100"/>
        <c:noMultiLvlLbl val="0"/>
      </c:catAx>
      <c:valAx>
        <c:axId val="29658355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965776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0.48</c:v>
                </c:pt>
                <c:pt idx="1">
                  <c:v>0.14000000000000001</c:v>
                </c:pt>
                <c:pt idx="2">
                  <c:v>0</c:v>
                </c:pt>
                <c:pt idx="3">
                  <c:v>0.38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0.75</c:v>
                </c:pt>
                <c:pt idx="1">
                  <c:v>0.1</c:v>
                </c:pt>
                <c:pt idx="2">
                  <c:v>0</c:v>
                </c:pt>
                <c:pt idx="3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</c:v>
                </c:pt>
                <c:pt idx="1">
                  <c:v>0.05</c:v>
                </c:pt>
                <c:pt idx="2">
                  <c:v>0.05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6684160"/>
        <c:axId val="296694144"/>
      </c:barChart>
      <c:catAx>
        <c:axId val="296684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6694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66941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668416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</c:v>
                </c:pt>
                <c:pt idx="1">
                  <c:v>0.95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0.1</c:v>
                </c:pt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97101952"/>
        <c:axId val="297111936"/>
      </c:barChart>
      <c:catAx>
        <c:axId val="2971019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711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711193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297101952"/>
        <c:crosses val="autoZero"/>
        <c:crossBetween val="between"/>
        <c:majorUnit val="1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2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96919040"/>
        <c:axId val="296920576"/>
      </c:barChart>
      <c:catAx>
        <c:axId val="296919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6920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692057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296919040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0.75</c:v>
                </c:pt>
                <c:pt idx="1">
                  <c:v>0.95</c:v>
                </c:pt>
                <c:pt idx="2">
                  <c:v>0.8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3083776"/>
        <c:axId val="293089664"/>
      </c:barChart>
      <c:catAx>
        <c:axId val="2930837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308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30896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30837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0.81</c:v>
                </c:pt>
                <c:pt idx="1">
                  <c:v>0.9</c:v>
                </c:pt>
                <c:pt idx="2">
                  <c:v>0.9</c:v>
                </c:pt>
                <c:pt idx="4">
                  <c:v>0.95</c:v>
                </c:pt>
                <c:pt idx="5">
                  <c:v>1</c:v>
                </c:pt>
                <c:pt idx="6">
                  <c:v>0.95</c:v>
                </c:pt>
                <c:pt idx="9">
                  <c:v>0.1</c:v>
                </c:pt>
                <c:pt idx="10">
                  <c:v>0.05</c:v>
                </c:pt>
                <c:pt idx="14">
                  <c:v>0.05</c:v>
                </c:pt>
                <c:pt idx="16">
                  <c:v>0.1</c:v>
                </c:pt>
                <c:pt idx="17">
                  <c:v>0.05</c:v>
                </c:pt>
                <c:pt idx="18">
                  <c:v>0.15</c:v>
                </c:pt>
                <c:pt idx="20">
                  <c:v>0.86</c:v>
                </c:pt>
                <c:pt idx="21">
                  <c:v>0.9</c:v>
                </c:pt>
                <c:pt idx="22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0%</c:formatCode>
                <c:ptCount val="24"/>
                <c:pt idx="0">
                  <c:v>0.19</c:v>
                </c:pt>
                <c:pt idx="1">
                  <c:v>0.1</c:v>
                </c:pt>
                <c:pt idx="2">
                  <c:v>0.1</c:v>
                </c:pt>
                <c:pt idx="4">
                  <c:v>0.05</c:v>
                </c:pt>
                <c:pt idx="6">
                  <c:v>0.05</c:v>
                </c:pt>
                <c:pt idx="8">
                  <c:v>1</c:v>
                </c:pt>
                <c:pt idx="9">
                  <c:v>0.9</c:v>
                </c:pt>
                <c:pt idx="10">
                  <c:v>0.95</c:v>
                </c:pt>
                <c:pt idx="12">
                  <c:v>1</c:v>
                </c:pt>
                <c:pt idx="13">
                  <c:v>1</c:v>
                </c:pt>
                <c:pt idx="14">
                  <c:v>0.95</c:v>
                </c:pt>
                <c:pt idx="16">
                  <c:v>0.9</c:v>
                </c:pt>
                <c:pt idx="17">
                  <c:v>0.95</c:v>
                </c:pt>
                <c:pt idx="18">
                  <c:v>0.85</c:v>
                </c:pt>
                <c:pt idx="20">
                  <c:v>0.14000000000000001</c:v>
                </c:pt>
                <c:pt idx="21">
                  <c:v>0.1</c:v>
                </c:pt>
                <c:pt idx="22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97448192"/>
        <c:axId val="297449728"/>
      </c:barChart>
      <c:catAx>
        <c:axId val="297448192"/>
        <c:scaling>
          <c:orientation val="maxMin"/>
        </c:scaling>
        <c:delete val="1"/>
        <c:axPos val="l"/>
        <c:majorTickMark val="out"/>
        <c:minorTickMark val="none"/>
        <c:tickLblPos val="none"/>
        <c:crossAx val="297449728"/>
        <c:crosses val="autoZero"/>
        <c:auto val="1"/>
        <c:lblAlgn val="ctr"/>
        <c:lblOffset val="100"/>
        <c:noMultiLvlLbl val="0"/>
      </c:catAx>
      <c:valAx>
        <c:axId val="297449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744819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0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podczas rozmowy odczuwałeś(aś) niechęć ze strony urzędnika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0.33</c:v>
                </c:pt>
                <c:pt idx="1">
                  <c:v>0.8</c:v>
                </c:pt>
                <c:pt idx="2">
                  <c:v>0.42</c:v>
                </c:pt>
                <c:pt idx="4">
                  <c:v>0.95</c:v>
                </c:pt>
                <c:pt idx="5">
                  <c:v>1</c:v>
                </c:pt>
                <c:pt idx="6">
                  <c:v>0.95</c:v>
                </c:pt>
                <c:pt idx="8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podczas rozmowy odczuwałeś(aś) niechęć ze strony urzędnika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0.67</c:v>
                </c:pt>
                <c:pt idx="1">
                  <c:v>0.2</c:v>
                </c:pt>
                <c:pt idx="2">
                  <c:v>0.57999999999999996</c:v>
                </c:pt>
                <c:pt idx="4">
                  <c:v>0.05</c:v>
                </c:pt>
                <c:pt idx="6">
                  <c:v>0.05</c:v>
                </c:pt>
                <c:pt idx="8">
                  <c:v>0.9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93247616"/>
        <c:axId val="293261696"/>
      </c:barChart>
      <c:catAx>
        <c:axId val="293247616"/>
        <c:scaling>
          <c:orientation val="maxMin"/>
        </c:scaling>
        <c:delete val="1"/>
        <c:axPos val="l"/>
        <c:majorTickMark val="out"/>
        <c:minorTickMark val="none"/>
        <c:tickLblPos val="none"/>
        <c:crossAx val="293261696"/>
        <c:crosses val="autoZero"/>
        <c:auto val="1"/>
        <c:lblAlgn val="ctr"/>
        <c:lblOffset val="100"/>
        <c:noMultiLvlLbl val="0"/>
      </c:catAx>
      <c:valAx>
        <c:axId val="29326169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324761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93426304"/>
        <c:axId val="293427840"/>
      </c:barChart>
      <c:catAx>
        <c:axId val="293426304"/>
        <c:scaling>
          <c:orientation val="maxMin"/>
        </c:scaling>
        <c:delete val="1"/>
        <c:axPos val="b"/>
        <c:majorTickMark val="out"/>
        <c:minorTickMark val="none"/>
        <c:tickLblPos val="none"/>
        <c:crossAx val="293427840"/>
        <c:crosses val="autoZero"/>
        <c:auto val="1"/>
        <c:lblAlgn val="ctr"/>
        <c:lblOffset val="100"/>
        <c:noMultiLvlLbl val="0"/>
      </c:catAx>
      <c:valAx>
        <c:axId val="29342784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934263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0.76</c:v>
                </c:pt>
                <c:pt idx="1">
                  <c:v>0</c:v>
                </c:pt>
                <c:pt idx="2">
                  <c:v>0.1</c:v>
                </c:pt>
                <c:pt idx="3">
                  <c:v>0.14000000000000001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0.65</c:v>
                </c:pt>
                <c:pt idx="1">
                  <c:v>0.05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0.74</c:v>
                </c:pt>
                <c:pt idx="1">
                  <c:v>0.21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7293312"/>
        <c:axId val="297294848"/>
      </c:barChart>
      <c:catAx>
        <c:axId val="297293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7294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729484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729331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0">
                  <c:v>0.1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0.76</c:v>
                </c:pt>
                <c:pt idx="1">
                  <c:v>0.6</c:v>
                </c:pt>
                <c:pt idx="2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0.35</c:v>
                </c:pt>
                <c:pt idx="2">
                  <c:v>0.26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98010112"/>
        <c:axId val="298011648"/>
      </c:barChart>
      <c:catAx>
        <c:axId val="29801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801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80116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98010112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97897344"/>
        <c:axId val="297899136"/>
      </c:barChart>
      <c:catAx>
        <c:axId val="297897344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97899136"/>
        <c:crosses val="autoZero"/>
        <c:auto val="1"/>
        <c:lblAlgn val="ctr"/>
        <c:lblOffset val="100"/>
        <c:noMultiLvlLbl val="0"/>
      </c:catAx>
      <c:valAx>
        <c:axId val="29789913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978973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aktami prawnymi (ustawy, dzien...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0.81</c:v>
                </c:pt>
                <c:pt idx="1">
                  <c:v>4.7619047619047616E-2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aktami prawnymi (ustawy, dzien...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0.9</c:v>
                </c:pt>
                <c:pt idx="1">
                  <c:v>0</c:v>
                </c:pt>
                <c:pt idx="2">
                  <c:v>0.1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aktami prawnymi (ustawy, dzien...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0.89</c:v>
                </c:pt>
                <c:pt idx="1">
                  <c:v>0</c:v>
                </c:pt>
                <c:pt idx="2">
                  <c:v>0.11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8073472"/>
        <c:axId val="298083456"/>
      </c:barChart>
      <c:catAx>
        <c:axId val="298073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808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808345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807347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0.1</c:v>
                </c:pt>
                <c:pt idx="2">
                  <c:v>0.1</c:v>
                </c:pt>
                <c:pt idx="3">
                  <c:v>0.62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0.15</c:v>
                </c:pt>
                <c:pt idx="1">
                  <c:v>0</c:v>
                </c:pt>
                <c:pt idx="2">
                  <c:v>0.1</c:v>
                </c:pt>
                <c:pt idx="3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3"/>
              <c:layout>
                <c:manualLayout>
                  <c:x val="-3.23379629629630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0.11</c:v>
                </c:pt>
                <c:pt idx="1">
                  <c:v>0.05</c:v>
                </c:pt>
                <c:pt idx="2">
                  <c:v>0.05</c:v>
                </c:pt>
                <c:pt idx="3">
                  <c:v>0.79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8499072"/>
        <c:axId val="298500864"/>
      </c:barChart>
      <c:catAx>
        <c:axId val="29849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850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85008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849907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98319232"/>
        <c:axId val="298333312"/>
      </c:barChart>
      <c:catAx>
        <c:axId val="298319232"/>
        <c:scaling>
          <c:orientation val="maxMin"/>
        </c:scaling>
        <c:delete val="1"/>
        <c:axPos val="b"/>
        <c:majorTickMark val="out"/>
        <c:minorTickMark val="none"/>
        <c:tickLblPos val="none"/>
        <c:crossAx val="298333312"/>
        <c:crosses val="autoZero"/>
        <c:auto val="1"/>
        <c:lblAlgn val="ctr"/>
        <c:lblOffset val="100"/>
        <c:noMultiLvlLbl val="0"/>
      </c:catAx>
      <c:valAx>
        <c:axId val="29833331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983192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0.66666666666666663</c:v>
                </c:pt>
                <c:pt idx="1">
                  <c:v>0.47619047619047616</c:v>
                </c:pt>
                <c:pt idx="2">
                  <c:v>0.33333333333333331</c:v>
                </c:pt>
                <c:pt idx="3">
                  <c:v>0.38095238095238093</c:v>
                </c:pt>
                <c:pt idx="4">
                  <c:v>0.2857142857142857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0.85</c:v>
                </c:pt>
                <c:pt idx="1">
                  <c:v>0.7</c:v>
                </c:pt>
                <c:pt idx="2">
                  <c:v>0.7</c:v>
                </c:pt>
                <c:pt idx="3">
                  <c:v>0.5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0.84</c:v>
                </c:pt>
                <c:pt idx="1">
                  <c:v>0.57999999999999996</c:v>
                </c:pt>
                <c:pt idx="2">
                  <c:v>0.57999999999999996</c:v>
                </c:pt>
                <c:pt idx="3">
                  <c:v>0.42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8373120"/>
        <c:axId val="298374656"/>
      </c:barChart>
      <c:catAx>
        <c:axId val="2983731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837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837465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83731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93536512"/>
        <c:axId val="293538048"/>
      </c:barChart>
      <c:catAx>
        <c:axId val="293536512"/>
        <c:scaling>
          <c:orientation val="maxMin"/>
        </c:scaling>
        <c:delete val="1"/>
        <c:axPos val="b"/>
        <c:majorTickMark val="out"/>
        <c:minorTickMark val="none"/>
        <c:tickLblPos val="none"/>
        <c:crossAx val="293538048"/>
        <c:crosses val="autoZero"/>
        <c:auto val="1"/>
        <c:lblAlgn val="ctr"/>
        <c:lblOffset val="100"/>
        <c:noMultiLvlLbl val="0"/>
      </c:catAx>
      <c:valAx>
        <c:axId val="293538048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935365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98571264"/>
        <c:axId val="298572800"/>
      </c:barChart>
      <c:catAx>
        <c:axId val="298571264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98572800"/>
        <c:crosses val="autoZero"/>
        <c:auto val="1"/>
        <c:lblAlgn val="ctr"/>
        <c:lblOffset val="100"/>
        <c:noMultiLvlLbl val="0"/>
      </c:catAx>
      <c:valAx>
        <c:axId val="29857280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985712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(N=17)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(N=6)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08781824"/>
        <c:axId val="308783360"/>
      </c:barChart>
      <c:catAx>
        <c:axId val="308781824"/>
        <c:scaling>
          <c:orientation val="maxMin"/>
        </c:scaling>
        <c:delete val="1"/>
        <c:axPos val="b"/>
        <c:majorTickMark val="out"/>
        <c:minorTickMark val="none"/>
        <c:tickLblPos val="none"/>
        <c:crossAx val="308783360"/>
        <c:crosses val="autoZero"/>
        <c:auto val="1"/>
        <c:lblAlgn val="ctr"/>
        <c:lblOffset val="100"/>
        <c:noMultiLvlLbl val="0"/>
      </c:catAx>
      <c:valAx>
        <c:axId val="30878336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087818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0.05</c:v>
                </c:pt>
                <c:pt idx="3">
                  <c:v>0</c:v>
                </c:pt>
                <c:pt idx="4">
                  <c:v>0.55000000000000004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0.35</c:v>
                </c:pt>
                <c:pt idx="1">
                  <c:v>0.1</c:v>
                </c:pt>
                <c:pt idx="2">
                  <c:v>0.25</c:v>
                </c:pt>
                <c:pt idx="3">
                  <c:v>0</c:v>
                </c:pt>
                <c:pt idx="4">
                  <c:v>0.3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0.47</c:v>
                </c:pt>
                <c:pt idx="1">
                  <c:v>0.05</c:v>
                </c:pt>
                <c:pt idx="2">
                  <c:v>0</c:v>
                </c:pt>
                <c:pt idx="3">
                  <c:v>0.05</c:v>
                </c:pt>
                <c:pt idx="4">
                  <c:v>0.42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10440704"/>
        <c:axId val="310442240"/>
      </c:barChart>
      <c:catAx>
        <c:axId val="310440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1044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04422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1044070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(N=17)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</c:v>
                </c:pt>
                <c:pt idx="1">
                  <c:v>0.12</c:v>
                </c:pt>
                <c:pt idx="2">
                  <c:v>0.18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(N=6)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0.67</c:v>
                </c:pt>
                <c:pt idx="1">
                  <c:v>0.17</c:v>
                </c:pt>
                <c:pt idx="2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0.42</c:v>
                </c:pt>
                <c:pt idx="1">
                  <c:v>0.37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10502144"/>
        <c:axId val="310503680"/>
      </c:barChart>
      <c:catAx>
        <c:axId val="310502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10503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05036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1050214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10611328"/>
        <c:axId val="311063680"/>
      </c:barChart>
      <c:catAx>
        <c:axId val="31061132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311063680"/>
        <c:crosses val="autoZero"/>
        <c:auto val="1"/>
        <c:lblAlgn val="ctr"/>
        <c:lblOffset val="100"/>
        <c:noMultiLvlLbl val="0"/>
      </c:catAx>
      <c:valAx>
        <c:axId val="31106368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106113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3"/>
                <c:pt idx="0">
                  <c:v>0.24</c:v>
                </c:pt>
                <c:pt idx="1">
                  <c:v>0.1</c:v>
                </c:pt>
                <c:pt idx="2">
                  <c:v>0.67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3"/>
                <c:pt idx="0">
                  <c:v>0.16</c:v>
                </c:pt>
                <c:pt idx="1">
                  <c:v>0.16</c:v>
                </c:pt>
                <c:pt idx="2">
                  <c:v>0.68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10972416"/>
        <c:axId val="310973952"/>
      </c:barChart>
      <c:catAx>
        <c:axId val="310972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10973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09739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1097241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Tak, prawidłowo mnie poinformował</c:v>
                </c:pt>
                <c:pt idx="1">
                  <c:v>W ogóle mnie nie poinformował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Tak, prawidłowo mnie poinformował</c:v>
                </c:pt>
                <c:pt idx="1">
                  <c:v>W ogóle mnie nie poinformował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Tak, prawidłowo mnie poinformował</c:v>
                </c:pt>
                <c:pt idx="1">
                  <c:v>W ogóle mnie nie poinformował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0.74</c:v>
                </c:pt>
                <c:pt idx="1">
                  <c:v>0.26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11016832"/>
        <c:axId val="311030912"/>
      </c:barChart>
      <c:catAx>
        <c:axId val="311016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1103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0309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1101683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0.33</c:v>
                </c:pt>
                <c:pt idx="1">
                  <c:v>0.7</c:v>
                </c:pt>
                <c:pt idx="2">
                  <c:v>0.26</c:v>
                </c:pt>
                <c:pt idx="4">
                  <c:v>0.1</c:v>
                </c:pt>
                <c:pt idx="5">
                  <c:v>0.15</c:v>
                </c:pt>
                <c:pt idx="6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0.67</c:v>
                </c:pt>
                <c:pt idx="1">
                  <c:v>0.3</c:v>
                </c:pt>
                <c:pt idx="2">
                  <c:v>0.74</c:v>
                </c:pt>
                <c:pt idx="4">
                  <c:v>0.9</c:v>
                </c:pt>
                <c:pt idx="5">
                  <c:v>0.85</c:v>
                </c:pt>
                <c:pt idx="6">
                  <c:v>0.74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11121792"/>
        <c:axId val="311123328"/>
      </c:barChart>
      <c:catAx>
        <c:axId val="311121792"/>
        <c:scaling>
          <c:orientation val="maxMin"/>
        </c:scaling>
        <c:delete val="1"/>
        <c:axPos val="l"/>
        <c:majorTickMark val="out"/>
        <c:minorTickMark val="none"/>
        <c:tickLblPos val="none"/>
        <c:crossAx val="311123328"/>
        <c:crosses val="autoZero"/>
        <c:auto val="1"/>
        <c:lblAlgn val="ctr"/>
        <c:lblOffset val="100"/>
        <c:noMultiLvlLbl val="0"/>
      </c:catAx>
      <c:valAx>
        <c:axId val="3111233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1112179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0.74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11481472"/>
        <c:axId val="311483008"/>
      </c:barChart>
      <c:catAx>
        <c:axId val="311481472"/>
        <c:scaling>
          <c:orientation val="maxMin"/>
        </c:scaling>
        <c:delete val="1"/>
        <c:axPos val="l"/>
        <c:majorTickMark val="out"/>
        <c:minorTickMark val="none"/>
        <c:tickLblPos val="none"/>
        <c:crossAx val="311483008"/>
        <c:crosses val="autoZero"/>
        <c:auto val="1"/>
        <c:lblAlgn val="ctr"/>
        <c:lblOffset val="100"/>
        <c:noMultiLvlLbl val="0"/>
      </c:catAx>
      <c:valAx>
        <c:axId val="31148300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1148147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11757824"/>
        <c:axId val="311763712"/>
      </c:barChart>
      <c:catAx>
        <c:axId val="311757824"/>
        <c:scaling>
          <c:orientation val="maxMin"/>
        </c:scaling>
        <c:delete val="1"/>
        <c:axPos val="b"/>
        <c:majorTickMark val="out"/>
        <c:minorTickMark val="none"/>
        <c:tickLblPos val="none"/>
        <c:crossAx val="311763712"/>
        <c:crosses val="autoZero"/>
        <c:auto val="1"/>
        <c:lblAlgn val="ctr"/>
        <c:lblOffset val="100"/>
        <c:noMultiLvlLbl val="0"/>
      </c:catAx>
      <c:valAx>
        <c:axId val="31176371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117578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</c:v>
                </c:pt>
                <c:pt idx="1">
                  <c:v>0.1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0.85</c:v>
                </c:pt>
                <c:pt idx="1">
                  <c:v>0.3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3675776"/>
        <c:axId val="293677312"/>
      </c:barChart>
      <c:catAx>
        <c:axId val="2936757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3677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367731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36757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0.95</c:v>
                </c:pt>
                <c:pt idx="2">
                  <c:v>0.81</c:v>
                </c:pt>
                <c:pt idx="3">
                  <c:v>0.86</c:v>
                </c:pt>
                <c:pt idx="4">
                  <c:v>0.76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</c:v>
                </c:pt>
                <c:pt idx="1">
                  <c:v>0.95</c:v>
                </c:pt>
                <c:pt idx="2">
                  <c:v>0.9</c:v>
                </c:pt>
                <c:pt idx="3">
                  <c:v>0.85</c:v>
                </c:pt>
                <c:pt idx="4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0.79</c:v>
                </c:pt>
                <c:pt idx="1">
                  <c:v>0.89</c:v>
                </c:pt>
                <c:pt idx="2">
                  <c:v>0.84</c:v>
                </c:pt>
                <c:pt idx="3">
                  <c:v>0.84</c:v>
                </c:pt>
                <c:pt idx="4">
                  <c:v>0.84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11790592"/>
        <c:axId val="311800576"/>
      </c:barChart>
      <c:catAx>
        <c:axId val="31179059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11800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80057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1179059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0.53</c:v>
                </c:pt>
                <c:pt idx="1">
                  <c:v>0.65</c:v>
                </c:pt>
                <c:pt idx="2">
                  <c:v>0.33</c:v>
                </c:pt>
                <c:pt idx="4">
                  <c:v>0.47</c:v>
                </c:pt>
                <c:pt idx="5">
                  <c:v>0.6</c:v>
                </c:pt>
                <c:pt idx="6">
                  <c:v>0.43</c:v>
                </c:pt>
                <c:pt idx="8">
                  <c:v>0.42</c:v>
                </c:pt>
                <c:pt idx="9">
                  <c:v>0.75</c:v>
                </c:pt>
                <c:pt idx="10">
                  <c:v>0.42</c:v>
                </c:pt>
                <c:pt idx="12">
                  <c:v>0.53</c:v>
                </c:pt>
                <c:pt idx="13">
                  <c:v>0.8</c:v>
                </c:pt>
                <c:pt idx="14">
                  <c:v>0.48</c:v>
                </c:pt>
                <c:pt idx="16">
                  <c:v>0.37</c:v>
                </c:pt>
                <c:pt idx="17">
                  <c:v>0.7</c:v>
                </c:pt>
                <c:pt idx="18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0.37</c:v>
                </c:pt>
                <c:pt idx="1">
                  <c:v>0.25</c:v>
                </c:pt>
                <c:pt idx="2">
                  <c:v>0.43</c:v>
                </c:pt>
                <c:pt idx="4">
                  <c:v>0.37</c:v>
                </c:pt>
                <c:pt idx="5">
                  <c:v>0.25</c:v>
                </c:pt>
                <c:pt idx="6">
                  <c:v>0.43</c:v>
                </c:pt>
                <c:pt idx="8">
                  <c:v>0.42</c:v>
                </c:pt>
                <c:pt idx="9">
                  <c:v>0.15</c:v>
                </c:pt>
                <c:pt idx="10">
                  <c:v>0.38</c:v>
                </c:pt>
                <c:pt idx="12">
                  <c:v>0.37</c:v>
                </c:pt>
                <c:pt idx="13">
                  <c:v>0.15</c:v>
                </c:pt>
                <c:pt idx="14">
                  <c:v>0.48</c:v>
                </c:pt>
                <c:pt idx="16">
                  <c:v>0.42</c:v>
                </c:pt>
                <c:pt idx="17">
                  <c:v>0.25</c:v>
                </c:pt>
                <c:pt idx="18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0">
                  <c:v>0.11</c:v>
                </c:pt>
                <c:pt idx="1">
                  <c:v>0.05</c:v>
                </c:pt>
                <c:pt idx="2">
                  <c:v>0.19</c:v>
                </c:pt>
                <c:pt idx="4">
                  <c:v>0.16</c:v>
                </c:pt>
                <c:pt idx="5">
                  <c:v>0.1</c:v>
                </c:pt>
                <c:pt idx="6">
                  <c:v>0.14000000000000001</c:v>
                </c:pt>
                <c:pt idx="8">
                  <c:v>0.11</c:v>
                </c:pt>
                <c:pt idx="9">
                  <c:v>0.05</c:v>
                </c:pt>
                <c:pt idx="10">
                  <c:v>0.1</c:v>
                </c:pt>
                <c:pt idx="12">
                  <c:v>0.11</c:v>
                </c:pt>
                <c:pt idx="14">
                  <c:v>0.04</c:v>
                </c:pt>
                <c:pt idx="16">
                  <c:v>0.16</c:v>
                </c:pt>
                <c:pt idx="17">
                  <c:v>0.05</c:v>
                </c:pt>
                <c:pt idx="18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0%</c:formatCode>
                <c:ptCount val="19"/>
                <c:pt idx="1">
                  <c:v>0.05</c:v>
                </c:pt>
                <c:pt idx="2">
                  <c:v>0.05</c:v>
                </c:pt>
                <c:pt idx="5">
                  <c:v>0.05</c:v>
                </c:pt>
                <c:pt idx="6">
                  <c:v>0</c:v>
                </c:pt>
                <c:pt idx="8">
                  <c:v>0.05</c:v>
                </c:pt>
                <c:pt idx="9">
                  <c:v>0.05</c:v>
                </c:pt>
                <c:pt idx="10">
                  <c:v>0.1</c:v>
                </c:pt>
                <c:pt idx="13">
                  <c:v>0.05</c:v>
                </c:pt>
                <c:pt idx="14">
                  <c:v>0</c:v>
                </c:pt>
                <c:pt idx="16">
                  <c:v>0.05</c:v>
                </c:pt>
                <c:pt idx="18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12082432"/>
        <c:axId val="312083968"/>
      </c:barChart>
      <c:catAx>
        <c:axId val="312082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12083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208396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312082432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93730560"/>
        <c:axId val="294862848"/>
      </c:barChart>
      <c:catAx>
        <c:axId val="2937305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486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486284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373056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0.8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 formatCode="0%">
                  <c:v>0.15</c:v>
                </c:pt>
                <c:pt idx="2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95254272"/>
        <c:axId val="295276544"/>
      </c:barChart>
      <c:catAx>
        <c:axId val="2952542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5276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52765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525427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95296384"/>
        <c:axId val="295056512"/>
      </c:barChart>
      <c:catAx>
        <c:axId val="295296384"/>
        <c:scaling>
          <c:orientation val="maxMin"/>
        </c:scaling>
        <c:delete val="1"/>
        <c:axPos val="b"/>
        <c:majorTickMark val="out"/>
        <c:minorTickMark val="none"/>
        <c:tickLblPos val="none"/>
        <c:crossAx val="295056512"/>
        <c:crosses val="autoZero"/>
        <c:auto val="1"/>
        <c:lblAlgn val="ctr"/>
        <c:lblOffset val="100"/>
        <c:noMultiLvlLbl val="0"/>
      </c:catAx>
      <c:valAx>
        <c:axId val="295056512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952963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0.7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</c:v>
                </c:pt>
                <c:pt idx="1">
                  <c:v>0.55000000000000004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0.75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5177600"/>
        <c:axId val="295183488"/>
      </c:barChart>
      <c:catAx>
        <c:axId val="2951776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5183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518348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51776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95228544"/>
        <c:axId val="295230080"/>
      </c:barChart>
      <c:catAx>
        <c:axId val="2952285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95230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52300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522854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0.00333</cdr:x>
      <cdr:y>0.47217</cdr:y>
    </cdr:from>
    <cdr:to>
      <cdr:x>0.52845</cdr:x>
      <cdr:y>1</cdr:y>
    </cdr:to>
    <cdr:sp macro="" textlink="">
      <cdr:nvSpPr>
        <cdr:cNvPr id="2" name="pole tekstowe 15"/>
        <cdr:cNvSpPr txBox="1"/>
      </cdr:nvSpPr>
      <cdr:spPr>
        <a:xfrm xmlns:a="http://schemas.openxmlformats.org/drawingml/2006/main">
          <a:off x="15069" y="649470"/>
          <a:ext cx="2376255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46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91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737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983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229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474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720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966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000" dirty="0" smtClean="0"/>
            <a:t>* W niektórych sytuacjach audytorzy byli obsługiwani przez dwóch urzędników.</a:t>
          </a:r>
          <a:endParaRPr lang="en-GB" sz="1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0.00198</cdr:x>
      <cdr:y>0.47217</cdr:y>
    </cdr:from>
    <cdr:to>
      <cdr:x>0.31423</cdr:x>
      <cdr:y>1</cdr:y>
    </cdr:to>
    <cdr:sp macro="" textlink="">
      <cdr:nvSpPr>
        <cdr:cNvPr id="2" name="pole tekstowe 8"/>
        <cdr:cNvSpPr txBox="1"/>
      </cdr:nvSpPr>
      <cdr:spPr>
        <a:xfrm xmlns:a="http://schemas.openxmlformats.org/drawingml/2006/main">
          <a:off x="15068" y="649470"/>
          <a:ext cx="2376288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46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91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737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983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229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474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720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966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000" dirty="0" smtClean="0"/>
            <a:t>* W niektórych sytuacjach audytorzy byli obsługiwani przez dwóch urzędników.</a:t>
          </a:r>
          <a:endParaRPr lang="en-GB" sz="1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0.00198</cdr:x>
      <cdr:y>0.47217</cdr:y>
    </cdr:from>
    <cdr:to>
      <cdr:x>0.31423</cdr:x>
      <cdr:y>1</cdr:y>
    </cdr:to>
    <cdr:sp macro="" textlink="">
      <cdr:nvSpPr>
        <cdr:cNvPr id="2" name="pole tekstowe 8"/>
        <cdr:cNvSpPr txBox="1"/>
      </cdr:nvSpPr>
      <cdr:spPr>
        <a:xfrm xmlns:a="http://schemas.openxmlformats.org/drawingml/2006/main">
          <a:off x="15068" y="649470"/>
          <a:ext cx="2376288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46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91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737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983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229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474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720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966" algn="l" defTabSz="9144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000" dirty="0" smtClean="0"/>
            <a:t>* W niektórych sytuacjach audytorzy byli obsługiwani przez dwóch urzędników.</a:t>
          </a:r>
          <a:endParaRPr lang="en-GB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92474" y="3825838"/>
            <a:ext cx="6551414" cy="1512168"/>
          </a:xfrm>
        </p:spPr>
        <p:txBody>
          <a:bodyPr>
            <a:no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DZIELNICY Białołęka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</a:p>
          <a:p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Białołęka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019461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Białołęka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274139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852494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Białołęka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591602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Białołęka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979577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618604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846351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14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11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520829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pole tekstowe 28"/>
          <p:cNvSpPr txBox="1"/>
          <p:nvPr/>
        </p:nvSpPr>
        <p:spPr>
          <a:xfrm>
            <a:off x="-35718" y="645947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107576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16780"/>
              </p:ext>
            </p:extLst>
          </p:nvPr>
        </p:nvGraphicFramePr>
        <p:xfrm>
          <a:off x="5220866" y="2494735"/>
          <a:ext cx="432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00783"/>
              </p:ext>
            </p:extLst>
          </p:nvPr>
        </p:nvGraphicFramePr>
        <p:xfrm>
          <a:off x="4428978" y="2440202"/>
          <a:ext cx="1800000" cy="33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39785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367164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pole tekstowe 17"/>
          <p:cNvSpPr txBox="1"/>
          <p:nvPr/>
        </p:nvSpPr>
        <p:spPr>
          <a:xfrm>
            <a:off x="-35718" y="645947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794415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-35718" y="645947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566930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00190"/>
              </p:ext>
            </p:extLst>
          </p:nvPr>
        </p:nvGraphicFramePr>
        <p:xfrm>
          <a:off x="108298" y="1989634"/>
          <a:ext cx="2808000" cy="42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-35718" y="645947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094118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550675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0874"/>
              </p:ext>
            </p:extLst>
          </p:nvPr>
        </p:nvGraphicFramePr>
        <p:xfrm>
          <a:off x="108298" y="2601541"/>
          <a:ext cx="1800000" cy="32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787086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-35718" y="645947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820439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910279"/>
              </p:ext>
            </p:extLst>
          </p:nvPr>
        </p:nvGraphicFramePr>
        <p:xfrm>
          <a:off x="767594" y="2488527"/>
          <a:ext cx="4320000" cy="3749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300106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800391"/>
              </p:ext>
            </p:extLst>
          </p:nvPr>
        </p:nvGraphicFramePr>
        <p:xfrm>
          <a:off x="0" y="2467588"/>
          <a:ext cx="1800000" cy="3654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0464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75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aktami prawnymi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75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053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40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wiem, trudno powiedzieć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pole tekstowe 14"/>
          <p:cNvSpPr txBox="1"/>
          <p:nvPr/>
        </p:nvSpPr>
        <p:spPr>
          <a:xfrm>
            <a:off x="-35718" y="645947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996951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387550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132634" y="638212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984257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313912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836876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2385"/>
              </p:ext>
            </p:extLst>
          </p:nvPr>
        </p:nvGraphicFramePr>
        <p:xfrm>
          <a:off x="180306" y="2422130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856840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232648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749947"/>
              </p:ext>
            </p:extLst>
          </p:nvPr>
        </p:nvGraphicFramePr>
        <p:xfrm>
          <a:off x="1044402" y="2493690"/>
          <a:ext cx="4392488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531175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61964"/>
              </p:ext>
            </p:extLst>
          </p:nvPr>
        </p:nvGraphicFramePr>
        <p:xfrm>
          <a:off x="4572794" y="2514956"/>
          <a:ext cx="1368152" cy="2354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</a:tblGrid>
              <a:tr h="123102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3976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065489"/>
              </p:ext>
            </p:extLst>
          </p:nvPr>
        </p:nvGraphicFramePr>
        <p:xfrm>
          <a:off x="108298" y="2421682"/>
          <a:ext cx="1872208" cy="2177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2483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pole tekstowe 14"/>
          <p:cNvSpPr txBox="1"/>
          <p:nvPr/>
        </p:nvSpPr>
        <p:spPr>
          <a:xfrm>
            <a:off x="-35718" y="645947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413880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156927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82622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-35718" y="645947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506069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347243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428060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3132634" y="638212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Białołęka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305869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631068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N=20)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-35718" y="6459478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marL="342864" indent="-342864" defTabSz="914307">
              <a:spcBef>
                <a:spcPct val="20000"/>
              </a:spcBef>
              <a:buClr>
                <a:srgbClr val="FF9933"/>
              </a:buClr>
              <a:buFont typeface="Arial" pitchFamily="34" charset="0"/>
              <a:buChar char="•"/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77209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Białołęka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157540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Białołęka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848368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Białołęka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650134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945344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1078</TotalTime>
  <Words>1742</Words>
  <Application>Microsoft Office PowerPoint</Application>
  <PresentationFormat>Niestandardowy</PresentationFormat>
  <Paragraphs>294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Białołęka</vt:lpstr>
      <vt:lpstr>Spis treści</vt:lpstr>
      <vt:lpstr>Metodologia badania</vt:lpstr>
      <vt:lpstr>Wyniki badania</vt:lpstr>
      <vt:lpstr>Kryteria oceny</vt:lpstr>
      <vt:lpstr>Wyniki badania</vt:lpstr>
      <vt:lpstr>Urząd Dzielnicy Białołęka Otoczenie: Wygląd Urzędu (1)</vt:lpstr>
      <vt:lpstr>Urząd Dzielnicy Białołęka Otoczenie: Wygląd Urzędu (2)</vt:lpstr>
      <vt:lpstr>Urząd Dzielnicy Białołęka Otoczenie: Wygląd Urzędu (3)</vt:lpstr>
      <vt:lpstr>Urząd Dzielnicy Białołęka Otoczenie: Wygląd Urzędu (4)</vt:lpstr>
      <vt:lpstr>Urząd Dzielnicy Białołęka Otoczenie: Wygląd Urzędu (5)</vt:lpstr>
      <vt:lpstr>Urząd Dzielnicy Białołęka Otoczenie: Wygląd Urzędu (6)</vt:lpstr>
      <vt:lpstr>Urząd Dzielnicy Białołęka Otoczenie: Wygląd Urzędu (7)</vt:lpstr>
      <vt:lpstr>Wyniki badania</vt:lpstr>
      <vt:lpstr>Urząd Dzielnicy Białołęka Wygląd zewnętrzny urzędnika i jego stanowisko pracy</vt:lpstr>
      <vt:lpstr>Wyniki badania</vt:lpstr>
      <vt:lpstr>Urząd Dzielnicy Białołęka Zachowanie urzędnika wobec interesanta (1)</vt:lpstr>
      <vt:lpstr>Urząd Dzielnicy Białołęka Zachowanie urzędnika wobec interesanta (2)</vt:lpstr>
      <vt:lpstr>Wyniki badania</vt:lpstr>
      <vt:lpstr>Urząd Dzielnicy Białołęka Urzędnik: Obsługa przedstawionej sprawy (1)</vt:lpstr>
      <vt:lpstr>Urząd Dzielnicy Białołęka Urzędnik: Obsługa przedstawionej sprawy (2)</vt:lpstr>
      <vt:lpstr>Urząd Dzielnicy Białołęka Urzędnik: Obsługa przedstawionej sprawy (3)</vt:lpstr>
      <vt:lpstr>Wyniki badania</vt:lpstr>
      <vt:lpstr>Urząd Dzielnicy Białołęka Urzędnik: Sposób załatwienia przedstawionej sprawy (1)</vt:lpstr>
      <vt:lpstr>Urząd Dzielnicy Białołęka Urzędnik: Sposób załatwienia przedstawionej sprawy (2)</vt:lpstr>
      <vt:lpstr>Urząd Dzielnicy Białołęka Urzędnik: Sposób załatwienia przedstawionej sprawy (3)</vt:lpstr>
      <vt:lpstr>Urząd Dzielnicy Białołęka Urzędnik: Sposób załatwiania przedstawionej sprawy (4)</vt:lpstr>
      <vt:lpstr>Urząd Dzielnicy Białołęka Urzędnik: Sposób załatwienia przedstawionej sprawy (5)</vt:lpstr>
      <vt:lpstr>Urząd Dzielnicy Białołęka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Natalia Jońca</cp:lastModifiedBy>
  <cp:revision>99</cp:revision>
  <dcterms:created xsi:type="dcterms:W3CDTF">2013-09-17T08:07:59Z</dcterms:created>
  <dcterms:modified xsi:type="dcterms:W3CDTF">2014-02-06T14:02:19Z</dcterms:modified>
</cp:coreProperties>
</file>