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>
        <p:scale>
          <a:sx n="90" d="100"/>
          <a:sy n="90" d="100"/>
        </p:scale>
        <p:origin x="-582" y="-55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2.6190476190476191</c:v>
                </c:pt>
                <c:pt idx="2" formatCode="0.0">
                  <c:v>0.7142857142857143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2.6</c:v>
                </c:pt>
                <c:pt idx="2">
                  <c:v>0.4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2.7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3120768"/>
        <c:axId val="153122304"/>
      </c:barChart>
      <c:catAx>
        <c:axId val="153120768"/>
        <c:scaling>
          <c:orientation val="minMax"/>
        </c:scaling>
        <c:delete val="1"/>
        <c:axPos val="b"/>
        <c:majorTickMark val="out"/>
        <c:minorTickMark val="none"/>
        <c:tickLblPos val="none"/>
        <c:crossAx val="153122304"/>
        <c:crosses val="autoZero"/>
        <c:auto val="1"/>
        <c:lblAlgn val="ctr"/>
        <c:lblOffset val="100"/>
        <c:noMultiLvlLbl val="0"/>
      </c:catAx>
      <c:valAx>
        <c:axId val="15312230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5312076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420032"/>
        <c:axId val="165425920"/>
      </c:barChart>
      <c:catAx>
        <c:axId val="16542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42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425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42003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5470592"/>
        <c:axId val="165472128"/>
      </c:barChart>
      <c:catAx>
        <c:axId val="165470592"/>
        <c:scaling>
          <c:orientation val="maxMin"/>
        </c:scaling>
        <c:delete val="1"/>
        <c:axPos val="b"/>
        <c:majorTickMark val="out"/>
        <c:minorTickMark val="none"/>
        <c:tickLblPos val="none"/>
        <c:crossAx val="165472128"/>
        <c:crosses val="autoZero"/>
        <c:auto val="1"/>
        <c:lblAlgn val="ctr"/>
        <c:lblOffset val="100"/>
        <c:noMultiLvlLbl val="0"/>
      </c:catAx>
      <c:valAx>
        <c:axId val="1654721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5470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0.05</c:v>
                </c:pt>
                <c:pt idx="2">
                  <c:v>0.35</c:v>
                </c:pt>
                <c:pt idx="3">
                  <c:v>0.05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5585280"/>
        <c:axId val="165586816"/>
      </c:barChart>
      <c:catAx>
        <c:axId val="165585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58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5868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5852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0.8</c:v>
                </c:pt>
                <c:pt idx="1">
                  <c:v>0.55000000000000004</c:v>
                </c:pt>
                <c:pt idx="2">
                  <c:v>0.8</c:v>
                </c:pt>
                <c:pt idx="4">
                  <c:v>0.9</c:v>
                </c:pt>
                <c:pt idx="5">
                  <c:v>0.9</c:v>
                </c:pt>
                <c:pt idx="6">
                  <c:v>0.8</c:v>
                </c:pt>
                <c:pt idx="8">
                  <c:v>1</c:v>
                </c:pt>
                <c:pt idx="9">
                  <c:v>0.85</c:v>
                </c:pt>
                <c:pt idx="10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0.9</c:v>
                </c:pt>
                <c:pt idx="16">
                  <c:v>0.15</c:v>
                </c:pt>
                <c:pt idx="17">
                  <c:v>0.25</c:v>
                </c:pt>
                <c:pt idx="18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0.2</c:v>
                </c:pt>
                <c:pt idx="1">
                  <c:v>0.45</c:v>
                </c:pt>
                <c:pt idx="2">
                  <c:v>0.2</c:v>
                </c:pt>
                <c:pt idx="4">
                  <c:v>0.1</c:v>
                </c:pt>
                <c:pt idx="5">
                  <c:v>0.1</c:v>
                </c:pt>
                <c:pt idx="6">
                  <c:v>0.2</c:v>
                </c:pt>
                <c:pt idx="9">
                  <c:v>0.15</c:v>
                </c:pt>
                <c:pt idx="10">
                  <c:v>0.15</c:v>
                </c:pt>
                <c:pt idx="12">
                  <c:v>0.05</c:v>
                </c:pt>
                <c:pt idx="13">
                  <c:v>0.1</c:v>
                </c:pt>
                <c:pt idx="14">
                  <c:v>0.1</c:v>
                </c:pt>
                <c:pt idx="16">
                  <c:v>0.85</c:v>
                </c:pt>
                <c:pt idx="17">
                  <c:v>0.75</c:v>
                </c:pt>
                <c:pt idx="18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2" formatCode="0%">
                  <c:v>0.1</c:v>
                </c:pt>
                <c:pt idx="13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6564224"/>
        <c:axId val="166566912"/>
      </c:barChart>
      <c:catAx>
        <c:axId val="166564224"/>
        <c:scaling>
          <c:orientation val="maxMin"/>
        </c:scaling>
        <c:delete val="1"/>
        <c:axPos val="l"/>
        <c:majorTickMark val="out"/>
        <c:minorTickMark val="none"/>
        <c:tickLblPos val="none"/>
        <c:crossAx val="166566912"/>
        <c:crosses val="autoZero"/>
        <c:auto val="1"/>
        <c:lblAlgn val="ctr"/>
        <c:lblOffset val="100"/>
        <c:noMultiLvlLbl val="0"/>
      </c:catAx>
      <c:valAx>
        <c:axId val="166566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65642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0.95238095238095244</c:v>
                </c:pt>
                <c:pt idx="1">
                  <c:v>0.9</c:v>
                </c:pt>
                <c:pt idx="2">
                  <c:v>0.75</c:v>
                </c:pt>
                <c:pt idx="4">
                  <c:v>0.90476190476190477</c:v>
                </c:pt>
                <c:pt idx="5">
                  <c:v>0.7</c:v>
                </c:pt>
                <c:pt idx="6">
                  <c:v>0.8</c:v>
                </c:pt>
                <c:pt idx="8">
                  <c:v>4.7619047619047616E-2</c:v>
                </c:pt>
                <c:pt idx="10">
                  <c:v>0.05</c:v>
                </c:pt>
                <c:pt idx="12">
                  <c:v>0.95238095238095244</c:v>
                </c:pt>
                <c:pt idx="13">
                  <c:v>0.85</c:v>
                </c:pt>
                <c:pt idx="14">
                  <c:v>0.7</c:v>
                </c:pt>
                <c:pt idx="16">
                  <c:v>0.80952380952380953</c:v>
                </c:pt>
                <c:pt idx="17">
                  <c:v>0.85</c:v>
                </c:pt>
                <c:pt idx="18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4.7619047619047616E-2</c:v>
                </c:pt>
                <c:pt idx="1">
                  <c:v>0.05</c:v>
                </c:pt>
                <c:pt idx="2">
                  <c:v>0.15</c:v>
                </c:pt>
                <c:pt idx="4">
                  <c:v>4.7619047619047616E-2</c:v>
                </c:pt>
                <c:pt idx="5">
                  <c:v>0.15</c:v>
                </c:pt>
                <c:pt idx="6">
                  <c:v>0.05</c:v>
                </c:pt>
                <c:pt idx="8">
                  <c:v>0.90476190476190477</c:v>
                </c:pt>
                <c:pt idx="9">
                  <c:v>0.9</c:v>
                </c:pt>
                <c:pt idx="10">
                  <c:v>0.85</c:v>
                </c:pt>
                <c:pt idx="13">
                  <c:v>0.05</c:v>
                </c:pt>
                <c:pt idx="14">
                  <c:v>0.2</c:v>
                </c:pt>
                <c:pt idx="16">
                  <c:v>0.14285714285714288</c:v>
                </c:pt>
                <c:pt idx="17">
                  <c:v>0.15</c:v>
                </c:pt>
                <c:pt idx="18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0.05</c:v>
                </c:pt>
                <c:pt idx="2">
                  <c:v>0.1</c:v>
                </c:pt>
                <c:pt idx="4">
                  <c:v>4.7619047619047616E-2</c:v>
                </c:pt>
                <c:pt idx="5">
                  <c:v>0.15</c:v>
                </c:pt>
                <c:pt idx="6">
                  <c:v>0.15</c:v>
                </c:pt>
                <c:pt idx="8">
                  <c:v>4.7619047619047616E-2</c:v>
                </c:pt>
                <c:pt idx="9">
                  <c:v>0.1</c:v>
                </c:pt>
                <c:pt idx="10">
                  <c:v>0.1</c:v>
                </c:pt>
                <c:pt idx="12">
                  <c:v>4.7619047619047616E-2</c:v>
                </c:pt>
                <c:pt idx="13">
                  <c:v>0.1</c:v>
                </c:pt>
                <c:pt idx="14">
                  <c:v>0.1</c:v>
                </c:pt>
                <c:pt idx="16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5387008"/>
        <c:axId val="175388544"/>
      </c:barChart>
      <c:catAx>
        <c:axId val="175387008"/>
        <c:scaling>
          <c:orientation val="maxMin"/>
        </c:scaling>
        <c:delete val="1"/>
        <c:axPos val="l"/>
        <c:majorTickMark val="out"/>
        <c:minorTickMark val="none"/>
        <c:tickLblPos val="none"/>
        <c:crossAx val="175388544"/>
        <c:crosses val="autoZero"/>
        <c:auto val="1"/>
        <c:lblAlgn val="ctr"/>
        <c:lblOffset val="100"/>
        <c:noMultiLvlLbl val="0"/>
      </c:catAx>
      <c:valAx>
        <c:axId val="175388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3870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(N=17)</c:v>
                </c:pt>
                <c:pt idx="1">
                  <c:v>2012 (N=17)</c:v>
                </c:pt>
                <c:pt idx="2">
                  <c:v>2011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0.76</c:v>
                </c:pt>
                <c:pt idx="2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(N=17)</c:v>
                </c:pt>
                <c:pt idx="1">
                  <c:v>2012 (N=17)</c:v>
                </c:pt>
                <c:pt idx="2">
                  <c:v>2011 (N=17)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0.12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(N=17)</c:v>
                </c:pt>
                <c:pt idx="1">
                  <c:v>2012 (N=17)</c:v>
                </c:pt>
                <c:pt idx="2">
                  <c:v>2011 (N=17)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0.12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219648"/>
        <c:axId val="176221568"/>
      </c:barChart>
      <c:catAx>
        <c:axId val="1762196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622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21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21964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461696"/>
        <c:axId val="176463232"/>
      </c:barChart>
      <c:catAx>
        <c:axId val="1764616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6463232"/>
        <c:crosses val="autoZero"/>
        <c:auto val="1"/>
        <c:lblAlgn val="ctr"/>
        <c:lblOffset val="100"/>
        <c:noMultiLvlLbl val="0"/>
      </c:catAx>
      <c:valAx>
        <c:axId val="1764632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461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6666880"/>
        <c:axId val="176676864"/>
      </c:barChart>
      <c:catAx>
        <c:axId val="17666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67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676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66688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6745856"/>
        <c:axId val="176755840"/>
      </c:barChart>
      <c:catAx>
        <c:axId val="17674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75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55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674585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0.80952380952380953</c:v>
                </c:pt>
                <c:pt idx="1">
                  <c:v>0.14285714285714288</c:v>
                </c:pt>
                <c:pt idx="2">
                  <c:v>4.7619047619047616E-2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0.75</c:v>
                </c:pt>
                <c:pt idx="1">
                  <c:v>0.15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0.95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6819584"/>
        <c:axId val="176829568"/>
      </c:barChart>
      <c:catAx>
        <c:axId val="17681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82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829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819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3395200"/>
        <c:axId val="153396736"/>
      </c:barChart>
      <c:catAx>
        <c:axId val="153395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3396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3967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3395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0.90476190476190477</c:v>
                </c:pt>
                <c:pt idx="1">
                  <c:v>0.95</c:v>
                </c:pt>
                <c:pt idx="2">
                  <c:v>0.95</c:v>
                </c:pt>
                <c:pt idx="4">
                  <c:v>0.95238095238095244</c:v>
                </c:pt>
                <c:pt idx="5">
                  <c:v>1</c:v>
                </c:pt>
                <c:pt idx="6">
                  <c:v>1</c:v>
                </c:pt>
                <c:pt idx="8">
                  <c:v>4.7619047619047616E-2</c:v>
                </c:pt>
                <c:pt idx="9">
                  <c:v>0.1</c:v>
                </c:pt>
                <c:pt idx="16">
                  <c:v>4.7619047619047616E-2</c:v>
                </c:pt>
                <c:pt idx="17">
                  <c:v>0.05</c:v>
                </c:pt>
                <c:pt idx="20">
                  <c:v>1</c:v>
                </c:pt>
                <c:pt idx="21">
                  <c:v>0.9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9.5238095238095233E-2</c:v>
                </c:pt>
                <c:pt idx="1">
                  <c:v>0.05</c:v>
                </c:pt>
                <c:pt idx="2">
                  <c:v>0.05</c:v>
                </c:pt>
                <c:pt idx="4">
                  <c:v>4.7619047619047616E-2</c:v>
                </c:pt>
                <c:pt idx="8">
                  <c:v>0.95238095238095244</c:v>
                </c:pt>
                <c:pt idx="9">
                  <c:v>0.9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0.95238095238095244</c:v>
                </c:pt>
                <c:pt idx="17">
                  <c:v>0.95</c:v>
                </c:pt>
                <c:pt idx="18">
                  <c:v>1</c:v>
                </c:pt>
                <c:pt idx="21">
                  <c:v>0.1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898048"/>
        <c:axId val="176899584"/>
      </c:barChart>
      <c:catAx>
        <c:axId val="176898048"/>
        <c:scaling>
          <c:orientation val="maxMin"/>
        </c:scaling>
        <c:delete val="1"/>
        <c:axPos val="l"/>
        <c:majorTickMark val="out"/>
        <c:minorTickMark val="none"/>
        <c:tickLblPos val="none"/>
        <c:crossAx val="176899584"/>
        <c:crosses val="autoZero"/>
        <c:auto val="1"/>
        <c:lblAlgn val="ctr"/>
        <c:lblOffset val="100"/>
        <c:noMultiLvlLbl val="0"/>
      </c:catAx>
      <c:valAx>
        <c:axId val="176899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8980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0.61904761904761907</c:v>
                </c:pt>
                <c:pt idx="1">
                  <c:v>0.65</c:v>
                </c:pt>
                <c:pt idx="2">
                  <c:v>0.65</c:v>
                </c:pt>
                <c:pt idx="4">
                  <c:v>1</c:v>
                </c:pt>
                <c:pt idx="5">
                  <c:v>0.9</c:v>
                </c:pt>
                <c:pt idx="6">
                  <c:v>0.95</c:v>
                </c:pt>
                <c:pt idx="8">
                  <c:v>4.7619047619047616E-2</c:v>
                </c:pt>
                <c:pt idx="9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0.38095238095238093</c:v>
                </c:pt>
                <c:pt idx="1">
                  <c:v>0.35</c:v>
                </c:pt>
                <c:pt idx="2">
                  <c:v>0.35</c:v>
                </c:pt>
                <c:pt idx="5">
                  <c:v>0.1</c:v>
                </c:pt>
                <c:pt idx="6">
                  <c:v>0.05</c:v>
                </c:pt>
                <c:pt idx="8">
                  <c:v>0.95238095238095244</c:v>
                </c:pt>
                <c:pt idx="9">
                  <c:v>0.85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7096576"/>
        <c:axId val="177098112"/>
      </c:barChart>
      <c:catAx>
        <c:axId val="177096576"/>
        <c:scaling>
          <c:orientation val="maxMin"/>
        </c:scaling>
        <c:delete val="1"/>
        <c:axPos val="l"/>
        <c:majorTickMark val="out"/>
        <c:minorTickMark val="none"/>
        <c:tickLblPos val="none"/>
        <c:crossAx val="177098112"/>
        <c:crosses val="autoZero"/>
        <c:auto val="1"/>
        <c:lblAlgn val="ctr"/>
        <c:lblOffset val="100"/>
        <c:noMultiLvlLbl val="0"/>
      </c:catAx>
      <c:valAx>
        <c:axId val="177098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0965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9973120"/>
        <c:axId val="89974656"/>
      </c:barChart>
      <c:catAx>
        <c:axId val="899731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89974656"/>
        <c:crosses val="autoZero"/>
        <c:auto val="1"/>
        <c:lblAlgn val="ctr"/>
        <c:lblOffset val="100"/>
        <c:noMultiLvlLbl val="0"/>
      </c:catAx>
      <c:valAx>
        <c:axId val="899746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99731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0</c:v>
                </c:pt>
                <c:pt idx="3">
                  <c:v>0.19047619047619047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0427776"/>
        <c:axId val="90429312"/>
      </c:barChart>
      <c:catAx>
        <c:axId val="90427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42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4293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0427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4.7619047619047616E-2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0.57142857142857151</c:v>
                </c:pt>
                <c:pt idx="1">
                  <c:v>0.6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0.38095238095238093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90632576"/>
        <c:axId val="90634112"/>
      </c:barChart>
      <c:catAx>
        <c:axId val="906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63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634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063257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2838144"/>
        <c:axId val="92844032"/>
      </c:barChart>
      <c:catAx>
        <c:axId val="928381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92844032"/>
        <c:crosses val="autoZero"/>
        <c:auto val="1"/>
        <c:lblAlgn val="ctr"/>
        <c:lblOffset val="100"/>
        <c:noMultiLvlLbl val="0"/>
      </c:catAx>
      <c:valAx>
        <c:axId val="928440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92838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0.75</c:v>
                </c:pt>
                <c:pt idx="1">
                  <c:v>0</c:v>
                </c:pt>
                <c:pt idx="2">
                  <c:v>0.15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5368576"/>
        <c:axId val="125440000"/>
      </c:barChart>
      <c:catAx>
        <c:axId val="12536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44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440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53685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0.19047619047619047</c:v>
                </c:pt>
                <c:pt idx="1">
                  <c:v>9.5238095238095233E-2</c:v>
                </c:pt>
                <c:pt idx="2">
                  <c:v>0</c:v>
                </c:pt>
                <c:pt idx="3">
                  <c:v>0.66666666666666674</c:v>
                </c:pt>
                <c:pt idx="4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0.05</c:v>
                </c:pt>
                <c:pt idx="3">
                  <c:v>0.65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5466496"/>
        <c:axId val="125468032"/>
      </c:barChart>
      <c:catAx>
        <c:axId val="125466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46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468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5466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5769984"/>
        <c:axId val="125775872"/>
      </c:barChart>
      <c:catAx>
        <c:axId val="125769984"/>
        <c:scaling>
          <c:orientation val="maxMin"/>
        </c:scaling>
        <c:delete val="1"/>
        <c:axPos val="b"/>
        <c:majorTickMark val="out"/>
        <c:minorTickMark val="none"/>
        <c:tickLblPos val="none"/>
        <c:crossAx val="125775872"/>
        <c:crosses val="autoZero"/>
        <c:auto val="1"/>
        <c:lblAlgn val="ctr"/>
        <c:lblOffset val="100"/>
        <c:noMultiLvlLbl val="0"/>
      </c:catAx>
      <c:valAx>
        <c:axId val="1257758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5769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0.65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0.55000000000000004</c:v>
                </c:pt>
                <c:pt idx="2">
                  <c:v>0.6</c:v>
                </c:pt>
                <c:pt idx="3">
                  <c:v>0.45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0.45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5901440"/>
        <c:axId val="125915520"/>
      </c:barChart>
      <c:catAx>
        <c:axId val="1259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91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9155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59014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6879488"/>
        <c:axId val="156893568"/>
      </c:barChart>
      <c:catAx>
        <c:axId val="156879488"/>
        <c:scaling>
          <c:orientation val="maxMin"/>
        </c:scaling>
        <c:delete val="1"/>
        <c:axPos val="b"/>
        <c:majorTickMark val="out"/>
        <c:minorTickMark val="none"/>
        <c:tickLblPos val="none"/>
        <c:crossAx val="156893568"/>
        <c:crosses val="autoZero"/>
        <c:auto val="1"/>
        <c:lblAlgn val="ctr"/>
        <c:lblOffset val="100"/>
        <c:noMultiLvlLbl val="0"/>
      </c:catAx>
      <c:valAx>
        <c:axId val="1568935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6879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5948288"/>
        <c:axId val="125949824"/>
      </c:barChart>
      <c:catAx>
        <c:axId val="1259482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25949824"/>
        <c:crosses val="autoZero"/>
        <c:auto val="1"/>
        <c:lblAlgn val="ctr"/>
        <c:lblOffset val="100"/>
        <c:noMultiLvlLbl val="0"/>
      </c:catAx>
      <c:valAx>
        <c:axId val="1259498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5948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6090624"/>
        <c:axId val="126162048"/>
      </c:barChart>
      <c:catAx>
        <c:axId val="126090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26162048"/>
        <c:crosses val="autoZero"/>
        <c:auto val="1"/>
        <c:lblAlgn val="ctr"/>
        <c:lblOffset val="100"/>
        <c:noMultiLvlLbl val="0"/>
      </c:catAx>
      <c:valAx>
        <c:axId val="1261620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6090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0.52380952380952384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</c:v>
                </c:pt>
                <c:pt idx="4">
                  <c:v>0.19047619047619047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6188928"/>
        <c:axId val="126194816"/>
      </c:barChart>
      <c:catAx>
        <c:axId val="126188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19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194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61889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0.94117647058823528</c:v>
                </c:pt>
                <c:pt idx="2" formatCode="0%">
                  <c:v>5.8823529411764705E-2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</c:v>
                </c:pt>
                <c:pt idx="1">
                  <c:v>0.44</c:v>
                </c:pt>
                <c:pt idx="2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7834496"/>
        <c:axId val="137836032"/>
      </c:barChart>
      <c:catAx>
        <c:axId val="13783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83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836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834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7882624"/>
        <c:axId val="138035968"/>
      </c:barChart>
      <c:catAx>
        <c:axId val="137882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38035968"/>
        <c:crosses val="autoZero"/>
        <c:auto val="1"/>
        <c:lblAlgn val="ctr"/>
        <c:lblOffset val="100"/>
        <c:noMultiLvlLbl val="0"/>
      </c:catAx>
      <c:valAx>
        <c:axId val="1380359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37882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0.2</c:v>
                </c:pt>
                <c:pt idx="1">
                  <c:v>0.15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8165248"/>
        <c:axId val="138175232"/>
      </c:barChart>
      <c:catAx>
        <c:axId val="138165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17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1752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81652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0.7142857142857143</c:v>
                </c:pt>
                <c:pt idx="1">
                  <c:v>0</c:v>
                </c:pt>
                <c:pt idx="2">
                  <c:v>0.28571428571428575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8210304"/>
        <c:axId val="138212096"/>
      </c:barChart>
      <c:catAx>
        <c:axId val="138210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821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12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8210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0.76190476190476186</c:v>
                </c:pt>
                <c:pt idx="1">
                  <c:v>0.45</c:v>
                </c:pt>
                <c:pt idx="2">
                  <c:v>0.45</c:v>
                </c:pt>
                <c:pt idx="4">
                  <c:v>0.57142857142857151</c:v>
                </c:pt>
                <c:pt idx="5">
                  <c:v>0.2</c:v>
                </c:pt>
                <c:pt idx="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0.23809523809523811</c:v>
                </c:pt>
                <c:pt idx="1">
                  <c:v>0.55000000000000004</c:v>
                </c:pt>
                <c:pt idx="2">
                  <c:v>0.55000000000000004</c:v>
                </c:pt>
                <c:pt idx="4">
                  <c:v>0.42857142857142855</c:v>
                </c:pt>
                <c:pt idx="5">
                  <c:v>0.8</c:v>
                </c:pt>
                <c:pt idx="6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8339072"/>
        <c:axId val="138340608"/>
      </c:barChart>
      <c:catAx>
        <c:axId val="138339072"/>
        <c:scaling>
          <c:orientation val="maxMin"/>
        </c:scaling>
        <c:delete val="1"/>
        <c:axPos val="l"/>
        <c:majorTickMark val="out"/>
        <c:minorTickMark val="none"/>
        <c:tickLblPos val="none"/>
        <c:crossAx val="138340608"/>
        <c:crosses val="autoZero"/>
        <c:auto val="1"/>
        <c:lblAlgn val="ctr"/>
        <c:lblOffset val="100"/>
        <c:noMultiLvlLbl val="0"/>
      </c:catAx>
      <c:valAx>
        <c:axId val="1383406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83390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4.7619047619047616E-2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0.95238095238095244</c:v>
                </c:pt>
                <c:pt idx="1">
                  <c:v>0.85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8592256"/>
        <c:axId val="138593792"/>
      </c:barChart>
      <c:catAx>
        <c:axId val="138592256"/>
        <c:scaling>
          <c:orientation val="maxMin"/>
        </c:scaling>
        <c:delete val="1"/>
        <c:axPos val="l"/>
        <c:majorTickMark val="out"/>
        <c:minorTickMark val="none"/>
        <c:tickLblPos val="none"/>
        <c:crossAx val="138593792"/>
        <c:crosses val="autoZero"/>
        <c:auto val="1"/>
        <c:lblAlgn val="ctr"/>
        <c:lblOffset val="100"/>
        <c:noMultiLvlLbl val="0"/>
      </c:catAx>
      <c:valAx>
        <c:axId val="138593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85922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5732736"/>
        <c:axId val="125734272"/>
      </c:barChart>
      <c:catAx>
        <c:axId val="1257327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25734272"/>
        <c:crosses val="autoZero"/>
        <c:auto val="1"/>
        <c:lblAlgn val="ctr"/>
        <c:lblOffset val="100"/>
        <c:noMultiLvlLbl val="0"/>
      </c:catAx>
      <c:valAx>
        <c:axId val="1257342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5732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6902144"/>
        <c:axId val="156903680"/>
      </c:barChart>
      <c:catAx>
        <c:axId val="156902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690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9036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69021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0.95238095238095244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1</c:v>
                </c:pt>
                <c:pt idx="2">
                  <c:v>0.85</c:v>
                </c:pt>
                <c:pt idx="3">
                  <c:v>0.9</c:v>
                </c:pt>
                <c:pt idx="4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8782592"/>
        <c:axId val="138784128"/>
      </c:barChart>
      <c:catAx>
        <c:axId val="1387825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878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7841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8782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udzielał informacji w sposób zrozumiały?</c:v>
                </c:pt>
                <c:pt idx="8">
                  <c:v>Czy urzędnik w czasie załatwiania sprawy udzielał informacji w sposób kompetentny?</c:v>
                </c:pt>
                <c:pt idx="12">
                  <c:v>Czy urzędnik w czasie załatwiania sprawy poświęcił Ci dużo uwagi/ czasu?</c:v>
                </c:pt>
                <c:pt idx="16">
                  <c:v>Czy jesteś zadowolony ze sposobu obsługi przez urzędnika?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</c:v>
                </c:pt>
                <c:pt idx="1">
                  <c:v>0.45</c:v>
                </c:pt>
                <c:pt idx="2">
                  <c:v>0.80952380952380953</c:v>
                </c:pt>
                <c:pt idx="4">
                  <c:v>0.8</c:v>
                </c:pt>
                <c:pt idx="5">
                  <c:v>0.55000000000000004</c:v>
                </c:pt>
                <c:pt idx="6">
                  <c:v>0.80952380952380953</c:v>
                </c:pt>
                <c:pt idx="8">
                  <c:v>0.65</c:v>
                </c:pt>
                <c:pt idx="9">
                  <c:v>0.5</c:v>
                </c:pt>
                <c:pt idx="10">
                  <c:v>0.7142857142857143</c:v>
                </c:pt>
                <c:pt idx="12">
                  <c:v>0.8</c:v>
                </c:pt>
                <c:pt idx="13">
                  <c:v>0.6</c:v>
                </c:pt>
                <c:pt idx="14">
                  <c:v>0.8571428571428571</c:v>
                </c:pt>
                <c:pt idx="16">
                  <c:v>0.75</c:v>
                </c:pt>
                <c:pt idx="17">
                  <c:v>0.65</c:v>
                </c:pt>
                <c:pt idx="18">
                  <c:v>0.80952380952380953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udzielał informacji w sposób zrozumiały?</c:v>
                </c:pt>
                <c:pt idx="8">
                  <c:v>Czy urzędnik w czasie załatwiania sprawy udzielał informacji w sposób kompetentny?</c:v>
                </c:pt>
                <c:pt idx="12">
                  <c:v>Czy urzędnik w czasie załatwiania sprawy poświęcił Ci dużo uwagi/ czasu?</c:v>
                </c:pt>
                <c:pt idx="16">
                  <c:v>Czy jesteś zadowolony ze sposobu obsługi przez urzędnika?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</c:v>
                </c:pt>
                <c:pt idx="1">
                  <c:v>0.3</c:v>
                </c:pt>
                <c:pt idx="2">
                  <c:v>0.19047619047619047</c:v>
                </c:pt>
                <c:pt idx="4">
                  <c:v>0.2</c:v>
                </c:pt>
                <c:pt idx="5">
                  <c:v>0.35</c:v>
                </c:pt>
                <c:pt idx="6">
                  <c:v>0.19047619047619047</c:v>
                </c:pt>
                <c:pt idx="8">
                  <c:v>0.35</c:v>
                </c:pt>
                <c:pt idx="9">
                  <c:v>0.35</c:v>
                </c:pt>
                <c:pt idx="10">
                  <c:v>0.23809523809523811</c:v>
                </c:pt>
                <c:pt idx="12">
                  <c:v>0.2</c:v>
                </c:pt>
                <c:pt idx="13">
                  <c:v>0.4</c:v>
                </c:pt>
                <c:pt idx="14">
                  <c:v>0.14285714285714288</c:v>
                </c:pt>
                <c:pt idx="16">
                  <c:v>0.25</c:v>
                </c:pt>
                <c:pt idx="17">
                  <c:v>0.25</c:v>
                </c:pt>
                <c:pt idx="18">
                  <c:v>0.19047619047619047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udzielał informacji w sposób zrozumiały?</c:v>
                </c:pt>
                <c:pt idx="8">
                  <c:v>Czy urzędnik w czasie załatwiania sprawy udzielał informacji w sposób kompetentny?</c:v>
                </c:pt>
                <c:pt idx="12">
                  <c:v>Czy urzędnik w czasie załatwiania sprawy poświęcił Ci dużo uwagi/ czasu?</c:v>
                </c:pt>
                <c:pt idx="16">
                  <c:v>Czy jesteś zadowolony ze sposobu obsługi przez urzędnika?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0.15</c:v>
                </c:pt>
                <c:pt idx="5">
                  <c:v>0.05</c:v>
                </c:pt>
                <c:pt idx="9">
                  <c:v>0.1</c:v>
                </c:pt>
                <c:pt idx="10">
                  <c:v>4.7619047619047616E-2</c:v>
                </c:pt>
                <c:pt idx="17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udzielał informacji w sposób zrozumiały?</c:v>
                </c:pt>
                <c:pt idx="8">
                  <c:v>Czy urzędnik w czasie załatwiania sprawy udzielał informacji w sposób kompetentny?</c:v>
                </c:pt>
                <c:pt idx="12">
                  <c:v>Czy urzędnik w czasie załatwiania sprawy poświęcił Ci dużo uwagi/ czasu?</c:v>
                </c:pt>
                <c:pt idx="16">
                  <c:v>Czy jesteś zadowolony ze sposobu obsługi przez urzędnika?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0.1</c:v>
                </c:pt>
                <c:pt idx="5">
                  <c:v>0.05</c:v>
                </c:pt>
                <c:pt idx="9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42428800"/>
        <c:axId val="142446976"/>
      </c:barChart>
      <c:catAx>
        <c:axId val="14242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44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4469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4242880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7238784"/>
        <c:axId val="157240320"/>
      </c:barChart>
      <c:catAx>
        <c:axId val="157238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24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2403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723878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  <c:pt idx="2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142912"/>
        <c:axId val="165144448"/>
      </c:barChart>
      <c:catAx>
        <c:axId val="165142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14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1444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14291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0259968"/>
        <c:axId val="170261504"/>
      </c:barChart>
      <c:catAx>
        <c:axId val="170259968"/>
        <c:scaling>
          <c:orientation val="maxMin"/>
        </c:scaling>
        <c:delete val="1"/>
        <c:axPos val="b"/>
        <c:majorTickMark val="out"/>
        <c:minorTickMark val="none"/>
        <c:tickLblPos val="none"/>
        <c:crossAx val="170261504"/>
        <c:crosses val="autoZero"/>
        <c:auto val="1"/>
        <c:lblAlgn val="ctr"/>
        <c:lblOffset val="100"/>
        <c:noMultiLvlLbl val="0"/>
      </c:catAx>
      <c:valAx>
        <c:axId val="1702615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02599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0.3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7103616"/>
        <c:axId val="157105152"/>
      </c:barChart>
      <c:catAx>
        <c:axId val="157103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710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1051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7103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7137920"/>
        <c:axId val="165282560"/>
      </c:barChart>
      <c:catAx>
        <c:axId val="157137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28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282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713792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WŁOCHY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1699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62368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9705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1954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75582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5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60452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029368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1544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0329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30509"/>
              </p:ext>
            </p:extLst>
          </p:nvPr>
        </p:nvGraphicFramePr>
        <p:xfrm>
          <a:off x="4356770" y="2440202"/>
          <a:ext cx="1800000" cy="33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79504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01757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499454"/>
              </p:ext>
            </p:extLst>
          </p:nvPr>
        </p:nvGraphicFramePr>
        <p:xfrm>
          <a:off x="5148658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98228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310198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297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8746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318029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33696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16721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585970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84161"/>
              </p:ext>
            </p:extLst>
          </p:nvPr>
        </p:nvGraphicFramePr>
        <p:xfrm>
          <a:off x="52847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24726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26459"/>
              </p:ext>
            </p:extLst>
          </p:nvPr>
        </p:nvGraphicFramePr>
        <p:xfrm>
          <a:off x="450078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75736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38540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4968552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57191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1423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94637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797789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80281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272035"/>
              </p:ext>
            </p:extLst>
          </p:nvPr>
        </p:nvGraphicFramePr>
        <p:xfrm>
          <a:off x="828858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02125"/>
              </p:ext>
            </p:extLst>
          </p:nvPr>
        </p:nvGraphicFramePr>
        <p:xfrm>
          <a:off x="36290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316063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25025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20606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56655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5436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8216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56116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4392488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Włochy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0694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9118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10.12.2013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01  </a:t>
            </a:r>
            <a:endParaRPr lang="pl-PL" sz="1600" b="1" dirty="0" smtClean="0">
              <a:solidFill>
                <a:srgbClr val="808285"/>
              </a:solidFill>
            </a:endParaRPr>
          </a:p>
          <a:p>
            <a:pPr marL="342864" indent="-342864" defTabSz="914307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pl-PL" sz="1600" b="1" dirty="0">
              <a:solidFill>
                <a:srgbClr val="808285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53187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6633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55775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Włochy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922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512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571</TotalTime>
  <Words>1730</Words>
  <Application>Microsoft Office PowerPoint</Application>
  <PresentationFormat>Niestandardowy</PresentationFormat>
  <Paragraphs>295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WŁOCHY</vt:lpstr>
      <vt:lpstr>Spis treści</vt:lpstr>
      <vt:lpstr>Metodologia badania</vt:lpstr>
      <vt:lpstr>Wyniki badania</vt:lpstr>
      <vt:lpstr>Kryteria oceny</vt:lpstr>
      <vt:lpstr>Wyniki badania</vt:lpstr>
      <vt:lpstr>Urząd Dzielnicy Włochy Otoczenie: Wygląd Urzędu (1)</vt:lpstr>
      <vt:lpstr>Urząd Dzielnicy Włochy Otoczenie: Wygląd Urzędu (2)</vt:lpstr>
      <vt:lpstr>Urząd Dzielnicy Włochy Otoczenie: Wygląd Urzędu (3)</vt:lpstr>
      <vt:lpstr>Urząd Dzielnicy Włochy Otoczenie: Wygląd Urzędu (4)</vt:lpstr>
      <vt:lpstr>Urząd Dzielnicy Włochy Otoczenie: Wygląd Urzędu (5)</vt:lpstr>
      <vt:lpstr>Urząd Dzielnicy Włochy Otoczenie: Wygląd Urzędu (6)</vt:lpstr>
      <vt:lpstr>Urząd Dzielnicy Włochy Otoczenie: Wygląd Urzędu (7)</vt:lpstr>
      <vt:lpstr>Wyniki badania</vt:lpstr>
      <vt:lpstr>Urząd Dzielnicy Włochy Wygląd zewnętrzny urzędnika i jego stanowisko pracy</vt:lpstr>
      <vt:lpstr>Wyniki badania</vt:lpstr>
      <vt:lpstr>Urząd Dzielnicy Włochy Zachowanie urzędnika wobec interesanta (1)</vt:lpstr>
      <vt:lpstr>Urząd Dzielnicy Włochy Zachowanie urzędnika wobec interesanta (2)</vt:lpstr>
      <vt:lpstr>Wyniki badania</vt:lpstr>
      <vt:lpstr>Urząd Dzielnicy Włochy Urzędnik: Obsługa przedstawionej sprawy (1)</vt:lpstr>
      <vt:lpstr>Urząd Dzielnicy Włochy Urzędnik: Obsługa przedstawionej sprawy (2)</vt:lpstr>
      <vt:lpstr>Urząd Dzielnicy Włochy Urzędnik: Obsługa przedstawionej sprawy (3)</vt:lpstr>
      <vt:lpstr>Wyniki badania</vt:lpstr>
      <vt:lpstr>Urząd Dzielnicy Włochy Urzędnik: Sposób załatwienia przedstawionej sprawy (1)</vt:lpstr>
      <vt:lpstr>Urząd Dzielnicy Włochy Urzędnik: Sposób załatwienia przedstawionej sprawy (2)</vt:lpstr>
      <vt:lpstr>Urząd Dzielnicy Włochy Urzędnik: Sposób załatwienia przedstawionej sprawy (3)</vt:lpstr>
      <vt:lpstr>Urząd Dzielnicy Włochy Urzędnik: Sposób załatwiania przedstawionej sprawy (4)</vt:lpstr>
      <vt:lpstr>Urząd Dzielnicy Włochy Urzędnik: Sposób załatwienia przedstawionej sprawy (5)</vt:lpstr>
      <vt:lpstr>Urząd Dzielnicy Włochy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Paweł Florczak</cp:lastModifiedBy>
  <cp:revision>98</cp:revision>
  <dcterms:created xsi:type="dcterms:W3CDTF">2013-09-17T08:07:59Z</dcterms:created>
  <dcterms:modified xsi:type="dcterms:W3CDTF">2014-05-07T10:33:44Z</dcterms:modified>
</cp:coreProperties>
</file>