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drawings/drawing3.xml" ContentType="application/vnd.openxmlformats-officedocument.drawingml.chartshapes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257" r:id="rId3"/>
    <p:sldId id="292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01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>
        <p:scale>
          <a:sx n="70" d="100"/>
          <a:sy n="70" d="100"/>
        </p:scale>
        <p:origin x="-1152" y="-978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4.4000000000000004</c:v>
                </c:pt>
                <c:pt idx="2" formatCode="0.0">
                  <c:v>1.1363636363636365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2.8</c:v>
                </c:pt>
                <c:pt idx="2" formatCode="0.0">
                  <c:v>0.65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1.65</c:v>
                </c:pt>
                <c:pt idx="2" formatCode="0.0">
                  <c:v>1.1299999999999999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8548608"/>
        <c:axId val="148554496"/>
      </c:barChart>
      <c:catAx>
        <c:axId val="148548608"/>
        <c:scaling>
          <c:orientation val="minMax"/>
        </c:scaling>
        <c:delete val="1"/>
        <c:axPos val="b"/>
        <c:majorTickMark val="out"/>
        <c:minorTickMark val="none"/>
        <c:tickLblPos val="none"/>
        <c:crossAx val="148554496"/>
        <c:crosses val="autoZero"/>
        <c:auto val="1"/>
        <c:lblAlgn val="ctr"/>
        <c:lblOffset val="100"/>
        <c:noMultiLvlLbl val="0"/>
      </c:catAx>
      <c:valAx>
        <c:axId val="148554496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48548608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4062592"/>
        <c:axId val="174207744"/>
      </c:barChart>
      <c:catAx>
        <c:axId val="174062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4207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2077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406259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5460736"/>
        <c:axId val="175462272"/>
      </c:barChart>
      <c:catAx>
        <c:axId val="175460736"/>
        <c:scaling>
          <c:orientation val="maxMin"/>
        </c:scaling>
        <c:delete val="1"/>
        <c:axPos val="b"/>
        <c:majorTickMark val="out"/>
        <c:minorTickMark val="none"/>
        <c:tickLblPos val="none"/>
        <c:crossAx val="175462272"/>
        <c:crosses val="autoZero"/>
        <c:auto val="1"/>
        <c:lblAlgn val="ctr"/>
        <c:lblOffset val="100"/>
        <c:noMultiLvlLbl val="0"/>
      </c:catAx>
      <c:valAx>
        <c:axId val="17546227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754607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</c:v>
                </c:pt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0.65</c:v>
                </c:pt>
                <c:pt idx="1">
                  <c:v>0</c:v>
                </c:pt>
                <c:pt idx="2">
                  <c:v>0.15</c:v>
                </c:pt>
                <c:pt idx="3">
                  <c:v>0</c:v>
                </c:pt>
                <c:pt idx="4">
                  <c:v>0.05</c:v>
                </c:pt>
                <c:pt idx="5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0.65</c:v>
                </c:pt>
                <c:pt idx="1">
                  <c:v>0.05</c:v>
                </c:pt>
                <c:pt idx="2">
                  <c:v>0.2</c:v>
                </c:pt>
                <c:pt idx="3">
                  <c:v>0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5501696"/>
        <c:axId val="175503232"/>
      </c:barChart>
      <c:catAx>
        <c:axId val="175501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50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5032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5016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0.95</c:v>
                </c:pt>
                <c:pt idx="1">
                  <c:v>0.65</c:v>
                </c:pt>
                <c:pt idx="2">
                  <c:v>0.85</c:v>
                </c:pt>
                <c:pt idx="4">
                  <c:v>0.95</c:v>
                </c:pt>
                <c:pt idx="5">
                  <c:v>0.9</c:v>
                </c:pt>
                <c:pt idx="6">
                  <c:v>1</c:v>
                </c:pt>
                <c:pt idx="8">
                  <c:v>0.95</c:v>
                </c:pt>
                <c:pt idx="9">
                  <c:v>0.9</c:v>
                </c:pt>
                <c:pt idx="10">
                  <c:v>0.95</c:v>
                </c:pt>
                <c:pt idx="13">
                  <c:v>0.05</c:v>
                </c:pt>
                <c:pt idx="16">
                  <c:v>0.15</c:v>
                </c:pt>
                <c:pt idx="17">
                  <c:v>0.15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0.05</c:v>
                </c:pt>
                <c:pt idx="1">
                  <c:v>0.35</c:v>
                </c:pt>
                <c:pt idx="2">
                  <c:v>0.15</c:v>
                </c:pt>
                <c:pt idx="4">
                  <c:v>0.05</c:v>
                </c:pt>
                <c:pt idx="5">
                  <c:v>0.1</c:v>
                </c:pt>
                <c:pt idx="8">
                  <c:v>0.05</c:v>
                </c:pt>
                <c:pt idx="9">
                  <c:v>0.1</c:v>
                </c:pt>
                <c:pt idx="10">
                  <c:v>0.05</c:v>
                </c:pt>
                <c:pt idx="13">
                  <c:v>0.05</c:v>
                </c:pt>
                <c:pt idx="16">
                  <c:v>0.85</c:v>
                </c:pt>
                <c:pt idx="17">
                  <c:v>0.85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  <c:pt idx="12" formatCode="0%">
                  <c:v>1</c:v>
                </c:pt>
                <c:pt idx="13" formatCode="0%">
                  <c:v>0.9</c:v>
                </c:pt>
                <c:pt idx="14" formatCode="0%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5642496"/>
        <c:axId val="175644032"/>
      </c:barChart>
      <c:catAx>
        <c:axId val="175642496"/>
        <c:scaling>
          <c:orientation val="maxMin"/>
        </c:scaling>
        <c:delete val="1"/>
        <c:axPos val="l"/>
        <c:majorTickMark val="out"/>
        <c:minorTickMark val="none"/>
        <c:tickLblPos val="none"/>
        <c:crossAx val="175644032"/>
        <c:crosses val="autoZero"/>
        <c:auto val="1"/>
        <c:lblAlgn val="ctr"/>
        <c:lblOffset val="100"/>
        <c:noMultiLvlLbl val="0"/>
      </c:catAx>
      <c:valAx>
        <c:axId val="1756440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6424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0.59090909090909094</c:v>
                </c:pt>
                <c:pt idx="1">
                  <c:v>0.9</c:v>
                </c:pt>
                <c:pt idx="2">
                  <c:v>0.85</c:v>
                </c:pt>
                <c:pt idx="4">
                  <c:v>0.86363636363636365</c:v>
                </c:pt>
                <c:pt idx="5">
                  <c:v>0.95</c:v>
                </c:pt>
                <c:pt idx="6">
                  <c:v>0.9</c:v>
                </c:pt>
                <c:pt idx="9">
                  <c:v>0.05</c:v>
                </c:pt>
                <c:pt idx="10">
                  <c:v>0.05</c:v>
                </c:pt>
                <c:pt idx="12">
                  <c:v>0.81818181818181812</c:v>
                </c:pt>
                <c:pt idx="13">
                  <c:v>0.85</c:v>
                </c:pt>
                <c:pt idx="14">
                  <c:v>0.8</c:v>
                </c:pt>
                <c:pt idx="16">
                  <c:v>0.73</c:v>
                </c:pt>
                <c:pt idx="17">
                  <c:v>0.85</c:v>
                </c:pt>
                <c:pt idx="18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0.31818181818181818</c:v>
                </c:pt>
                <c:pt idx="1">
                  <c:v>0.1</c:v>
                </c:pt>
                <c:pt idx="2">
                  <c:v>0.15</c:v>
                </c:pt>
                <c:pt idx="5">
                  <c:v>0.05</c:v>
                </c:pt>
                <c:pt idx="8">
                  <c:v>0.86363636363636365</c:v>
                </c:pt>
                <c:pt idx="9">
                  <c:v>0.95</c:v>
                </c:pt>
                <c:pt idx="10">
                  <c:v>0.85</c:v>
                </c:pt>
                <c:pt idx="12">
                  <c:v>4.5454545454545456E-2</c:v>
                </c:pt>
                <c:pt idx="13">
                  <c:v>0.15</c:v>
                </c:pt>
                <c:pt idx="14">
                  <c:v>0.1</c:v>
                </c:pt>
                <c:pt idx="16">
                  <c:v>0.23</c:v>
                </c:pt>
                <c:pt idx="17">
                  <c:v>0.15</c:v>
                </c:pt>
                <c:pt idx="18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0" formatCode="0%">
                  <c:v>9.0909090909090912E-2</c:v>
                </c:pt>
                <c:pt idx="4" formatCode="0%">
                  <c:v>0.13636363636363635</c:v>
                </c:pt>
                <c:pt idx="6" formatCode="0%">
                  <c:v>0.1</c:v>
                </c:pt>
                <c:pt idx="8" formatCode="0%">
                  <c:v>0.13636363636363635</c:v>
                </c:pt>
                <c:pt idx="10" formatCode="0%">
                  <c:v>0.1</c:v>
                </c:pt>
                <c:pt idx="12" formatCode="0%">
                  <c:v>0.13636363636363635</c:v>
                </c:pt>
                <c:pt idx="14" formatCode="0%">
                  <c:v>0.1</c:v>
                </c:pt>
                <c:pt idx="16" formatCode="0%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5842432"/>
        <c:axId val="175843968"/>
      </c:barChart>
      <c:catAx>
        <c:axId val="175842432"/>
        <c:scaling>
          <c:orientation val="maxMin"/>
        </c:scaling>
        <c:delete val="1"/>
        <c:axPos val="l"/>
        <c:majorTickMark val="out"/>
        <c:minorTickMark val="none"/>
        <c:tickLblPos val="none"/>
        <c:crossAx val="175843968"/>
        <c:crosses val="autoZero"/>
        <c:auto val="1"/>
        <c:lblAlgn val="ctr"/>
        <c:lblOffset val="100"/>
        <c:noMultiLvlLbl val="0"/>
      </c:catAx>
      <c:valAx>
        <c:axId val="1758439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84243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(N=)</c:v>
                </c:pt>
                <c:pt idx="1">
                  <c:v>2012 (N=17)</c:v>
                </c:pt>
                <c:pt idx="2">
                  <c:v>2011 (N=11)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0.5625</c:v>
                </c:pt>
                <c:pt idx="1">
                  <c:v>0.65</c:v>
                </c:pt>
                <c:pt idx="2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</c:dLbl>
            <c:dLbl>
              <c:idx val="4"/>
              <c:layout>
                <c:manualLayout>
                  <c:x val="-7.362574987258412E-2"/>
                  <c:y val="-0.36947562359856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(N=)</c:v>
                </c:pt>
                <c:pt idx="1">
                  <c:v>2012 (N=17)</c:v>
                </c:pt>
                <c:pt idx="2">
                  <c:v>2011 (N=11)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(N=)</c:v>
                </c:pt>
                <c:pt idx="1">
                  <c:v>2012 (N=17)</c:v>
                </c:pt>
                <c:pt idx="2">
                  <c:v>2011 (N=11)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0.4375</c:v>
                </c:pt>
                <c:pt idx="1">
                  <c:v>0.18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6010752"/>
        <c:axId val="176012288"/>
      </c:barChart>
      <c:catAx>
        <c:axId val="1760107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601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122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010752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6304896"/>
        <c:axId val="176306432"/>
      </c:barChart>
      <c:catAx>
        <c:axId val="176304896"/>
        <c:scaling>
          <c:orientation val="maxMin"/>
        </c:scaling>
        <c:delete val="1"/>
        <c:axPos val="b"/>
        <c:majorTickMark val="out"/>
        <c:minorTickMark val="none"/>
        <c:tickLblPos val="none"/>
        <c:crossAx val="176306432"/>
        <c:crosses val="autoZero"/>
        <c:auto val="1"/>
        <c:lblAlgn val="ctr"/>
        <c:lblOffset val="100"/>
        <c:noMultiLvlLbl val="0"/>
      </c:catAx>
      <c:valAx>
        <c:axId val="17630643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6304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0.85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0.05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6227456"/>
        <c:axId val="176228992"/>
      </c:barChart>
      <c:catAx>
        <c:axId val="176227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22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2289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6227456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(N=22*)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(N=22*)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(N=22*)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(N=22*)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6593152"/>
        <c:axId val="176603136"/>
      </c:barChart>
      <c:catAx>
        <c:axId val="176593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603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6031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659315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0.45454545454545453</c:v>
                </c:pt>
                <c:pt idx="1">
                  <c:v>0.22727272727272727</c:v>
                </c:pt>
                <c:pt idx="2">
                  <c:v>0.22727272727272727</c:v>
                </c:pt>
                <c:pt idx="3">
                  <c:v>0</c:v>
                </c:pt>
                <c:pt idx="4">
                  <c:v>9.0909090909090912E-2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6519424"/>
        <c:axId val="176533504"/>
      </c:barChart>
      <c:catAx>
        <c:axId val="176519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53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533504"/>
        <c:scaling>
          <c:orientation val="minMax"/>
          <c:max val="1.08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5194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0327296"/>
        <c:axId val="150328832"/>
      </c:barChart>
      <c:catAx>
        <c:axId val="150327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0328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3288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3272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0.90909090909090906</c:v>
                </c:pt>
                <c:pt idx="1">
                  <c:v>0.9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9">
                  <c:v>0.05</c:v>
                </c:pt>
                <c:pt idx="10">
                  <c:v>0.1</c:v>
                </c:pt>
                <c:pt idx="16">
                  <c:v>4.5454545454545456E-2</c:v>
                </c:pt>
                <c:pt idx="17">
                  <c:v>0.15</c:v>
                </c:pt>
                <c:pt idx="18">
                  <c:v>0.05</c:v>
                </c:pt>
                <c:pt idx="20">
                  <c:v>0.86363636363636365</c:v>
                </c:pt>
                <c:pt idx="21">
                  <c:v>0.75</c:v>
                </c:pt>
                <c:pt idx="2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9.0909090909090912E-2</c:v>
                </c:pt>
                <c:pt idx="1">
                  <c:v>0.1</c:v>
                </c:pt>
                <c:pt idx="8">
                  <c:v>1</c:v>
                </c:pt>
                <c:pt idx="9">
                  <c:v>0.95</c:v>
                </c:pt>
                <c:pt idx="10">
                  <c:v>0.9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0.95454545454545459</c:v>
                </c:pt>
                <c:pt idx="17">
                  <c:v>0.85</c:v>
                </c:pt>
                <c:pt idx="18">
                  <c:v>0.95</c:v>
                </c:pt>
                <c:pt idx="20">
                  <c:v>0.13636363636363635</c:v>
                </c:pt>
                <c:pt idx="21">
                  <c:v>0.25</c:v>
                </c:pt>
                <c:pt idx="2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6892544"/>
        <c:axId val="176914816"/>
      </c:barChart>
      <c:catAx>
        <c:axId val="176892544"/>
        <c:scaling>
          <c:orientation val="maxMin"/>
        </c:scaling>
        <c:delete val="1"/>
        <c:axPos val="l"/>
        <c:majorTickMark val="out"/>
        <c:minorTickMark val="none"/>
        <c:tickLblPos val="none"/>
        <c:crossAx val="176914816"/>
        <c:crosses val="autoZero"/>
        <c:auto val="1"/>
        <c:lblAlgn val="ctr"/>
        <c:lblOffset val="100"/>
        <c:noMultiLvlLbl val="0"/>
      </c:catAx>
      <c:valAx>
        <c:axId val="1769148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8925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Sheet1!$A$3:$A$15</c:f>
              <c:strCache>
                <c:ptCount val="8"/>
                <c:pt idx="0">
                  <c:v> 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0.72727272727272729</c:v>
                </c:pt>
                <c:pt idx="1">
                  <c:v>0.7</c:v>
                </c:pt>
                <c:pt idx="2">
                  <c:v>0.42</c:v>
                </c:pt>
                <c:pt idx="4">
                  <c:v>1</c:v>
                </c:pt>
                <c:pt idx="5">
                  <c:v>0.95</c:v>
                </c:pt>
                <c:pt idx="6">
                  <c:v>0.95</c:v>
                </c:pt>
                <c:pt idx="8">
                  <c:v>9.0909090909090912E-2</c:v>
                </c:pt>
                <c:pt idx="9">
                  <c:v>0.3</c:v>
                </c:pt>
                <c:pt idx="10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Sheet1!$A$3:$A$15</c:f>
              <c:strCache>
                <c:ptCount val="8"/>
                <c:pt idx="0">
                  <c:v> 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0.27272727272727271</c:v>
                </c:pt>
                <c:pt idx="1">
                  <c:v>0.3</c:v>
                </c:pt>
                <c:pt idx="2">
                  <c:v>0.57999999999999996</c:v>
                </c:pt>
                <c:pt idx="5">
                  <c:v>0.05</c:v>
                </c:pt>
                <c:pt idx="6">
                  <c:v>0.05</c:v>
                </c:pt>
                <c:pt idx="8">
                  <c:v>0.90909090909090906</c:v>
                </c:pt>
                <c:pt idx="9">
                  <c:v>0.7</c:v>
                </c:pt>
                <c:pt idx="10">
                  <c:v>0.89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7061888"/>
        <c:axId val="177063424"/>
      </c:barChart>
      <c:catAx>
        <c:axId val="177061888"/>
        <c:scaling>
          <c:orientation val="maxMin"/>
        </c:scaling>
        <c:delete val="1"/>
        <c:axPos val="l"/>
        <c:majorTickMark val="out"/>
        <c:minorTickMark val="none"/>
        <c:tickLblPos val="none"/>
        <c:crossAx val="177063424"/>
        <c:crosses val="autoZero"/>
        <c:auto val="1"/>
        <c:lblAlgn val="ctr"/>
        <c:lblOffset val="100"/>
        <c:noMultiLvlLbl val="0"/>
      </c:catAx>
      <c:valAx>
        <c:axId val="1770634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706188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7142016"/>
        <c:axId val="177213440"/>
      </c:barChart>
      <c:catAx>
        <c:axId val="177142016"/>
        <c:scaling>
          <c:orientation val="maxMin"/>
        </c:scaling>
        <c:delete val="1"/>
        <c:axPos val="b"/>
        <c:majorTickMark val="out"/>
        <c:minorTickMark val="none"/>
        <c:tickLblPos val="none"/>
        <c:crossAx val="177213440"/>
        <c:crosses val="autoZero"/>
        <c:auto val="1"/>
        <c:lblAlgn val="ctr"/>
        <c:lblOffset val="100"/>
        <c:noMultiLvlLbl val="0"/>
      </c:catAx>
      <c:valAx>
        <c:axId val="1772134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71420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0.22727272727272699</c:v>
                </c:pt>
                <c:pt idx="1">
                  <c:v>0.54545454545454541</c:v>
                </c:pt>
                <c:pt idx="2">
                  <c:v>4.5454545454545456E-2</c:v>
                </c:pt>
                <c:pt idx="3">
                  <c:v>0.18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0.65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0.63</c:v>
                </c:pt>
                <c:pt idx="1">
                  <c:v>0.16</c:v>
                </c:pt>
                <c:pt idx="2">
                  <c:v>0.05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7363200"/>
        <c:axId val="177373184"/>
      </c:barChart>
      <c:catAx>
        <c:axId val="177363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7373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3731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73632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(N=22*)</c:v>
                </c:pt>
                <c:pt idx="1">
                  <c:v>2012 (N=20)</c:v>
                </c:pt>
                <c:pt idx="2">
                  <c:v>2011 (N=19)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0.05</c:v>
                </c:pt>
                <c:pt idx="1">
                  <c:v>0.15</c:v>
                </c:pt>
                <c:pt idx="2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(N=22*)</c:v>
                </c:pt>
                <c:pt idx="1">
                  <c:v>2012 (N=20)</c:v>
                </c:pt>
                <c:pt idx="2">
                  <c:v>2011 (N=19)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0.54</c:v>
                </c:pt>
                <c:pt idx="1">
                  <c:v>0.65</c:v>
                </c:pt>
                <c:pt idx="2">
                  <c:v>0.42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(N=22*)</c:v>
                </c:pt>
                <c:pt idx="1">
                  <c:v>2012 (N=20)</c:v>
                </c:pt>
                <c:pt idx="2">
                  <c:v>2011 (N=19)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0.41</c:v>
                </c:pt>
                <c:pt idx="1">
                  <c:v>0.2</c:v>
                </c:pt>
                <c:pt idx="2">
                  <c:v>0.37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7416448"/>
        <c:axId val="177438720"/>
      </c:barChart>
      <c:catAx>
        <c:axId val="17741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74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4387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7416448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7770880"/>
        <c:axId val="177772416"/>
      </c:barChart>
      <c:catAx>
        <c:axId val="17777088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77772416"/>
        <c:crosses val="autoZero"/>
        <c:auto val="1"/>
        <c:lblAlgn val="ctr"/>
        <c:lblOffset val="100"/>
        <c:noMultiLvlLbl val="0"/>
      </c:catAx>
      <c:valAx>
        <c:axId val="1777724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77708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0.72727272727272729</c:v>
                </c:pt>
                <c:pt idx="1">
                  <c:v>4.5454545454545456E-2</c:v>
                </c:pt>
                <c:pt idx="2">
                  <c:v>0.13636363636363635</c:v>
                </c:pt>
                <c:pt idx="3">
                  <c:v>0</c:v>
                </c:pt>
                <c:pt idx="4">
                  <c:v>4.5454545454545456E-2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0.85</c:v>
                </c:pt>
                <c:pt idx="1">
                  <c:v>0.05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5"/>
                <c:pt idx="0" formatCode="0%">
                  <c:v>0.95</c:v>
                </c:pt>
                <c:pt idx="1">
                  <c:v>0</c:v>
                </c:pt>
                <c:pt idx="2" formatCode="0%">
                  <c:v>0.05</c:v>
                </c:pt>
                <c:pt idx="3" formatCode="0%">
                  <c:v>0.05</c:v>
                </c:pt>
                <c:pt idx="4" formatCode="0%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7672960"/>
        <c:axId val="177674112"/>
      </c:barChart>
      <c:catAx>
        <c:axId val="177672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767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6741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76729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9.0909090909090912E-2</c:v>
                </c:pt>
                <c:pt idx="1">
                  <c:v>0.13636363636363635</c:v>
                </c:pt>
                <c:pt idx="2">
                  <c:v>0.13636363636363635</c:v>
                </c:pt>
                <c:pt idx="3">
                  <c:v>0.63636363636363635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0.05</c:v>
                </c:pt>
                <c:pt idx="3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0.11</c:v>
                </c:pt>
                <c:pt idx="2" formatCode="0%">
                  <c:v>0.11</c:v>
                </c:pt>
                <c:pt idx="3" formatCode="0%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8029312"/>
        <c:axId val="178030848"/>
      </c:barChart>
      <c:catAx>
        <c:axId val="178029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8030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0308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80293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7988736"/>
        <c:axId val="177990272"/>
      </c:barChart>
      <c:catAx>
        <c:axId val="177988736"/>
        <c:scaling>
          <c:orientation val="maxMin"/>
        </c:scaling>
        <c:delete val="1"/>
        <c:axPos val="b"/>
        <c:majorTickMark val="out"/>
        <c:minorTickMark val="none"/>
        <c:tickLblPos val="none"/>
        <c:crossAx val="177990272"/>
        <c:crosses val="autoZero"/>
        <c:auto val="1"/>
        <c:lblAlgn val="ctr"/>
        <c:lblOffset val="100"/>
        <c:noMultiLvlLbl val="0"/>
      </c:catAx>
      <c:valAx>
        <c:axId val="17799027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79887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0.68181818181818177</c:v>
                </c:pt>
                <c:pt idx="1">
                  <c:v>0.45454545454545453</c:v>
                </c:pt>
                <c:pt idx="2">
                  <c:v>0.45454545454545453</c:v>
                </c:pt>
                <c:pt idx="3">
                  <c:v>0.31818181818181818</c:v>
                </c:pt>
                <c:pt idx="4">
                  <c:v>9.0909090909090912E-2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</c:v>
                </c:pt>
                <c:pt idx="1">
                  <c:v>0.55000000000000004</c:v>
                </c:pt>
                <c:pt idx="2">
                  <c:v>0.6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0.84</c:v>
                </c:pt>
                <c:pt idx="1">
                  <c:v>0.42</c:v>
                </c:pt>
                <c:pt idx="2">
                  <c:v>0.53</c:v>
                </c:pt>
                <c:pt idx="3">
                  <c:v>0.37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8234496"/>
        <c:axId val="178236032"/>
      </c:barChart>
      <c:catAx>
        <c:axId val="178234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823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2360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82344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8649856"/>
        <c:axId val="148651392"/>
      </c:barChart>
      <c:catAx>
        <c:axId val="148649856"/>
        <c:scaling>
          <c:orientation val="maxMin"/>
        </c:scaling>
        <c:delete val="1"/>
        <c:axPos val="b"/>
        <c:majorTickMark val="out"/>
        <c:minorTickMark val="none"/>
        <c:tickLblPos val="none"/>
        <c:crossAx val="148651392"/>
        <c:crosses val="autoZero"/>
        <c:auto val="1"/>
        <c:lblAlgn val="ctr"/>
        <c:lblOffset val="100"/>
        <c:noMultiLvlLbl val="0"/>
      </c:catAx>
      <c:valAx>
        <c:axId val="14865139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48649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8387584"/>
        <c:axId val="178471296"/>
      </c:barChart>
      <c:catAx>
        <c:axId val="17838758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78471296"/>
        <c:crosses val="autoZero"/>
        <c:auto val="1"/>
        <c:lblAlgn val="ctr"/>
        <c:lblOffset val="100"/>
        <c:noMultiLvlLbl val="0"/>
      </c:catAx>
      <c:valAx>
        <c:axId val="1784712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83875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(N=15)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8492544"/>
        <c:axId val="178494080"/>
      </c:barChart>
      <c:catAx>
        <c:axId val="178492544"/>
        <c:scaling>
          <c:orientation val="maxMin"/>
        </c:scaling>
        <c:delete val="1"/>
        <c:axPos val="b"/>
        <c:majorTickMark val="out"/>
        <c:minorTickMark val="none"/>
        <c:tickLblPos val="none"/>
        <c:crossAx val="178494080"/>
        <c:crosses val="autoZero"/>
        <c:auto val="1"/>
        <c:lblAlgn val="ctr"/>
        <c:lblOffset val="100"/>
        <c:noMultiLvlLbl val="0"/>
      </c:catAx>
      <c:valAx>
        <c:axId val="17849408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84925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0.31818181818181818</c:v>
                </c:pt>
                <c:pt idx="1">
                  <c:v>0.27272727272727271</c:v>
                </c:pt>
                <c:pt idx="2">
                  <c:v>9.0909090909090912E-2</c:v>
                </c:pt>
                <c:pt idx="3">
                  <c:v>0.31818181818181818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0.3</c:v>
                </c:pt>
                <c:pt idx="2">
                  <c:v>0</c:v>
                </c:pt>
                <c:pt idx="3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0.42</c:v>
                </c:pt>
                <c:pt idx="1">
                  <c:v>0</c:v>
                </c:pt>
                <c:pt idx="2">
                  <c:v>0</c:v>
                </c:pt>
                <c:pt idx="3">
                  <c:v>0.57999999999999996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8643328"/>
        <c:axId val="178644864"/>
      </c:barChart>
      <c:catAx>
        <c:axId val="178643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8644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6448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86433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Brak opłat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0.46666666666666667</c:v>
                </c:pt>
                <c:pt idx="1">
                  <c:v>0.2</c:v>
                </c:pt>
                <c:pt idx="2">
                  <c:v>0.33333333333333331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Brak opłat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0.67</c:v>
                </c:pt>
                <c:pt idx="1">
                  <c:v>0.22</c:v>
                </c:pt>
                <c:pt idx="2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Brak opłat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0.53</c:v>
                </c:pt>
                <c:pt idx="1">
                  <c:v>0.32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8753920"/>
        <c:axId val="178755456"/>
      </c:barChart>
      <c:catAx>
        <c:axId val="178753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8755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7554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87539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8977792"/>
        <c:axId val="179053312"/>
      </c:barChart>
      <c:catAx>
        <c:axId val="17897779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79053312"/>
        <c:crosses val="autoZero"/>
        <c:auto val="1"/>
        <c:lblAlgn val="ctr"/>
        <c:lblOffset val="100"/>
        <c:noMultiLvlLbl val="0"/>
      </c:catAx>
      <c:valAx>
        <c:axId val="1790533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89777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0.3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5"/>
                <c:pt idx="0">
                  <c:v>0.32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9085312"/>
        <c:axId val="179086848"/>
      </c:barChart>
      <c:catAx>
        <c:axId val="179085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9086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0868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90853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0.81818181818181812</c:v>
                </c:pt>
                <c:pt idx="1">
                  <c:v>0</c:v>
                </c:pt>
                <c:pt idx="2">
                  <c:v>0.18181818181818182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</c:v>
                </c:pt>
                <c:pt idx="1">
                  <c:v>0.05</c:v>
                </c:pt>
                <c:pt idx="2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0.63</c:v>
                </c:pt>
                <c:pt idx="1">
                  <c:v>0</c:v>
                </c:pt>
                <c:pt idx="2">
                  <c:v>0.37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9309952"/>
        <c:axId val="179315840"/>
      </c:barChart>
      <c:catAx>
        <c:axId val="179309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9315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3158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93099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8"/>
                <c:pt idx="0">
                  <c:v>0.63636363636363635</c:v>
                </c:pt>
                <c:pt idx="1">
                  <c:v>0.4</c:v>
                </c:pt>
                <c:pt idx="2">
                  <c:v>0.57999999999999996</c:v>
                </c:pt>
                <c:pt idx="4">
                  <c:v>0.31818181818181818</c:v>
                </c:pt>
                <c:pt idx="5">
                  <c:v>0.15</c:v>
                </c:pt>
                <c:pt idx="6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8"/>
                <c:pt idx="0">
                  <c:v>0.36363636363636365</c:v>
                </c:pt>
                <c:pt idx="1">
                  <c:v>0.6</c:v>
                </c:pt>
                <c:pt idx="2">
                  <c:v>0.42</c:v>
                </c:pt>
                <c:pt idx="4">
                  <c:v>0.68181818181818188</c:v>
                </c:pt>
                <c:pt idx="5">
                  <c:v>0.85</c:v>
                </c:pt>
                <c:pt idx="6">
                  <c:v>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9582848"/>
        <c:axId val="179584384"/>
      </c:barChart>
      <c:catAx>
        <c:axId val="179582848"/>
        <c:scaling>
          <c:orientation val="maxMin"/>
        </c:scaling>
        <c:delete val="1"/>
        <c:axPos val="l"/>
        <c:majorTickMark val="out"/>
        <c:minorTickMark val="none"/>
        <c:tickLblPos val="none"/>
        <c:crossAx val="179584384"/>
        <c:crosses val="autoZero"/>
        <c:auto val="1"/>
        <c:lblAlgn val="ctr"/>
        <c:lblOffset val="100"/>
        <c:noMultiLvlLbl val="0"/>
      </c:catAx>
      <c:valAx>
        <c:axId val="1795843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958284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86426488614836006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0.5</c:v>
                </c:pt>
                <c:pt idx="1">
                  <c:v>0.2</c:v>
                </c:pt>
                <c:pt idx="2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0.5</c:v>
                </c:pt>
                <c:pt idx="1">
                  <c:v>0.8</c:v>
                </c:pt>
                <c:pt idx="2">
                  <c:v>0.74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9541504"/>
        <c:axId val="179542656"/>
      </c:barChart>
      <c:catAx>
        <c:axId val="179541504"/>
        <c:scaling>
          <c:orientation val="maxMin"/>
        </c:scaling>
        <c:delete val="1"/>
        <c:axPos val="l"/>
        <c:majorTickMark val="out"/>
        <c:minorTickMark val="none"/>
        <c:tickLblPos val="none"/>
        <c:crossAx val="179542656"/>
        <c:crosses val="autoZero"/>
        <c:auto val="1"/>
        <c:lblAlgn val="ctr"/>
        <c:lblOffset val="100"/>
        <c:noMultiLvlLbl val="0"/>
      </c:catAx>
      <c:valAx>
        <c:axId val="1795426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954150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9764224"/>
        <c:axId val="179442432"/>
      </c:barChart>
      <c:catAx>
        <c:axId val="179764224"/>
        <c:scaling>
          <c:orientation val="maxMin"/>
        </c:scaling>
        <c:delete val="1"/>
        <c:axPos val="b"/>
        <c:majorTickMark val="out"/>
        <c:minorTickMark val="none"/>
        <c:tickLblPos val="none"/>
        <c:crossAx val="179442432"/>
        <c:crosses val="autoZero"/>
        <c:auto val="1"/>
        <c:lblAlgn val="ctr"/>
        <c:lblOffset val="100"/>
        <c:noMultiLvlLbl val="0"/>
      </c:catAx>
      <c:valAx>
        <c:axId val="17944243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97642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0</c:v>
                </c:pt>
                <c:pt idx="2">
                  <c:v>0.15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0.15</c:v>
                </c:pt>
                <c:pt idx="2">
                  <c:v>0.05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</c:v>
                </c:pt>
                <c:pt idx="1">
                  <c:v>0.15</c:v>
                </c:pt>
                <c:pt idx="2">
                  <c:v>0.05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0689664"/>
        <c:axId val="150691200"/>
      </c:barChart>
      <c:catAx>
        <c:axId val="150689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0691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6912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6896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0.91</c:v>
                </c:pt>
                <c:pt idx="4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</c:v>
                </c:pt>
                <c:pt idx="1">
                  <c:v>0.95</c:v>
                </c:pt>
                <c:pt idx="2">
                  <c:v>0.95</c:v>
                </c:pt>
                <c:pt idx="3">
                  <c:v>0.8</c:v>
                </c:pt>
                <c:pt idx="4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9469696"/>
        <c:axId val="179475584"/>
      </c:barChart>
      <c:catAx>
        <c:axId val="1794696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9475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4755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94696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0.42</c:v>
                </c:pt>
                <c:pt idx="1">
                  <c:v>0.45</c:v>
                </c:pt>
                <c:pt idx="2">
                  <c:v>0.63636363636363635</c:v>
                </c:pt>
                <c:pt idx="4">
                  <c:v>0.47</c:v>
                </c:pt>
                <c:pt idx="5">
                  <c:v>0.6</c:v>
                </c:pt>
                <c:pt idx="6">
                  <c:v>0.59090909090909094</c:v>
                </c:pt>
                <c:pt idx="8">
                  <c:v>0.63</c:v>
                </c:pt>
                <c:pt idx="9">
                  <c:v>0.55000000000000004</c:v>
                </c:pt>
                <c:pt idx="10">
                  <c:v>0.68181818181818188</c:v>
                </c:pt>
                <c:pt idx="12">
                  <c:v>0.68</c:v>
                </c:pt>
                <c:pt idx="13">
                  <c:v>0.6</c:v>
                </c:pt>
                <c:pt idx="14">
                  <c:v>0.68181818181818188</c:v>
                </c:pt>
                <c:pt idx="16">
                  <c:v>0.57999999999999996</c:v>
                </c:pt>
                <c:pt idx="17">
                  <c:v>0.55000000000000004</c:v>
                </c:pt>
                <c:pt idx="18">
                  <c:v>0.63636363636363635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0.53</c:v>
                </c:pt>
                <c:pt idx="1">
                  <c:v>0.3</c:v>
                </c:pt>
                <c:pt idx="2">
                  <c:v>0.36363636363636365</c:v>
                </c:pt>
                <c:pt idx="4">
                  <c:v>0.47</c:v>
                </c:pt>
                <c:pt idx="5">
                  <c:v>0.2</c:v>
                </c:pt>
                <c:pt idx="6">
                  <c:v>0.31818181818181818</c:v>
                </c:pt>
                <c:pt idx="8">
                  <c:v>0.37</c:v>
                </c:pt>
                <c:pt idx="9">
                  <c:v>0.4</c:v>
                </c:pt>
                <c:pt idx="10">
                  <c:v>0.31818181818181818</c:v>
                </c:pt>
                <c:pt idx="12">
                  <c:v>0.32</c:v>
                </c:pt>
                <c:pt idx="13">
                  <c:v>0.35</c:v>
                </c:pt>
                <c:pt idx="14">
                  <c:v>0.31818181818181818</c:v>
                </c:pt>
                <c:pt idx="16">
                  <c:v>0.37</c:v>
                </c:pt>
                <c:pt idx="17">
                  <c:v>0.25</c:v>
                </c:pt>
                <c:pt idx="18">
                  <c:v>0.36363636363636365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0.05</c:v>
                </c:pt>
                <c:pt idx="1">
                  <c:v>0.25</c:v>
                </c:pt>
                <c:pt idx="4">
                  <c:v>0.06</c:v>
                </c:pt>
                <c:pt idx="5">
                  <c:v>0.1</c:v>
                </c:pt>
                <c:pt idx="6">
                  <c:v>9.0909090909090912E-2</c:v>
                </c:pt>
                <c:pt idx="9">
                  <c:v>0.05</c:v>
                </c:pt>
                <c:pt idx="13">
                  <c:v>0.05</c:v>
                </c:pt>
                <c:pt idx="16">
                  <c:v>0.05</c:v>
                </c:pt>
                <c:pt idx="17">
                  <c:v>0.2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96472663139329928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5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80281728"/>
        <c:axId val="180283264"/>
      </c:barChart>
      <c:catAx>
        <c:axId val="180281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0283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02832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0281728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0883712"/>
        <c:axId val="150897792"/>
      </c:barChart>
      <c:catAx>
        <c:axId val="150883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089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8977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88371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0.89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(N=17)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1089536"/>
        <c:axId val="151091072"/>
      </c:barChart>
      <c:catAx>
        <c:axId val="151089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1091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0910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108953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50967808"/>
        <c:axId val="150969344"/>
      </c:barChart>
      <c:catAx>
        <c:axId val="150967808"/>
        <c:scaling>
          <c:orientation val="maxMin"/>
        </c:scaling>
        <c:delete val="1"/>
        <c:axPos val="b"/>
        <c:majorTickMark val="out"/>
        <c:minorTickMark val="none"/>
        <c:tickLblPos val="none"/>
        <c:crossAx val="150969344"/>
        <c:crosses val="autoZero"/>
        <c:auto val="1"/>
        <c:lblAlgn val="ctr"/>
        <c:lblOffset val="100"/>
        <c:noMultiLvlLbl val="0"/>
      </c:catAx>
      <c:valAx>
        <c:axId val="15096934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509678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</c:v>
                </c:pt>
                <c:pt idx="2">
                  <c:v>0.3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0.15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0.15</c:v>
                </c:pt>
                <c:pt idx="2">
                  <c:v>0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0406656"/>
        <c:axId val="150408192"/>
      </c:barChart>
      <c:catAx>
        <c:axId val="150406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0408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40819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4066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4013440"/>
        <c:axId val="174023424"/>
      </c:barChart>
      <c:catAx>
        <c:axId val="174013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402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0234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401344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0.00668</cdr:x>
      <cdr:y>0.58947</cdr:y>
    </cdr:from>
    <cdr:to>
      <cdr:x>0.38046</cdr:x>
      <cdr:y>1</cdr:y>
    </cdr:to>
    <cdr:sp macro="" textlink="">
      <cdr:nvSpPr>
        <cdr:cNvPr id="2" name="pole tekstowe 17"/>
        <cdr:cNvSpPr txBox="1"/>
      </cdr:nvSpPr>
      <cdr:spPr>
        <a:xfrm xmlns:a="http://schemas.openxmlformats.org/drawingml/2006/main">
          <a:off x="50800" y="6477686"/>
          <a:ext cx="284460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smtClean="0"/>
            <a:t>* W niektórych sytuacjach audytorzy byli obsługiwani przez dwóch urzędników.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WESOŁA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2013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91999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(4)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518239"/>
              </p:ext>
            </p:extLst>
          </p:nvPr>
        </p:nvGraphicFramePr>
        <p:xfrm>
          <a:off x="614469" y="2422082"/>
          <a:ext cx="755781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(5)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150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617874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50547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(6)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770214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(7)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47489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2275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400465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11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831021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59056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62821"/>
              </p:ext>
            </p:extLst>
          </p:nvPr>
        </p:nvGraphicFramePr>
        <p:xfrm>
          <a:off x="4357450" y="2440202"/>
          <a:ext cx="1800000" cy="404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słów,</a:t>
                      </a:r>
                      <a:r>
                        <a:rPr lang="pl-PL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powitanie nie było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26678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672673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725194" y="17837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105845"/>
              </p:ext>
            </p:extLst>
          </p:nvPr>
        </p:nvGraphicFramePr>
        <p:xfrm>
          <a:off x="514933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Zachowanie urzędnika wobec interesanta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007426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endParaRPr lang="pl-PL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4026" y="1989633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METODOLOGIA BADANIA						  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3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4026" y="2925751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 Otoczenie - wygląd urzędu					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  </a:t>
            </a: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6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4026" y="3393810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Wygląd zewnętrzny urzędnika i jego stanowisko pracy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4026" y="3861869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Zachowanie się urzędnika wobec interesanta - ogólnie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16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4026" y="4329928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obsługa przedstawionej sprawy 	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19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4026" y="4797986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sposób załatwienia przedstawionej sprawy 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23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4026" y="2457692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WYNIKI BADANIA						   	    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687597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223827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558537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20874"/>
              </p:ext>
            </p:extLst>
          </p:nvPr>
        </p:nvGraphicFramePr>
        <p:xfrm>
          <a:off x="108298" y="2601541"/>
          <a:ext cx="1800000" cy="320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84498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72551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026567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696714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15173"/>
              </p:ext>
            </p:extLst>
          </p:nvPr>
        </p:nvGraphicFramePr>
        <p:xfrm>
          <a:off x="543737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72299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9413"/>
              </p:ext>
            </p:extLst>
          </p:nvPr>
        </p:nvGraphicFramePr>
        <p:xfrm>
          <a:off x="4653386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624755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19020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3132634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709749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073635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537968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19564"/>
              </p:ext>
            </p:extLst>
          </p:nvPr>
        </p:nvGraphicFramePr>
        <p:xfrm>
          <a:off x="180306" y="2422130"/>
          <a:ext cx="1800000" cy="403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190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90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046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338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540833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5023"/>
              </p:ext>
            </p:extLst>
          </p:nvPr>
        </p:nvGraphicFramePr>
        <p:xfrm>
          <a:off x="4212754" y="2422130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313300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572341"/>
              </p:ext>
            </p:extLst>
          </p:nvPr>
        </p:nvGraphicFramePr>
        <p:xfrm>
          <a:off x="1044402" y="2601666"/>
          <a:ext cx="4392008" cy="356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828437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32355"/>
              </p:ext>
            </p:extLst>
          </p:nvPr>
        </p:nvGraphicFramePr>
        <p:xfrm>
          <a:off x="108298" y="2421682"/>
          <a:ext cx="1872208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388911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8492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91074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751621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96718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71581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9367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7"/>
          <p:cNvSpPr txBox="1"/>
          <p:nvPr/>
        </p:nvSpPr>
        <p:spPr>
          <a:xfrm>
            <a:off x="3132634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16198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262999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N=19)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Metodologia badania</a:t>
            </a:r>
            <a:endParaRPr lang="pl-PL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Obserwacja Uczestnicząca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07.11.2013 – 28.11.2013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na Urząd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w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8858" y="2853730"/>
            <a:ext cx="3744416" cy="2808312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 smtClean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rgbClr val="808285"/>
                </a:solidFill>
              </a:rPr>
              <a:t>ARC </a:t>
            </a:r>
            <a:r>
              <a:rPr lang="pl-PL" sz="1600" b="1" dirty="0">
                <a:solidFill>
                  <a:srgbClr val="808285"/>
                </a:solidFill>
              </a:rPr>
              <a:t>Rynek i Opinia Sp. z o. o.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ul. Juliusza Słowackiego 12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- budynek KIRKOR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01-627 Warszawa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tel.: +48 22 584 85 00 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fax.: +48 22 584 85 01  </a:t>
            </a:r>
            <a:endParaRPr lang="pl-PL" sz="1600" b="1" dirty="0" smtClean="0">
              <a:solidFill>
                <a:srgbClr val="808285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48858" y="5482022"/>
            <a:ext cx="3744416" cy="36004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TO, CO ISTOTNE</a:t>
            </a:r>
            <a:endParaRPr lang="pl-PL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OTOCZENIE: WYGLĄD </a:t>
            </a:r>
            <a:r>
              <a:rPr lang="pl-PL" sz="1600" b="1" dirty="0"/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/>
              <a:t>WYGLĄD ZEWNĘTRZNY URZĘDNIKA I JEGO STANOWISKO PRACY</a:t>
            </a:r>
            <a:endParaRPr lang="pl-PL" sz="1600" b="1" dirty="0">
              <a:solidFill>
                <a:srgbClr val="990099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ZACHOWANIE SIĘ WOBEC KLIENTA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OBSŁUGA PRZEDSTAWIONEJ SPRAWY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432752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(1)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311223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26695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(2)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141822"/>
              </p:ext>
            </p:extLst>
          </p:nvPr>
        </p:nvGraphicFramePr>
        <p:xfrm>
          <a:off x="614469" y="2422082"/>
          <a:ext cx="7763525" cy="41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(3)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810996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33981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833</TotalTime>
  <Words>1713</Words>
  <Application>Microsoft Office PowerPoint</Application>
  <PresentationFormat>Niestandardowy</PresentationFormat>
  <Paragraphs>288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WESOŁA</vt:lpstr>
      <vt:lpstr>Spis treści</vt:lpstr>
      <vt:lpstr>Metodologia badania</vt:lpstr>
      <vt:lpstr>Wyniki badania</vt:lpstr>
      <vt:lpstr>Kryteria oceny</vt:lpstr>
      <vt:lpstr>Wyniki badania</vt:lpstr>
      <vt:lpstr>Urząd Dzielnicy Wesoła Otoczenie: Wygląd Urzędu (1)</vt:lpstr>
      <vt:lpstr>Urząd Dzielnicy Wesoła Otoczenie: Wygląd Urzędu (2)</vt:lpstr>
      <vt:lpstr>Urząd Dzielnicy Wesoła Otoczenie: Wygląd Urzędu (3)</vt:lpstr>
      <vt:lpstr>Urząd Dzielnicy Wesoła Otoczenie: Wygląd Urzędu (4)</vt:lpstr>
      <vt:lpstr>Urząd Dzielnicy Wesoła Otoczenie: Wygląd Urzędu (5)</vt:lpstr>
      <vt:lpstr>Urząd Dzielnicy Wesoła Otoczenie: Wygląd Urzędu (6)</vt:lpstr>
      <vt:lpstr>Urząd Dzielnicy Wesoła Otoczenie: Wygląd Urzędu (7)</vt:lpstr>
      <vt:lpstr>Wyniki badania</vt:lpstr>
      <vt:lpstr>Urząd Dzielnicy Wesoła Wygląd zewnętrzny urzędnika i jego stanowisko pracy</vt:lpstr>
      <vt:lpstr>Wyniki badania</vt:lpstr>
      <vt:lpstr>Urząd Dzielnicy Wesoła Zachowanie urzędnika wobec interesanta (1)</vt:lpstr>
      <vt:lpstr>Urząd Dzielnicy Wesoła Zachowanie urzędnika wobec interesanta (2)</vt:lpstr>
      <vt:lpstr>Wyniki badania</vt:lpstr>
      <vt:lpstr>Urząd Dzielnicy Wesoła Urzędnik: Obsługa przedstawionej sprawy (1)</vt:lpstr>
      <vt:lpstr>Urząd Dzielnicy Wesoła Urzędnik: Obsługa przedstawionej sprawy (2)</vt:lpstr>
      <vt:lpstr>Urząd Dzielnicy Wesoła Urzędnik: Obsługa przedstawionej sprawy (3)</vt:lpstr>
      <vt:lpstr>Wyniki badania</vt:lpstr>
      <vt:lpstr>Urząd Dzielnicy Wesoła Urzędnik: Sposób załatwienia przedstawionej sprawy (1)</vt:lpstr>
      <vt:lpstr>Urząd Dzielnicy Wesoła Urzędnik: Sposób załatwienia przedstawionej sprawy (2)</vt:lpstr>
      <vt:lpstr>Urząd Dzielnicy Wesoła Urzędnik: Sposób załatwienia przedstawionej sprawy (3)</vt:lpstr>
      <vt:lpstr>Urząd Dzielnicy Wesoła Urzędnik: Sposób załatwiania przedstawionej sprawy (4)</vt:lpstr>
      <vt:lpstr>Urząd Dzielnicy Wesoła Urzędnik: Sposób załatwienia przedstawionej sprawy (5)</vt:lpstr>
      <vt:lpstr>Urząd Dzielnicy Wesoła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Paweł Florczak</cp:lastModifiedBy>
  <cp:revision>91</cp:revision>
  <dcterms:created xsi:type="dcterms:W3CDTF">2013-09-17T08:07:59Z</dcterms:created>
  <dcterms:modified xsi:type="dcterms:W3CDTF">2014-05-07T10:28:08Z</dcterms:modified>
</cp:coreProperties>
</file>