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797675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5" autoAdjust="0"/>
    <p:restoredTop sz="94660"/>
  </p:normalViewPr>
  <p:slideViewPr>
    <p:cSldViewPr showGuides="1">
      <p:cViewPr varScale="1">
        <p:scale>
          <a:sx n="70" d="100"/>
          <a:sy n="70" d="100"/>
        </p:scale>
        <p:origin x="180" y="6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2">
                  <c:v>2.75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3.9</c:v>
                </c:pt>
                <c:pt idx="2">
                  <c:v>1.4285714285714286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4.9000000000000004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3510672"/>
        <c:axId val="173511064"/>
      </c:barChart>
      <c:catAx>
        <c:axId val="173510672"/>
        <c:scaling>
          <c:orientation val="minMax"/>
        </c:scaling>
        <c:delete val="1"/>
        <c:axPos val="b"/>
        <c:majorTickMark val="out"/>
        <c:minorTickMark val="none"/>
        <c:tickLblPos val="none"/>
        <c:crossAx val="173511064"/>
        <c:crosses val="autoZero"/>
        <c:auto val="1"/>
        <c:lblAlgn val="ctr"/>
        <c:lblOffset val="100"/>
        <c:noMultiLvlLbl val="0"/>
      </c:catAx>
      <c:valAx>
        <c:axId val="173511064"/>
        <c:scaling>
          <c:orientation val="minMax"/>
          <c:max val="15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73510672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1022404246716484"/>
          <c:y val="7.2600468758932141E-2"/>
          <c:w val="0.76618447666811784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2014 (n=x)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2014 (n=x)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2014 (n=x)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9653080"/>
        <c:axId val="189653472"/>
      </c:barChart>
      <c:catAx>
        <c:axId val="189653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65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6534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65308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9319688"/>
        <c:axId val="199317336"/>
      </c:barChart>
      <c:catAx>
        <c:axId val="199319688"/>
        <c:scaling>
          <c:orientation val="maxMin"/>
        </c:scaling>
        <c:delete val="1"/>
        <c:axPos val="b"/>
        <c:majorTickMark val="out"/>
        <c:minorTickMark val="none"/>
        <c:tickLblPos val="none"/>
        <c:crossAx val="199317336"/>
        <c:crosses val="autoZero"/>
        <c:auto val="1"/>
        <c:lblAlgn val="ctr"/>
        <c:lblOffset val="100"/>
        <c:noMultiLvlLbl val="0"/>
      </c:catAx>
      <c:valAx>
        <c:axId val="1993173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99319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kieszonkach, na stojakach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0.75</c:v>
                </c:pt>
                <c:pt idx="1">
                  <c:v>0.05</c:v>
                </c:pt>
                <c:pt idx="2">
                  <c:v>0.25</c:v>
                </c:pt>
                <c:pt idx="3">
                  <c:v>0.1</c:v>
                </c:pt>
                <c:pt idx="4">
                  <c:v>0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kieszonkach, na stojakach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0.25</c:v>
                </c:pt>
                <c:pt idx="2">
                  <c:v>0.4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kieszonkach, na stojakach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</c:v>
                </c:pt>
                <c:pt idx="1">
                  <c:v>0</c:v>
                </c:pt>
                <c:pt idx="2">
                  <c:v>0.15</c:v>
                </c:pt>
                <c:pt idx="3">
                  <c:v>0</c:v>
                </c:pt>
                <c:pt idx="4">
                  <c:v>0.3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675312"/>
        <c:axId val="190676096"/>
      </c:barChart>
      <c:catAx>
        <c:axId val="190675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67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6760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675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Sheet1!$B$2:$B$28</c:f>
              <c:numCache>
                <c:formatCode>0%</c:formatCode>
                <c:ptCount val="19"/>
                <c:pt idx="0">
                  <c:v>0.9</c:v>
                </c:pt>
                <c:pt idx="1">
                  <c:v>0.95</c:v>
                </c:pt>
                <c:pt idx="2">
                  <c:v>0.9</c:v>
                </c:pt>
                <c:pt idx="4">
                  <c:v>0.95</c:v>
                </c:pt>
                <c:pt idx="5">
                  <c:v>0.95</c:v>
                </c:pt>
                <c:pt idx="6">
                  <c:v>1</c:v>
                </c:pt>
                <c:pt idx="8">
                  <c:v>0.95</c:v>
                </c:pt>
                <c:pt idx="9">
                  <c:v>1</c:v>
                </c:pt>
                <c:pt idx="10">
                  <c:v>0.9</c:v>
                </c:pt>
                <c:pt idx="12">
                  <c:v>0.9</c:v>
                </c:pt>
                <c:pt idx="13">
                  <c:v>1</c:v>
                </c:pt>
                <c:pt idx="14">
                  <c:v>0.95</c:v>
                </c:pt>
                <c:pt idx="16">
                  <c:v>0.1</c:v>
                </c:pt>
                <c:pt idx="17">
                  <c:v>0.05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Sheet1!$C$2:$C$28</c:f>
              <c:numCache>
                <c:formatCode>0%</c:formatCode>
                <c:ptCount val="19"/>
                <c:pt idx="0">
                  <c:v>0.1</c:v>
                </c:pt>
                <c:pt idx="1">
                  <c:v>0.05</c:v>
                </c:pt>
                <c:pt idx="2">
                  <c:v>0.1</c:v>
                </c:pt>
                <c:pt idx="4">
                  <c:v>0.05</c:v>
                </c:pt>
                <c:pt idx="5">
                  <c:v>0.05</c:v>
                </c:pt>
                <c:pt idx="8">
                  <c:v>0.05</c:v>
                </c:pt>
                <c:pt idx="10">
                  <c:v>0.1</c:v>
                </c:pt>
                <c:pt idx="12">
                  <c:v>0.1</c:v>
                </c:pt>
                <c:pt idx="14">
                  <c:v>0.05</c:v>
                </c:pt>
                <c:pt idx="16">
                  <c:v>0.9</c:v>
                </c:pt>
                <c:pt idx="17">
                  <c:v>0.95</c:v>
                </c:pt>
                <c:pt idx="18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0677664"/>
        <c:axId val="190678056"/>
      </c:barChart>
      <c:catAx>
        <c:axId val="190677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0678056"/>
        <c:crosses val="autoZero"/>
        <c:auto val="1"/>
        <c:lblAlgn val="ctr"/>
        <c:lblOffset val="100"/>
        <c:noMultiLvlLbl val="0"/>
      </c:catAx>
      <c:valAx>
        <c:axId val="1906780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6776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4688624118540878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2"/>
                <c:pt idx="0">
                  <c:v>2013 (N=21)</c:v>
                </c:pt>
                <c:pt idx="1">
                  <c:v>2012 (N=16)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3"/>
                <c:pt idx="0">
                  <c:v>0.81</c:v>
                </c:pt>
                <c:pt idx="1">
                  <c:v>0.42857142857142855</c:v>
                </c:pt>
                <c:pt idx="2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2"/>
                <c:pt idx="0">
                  <c:v>2013 (N=21)</c:v>
                </c:pt>
                <c:pt idx="1">
                  <c:v>2012 (N=16)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3"/>
                <c:pt idx="0">
                  <c:v>0.06</c:v>
                </c:pt>
                <c:pt idx="1">
                  <c:v>0.2857142857142857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2"/>
                <c:pt idx="0">
                  <c:v>2013 (N=21)</c:v>
                </c:pt>
                <c:pt idx="1">
                  <c:v>2012 (N=16)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3"/>
                <c:pt idx="0">
                  <c:v>0.13</c:v>
                </c:pt>
                <c:pt idx="1">
                  <c:v>0.2857142857142857</c:v>
                </c:pt>
                <c:pt idx="2">
                  <c:v>0.13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93150952"/>
        <c:axId val="193151344"/>
      </c:barChart>
      <c:catAx>
        <c:axId val="1931509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3151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151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315095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Sheet1!$A$3:$A$40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Sheet1!$B$2:$B$41</c:f>
              <c:numCache>
                <c:formatCode>0%</c:formatCode>
                <c:ptCount val="20"/>
                <c:pt idx="0">
                  <c:v>1</c:v>
                </c:pt>
                <c:pt idx="1">
                  <c:v>0.42857142857142855</c:v>
                </c:pt>
                <c:pt idx="2">
                  <c:v>0.9</c:v>
                </c:pt>
                <c:pt idx="4">
                  <c:v>0.95</c:v>
                </c:pt>
                <c:pt idx="5">
                  <c:v>0.80952380952380953</c:v>
                </c:pt>
                <c:pt idx="6">
                  <c:v>0.9</c:v>
                </c:pt>
                <c:pt idx="9">
                  <c:v>0</c:v>
                </c:pt>
                <c:pt idx="10">
                  <c:v>0</c:v>
                </c:pt>
                <c:pt idx="12">
                  <c:v>0.9</c:v>
                </c:pt>
                <c:pt idx="13">
                  <c:v>0.8571428571428571</c:v>
                </c:pt>
                <c:pt idx="14">
                  <c:v>0.85</c:v>
                </c:pt>
                <c:pt idx="16">
                  <c:v>0.8</c:v>
                </c:pt>
                <c:pt idx="17">
                  <c:v>0.33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Sheet1!$A$3:$A$40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Sheet1!$C$2:$C$41</c:f>
              <c:numCache>
                <c:formatCode>0%</c:formatCode>
                <c:ptCount val="20"/>
                <c:pt idx="1">
                  <c:v>0.47619047619047622</c:v>
                </c:pt>
                <c:pt idx="2">
                  <c:v>0.05</c:v>
                </c:pt>
                <c:pt idx="5">
                  <c:v>0</c:v>
                </c:pt>
                <c:pt idx="6">
                  <c:v>0</c:v>
                </c:pt>
                <c:pt idx="8">
                  <c:v>0.95</c:v>
                </c:pt>
                <c:pt idx="9">
                  <c:v>0.8571428571428571</c:v>
                </c:pt>
                <c:pt idx="10">
                  <c:v>0.9</c:v>
                </c:pt>
                <c:pt idx="12">
                  <c:v>0.05</c:v>
                </c:pt>
                <c:pt idx="13">
                  <c:v>0</c:v>
                </c:pt>
                <c:pt idx="14">
                  <c:v>0.05</c:v>
                </c:pt>
                <c:pt idx="16">
                  <c:v>0.15</c:v>
                </c:pt>
                <c:pt idx="17">
                  <c:v>0.56999999999999995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Sheet1!$A$3:$A$40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Sheet1!$D$2:$D$41</c:f>
              <c:numCache>
                <c:formatCode>0%</c:formatCode>
                <c:ptCount val="20"/>
                <c:pt idx="1">
                  <c:v>9.5238095238095233E-2</c:v>
                </c:pt>
                <c:pt idx="2">
                  <c:v>0.05</c:v>
                </c:pt>
                <c:pt idx="4">
                  <c:v>0.05</c:v>
                </c:pt>
                <c:pt idx="5">
                  <c:v>0.19047619047619047</c:v>
                </c:pt>
                <c:pt idx="6">
                  <c:v>0.1</c:v>
                </c:pt>
                <c:pt idx="8">
                  <c:v>0.05</c:v>
                </c:pt>
                <c:pt idx="9">
                  <c:v>0.14285714285714288</c:v>
                </c:pt>
                <c:pt idx="10">
                  <c:v>0.1</c:v>
                </c:pt>
                <c:pt idx="12">
                  <c:v>0.05</c:v>
                </c:pt>
                <c:pt idx="13">
                  <c:v>0.14285714285714288</c:v>
                </c:pt>
                <c:pt idx="14">
                  <c:v>0.1</c:v>
                </c:pt>
                <c:pt idx="16">
                  <c:v>0.05</c:v>
                </c:pt>
                <c:pt idx="17">
                  <c:v>0.1</c:v>
                </c:pt>
                <c:pt idx="1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3152128"/>
        <c:axId val="193152520"/>
      </c:barChart>
      <c:catAx>
        <c:axId val="193152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3152520"/>
        <c:crosses val="autoZero"/>
        <c:auto val="1"/>
        <c:lblAlgn val="ctr"/>
        <c:lblOffset val="100"/>
        <c:noMultiLvlLbl val="0"/>
      </c:catAx>
      <c:valAx>
        <c:axId val="1931525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31521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95617423999052098"/>
          <c:h val="5.790459927140254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9656216"/>
        <c:axId val="189655432"/>
      </c:barChart>
      <c:catAx>
        <c:axId val="1896562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89655432"/>
        <c:crosses val="autoZero"/>
        <c:auto val="1"/>
        <c:lblAlgn val="ctr"/>
        <c:lblOffset val="100"/>
        <c:noMultiLvlLbl val="0"/>
      </c:catAx>
      <c:valAx>
        <c:axId val="18965543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9656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410861833576935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(N=x*)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0.7142857142857143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</c:v>
                </c:pt>
                <c:pt idx="4">
                  <c:v>0.19047619047619047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267176"/>
        <c:axId val="189267568"/>
      </c:barChart>
      <c:catAx>
        <c:axId val="189267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26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2675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2671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0.8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9269136"/>
        <c:axId val="189269920"/>
      </c:barChart>
      <c:catAx>
        <c:axId val="189269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26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269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9269136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0.95238095238095244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92738072"/>
        <c:axId val="192738464"/>
      </c:barChart>
      <c:catAx>
        <c:axId val="192738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273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7384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273807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3511848"/>
        <c:axId val="173512240"/>
      </c:barChart>
      <c:catAx>
        <c:axId val="173511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3512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5122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35118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Sheet1!$A$3:$A$44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Sheet1!$B$2:$B$49</c:f>
              <c:numCache>
                <c:formatCode>0%</c:formatCode>
                <c:ptCount val="24"/>
                <c:pt idx="0">
                  <c:v>0.95</c:v>
                </c:pt>
                <c:pt idx="1">
                  <c:v>0.95238095238095244</c:v>
                </c:pt>
                <c:pt idx="2">
                  <c:v>0.95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9.5238095238095233E-2</c:v>
                </c:pt>
                <c:pt idx="17">
                  <c:v>9.5238095238095233E-2</c:v>
                </c:pt>
                <c:pt idx="18">
                  <c:v>0.05</c:v>
                </c:pt>
                <c:pt idx="20">
                  <c:v>0.95</c:v>
                </c:pt>
                <c:pt idx="21">
                  <c:v>0.80952380952380953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Sheet1!$A$3:$A$44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Sheet1!$C$2:$C$49</c:f>
              <c:numCache>
                <c:formatCode>0%</c:formatCode>
                <c:ptCount val="24"/>
                <c:pt idx="0">
                  <c:v>0.05</c:v>
                </c:pt>
                <c:pt idx="1">
                  <c:v>4.7619047619047616E-2</c:v>
                </c:pt>
                <c:pt idx="2">
                  <c:v>0.05</c:v>
                </c:pt>
                <c:pt idx="8">
                  <c:v>1</c:v>
                </c:pt>
                <c:pt idx="9">
                  <c:v>0.90476190476190477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0.90476190476190477</c:v>
                </c:pt>
                <c:pt idx="18">
                  <c:v>0.95</c:v>
                </c:pt>
                <c:pt idx="20">
                  <c:v>0.05</c:v>
                </c:pt>
                <c:pt idx="21">
                  <c:v>0.19047619047619047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Sheet1!$A$3:$A$44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Sheet1!$D$2:$D$49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0676488"/>
        <c:axId val="190677272"/>
      </c:barChart>
      <c:catAx>
        <c:axId val="1906764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0677272"/>
        <c:crosses val="autoZero"/>
        <c:auto val="1"/>
        <c:lblAlgn val="ctr"/>
        <c:lblOffset val="100"/>
        <c:noMultiLvlLbl val="0"/>
      </c:catAx>
      <c:valAx>
        <c:axId val="190677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6764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77090615375500959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Sheet1!$A$3:$A$23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Sheet1!$B$2:$B$23</c:f>
              <c:numCache>
                <c:formatCode>0%</c:formatCode>
                <c:ptCount val="11"/>
                <c:pt idx="0">
                  <c:v>0.7</c:v>
                </c:pt>
                <c:pt idx="1">
                  <c:v>0.7142857142857143</c:v>
                </c:pt>
                <c:pt idx="2">
                  <c:v>0.65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9">
                  <c:v>4.7619047619047616E-2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Sheet1!$A$3:$A$23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Sheet1!$C$2:$C$23</c:f>
              <c:numCache>
                <c:formatCode>0%</c:formatCode>
                <c:ptCount val="11"/>
                <c:pt idx="0">
                  <c:v>0.3</c:v>
                </c:pt>
                <c:pt idx="1">
                  <c:v>0.28571428571428575</c:v>
                </c:pt>
                <c:pt idx="2">
                  <c:v>0.35</c:v>
                </c:pt>
                <c:pt idx="6">
                  <c:v>0.05</c:v>
                </c:pt>
                <c:pt idx="8">
                  <c:v>1</c:v>
                </c:pt>
                <c:pt idx="9">
                  <c:v>0.95238095238095244</c:v>
                </c:pt>
                <c:pt idx="10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3691344"/>
        <c:axId val="193691736"/>
      </c:barChart>
      <c:catAx>
        <c:axId val="193691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3691736"/>
        <c:crosses val="autoZero"/>
        <c:auto val="1"/>
        <c:lblAlgn val="ctr"/>
        <c:lblOffset val="100"/>
        <c:noMultiLvlLbl val="0"/>
      </c:catAx>
      <c:valAx>
        <c:axId val="1936917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36913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3692128"/>
        <c:axId val="193692520"/>
      </c:barChart>
      <c:catAx>
        <c:axId val="1936921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93692520"/>
        <c:crosses val="autoZero"/>
        <c:auto val="1"/>
        <c:lblAlgn val="ctr"/>
        <c:lblOffset val="100"/>
        <c:noMultiLvlLbl val="0"/>
      </c:catAx>
      <c:valAx>
        <c:axId val="1936925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93692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2667168453046804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0.45</c:v>
                </c:pt>
                <c:pt idx="1">
                  <c:v>0.45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9.5238095238095233E-2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0.75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3693304"/>
        <c:axId val="193693696"/>
      </c:barChart>
      <c:catAx>
        <c:axId val="193693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69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693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3693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3"/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3"/>
                <c:pt idx="0">
                  <c:v>0.7</c:v>
                </c:pt>
                <c:pt idx="1">
                  <c:v>0.67</c:v>
                </c:pt>
                <c:pt idx="2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3"/>
                <c:pt idx="0">
                  <c:v>0.3</c:v>
                </c:pt>
                <c:pt idx="1">
                  <c:v>0.28999999999999998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93694872"/>
        <c:axId val="189270312"/>
      </c:barChart>
      <c:catAx>
        <c:axId val="19369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270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270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369487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9419488"/>
        <c:axId val="229168240"/>
      </c:barChart>
      <c:catAx>
        <c:axId val="1994194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29168240"/>
        <c:crosses val="autoZero"/>
        <c:auto val="1"/>
        <c:lblAlgn val="ctr"/>
        <c:lblOffset val="100"/>
        <c:noMultiLvlLbl val="0"/>
      </c:catAx>
      <c:valAx>
        <c:axId val="2291682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99419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0.9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0.8571428571428571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0.23809523809523808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0.95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266784"/>
        <c:axId val="193154480"/>
      </c:barChart>
      <c:catAx>
        <c:axId val="18926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315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1544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266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0.35</c:v>
                </c:pt>
                <c:pt idx="2">
                  <c:v>0.05</c:v>
                </c:pt>
                <c:pt idx="3">
                  <c:v>0.4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0.28571428571428575</c:v>
                </c:pt>
                <c:pt idx="1">
                  <c:v>4.7619047619047616E-2</c:v>
                </c:pt>
                <c:pt idx="2">
                  <c:v>9.5238095238095233E-2</c:v>
                </c:pt>
                <c:pt idx="3">
                  <c:v>0.57142857142857151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3153304"/>
        <c:axId val="189652688"/>
      </c:barChart>
      <c:catAx>
        <c:axId val="193153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65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652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3153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9422624"/>
        <c:axId val="199419880"/>
      </c:barChart>
      <c:catAx>
        <c:axId val="199422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99419880"/>
        <c:crosses val="autoZero"/>
        <c:auto val="1"/>
        <c:lblAlgn val="ctr"/>
        <c:lblOffset val="100"/>
        <c:noMultiLvlLbl val="0"/>
      </c:catAx>
      <c:valAx>
        <c:axId val="1994198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99422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0.65</c:v>
                </c:pt>
                <c:pt idx="2">
                  <c:v>0.75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0.7142857142857143</c:v>
                </c:pt>
                <c:pt idx="1">
                  <c:v>0.42857142857142855</c:v>
                </c:pt>
                <c:pt idx="2">
                  <c:v>0.38095238095238093</c:v>
                </c:pt>
                <c:pt idx="3">
                  <c:v>0.5714285714285714</c:v>
                </c:pt>
                <c:pt idx="4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0.55000000000000004</c:v>
                </c:pt>
                <c:pt idx="2">
                  <c:v>0.65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8693792"/>
        <c:axId val="188694184"/>
      </c:barChart>
      <c:catAx>
        <c:axId val="188693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694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6941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693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0.0</c:formatCode>
                <c:ptCount val="3"/>
                <c:pt idx="0">
                  <c:v>0.1</c:v>
                </c:pt>
                <c:pt idx="2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0.0</c:formatCode>
                <c:ptCount val="3"/>
                <c:pt idx="0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0.0</c:formatCode>
                <c:ptCount val="3"/>
                <c:pt idx="0">
                  <c:v>1.5</c:v>
                </c:pt>
                <c:pt idx="2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3513024"/>
        <c:axId val="173513416"/>
      </c:barChart>
      <c:catAx>
        <c:axId val="173513024"/>
        <c:scaling>
          <c:orientation val="maxMin"/>
        </c:scaling>
        <c:delete val="1"/>
        <c:axPos val="b"/>
        <c:majorTickMark val="out"/>
        <c:minorTickMark val="none"/>
        <c:tickLblPos val="none"/>
        <c:crossAx val="173513416"/>
        <c:crosses val="autoZero"/>
        <c:auto val="1"/>
        <c:lblAlgn val="ctr"/>
        <c:lblOffset val="100"/>
        <c:noMultiLvlLbl val="0"/>
      </c:catAx>
      <c:valAx>
        <c:axId val="1735134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73513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1.5</c:v>
                </c:pt>
                <c:pt idx="2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8694968"/>
        <c:axId val="188695360"/>
      </c:barChart>
      <c:catAx>
        <c:axId val="1886949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88695360"/>
        <c:crosses val="autoZero"/>
        <c:auto val="1"/>
        <c:lblAlgn val="ctr"/>
        <c:lblOffset val="100"/>
        <c:noMultiLvlLbl val="0"/>
      </c:catAx>
      <c:valAx>
        <c:axId val="1886953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86949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8695752"/>
        <c:axId val="192542816"/>
      </c:barChart>
      <c:catAx>
        <c:axId val="18869575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92542816"/>
        <c:crosses val="autoZero"/>
        <c:auto val="1"/>
        <c:lblAlgn val="ctr"/>
        <c:lblOffset val="100"/>
        <c:noMultiLvlLbl val="0"/>
      </c:catAx>
      <c:valAx>
        <c:axId val="1925428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8695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0.15</c:v>
                </c:pt>
                <c:pt idx="3">
                  <c:v>0.35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</c:v>
                </c:pt>
                <c:pt idx="1">
                  <c:v>0.05</c:v>
                </c:pt>
                <c:pt idx="2">
                  <c:v>0.2</c:v>
                </c:pt>
                <c:pt idx="3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2543600"/>
        <c:axId val="192543992"/>
      </c:barChart>
      <c:catAx>
        <c:axId val="192543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2543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543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25436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0.15</c:v>
                </c:pt>
                <c:pt idx="2">
                  <c:v>0.05</c:v>
                </c:pt>
                <c:pt idx="3">
                  <c:v>0.45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0.67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5745560"/>
        <c:axId val="195745952"/>
      </c:barChart>
      <c:catAx>
        <c:axId val="195745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574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745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57455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5747128"/>
        <c:axId val="195747520"/>
      </c:barChart>
      <c:catAx>
        <c:axId val="1957471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95747520"/>
        <c:crosses val="autoZero"/>
        <c:auto val="1"/>
        <c:lblAlgn val="ctr"/>
        <c:lblOffset val="100"/>
        <c:noMultiLvlLbl val="0"/>
      </c:catAx>
      <c:valAx>
        <c:axId val="1957475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95747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0.3</c:v>
                </c:pt>
                <c:pt idx="1">
                  <c:v>0.15</c:v>
                </c:pt>
                <c:pt idx="2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0.23809523809523808</c:v>
                </c:pt>
                <c:pt idx="1">
                  <c:v>4.7619047619047616E-2</c:v>
                </c:pt>
                <c:pt idx="2">
                  <c:v>0.7142857142857143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0.35</c:v>
                </c:pt>
                <c:pt idx="1">
                  <c:v>0.15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5748304"/>
        <c:axId val="195748696"/>
      </c:barChart>
      <c:catAx>
        <c:axId val="19574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5748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748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5748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</c:v>
                </c:pt>
                <c:pt idx="2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0.80952380952380953</c:v>
                </c:pt>
                <c:pt idx="1">
                  <c:v>4.7619047619047616E-2</c:v>
                </c:pt>
                <c:pt idx="2">
                  <c:v>0.14285714285714288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641888"/>
        <c:axId val="189642280"/>
      </c:barChart>
      <c:catAx>
        <c:axId val="189641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642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6422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6418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7"/>
                <c:pt idx="0">
                  <c:v>0.55000000000000004</c:v>
                </c:pt>
                <c:pt idx="1">
                  <c:v>0.61904761904761907</c:v>
                </c:pt>
                <c:pt idx="2">
                  <c:v>0.5</c:v>
                </c:pt>
                <c:pt idx="4">
                  <c:v>0.4</c:v>
                </c:pt>
                <c:pt idx="5">
                  <c:v>0.14285714285714288</c:v>
                </c:pt>
                <c:pt idx="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7"/>
                <c:pt idx="0">
                  <c:v>0.45</c:v>
                </c:pt>
                <c:pt idx="1">
                  <c:v>0.38095238095238093</c:v>
                </c:pt>
                <c:pt idx="2">
                  <c:v>0.5</c:v>
                </c:pt>
                <c:pt idx="4">
                  <c:v>0.5</c:v>
                </c:pt>
                <c:pt idx="5">
                  <c:v>0.8571428571428571</c:v>
                </c:pt>
                <c:pt idx="6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2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7"/>
                <c:pt idx="4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9643064"/>
        <c:axId val="189643456"/>
      </c:barChart>
      <c:catAx>
        <c:axId val="1896430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9643456"/>
        <c:crosses val="autoZero"/>
        <c:auto val="1"/>
        <c:lblAlgn val="ctr"/>
        <c:lblOffset val="100"/>
        <c:noMultiLvlLbl val="0"/>
      </c:catAx>
      <c:valAx>
        <c:axId val="1896434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6430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5293736268596068"/>
          <c:y val="0.35320165174646806"/>
          <c:w val="0.49457231448576022"/>
          <c:h val="0.20952973515099738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1">
                  <c:v>0.14000000000000001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</c:v>
                </c:pt>
                <c:pt idx="1">
                  <c:v>0.86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9644240"/>
        <c:axId val="189644632"/>
      </c:barChart>
      <c:catAx>
        <c:axId val="1896442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9644632"/>
        <c:crosses val="autoZero"/>
        <c:auto val="1"/>
        <c:lblAlgn val="ctr"/>
        <c:lblOffset val="100"/>
        <c:noMultiLvlLbl val="0"/>
      </c:catAx>
      <c:valAx>
        <c:axId val="189644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6442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9645416"/>
        <c:axId val="193694480"/>
      </c:barChart>
      <c:catAx>
        <c:axId val="1896454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93694480"/>
        <c:crosses val="autoZero"/>
        <c:auto val="1"/>
        <c:lblAlgn val="ctr"/>
        <c:lblOffset val="100"/>
        <c:noMultiLvlLbl val="0"/>
      </c:catAx>
      <c:valAx>
        <c:axId val="19369448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9645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0.95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0.85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274776"/>
        <c:axId val="175275952"/>
      </c:barChart>
      <c:catAx>
        <c:axId val="175274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27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2759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2747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0.85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1</c:v>
                </c:pt>
                <c:pt idx="3">
                  <c:v>0.85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6393392"/>
        <c:axId val="196393784"/>
      </c:barChart>
      <c:catAx>
        <c:axId val="1963933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6393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3937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63933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0.45</c:v>
                </c:pt>
                <c:pt idx="1">
                  <c:v>0.57142857142857151</c:v>
                </c:pt>
                <c:pt idx="2">
                  <c:v>0.5</c:v>
                </c:pt>
                <c:pt idx="4">
                  <c:v>0.6</c:v>
                </c:pt>
                <c:pt idx="5">
                  <c:v>0.66666666666666674</c:v>
                </c:pt>
                <c:pt idx="6">
                  <c:v>0.6</c:v>
                </c:pt>
                <c:pt idx="8">
                  <c:v>0.8</c:v>
                </c:pt>
                <c:pt idx="9">
                  <c:v>0.61904761904761907</c:v>
                </c:pt>
                <c:pt idx="10">
                  <c:v>0.7</c:v>
                </c:pt>
                <c:pt idx="12">
                  <c:v>0.8</c:v>
                </c:pt>
                <c:pt idx="13">
                  <c:v>0.61904761904761907</c:v>
                </c:pt>
                <c:pt idx="14">
                  <c:v>0.7</c:v>
                </c:pt>
                <c:pt idx="16">
                  <c:v>0.65</c:v>
                </c:pt>
                <c:pt idx="17">
                  <c:v>0.61904761904761907</c:v>
                </c:pt>
                <c:pt idx="18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0.5</c:v>
                </c:pt>
                <c:pt idx="1">
                  <c:v>0.33333333333333337</c:v>
                </c:pt>
                <c:pt idx="2">
                  <c:v>0.35</c:v>
                </c:pt>
                <c:pt idx="4">
                  <c:v>0.25</c:v>
                </c:pt>
                <c:pt idx="5">
                  <c:v>0.23809523809523811</c:v>
                </c:pt>
                <c:pt idx="6">
                  <c:v>0.35</c:v>
                </c:pt>
                <c:pt idx="8">
                  <c:v>0.2</c:v>
                </c:pt>
                <c:pt idx="9">
                  <c:v>0.33333333333333337</c:v>
                </c:pt>
                <c:pt idx="10">
                  <c:v>0.3</c:v>
                </c:pt>
                <c:pt idx="12">
                  <c:v>0.15</c:v>
                </c:pt>
                <c:pt idx="13">
                  <c:v>0.38095238095238093</c:v>
                </c:pt>
                <c:pt idx="14">
                  <c:v>0.3</c:v>
                </c:pt>
                <c:pt idx="16">
                  <c:v>0.3</c:v>
                </c:pt>
                <c:pt idx="17">
                  <c:v>0.38095238095238093</c:v>
                </c:pt>
                <c:pt idx="18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9.5238095238095233E-2</c:v>
                </c:pt>
                <c:pt idx="2">
                  <c:v>0.1</c:v>
                </c:pt>
                <c:pt idx="4">
                  <c:v>0.15</c:v>
                </c:pt>
                <c:pt idx="5">
                  <c:v>9.5238095238095233E-2</c:v>
                </c:pt>
                <c:pt idx="6">
                  <c:v>0.05</c:v>
                </c:pt>
                <c:pt idx="9">
                  <c:v>4.7619047619047616E-2</c:v>
                </c:pt>
                <c:pt idx="12">
                  <c:v>0.05</c:v>
                </c:pt>
                <c:pt idx="16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2012 (N=20)</c:v>
                </c:pt>
                <c:pt idx="1">
                  <c:v>2013 (N=21)</c:v>
                </c:pt>
                <c:pt idx="2">
                  <c:v>2014 (N=x)</c:v>
                </c:pt>
                <c:pt idx="4">
                  <c:v>2012 (N=20)</c:v>
                </c:pt>
                <c:pt idx="5">
                  <c:v>2013 (N=21)</c:v>
                </c:pt>
                <c:pt idx="6">
                  <c:v>2014 (N=x)</c:v>
                </c:pt>
                <c:pt idx="8">
                  <c:v>2012 (N=20)</c:v>
                </c:pt>
                <c:pt idx="9">
                  <c:v>2013 (N=21)</c:v>
                </c:pt>
                <c:pt idx="10">
                  <c:v>2014 (N=x)</c:v>
                </c:pt>
                <c:pt idx="12">
                  <c:v>2012 (N=20)</c:v>
                </c:pt>
                <c:pt idx="13">
                  <c:v>2013 (N=21)</c:v>
                </c:pt>
                <c:pt idx="14">
                  <c:v>2014 (N=x)</c:v>
                </c:pt>
                <c:pt idx="16">
                  <c:v>2012 (N=20)</c:v>
                </c:pt>
                <c:pt idx="17">
                  <c:v>2013 (N=21)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8693008"/>
        <c:axId val="196394960"/>
      </c:barChart>
      <c:catAx>
        <c:axId val="18869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639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39496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869300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2051056"/>
        <c:axId val="142050272"/>
      </c:barChart>
      <c:catAx>
        <c:axId val="142051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205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050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05105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5270536"/>
        <c:axId val="175270928"/>
      </c:barChart>
      <c:catAx>
        <c:axId val="175270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27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2709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2705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5277912"/>
        <c:axId val="175276344"/>
      </c:barChart>
      <c:catAx>
        <c:axId val="175277912"/>
        <c:scaling>
          <c:orientation val="maxMin"/>
        </c:scaling>
        <c:delete val="1"/>
        <c:axPos val="b"/>
        <c:majorTickMark val="out"/>
        <c:minorTickMark val="none"/>
        <c:tickLblPos val="none"/>
        <c:crossAx val="175276344"/>
        <c:crosses val="autoZero"/>
        <c:auto val="1"/>
        <c:lblAlgn val="ctr"/>
        <c:lblOffset val="100"/>
        <c:noMultiLvlLbl val="0"/>
      </c:catAx>
      <c:valAx>
        <c:axId val="17527634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752779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0.35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0.85</c:v>
                </c:pt>
                <c:pt idx="1">
                  <c:v>0.3</c:v>
                </c:pt>
                <c:pt idx="2">
                  <c:v>0.15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0798792"/>
        <c:axId val="140799184"/>
      </c:barChart>
      <c:catAx>
        <c:axId val="140798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79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7991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98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5272104"/>
        <c:axId val="175272496"/>
      </c:barChart>
      <c:catAx>
        <c:axId val="175272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27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272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27210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BEMOWO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33138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90885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6357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5067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33138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379855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876442"/>
              </p:ext>
            </p:extLst>
          </p:nvPr>
        </p:nvGraphicFramePr>
        <p:xfrm>
          <a:off x="2916611" y="1557585"/>
          <a:ext cx="4793756" cy="491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cxnSp>
        <p:nvCxnSpPr>
          <p:cNvPr id="29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5668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8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259423"/>
            <a:ext cx="1200358" cy="8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698466" y="3141761"/>
            <a:ext cx="1200358" cy="8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</a:t>
            </a:r>
            <a:r>
              <a:rPr lang="pl-PL" sz="1100" dirty="0" smtClean="0"/>
              <a:t>N=21*)</a:t>
            </a:r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(N=21)</a:t>
            </a:r>
          </a:p>
          <a:p>
            <a:pPr fontAlgn="b"/>
            <a:r>
              <a:rPr lang="pl-PL" sz="1100" dirty="0"/>
              <a:t>2012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</a:t>
            </a:r>
            <a:r>
              <a:rPr lang="pl-PL" sz="1100" dirty="0" smtClean="0"/>
              <a:t>N=21*)</a:t>
            </a:r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698465" y="5724503"/>
            <a:ext cx="1122801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(N=16)</a:t>
            </a:r>
            <a:endParaRPr lang="pl-PL" sz="1100" dirty="0"/>
          </a:p>
          <a:p>
            <a:pPr fontAlgn="b"/>
            <a:r>
              <a:rPr lang="pl-PL" sz="1100" dirty="0"/>
              <a:t>2013 (</a:t>
            </a:r>
            <a:r>
              <a:rPr lang="pl-PL" sz="1100" dirty="0" smtClean="0"/>
              <a:t>N=21*)</a:t>
            </a:r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43378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6459478"/>
            <a:ext cx="284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9713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228978" y="6166098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tx1">
                    <a:lumMod val="50000"/>
                  </a:schemeClr>
                </a:solidFill>
              </a:rPr>
              <a:t>25%</a:t>
            </a:r>
            <a:endParaRPr lang="pl-PL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118655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640038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565"/>
              </p:ext>
            </p:extLst>
          </p:nvPr>
        </p:nvGraphicFramePr>
        <p:xfrm>
          <a:off x="4428978" y="2440202"/>
          <a:ext cx="1800000" cy="404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4611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0446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77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64403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684818" y="1677492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</a:t>
            </a:r>
            <a:r>
              <a:rPr lang="pl-PL" sz="1100" dirty="0" smtClean="0"/>
              <a:t>)</a:t>
            </a:r>
            <a:endParaRPr lang="pl-PL" sz="1100" dirty="0"/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82471"/>
            <a:ext cx="1200358" cy="8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61668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</a:t>
            </a:r>
            <a:r>
              <a:rPr lang="pl-PL" sz="1100" dirty="0" smtClean="0"/>
              <a:t>) </a:t>
            </a:r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6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/>
          </a:p>
          <a:p>
            <a:pPr fontAlgn="b"/>
            <a:r>
              <a:rPr lang="pl-PL" sz="1100" dirty="0"/>
              <a:t>2013 (N=21*)</a:t>
            </a:r>
          </a:p>
          <a:p>
            <a:pPr fontAlgn="b"/>
            <a:r>
              <a:rPr lang="pl-PL" sz="1100" dirty="0"/>
              <a:t>2012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- wygląd urzędu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obsługa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- sposób załatwienia 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271216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56894" y="1921290"/>
            <a:ext cx="1200358" cy="11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 smtClean="0"/>
          </a:p>
          <a:p>
            <a:pPr fontAlgn="b"/>
            <a:endParaRPr lang="pl-PL" sz="1100" dirty="0"/>
          </a:p>
          <a:p>
            <a:pPr fontAlgn="b"/>
            <a:r>
              <a:rPr lang="pl-PL" sz="1100" dirty="0"/>
              <a:t>2013 (N=21*)</a:t>
            </a:r>
            <a:endParaRPr lang="pl-PL" sz="1100" dirty="0" smtClean="0"/>
          </a:p>
          <a:p>
            <a:pPr fontAlgn="b"/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1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 smtClean="0"/>
          </a:p>
          <a:p>
            <a:pPr fontAlgn="b"/>
            <a:endParaRPr lang="pl-PL" sz="1100" dirty="0"/>
          </a:p>
          <a:p>
            <a:pPr fontAlgn="b"/>
            <a:r>
              <a:rPr lang="pl-PL" sz="1100" dirty="0"/>
              <a:t>2013 (N=21*)</a:t>
            </a:r>
            <a:endParaRPr lang="pl-PL" sz="1100" dirty="0" smtClean="0"/>
          </a:p>
          <a:p>
            <a:pPr fontAlgn="b"/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9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 fontAlgn="b"/>
            <a:r>
              <a:rPr lang="pl-PL" sz="1100" dirty="0" smtClean="0"/>
              <a:t>2014 (N=20)</a:t>
            </a:r>
            <a:endParaRPr lang="pl-PL" sz="1100" dirty="0" smtClean="0"/>
          </a:p>
          <a:p>
            <a:pPr fontAlgn="b"/>
            <a:endParaRPr lang="pl-PL" sz="1100" dirty="0"/>
          </a:p>
          <a:p>
            <a:pPr fontAlgn="b"/>
            <a:r>
              <a:rPr lang="pl-PL" sz="1100" dirty="0"/>
              <a:t>2013 (N=21*)</a:t>
            </a:r>
            <a:endParaRPr lang="pl-PL" sz="1100" dirty="0" smtClean="0"/>
          </a:p>
          <a:p>
            <a:pPr fontAlgn="b"/>
            <a:endParaRPr lang="pl-PL" sz="1100" dirty="0"/>
          </a:p>
          <a:p>
            <a:pPr fontAlgn="b"/>
            <a:r>
              <a:rPr lang="pl-PL" sz="1100" dirty="0"/>
              <a:t>2012 (N=20)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3975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737230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15470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724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59478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2362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Prostokąt 19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52270"/>
              </p:ext>
            </p:extLst>
          </p:nvPr>
        </p:nvGraphicFramePr>
        <p:xfrm>
          <a:off x="994336" y="2428075"/>
          <a:ext cx="4320000" cy="403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113238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97321"/>
            <a:ext cx="3600400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65336"/>
              </p:ext>
            </p:extLst>
          </p:nvPr>
        </p:nvGraphicFramePr>
        <p:xfrm>
          <a:off x="36290" y="2422130"/>
          <a:ext cx="1800000" cy="3994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99205"/>
              </p:ext>
            </p:extLst>
          </p:nvPr>
        </p:nvGraphicFramePr>
        <p:xfrm>
          <a:off x="4580733" y="2422130"/>
          <a:ext cx="1800000" cy="403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87602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968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1651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112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1" y="6459478"/>
            <a:ext cx="259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2362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9677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85567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13371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15339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97548"/>
              </p:ext>
            </p:extLst>
          </p:nvPr>
        </p:nvGraphicFramePr>
        <p:xfrm>
          <a:off x="180306" y="2422130"/>
          <a:ext cx="18000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968896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14866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</a:t>
            </a:r>
            <a:r>
              <a:rPr lang="pl-PL" sz="1200" b="1" dirty="0" smtClean="0"/>
              <a:t>opłat 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691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354070"/>
              </p:ext>
            </p:extLst>
          </p:nvPr>
        </p:nvGraphicFramePr>
        <p:xfrm>
          <a:off x="1153908" y="2601666"/>
          <a:ext cx="4247992" cy="354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43800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48527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34781"/>
              </p:ext>
            </p:extLst>
          </p:nvPr>
        </p:nvGraphicFramePr>
        <p:xfrm>
          <a:off x="108298" y="2421682"/>
          <a:ext cx="1872208" cy="3888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33483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483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876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383998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028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4967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?</a:t>
                      </a:r>
                      <a:endParaRPr lang="pl-PL" sz="12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412921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308601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43279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3485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492674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Bemowo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03540"/>
              </p:ext>
            </p:extLst>
          </p:nvPr>
        </p:nvGraphicFramePr>
        <p:xfrm>
          <a:off x="180546" y="1989634"/>
          <a:ext cx="216000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052219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9731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r>
              <a:rPr lang="pl-PL" sz="1100" dirty="0" smtClean="0"/>
              <a:t> 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53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24408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760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619073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584762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Bemowo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1663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2031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968</TotalTime>
  <Words>1636</Words>
  <Application>Microsoft Office PowerPoint</Application>
  <PresentationFormat>Niestandardowy</PresentationFormat>
  <Paragraphs>313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BEMOWO</vt:lpstr>
      <vt:lpstr>Spis treści</vt:lpstr>
      <vt:lpstr>Informacje o metodzie</vt:lpstr>
      <vt:lpstr>Wyniki badania</vt:lpstr>
      <vt:lpstr>Kryteria oceny</vt:lpstr>
      <vt:lpstr>Wyniki badania</vt:lpstr>
      <vt:lpstr>Urząd Dzielnicy Bemowo Otoczenie: Wygląd Urzędu (1)</vt:lpstr>
      <vt:lpstr>Urząd Dzielnicy Bemowo Otoczenie: Wygląd Urzędu (2)</vt:lpstr>
      <vt:lpstr>Urząd Dzielnicy Bemowo Otoczenie: Wygląd Urzędu (3)</vt:lpstr>
      <vt:lpstr>Urząd Dzielnicy Bemowo Otoczenie: Wygląd Urzędu (4)</vt:lpstr>
      <vt:lpstr>Urząd Dzielnicy Bemowo Otoczenie: Wygląd Urzędu (5)</vt:lpstr>
      <vt:lpstr>Urząd Dzielnicy Bemowo Otoczenie: Wygląd Urzędu (6)</vt:lpstr>
      <vt:lpstr>Urząd Dzielnicy Bemowo Otoczenie: Wygląd Urzędu (7)</vt:lpstr>
      <vt:lpstr>Wyniki badania</vt:lpstr>
      <vt:lpstr>Urząd Dzielnicy Bemowo Wygląd zewnętrzny urzędnika i jego stanowisko pracy</vt:lpstr>
      <vt:lpstr>Wyniki badania</vt:lpstr>
      <vt:lpstr>Urząd Dzielnicy Bemowo Zachowanie urzędnika wobec interesanta (1)</vt:lpstr>
      <vt:lpstr>Urząd Dzielnicy Bemowo Zachowanie urzędnika wobec interesanta (2)</vt:lpstr>
      <vt:lpstr>Wyniki badania</vt:lpstr>
      <vt:lpstr>Urząd Dzielnicy Bemowo Urzędnik: Obsługa przedstawionej sprawy (1)</vt:lpstr>
      <vt:lpstr>Urząd Dzielnicy Bemowo Urzędnik: Obsługa przedstawionej sprawy (2)</vt:lpstr>
      <vt:lpstr>Urząd Dzielnicy Bemowo Urzędnik: Obsługa przedstawionej sprawy (3)</vt:lpstr>
      <vt:lpstr>Wyniki badania</vt:lpstr>
      <vt:lpstr>Urząd Dzielnicy Bemowo Urzędnik: Sposób załatwienia przedstawionej sprawy (1)</vt:lpstr>
      <vt:lpstr>Urząd Dzielnicy Bemowo Urzędnik: Sposób załatwienia przedstawionej sprawy (2)</vt:lpstr>
      <vt:lpstr>Urząd Dzielnicy Bemowo Urzędnik: Sposób załatwienia przedstawionej sprawy (3)</vt:lpstr>
      <vt:lpstr>Urząd Dzielnicy Bemowo Urzędnik: Sposób załatwiania przedstawionej sprawy (4)</vt:lpstr>
      <vt:lpstr>Urząd Dzielnicy Bemowo Urzędnik: Sposób załatwienia przedstawionej sprawy (5)</vt:lpstr>
      <vt:lpstr>Urząd Dzielnicy Bemowo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144</cp:revision>
  <cp:lastPrinted>2014-02-05T09:33:45Z</cp:lastPrinted>
  <dcterms:created xsi:type="dcterms:W3CDTF">2013-09-17T08:07:59Z</dcterms:created>
  <dcterms:modified xsi:type="dcterms:W3CDTF">2014-11-14T14:08:25Z</dcterms:modified>
</cp:coreProperties>
</file>