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321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9287" autoAdjust="0"/>
  </p:normalViewPr>
  <p:slideViewPr>
    <p:cSldViewPr showGuides="1">
      <p:cViewPr varScale="1">
        <p:scale>
          <a:sx n="71" d="100"/>
          <a:sy n="71" d="100"/>
        </p:scale>
        <p:origin x="1362" y="6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#.00">
                  <c:v>6.6499999999999986</c:v>
                </c:pt>
                <c:pt idx="2" formatCode="####.00">
                  <c:v>1.9166666666666661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4.5</c:v>
                </c:pt>
                <c:pt idx="2" formatCode="0.0">
                  <c:v>1.1818181818181821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3.9</c:v>
                </c:pt>
                <c:pt idx="2" formatCode="0.0">
                  <c:v>1.35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3141664"/>
        <c:axId val="173142056"/>
      </c:barChart>
      <c:catAx>
        <c:axId val="1731416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73142056"/>
        <c:crosses val="autoZero"/>
        <c:auto val="1"/>
        <c:lblAlgn val="ctr"/>
        <c:lblOffset val="100"/>
        <c:noMultiLvlLbl val="0"/>
      </c:catAx>
      <c:valAx>
        <c:axId val="173142056"/>
        <c:scaling>
          <c:orientation val="minMax"/>
          <c:max val="15"/>
          <c:min val="0"/>
        </c:scaling>
        <c:delete val="1"/>
        <c:axPos val="l"/>
        <c:numFmt formatCode="####.00" sourceLinked="1"/>
        <c:majorTickMark val="out"/>
        <c:minorTickMark val="none"/>
        <c:tickLblPos val="none"/>
        <c:crossAx val="17314166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65845308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6118000"/>
        <c:axId val="96118784"/>
      </c:barChart>
      <c:catAx>
        <c:axId val="96118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611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61187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611800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3144016"/>
        <c:axId val="185071208"/>
      </c:barChart>
      <c:catAx>
        <c:axId val="1731440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85071208"/>
        <c:crosses val="autoZero"/>
        <c:auto val="1"/>
        <c:lblAlgn val="ctr"/>
        <c:lblOffset val="100"/>
        <c:noMultiLvlLbl val="0"/>
      </c:catAx>
      <c:valAx>
        <c:axId val="1850712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31440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kieszonkach/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kieszonkach/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</c:v>
                </c:pt>
                <c:pt idx="1">
                  <c:v>0.05</c:v>
                </c:pt>
                <c:pt idx="2">
                  <c:v>0.25</c:v>
                </c:pt>
                <c:pt idx="3">
                  <c:v>0</c:v>
                </c:pt>
                <c:pt idx="4">
                  <c:v>0.15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kieszonkach/ na stojakach</c:v>
                </c:pt>
                <c:pt idx="4">
                  <c:v>Na stolikach</c:v>
                </c:pt>
                <c:pt idx="5">
                  <c:v>W innym miejscu </c:v>
                </c:pt>
                <c:pt idx="6">
                  <c:v>Nie są dostępne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0.7</c:v>
                </c:pt>
                <c:pt idx="1">
                  <c:v>0.05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5073168"/>
        <c:axId val="185073560"/>
      </c:barChart>
      <c:catAx>
        <c:axId val="185073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073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735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50731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0.85</c:v>
                </c:pt>
                <c:pt idx="1">
                  <c:v>0.65</c:v>
                </c:pt>
                <c:pt idx="2">
                  <c:v>0.75</c:v>
                </c:pt>
                <c:pt idx="4">
                  <c:v>1</c:v>
                </c:pt>
                <c:pt idx="5">
                  <c:v>0.95</c:v>
                </c:pt>
                <c:pt idx="6">
                  <c:v>1</c:v>
                </c:pt>
                <c:pt idx="8">
                  <c:v>1</c:v>
                </c:pt>
                <c:pt idx="9">
                  <c:v>0.95</c:v>
                </c:pt>
                <c:pt idx="10">
                  <c:v>1</c:v>
                </c:pt>
                <c:pt idx="12">
                  <c:v>0.95</c:v>
                </c:pt>
                <c:pt idx="13">
                  <c:v>1</c:v>
                </c:pt>
                <c:pt idx="14">
                  <c:v>1</c:v>
                </c:pt>
                <c:pt idx="16">
                  <c:v>0.2</c:v>
                </c:pt>
                <c:pt idx="17">
                  <c:v>0.35</c:v>
                </c:pt>
                <c:pt idx="18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0.15</c:v>
                </c:pt>
                <c:pt idx="1">
                  <c:v>0.35</c:v>
                </c:pt>
                <c:pt idx="2">
                  <c:v>0.25</c:v>
                </c:pt>
                <c:pt idx="5">
                  <c:v>0.05</c:v>
                </c:pt>
                <c:pt idx="9">
                  <c:v>0.05</c:v>
                </c:pt>
                <c:pt idx="12">
                  <c:v>0.05</c:v>
                </c:pt>
                <c:pt idx="16">
                  <c:v>0.8</c:v>
                </c:pt>
                <c:pt idx="17">
                  <c:v>0.65</c:v>
                </c:pt>
                <c:pt idx="18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764976"/>
        <c:axId val="176765368"/>
      </c:barChart>
      <c:catAx>
        <c:axId val="176764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76765368"/>
        <c:crosses val="autoZero"/>
        <c:auto val="1"/>
        <c:lblAlgn val="ctr"/>
        <c:lblOffset val="100"/>
        <c:noMultiLvlLbl val="0"/>
      </c:catAx>
      <c:valAx>
        <c:axId val="1767653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7649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36247723132969"/>
          <c:w val="0.86278195488721798"/>
          <c:h val="6.5573770491803296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</c:v>
                </c:pt>
                <c:pt idx="1">
                  <c:v>0.95454545454545503</c:v>
                </c:pt>
                <c:pt idx="2">
                  <c:v>0.9</c:v>
                </c:pt>
                <c:pt idx="4">
                  <c:v>1</c:v>
                </c:pt>
                <c:pt idx="5">
                  <c:v>0.86363636363636298</c:v>
                </c:pt>
                <c:pt idx="6">
                  <c:v>0.95</c:v>
                </c:pt>
                <c:pt idx="9">
                  <c:v>4.5454545454545497E-2</c:v>
                </c:pt>
                <c:pt idx="12">
                  <c:v>0.95</c:v>
                </c:pt>
                <c:pt idx="13">
                  <c:v>0.81818181818181801</c:v>
                </c:pt>
                <c:pt idx="14">
                  <c:v>0.95</c:v>
                </c:pt>
                <c:pt idx="16">
                  <c:v>0.65</c:v>
                </c:pt>
                <c:pt idx="17">
                  <c:v>0.90909090909090895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0.05</c:v>
                </c:pt>
                <c:pt idx="1">
                  <c:v>4.5454545454545497E-2</c:v>
                </c:pt>
                <c:pt idx="2">
                  <c:v>0.05</c:v>
                </c:pt>
                <c:pt idx="5">
                  <c:v>0.13636363636363599</c:v>
                </c:pt>
                <c:pt idx="6">
                  <c:v>0.05</c:v>
                </c:pt>
                <c:pt idx="8">
                  <c:v>1</c:v>
                </c:pt>
                <c:pt idx="9">
                  <c:v>0.86363636363636298</c:v>
                </c:pt>
                <c:pt idx="10">
                  <c:v>1</c:v>
                </c:pt>
                <c:pt idx="12">
                  <c:v>0.05</c:v>
                </c:pt>
                <c:pt idx="13">
                  <c:v>9.0909090909090898E-2</c:v>
                </c:pt>
                <c:pt idx="14">
                  <c:v>0.05</c:v>
                </c:pt>
                <c:pt idx="16">
                  <c:v>0.35</c:v>
                </c:pt>
                <c:pt idx="17">
                  <c:v>9.0909090909090898E-2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0.05</c:v>
                </c:pt>
                <c:pt idx="9" formatCode="0%">
                  <c:v>9.0909090909090898E-2</c:v>
                </c:pt>
                <c:pt idx="13" formatCode="0%">
                  <c:v>9.0909090909090898E-2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6766152"/>
        <c:axId val="176766544"/>
      </c:barChart>
      <c:catAx>
        <c:axId val="176766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76766544"/>
        <c:crosses val="autoZero"/>
        <c:auto val="1"/>
        <c:lblAlgn val="ctr"/>
        <c:lblOffset val="100"/>
        <c:noMultiLvlLbl val="0"/>
      </c:catAx>
      <c:valAx>
        <c:axId val="176766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7661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2005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(N=16)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0.55000000000000004</c:v>
                </c:pt>
                <c:pt idx="2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3625749872584106E-2"/>
                  <c:y val="-0.3694756235985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(N=16)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0.62</c:v>
                </c:pt>
                <c:pt idx="1">
                  <c:v>0.4</c:v>
                </c:pt>
                <c:pt idx="2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(N=16)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0.05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767328"/>
        <c:axId val="187946704"/>
      </c:barChart>
      <c:catAx>
        <c:axId val="1767673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7946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9467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76732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201"/>
          <c:w val="0.976935749588139"/>
          <c:h val="0.2909090909090910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7947880"/>
        <c:axId val="187948272"/>
      </c:barChart>
      <c:catAx>
        <c:axId val="1879478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7948272"/>
        <c:crosses val="autoZero"/>
        <c:auto val="1"/>
        <c:lblAlgn val="ctr"/>
        <c:lblOffset val="100"/>
        <c:noMultiLvlLbl val="0"/>
      </c:catAx>
      <c:valAx>
        <c:axId val="1879482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7947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0.68181818181818199</c:v>
                </c:pt>
                <c:pt idx="1">
                  <c:v>0.13600000000000001</c:v>
                </c:pt>
                <c:pt idx="2">
                  <c:v>9.0999999999999998E-2</c:v>
                </c:pt>
                <c:pt idx="3">
                  <c:v>9.0999999999999998E-2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przywitał, ale użył innych słów a powitanie nie było uprzejme</c:v>
                </c:pt>
                <c:pt idx="2">
                  <c:v>Tak, przywitał mnie uprzejmie, ale użył innych słów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</c:v>
                </c:pt>
                <c:pt idx="1">
                  <c:v>0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8235064"/>
        <c:axId val="188235456"/>
      </c:barChart>
      <c:catAx>
        <c:axId val="188235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235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235456"/>
        <c:scaling>
          <c:orientation val="minMax"/>
          <c:max val="1.05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2350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0.1</c:v>
                </c:pt>
                <c:pt idx="2" formatCode="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8236240"/>
        <c:axId val="188236632"/>
      </c:barChart>
      <c:catAx>
        <c:axId val="188236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236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2366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823624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E-3"/>
          <c:y val="0.74515793588949097"/>
          <c:w val="0.84452303292310305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03"/>
          <c:h val="0.657254216804880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8237416"/>
        <c:axId val="188237808"/>
      </c:barChart>
      <c:catAx>
        <c:axId val="188237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23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2378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2374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598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BAiSO/ WOM/ PI jest widoczne / 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BAiSO/ WOM/ PI jest widoczne / 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 czytelne?</c:v>
                </c:pt>
                <c:pt idx="2">
                  <c:v>Czy oznakowanie poszczególnych stanowisk BAiSO/ WOM/ PI jest widoczne / 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3142840"/>
        <c:axId val="173143232"/>
      </c:barChart>
      <c:catAx>
        <c:axId val="173142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314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1432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31428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####%</c:formatCode>
                <c:ptCount val="24"/>
                <c:pt idx="0">
                  <c:v>0.95</c:v>
                </c:pt>
                <c:pt idx="1">
                  <c:v>0.77272727272727304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9">
                  <c:v>9.0909090909090898E-2</c:v>
                </c:pt>
                <c:pt idx="13">
                  <c:v>4.5454545454545497E-2</c:v>
                </c:pt>
                <c:pt idx="16">
                  <c:v>0.05</c:v>
                </c:pt>
                <c:pt idx="17">
                  <c:v>4.5454545454545497E-2</c:v>
                </c:pt>
                <c:pt idx="20">
                  <c:v>0.95</c:v>
                </c:pt>
                <c:pt idx="21">
                  <c:v>0.95454545454545503</c:v>
                </c:pt>
                <c:pt idx="22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####%</c:formatCode>
                <c:ptCount val="24"/>
                <c:pt idx="0">
                  <c:v>0.05</c:v>
                </c:pt>
                <c:pt idx="1">
                  <c:v>0.22727272727272699</c:v>
                </c:pt>
                <c:pt idx="6">
                  <c:v>0.05</c:v>
                </c:pt>
                <c:pt idx="8">
                  <c:v>1</c:v>
                </c:pt>
                <c:pt idx="9">
                  <c:v>0.90909090909090895</c:v>
                </c:pt>
                <c:pt idx="10">
                  <c:v>1</c:v>
                </c:pt>
                <c:pt idx="12">
                  <c:v>1</c:v>
                </c:pt>
                <c:pt idx="13">
                  <c:v>0.95454545454545503</c:v>
                </c:pt>
                <c:pt idx="14">
                  <c:v>1</c:v>
                </c:pt>
                <c:pt idx="16">
                  <c:v>0.95</c:v>
                </c:pt>
                <c:pt idx="17">
                  <c:v>0.95454545454545503</c:v>
                </c:pt>
                <c:pt idx="18">
                  <c:v>1</c:v>
                </c:pt>
                <c:pt idx="20">
                  <c:v>0.05</c:v>
                </c:pt>
                <c:pt idx="21">
                  <c:v>4.5454545454545497E-2</c:v>
                </c:pt>
                <c:pt idx="22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01"/>
                  <c:y val="5.23906458671288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  <c:pt idx="0" formatCode="####%">
                  <c:v>0.01</c:v>
                </c:pt>
                <c:pt idx="4" formatCode="####%">
                  <c:v>0.01</c:v>
                </c:pt>
                <c:pt idx="8" formatCode="####%">
                  <c:v>0.01</c:v>
                </c:pt>
                <c:pt idx="12" formatCode="####%">
                  <c:v>0.01</c:v>
                </c:pt>
                <c:pt idx="16" formatCode="####%">
                  <c:v>0.01</c:v>
                </c:pt>
                <c:pt idx="20" formatCode="####%">
                  <c:v>0.01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2333888"/>
        <c:axId val="172334280"/>
      </c:barChart>
      <c:catAx>
        <c:axId val="1723338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72334280"/>
        <c:crosses val="autoZero"/>
        <c:auto val="1"/>
        <c:lblAlgn val="ctr"/>
        <c:lblOffset val="100"/>
        <c:noMultiLvlLbl val="0"/>
      </c:catAx>
      <c:valAx>
        <c:axId val="172334280"/>
        <c:scaling>
          <c:orientation val="minMax"/>
          <c:max val="1"/>
          <c:min val="0"/>
        </c:scaling>
        <c:delete val="1"/>
        <c:axPos val="t"/>
        <c:numFmt formatCode="####%" sourceLinked="1"/>
        <c:majorTickMark val="out"/>
        <c:minorTickMark val="none"/>
        <c:tickLblPos val="none"/>
        <c:crossAx val="17233388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96254629629629596"/>
          <c:w val="0.847735262287025"/>
          <c:h val="3.7453703703703697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04654823428079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####%</c:formatCode>
                <c:ptCount val="11"/>
                <c:pt idx="0">
                  <c:v>0.75</c:v>
                </c:pt>
                <c:pt idx="1">
                  <c:v>0.68181818181818199</c:v>
                </c:pt>
                <c:pt idx="2">
                  <c:v>0.75</c:v>
                </c:pt>
                <c:pt idx="4">
                  <c:v>0.95</c:v>
                </c:pt>
                <c:pt idx="5">
                  <c:v>1</c:v>
                </c:pt>
                <c:pt idx="6">
                  <c:v>1</c:v>
                </c:pt>
                <c:pt idx="8">
                  <c:v>0.05</c:v>
                </c:pt>
                <c:pt idx="9">
                  <c:v>9.0909090909090898E-2</c:v>
                </c:pt>
                <c:pt idx="10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####%</c:formatCode>
                <c:ptCount val="11"/>
                <c:pt idx="0">
                  <c:v>0.25</c:v>
                </c:pt>
                <c:pt idx="1">
                  <c:v>0.31818181818181801</c:v>
                </c:pt>
                <c:pt idx="2">
                  <c:v>0.25</c:v>
                </c:pt>
                <c:pt idx="4">
                  <c:v>0.05</c:v>
                </c:pt>
                <c:pt idx="8">
                  <c:v>0.95</c:v>
                </c:pt>
                <c:pt idx="9">
                  <c:v>0.90909090909090895</c:v>
                </c:pt>
                <c:pt idx="10">
                  <c:v>0.85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8269640"/>
        <c:axId val="188270032"/>
      </c:barChart>
      <c:catAx>
        <c:axId val="188269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8270032"/>
        <c:crosses val="autoZero"/>
        <c:auto val="1"/>
        <c:lblAlgn val="ctr"/>
        <c:lblOffset val="100"/>
        <c:noMultiLvlLbl val="0"/>
      </c:catAx>
      <c:valAx>
        <c:axId val="188270032"/>
        <c:scaling>
          <c:orientation val="minMax"/>
          <c:max val="1"/>
          <c:min val="0"/>
        </c:scaling>
        <c:delete val="1"/>
        <c:axPos val="t"/>
        <c:numFmt formatCode="####%" sourceLinked="1"/>
        <c:majorTickMark val="out"/>
        <c:minorTickMark val="none"/>
        <c:tickLblPos val="none"/>
        <c:crossAx val="1882696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97E-2"/>
          <c:y val="0.92442850990525405"/>
          <c:w val="0.847735262287025"/>
          <c:h val="6.4972512165224205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764192"/>
        <c:axId val="188270424"/>
      </c:barChart>
      <c:catAx>
        <c:axId val="17676419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8270424"/>
        <c:crosses val="autoZero"/>
        <c:auto val="1"/>
        <c:lblAlgn val="ctr"/>
        <c:lblOffset val="100"/>
        <c:noMultiLvlLbl val="0"/>
      </c:catAx>
      <c:valAx>
        <c:axId val="1882704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6764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0.63636363636363602</c:v>
                </c:pt>
                <c:pt idx="1">
                  <c:v>0.18181818181818199</c:v>
                </c:pt>
                <c:pt idx="2">
                  <c:v>0</c:v>
                </c:pt>
                <c:pt idx="3">
                  <c:v>0.182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0.05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8271208"/>
        <c:axId val="188271600"/>
      </c:barChart>
      <c:catAx>
        <c:axId val="188271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827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271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271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403E-2"/>
          <c:w val="0.586921156790566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####%</c:formatCode>
                <c:ptCount val="3"/>
                <c:pt idx="1">
                  <c:v>9.0909090909090898E-2</c:v>
                </c:pt>
                <c:pt idx="2" formatCode="0%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####%</c:formatCode>
                <c:ptCount val="3"/>
                <c:pt idx="0">
                  <c:v>0.5</c:v>
                </c:pt>
                <c:pt idx="1">
                  <c:v>0.5</c:v>
                </c:pt>
                <c:pt idx="2" formatCode="0%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899E-3"/>
                  <c:y val="-2.0699848061514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####%</c:formatCode>
                <c:ptCount val="3"/>
                <c:pt idx="0">
                  <c:v>0.5</c:v>
                </c:pt>
                <c:pt idx="1">
                  <c:v>0.40909090909090901</c:v>
                </c:pt>
                <c:pt idx="2" formatCode="0%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9449024"/>
        <c:axId val="189449416"/>
      </c:barChart>
      <c:catAx>
        <c:axId val="1894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449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4494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944902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9450200"/>
        <c:axId val="189450592"/>
      </c:barChart>
      <c:catAx>
        <c:axId val="1894502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9450592"/>
        <c:crosses val="autoZero"/>
        <c:auto val="1"/>
        <c:lblAlgn val="ctr"/>
        <c:lblOffset val="100"/>
        <c:noMultiLvlLbl val="0"/>
      </c:catAx>
      <c:valAx>
        <c:axId val="1894505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9450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0.77272727272727304</c:v>
                </c:pt>
                <c:pt idx="1">
                  <c:v>9.0909090909090898E-2</c:v>
                </c:pt>
                <c:pt idx="2">
                  <c:v>4.54545454545454E-2</c:v>
                </c:pt>
                <c:pt idx="3">
                  <c:v>4.54545454545454E-2</c:v>
                </c:pt>
                <c:pt idx="4">
                  <c:v>9.0909090909090898E-2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451376"/>
        <c:axId val="189451768"/>
      </c:barChart>
      <c:catAx>
        <c:axId val="18945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451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451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4513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0.1</c:v>
                </c:pt>
                <c:pt idx="2">
                  <c:v>0.05</c:v>
                </c:pt>
                <c:pt idx="3">
                  <c:v>0.6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0.18181818181818199</c:v>
                </c:pt>
                <c:pt idx="1">
                  <c:v>4.5454545454545497E-2</c:v>
                </c:pt>
                <c:pt idx="2">
                  <c:v>0</c:v>
                </c:pt>
                <c:pt idx="3">
                  <c:v>0.72727272727272696</c:v>
                </c:pt>
                <c:pt idx="4">
                  <c:v>4.5454545454545497E-2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0.05</c:v>
                </c:pt>
                <c:pt idx="3">
                  <c:v>0.7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452552"/>
        <c:axId val="189930104"/>
      </c:barChart>
      <c:catAx>
        <c:axId val="189452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930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9301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4525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2331928"/>
        <c:axId val="172331144"/>
      </c:barChart>
      <c:catAx>
        <c:axId val="1723319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2331144"/>
        <c:crosses val="autoZero"/>
        <c:auto val="1"/>
        <c:lblAlgn val="ctr"/>
        <c:lblOffset val="100"/>
        <c:noMultiLvlLbl val="0"/>
      </c:catAx>
      <c:valAx>
        <c:axId val="17233114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2331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  <c:pt idx="3">
                  <c:v>0.8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0.72727272727272696</c:v>
                </c:pt>
                <c:pt idx="1">
                  <c:v>0.36363636363636398</c:v>
                </c:pt>
                <c:pt idx="2">
                  <c:v>0.63636363636363602</c:v>
                </c:pt>
                <c:pt idx="3">
                  <c:v>0.45454545454545398</c:v>
                </c:pt>
                <c:pt idx="4">
                  <c:v>4.5454545454545497E-2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0.5</c:v>
                </c:pt>
                <c:pt idx="2">
                  <c:v>0.75</c:v>
                </c:pt>
                <c:pt idx="3">
                  <c:v>0.5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9930888"/>
        <c:axId val="189931280"/>
      </c:barChart>
      <c:catAx>
        <c:axId val="189930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993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9312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99308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6063248"/>
        <c:axId val="176063640"/>
      </c:barChart>
      <c:catAx>
        <c:axId val="1760632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6063640"/>
        <c:crosses val="autoZero"/>
        <c:auto val="1"/>
        <c:lblAlgn val="ctr"/>
        <c:lblOffset val="100"/>
        <c:noMultiLvlLbl val="0"/>
      </c:catAx>
      <c:valAx>
        <c:axId val="17606364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76063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9932456"/>
        <c:axId val="189932848"/>
      </c:barChart>
      <c:catAx>
        <c:axId val="1899324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9932848"/>
        <c:crosses val="autoZero"/>
        <c:auto val="1"/>
        <c:lblAlgn val="ctr"/>
        <c:lblOffset val="100"/>
        <c:noMultiLvlLbl val="0"/>
      </c:catAx>
      <c:valAx>
        <c:axId val="1899328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99324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8269248"/>
        <c:axId val="188268464"/>
      </c:barChart>
      <c:catAx>
        <c:axId val="1882692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8268464"/>
        <c:crosses val="autoZero"/>
        <c:auto val="1"/>
        <c:lblAlgn val="ctr"/>
        <c:lblOffset val="100"/>
        <c:noMultiLvlLbl val="0"/>
      </c:catAx>
      <c:valAx>
        <c:axId val="1882684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8269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0.3</c:v>
                </c:pt>
                <c:pt idx="2">
                  <c:v>0.15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0.18181818181818199</c:v>
                </c:pt>
                <c:pt idx="1">
                  <c:v>0.13636363636363599</c:v>
                </c:pt>
                <c:pt idx="2">
                  <c:v>4.5454545454545497E-2</c:v>
                </c:pt>
                <c:pt idx="3">
                  <c:v>4.5454545454545497E-2</c:v>
                </c:pt>
                <c:pt idx="4">
                  <c:v>0.59090909090909105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0.1</c:v>
                </c:pt>
                <c:pt idx="2">
                  <c:v>0.15</c:v>
                </c:pt>
                <c:pt idx="3">
                  <c:v>0.1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5071600"/>
        <c:axId val="185071992"/>
      </c:barChart>
      <c:catAx>
        <c:axId val="1850716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071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719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50716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01"/>
          <c:y val="6.4515800203873604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0.86666666666666703</c:v>
                </c:pt>
                <c:pt idx="1">
                  <c:v>0.133333333333333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5073952"/>
        <c:axId val="185074344"/>
      </c:barChart>
      <c:catAx>
        <c:axId val="185073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5074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743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50739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0156336"/>
        <c:axId val="190156728"/>
      </c:barChart>
      <c:catAx>
        <c:axId val="1901563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90156728"/>
        <c:crosses val="autoZero"/>
        <c:auto val="1"/>
        <c:lblAlgn val="ctr"/>
        <c:lblOffset val="100"/>
        <c:noMultiLvlLbl val="0"/>
      </c:catAx>
      <c:valAx>
        <c:axId val="1901567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0156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0.05</c:v>
                </c:pt>
                <c:pt idx="2">
                  <c:v>0.05</c:v>
                </c:pt>
                <c:pt idx="3">
                  <c:v>0</c:v>
                </c:pt>
                <c:pt idx="4">
                  <c:v>0.6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0.18181818181818199</c:v>
                </c:pt>
                <c:pt idx="1">
                  <c:v>4.5454545454545497E-2</c:v>
                </c:pt>
                <c:pt idx="2">
                  <c:v>4.5454545454545497E-2</c:v>
                </c:pt>
                <c:pt idx="3">
                  <c:v>0.13636363636363599</c:v>
                </c:pt>
                <c:pt idx="4">
                  <c:v>0.59090909090909105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w kasie </c:v>
                </c:pt>
                <c:pt idx="1">
                  <c:v>Tak, w banku 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157512"/>
        <c:axId val="190157904"/>
      </c:barChart>
      <c:catAx>
        <c:axId val="190157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15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1579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157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9977083333333297E-2"/>
                  <c:y val="-1.07874617737003E-2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0.72727272727272696</c:v>
                </c:pt>
                <c:pt idx="1">
                  <c:v>0</c:v>
                </c:pt>
                <c:pt idx="2">
                  <c:v>0.27272727272727298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0.75</c:v>
                </c:pt>
                <c:pt idx="1">
                  <c:v>0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90158688"/>
        <c:axId val="190159080"/>
      </c:barChart>
      <c:catAx>
        <c:axId val="190158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0159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0159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0158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94567552334943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0.8</c:v>
                </c:pt>
                <c:pt idx="1">
                  <c:v>0.45454545454545398</c:v>
                </c:pt>
                <c:pt idx="2">
                  <c:v>0.65</c:v>
                </c:pt>
                <c:pt idx="4">
                  <c:v>0.3</c:v>
                </c:pt>
                <c:pt idx="5">
                  <c:v>0.40909090909090901</c:v>
                </c:pt>
                <c:pt idx="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0.2</c:v>
                </c:pt>
                <c:pt idx="1">
                  <c:v>0.54545454545454497</c:v>
                </c:pt>
                <c:pt idx="2">
                  <c:v>0.35</c:v>
                </c:pt>
                <c:pt idx="4">
                  <c:v>0.45</c:v>
                </c:pt>
                <c:pt idx="5">
                  <c:v>0.59090909090909105</c:v>
                </c:pt>
                <c:pt idx="6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8"/>
                <c:pt idx="4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2333496"/>
        <c:axId val="188268856"/>
      </c:barChart>
      <c:catAx>
        <c:axId val="1723334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8268856"/>
        <c:crosses val="autoZero"/>
        <c:auto val="1"/>
        <c:lblAlgn val="ctr"/>
        <c:lblOffset val="100"/>
        <c:noMultiLvlLbl val="0"/>
      </c:catAx>
      <c:valAx>
        <c:axId val="1882688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23334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796E-2"/>
          <c:y val="0.86426488614835995"/>
          <c:w val="0.66942476838620901"/>
          <c:h val="0.13573511385164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297E-2"/>
          <c:w val="1"/>
          <c:h val="0.804564197530863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</c:v>
                </c:pt>
                <c:pt idx="1">
                  <c:v>0.13636363636363599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05E-3"/>
                  <c:y val="9.711506552717210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05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</c:f>
              <c:strCache>
                <c:ptCount val="1"/>
                <c:pt idx="0">
                  <c:v>Czy podczas rozmowy odczuwałeś(aś) niechęć ze strony urzędnika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0.86363636363636298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8959112"/>
        <c:axId val="188959504"/>
      </c:barChart>
      <c:catAx>
        <c:axId val="1889591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88959504"/>
        <c:crosses val="autoZero"/>
        <c:auto val="1"/>
        <c:lblAlgn val="ctr"/>
        <c:lblOffset val="100"/>
        <c:noMultiLvlLbl val="0"/>
      </c:catAx>
      <c:valAx>
        <c:axId val="1889595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9591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9931672"/>
        <c:axId val="188960288"/>
      </c:barChart>
      <c:catAx>
        <c:axId val="1899316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8960288"/>
        <c:crosses val="autoZero"/>
        <c:auto val="1"/>
        <c:lblAlgn val="ctr"/>
        <c:lblOffset val="100"/>
        <c:noMultiLvlLbl val="0"/>
      </c:catAx>
      <c:valAx>
        <c:axId val="18896028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99316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0.25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</c:v>
                </c:pt>
                <c:pt idx="1">
                  <c:v>0.05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1</c:v>
                </c:pt>
                <c:pt idx="1">
                  <c:v>0.4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6064032"/>
        <c:axId val="176064816"/>
      </c:barChart>
      <c:catAx>
        <c:axId val="176064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606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0648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0640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(N=x)3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0.86363636363636298</c:v>
                </c:pt>
                <c:pt idx="1">
                  <c:v>0.95454545454545503</c:v>
                </c:pt>
                <c:pt idx="2">
                  <c:v>0.95454545454545503</c:v>
                </c:pt>
                <c:pt idx="3">
                  <c:v>0.95454545454545503</c:v>
                </c:pt>
                <c:pt idx="4">
                  <c:v>0.86363636363636298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8961072"/>
        <c:axId val="188961464"/>
      </c:barChart>
      <c:catAx>
        <c:axId val="1889610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8961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9614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89610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02E-3"/>
          <c:w val="0.99923738681327301"/>
          <c:h val="0.890495867768596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0.54545454545454497</c:v>
                </c:pt>
                <c:pt idx="2">
                  <c:v>0.55000000000000004</c:v>
                </c:pt>
                <c:pt idx="4">
                  <c:v>0.7</c:v>
                </c:pt>
                <c:pt idx="5">
                  <c:v>0.68181818181818199</c:v>
                </c:pt>
                <c:pt idx="6">
                  <c:v>0.8</c:v>
                </c:pt>
                <c:pt idx="8">
                  <c:v>0.6</c:v>
                </c:pt>
                <c:pt idx="9">
                  <c:v>0.68181818181818199</c:v>
                </c:pt>
                <c:pt idx="10">
                  <c:v>0.9</c:v>
                </c:pt>
                <c:pt idx="12">
                  <c:v>0.75</c:v>
                </c:pt>
                <c:pt idx="13">
                  <c:v>0.86363636363636298</c:v>
                </c:pt>
                <c:pt idx="14">
                  <c:v>0.95</c:v>
                </c:pt>
                <c:pt idx="16">
                  <c:v>0.7</c:v>
                </c:pt>
                <c:pt idx="17">
                  <c:v>0.59090909090909105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0.4</c:v>
                </c:pt>
                <c:pt idx="1">
                  <c:v>0.31818181818181801</c:v>
                </c:pt>
                <c:pt idx="2">
                  <c:v>0.4</c:v>
                </c:pt>
                <c:pt idx="4">
                  <c:v>0.25</c:v>
                </c:pt>
                <c:pt idx="5">
                  <c:v>0.27272727272727298</c:v>
                </c:pt>
                <c:pt idx="6">
                  <c:v>0.15</c:v>
                </c:pt>
                <c:pt idx="8">
                  <c:v>0.3</c:v>
                </c:pt>
                <c:pt idx="9">
                  <c:v>0.27272727272727298</c:v>
                </c:pt>
                <c:pt idx="10">
                  <c:v>0.1</c:v>
                </c:pt>
                <c:pt idx="12">
                  <c:v>0.25</c:v>
                </c:pt>
                <c:pt idx="13">
                  <c:v>9.0909090909090898E-2</c:v>
                </c:pt>
                <c:pt idx="14">
                  <c:v>0.05</c:v>
                </c:pt>
                <c:pt idx="16">
                  <c:v>0.3</c:v>
                </c:pt>
                <c:pt idx="17">
                  <c:v>0.27272727272727298</c:v>
                </c:pt>
                <c:pt idx="1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9.0909090909090898E-2</c:v>
                </c:pt>
                <c:pt idx="4">
                  <c:v>0.05</c:v>
                </c:pt>
                <c:pt idx="6">
                  <c:v>0.05</c:v>
                </c:pt>
                <c:pt idx="8">
                  <c:v>0.05</c:v>
                </c:pt>
                <c:pt idx="17">
                  <c:v>9.0909090909090898E-2</c:v>
                </c:pt>
                <c:pt idx="18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96"/>
                  <c:y val="-2.447020877366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96472663139329895"/>
                  <c:y val="-1.37539347938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0">
                  <c:v>0.05</c:v>
                </c:pt>
                <c:pt idx="1">
                  <c:v>4.5454545454545497E-2</c:v>
                </c:pt>
                <c:pt idx="2">
                  <c:v>0.05</c:v>
                </c:pt>
                <c:pt idx="5">
                  <c:v>4.5454545454545497E-2</c:v>
                </c:pt>
                <c:pt idx="8">
                  <c:v>0.05</c:v>
                </c:pt>
                <c:pt idx="9">
                  <c:v>4.5454545454545497E-2</c:v>
                </c:pt>
                <c:pt idx="13">
                  <c:v>4.5454545454545497E-2</c:v>
                </c:pt>
                <c:pt idx="17">
                  <c:v>4.5454545454545497E-2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9770384"/>
        <c:axId val="189770776"/>
      </c:barChart>
      <c:catAx>
        <c:axId val="189770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770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977077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977038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01"/>
          <c:w val="0.98589065255732"/>
          <c:h val="6.0149559707403398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6065600"/>
        <c:axId val="186037040"/>
      </c:barChart>
      <c:catAx>
        <c:axId val="176065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3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0370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606560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65845308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6037824"/>
        <c:axId val="186038216"/>
      </c:barChart>
      <c:catAx>
        <c:axId val="186037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038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038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03782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799E-3"/>
          <c:y val="9.0163934426229497E-2"/>
          <c:w val="0.94925028835063396"/>
          <c:h val="0.9180327868852440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6639080"/>
        <c:axId val="186639472"/>
      </c:barChart>
      <c:catAx>
        <c:axId val="1866390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6639472"/>
        <c:crosses val="autoZero"/>
        <c:auto val="1"/>
        <c:lblAlgn val="ctr"/>
        <c:lblOffset val="100"/>
        <c:noMultiLvlLbl val="0"/>
      </c:catAx>
      <c:valAx>
        <c:axId val="18663947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6639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99"/>
          <c:y val="7.2600468758932099E-2"/>
          <c:w val="0.71113053531118497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292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0.95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0.95</c:v>
                </c:pt>
                <c:pt idx="1">
                  <c:v>0.35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6640256"/>
        <c:axId val="186640648"/>
      </c:barChart>
      <c:catAx>
        <c:axId val="186640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640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6406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6402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4.0322580645161402E-3"/>
          <c:w val="0.84615384615384703"/>
          <c:h val="0.842741935483873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98"/>
                  <c:y val="1.2268369853378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86641432"/>
        <c:axId val="186641824"/>
      </c:barChart>
      <c:catAx>
        <c:axId val="186641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664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6418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66414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ochota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46906" y="2133650"/>
            <a:ext cx="7631088" cy="1049580"/>
            <a:chOff x="736644" y="5435952"/>
            <a:chExt cx="7631088" cy="1049580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3115042"/>
                </p:ext>
              </p:extLst>
            </p:nvPr>
          </p:nvGraphicFramePr>
          <p:xfrm>
            <a:off x="736644" y="5435952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92107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052885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13250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6996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217295"/>
              </p:ext>
            </p:extLst>
          </p:nvPr>
        </p:nvGraphicFramePr>
        <p:xfrm>
          <a:off x="614469" y="2422082"/>
          <a:ext cx="7557812" cy="44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99548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76663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03568"/>
              </p:ext>
            </p:extLst>
          </p:nvPr>
        </p:nvGraphicFramePr>
        <p:xfrm>
          <a:off x="2916611" y="1341562"/>
          <a:ext cx="4793756" cy="439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(N=13)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=16)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15481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91830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425938"/>
              </p:ext>
            </p:extLst>
          </p:nvPr>
        </p:nvGraphicFramePr>
        <p:xfrm>
          <a:off x="5220866" y="2494735"/>
          <a:ext cx="4320000" cy="313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80527"/>
              </p:ext>
            </p:extLst>
          </p:nvPr>
        </p:nvGraphicFramePr>
        <p:xfrm>
          <a:off x="4428978" y="2440202"/>
          <a:ext cx="1800000" cy="31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68482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255816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23528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7253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4378" y="6496230"/>
            <a:ext cx="2133971" cy="365210"/>
          </a:xfrm>
        </p:spPr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141913"/>
              </p:ext>
            </p:extLst>
          </p:nvPr>
        </p:nvGraphicFramePr>
        <p:xfrm>
          <a:off x="2916649" y="1861004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63" y="205969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63" y="364021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63" y="526850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31916"/>
              </p:ext>
            </p:extLst>
          </p:nvPr>
        </p:nvGraphicFramePr>
        <p:xfrm>
          <a:off x="108336" y="2128042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99999" y="0"/>
            <a:ext cx="7885225" cy="1440000"/>
          </a:xfrm>
        </p:spPr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014192" y="602208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35770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588639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41071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799323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740034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699144"/>
              </p:ext>
            </p:extLst>
          </p:nvPr>
        </p:nvGraphicFramePr>
        <p:xfrm>
          <a:off x="684362" y="2494735"/>
          <a:ext cx="4320000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26360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23896"/>
              </p:ext>
            </p:extLst>
          </p:nvPr>
        </p:nvGraphicFramePr>
        <p:xfrm>
          <a:off x="-35718" y="2494179"/>
          <a:ext cx="1800000" cy="4398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7987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17579"/>
              </p:ext>
            </p:extLst>
          </p:nvPr>
        </p:nvGraphicFramePr>
        <p:xfrm>
          <a:off x="4652906" y="2422130"/>
          <a:ext cx="1800000" cy="392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805322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01063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91880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778779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941124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2353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758410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61668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803733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03953"/>
              </p:ext>
            </p:extLst>
          </p:nvPr>
        </p:nvGraphicFramePr>
        <p:xfrm>
          <a:off x="900866" y="2587562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687538"/>
              </p:ext>
            </p:extLst>
          </p:nvPr>
        </p:nvGraphicFramePr>
        <p:xfrm>
          <a:off x="108298" y="2514957"/>
          <a:ext cx="1800000" cy="40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793905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97894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mnie,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-35719" y="6459478"/>
            <a:ext cx="255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62317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13292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341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71935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57382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083085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Prostokąt 15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Ochota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72230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7430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pole tekstowe 23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3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1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36011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66471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22700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67180"/>
              </p:ext>
            </p:extLst>
          </p:nvPr>
        </p:nvGraphicFramePr>
        <p:xfrm>
          <a:off x="614469" y="2422082"/>
          <a:ext cx="7557812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Ochota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4387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811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1203</TotalTime>
  <Words>1736</Words>
  <Application>Microsoft Office PowerPoint</Application>
  <PresentationFormat>Niestandardowy</PresentationFormat>
  <Paragraphs>300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ochota</vt:lpstr>
      <vt:lpstr>Spis treści</vt:lpstr>
      <vt:lpstr>Informacje o metodzie</vt:lpstr>
      <vt:lpstr>Wyniki badania</vt:lpstr>
      <vt:lpstr>Kryteria oceny</vt:lpstr>
      <vt:lpstr>Wyniki badania</vt:lpstr>
      <vt:lpstr>Urząd Dzielnicy Ochota Otoczenie: Wygląd Urzędu (1)</vt:lpstr>
      <vt:lpstr>Urząd Dzielnicy Ochota Otoczenie: Wygląd Urzędu (2)</vt:lpstr>
      <vt:lpstr>Urząd Dzielnicy Ochota Otoczenie: Wygląd Urzędu (3)</vt:lpstr>
      <vt:lpstr>Urząd Dzielnicy Ochota Otoczenie: Wygląd Urzędu (4)</vt:lpstr>
      <vt:lpstr>Urząd Dzielnicy Ochota Otoczenie: Wygląd Urzędu (5)</vt:lpstr>
      <vt:lpstr>Urząd Dzielnicy Ochota Otoczenie: Wygląd Urzędu (6)</vt:lpstr>
      <vt:lpstr>Urząd Dzielnicy Ochota Otoczenie: Wygląd Urzędu (7)</vt:lpstr>
      <vt:lpstr>Wyniki badania</vt:lpstr>
      <vt:lpstr>Urząd Dzielnicy Ochota Wygląd zewnętrzny urzędnika i jego stanowisko pracy</vt:lpstr>
      <vt:lpstr>Wyniki badania</vt:lpstr>
      <vt:lpstr>Urząd Dzielnicy Ochota Zachowanie urzędnika wobec interesanta (1)</vt:lpstr>
      <vt:lpstr>Urząd Dzielnicy Ochota Zachowanie urzędnika wobec interesanta (2)</vt:lpstr>
      <vt:lpstr>Wyniki badania</vt:lpstr>
      <vt:lpstr>Urząd Dzielnicy Ochota Urzędnik: Obsługa przedstawionej sprawy (2)</vt:lpstr>
      <vt:lpstr>Urząd Dzielnicy Ochota Urzędnik: Obsługa przedstawionej sprawy (2)</vt:lpstr>
      <vt:lpstr>Urząd Dzielnicy Ochota Urzędnik: Obsługa przedstawionej sprawy (3)</vt:lpstr>
      <vt:lpstr>Wyniki badania</vt:lpstr>
      <vt:lpstr>Urząd Dzielnicy Ochota Urzędnik: Sposób załatwienia przedstawionej sprawy (1)</vt:lpstr>
      <vt:lpstr>Urząd Dzielnicy Ochota Urzędnik: Sposób załatwienia przedstawionej sprawy (2)</vt:lpstr>
      <vt:lpstr>Urząd Dzielnicy Ochota Urzędnik: Sposób załatwienia przedstawionej sprawy (3)</vt:lpstr>
      <vt:lpstr>Urząd Dzielnicy Ochota Urzędnik: Sposób załatwiania przedstawionej sprawy (4)</vt:lpstr>
      <vt:lpstr>Urząd Dzielnicy Ochota Urzędnik: Sposób załatwienia przedstawionej sprawy (5)</vt:lpstr>
      <vt:lpstr>Urząd Dzielnicy Ochota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143</cp:revision>
  <dcterms:created xsi:type="dcterms:W3CDTF">2013-09-17T08:07:59Z</dcterms:created>
  <dcterms:modified xsi:type="dcterms:W3CDTF">2014-12-04T10:20:11Z</dcterms:modified>
</cp:coreProperties>
</file>