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288" r:id="rId2"/>
    <p:sldId id="319" r:id="rId3"/>
    <p:sldId id="320" r:id="rId4"/>
    <p:sldId id="290" r:id="rId5"/>
    <p:sldId id="293" r:id="rId6"/>
    <p:sldId id="291" r:id="rId7"/>
    <p:sldId id="294" r:id="rId8"/>
    <p:sldId id="295" r:id="rId9"/>
    <p:sldId id="296" r:id="rId10"/>
    <p:sldId id="302" r:id="rId11"/>
    <p:sldId id="303" r:id="rId12"/>
    <p:sldId id="304" r:id="rId13"/>
    <p:sldId id="305" r:id="rId14"/>
    <p:sldId id="297" r:id="rId15"/>
    <p:sldId id="313" r:id="rId16"/>
    <p:sldId id="298" r:id="rId17"/>
    <p:sldId id="317" r:id="rId18"/>
    <p:sldId id="306" r:id="rId19"/>
    <p:sldId id="299" r:id="rId20"/>
    <p:sldId id="312" r:id="rId21"/>
    <p:sldId id="316" r:id="rId22"/>
    <p:sldId id="310" r:id="rId23"/>
    <p:sldId id="300" r:id="rId24"/>
    <p:sldId id="307" r:id="rId25"/>
    <p:sldId id="308" r:id="rId26"/>
    <p:sldId id="309" r:id="rId27"/>
    <p:sldId id="311" r:id="rId28"/>
    <p:sldId id="314" r:id="rId29"/>
    <p:sldId id="315" r:id="rId30"/>
    <p:sldId id="318" r:id="rId31"/>
  </p:sldIdLst>
  <p:sldSz cx="9145588" cy="6859588"/>
  <p:notesSz cx="6858000" cy="9144000"/>
  <p:defaultTextStyle>
    <a:defPPr>
      <a:defRPr lang="pl-PL"/>
    </a:defPPr>
    <a:lvl1pPr marL="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91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37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83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229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74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720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66" algn="l" defTabSz="9144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8285"/>
    <a:srgbClr val="FFFFFF"/>
    <a:srgbClr val="D1D3D4"/>
    <a:srgbClr val="000000"/>
    <a:srgbClr val="A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howGuides="1">
      <p:cViewPr>
        <p:scale>
          <a:sx n="80" d="100"/>
          <a:sy n="80" d="100"/>
        </p:scale>
        <p:origin x="-1782" y="-468"/>
      </p:cViewPr>
      <p:guideLst>
        <p:guide orient="horz" pos="2568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11.1</c:v>
                </c:pt>
                <c:pt idx="2" formatCode="0.0">
                  <c:v>4.18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5.25</c:v>
                </c:pt>
                <c:pt idx="2" formatCode="0.0">
                  <c:v>2.35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Sheet1!$A$4:$A$4</c:f>
              <c:strCache>
                <c:ptCount val="1"/>
                <c:pt idx="0">
                  <c:v>ŚREDNIA LICZBA OSÓB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2.7</c:v>
                </c:pt>
                <c:pt idx="2" formatCode="0.0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2249592"/>
        <c:axId val="182251552"/>
      </c:barChart>
      <c:catAx>
        <c:axId val="18224959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82251552"/>
        <c:crosses val="autoZero"/>
        <c:auto val="1"/>
        <c:lblAlgn val="ctr"/>
        <c:lblOffset val="100"/>
        <c:noMultiLvlLbl val="0"/>
      </c:catAx>
      <c:valAx>
        <c:axId val="182251552"/>
        <c:scaling>
          <c:orientation val="minMax"/>
          <c:max val="15"/>
          <c:min val="0"/>
        </c:scaling>
        <c:delete val="1"/>
        <c:axPos val="l"/>
        <c:numFmt formatCode="0.0" sourceLinked="1"/>
        <c:majorTickMark val="out"/>
        <c:minorTickMark val="none"/>
        <c:tickLblPos val="none"/>
        <c:crossAx val="182249592"/>
        <c:crosses val="autoZero"/>
        <c:crossBetween val="between"/>
      </c:valAx>
      <c:spPr>
        <a:noFill/>
        <a:ln w="2325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"/>
          <c:y val="4.0322580645161402E-3"/>
          <c:w val="0.84615384615384703"/>
          <c:h val="0.842741935483873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(N=18)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  <c:pt idx="2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302"/>
                  <c:y val="1.49569860830847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9424920"/>
        <c:axId val="189425312"/>
      </c:barChart>
      <c:catAx>
        <c:axId val="1894249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9425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42531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42492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9426488"/>
        <c:axId val="189426880"/>
      </c:barChart>
      <c:catAx>
        <c:axId val="189426488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89426880"/>
        <c:crosses val="autoZero"/>
        <c:auto val="1"/>
        <c:lblAlgn val="ctr"/>
        <c:lblOffset val="100"/>
        <c:noMultiLvlLbl val="0"/>
      </c:catAx>
      <c:valAx>
        <c:axId val="189426880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894264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0.1</c:v>
                </c:pt>
                <c:pt idx="2">
                  <c:v>0.2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0.75</c:v>
                </c:pt>
                <c:pt idx="1">
                  <c:v>0.05</c:v>
                </c:pt>
                <c:pt idx="2">
                  <c:v>0.3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tablicy</c:v>
                </c:pt>
                <c:pt idx="1">
                  <c:v>W okienku PI/ przy stanowisku WOM/ delegatury BAiSO</c:v>
                </c:pt>
                <c:pt idx="2">
                  <c:v>Poza okienkiem PI/ stanowiskiem WOM/ delegatury BAiSO</c:v>
                </c:pt>
                <c:pt idx="3">
                  <c:v>W innym miejscu </c:v>
                </c:pt>
                <c:pt idx="4">
                  <c:v>Nie są dostępne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0.75</c:v>
                </c:pt>
                <c:pt idx="1">
                  <c:v>0.1</c:v>
                </c:pt>
                <c:pt idx="2">
                  <c:v>0.2</c:v>
                </c:pt>
                <c:pt idx="3">
                  <c:v>0</c:v>
                </c:pt>
                <c:pt idx="4">
                  <c:v>0.15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6809064"/>
        <c:axId val="96809456"/>
      </c:barChart>
      <c:catAx>
        <c:axId val="968090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809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09456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680906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297E-2"/>
          <c:w val="1"/>
          <c:h val="0.908925318761385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Sheet1!$B$2:$B$25</c:f>
              <c:numCache>
                <c:formatCode>0%</c:formatCode>
                <c:ptCount val="19"/>
                <c:pt idx="0">
                  <c:v>0.65</c:v>
                </c:pt>
                <c:pt idx="1">
                  <c:v>0.9</c:v>
                </c:pt>
                <c:pt idx="2">
                  <c:v>0.7</c:v>
                </c:pt>
                <c:pt idx="4">
                  <c:v>0.9</c:v>
                </c:pt>
                <c:pt idx="5">
                  <c:v>0.95</c:v>
                </c:pt>
                <c:pt idx="6">
                  <c:v>0.95</c:v>
                </c:pt>
                <c:pt idx="8">
                  <c:v>0.9</c:v>
                </c:pt>
                <c:pt idx="9">
                  <c:v>0.95</c:v>
                </c:pt>
                <c:pt idx="10">
                  <c:v>0.9</c:v>
                </c:pt>
                <c:pt idx="12">
                  <c:v>1</c:v>
                </c:pt>
                <c:pt idx="13">
                  <c:v>1</c:v>
                </c:pt>
                <c:pt idx="14">
                  <c:v>0.95</c:v>
                </c:pt>
                <c:pt idx="17">
                  <c:v>0.05</c:v>
                </c:pt>
                <c:pt idx="18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05E-3"/>
                  <c:y val="9.711506552717210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312014343604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05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01E-2"/>
                  <c:y val="2.88864833518764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Sheet1!$C$2:$C$25</c:f>
              <c:numCache>
                <c:formatCode>0%</c:formatCode>
                <c:ptCount val="19"/>
                <c:pt idx="0">
                  <c:v>0.35</c:v>
                </c:pt>
                <c:pt idx="1">
                  <c:v>0.1</c:v>
                </c:pt>
                <c:pt idx="2">
                  <c:v>0.3</c:v>
                </c:pt>
                <c:pt idx="4">
                  <c:v>0.1</c:v>
                </c:pt>
                <c:pt idx="5">
                  <c:v>0.05</c:v>
                </c:pt>
                <c:pt idx="6">
                  <c:v>0.05</c:v>
                </c:pt>
                <c:pt idx="8">
                  <c:v>0.1</c:v>
                </c:pt>
                <c:pt idx="9">
                  <c:v>0.05</c:v>
                </c:pt>
                <c:pt idx="10">
                  <c:v>0.1</c:v>
                </c:pt>
                <c:pt idx="14">
                  <c:v>0.05</c:v>
                </c:pt>
                <c:pt idx="16">
                  <c:v>1</c:v>
                </c:pt>
                <c:pt idx="17">
                  <c:v>0.95</c:v>
                </c:pt>
                <c:pt idx="18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01"/>
                  <c:y val="5.23906458671288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Sheet1!$A$2:$A$25</c:f>
              <c:strCache>
                <c:ptCount val="18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działa system numerkowy?</c:v>
                </c:pt>
                <c:pt idx="17">
                  <c:v>Czy któryś z pracowników podszedł i zaoferował pomoc?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1511512"/>
        <c:axId val="190457760"/>
      </c:barChart>
      <c:catAx>
        <c:axId val="19151151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90457760"/>
        <c:crosses val="autoZero"/>
        <c:auto val="1"/>
        <c:lblAlgn val="ctr"/>
        <c:lblOffset val="100"/>
        <c:noMultiLvlLbl val="0"/>
      </c:catAx>
      <c:valAx>
        <c:axId val="1904577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151151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796E-2"/>
          <c:y val="0.936247723132969"/>
          <c:w val="0.86278195488721798"/>
          <c:h val="6.5573770491803296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297E-2"/>
          <c:w val="1"/>
          <c:h val="0.94567552334943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Sheet1!$B$2:$B$26</c:f>
              <c:numCache>
                <c:formatCode>0%</c:formatCode>
                <c:ptCount val="20"/>
                <c:pt idx="0">
                  <c:v>0.75</c:v>
                </c:pt>
                <c:pt idx="1">
                  <c:v>0.25</c:v>
                </c:pt>
                <c:pt idx="2">
                  <c:v>0.8</c:v>
                </c:pt>
                <c:pt idx="4">
                  <c:v>0.95</c:v>
                </c:pt>
                <c:pt idx="5">
                  <c:v>0.9</c:v>
                </c:pt>
                <c:pt idx="6">
                  <c:v>1</c:v>
                </c:pt>
                <c:pt idx="12">
                  <c:v>0.95</c:v>
                </c:pt>
                <c:pt idx="13">
                  <c:v>0.85</c:v>
                </c:pt>
                <c:pt idx="14">
                  <c:v>1</c:v>
                </c:pt>
                <c:pt idx="16">
                  <c:v>0.55000000000000004</c:v>
                </c:pt>
                <c:pt idx="17">
                  <c:v>0.45</c:v>
                </c:pt>
                <c:pt idx="18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05E-3"/>
                  <c:y val="9.711506552717210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05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01E-2"/>
                  <c:y val="2.88864833518764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Sheet1!$C$2:$C$26</c:f>
              <c:numCache>
                <c:formatCode>0%</c:formatCode>
                <c:ptCount val="20"/>
                <c:pt idx="0">
                  <c:v>0.25</c:v>
                </c:pt>
                <c:pt idx="1">
                  <c:v>0.55000000000000004</c:v>
                </c:pt>
                <c:pt idx="2">
                  <c:v>0.05</c:v>
                </c:pt>
                <c:pt idx="4">
                  <c:v>0.05</c:v>
                </c:pt>
                <c:pt idx="8">
                  <c:v>1</c:v>
                </c:pt>
                <c:pt idx="9">
                  <c:v>0.85</c:v>
                </c:pt>
                <c:pt idx="10">
                  <c:v>1</c:v>
                </c:pt>
                <c:pt idx="12">
                  <c:v>0.05</c:v>
                </c:pt>
                <c:pt idx="13">
                  <c:v>0.05</c:v>
                </c:pt>
                <c:pt idx="16">
                  <c:v>0.45</c:v>
                </c:pt>
                <c:pt idx="17">
                  <c:v>0.5</c:v>
                </c:pt>
                <c:pt idx="18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01"/>
                  <c:y val="5.23906458671288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Sheet1!$A$2:$A$26</c:f>
              <c:strCache>
                <c:ptCount val="18"/>
                <c:pt idx="1">
                  <c:v>Czy urzędnik jest ubrany “na służbowo”?</c:v>
                </c:pt>
                <c:pt idx="5">
                  <c:v>Czy na biurku urzędnika jest porządek?</c:v>
                </c:pt>
                <c:pt idx="9">
                  <c:v>Czy na biurku są naczynia? </c:v>
                </c:pt>
                <c:pt idx="12">
                  <c:v>Czy na biurku urzędnika znajdują się tylko przedmioty związane z pracą? 
</c:v>
                </c:pt>
                <c:pt idx="17">
                  <c:v>Czy urzędnik ma identyfikator z imieniem  i nazwiskiem?</c:v>
                </c:pt>
              </c:strCache>
            </c:strRef>
          </c:cat>
          <c:val>
            <c:numRef>
              <c:f>Sheet1!$D$2:$D$26</c:f>
              <c:numCache>
                <c:formatCode>0%</c:formatCode>
                <c:ptCount val="20"/>
                <c:pt idx="1">
                  <c:v>0.2</c:v>
                </c:pt>
                <c:pt idx="2">
                  <c:v>0.15</c:v>
                </c:pt>
                <c:pt idx="5">
                  <c:v>0.1</c:v>
                </c:pt>
                <c:pt idx="9">
                  <c:v>0.15</c:v>
                </c:pt>
                <c:pt idx="13">
                  <c:v>0.1</c:v>
                </c:pt>
                <c:pt idx="17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9425704"/>
        <c:axId val="190459328"/>
      </c:barChart>
      <c:catAx>
        <c:axId val="18942570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90459328"/>
        <c:crosses val="autoZero"/>
        <c:auto val="1"/>
        <c:lblAlgn val="ctr"/>
        <c:lblOffset val="100"/>
        <c:noMultiLvlLbl val="0"/>
      </c:catAx>
      <c:valAx>
        <c:axId val="1904593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42570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4.3825760009478999E-2"/>
          <c:y val="0.94209541062802005"/>
          <c:w val="0.847735262287025"/>
          <c:h val="3.7453703703703697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606060606060597E-3"/>
          <c:w val="1"/>
          <c:h val="0.56969696969697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2014 (N=x)</c:v>
                </c:pt>
                <c:pt idx="1">
                  <c:v>2013 (N=9)</c:v>
                </c:pt>
                <c:pt idx="2">
                  <c:v>2012 (N=18)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0.82</c:v>
                </c:pt>
                <c:pt idx="1">
                  <c:v>0.78</c:v>
                </c:pt>
                <c:pt idx="2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3382">
              <a:noFill/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3625749872584106E-2"/>
                  <c:y val="-0.369475623598564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2014 (N=x)</c:v>
                </c:pt>
                <c:pt idx="1">
                  <c:v>2013 (N=9)</c:v>
                </c:pt>
                <c:pt idx="2">
                  <c:v>2012 (N=18)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1">
                  <c:v>0.22</c:v>
                </c:pt>
                <c:pt idx="2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3382">
              <a:noFill/>
            </a:ln>
          </c:spPr>
          <c:invertIfNegative val="0"/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2014 (N=x)</c:v>
                </c:pt>
                <c:pt idx="1">
                  <c:v>2013 (N=9)</c:v>
                </c:pt>
                <c:pt idx="2">
                  <c:v>2012 (N=18)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%">
                  <c:v>0.18</c:v>
                </c:pt>
                <c:pt idx="2" formatCode="0%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0460112"/>
        <c:axId val="190460504"/>
      </c:barChart>
      <c:catAx>
        <c:axId val="1904601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9046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4605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0460112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596E-3"/>
          <c:y val="0.58181818181818201"/>
          <c:w val="0.976935749588139"/>
          <c:h val="0.29090909090909101"/>
        </c:manualLayout>
      </c:layout>
      <c:overlay val="0"/>
      <c:spPr>
        <a:noFill/>
        <a:ln w="23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9427664"/>
        <c:axId val="189427272"/>
      </c:barChart>
      <c:catAx>
        <c:axId val="189427664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89427272"/>
        <c:crosses val="autoZero"/>
        <c:auto val="1"/>
        <c:lblAlgn val="ctr"/>
        <c:lblOffset val="100"/>
        <c:noMultiLvlLbl val="0"/>
      </c:catAx>
      <c:valAx>
        <c:axId val="18942727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942766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9.4074074074074199E-2"/>
                  <c:y val="0"/>
                </c:manualLayout>
              </c:layout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chemeClr val="bg2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0.85</c:v>
                </c:pt>
                <c:pt idx="1">
                  <c:v>0.1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przywitał, ale użył innych słów a powitanie nie było uprzejme</c:v>
                </c:pt>
                <c:pt idx="3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0.85</c:v>
                </c:pt>
                <c:pt idx="1">
                  <c:v>0.15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4033624"/>
        <c:axId val="184034016"/>
      </c:barChart>
      <c:catAx>
        <c:axId val="184033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403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03401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403362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"/>
          <c:y val="1.6412992311313299E-2"/>
          <c:w val="0.81374722838137603"/>
          <c:h val="0.73003747270662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0.95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chemeClr val="tx1"/>
            </a:solidFill>
            <a:ln w="23586">
              <a:noFill/>
            </a:ln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2391616"/>
        <c:axId val="192392008"/>
      </c:barChart>
      <c:catAx>
        <c:axId val="192391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2392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3920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92391616"/>
        <c:crosses val="autoZero"/>
        <c:crossBetween val="between"/>
        <c:majorUnit val="1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1.25761639538334E-3"/>
          <c:y val="0.74515793588949097"/>
          <c:w val="0.84452303292310305"/>
          <c:h val="0.235310512836197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252771618625"/>
          <c:y val="1.6412992311313299E-2"/>
          <c:w val="0.81374722838137603"/>
          <c:h val="0.657254216804880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tx2"/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invertIfNegative val="0"/>
          <c:dLbls>
            <c:dLbl>
              <c:idx val="1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Nie od razu, nie wyjaśnił przyczyny ani nie przeprosił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586">
              <a:noFill/>
            </a:ln>
          </c:spPr>
          <c:invertIfNegative val="0"/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90458152"/>
        <c:axId val="192392400"/>
      </c:barChart>
      <c:catAx>
        <c:axId val="190458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23586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239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39240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90458152"/>
        <c:crosses val="autoZero"/>
        <c:crossBetween val="between"/>
      </c:valAx>
      <c:spPr>
        <a:noFill/>
        <a:ln w="23586">
          <a:noFill/>
        </a:ln>
      </c:spPr>
    </c:plotArea>
    <c:legend>
      <c:legendPos val="b"/>
      <c:layout>
        <c:manualLayout>
          <c:xMode val="edge"/>
          <c:yMode val="edge"/>
          <c:x val="0"/>
          <c:y val="0.68759043154025501"/>
          <c:w val="1"/>
          <c:h val="0.27187829378586598"/>
        </c:manualLayout>
      </c:layout>
      <c:overlay val="0"/>
      <c:spPr>
        <a:noFill/>
        <a:ln w="23586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(N=1)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0.95</c:v>
                </c:pt>
                <c:pt idx="2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WOM/ PI/ delegatur BAISO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</c:v>
                </c:pt>
                <c:pt idx="1">
                  <c:v>0.95</c:v>
                </c:pt>
                <c:pt idx="2">
                  <c:v>0.85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95311176"/>
        <c:axId val="95313528"/>
      </c:barChart>
      <c:catAx>
        <c:axId val="953111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313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31352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953111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297E-2"/>
          <c:w val="1"/>
          <c:h val="0.94567552334943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Sheet1!$B$2:$B$31</c:f>
              <c:numCache>
                <c:formatCode>0%</c:formatCode>
                <c:ptCount val="24"/>
                <c:pt idx="0">
                  <c:v>0.85</c:v>
                </c:pt>
                <c:pt idx="1">
                  <c:v>1</c:v>
                </c:pt>
                <c:pt idx="2">
                  <c:v>0.95</c:v>
                </c:pt>
                <c:pt idx="4">
                  <c:v>1</c:v>
                </c:pt>
                <c:pt idx="5">
                  <c:v>0.95</c:v>
                </c:pt>
                <c:pt idx="6">
                  <c:v>1</c:v>
                </c:pt>
                <c:pt idx="10">
                  <c:v>0.1</c:v>
                </c:pt>
                <c:pt idx="16">
                  <c:v>0.05</c:v>
                </c:pt>
                <c:pt idx="20">
                  <c:v>0.95</c:v>
                </c:pt>
                <c:pt idx="21">
                  <c:v>0.9</c:v>
                </c:pt>
                <c:pt idx="2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05E-3"/>
                  <c:y val="9.711506552717210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312014343604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05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01E-2"/>
                  <c:y val="2.88864833518764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24"/>
                <c:pt idx="0" formatCode="0%">
                  <c:v>0.15</c:v>
                </c:pt>
                <c:pt idx="2" formatCode="0%">
                  <c:v>0.05</c:v>
                </c:pt>
                <c:pt idx="5" formatCode="0%">
                  <c:v>0.05</c:v>
                </c:pt>
                <c:pt idx="8" formatCode="0%">
                  <c:v>1</c:v>
                </c:pt>
                <c:pt idx="9" formatCode="0%">
                  <c:v>1</c:v>
                </c:pt>
                <c:pt idx="10" formatCode="0%">
                  <c:v>0.9</c:v>
                </c:pt>
                <c:pt idx="12" formatCode="0%">
                  <c:v>1</c:v>
                </c:pt>
                <c:pt idx="13" formatCode="0%">
                  <c:v>1</c:v>
                </c:pt>
                <c:pt idx="14" formatCode="0%">
                  <c:v>1</c:v>
                </c:pt>
                <c:pt idx="16" formatCode="0%">
                  <c:v>0.95</c:v>
                </c:pt>
                <c:pt idx="17" formatCode="0%">
                  <c:v>1</c:v>
                </c:pt>
                <c:pt idx="18" formatCode="0%">
                  <c:v>1</c:v>
                </c:pt>
                <c:pt idx="20" formatCode="0%">
                  <c:v>0.05</c:v>
                </c:pt>
                <c:pt idx="21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tx1"/>
            </a:solidFill>
            <a:ln w="23104">
              <a:noFill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11"/>
              <c:layout>
                <c:manualLayout>
                  <c:x val="-0.15445287862823201"/>
                  <c:y val="5.23906458671288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Sheet1!$A$2:$A$31</c:f>
              <c:strCache>
                <c:ptCount val="22"/>
                <c:pt idx="1">
                  <c:v>Czy urzędnik podczas rozmowy starał się podtrzymywać kontakt wzrokowy z Tobą?</c:v>
                </c:pt>
                <c:pt idx="5">
                  <c:v>Czy urzędnik mówił wyraźnie?</c:v>
                </c:pt>
                <c:pt idx="9">
                  <c:v>Czy podczas rozmowy z Tobą urzędnik zajmował się prywatnymi sprawami? </c:v>
                </c:pt>
                <c:pt idx="12">
                  <c:v>Czy podczas rozmowy z Tobą urzędnik jadł posiłek / pił herbatę, kawę lub inny napój? </c:v>
                </c:pt>
                <c:pt idx="17">
                  <c:v>Czy urzędnik okazywał zniecierpliwienie?</c:v>
                </c:pt>
                <c:pt idx="21">
                  <c:v>Czy urzędnik uprzejmie Cię pożegnał?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2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3163208"/>
        <c:axId val="193163600"/>
      </c:barChart>
      <c:catAx>
        <c:axId val="19316320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93163600"/>
        <c:crosses val="autoZero"/>
        <c:auto val="1"/>
        <c:lblAlgn val="ctr"/>
        <c:lblOffset val="100"/>
        <c:noMultiLvlLbl val="0"/>
      </c:catAx>
      <c:valAx>
        <c:axId val="19316360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3163208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796E-2"/>
          <c:y val="0.96254629629629596"/>
          <c:w val="0.847735262287025"/>
          <c:h val="3.7453703703703697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297E-2"/>
          <c:w val="1"/>
          <c:h val="0.904654823428079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1"/>
                <c:pt idx="0">
                  <c:v>0.6</c:v>
                </c:pt>
                <c:pt idx="1">
                  <c:v>0.85</c:v>
                </c:pt>
                <c:pt idx="2">
                  <c:v>0.75</c:v>
                </c:pt>
                <c:pt idx="4">
                  <c:v>1</c:v>
                </c:pt>
                <c:pt idx="5">
                  <c:v>1</c:v>
                </c:pt>
                <c:pt idx="6">
                  <c:v>0.95</c:v>
                </c:pt>
                <c:pt idx="8">
                  <c:v>0.1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05E-3"/>
                  <c:y val="9.711506552717210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05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01E-2"/>
                  <c:y val="2.88864833518764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Sheet1!$A$3:$A$15</c:f>
              <c:strCache>
                <c:ptCount val="8"/>
                <c:pt idx="0">
                  <c:v>Czy urzędnik dopytywał o szczegóły przedstawionej przez Ciebie sprawy</c:v>
                </c:pt>
                <c:pt idx="4">
                  <c:v>Czy urzędnik używał zrozumiałej terminologii?</c:v>
                </c:pt>
                <c:pt idx="7">
                  <c:v>Czy urzędnik opuszczał stanowisko pracy podczas rozmowy z Tobą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11"/>
                <c:pt idx="0">
                  <c:v>0.4</c:v>
                </c:pt>
                <c:pt idx="1">
                  <c:v>0.15</c:v>
                </c:pt>
                <c:pt idx="2">
                  <c:v>0.25</c:v>
                </c:pt>
                <c:pt idx="6">
                  <c:v>0.05</c:v>
                </c:pt>
                <c:pt idx="8">
                  <c:v>0.9</c:v>
                </c:pt>
                <c:pt idx="9">
                  <c:v>1</c:v>
                </c:pt>
                <c:pt idx="10">
                  <c:v>0.95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92393576"/>
        <c:axId val="192393184"/>
      </c:barChart>
      <c:catAx>
        <c:axId val="19239357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92393184"/>
        <c:crosses val="autoZero"/>
        <c:auto val="1"/>
        <c:lblAlgn val="ctr"/>
        <c:lblOffset val="100"/>
        <c:noMultiLvlLbl val="0"/>
      </c:catAx>
      <c:valAx>
        <c:axId val="19239318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239357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8.6214233682314997E-2"/>
          <c:y val="0.92442850990525405"/>
          <c:w val="0.847735262287025"/>
          <c:h val="6.4972512165224205E-2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4034408"/>
        <c:axId val="184033232"/>
      </c:barChart>
      <c:catAx>
        <c:axId val="184034408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84033232"/>
        <c:crosses val="autoZero"/>
        <c:auto val="1"/>
        <c:lblAlgn val="ctr"/>
        <c:lblOffset val="100"/>
        <c:noMultiLvlLbl val="0"/>
      </c:catAx>
      <c:valAx>
        <c:axId val="184033232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40344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69675925925899"/>
          <c:y val="0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formularzu/ wniosku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0.6</c:v>
                </c:pt>
                <c:pt idx="1">
                  <c:v>0.35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formularzu/ wniosku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0.5</c:v>
                </c:pt>
                <c:pt idx="1">
                  <c:v>0.4</c:v>
                </c:pt>
                <c:pt idx="2">
                  <c:v>0.1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  <c:pt idx="4">
                  <c:v>Nie wspomniał o formularzu/ wniosku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0.6</c:v>
                </c:pt>
                <c:pt idx="1">
                  <c:v>0.35</c:v>
                </c:pt>
                <c:pt idx="2">
                  <c:v>0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4032056"/>
        <c:axId val="184031664"/>
      </c:barChart>
      <c:catAx>
        <c:axId val="184032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4031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0316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403205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197608886862E-2"/>
          <c:y val="5.9422750424448403E-2"/>
          <c:w val="0.586921156790566"/>
          <c:h val="0.797962648556876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3"/>
                <c:pt idx="0">
                  <c:v>0.75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4887">
              <a:noFill/>
            </a:ln>
          </c:spPr>
          <c:invertIfNegative val="0"/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3"/>
                <c:pt idx="0">
                  <c:v>0.2</c:v>
                </c:pt>
                <c:pt idx="1">
                  <c:v>0.35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184031272"/>
        <c:axId val="184030880"/>
      </c:barChart>
      <c:catAx>
        <c:axId val="184031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88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403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40308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84031272"/>
        <c:crosses val="autoZero"/>
        <c:crossBetween val="between"/>
      </c:valAx>
      <c:spPr>
        <a:noFill/>
        <a:ln w="14887">
          <a:noFill/>
        </a:ln>
      </c:spPr>
    </c:plotArea>
    <c:legend>
      <c:legendPos val="r"/>
      <c:overlay val="0"/>
      <c:spPr>
        <a:noFill/>
        <a:ln w="14887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>
                  <a:lumMod val="50000"/>
                </a:schemeClr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44056848"/>
        <c:axId val="89328896"/>
      </c:barChart>
      <c:catAx>
        <c:axId val="14405684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89328896"/>
        <c:crosses val="autoZero"/>
        <c:auto val="1"/>
        <c:lblAlgn val="ctr"/>
        <c:lblOffset val="100"/>
        <c:noMultiLvlLbl val="0"/>
      </c:catAx>
      <c:valAx>
        <c:axId val="8932889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440568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6"/>
                <c:pt idx="0">
                  <c:v>0.75</c:v>
                </c:pt>
                <c:pt idx="1">
                  <c:v>4.1666666666666671E-2</c:v>
                </c:pt>
                <c:pt idx="2">
                  <c:v>4.1666666666666671E-2</c:v>
                </c:pt>
                <c:pt idx="3">
                  <c:v>0.125</c:v>
                </c:pt>
                <c:pt idx="4">
                  <c:v>4.1666666666666671E-2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papierowymi aktami prawnymi (ustawy, dzien...</c:v>
                </c:pt>
                <c:pt idx="3">
                  <c:v>Posługiwał się komputerem</c:v>
                </c:pt>
                <c:pt idx="4">
                  <c:v>Korzystał z pomocy innych urzędników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6"/>
                <c:pt idx="0">
                  <c:v>0.95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44597440"/>
        <c:axId val="144069160"/>
      </c:barChart>
      <c:catAx>
        <c:axId val="144597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4069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0691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4459744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0.2</c:v>
                </c:pt>
                <c:pt idx="2">
                  <c:v>0</c:v>
                </c:pt>
                <c:pt idx="3">
                  <c:v>0.75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0.15</c:v>
                </c:pt>
                <c:pt idx="1">
                  <c:v>0.35</c:v>
                </c:pt>
                <c:pt idx="2">
                  <c:v>0.1</c:v>
                </c:pt>
                <c:pt idx="3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0.15</c:v>
                </c:pt>
                <c:pt idx="1">
                  <c:v>0.2</c:v>
                </c:pt>
                <c:pt idx="2">
                  <c:v>0</c:v>
                </c:pt>
                <c:pt idx="3">
                  <c:v>0.65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44731144"/>
        <c:axId val="144733576"/>
      </c:barChart>
      <c:catAx>
        <c:axId val="144731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4733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47335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4473114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96809848"/>
        <c:axId val="96810240"/>
      </c:barChart>
      <c:catAx>
        <c:axId val="9680984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96810240"/>
        <c:crosses val="autoZero"/>
        <c:auto val="1"/>
        <c:lblAlgn val="ctr"/>
        <c:lblOffset val="100"/>
        <c:noMultiLvlLbl val="0"/>
      </c:catAx>
      <c:valAx>
        <c:axId val="9681024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968098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43600261175482"/>
          <c:y val="0.18150117189733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</c:v>
                </c:pt>
                <c:pt idx="1">
                  <c:v>0.5</c:v>
                </c:pt>
                <c:pt idx="2">
                  <c:v>0.65</c:v>
                </c:pt>
                <c:pt idx="3">
                  <c:v>0.45</c:v>
                </c:pt>
                <c:pt idx="4">
                  <c:v>0.05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0.65</c:v>
                </c:pt>
                <c:pt idx="2">
                  <c:v>0.65</c:v>
                </c:pt>
                <c:pt idx="3">
                  <c:v>0.7</c:v>
                </c:pt>
                <c:pt idx="4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</c:v>
                </c:pt>
                <c:pt idx="1">
                  <c:v>0.55000000000000004</c:v>
                </c:pt>
                <c:pt idx="2">
                  <c:v>0.75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1511904"/>
        <c:axId val="193387864"/>
      </c:barChart>
      <c:catAx>
        <c:axId val="191511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3387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387864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151190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44430120"/>
        <c:axId val="188321712"/>
      </c:barChart>
      <c:catAx>
        <c:axId val="144430120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88321712"/>
        <c:crosses val="autoZero"/>
        <c:auto val="1"/>
        <c:lblAlgn val="ctr"/>
        <c:lblOffset val="100"/>
        <c:noMultiLvlLbl val="0"/>
      </c:catAx>
      <c:valAx>
        <c:axId val="188321712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444301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3388648"/>
        <c:axId val="193389040"/>
      </c:barChart>
      <c:catAx>
        <c:axId val="19338864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3389040"/>
        <c:crosses val="autoZero"/>
        <c:auto val="1"/>
        <c:lblAlgn val="ctr"/>
        <c:lblOffset val="100"/>
        <c:noMultiLvlLbl val="0"/>
      </c:catAx>
      <c:valAx>
        <c:axId val="193389040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33886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(N=11)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3389824"/>
        <c:axId val="193390216"/>
      </c:barChart>
      <c:catAx>
        <c:axId val="193389824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3390216"/>
        <c:crosses val="autoZero"/>
        <c:auto val="1"/>
        <c:lblAlgn val="ctr"/>
        <c:lblOffset val="100"/>
        <c:noMultiLvlLbl val="0"/>
      </c:catAx>
      <c:valAx>
        <c:axId val="193390216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33898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69675925925899"/>
          <c:y val="6.4515800203873604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0.15</c:v>
                </c:pt>
                <c:pt idx="1">
                  <c:v>0.3</c:v>
                </c:pt>
                <c:pt idx="2">
                  <c:v>0.05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</c:v>
                </c:pt>
                <c:pt idx="2">
                  <c:v>0.15</c:v>
                </c:pt>
                <c:pt idx="3">
                  <c:v>0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</c:v>
                </c:pt>
                <c:pt idx="1">
                  <c:v>0.2</c:v>
                </c:pt>
                <c:pt idx="2">
                  <c:v>0</c:v>
                </c:pt>
                <c:pt idx="3">
                  <c:v>0.05</c:v>
                </c:pt>
                <c:pt idx="4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3391000"/>
        <c:axId val="193391392"/>
      </c:barChart>
      <c:catAx>
        <c:axId val="1933910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339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39139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3391000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dLbl>
              <c:idx val="0"/>
              <c:spPr>
                <a:noFill/>
                <a:ln w="23339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404143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0.65</c:v>
                </c:pt>
                <c:pt idx="1">
                  <c:v>0.05</c:v>
                </c:pt>
                <c:pt idx="2">
                  <c:v>0.05</c:v>
                </c:pt>
                <c:pt idx="3">
                  <c:v>0.25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0.90909090909090895</c:v>
                </c:pt>
                <c:pt idx="1">
                  <c:v>0</c:v>
                </c:pt>
                <c:pt idx="2">
                  <c:v>9.0909090909090898E-2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4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0.33</c:v>
                </c:pt>
                <c:pt idx="1">
                  <c:v>0.11</c:v>
                </c:pt>
                <c:pt idx="2">
                  <c:v>0.56000000000000005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4594784"/>
        <c:axId val="194595176"/>
      </c:barChart>
      <c:catAx>
        <c:axId val="194594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4595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59517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4594784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3202376"/>
        <c:axId val="193202768"/>
      </c:barChart>
      <c:catAx>
        <c:axId val="193202376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one"/>
        <c:crossAx val="193202768"/>
        <c:crosses val="autoZero"/>
        <c:auto val="1"/>
        <c:lblAlgn val="ctr"/>
        <c:lblOffset val="100"/>
        <c:noMultiLvlLbl val="0"/>
      </c:catAx>
      <c:valAx>
        <c:axId val="193202768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932023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0.35</c:v>
                </c:pt>
                <c:pt idx="1">
                  <c:v>0</c:v>
                </c:pt>
                <c:pt idx="2">
                  <c:v>0</c:v>
                </c:pt>
                <c:pt idx="3">
                  <c:v>0.15</c:v>
                </c:pt>
                <c:pt idx="4">
                  <c:v>0.5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0.28571428571428598</c:v>
                </c:pt>
                <c:pt idx="1">
                  <c:v>0.05</c:v>
                </c:pt>
                <c:pt idx="2">
                  <c:v>0</c:v>
                </c:pt>
                <c:pt idx="3">
                  <c:v>4.7619047619047603E-2</c:v>
                </c:pt>
                <c:pt idx="4">
                  <c:v>0.61904761904761896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Tak, w kasie </c:v>
                </c:pt>
                <c:pt idx="1">
                  <c:v>Tak, w banku</c:v>
                </c:pt>
                <c:pt idx="2">
                  <c:v>Tak, na poczcie</c:v>
                </c:pt>
                <c:pt idx="3">
                  <c:v>W ogóle nie poinformował o miejscu uiszczenia opłaty </c:v>
                </c:pt>
                <c:pt idx="4">
                  <c:v>Nie dotyczy 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0.3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3204336"/>
        <c:axId val="193204728"/>
      </c:barChart>
      <c:catAx>
        <c:axId val="193204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3204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2047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320433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0.85</c:v>
                </c:pt>
                <c:pt idx="1">
                  <c:v>0</c:v>
                </c:pt>
                <c:pt idx="2">
                  <c:v>0.15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0.75</c:v>
                </c:pt>
                <c:pt idx="1">
                  <c:v>0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93205512"/>
        <c:axId val="193205904"/>
      </c:barChart>
      <c:catAx>
        <c:axId val="1932055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3205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320590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320551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297E-2"/>
          <c:w val="1"/>
          <c:h val="0.94567552334943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7"/>
                <c:pt idx="0">
                  <c:v>0.4</c:v>
                </c:pt>
                <c:pt idx="1">
                  <c:v>0.6</c:v>
                </c:pt>
                <c:pt idx="2">
                  <c:v>0.55000000000000004</c:v>
                </c:pt>
                <c:pt idx="4">
                  <c:v>0.2</c:v>
                </c:pt>
                <c:pt idx="5">
                  <c:v>0.15</c:v>
                </c:pt>
                <c:pt idx="6">
                  <c:v>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7"/>
                <c:pt idx="0">
                  <c:v>0.6</c:v>
                </c:pt>
                <c:pt idx="1">
                  <c:v>0.4</c:v>
                </c:pt>
                <c:pt idx="2">
                  <c:v>0.45</c:v>
                </c:pt>
                <c:pt idx="4">
                  <c:v>0.45</c:v>
                </c:pt>
                <c:pt idx="5">
                  <c:v>0.85</c:v>
                </c:pt>
                <c:pt idx="6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Sheet1!$D$1:$D$2</c:f>
              <c:strCache>
                <c:ptCount val="1"/>
                <c:pt idx="0">
                  <c:v>Nie dotyczy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6"/>
                <c:pt idx="1">
                  <c:v>Czy urzędnik upewnił się, że zrozumiałeś jego /jej wyjaśnienia</c:v>
                </c:pt>
                <c:pt idx="5">
                  <c:v>Czy urzędnik poinformował Cię, że istnieje możliwość telefonicznego poinformowania o odbiorze decyzji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7"/>
                <c:pt idx="4" formatCode="0%">
                  <c:v>0.35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9834760"/>
        <c:axId val="189835152"/>
      </c:barChart>
      <c:catAx>
        <c:axId val="18983476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89835152"/>
        <c:crosses val="autoZero"/>
        <c:auto val="1"/>
        <c:lblAlgn val="ctr"/>
        <c:lblOffset val="100"/>
        <c:noMultiLvlLbl val="0"/>
      </c:catAx>
      <c:valAx>
        <c:axId val="18983515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834760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0.28226092441918199"/>
          <c:y val="0.34140788479873202"/>
          <c:w val="0.46543023883568502"/>
          <c:h val="0.20952973515099699"/>
        </c:manualLayout>
      </c:layout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796992481203E-3"/>
          <c:y val="3.6429872495446297E-2"/>
          <c:w val="1"/>
          <c:h val="0.8045641975308639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tx2"/>
            </a:solidFill>
            <a:ln w="23104">
              <a:noFill/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3"/>
                <c:pt idx="0" formatCode="0%">
                  <c:v>0.15</c:v>
                </c:pt>
                <c:pt idx="2" formatCode="0%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invertIfNegative val="0"/>
          <c:dLbls>
            <c:dLbl>
              <c:idx val="4"/>
              <c:layout>
                <c:manualLayout>
                  <c:x val="9.0809559582339505E-3"/>
                  <c:y val="9.711506552717210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33120143436043E-2"/>
                  <c:y val="3.75149588041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809559582339505E-3"/>
                  <c:y val="-2.14270844669626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3687845360944301E-2"/>
                  <c:y val="2.888648335187649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1">
                  <c:v>Czy podczas rozmowy odczuwałeś(aś) niechęć ze strony urzędnika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0">
                  <c:v>0.85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89835936"/>
        <c:axId val="189836328"/>
      </c:barChart>
      <c:catAx>
        <c:axId val="18983593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89836328"/>
        <c:crosses val="autoZero"/>
        <c:auto val="1"/>
        <c:lblAlgn val="ctr"/>
        <c:lblOffset val="100"/>
        <c:noMultiLvlLbl val="0"/>
      </c:catAx>
      <c:valAx>
        <c:axId val="189836328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835936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b"/>
      <c:overlay val="0"/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89837112"/>
        <c:axId val="189837504"/>
      </c:barChart>
      <c:catAx>
        <c:axId val="189837112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89837504"/>
        <c:crosses val="autoZero"/>
        <c:auto val="1"/>
        <c:lblAlgn val="ctr"/>
        <c:lblOffset val="100"/>
        <c:noMultiLvlLbl val="0"/>
      </c:catAx>
      <c:valAx>
        <c:axId val="189837504"/>
        <c:scaling>
          <c:orientation val="minMax"/>
          <c:max val="15"/>
          <c:min val="0"/>
        </c:scaling>
        <c:delete val="1"/>
        <c:axPos val="r"/>
        <c:numFmt formatCode="General" sourceLinked="1"/>
        <c:majorTickMark val="out"/>
        <c:minorTickMark val="none"/>
        <c:tickLblPos val="none"/>
        <c:crossAx val="18983711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0.75</c:v>
                </c:pt>
                <c:pt idx="1">
                  <c:v>0.2</c:v>
                </c:pt>
                <c:pt idx="2">
                  <c:v>0.15</c:v>
                </c:pt>
                <c:pt idx="3">
                  <c:v>0</c:v>
                </c:pt>
                <c:pt idx="4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punkcie informacyjnym</c:v>
                </c:pt>
                <c:pt idx="3">
                  <c:v>W innym miejscu </c:v>
                </c:pt>
                <c:pt idx="4">
                  <c:v>Nie ma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0.1</c:v>
                </c:pt>
                <c:pt idx="2">
                  <c:v>0</c:v>
                </c:pt>
                <c:pt idx="3">
                  <c:v>0.15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8322496"/>
        <c:axId val="188322888"/>
      </c:barChart>
      <c:catAx>
        <c:axId val="1883224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8322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32288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83224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</c:v>
                </c:pt>
                <c:pt idx="1">
                  <c:v>1</c:v>
                </c:pt>
                <c:pt idx="2">
                  <c:v>1</c:v>
                </c:pt>
                <c:pt idx="3">
                  <c:v>0.9</c:v>
                </c:pt>
                <c:pt idx="4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</c:v>
                </c:pt>
                <c:pt idx="3">
                  <c:v>0.95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Czy urzędnik w czasie załatwiania sprawy był uprzejmy i miły?</c:v>
                </c:pt>
                <c:pt idx="1">
                  <c:v>Czy urzędnik w czasie załatwiania sprawy udzielał informacji w sposób zrozumiały?</c:v>
                </c:pt>
                <c:pt idx="2">
                  <c:v>Czy urzędnik w czasie załatwiania sprawy udzielał informacji w sposób kompetentny?</c:v>
                </c:pt>
                <c:pt idx="3">
                  <c:v>Czy urzędnik w czasie załatwiania sprawy poświęcił Ci dużo uwagi/ czasu?</c:v>
                </c:pt>
                <c:pt idx="4">
                  <c:v>Czy jesteś zadowolony ze sposobu obsługi przez urzędnika?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1</c:v>
                </c:pt>
                <c:pt idx="1">
                  <c:v>0.95</c:v>
                </c:pt>
                <c:pt idx="2">
                  <c:v>0.9</c:v>
                </c:pt>
                <c:pt idx="3">
                  <c:v>0.9</c:v>
                </c:pt>
                <c:pt idx="4">
                  <c:v>0.85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9838288"/>
        <c:axId val="194906528"/>
      </c:barChart>
      <c:catAx>
        <c:axId val="18983828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94906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90652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983828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661157024793402E-3"/>
          <c:w val="0.99923738681327301"/>
          <c:h val="0.890495867768596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0.5</c:v>
                </c:pt>
                <c:pt idx="1">
                  <c:v>0.5</c:v>
                </c:pt>
                <c:pt idx="2">
                  <c:v>0.4</c:v>
                </c:pt>
                <c:pt idx="4">
                  <c:v>0.65</c:v>
                </c:pt>
                <c:pt idx="5">
                  <c:v>0.75</c:v>
                </c:pt>
                <c:pt idx="6">
                  <c:v>0.45</c:v>
                </c:pt>
                <c:pt idx="8">
                  <c:v>0.55000000000000004</c:v>
                </c:pt>
                <c:pt idx="9">
                  <c:v>0.6</c:v>
                </c:pt>
                <c:pt idx="10">
                  <c:v>0.55000000000000004</c:v>
                </c:pt>
                <c:pt idx="12">
                  <c:v>0.65</c:v>
                </c:pt>
                <c:pt idx="13">
                  <c:v>0.7</c:v>
                </c:pt>
                <c:pt idx="14">
                  <c:v>0.8</c:v>
                </c:pt>
                <c:pt idx="16">
                  <c:v>0.65</c:v>
                </c:pt>
                <c:pt idx="17">
                  <c:v>0.65</c:v>
                </c:pt>
                <c:pt idx="18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Sheet1!$C$2:$C$20</c:f>
              <c:numCache>
                <c:formatCode>0%</c:formatCode>
                <c:ptCount val="19"/>
                <c:pt idx="0">
                  <c:v>0.35</c:v>
                </c:pt>
                <c:pt idx="1">
                  <c:v>0.5</c:v>
                </c:pt>
                <c:pt idx="2">
                  <c:v>0.5</c:v>
                </c:pt>
                <c:pt idx="4">
                  <c:v>0.25</c:v>
                </c:pt>
                <c:pt idx="5">
                  <c:v>0.2</c:v>
                </c:pt>
                <c:pt idx="6">
                  <c:v>0.45</c:v>
                </c:pt>
                <c:pt idx="8">
                  <c:v>0.35</c:v>
                </c:pt>
                <c:pt idx="9">
                  <c:v>0.35</c:v>
                </c:pt>
                <c:pt idx="10">
                  <c:v>0.45</c:v>
                </c:pt>
                <c:pt idx="12">
                  <c:v>0.3</c:v>
                </c:pt>
                <c:pt idx="13">
                  <c:v>0.3</c:v>
                </c:pt>
                <c:pt idx="14">
                  <c:v>0.2</c:v>
                </c:pt>
                <c:pt idx="16">
                  <c:v>0.35</c:v>
                </c:pt>
                <c:pt idx="17">
                  <c:v>0.35</c:v>
                </c:pt>
                <c:pt idx="18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chemeClr val="accent4"/>
            </a:solidFill>
            <a:ln w="23713">
              <a:noFill/>
            </a:ln>
          </c:spPr>
          <c:invertIfNegative val="0"/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 formatCode="0%">
                  <c:v>0.15</c:v>
                </c:pt>
                <c:pt idx="2" formatCode="0%">
                  <c:v>0.05</c:v>
                </c:pt>
                <c:pt idx="5" formatCode="0%">
                  <c:v>0.05</c:v>
                </c:pt>
                <c:pt idx="6" formatCode="0%">
                  <c:v>0.1</c:v>
                </c:pt>
                <c:pt idx="8" formatCode="0%">
                  <c:v>0.1</c:v>
                </c:pt>
                <c:pt idx="9" formatCode="0%">
                  <c:v>0.05</c:v>
                </c:pt>
                <c:pt idx="12" formatCode="0%">
                  <c:v>0.05</c:v>
                </c:pt>
                <c:pt idx="18" formatCode="0%">
                  <c:v>0.15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C00000"/>
            </a:solidFill>
            <a:ln w="23713">
              <a:noFill/>
            </a:ln>
          </c:spPr>
          <c:invertIfNegative val="0"/>
          <c:dLbls>
            <c:dLbl>
              <c:idx val="3"/>
              <c:layout>
                <c:manualLayout>
                  <c:x val="0.97001763668430496"/>
                  <c:y val="-2.44702087736612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8382936507936503E-3"/>
                  <c:y val="2.996111429846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bg2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Sheet1!$A$2:$A$20</c:f>
              <c:strCache>
                <c:ptCount val="17"/>
                <c:pt idx="0">
                  <c:v>czy jesteś zadowolony ze sposobu obsługi</c:v>
                </c:pt>
                <c:pt idx="4">
                  <c:v>czy urzędnik w czasie załatwiania sprawy poświęcił Ci dużo uwagi/czasu?</c:v>
                </c:pt>
                <c:pt idx="8">
                  <c:v>czy urzędnik w czasie załatwiania sprawy udzialał informacji w sposób kompetentny</c:v>
                </c:pt>
                <c:pt idx="12">
                  <c:v>czy urzędnik w czasie załatwiania sprawy udzielał informacji w sposób zrozumiały?</c:v>
                </c:pt>
                <c:pt idx="16">
                  <c:v>czy urzednik w czasie załatwiania sprawy był uprzejmy i miły?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  <c:pt idx="2" formatCode="0%">
                  <c:v>0.05</c:v>
                </c:pt>
                <c:pt idx="4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94907312"/>
        <c:axId val="194907704"/>
      </c:barChart>
      <c:catAx>
        <c:axId val="194907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4907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4907704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194907312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8E-2"/>
          <c:y val="0.93985044029259701"/>
          <c:w val="0.98589065255732"/>
          <c:h val="6.0149559707403398E-2"/>
        </c:manualLayout>
      </c:layout>
      <c:overlay val="0"/>
      <c:spPr>
        <a:noFill/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"/>
          <c:y val="4.0322580645161402E-3"/>
          <c:w val="0.84615384615384703"/>
          <c:h val="0.842741935483873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302"/>
                  <c:y val="1.4956828076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1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0998768"/>
        <c:axId val="190999160"/>
      </c:barChart>
      <c:catAx>
        <c:axId val="1909987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0999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0999160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0998768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"/>
          <c:y val="4.0322580645161402E-3"/>
          <c:w val="0.84615384615384703"/>
          <c:h val="0.842741935483873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0.85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3"/>
                <c:pt idx="1">
                  <c:v>0.05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302"/>
                  <c:y val="1.49569860830847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(N=20)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3"/>
                <c:pt idx="1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90999944"/>
        <c:axId val="191000336"/>
      </c:barChart>
      <c:catAx>
        <c:axId val="1909999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91000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000336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9099994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534025374855799E-3"/>
          <c:y val="9.0163934426229497E-2"/>
          <c:w val="0.94925028835063396"/>
          <c:h val="0.9180327868852440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(N=20)</c:v>
                </c:pt>
              </c:strCache>
            </c:strRef>
          </c:tx>
          <c:spPr>
            <a:solidFill>
              <a:schemeClr val="accent4"/>
            </a:solidFill>
            <a:ln w="11625">
              <a:noFill/>
              <a:prstDash val="solid"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0.1</c:v>
                </c:pt>
                <c:pt idx="2" formatCode="0.0">
                  <c:v>0.1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250">
              <a:noFill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ŚREDNIA LICZBA OSÓB</c:v>
                </c:pt>
                <c:pt idx="2">
                  <c:v>ŚREDNI CZAS OCZEKIWANIA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1.5</c:v>
                </c:pt>
                <c:pt idx="2" formatCode="0.0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60"/>
        <c:axId val="191001120"/>
        <c:axId val="191001512"/>
      </c:barChart>
      <c:catAx>
        <c:axId val="191001120"/>
        <c:scaling>
          <c:orientation val="maxMin"/>
        </c:scaling>
        <c:delete val="1"/>
        <c:axPos val="b"/>
        <c:numFmt formatCode="General" sourceLinked="0"/>
        <c:majorTickMark val="out"/>
        <c:minorTickMark val="none"/>
        <c:tickLblPos val="none"/>
        <c:crossAx val="191001512"/>
        <c:crosses val="autoZero"/>
        <c:auto val="1"/>
        <c:lblAlgn val="ctr"/>
        <c:lblOffset val="100"/>
        <c:noMultiLvlLbl val="0"/>
      </c:catAx>
      <c:valAx>
        <c:axId val="191001512"/>
        <c:scaling>
          <c:orientation val="minMax"/>
          <c:max val="15"/>
          <c:min val="0"/>
        </c:scaling>
        <c:delete val="1"/>
        <c:axPos val="r"/>
        <c:numFmt formatCode="0.0" sourceLinked="1"/>
        <c:majorTickMark val="out"/>
        <c:minorTickMark val="none"/>
        <c:tickLblPos val="none"/>
        <c:crossAx val="1910011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5194431585256099"/>
          <c:y val="7.2600468758932099E-2"/>
          <c:w val="0.71113053531118497"/>
          <c:h val="0.21982221460012599"/>
        </c:manualLayout>
      </c:layout>
      <c:overlay val="0"/>
      <c:txPr>
        <a:bodyPr/>
        <a:lstStyle/>
        <a:p>
          <a:pPr>
            <a:defRPr sz="1100" b="1">
              <a:solidFill>
                <a:schemeClr val="tx1">
                  <a:lumMod val="50000"/>
                </a:schemeClr>
              </a:solidFill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5780346820801"/>
          <c:y val="9.6774193548387292E-3"/>
          <c:w val="0.72138728323699397"/>
          <c:h val="0.9935483870967739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2014 (N=x)</c:v>
                </c:pt>
              </c:strCache>
            </c:strRef>
          </c:tx>
          <c:spPr>
            <a:solidFill>
              <a:schemeClr val="accent4"/>
            </a:solidFill>
            <a:ln w="11669">
              <a:noFill/>
              <a:prstDash val="solid"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Nie ma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0.6</c:v>
                </c:pt>
                <c:pt idx="1">
                  <c:v>0.1</c:v>
                </c:pt>
                <c:pt idx="2">
                  <c:v>0.3</c:v>
                </c:pt>
                <c:pt idx="3">
                  <c:v>0.15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2013 (N=20)</c:v>
                </c:pt>
              </c:strCache>
            </c:strRef>
          </c:tx>
          <c:spPr>
            <a:solidFill>
              <a:schemeClr val="accent2"/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Nie ma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0.65</c:v>
                </c:pt>
                <c:pt idx="1">
                  <c:v>0.2</c:v>
                </c:pt>
                <c:pt idx="2">
                  <c:v>0.35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3339">
              <a:noFill/>
            </a:ln>
          </c:spPr>
          <c:invertIfNegative val="0"/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Nie ma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</c:v>
                </c:pt>
                <c:pt idx="1">
                  <c:v>0.15</c:v>
                </c:pt>
                <c:pt idx="2">
                  <c:v>0.25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81906576"/>
        <c:axId val="181906968"/>
      </c:barChart>
      <c:catAx>
        <c:axId val="1819065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1906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906968"/>
        <c:scaling>
          <c:orientation val="minMax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190657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78280542987"/>
          <c:y val="4.0322580645161402E-3"/>
          <c:w val="0.84615384615384703"/>
          <c:h val="0.842741935483873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23282">
              <a:noFill/>
            </a:ln>
          </c:spPr>
          <c:invertIfNegative val="0"/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invertIfNegative val="0"/>
          <c:dLbls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(N=18)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3"/>
                <c:pt idx="2" formatCode="0%">
                  <c:v>0.06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chemeClr val="tx1"/>
            </a:solidFill>
            <a:ln w="23282">
              <a:noFill/>
            </a:ln>
          </c:spPr>
          <c:invertIfNegative val="0"/>
          <c:dLbls>
            <c:dLbl>
              <c:idx val="2"/>
              <c:layout>
                <c:manualLayout>
                  <c:x val="0.97624434389140302"/>
                  <c:y val="1.4956828076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2014 (N=20)</c:v>
                </c:pt>
                <c:pt idx="1">
                  <c:v>2013 (N=20)</c:v>
                </c:pt>
                <c:pt idx="2">
                  <c:v>2012 (N=18)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81907752"/>
        <c:axId val="181908144"/>
      </c:barChart>
      <c:catAx>
        <c:axId val="1819077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10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8190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90814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181907752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605C5-4689-4961-9C0C-172EFBF6030A}" type="datetimeFigureOut">
              <a:rPr lang="pl-PL" smtClean="0"/>
              <a:t>2014-12-04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B9D62-D7BA-4375-868A-1A1F6D8ECF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8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0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ACADAE"/>
                </a:solidFill>
                <a:latin typeface="+mn-lt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9FA-31DE-451B-A13A-42FD8C137E37}" type="datetime1">
              <a:rPr lang="pl-PL" smtClean="0"/>
              <a:t>2014-12-04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A6B-397E-41DA-876E-D10B9A7ACBAC}" type="datetime1">
              <a:rPr lang="pl-PL" smtClean="0"/>
              <a:t>2014-12-04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691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RC: 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917F0-9891-475F-AB62-0E4DD4A06A9C}" type="datetime1">
              <a:rPr lang="pl-PL" smtClean="0"/>
              <a:t>2014-12-04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64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RC: 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82" y="273113"/>
            <a:ext cx="3008835" cy="1162319"/>
          </a:xfrm>
          <a:prstGeom prst="rect">
            <a:avLst/>
          </a:prstGeom>
        </p:spPr>
        <p:txBody>
          <a:bodyPr tIns="122400" bIns="122400" anchor="b"/>
          <a:lstStyle>
            <a:lvl1pPr algn="l">
              <a:defRPr sz="2000" b="1" cap="all" baseline="0"/>
            </a:lvl1pPr>
          </a:lstStyle>
          <a:p>
            <a:r>
              <a:rPr lang="pl-PL" dirty="0" smtClean="0"/>
              <a:t>Tytuł zawartości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671" y="273116"/>
            <a:ext cx="5112638" cy="5854468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82" y="1435435"/>
            <a:ext cx="3008835" cy="4692149"/>
          </a:xfrm>
          <a:noFill/>
        </p:spPr>
        <p:txBody>
          <a:bodyPr tIns="122400" bIns="122400"/>
          <a:lstStyle>
            <a:lvl1pPr marL="0" indent="0">
              <a:buNone/>
              <a:defRPr sz="1400" baseline="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l-PL" dirty="0" smtClean="0"/>
              <a:t>Opis zawartości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803D-0944-4A2B-8BE7-AAE467CAD308}" type="datetime1">
              <a:rPr lang="pl-PL" smtClean="0"/>
              <a:t>2014-12-04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39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RC: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599" y="4801714"/>
            <a:ext cx="5487353" cy="56686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599" y="612919"/>
            <a:ext cx="5487353" cy="4115753"/>
          </a:xfrm>
          <a:noFill/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07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3" indent="0">
              <a:buNone/>
              <a:defRPr sz="2000"/>
            </a:lvl6pPr>
            <a:lvl7pPr marL="2742924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  <a:noFill/>
        </p:spPr>
        <p:txBody>
          <a:bodyPr/>
          <a:lstStyle>
            <a:lvl1pPr marL="0" indent="0">
              <a:buNone/>
              <a:defRPr sz="1400">
                <a:solidFill>
                  <a:srgbClr val="808285"/>
                </a:solidFill>
              </a:defRPr>
            </a:lvl1pPr>
            <a:lvl2pPr marL="457156" indent="0">
              <a:buNone/>
              <a:defRPr sz="1200"/>
            </a:lvl2pPr>
            <a:lvl3pPr marL="914307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3" indent="0">
              <a:buNone/>
              <a:defRPr sz="900"/>
            </a:lvl6pPr>
            <a:lvl7pPr marL="2742924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136-B027-41CE-805F-6C429DBD2A0E}" type="datetime1">
              <a:rPr lang="pl-PL" smtClean="0"/>
              <a:t>2014-12-04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4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RC: Slajd tytułowy (Arial Bo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484562" y="3825838"/>
            <a:ext cx="5759326" cy="1512168"/>
          </a:xfrm>
          <a:prstGeom prst="rect">
            <a:avLst/>
          </a:prstGeom>
        </p:spPr>
        <p:txBody>
          <a:bodyPr lIns="0" tIns="0" rIns="0" bIns="152400" anchor="b" anchorCtr="0">
            <a:normAutofit/>
          </a:bodyPr>
          <a:lstStyle>
            <a:lvl1pPr algn="r">
              <a:defRPr sz="3000" b="1" cap="all" baseline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484562" y="5338006"/>
            <a:ext cx="5759326" cy="612000"/>
          </a:xfrm>
          <a:noFill/>
          <a:ln w="6350" cap="rnd">
            <a:noFill/>
          </a:ln>
        </p:spPr>
        <p:txBody>
          <a:bodyPr wrap="none" lIns="0" tIns="152400" rIns="0" bIns="0"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lang="pl-PL" sz="1400" kern="1200" baseline="0" dirty="0" smtClean="0">
                <a:solidFill>
                  <a:srgbClr val="ACADAE"/>
                </a:solidFill>
                <a:latin typeface="+mn-lt"/>
                <a:ea typeface="+mn-ea"/>
                <a:cs typeface="+mn-cs"/>
              </a:defRPr>
            </a:lvl1pPr>
            <a:lvl2pPr marL="457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 prezentacji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565F-BDD4-421B-B51B-0CBD21F9CC36}" type="datetime1">
              <a:rPr lang="pl-PL" smtClean="0"/>
              <a:t>2014-12-04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88" y="900000"/>
            <a:ext cx="1231900" cy="16891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27100" cy="5991225"/>
          </a:xfrm>
          <a:prstGeom prst="rect">
            <a:avLst/>
          </a:prstGeom>
        </p:spPr>
      </p:pic>
      <p:cxnSp>
        <p:nvCxnSpPr>
          <p:cNvPr id="20" name="Łącznik prostoliniowy 19"/>
          <p:cNvCxnSpPr/>
          <p:nvPr userDrawn="1"/>
        </p:nvCxnSpPr>
        <p:spPr>
          <a:xfrm>
            <a:off x="5076850" y="5338006"/>
            <a:ext cx="3167038" cy="0"/>
          </a:xfrm>
          <a:prstGeom prst="line">
            <a:avLst/>
          </a:prstGeom>
          <a:ln w="6350"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416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851" r="358" b="-1"/>
          <a:stretch/>
        </p:blipFill>
        <p:spPr>
          <a:xfrm>
            <a:off x="3059113" y="0"/>
            <a:ext cx="6084000" cy="900231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7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RC: Pod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00000" y="4168498"/>
            <a:ext cx="7773750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algn="l">
              <a:defRPr sz="3800" b="1" cap="all">
                <a:solidFill>
                  <a:srgbClr val="808285"/>
                </a:solidFill>
              </a:defRPr>
            </a:lvl1pPr>
          </a:lstStyle>
          <a:p>
            <a:r>
              <a:rPr lang="pl-PL" dirty="0" smtClean="0"/>
              <a:t>Tytuł sekcji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900000" y="5530888"/>
            <a:ext cx="7773750" cy="604800"/>
          </a:xfrm>
          <a:noFill/>
        </p:spPr>
        <p:txBody>
          <a:bodyPr lIns="0" tIns="122400" rIns="0" bIns="0" anchor="t" anchorCtr="0">
            <a:normAutofit/>
          </a:bodyPr>
          <a:lstStyle>
            <a:lvl1pPr marL="0" indent="0">
              <a:buNone/>
              <a:defRPr sz="3800" cap="all" baseline="0">
                <a:solidFill>
                  <a:srgbClr val="ACADAE"/>
                </a:solidFill>
              </a:defRPr>
            </a:lvl1pPr>
            <a:lvl2pPr marL="4571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2905-12A1-45E8-B4AD-5B501344FC39}" type="datetime1">
              <a:rPr lang="pl-PL" smtClean="0"/>
              <a:t>2014-12-04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17" r="166"/>
          <a:stretch/>
        </p:blipFill>
        <p:spPr>
          <a:xfrm>
            <a:off x="5984311" y="0"/>
            <a:ext cx="3161277" cy="900000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 userDrawn="1"/>
        </p:nvCxnSpPr>
        <p:spPr>
          <a:xfrm>
            <a:off x="0" y="5528536"/>
            <a:ext cx="3059113" cy="0"/>
          </a:xfrm>
          <a:prstGeom prst="line">
            <a:avLst/>
          </a:prstGeom>
          <a:ln w="6350">
            <a:solidFill>
              <a:srgbClr val="A7A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24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Tytuł i zawartość (tło podstawow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D87F-DC19-4E90-B808-6268A35119D9}" type="datetime1">
              <a:rPr lang="pl-PL" smtClean="0"/>
              <a:t>2014-12-04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solidFill>
                  <a:srgbClr val="808285"/>
                </a:solidFill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7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C: Tytuł slajdu"/>
          <p:cNvSpPr txBox="1">
            <a:spLocks/>
          </p:cNvSpPr>
          <p:nvPr userDrawn="1"/>
        </p:nvSpPr>
        <p:spPr>
          <a:xfrm>
            <a:off x="900386" y="1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Spis </a:t>
            </a:r>
            <a:r>
              <a:rPr lang="pl-PL" b="0" dirty="0" smtClean="0">
                <a:latin typeface="+mn-lt"/>
              </a:rPr>
              <a:t>treści</a:t>
            </a:r>
            <a:endParaRPr lang="pl-PL" b="0" dirty="0">
              <a:latin typeface="+mn-lt"/>
            </a:endParaRPr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57200" y="1630363"/>
            <a:ext cx="8231188" cy="446405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9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Kompu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chał\Desktop\ARC\__ok\LAPTOP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94" y="1989634"/>
            <a:ext cx="7249908" cy="42119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2186065" y="2349674"/>
            <a:ext cx="4901470" cy="3202620"/>
          </a:xfrm>
          <a:noFill/>
        </p:spPr>
        <p:txBody>
          <a:bodyPr/>
          <a:lstStyle>
            <a:lvl1pPr>
              <a:defRPr baseline="0">
                <a:solidFill>
                  <a:srgbClr val="808285"/>
                </a:solidFill>
              </a:defRPr>
            </a:lvl1pPr>
            <a:lvl2pPr>
              <a:defRPr>
                <a:solidFill>
                  <a:srgbClr val="808285"/>
                </a:solidFill>
              </a:defRPr>
            </a:lvl2pPr>
            <a:lvl3pPr>
              <a:defRPr>
                <a:solidFill>
                  <a:srgbClr val="808285"/>
                </a:solidFill>
              </a:defRPr>
            </a:lvl3pPr>
            <a:lvl4pPr>
              <a:defRPr>
                <a:solidFill>
                  <a:srgbClr val="808285"/>
                </a:solidFill>
              </a:defRPr>
            </a:lvl4pPr>
            <a:lvl5pPr>
              <a:defRPr>
                <a:solidFill>
                  <a:srgbClr val="808285"/>
                </a:solidFill>
              </a:defRPr>
            </a:lvl5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0D38-50E5-45C8-8820-158C0444BBC2}" type="datetime1">
              <a:rPr lang="pl-PL" smtClean="0"/>
              <a:t>2014-12-04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1882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82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9007" y="1600573"/>
            <a:ext cx="4039301" cy="4527011"/>
          </a:xfrm>
          <a:noFill/>
        </p:spPr>
        <p:txBody>
          <a:bodyPr/>
          <a:lstStyle>
            <a:lvl1pPr>
              <a:defRPr sz="2800">
                <a:solidFill>
                  <a:srgbClr val="808285"/>
                </a:solidFill>
              </a:defRPr>
            </a:lvl1pPr>
            <a:lvl2pPr>
              <a:defRPr sz="2400">
                <a:solidFill>
                  <a:srgbClr val="808285"/>
                </a:solidFill>
              </a:defRPr>
            </a:lvl2pPr>
            <a:lvl3pPr>
              <a:defRPr sz="2000">
                <a:solidFill>
                  <a:srgbClr val="808285"/>
                </a:solidFill>
              </a:defRPr>
            </a:lvl3pPr>
            <a:lvl4pPr>
              <a:defRPr sz="1800">
                <a:solidFill>
                  <a:srgbClr val="808285"/>
                </a:solidFill>
              </a:defRPr>
            </a:lvl4pPr>
            <a:lvl5pPr>
              <a:defRPr sz="1800">
                <a:solidFill>
                  <a:srgbClr val="80828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86C1-1170-4B85-8B6E-87798A11EA3B}" type="datetime1">
              <a:rPr lang="pl-PL" smtClean="0"/>
              <a:t>2014-12-04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889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C: 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79" y="1535469"/>
            <a:ext cx="4040890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Pierwszy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79" y="2175381"/>
            <a:ext cx="4040890" cy="3952203"/>
          </a:xfrm>
          <a:noFill/>
        </p:spPr>
        <p:txBody>
          <a:bodyPr/>
          <a:lstStyle>
            <a:lvl1pPr>
              <a:defRPr sz="240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834" y="1535469"/>
            <a:ext cx="4042477" cy="639910"/>
          </a:xfrm>
          <a:noFill/>
        </p:spPr>
        <p:txBody>
          <a:bodyPr anchor="b">
            <a:noAutofit/>
          </a:bodyPr>
          <a:lstStyle>
            <a:lvl1pPr marL="0" indent="0">
              <a:buNone/>
              <a:defRPr sz="2000" b="1" cap="all" baseline="0">
                <a:solidFill>
                  <a:srgbClr val="808285"/>
                </a:solidFill>
              </a:defRPr>
            </a:lvl1pPr>
            <a:lvl2pPr marL="457156" indent="0">
              <a:buNone/>
              <a:defRPr sz="2000" b="1"/>
            </a:lvl2pPr>
            <a:lvl3pPr marL="914307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3" indent="0">
              <a:buNone/>
              <a:defRPr sz="1600" b="1"/>
            </a:lvl6pPr>
            <a:lvl7pPr marL="2742924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l-PL" dirty="0" smtClean="0"/>
              <a:t>Wariant Drugi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834" y="2175381"/>
            <a:ext cx="4042477" cy="3952203"/>
          </a:xfrm>
          <a:noFill/>
        </p:spPr>
        <p:txBody>
          <a:bodyPr/>
          <a:lstStyle>
            <a:lvl1pPr>
              <a:defRPr sz="2400" baseline="0">
                <a:solidFill>
                  <a:srgbClr val="808285"/>
                </a:solidFill>
              </a:defRPr>
            </a:lvl1pPr>
            <a:lvl2pPr>
              <a:defRPr sz="2000">
                <a:solidFill>
                  <a:srgbClr val="808285"/>
                </a:solidFill>
              </a:defRPr>
            </a:lvl2pPr>
            <a:lvl3pPr>
              <a:defRPr sz="1800">
                <a:solidFill>
                  <a:srgbClr val="808285"/>
                </a:solidFill>
              </a:defRPr>
            </a:lvl3pPr>
            <a:lvl4pPr>
              <a:defRPr sz="1600">
                <a:solidFill>
                  <a:srgbClr val="808285"/>
                </a:solidFill>
              </a:defRPr>
            </a:lvl4pPr>
            <a:lvl5pPr>
              <a:defRPr sz="1600">
                <a:solidFill>
                  <a:srgbClr val="80828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A1AE-07B3-4F3D-911E-9C672AD81868}" type="datetime1">
              <a:rPr lang="pl-PL" smtClean="0"/>
              <a:t>2014-12-04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ARC: Belka. Część kolorowa" descr="C:\Users\Michał\Desktop\Belka. Część kolorow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33" y="-134601"/>
            <a:ext cx="1554163" cy="15746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RC: Logo" descr="C:\Users\Michał\Desktop\Logo ARC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748" y="358081"/>
            <a:ext cx="587477" cy="8034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C: Tytuł slajdu"/>
          <p:cNvSpPr>
            <a:spLocks noGrp="1"/>
          </p:cNvSpPr>
          <p:nvPr>
            <p:ph type="title" hasCustomPrompt="1"/>
          </p:nvPr>
        </p:nvSpPr>
        <p:spPr>
          <a:xfrm>
            <a:off x="899999" y="0"/>
            <a:ext cx="7885225" cy="1440000"/>
          </a:xfrm>
          <a:custGeom>
            <a:avLst/>
            <a:gdLst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  <a:gd name="connsiteX0" fmla="*/ 0 w 7885225"/>
              <a:gd name="connsiteY0" fmla="*/ 0 h 1440000"/>
              <a:gd name="connsiteX1" fmla="*/ 7885225 w 7885225"/>
              <a:gd name="connsiteY1" fmla="*/ 0 h 1440000"/>
              <a:gd name="connsiteX2" fmla="*/ 7885225 w 7885225"/>
              <a:gd name="connsiteY2" fmla="*/ 1440000 h 1440000"/>
              <a:gd name="connsiteX3" fmla="*/ 0 w 7885225"/>
              <a:gd name="connsiteY3" fmla="*/ 1440000 h 1440000"/>
              <a:gd name="connsiteX4" fmla="*/ 0 w 7885225"/>
              <a:gd name="connsiteY4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5225" h="1440000">
                <a:moveTo>
                  <a:pt x="0" y="0"/>
                </a:moveTo>
                <a:lnTo>
                  <a:pt x="7885225" y="0"/>
                </a:lnTo>
                <a:cubicBezTo>
                  <a:pt x="3971252" y="1308942"/>
                  <a:pt x="7885225" y="960000"/>
                  <a:pt x="7885225" y="1440000"/>
                </a:cubicBezTo>
                <a:lnTo>
                  <a:pt x="0" y="144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vert="horz" lIns="360000" tIns="45717" rIns="720000" bIns="45717" rtlCol="0" anchor="ctr">
            <a:normAutofit/>
          </a:bodyPr>
          <a:lstStyle>
            <a:lvl1pPr>
              <a:defRPr b="0">
                <a:latin typeface="+mn-lt"/>
              </a:defRPr>
            </a:lvl1pPr>
          </a:lstStyle>
          <a:p>
            <a:r>
              <a:rPr lang="pl-PL" b="1" dirty="0" smtClean="0"/>
              <a:t>Tytuł</a:t>
            </a:r>
            <a:r>
              <a:rPr lang="pl-PL" dirty="0" smtClean="0"/>
              <a:t> </a:t>
            </a:r>
            <a:r>
              <a:rPr lang="pl-PL" b="0" dirty="0" smtClean="0">
                <a:latin typeface="+mn-lt"/>
              </a:rPr>
              <a:t>slajdu</a:t>
            </a:r>
            <a:endParaRPr lang="pl-PL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074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113600" cy="4230000"/>
          </a:xfrm>
          <a:prstGeom prst="rect">
            <a:avLst/>
          </a:prstGeom>
          <a:noFill/>
        </p:spPr>
        <p:txBody>
          <a:bodyPr vert="horz" lIns="91431" tIns="45717" rIns="91431" bIns="45717" rtlCol="0">
            <a:normAutofit/>
          </a:bodyPr>
          <a:lstStyle/>
          <a:p>
            <a:pPr lvl="0"/>
            <a:r>
              <a:rPr lang="pl-PL" dirty="0" smtClean="0"/>
              <a:t>Pierwszy poziom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l">
              <a:defRPr sz="1200">
                <a:solidFill>
                  <a:srgbClr val="808285"/>
                </a:solidFill>
              </a:defRPr>
            </a:lvl1pPr>
          </a:lstStyle>
          <a:p>
            <a:fld id="{78682ED9-3191-4374-A414-4179BC9DFF8C}" type="datetime1">
              <a:rPr lang="pl-PL" smtClean="0"/>
              <a:t>2014-12-04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745" y="6357822"/>
            <a:ext cx="2896103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4340" y="6357822"/>
            <a:ext cx="2133971" cy="365210"/>
          </a:xfrm>
          <a:prstGeom prst="rect">
            <a:avLst/>
          </a:prstGeom>
        </p:spPr>
        <p:txBody>
          <a:bodyPr vert="horz" lIns="91431" tIns="45717" rIns="91431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E41A-66FF-4AB2-8B89-6C45467D7F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5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89" r:id="rId2"/>
    <p:sldLayoutId id="2147483891" r:id="rId3"/>
    <p:sldLayoutId id="2147483902" r:id="rId4"/>
    <p:sldLayoutId id="2147483890" r:id="rId5"/>
    <p:sldLayoutId id="2147483905" r:id="rId6"/>
    <p:sldLayoutId id="2147483903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307" rtl="0" eaLnBrk="1" latinLnBrk="0" hangingPunct="1">
        <a:spcBef>
          <a:spcPct val="0"/>
        </a:spcBef>
        <a:buNone/>
        <a:tabLst>
          <a:tab pos="2066925" algn="l"/>
        </a:tabLst>
        <a:defRPr sz="3800" b="1" kern="1200" baseline="0">
          <a:solidFill>
            <a:srgbClr val="808285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7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808285"/>
          </a:solidFill>
          <a:latin typeface="+mn-lt"/>
          <a:ea typeface="+mn-ea"/>
          <a:cs typeface="+mn-cs"/>
        </a:defRPr>
      </a:lvl1pPr>
      <a:lvl2pPr marL="742874" indent="-285723" algn="l" defTabSz="91430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08285"/>
          </a:solidFill>
          <a:latin typeface="+mn-lt"/>
          <a:ea typeface="+mn-ea"/>
          <a:cs typeface="+mn-cs"/>
        </a:defRPr>
      </a:lvl2pPr>
      <a:lvl3pPr marL="1142884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08285"/>
          </a:solidFill>
          <a:latin typeface="+mn-lt"/>
          <a:ea typeface="+mn-ea"/>
          <a:cs typeface="+mn-cs"/>
        </a:defRPr>
      </a:lvl3pPr>
      <a:lvl4pPr marL="1600040" indent="-228577" algn="l" defTabSz="91430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808285"/>
          </a:solidFill>
          <a:latin typeface="+mn-lt"/>
          <a:ea typeface="+mn-ea"/>
          <a:cs typeface="+mn-cs"/>
        </a:defRPr>
      </a:lvl4pPr>
      <a:lvl5pPr marL="2057195" indent="-228577" algn="l" defTabSz="91430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808285"/>
          </a:solidFill>
          <a:latin typeface="+mn-lt"/>
          <a:ea typeface="+mn-ea"/>
          <a:cs typeface="+mn-cs"/>
        </a:defRPr>
      </a:lvl5pPr>
      <a:lvl6pPr marL="251434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3" indent="-228577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3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office@arc.com.p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6410" y="3825838"/>
            <a:ext cx="7127478" cy="1512168"/>
          </a:xfrm>
        </p:spPr>
        <p:txBody>
          <a:bodyPr>
            <a:noAutofit/>
          </a:bodyPr>
          <a:lstStyle/>
          <a:p>
            <a:r>
              <a:rPr lang="pl-PL" dirty="0"/>
              <a:t>TAJEMNICZY KLIENT</a:t>
            </a:r>
            <a:br>
              <a:rPr lang="pl-PL" dirty="0"/>
            </a:br>
            <a:r>
              <a:rPr lang="pl-PL" dirty="0"/>
              <a:t>URZĄD DZIELNICY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Praga </a:t>
            </a:r>
            <a:r>
              <a:rPr lang="pl-PL" dirty="0"/>
              <a:t>Południe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4562" y="5229994"/>
            <a:ext cx="5759326" cy="612000"/>
          </a:xfrm>
        </p:spPr>
        <p:txBody>
          <a:bodyPr>
            <a:noAutofit/>
          </a:bodyPr>
          <a:lstStyle/>
          <a:p>
            <a:r>
              <a:rPr lang="pl-PL" sz="1800" b="1" dirty="0" smtClean="0">
                <a:solidFill>
                  <a:srgbClr val="808285"/>
                </a:solidFill>
              </a:rPr>
              <a:t>RAPORT DLA</a:t>
            </a:r>
          </a:p>
          <a:p>
            <a:r>
              <a:rPr lang="pl-PL" sz="1800" b="1" dirty="0" smtClean="0">
                <a:solidFill>
                  <a:srgbClr val="808285"/>
                </a:solidFill>
              </a:rPr>
              <a:t>URZĘDU M.ST. WARSZAWY</a:t>
            </a:r>
            <a:endParaRPr lang="pl-PL" sz="1800" b="1" dirty="0">
              <a:solidFill>
                <a:srgbClr val="808285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109917" y="6357822"/>
            <a:ext cx="2133971" cy="365210"/>
          </a:xfrm>
        </p:spPr>
        <p:txBody>
          <a:bodyPr/>
          <a:lstStyle/>
          <a:p>
            <a:r>
              <a:rPr lang="pl-PL" b="1" dirty="0" smtClean="0">
                <a:solidFill>
                  <a:srgbClr val="808285"/>
                </a:solidFill>
              </a:rPr>
              <a:t>Warszawa, </a:t>
            </a:r>
            <a:r>
              <a:rPr lang="pl-PL" b="1" dirty="0">
                <a:solidFill>
                  <a:srgbClr val="808285"/>
                </a:solidFill>
              </a:rPr>
              <a:t>Listopad </a:t>
            </a:r>
            <a:r>
              <a:rPr lang="pl-PL" b="1" dirty="0" smtClean="0">
                <a:solidFill>
                  <a:srgbClr val="808285"/>
                </a:solidFill>
              </a:rPr>
              <a:t>2014</a:t>
            </a:r>
            <a:endParaRPr lang="pl-PL" b="1" dirty="0">
              <a:solidFill>
                <a:srgbClr val="80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0845202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10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Otoczenie: Wygląd Urzędu (4)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formularze / wnioski</a:t>
            </a:r>
            <a:r>
              <a:rPr lang="pl-PL" sz="1200" b="1" dirty="0"/>
              <a:t>?</a:t>
            </a: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293999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8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Otoczenie: Wygląd Urzędu (5)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 </a:t>
            </a:r>
            <a:r>
              <a:rPr lang="pl-PL" sz="1200" b="1" dirty="0"/>
              <a:t>na terenie urzędu są w miejscu, w którym łatwo je zauważyć</a:t>
            </a:r>
            <a:r>
              <a:rPr lang="pl-PL" sz="1200" b="1" dirty="0" smtClean="0"/>
              <a:t>?</a:t>
            </a:r>
            <a:endParaRPr lang="pl-PL" sz="1200" b="1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663416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630816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formularze / wnioski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8640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1874187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Otoczenie: Wygląd Urzędu (6)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wzory wypełnionych </a:t>
            </a:r>
            <a:r>
              <a:rPr lang="pl-PL" sz="1200" b="1" u="sng" dirty="0"/>
              <a:t>formularzy / wniosków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89519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33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Otoczenie: Wygląd Urzędu (7)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297204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170139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2637706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1" name="pole tekstowe 6"/>
          <p:cNvSpPr txBox="1">
            <a:spLocks noChangeArrowheads="1"/>
          </p:cNvSpPr>
          <p:nvPr/>
        </p:nvSpPr>
        <p:spPr bwMode="auto">
          <a:xfrm>
            <a:off x="7732325" y="359214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32" name="pole tekstowe 6"/>
          <p:cNvSpPr txBox="1">
            <a:spLocks noChangeArrowheads="1"/>
          </p:cNvSpPr>
          <p:nvPr/>
        </p:nvSpPr>
        <p:spPr bwMode="auto">
          <a:xfrm>
            <a:off x="7732325" y="4528253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33" name="pole tekstowe 6"/>
          <p:cNvSpPr txBox="1">
            <a:spLocks noChangeArrowheads="1"/>
          </p:cNvSpPr>
          <p:nvPr/>
        </p:nvSpPr>
        <p:spPr bwMode="auto">
          <a:xfrm>
            <a:off x="7732325" y="5464357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cxnSp>
        <p:nvCxnSpPr>
          <p:cNvPr id="34" name="Łącznik prosty 15"/>
          <p:cNvCxnSpPr/>
          <p:nvPr/>
        </p:nvCxnSpPr>
        <p:spPr>
          <a:xfrm flipH="1">
            <a:off x="396330" y="249369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Łącznik prosty 18"/>
          <p:cNvCxnSpPr/>
          <p:nvPr/>
        </p:nvCxnSpPr>
        <p:spPr>
          <a:xfrm flipH="1">
            <a:off x="396330" y="3453797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Łącznik prosty 19"/>
          <p:cNvCxnSpPr/>
          <p:nvPr/>
        </p:nvCxnSpPr>
        <p:spPr>
          <a:xfrm flipH="1">
            <a:off x="396330" y="441390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Łącznik prosty 20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868946"/>
              </p:ext>
            </p:extLst>
          </p:nvPr>
        </p:nvGraphicFramePr>
        <p:xfrm>
          <a:off x="108298" y="1666058"/>
          <a:ext cx="2808000" cy="46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odległość blatów  stolików od wzorów wypełnionych formularzy/  wniosków na tablicach w skoroszytach jest odpowiednia?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blatów  stolików do pisania formularzy  wniosków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liczba miejsc siedzących dla oczekujących jest wystarczająca?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działa system numerkowy?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16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któryś z pracowników podszedł i zaoferował pomoc?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8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ytuł 1"/>
          <p:cNvSpPr txBox="1">
            <a:spLocks/>
          </p:cNvSpPr>
          <p:nvPr/>
        </p:nvSpPr>
        <p:spPr>
          <a:xfrm>
            <a:off x="1692474" y="1413570"/>
            <a:ext cx="684525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wygląd Zewnętrzny urzędnika i jego stanowisko </a:t>
            </a:r>
            <a:r>
              <a:rPr lang="pl-PL" dirty="0" smtClean="0"/>
              <a:t>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Wygląd zewnętrzny urzędnika i jego stanowisko pracy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458471"/>
              </p:ext>
            </p:extLst>
          </p:nvPr>
        </p:nvGraphicFramePr>
        <p:xfrm>
          <a:off x="2916611" y="1341562"/>
          <a:ext cx="4793756" cy="43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47970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308897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14176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3952189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816285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680381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(N=11)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13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=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9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=18)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22712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06975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2593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9526"/>
              </p:ext>
            </p:extLst>
          </p:nvPr>
        </p:nvGraphicFramePr>
        <p:xfrm>
          <a:off x="108298" y="1393295"/>
          <a:ext cx="2808000" cy="50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jest ubrany „na służbowo”?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jest porządek?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są naczynia?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na biurku urzędnika znajdują się tylko przedmioty związane z pracą?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ma identyfikator z imieniem  i nazwiskiem?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Gdzie umieszczony był identyfikator?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86184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872578" y="5374010"/>
            <a:ext cx="756000" cy="432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0009" tIns="46805" rIns="414041" bIns="46805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257337"/>
              </p:ext>
            </p:extLst>
          </p:nvPr>
        </p:nvGraphicFramePr>
        <p:xfrm>
          <a:off x="2915167" y="5658644"/>
          <a:ext cx="4795200" cy="129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9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/>
              <a:t>Zachowanie urzędnika wobec interesanta</a:t>
            </a:r>
          </a:p>
        </p:txBody>
      </p:sp>
    </p:spTree>
    <p:extLst>
      <p:ext uri="{BB962C8B-B14F-4D97-AF65-F5344CB8AC3E}">
        <p14:creationId xmlns:p14="http://schemas.microsoft.com/office/powerpoint/2010/main" val="14776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4140746" y="2061642"/>
            <a:ext cx="4525280" cy="1054218"/>
            <a:chOff x="757332" y="5363944"/>
            <a:chExt cx="7610400" cy="1054218"/>
          </a:xfrm>
        </p:grpSpPr>
        <p:graphicFrame>
          <p:nvGraphicFramePr>
            <p:cNvPr id="2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3795274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Prostokąt 2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3100" b="1" dirty="0">
                <a:solidFill>
                  <a:schemeClr val="tx2"/>
                </a:solidFill>
              </a:rPr>
              <a:t>Zachowanie urzędnika wobec </a:t>
            </a:r>
            <a:r>
              <a:rPr lang="pl-PL" sz="3100" b="1" dirty="0" smtClean="0">
                <a:solidFill>
                  <a:schemeClr val="tx2"/>
                </a:solidFill>
              </a:rPr>
              <a:t>interesanta (1)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507344"/>
              </p:ext>
            </p:extLst>
          </p:nvPr>
        </p:nvGraphicFramePr>
        <p:xfrm>
          <a:off x="5220866" y="2494735"/>
          <a:ext cx="4320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794" y="1631325"/>
            <a:ext cx="3332741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przywitał Cię? 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0858" y="1631325"/>
            <a:ext cx="4750413" cy="27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podjął się obsługi sprawy?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664465"/>
              </p:ext>
            </p:extLst>
          </p:nvPr>
        </p:nvGraphicFramePr>
        <p:xfrm>
          <a:off x="4428978" y="2440202"/>
          <a:ext cx="1800000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powiedział „dzień dobry” lub „w czym mogę pomóc” w uprzejmy sposób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 mnie uprzejmie, ale użył innych słów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Tak, przywitał, ale użył innych słów a powitanie nie było uprzejme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Nie przywitał mnie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ogóle</a:t>
                      </a:r>
                    </a:p>
                  </a:txBody>
                  <a:tcPr marL="6400" marR="6400" marT="6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500858" y="3933850"/>
            <a:ext cx="3561381" cy="45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rozpoczął obsługę sprawy od razu? </a:t>
            </a:r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467722"/>
              </p:ext>
            </p:extLst>
          </p:nvPr>
        </p:nvGraphicFramePr>
        <p:xfrm>
          <a:off x="324322" y="2022944"/>
          <a:ext cx="3985317" cy="188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064970"/>
              </p:ext>
            </p:extLst>
          </p:nvPr>
        </p:nvGraphicFramePr>
        <p:xfrm>
          <a:off x="324322" y="4331704"/>
          <a:ext cx="3985317" cy="2194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67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18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Zachowanie urzędnika wobec interesanta (2)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142624"/>
              </p:ext>
            </p:extLst>
          </p:nvPr>
        </p:nvGraphicFramePr>
        <p:xfrm>
          <a:off x="2916611" y="1506405"/>
          <a:ext cx="4793756" cy="49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644550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2422234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32143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23" name="pole tekstowe 6"/>
          <p:cNvSpPr txBox="1">
            <a:spLocks noChangeArrowheads="1"/>
          </p:cNvSpPr>
          <p:nvPr/>
        </p:nvSpPr>
        <p:spPr bwMode="auto">
          <a:xfrm>
            <a:off x="7732325" y="4006410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24" name="pole tekstowe 6"/>
          <p:cNvSpPr txBox="1">
            <a:spLocks noChangeArrowheads="1"/>
          </p:cNvSpPr>
          <p:nvPr/>
        </p:nvSpPr>
        <p:spPr bwMode="auto">
          <a:xfrm>
            <a:off x="7732325" y="479849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sp>
        <p:nvSpPr>
          <p:cNvPr id="25" name="pole tekstowe 6"/>
          <p:cNvSpPr txBox="1">
            <a:spLocks noChangeArrowheads="1"/>
          </p:cNvSpPr>
          <p:nvPr/>
        </p:nvSpPr>
        <p:spPr bwMode="auto">
          <a:xfrm>
            <a:off x="7732325" y="559058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</p:txBody>
      </p:sp>
      <p:cxnSp>
        <p:nvCxnSpPr>
          <p:cNvPr id="26" name="Łącznik prosty 15"/>
          <p:cNvCxnSpPr/>
          <p:nvPr/>
        </p:nvCxnSpPr>
        <p:spPr>
          <a:xfrm flipH="1">
            <a:off x="396330" y="2391963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Łącznik prosty 18"/>
          <p:cNvCxnSpPr/>
          <p:nvPr/>
        </p:nvCxnSpPr>
        <p:spPr>
          <a:xfrm flipH="1">
            <a:off x="396330" y="31423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Łącznik prosty 19"/>
          <p:cNvCxnSpPr/>
          <p:nvPr/>
        </p:nvCxnSpPr>
        <p:spPr>
          <a:xfrm flipH="1">
            <a:off x="396330" y="4736925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Łącznik prosty 20"/>
          <p:cNvCxnSpPr/>
          <p:nvPr/>
        </p:nvCxnSpPr>
        <p:spPr>
          <a:xfrm flipH="1">
            <a:off x="396330" y="551857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01216"/>
              </p:ext>
            </p:extLst>
          </p:nvPr>
        </p:nvGraphicFramePr>
        <p:xfrm>
          <a:off x="108298" y="1558138"/>
          <a:ext cx="2808000" cy="49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podczas rozmowy starał się podtrzymywać kontakt wzrokowy z Tobą?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mówił wyraźnie?</a:t>
                      </a:r>
                      <a:endParaRPr lang="pl-PL" sz="12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zajmował się prywatnymi sprawami?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z Tobą urzędnik jadł posiłek / pił herbatę, kawę lub inny napój? 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okazywał zniecierpliwienie?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uprzejmie Cię pożegnał?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Łącznik prosty 19"/>
          <p:cNvCxnSpPr/>
          <p:nvPr/>
        </p:nvCxnSpPr>
        <p:spPr>
          <a:xfrm flipH="1">
            <a:off x="396330" y="3955271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5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3132634" y="1413570"/>
            <a:ext cx="5405090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obsługa </a:t>
            </a:r>
            <a:r>
              <a:rPr lang="pl-PL" dirty="0"/>
              <a:t>przedstawionej </a:t>
            </a:r>
            <a:r>
              <a:rPr lang="pl-PL" dirty="0" smtClean="0"/>
              <a:t>sprawy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1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500" b="1" dirty="0" smtClean="0"/>
              <a:t>Spis treści</a:t>
            </a:r>
            <a:endParaRPr lang="pl-PL" sz="35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972394" y="1989634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Metodologia badania						 3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972394" y="2421682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Wyniki Badania						  4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972394" y="2853730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Otoczenie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wygląd urzędu		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		 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      6 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972394" y="3285778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Wygląd zewnętrzny urzędnika i jego stanowisko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pracy		 14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972394" y="3717826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Zachowanie się urzędnika wobec interesanta -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ogólnie		 16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972394" y="4149874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Urzędnik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obsługa przedstawionej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sprawy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		 19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972394" y="4581922"/>
            <a:ext cx="720080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algn="ctr"/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Urzędnik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– sposób załatwienia </a:t>
            </a:r>
            <a:r>
              <a:rPr lang="pl-PL" sz="1400" dirty="0">
                <a:solidFill>
                  <a:schemeClr val="tx1">
                    <a:lumMod val="50000"/>
                  </a:schemeClr>
                </a:solidFill>
              </a:rPr>
              <a:t>przedstawionej sprawy </a:t>
            </a: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</a:rPr>
              <a:t>		 23</a:t>
            </a:r>
            <a:endParaRPr lang="pl-PL" sz="1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20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Urzędnik: Obsługa przedstawionej sprawy (1)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479146"/>
              </p:ext>
            </p:extLst>
          </p:nvPr>
        </p:nvGraphicFramePr>
        <p:xfrm>
          <a:off x="2916611" y="1722596"/>
          <a:ext cx="4793756" cy="4731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21290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50180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147583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2014 (N=20)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16494"/>
              </p:ext>
            </p:extLst>
          </p:nvPr>
        </p:nvGraphicFramePr>
        <p:xfrm>
          <a:off x="108298" y="1989634"/>
          <a:ext cx="2808000" cy="44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1044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dopytywał o szczegóły przedstawionej przez Ciebie sprawy?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używał zrozumiałej terminologii?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opuszczał stanowisko pracy w trakcie rozmowy z Tobą?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a 13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8524191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Prostokąt 1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21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tx2"/>
                </a:solidFill>
              </a:rPr>
              <a:t>Urzędnik: </a:t>
            </a:r>
            <a:r>
              <a:rPr lang="pl-PL" sz="3100" b="1" dirty="0" smtClean="0">
                <a:solidFill>
                  <a:schemeClr val="tx2"/>
                </a:solidFill>
              </a:rPr>
              <a:t>Obsługa przedstawionej sprawy (2)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15556"/>
              </p:ext>
            </p:extLst>
          </p:nvPr>
        </p:nvGraphicFramePr>
        <p:xfrm>
          <a:off x="972874" y="2674146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631325"/>
            <a:ext cx="3332741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zaproponował wyjaśnienie formularza/ wniosku / lub wyjaśnił, jak go wypełnić?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631325"/>
            <a:ext cx="4750413" cy="64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37032"/>
              </p:ext>
            </p:extLst>
          </p:nvPr>
        </p:nvGraphicFramePr>
        <p:xfrm>
          <a:off x="108298" y="2601541"/>
          <a:ext cx="1800000" cy="3957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Wydał druk </a:t>
                      </a:r>
                    </a:p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formularza 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gdzie znaleźć formularz / wniosek na terenie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są one dostępne na stronie internetowej urzędu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8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wspomniał o formularzu/ wniosku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145703"/>
              </p:ext>
            </p:extLst>
          </p:nvPr>
        </p:nvGraphicFramePr>
        <p:xfrm>
          <a:off x="5662008" y="2280178"/>
          <a:ext cx="2946912" cy="43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489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19482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" name="Prostokąt 20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22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tx2"/>
                </a:solidFill>
              </a:rPr>
              <a:t>Urzędnik: </a:t>
            </a:r>
            <a:r>
              <a:rPr lang="pl-PL" sz="3100" b="1" dirty="0" smtClean="0">
                <a:solidFill>
                  <a:schemeClr val="tx2"/>
                </a:solidFill>
              </a:rPr>
              <a:t>Obsługa przedstawionej sprawy (3)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788398"/>
              </p:ext>
            </p:extLst>
          </p:nvPr>
        </p:nvGraphicFramePr>
        <p:xfrm>
          <a:off x="767594" y="2570090"/>
          <a:ext cx="4525280" cy="428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19556"/>
              </p:ext>
            </p:extLst>
          </p:nvPr>
        </p:nvGraphicFramePr>
        <p:xfrm>
          <a:off x="5436890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599967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podczas wyjaśniania przedstawionej sprawy wydał kartę informacyjną?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599967"/>
            <a:ext cx="3958325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podczas wyjaśniania przedstawionej przez Ciebie sprawy...?</a:t>
            </a:r>
          </a:p>
        </p:txBody>
      </p:sp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03994"/>
              </p:ext>
            </p:extLst>
          </p:nvPr>
        </p:nvGraphicFramePr>
        <p:xfrm>
          <a:off x="4652906" y="2422130"/>
          <a:ext cx="1800000" cy="3207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64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Dał Ci kartę informacyjną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 gdzie możesz znaleźć kartę informacyjną na terenie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Powiedział, że taka karta informacyjna jest dostępna na stronie internetowej Urzędu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53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 Nie wspomniał o karcie informacyjnej</a:t>
                      </a:r>
                    </a:p>
                  </a:txBody>
                  <a:tcPr marL="8199" marR="8199" marT="819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078968"/>
              </p:ext>
            </p:extLst>
          </p:nvPr>
        </p:nvGraphicFramePr>
        <p:xfrm>
          <a:off x="0" y="2467588"/>
          <a:ext cx="1800000" cy="3687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0464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Wyjaśniał sprawę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„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z głowy”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kartami informacyjnymi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papierowymi aktami prawnymi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75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Posługiwał się komputerem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053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Korzystał z pomocy innych urzędników</a:t>
                      </a:r>
                    </a:p>
                  </a:txBody>
                  <a:tcPr marL="9319" marR="9319" marT="931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ytuł 1"/>
          <p:cNvSpPr txBox="1">
            <a:spLocks/>
          </p:cNvSpPr>
          <p:nvPr/>
        </p:nvSpPr>
        <p:spPr>
          <a:xfrm>
            <a:off x="1620466" y="1413570"/>
            <a:ext cx="6917258" cy="1938454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Urzędnik: </a:t>
            </a:r>
            <a:br>
              <a:rPr lang="pl-PL" dirty="0" smtClean="0"/>
            </a:br>
            <a:r>
              <a:rPr lang="pl-PL" dirty="0" smtClean="0"/>
              <a:t>sposób załatwienia przedstawionej </a:t>
            </a:r>
            <a:r>
              <a:rPr lang="pl-PL" dirty="0"/>
              <a:t>sprawy</a:t>
            </a:r>
          </a:p>
        </p:txBody>
      </p:sp>
    </p:spTree>
    <p:extLst>
      <p:ext uri="{BB962C8B-B14F-4D97-AF65-F5344CB8AC3E}">
        <p14:creationId xmlns:p14="http://schemas.microsoft.com/office/powerpoint/2010/main" val="1279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6955155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tx2"/>
                </a:solidFill>
              </a:rPr>
              <a:t>U</a:t>
            </a:r>
            <a:r>
              <a:rPr lang="pl-PL" sz="3100" b="1" dirty="0" smtClean="0">
                <a:solidFill>
                  <a:schemeClr val="tx2"/>
                </a:solidFill>
              </a:rPr>
              <a:t>rzędnik: Sposób załatwienia przedstawionej sprawy (1)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Sprawy, o których urzędnik poinformował sam (</a:t>
            </a:r>
            <a:r>
              <a:rPr lang="pl-PL" sz="1200" b="1" u="sng" dirty="0" smtClean="0"/>
              <a:t>bez dopytywania</a:t>
            </a:r>
            <a:r>
              <a:rPr lang="pl-PL" sz="1200" b="1" dirty="0" smtClean="0"/>
              <a:t>)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963228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2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119522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450409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140746" y="2231560"/>
            <a:ext cx="4525280" cy="1054218"/>
            <a:chOff x="757332" y="5363944"/>
            <a:chExt cx="7610400" cy="1054218"/>
          </a:xfrm>
        </p:grpSpPr>
        <p:graphicFrame>
          <p:nvGraphicFramePr>
            <p:cNvPr id="2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7735466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5" name="Prostokąt 24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tx2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tx2"/>
                </a:solidFill>
              </a:rPr>
              <a:t>sprawy (2)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272684"/>
              </p:ext>
            </p:extLst>
          </p:nvPr>
        </p:nvGraphicFramePr>
        <p:xfrm>
          <a:off x="972874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32385"/>
              </p:ext>
            </p:extLst>
          </p:nvPr>
        </p:nvGraphicFramePr>
        <p:xfrm>
          <a:off x="180306" y="2422130"/>
          <a:ext cx="1800000" cy="403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o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nie wchodząc </a:t>
                      </a: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/>
                      </a:r>
                      <a:b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</a:b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</a:t>
                      </a: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szczegóły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Podał sumę oraz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sumy tylko podawał wysokość poszczególnych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podał mi spontanicznie żadnej informacji na temat opłat\braku opłat </a:t>
                      </a: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254267"/>
              </p:ext>
            </p:extLst>
          </p:nvPr>
        </p:nvGraphicFramePr>
        <p:xfrm>
          <a:off x="5029215" y="2494735"/>
          <a:ext cx="4320000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506528"/>
              </p:ext>
            </p:extLst>
          </p:nvPr>
        </p:nvGraphicFramePr>
        <p:xfrm>
          <a:off x="4212754" y="2422130"/>
          <a:ext cx="1800000" cy="316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Poinformował, że wymienił wszystkie opłaty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o opłatach, których nie wymienił wcześniej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odpowiedział na pytanie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446659"/>
            <a:ext cx="3332741" cy="2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</a:t>
            </a:r>
            <a:r>
              <a:rPr lang="pl-PL" u="sng" dirty="0" smtClean="0"/>
              <a:t>po dopytaniu</a:t>
            </a:r>
            <a:r>
              <a:rPr lang="pl-PL" dirty="0" smtClean="0"/>
              <a:t> urzędnik</a:t>
            </a:r>
            <a:r>
              <a:rPr lang="pl-PL" dirty="0"/>
              <a:t>...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446659"/>
            <a:ext cx="4750413" cy="8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W jaki sposób urzędnik </a:t>
            </a:r>
            <a:r>
              <a:rPr lang="pl-PL" sz="1200" b="1" u="sng" dirty="0" smtClean="0"/>
              <a:t>spontanicznie</a:t>
            </a:r>
            <a:r>
              <a:rPr lang="pl-PL" sz="1200" b="1" dirty="0" smtClean="0"/>
              <a:t>, </a:t>
            </a:r>
            <a:r>
              <a:rPr lang="pl-PL" sz="1200" b="1" dirty="0"/>
              <a:t>bez Twojego </a:t>
            </a:r>
            <a:r>
              <a:rPr lang="pl-PL" sz="1200" b="1" dirty="0" smtClean="0"/>
              <a:t>dopytywania </a:t>
            </a:r>
            <a:r>
              <a:rPr lang="pl-PL" sz="1200" b="1" dirty="0"/>
              <a:t>poinformował Cię o opłatach/braku opłat, </a:t>
            </a:r>
            <a:r>
              <a:rPr lang="pl-PL" sz="1200" b="1" dirty="0" smtClean="0"/>
              <a:t>jakie </a:t>
            </a:r>
            <a:r>
              <a:rPr lang="pl-PL" sz="1200" b="1" dirty="0"/>
              <a:t>są wymagane przy załatwianiu przedstawionej przez Ciebie sprawy? </a:t>
            </a:r>
          </a:p>
        </p:txBody>
      </p:sp>
    </p:spTree>
    <p:extLst>
      <p:ext uri="{BB962C8B-B14F-4D97-AF65-F5344CB8AC3E}">
        <p14:creationId xmlns:p14="http://schemas.microsoft.com/office/powerpoint/2010/main" val="16948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767594" y="2159552"/>
            <a:ext cx="7610400" cy="1054218"/>
            <a:chOff x="757332" y="5363944"/>
            <a:chExt cx="7610400" cy="105421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1533040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Prostokąt 26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26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tx2"/>
                </a:solidFill>
              </a:rPr>
              <a:t>Urzędnik: Sposób załatwienia przedstawionej </a:t>
            </a:r>
            <a:r>
              <a:rPr lang="pl-PL" sz="3100" b="1" dirty="0" smtClean="0">
                <a:solidFill>
                  <a:schemeClr val="tx2"/>
                </a:solidFill>
              </a:rPr>
              <a:t>sprawy (3)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372049"/>
              </p:ext>
            </p:extLst>
          </p:nvPr>
        </p:nvGraphicFramePr>
        <p:xfrm>
          <a:off x="1044402" y="2421682"/>
          <a:ext cx="4392008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971773"/>
              </p:ext>
            </p:extLst>
          </p:nvPr>
        </p:nvGraphicFramePr>
        <p:xfrm>
          <a:off x="4957207" y="2587562"/>
          <a:ext cx="4320000" cy="23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66600"/>
              </p:ext>
            </p:extLst>
          </p:nvPr>
        </p:nvGraphicFramePr>
        <p:xfrm>
          <a:off x="4140746" y="2514957"/>
          <a:ext cx="1800000" cy="24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000"/>
              </a:tblGrid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prawidłowo mnie poinformował</a:t>
                      </a:r>
                      <a:endParaRPr lang="pl-PL" sz="1200" b="1" i="0" u="none" strike="noStrike" kern="1200" baseline="0" dirty="0" smtClean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Poinformował mnie ale nieprawidłowo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mnie nie poinformował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92874" y="1743983"/>
            <a:ext cx="3332741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/>
          <a:lstStyle>
            <a:defPPr>
              <a:defRPr lang="pl-PL"/>
            </a:defPPr>
            <a:lvl1pPr>
              <a:defRPr sz="1200" b="1"/>
            </a:lvl1pPr>
          </a:lstStyle>
          <a:p>
            <a:r>
              <a:rPr lang="pl-PL" dirty="0"/>
              <a:t>Czy urzędnik poinformował o terminie odpowiedzi na przedstawioną sprawę? 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14469" y="1743983"/>
            <a:ext cx="3814309" cy="46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18" tIns="45725" rIns="180018" bIns="45725">
            <a:spAutoFit/>
          </a:bodyPr>
          <a:lstStyle/>
          <a:p>
            <a:r>
              <a:rPr lang="pl-PL" sz="1200" b="1" dirty="0"/>
              <a:t>Czy urzędnik poinformował, gdzie można uiścić opłatę?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152907"/>
              </p:ext>
            </p:extLst>
          </p:nvPr>
        </p:nvGraphicFramePr>
        <p:xfrm>
          <a:off x="108298" y="2493691"/>
          <a:ext cx="1872208" cy="3826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</a:tblGrid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kasie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w banku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7481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Tak, na poczcie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W ogóle nie poinformował o miejscu uiszczenia opłaty 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>
                        <a:defRPr sz="1200" b="1" i="0" u="none" strike="noStrike" kern="1200" baseline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srgbClr val="808285">
                              <a:lumMod val="50000"/>
                            </a:srgbClr>
                          </a:solidFill>
                          <a:latin typeface="Arial"/>
                          <a:ea typeface="Arial"/>
                          <a:cs typeface="Arial"/>
                        </a:rPr>
                        <a:t>Nie dotyczy</a:t>
                      </a:r>
                      <a:endParaRPr lang="pl-PL" sz="1200" b="1" i="0" u="none" strike="noStrike" kern="1200" baseline="0" dirty="0">
                        <a:solidFill>
                          <a:srgbClr val="808285">
                            <a:lumMod val="50000"/>
                          </a:srgbClr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902" marR="6902" marT="690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6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Urzędnik: Sposób załatwiania przedstawionej sprawy (4)</a:t>
            </a:r>
            <a:endParaRPr lang="pl-PL" sz="3100" b="1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639468"/>
              </p:ext>
            </p:extLst>
          </p:nvPr>
        </p:nvGraphicFramePr>
        <p:xfrm>
          <a:off x="2916611" y="1722597"/>
          <a:ext cx="4793756" cy="323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1917626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pl-PL" sz="1100" dirty="0" smtClean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" name="pole tekstowe 6"/>
          <p:cNvSpPr txBox="1">
            <a:spLocks noChangeArrowheads="1"/>
          </p:cNvSpPr>
          <p:nvPr/>
        </p:nvSpPr>
        <p:spPr bwMode="auto">
          <a:xfrm>
            <a:off x="7732325" y="3702832"/>
            <a:ext cx="1200358" cy="13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pole tekstowe 6"/>
          <p:cNvSpPr txBox="1">
            <a:spLocks noChangeArrowheads="1"/>
          </p:cNvSpPr>
          <p:nvPr/>
        </p:nvSpPr>
        <p:spPr bwMode="auto">
          <a:xfrm>
            <a:off x="7732325" y="5274116"/>
            <a:ext cx="1200358" cy="11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461570"/>
              </p:ext>
            </p:extLst>
          </p:nvPr>
        </p:nvGraphicFramePr>
        <p:xfrm>
          <a:off x="108298" y="1989634"/>
          <a:ext cx="2808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000"/>
              </a:tblGrid>
              <a:tr h="8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Czy urzędnik upewnił się, że zrozumiałeś(</a:t>
                      </a:r>
                      <a:r>
                        <a:rPr lang="pl-PL" sz="1200" b="1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aś</a:t>
                      </a:r>
                      <a:r>
                        <a:rPr lang="pl-PL" sz="12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</a:rPr>
                        <a:t>) jego /jej wyjaśnienia?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6000">
                <a:tc>
                  <a:txBody>
                    <a:bodyPr/>
                    <a:lstStyle/>
                    <a:p>
                      <a:pPr algn="r"/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r"/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r"/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poinformował Cię, że istnieje możliwość telefonicznego poinformowania o odbiorze decyzji?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8000">
                <a:tc>
                  <a:txBody>
                    <a:bodyPr/>
                    <a:lstStyle/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podczas rozmowy odczuwałeś(</a:t>
                      </a:r>
                      <a:r>
                        <a:rPr lang="pl-PL" sz="1200" b="1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aś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) niechęć ze strony urzędnika?</a:t>
                      </a:r>
                    </a:p>
                    <a:p>
                      <a:pPr marL="0" marR="0" indent="0" algn="r" defTabSz="9143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331115"/>
              </p:ext>
            </p:extLst>
          </p:nvPr>
        </p:nvGraphicFramePr>
        <p:xfrm>
          <a:off x="2924286" y="5158154"/>
          <a:ext cx="4793756" cy="15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302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34361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tx2"/>
                </a:solidFill>
              </a:rPr>
              <a:t>U</a:t>
            </a:r>
            <a:r>
              <a:rPr lang="pl-PL" sz="3100" b="1" dirty="0" smtClean="0">
                <a:solidFill>
                  <a:schemeClr val="tx2"/>
                </a:solidFill>
              </a:rPr>
              <a:t>rzędnik: Sposób załatwienia przedstawionej sprawy (5)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382122"/>
            <a:ext cx="2880320" cy="360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Zsumowane odpowiedzi „zdecydowanie TAK” i „raczej TAK”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410781"/>
              </p:ext>
            </p:extLst>
          </p:nvPr>
        </p:nvGraphicFramePr>
        <p:xfrm>
          <a:off x="614469" y="2422082"/>
          <a:ext cx="7557812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8076"/>
              </p:ext>
            </p:extLst>
          </p:nvPr>
        </p:nvGraphicFramePr>
        <p:xfrm>
          <a:off x="180546" y="2439467"/>
          <a:ext cx="2160000" cy="3921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89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b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238280" y="5557190"/>
            <a:ext cx="8568952" cy="774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07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29</a:t>
            </a:fld>
            <a:endParaRPr lang="pl-P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>
                <a:solidFill>
                  <a:schemeClr val="tx2"/>
                </a:solidFill>
              </a:rPr>
              <a:t>U</a:t>
            </a:r>
            <a:r>
              <a:rPr lang="pl-PL" sz="3100" b="1" dirty="0" smtClean="0">
                <a:solidFill>
                  <a:schemeClr val="tx2"/>
                </a:solidFill>
              </a:rPr>
              <a:t>rzędnik: Sposób załatwienia przedstawionej sprawy (6)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4678405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/>
              <a:t>Zachowanie urzędnika</a:t>
            </a:r>
            <a:endParaRPr lang="pl-PL" sz="12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062742"/>
              </p:ext>
            </p:extLst>
          </p:nvPr>
        </p:nvGraphicFramePr>
        <p:xfrm>
          <a:off x="180546" y="2029050"/>
          <a:ext cx="2160000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000"/>
              </a:tblGrid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był uprzejmy i miły?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zrozumiały?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udzielał informacji w sposób kompetentny?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urzędnik w czasie załatwiania sprawy poświęcił Ci dużo uwagi/ czasu?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Czy jesteś </a:t>
                      </a:r>
                      <a:r>
                        <a:rPr lang="pl-PL" sz="12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zadowolony(na) </a:t>
                      </a:r>
                      <a:r>
                        <a:rPr lang="pl-PL" sz="12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ze sposobu obsługi przez urzędnika?</a:t>
                      </a:r>
                    </a:p>
                  </a:txBody>
                  <a:tcPr marL="3718" marR="3718" marT="371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082015"/>
              </p:ext>
            </p:extLst>
          </p:nvPr>
        </p:nvGraphicFramePr>
        <p:xfrm>
          <a:off x="2473450" y="2057876"/>
          <a:ext cx="5040000" cy="454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pole tekstowe 6"/>
          <p:cNvSpPr txBox="1">
            <a:spLocks noChangeArrowheads="1"/>
          </p:cNvSpPr>
          <p:nvPr/>
        </p:nvSpPr>
        <p:spPr bwMode="auto">
          <a:xfrm>
            <a:off x="7732325" y="2061642"/>
            <a:ext cx="1200358" cy="90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</a:p>
          <a:p>
            <a:pPr>
              <a:lnSpc>
                <a:spcPct val="120000"/>
              </a:lnSpc>
            </a:pP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N=</a:t>
            </a:r>
            <a:r>
              <a:rPr lang="pl-PL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endParaRPr lang="pl-PL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pole tekstowe 6"/>
          <p:cNvSpPr txBox="1">
            <a:spLocks noChangeArrowheads="1"/>
          </p:cNvSpPr>
          <p:nvPr/>
        </p:nvSpPr>
        <p:spPr bwMode="auto">
          <a:xfrm>
            <a:off x="7732325" y="2925738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</p:txBody>
      </p:sp>
      <p:sp>
        <p:nvSpPr>
          <p:cNvPr id="19" name="pole tekstowe 6"/>
          <p:cNvSpPr txBox="1">
            <a:spLocks noChangeArrowheads="1"/>
          </p:cNvSpPr>
          <p:nvPr/>
        </p:nvSpPr>
        <p:spPr bwMode="auto">
          <a:xfrm>
            <a:off x="7732325" y="3789834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</p:txBody>
      </p:sp>
      <p:sp>
        <p:nvSpPr>
          <p:cNvPr id="20" name="pole tekstowe 6"/>
          <p:cNvSpPr txBox="1">
            <a:spLocks noChangeArrowheads="1"/>
          </p:cNvSpPr>
          <p:nvPr/>
        </p:nvSpPr>
        <p:spPr bwMode="auto">
          <a:xfrm>
            <a:off x="7732325" y="4581922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</p:txBody>
      </p:sp>
      <p:cxnSp>
        <p:nvCxnSpPr>
          <p:cNvPr id="21" name="Łącznik prosty 15"/>
          <p:cNvCxnSpPr/>
          <p:nvPr/>
        </p:nvCxnSpPr>
        <p:spPr>
          <a:xfrm flipH="1">
            <a:off x="396330" y="2781722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Łącznik prosty 18"/>
          <p:cNvCxnSpPr/>
          <p:nvPr/>
        </p:nvCxnSpPr>
        <p:spPr>
          <a:xfrm flipH="1">
            <a:off x="396330" y="3645818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Łącznik prosty 19"/>
          <p:cNvCxnSpPr/>
          <p:nvPr/>
        </p:nvCxnSpPr>
        <p:spPr>
          <a:xfrm flipH="1">
            <a:off x="396330" y="4509914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Łącznik prosty 19"/>
          <p:cNvCxnSpPr/>
          <p:nvPr/>
        </p:nvCxnSpPr>
        <p:spPr>
          <a:xfrm flipH="1">
            <a:off x="396330" y="5374010"/>
            <a:ext cx="82634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pole tekstowe 6"/>
          <p:cNvSpPr txBox="1">
            <a:spLocks noChangeArrowheads="1"/>
          </p:cNvSpPr>
          <p:nvPr/>
        </p:nvSpPr>
        <p:spPr bwMode="auto">
          <a:xfrm>
            <a:off x="7732325" y="5464356"/>
            <a:ext cx="1200358" cy="70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4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pt-BR" sz="1100" dirty="0" smtClean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(N=20)</a:t>
            </a:r>
            <a:endParaRPr lang="pt-BR" sz="1100" dirty="0">
              <a:solidFill>
                <a:schemeClr val="tx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3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(N=20)</a:t>
            </a:r>
          </a:p>
          <a:p>
            <a:pPr>
              <a:lnSpc>
                <a:spcPct val="120000"/>
              </a:lnSpc>
            </a:pP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201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 (N=</a:t>
            </a:r>
            <a:r>
              <a:rPr lang="pl-PL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20</a:t>
            </a:r>
            <a:r>
              <a:rPr lang="pt-BR" sz="1100" dirty="0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1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3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500" b="1" dirty="0" smtClean="0"/>
              <a:t>Informacje o metodzie</a:t>
            </a:r>
            <a:endParaRPr lang="pl-PL" sz="3500" b="1" dirty="0"/>
          </a:p>
        </p:txBody>
      </p:sp>
      <p:sp>
        <p:nvSpPr>
          <p:cNvPr id="14" name="pole tekstowe 24"/>
          <p:cNvSpPr>
            <a:spLocks noChangeArrowheads="1"/>
          </p:cNvSpPr>
          <p:nvPr/>
        </p:nvSpPr>
        <p:spPr bwMode="auto">
          <a:xfrm>
            <a:off x="972394" y="1707160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 dirty="0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3649385" y="1705571"/>
            <a:ext cx="4861769" cy="6303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Ilościowo-jakościowa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pole tekstowe 24"/>
          <p:cNvSpPr>
            <a:spLocks noChangeArrowheads="1"/>
          </p:cNvSpPr>
          <p:nvPr/>
        </p:nvSpPr>
        <p:spPr bwMode="auto">
          <a:xfrm>
            <a:off x="972394" y="2423446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17" name="pole tekstowe 24"/>
          <p:cNvSpPr>
            <a:spLocks noChangeArrowheads="1"/>
          </p:cNvSpPr>
          <p:nvPr/>
        </p:nvSpPr>
        <p:spPr bwMode="auto">
          <a:xfrm>
            <a:off x="972394" y="4950221"/>
            <a:ext cx="2521388" cy="6272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18" name="pole tekstowe 24"/>
          <p:cNvSpPr>
            <a:spLocks noChangeArrowheads="1"/>
          </p:cNvSpPr>
          <p:nvPr/>
        </p:nvSpPr>
        <p:spPr bwMode="auto">
          <a:xfrm>
            <a:off x="972394" y="5665714"/>
            <a:ext cx="2521388" cy="62562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19" name="pole tekstowe 24"/>
          <p:cNvSpPr>
            <a:spLocks noChangeArrowheads="1"/>
          </p:cNvSpPr>
          <p:nvPr/>
        </p:nvSpPr>
        <p:spPr bwMode="auto">
          <a:xfrm>
            <a:off x="972394" y="3138146"/>
            <a:ext cx="2521388" cy="62720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649385" y="2420271"/>
            <a:ext cx="4861769" cy="6319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Tajemniczy Klient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3649385" y="4948633"/>
            <a:ext cx="4861769" cy="6303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A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dresowy </a:t>
            </a: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według listy 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urzędów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/>
        </p:nvSpPr>
        <p:spPr>
          <a:xfrm>
            <a:off x="3649385" y="5663333"/>
            <a:ext cx="4861769" cy="630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24 września – 31 października 2014 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3649385" y="3136558"/>
            <a:ext cx="4861769" cy="6303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17 urzędów – 340 wizyt (20 wizyt na Urząd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)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4" name="pole tekstowe 24"/>
          <p:cNvSpPr>
            <a:spLocks noChangeArrowheads="1"/>
          </p:cNvSpPr>
          <p:nvPr/>
        </p:nvSpPr>
        <p:spPr bwMode="auto">
          <a:xfrm>
            <a:off x="972394" y="3854433"/>
            <a:ext cx="2521388" cy="1006708"/>
          </a:xfrm>
          <a:prstGeom prst="roundRect">
            <a:avLst>
              <a:gd name="adj" fmla="val 7727"/>
            </a:avLst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lIns="91449" tIns="45725" rIns="91449" bIns="45725"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5" name="Prostokąt zaokrąglony 24"/>
          <p:cNvSpPr/>
          <p:nvPr/>
        </p:nvSpPr>
        <p:spPr>
          <a:xfrm>
            <a:off x="3649385" y="3851257"/>
            <a:ext cx="4861769" cy="1013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9" tIns="45725" rIns="91449" bIns="45725" anchor="ctr"/>
          <a:lstStyle/>
          <a:p>
            <a:pPr>
              <a:defRPr/>
            </a:pP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Punkty Informacyjne, stanowiska WOM oraz  Delegatury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BAiSO</a:t>
            </a:r>
            <a:r>
              <a:rPr lang="pl-PL" sz="1200" b="1" dirty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 w urzędach dzielnicy: Bemowo, Białołęka, Bielany, Ochota, Praga Południe, Praga Północ, Rembertów, Śródmieście, Targówek, Ursus, Ursynów, Wawer, Wesoła, Wilanów, Włochy, Wola,  </a:t>
            </a:r>
            <a:r>
              <a:rPr lang="pl-PL" sz="1200" b="1" dirty="0" smtClean="0">
                <a:solidFill>
                  <a:schemeClr val="tx1">
                    <a:lumMod val="50000"/>
                  </a:schemeClr>
                </a:solidFill>
                <a:latin typeface="+mj-lt"/>
                <a:cs typeface="Arial" pitchFamily="34" charset="0"/>
              </a:rPr>
              <a:t>Żoliborz</a:t>
            </a:r>
            <a:endParaRPr lang="pl-PL" sz="1200" b="1" dirty="0">
              <a:solidFill>
                <a:schemeClr val="tx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9145588" cy="685958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91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3429000" y="1485900"/>
            <a:ext cx="495300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pl-PL" b="1" dirty="0">
                <a:solidFill>
                  <a:schemeClr val="bg1"/>
                </a:solidFill>
              </a:rPr>
              <a:t>ARC Rynek i Opinia Sp. z </a:t>
            </a:r>
            <a:r>
              <a:rPr lang="pl-PL" b="1" dirty="0" smtClean="0">
                <a:solidFill>
                  <a:schemeClr val="bg1"/>
                </a:solidFill>
              </a:rPr>
              <a:t>o.o</a:t>
            </a:r>
            <a:r>
              <a:rPr lang="pl-PL" b="1" dirty="0">
                <a:solidFill>
                  <a:schemeClr val="bg1"/>
                </a:solidFill>
              </a:rPr>
              <a:t>.</a:t>
            </a:r>
          </a:p>
          <a:p>
            <a:r>
              <a:rPr lang="pl-PL" b="1" dirty="0">
                <a:solidFill>
                  <a:schemeClr val="bg1"/>
                </a:solidFill>
              </a:rPr>
              <a:t>ul. Juliusza Słowackiego 12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01-627 </a:t>
            </a:r>
            <a:r>
              <a:rPr lang="pl-PL" b="1" dirty="0">
                <a:solidFill>
                  <a:schemeClr val="bg1"/>
                </a:solidFill>
              </a:rPr>
              <a:t>Warszawa</a:t>
            </a:r>
          </a:p>
          <a:p>
            <a:r>
              <a:rPr lang="pl-PL" b="1" dirty="0">
                <a:solidFill>
                  <a:schemeClr val="bg1"/>
                </a:solidFill>
              </a:rPr>
              <a:t>tel.: +48 022 584 85 </a:t>
            </a:r>
            <a:r>
              <a:rPr lang="pl-PL" b="1" dirty="0" smtClean="0">
                <a:solidFill>
                  <a:schemeClr val="bg1"/>
                </a:solidFill>
              </a:rPr>
              <a:t>00</a:t>
            </a:r>
            <a:endParaRPr lang="pl-PL" b="1" dirty="0">
              <a:solidFill>
                <a:schemeClr val="bg1"/>
              </a:solidFill>
            </a:endParaRPr>
          </a:p>
          <a:p>
            <a:r>
              <a:rPr lang="pl-PL" b="1" dirty="0">
                <a:solidFill>
                  <a:schemeClr val="bg1"/>
                </a:solidFill>
              </a:rPr>
              <a:t>fax.: +48 022 584 85 </a:t>
            </a:r>
            <a:r>
              <a:rPr lang="pl-PL" b="1" dirty="0" smtClean="0">
                <a:solidFill>
                  <a:schemeClr val="bg1"/>
                </a:solidFill>
              </a:rPr>
              <a:t>01</a:t>
            </a:r>
          </a:p>
          <a:p>
            <a:r>
              <a:rPr lang="pl-PL" b="1" dirty="0" smtClean="0">
                <a:solidFill>
                  <a:schemeClr val="bg1"/>
                </a:solidFill>
                <a:hlinkClick r:id="rId2"/>
              </a:rPr>
              <a:t>office@arc.com.pl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pl-PL" b="1" dirty="0" smtClean="0">
                <a:solidFill>
                  <a:schemeClr val="bg1"/>
                </a:solidFill>
              </a:rPr>
              <a:t> 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5299" name="Text Box 7"/>
          <p:cNvSpPr txBox="1">
            <a:spLocks noChangeArrowheads="1"/>
          </p:cNvSpPr>
          <p:nvPr/>
        </p:nvSpPr>
        <p:spPr bwMode="auto">
          <a:xfrm>
            <a:off x="3363913" y="4437906"/>
            <a:ext cx="4953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800" b="1">
                <a:solidFill>
                  <a:schemeClr val="bg2"/>
                </a:solidFill>
              </a:rPr>
              <a:t>TO, CO ISTOTNE</a:t>
            </a:r>
          </a:p>
        </p:txBody>
      </p:sp>
      <p:pic>
        <p:nvPicPr>
          <p:cNvPr id="55300" name="Picture 10" descr="P:\STANDARDY\LOGOTYP\ARC-LOGO-KOLOR-150.png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914400" y="1524000"/>
            <a:ext cx="1993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119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ytuł 1"/>
          <p:cNvSpPr txBox="1">
            <a:spLocks/>
          </p:cNvSpPr>
          <p:nvPr/>
        </p:nvSpPr>
        <p:spPr>
          <a:xfrm>
            <a:off x="3990306" y="843268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Wyniki badania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5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5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oceny</a:t>
            </a:r>
            <a:endParaRPr lang="pl-PL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03386" y="1829223"/>
            <a:ext cx="7738819" cy="365844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84" tIns="46043" rIns="92084" bIns="46043"/>
          <a:lstStyle/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OTOCZENIE: WYGLĄD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URZĘDU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WYGLĄD ZEWNĘTRZNY URZĘDNIKA I JEGO STANOWISKO PRACY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ZACHOWANIE SIĘ WOBEC KLIENTA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OBSŁUGA PRZEDSTAWIONEJ SPRAWY</a:t>
            </a:r>
          </a:p>
          <a:p>
            <a:pPr marL="476269" lvl="1" indent="-285750">
              <a:lnSpc>
                <a:spcPct val="250000"/>
              </a:lnSpc>
              <a:buClr>
                <a:schemeClr val="accent4"/>
              </a:buClr>
              <a:buFont typeface="Symbol" panose="05050102010706020507" pitchFamily="18" charset="2"/>
              <a:buChar char="Þ"/>
            </a:pPr>
            <a:r>
              <a:rPr lang="pl-PL" sz="1600" b="1" dirty="0" smtClean="0">
                <a:solidFill>
                  <a:schemeClr val="tx1">
                    <a:lumMod val="50000"/>
                  </a:schemeClr>
                </a:solidFill>
              </a:rPr>
              <a:t>URZĘDNIK: </a:t>
            </a:r>
            <a:r>
              <a:rPr lang="pl-PL" sz="1600" b="1" dirty="0">
                <a:solidFill>
                  <a:schemeClr val="tx1">
                    <a:lumMod val="50000"/>
                  </a:schemeClr>
                </a:solidFill>
              </a:rPr>
              <a:t>SPOSÓB ZAŁATWIENIA PRZEDSTAWIONEJ SPRAWY</a:t>
            </a:r>
          </a:p>
        </p:txBody>
      </p:sp>
    </p:spTree>
    <p:extLst>
      <p:ext uri="{BB962C8B-B14F-4D97-AF65-F5344CB8AC3E}">
        <p14:creationId xmlns:p14="http://schemas.microsoft.com/office/powerpoint/2010/main" val="26269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badania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0" y="3605014"/>
            <a:ext cx="8382794" cy="2705100"/>
            <a:chOff x="0" y="3605014"/>
            <a:chExt cx="8382794" cy="2705100"/>
          </a:xfrm>
        </p:grpSpPr>
        <p:sp>
          <p:nvSpPr>
            <p:cNvPr id="5" name="Prostokąt 4"/>
            <p:cNvSpPr/>
            <p:nvPr/>
          </p:nvSpPr>
          <p:spPr>
            <a:xfrm>
              <a:off x="0" y="5302042"/>
              <a:ext cx="2628578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794" y="3605014"/>
              <a:ext cx="76200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ytuł 1"/>
          <p:cNvSpPr txBox="1">
            <a:spLocks/>
          </p:cNvSpPr>
          <p:nvPr/>
        </p:nvSpPr>
        <p:spPr>
          <a:xfrm>
            <a:off x="4145236" y="1413570"/>
            <a:ext cx="4392488" cy="1362390"/>
          </a:xfrm>
          <a:prstGeom prst="rect">
            <a:avLst/>
          </a:prstGeom>
        </p:spPr>
        <p:txBody>
          <a:bodyPr lIns="0" tIns="0" rIns="0" bIns="122400" anchor="b" anchorCtr="0"/>
          <a:lstStyle>
            <a:lvl1pPr marL="0" indent="0" algn="l" defTabSz="914307" rtl="0" eaLnBrk="1" latinLnBrk="0" hangingPunct="1">
              <a:spcBef>
                <a:spcPct val="0"/>
              </a:spcBef>
              <a:buNone/>
              <a:tabLst>
                <a:tab pos="2066925" algn="l"/>
              </a:tabLst>
              <a:defRPr sz="3800" b="1" kern="1200" cap="all" baseline="0">
                <a:solidFill>
                  <a:srgbClr val="80828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dirty="0" smtClean="0"/>
              <a:t>Otoczenie:  </a:t>
            </a:r>
            <a:r>
              <a:rPr lang="pl-PL" dirty="0"/>
              <a:t>wygląd urzędu</a:t>
            </a:r>
          </a:p>
        </p:txBody>
      </p:sp>
    </p:spTree>
    <p:extLst>
      <p:ext uri="{BB962C8B-B14F-4D97-AF65-F5344CB8AC3E}">
        <p14:creationId xmlns:p14="http://schemas.microsoft.com/office/powerpoint/2010/main" val="876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499123"/>
              </p:ext>
            </p:extLst>
          </p:nvPr>
        </p:nvGraphicFramePr>
        <p:xfrm>
          <a:off x="767690" y="2202447"/>
          <a:ext cx="7610209" cy="1049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7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Otoczenie: Wygląd Urzędu (1)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469" y="3362366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>
                <a:solidFill>
                  <a:schemeClr val="accent5"/>
                </a:solidFill>
              </a:rPr>
              <a:t>OTOCZENIE – WYGLĄD URZĘDU (1)</a:t>
            </a:r>
            <a:endParaRPr lang="en-GB" sz="120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74998"/>
              </p:ext>
            </p:extLst>
          </p:nvPr>
        </p:nvGraphicFramePr>
        <p:xfrm>
          <a:off x="590653" y="3676396"/>
          <a:ext cx="7557812" cy="270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60426" y="1721322"/>
            <a:ext cx="4026599" cy="457306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50000"/>
                  </a:schemeClr>
                </a:solidFill>
              </a:rPr>
              <a:t>ŚREDNI CZAS OCZEKIWANIA NA OBSŁUGĘ PRZED PI/ WOM/ DELEGATURĄ </a:t>
            </a:r>
            <a:r>
              <a:rPr lang="pl-PL" sz="1200" b="1" dirty="0" err="1">
                <a:solidFill>
                  <a:schemeClr val="tx1">
                    <a:lumMod val="50000"/>
                  </a:schemeClr>
                </a:solidFill>
              </a:rPr>
              <a:t>BAiSO</a:t>
            </a:r>
            <a:endParaRPr lang="pl-PL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2609" y="1721322"/>
            <a:ext cx="3664586" cy="457306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lIns="91449" tIns="45725" rIns="91449" bIns="45725">
            <a:spAutoFit/>
          </a:bodyPr>
          <a:lstStyle/>
          <a:p>
            <a:pPr algn="ctr"/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ŚREDNIA LICZBA OSÓB W KOLEJCE DO PI/ WOM/ DELEGATUR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  <a:latin typeface="Arial" charset="0"/>
              </a:rPr>
              <a:t>Y</a:t>
            </a:r>
            <a:r>
              <a:rPr lang="pl-PL" sz="1200" b="1">
                <a:solidFill>
                  <a:schemeClr val="tx1">
                    <a:lumMod val="50000"/>
                  </a:schemeClr>
                </a:solidFill>
              </a:rPr>
              <a:t> BAiSO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2314" y="6418162"/>
            <a:ext cx="2294335" cy="3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18" tIns="45725" rIns="180018" bIns="45725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solidFill>
                  <a:schemeClr val="tx1">
                    <a:lumMod val="50000"/>
                  </a:schemeClr>
                </a:solidFill>
              </a:rPr>
              <a:t>Odsetek odpowiedzi „TAK”</a:t>
            </a:r>
            <a:endParaRPr lang="en-GB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14469" y="1468739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 smtClean="0">
                <a:solidFill>
                  <a:schemeClr val="accent5"/>
                </a:solidFill>
              </a:rPr>
              <a:t>FUNKCJONOWANIE URZĘDU </a:t>
            </a:r>
            <a:endParaRPr lang="en-GB" sz="1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767594" y="2061642"/>
            <a:ext cx="7610400" cy="1054218"/>
            <a:chOff x="757332" y="5363944"/>
            <a:chExt cx="7610400" cy="1054218"/>
          </a:xfrm>
        </p:grpSpPr>
        <p:graphicFrame>
          <p:nvGraphicFramePr>
            <p:cNvPr id="1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7170993"/>
                </p:ext>
              </p:extLst>
            </p:nvPr>
          </p:nvGraphicFramePr>
          <p:xfrm>
            <a:off x="757428" y="5363944"/>
            <a:ext cx="7610209" cy="1049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Prostokąt 2"/>
            <p:cNvSpPr/>
            <p:nvPr/>
          </p:nvSpPr>
          <p:spPr>
            <a:xfrm>
              <a:off x="757332" y="5806058"/>
              <a:ext cx="7610400" cy="612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8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br>
              <a:rPr lang="pl-PL" sz="39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Otoczenie: Wygląd Urzędu (2)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4469" y="1756771"/>
            <a:ext cx="3518511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Gdzie znajdują się </a:t>
            </a:r>
            <a:r>
              <a:rPr lang="pl-PL" sz="1200" b="1" u="sng" dirty="0"/>
              <a:t>karty informacyjne</a:t>
            </a:r>
            <a:r>
              <a:rPr lang="pl-PL" sz="1200" b="1" dirty="0"/>
              <a:t>?</a:t>
            </a:r>
            <a:endParaRPr lang="en-GB" sz="1200" b="1" dirty="0"/>
          </a:p>
        </p:txBody>
      </p:sp>
      <p:graphicFrame>
        <p:nvGraphicFramePr>
          <p:cNvPr id="1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485150"/>
              </p:ext>
            </p:extLst>
          </p:nvPr>
        </p:nvGraphicFramePr>
        <p:xfrm>
          <a:off x="614469" y="2422082"/>
          <a:ext cx="755781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27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51A6-84C7-44BA-AC10-1A12A5B61C25}" type="slidenum">
              <a:rPr lang="pl-PL" smtClean="0"/>
              <a:t>9</a:t>
            </a:fld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900" b="1" dirty="0" smtClean="0"/>
              <a:t>Urząd Dzielnicy Praga Południe</a:t>
            </a:r>
            <a:r>
              <a:rPr lang="pl-PL" sz="4200" b="1" dirty="0" smtClean="0"/>
              <a:t/>
            </a:r>
            <a:br>
              <a:rPr lang="pl-PL" sz="4200" b="1" dirty="0" smtClean="0"/>
            </a:br>
            <a:r>
              <a:rPr lang="pl-PL" sz="3100" b="1" dirty="0" smtClean="0">
                <a:solidFill>
                  <a:schemeClr val="tx2"/>
                </a:solidFill>
              </a:rPr>
              <a:t>Otoczenie: Wygląd Urzędu (3)</a:t>
            </a:r>
            <a:endParaRPr lang="pl-PL" sz="3100" b="1" dirty="0">
              <a:solidFill>
                <a:schemeClr val="tx2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4469" y="4179858"/>
            <a:ext cx="7558726" cy="2770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 na terenie urzędu są w miejscu, w którym łatwo je zauważyć?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606173"/>
              </p:ext>
            </p:extLst>
          </p:nvPr>
        </p:nvGraphicFramePr>
        <p:xfrm>
          <a:off x="614469" y="2142330"/>
          <a:ext cx="7705475" cy="215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896957"/>
              </p:ext>
            </p:extLst>
          </p:nvPr>
        </p:nvGraphicFramePr>
        <p:xfrm>
          <a:off x="614469" y="4652595"/>
          <a:ext cx="7705475" cy="215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469" y="1756771"/>
            <a:ext cx="7990773" cy="3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18" tIns="45725" rIns="180018" bIns="45725"/>
          <a:lstStyle/>
          <a:p>
            <a:r>
              <a:rPr lang="pl-PL" sz="1200" b="1" dirty="0"/>
              <a:t>Czy </a:t>
            </a:r>
            <a:r>
              <a:rPr lang="pl-PL" sz="1200" b="1" u="sng" dirty="0"/>
              <a:t>karty informacyjne</a:t>
            </a:r>
            <a:r>
              <a:rPr lang="pl-PL" sz="1200" b="1" dirty="0"/>
              <a:t>, które są na terenie urzędu są </a:t>
            </a:r>
            <a:r>
              <a:rPr lang="pl-PL" sz="1200" b="1" dirty="0" smtClean="0"/>
              <a:t>uporządkowane?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val="3213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">
  <a:themeElements>
    <a:clrScheme name="ARC">
      <a:dk1>
        <a:srgbClr val="808285"/>
      </a:dk1>
      <a:lt1>
        <a:srgbClr val="FFFFFF"/>
      </a:lt1>
      <a:dk2>
        <a:srgbClr val="F89728"/>
      </a:dk2>
      <a:lt2>
        <a:srgbClr val="FFFFFF"/>
      </a:lt2>
      <a:accent1>
        <a:srgbClr val="0070C0"/>
      </a:accent1>
      <a:accent2>
        <a:srgbClr val="F89728"/>
      </a:accent2>
      <a:accent3>
        <a:srgbClr val="808285"/>
      </a:accent3>
      <a:accent4>
        <a:srgbClr val="E34A21"/>
      </a:accent4>
      <a:accent5>
        <a:srgbClr val="477237"/>
      </a:accent5>
      <a:accent6>
        <a:srgbClr val="827364"/>
      </a:accent6>
      <a:hlink>
        <a:srgbClr val="00229F"/>
      </a:hlink>
      <a:folHlink>
        <a:srgbClr val="00229F"/>
      </a:folHlink>
    </a:clrScheme>
    <a:fontScheme name="ARC">
      <a:majorFont>
        <a:latin typeface="Arial Bold"/>
        <a:ea typeface=""/>
        <a:cs typeface=""/>
      </a:majorFont>
      <a:minorFont>
        <a:latin typeface="Arial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.potx" id="{B6432285-ECAB-4A57-AEC2-5431D4683B3D}" vid="{B8EFF4A2-3A65-4C9A-AAAC-73979D6A875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</Template>
  <TotalTime>789</TotalTime>
  <Words>1572</Words>
  <Application>Microsoft Office PowerPoint</Application>
  <PresentationFormat>Niestandardowy</PresentationFormat>
  <Paragraphs>288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8" baseType="lpstr">
      <vt:lpstr>Arial</vt:lpstr>
      <vt:lpstr>Arial Bold</vt:lpstr>
      <vt:lpstr>Arial Light</vt:lpstr>
      <vt:lpstr>Calibri</vt:lpstr>
      <vt:lpstr>Symbol</vt:lpstr>
      <vt:lpstr>Tahoma</vt:lpstr>
      <vt:lpstr>Verdana</vt:lpstr>
      <vt:lpstr>ARC</vt:lpstr>
      <vt:lpstr>TAJEMNICZY KLIENT URZĄD DZIELNICY  Praga Południe</vt:lpstr>
      <vt:lpstr>Spis treści</vt:lpstr>
      <vt:lpstr>Informacje o metodzie</vt:lpstr>
      <vt:lpstr>Wyniki badania</vt:lpstr>
      <vt:lpstr>Kryteria oceny</vt:lpstr>
      <vt:lpstr>Wyniki badania</vt:lpstr>
      <vt:lpstr>Urząd Dzielnicy Praga Południe Otoczenie: Wygląd Urzędu (1)</vt:lpstr>
      <vt:lpstr>Urząd Dzielnicy Praga Południe Otoczenie: Wygląd Urzędu (2)</vt:lpstr>
      <vt:lpstr>Urząd Dzielnicy Praga Południe Otoczenie: Wygląd Urzędu (3)</vt:lpstr>
      <vt:lpstr>Urząd Dzielnicy Praga Południe Otoczenie: Wygląd Urzędu (4)</vt:lpstr>
      <vt:lpstr>Urząd Dzielnicy Praga Południe Otoczenie: Wygląd Urzędu (5)</vt:lpstr>
      <vt:lpstr>Urząd Dzielnicy Praga Południe Otoczenie: Wygląd Urzędu (6)</vt:lpstr>
      <vt:lpstr>Urząd Dzielnicy Praga Południe Otoczenie: Wygląd Urzędu (7)</vt:lpstr>
      <vt:lpstr>Wyniki badania</vt:lpstr>
      <vt:lpstr>Urząd Dzielnicy Praga Południe Wygląd zewnętrzny urzędnika i jego stanowisko pracy</vt:lpstr>
      <vt:lpstr>Wyniki badania</vt:lpstr>
      <vt:lpstr>Urząd Dzielnicy Praga Południe Zachowanie urzędnika wobec interesanta (1)</vt:lpstr>
      <vt:lpstr>Urząd Dzielnicy Praga Południe Zachowanie urzędnika wobec interesanta (2)</vt:lpstr>
      <vt:lpstr>Wyniki badania</vt:lpstr>
      <vt:lpstr>Urząd Dzielnicy Praga Południe Urzędnik: Obsługa przedstawionej sprawy (1)</vt:lpstr>
      <vt:lpstr>Urząd Dzielnicy Praga Południe Urzędnik: Obsługa przedstawionej sprawy (2)</vt:lpstr>
      <vt:lpstr>Urząd Dzielnicy Praga Południe Urzędnik: Obsługa przedstawionej sprawy (3)</vt:lpstr>
      <vt:lpstr>Wyniki badania</vt:lpstr>
      <vt:lpstr>Urząd Dzielnicy Praga Południe Urzędnik: Sposób załatwienia przedstawionej sprawy (1)</vt:lpstr>
      <vt:lpstr>Urząd Dzielnicy Praga Południe Urzędnik: Sposób załatwienia przedstawionej sprawy (2)</vt:lpstr>
      <vt:lpstr>Urząd Dzielnicy Praga Południe Urzędnik: Sposób załatwienia przedstawionej sprawy (3)</vt:lpstr>
      <vt:lpstr>Urząd Dzielnicy Praga Południe Urzędnik: Sposób załatwiania przedstawionej sprawy (4)</vt:lpstr>
      <vt:lpstr>Urząd Dzielnicy Praga Południe Urzędnik: Sposób załatwienia przedstawionej sprawy (5)</vt:lpstr>
      <vt:lpstr>Urząd Dzielnicy Praga Południe Urzędnik: Sposób załatwienia przedstawionej sprawy (6)</vt:lpstr>
      <vt:lpstr>Prezentacja programu PowerPoint</vt:lpstr>
    </vt:vector>
  </TitlesOfParts>
  <Company>Centrum Edukacji Nowoczesnej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</dc:creator>
  <cp:keywords>ARC;Rynek;Opinia</cp:keywords>
  <cp:lastModifiedBy>Natalia Jońca</cp:lastModifiedBy>
  <cp:revision>123</cp:revision>
  <dcterms:created xsi:type="dcterms:W3CDTF">2013-09-17T08:07:59Z</dcterms:created>
  <dcterms:modified xsi:type="dcterms:W3CDTF">2014-12-04T12:23:42Z</dcterms:modified>
</cp:coreProperties>
</file>