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18" r:id="rId3"/>
    <p:sldId id="319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20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9392" autoAdjust="0"/>
  </p:normalViewPr>
  <p:slideViewPr>
    <p:cSldViewPr showGuides="1">
      <p:cViewPr>
        <p:scale>
          <a:sx n="70" d="100"/>
          <a:sy n="70" d="100"/>
        </p:scale>
        <p:origin x="1290" y="108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10.7</c:v>
                </c:pt>
                <c:pt idx="2" formatCode="0.0">
                  <c:v>1.86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6.1499999999999986</c:v>
                </c:pt>
                <c:pt idx="2" formatCode="0.0">
                  <c:v>1.25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2.9</c:v>
                </c:pt>
                <c:pt idx="2" formatCode="0.0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6932264"/>
        <c:axId val="326959312"/>
      </c:barChart>
      <c:catAx>
        <c:axId val="3269322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26959312"/>
        <c:crosses val="autoZero"/>
        <c:auto val="1"/>
        <c:lblAlgn val="ctr"/>
        <c:lblOffset val="100"/>
        <c:noMultiLvlLbl val="0"/>
      </c:catAx>
      <c:valAx>
        <c:axId val="326959312"/>
        <c:scaling>
          <c:orientation val="minMax"/>
          <c:max val="15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326932264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</c:v>
                </c:pt>
                <c:pt idx="1">
                  <c:v>0.45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0.1</c:v>
                </c:pt>
                <c:pt idx="1">
                  <c:v>0.5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26958136"/>
        <c:axId val="326954216"/>
      </c:barChart>
      <c:catAx>
        <c:axId val="326958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6954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69542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695813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6944024"/>
        <c:axId val="326950688"/>
      </c:barChart>
      <c:catAx>
        <c:axId val="32694402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26950688"/>
        <c:crosses val="autoZero"/>
        <c:auto val="1"/>
        <c:lblAlgn val="ctr"/>
        <c:lblOffset val="100"/>
        <c:noMultiLvlLbl val="0"/>
      </c:catAx>
      <c:valAx>
        <c:axId val="32695068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269440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  <c:pt idx="6">
                  <c:v>W kieszonkach/ na stojakach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</c:v>
                </c:pt>
                <c:pt idx="1">
                  <c:v>0.3</c:v>
                </c:pt>
                <c:pt idx="2">
                  <c:v>0.5</c:v>
                </c:pt>
                <c:pt idx="3">
                  <c:v>0.05</c:v>
                </c:pt>
                <c:pt idx="4">
                  <c:v>0</c:v>
                </c:pt>
                <c:pt idx="5">
                  <c:v>0.1</c:v>
                </c:pt>
                <c:pt idx="6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  <c:pt idx="6">
                  <c:v>W kieszonkach/ na stojakach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</c:v>
                </c:pt>
                <c:pt idx="1">
                  <c:v>0.1</c:v>
                </c:pt>
                <c:pt idx="2">
                  <c:v>0.5</c:v>
                </c:pt>
                <c:pt idx="3">
                  <c:v>0.25</c:v>
                </c:pt>
                <c:pt idx="4">
                  <c:v>0.15</c:v>
                </c:pt>
                <c:pt idx="5">
                  <c:v>0.1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  <c:pt idx="6">
                  <c:v>W kieszonkach/ na stojakach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0.6</c:v>
                </c:pt>
                <c:pt idx="1">
                  <c:v>0.1</c:v>
                </c:pt>
                <c:pt idx="2">
                  <c:v>0.15</c:v>
                </c:pt>
                <c:pt idx="3">
                  <c:v>0</c:v>
                </c:pt>
                <c:pt idx="4">
                  <c:v>0.4</c:v>
                </c:pt>
                <c:pt idx="5">
                  <c:v>0.05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6955000"/>
        <c:axId val="326948728"/>
      </c:barChart>
      <c:catAx>
        <c:axId val="326955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6948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694872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69550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0892531876138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0.85</c:v>
                </c:pt>
                <c:pt idx="1">
                  <c:v>0.6</c:v>
                </c:pt>
                <c:pt idx="2">
                  <c:v>0.75</c:v>
                </c:pt>
                <c:pt idx="4">
                  <c:v>0.9</c:v>
                </c:pt>
                <c:pt idx="5">
                  <c:v>0.6</c:v>
                </c:pt>
                <c:pt idx="6">
                  <c:v>0.85</c:v>
                </c:pt>
                <c:pt idx="8">
                  <c:v>0.9</c:v>
                </c:pt>
                <c:pt idx="9">
                  <c:v>0.7</c:v>
                </c:pt>
                <c:pt idx="10">
                  <c:v>0.7</c:v>
                </c:pt>
                <c:pt idx="12">
                  <c:v>1</c:v>
                </c:pt>
                <c:pt idx="13">
                  <c:v>0.9</c:v>
                </c:pt>
                <c:pt idx="14">
                  <c:v>0.95</c:v>
                </c:pt>
                <c:pt idx="16">
                  <c:v>0.1</c:v>
                </c:pt>
                <c:pt idx="18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0.15</c:v>
                </c:pt>
                <c:pt idx="1">
                  <c:v>0.4</c:v>
                </c:pt>
                <c:pt idx="2">
                  <c:v>0.25</c:v>
                </c:pt>
                <c:pt idx="4">
                  <c:v>0.1</c:v>
                </c:pt>
                <c:pt idx="5">
                  <c:v>0.4</c:v>
                </c:pt>
                <c:pt idx="6">
                  <c:v>0.15</c:v>
                </c:pt>
                <c:pt idx="8">
                  <c:v>0.1</c:v>
                </c:pt>
                <c:pt idx="9">
                  <c:v>0.3</c:v>
                </c:pt>
                <c:pt idx="10">
                  <c:v>0.3</c:v>
                </c:pt>
                <c:pt idx="13">
                  <c:v>0.1</c:v>
                </c:pt>
                <c:pt idx="14">
                  <c:v>0.05</c:v>
                </c:pt>
                <c:pt idx="16">
                  <c:v>0.9</c:v>
                </c:pt>
                <c:pt idx="17">
                  <c:v>1</c:v>
                </c:pt>
                <c:pt idx="18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01"/>
                  <c:y val="5.23906458671288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0%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26930696"/>
        <c:axId val="326940496"/>
      </c:barChart>
      <c:catAx>
        <c:axId val="3269306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26940496"/>
        <c:crosses val="autoZero"/>
        <c:auto val="1"/>
        <c:lblAlgn val="ctr"/>
        <c:lblOffset val="100"/>
        <c:noMultiLvlLbl val="0"/>
      </c:catAx>
      <c:valAx>
        <c:axId val="3269404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693069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796E-2"/>
          <c:y val="0.936247723132969"/>
          <c:w val="0.86278195488721798"/>
          <c:h val="6.5573770491803296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0.86</c:v>
                </c:pt>
                <c:pt idx="1">
                  <c:v>0.25</c:v>
                </c:pt>
                <c:pt idx="2">
                  <c:v>0.75</c:v>
                </c:pt>
                <c:pt idx="4">
                  <c:v>0.76</c:v>
                </c:pt>
                <c:pt idx="5">
                  <c:v>0.5</c:v>
                </c:pt>
                <c:pt idx="6">
                  <c:v>0.9</c:v>
                </c:pt>
                <c:pt idx="12">
                  <c:v>0.81</c:v>
                </c:pt>
                <c:pt idx="13">
                  <c:v>0.4</c:v>
                </c:pt>
                <c:pt idx="14">
                  <c:v>0.85</c:v>
                </c:pt>
                <c:pt idx="16">
                  <c:v>0.62</c:v>
                </c:pt>
                <c:pt idx="17">
                  <c:v>0.65</c:v>
                </c:pt>
                <c:pt idx="18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0.14000000000000001</c:v>
                </c:pt>
                <c:pt idx="1">
                  <c:v>0.15</c:v>
                </c:pt>
                <c:pt idx="2">
                  <c:v>0.15</c:v>
                </c:pt>
                <c:pt idx="4">
                  <c:v>0.05</c:v>
                </c:pt>
                <c:pt idx="8">
                  <c:v>0.81</c:v>
                </c:pt>
                <c:pt idx="9">
                  <c:v>0.75</c:v>
                </c:pt>
                <c:pt idx="10">
                  <c:v>0.9</c:v>
                </c:pt>
                <c:pt idx="14">
                  <c:v>0.05</c:v>
                </c:pt>
                <c:pt idx="16">
                  <c:v>0.28999999999999998</c:v>
                </c:pt>
                <c:pt idx="17">
                  <c:v>0.2</c:v>
                </c:pt>
                <c:pt idx="18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01"/>
                  <c:y val="5.23906458671288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0%</c:formatCode>
                <c:ptCount val="20"/>
                <c:pt idx="1">
                  <c:v>0.6</c:v>
                </c:pt>
                <c:pt idx="2">
                  <c:v>0.1</c:v>
                </c:pt>
                <c:pt idx="4">
                  <c:v>0.19</c:v>
                </c:pt>
                <c:pt idx="5">
                  <c:v>0.5</c:v>
                </c:pt>
                <c:pt idx="6">
                  <c:v>0.1</c:v>
                </c:pt>
                <c:pt idx="8">
                  <c:v>0.19</c:v>
                </c:pt>
                <c:pt idx="9">
                  <c:v>0.25</c:v>
                </c:pt>
                <c:pt idx="10">
                  <c:v>0.1</c:v>
                </c:pt>
                <c:pt idx="12">
                  <c:v>0.19</c:v>
                </c:pt>
                <c:pt idx="13">
                  <c:v>0.6</c:v>
                </c:pt>
                <c:pt idx="14">
                  <c:v>0.1</c:v>
                </c:pt>
                <c:pt idx="16">
                  <c:v>0.09</c:v>
                </c:pt>
                <c:pt idx="17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26937360"/>
        <c:axId val="326940104"/>
      </c:barChart>
      <c:catAx>
        <c:axId val="3269373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26940104"/>
        <c:crosses val="autoZero"/>
        <c:auto val="1"/>
        <c:lblAlgn val="ctr"/>
        <c:lblOffset val="100"/>
        <c:noMultiLvlLbl val="0"/>
      </c:catAx>
      <c:valAx>
        <c:axId val="3269401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69373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99E-2"/>
          <c:y val="0.94209541062802005"/>
          <c:w val="0.847735262287025"/>
          <c:h val="3.745370370370369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597E-3"/>
          <c:w val="1"/>
          <c:h val="0.56969696969697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(N=x)</c:v>
                </c:pt>
                <c:pt idx="1">
                  <c:v>2013 (N=13)</c:v>
                </c:pt>
                <c:pt idx="2">
                  <c:v>2012 (N=17)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1</c:v>
                </c:pt>
                <c:pt idx="2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7.3625749872584106E-2"/>
                  <c:y val="-0.369475623598564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(N=x)</c:v>
                </c:pt>
                <c:pt idx="1">
                  <c:v>2013 (N=13)</c:v>
                </c:pt>
                <c:pt idx="2">
                  <c:v>2012 (N=17)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%">
                  <c:v>0.15</c:v>
                </c:pt>
                <c:pt idx="2" formatCode="0%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(N=x)</c:v>
                </c:pt>
                <c:pt idx="1">
                  <c:v>2013 (N=13)</c:v>
                </c:pt>
                <c:pt idx="2">
                  <c:v>2012 (N=17)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0%">
                  <c:v>0.12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32203384"/>
        <c:axId val="232208480"/>
      </c:barChart>
      <c:catAx>
        <c:axId val="2322033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2208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22084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32203384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596E-3"/>
          <c:y val="0.58181818181818201"/>
          <c:w val="0.976935749588139"/>
          <c:h val="0.29090909090909101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32207696"/>
        <c:axId val="232204168"/>
      </c:barChart>
      <c:catAx>
        <c:axId val="23220769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32204168"/>
        <c:crosses val="autoZero"/>
        <c:auto val="1"/>
        <c:lblAlgn val="ctr"/>
        <c:lblOffset val="100"/>
        <c:noMultiLvlLbl val="0"/>
      </c:catAx>
      <c:valAx>
        <c:axId val="23220416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322076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przywitał, ale użył innych słów a powitanie nie było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0.76</c:v>
                </c:pt>
                <c:pt idx="1">
                  <c:v>0.1</c:v>
                </c:pt>
                <c:pt idx="2">
                  <c:v>0.05</c:v>
                </c:pt>
                <c:pt idx="3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przywitał, ale użył innych słów a powitanie nie było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0.8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przywitał, ale użył innych słów a powitanie nie było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0.8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32206128"/>
        <c:axId val="232204560"/>
      </c:barChart>
      <c:catAx>
        <c:axId val="232206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2204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22045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322061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03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(N=21*)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0.85</c:v>
                </c:pt>
                <c:pt idx="1">
                  <c:v>0.9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(N=21*)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0.15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(N=21*)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32204952"/>
        <c:axId val="232205344"/>
      </c:barChart>
      <c:catAx>
        <c:axId val="2322049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2205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22053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32204952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E-3"/>
          <c:y val="0.74515793588949097"/>
          <c:w val="0.84452303292310305"/>
          <c:h val="0.23531051283619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03"/>
          <c:h val="0.657254216804880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(N=21*)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(N=21*)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(N=21*)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(N=21*)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32208088"/>
        <c:axId val="232206520"/>
      </c:barChart>
      <c:catAx>
        <c:axId val="2322080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2206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22065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32208088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501"/>
          <c:w val="1"/>
          <c:h val="0.27187829378586598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6931872"/>
        <c:axId val="326947552"/>
      </c:barChart>
      <c:catAx>
        <c:axId val="326931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6947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694755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69318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0.95</c:v>
                </c:pt>
                <c:pt idx="1">
                  <c:v>0.9</c:v>
                </c:pt>
                <c:pt idx="2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8">
                  <c:v>0.05</c:v>
                </c:pt>
                <c:pt idx="10">
                  <c:v>0.1</c:v>
                </c:pt>
                <c:pt idx="16">
                  <c:v>0.05</c:v>
                </c:pt>
                <c:pt idx="18">
                  <c:v>0.15</c:v>
                </c:pt>
                <c:pt idx="20">
                  <c:v>0.86</c:v>
                </c:pt>
                <c:pt idx="21">
                  <c:v>0.95</c:v>
                </c:pt>
                <c:pt idx="2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0">
                  <c:v>0.05</c:v>
                </c:pt>
                <c:pt idx="1">
                  <c:v>0.1</c:v>
                </c:pt>
                <c:pt idx="2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8">
                  <c:v>0.95</c:v>
                </c:pt>
                <c:pt idx="9">
                  <c:v>1</c:v>
                </c:pt>
                <c:pt idx="10">
                  <c:v>0.9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0.95</c:v>
                </c:pt>
                <c:pt idx="17">
                  <c:v>1</c:v>
                </c:pt>
                <c:pt idx="18">
                  <c:v>0.85</c:v>
                </c:pt>
                <c:pt idx="20">
                  <c:v>0.14000000000000001</c:v>
                </c:pt>
                <c:pt idx="21">
                  <c:v>0.05</c:v>
                </c:pt>
                <c:pt idx="2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01"/>
                  <c:y val="5.23906458671288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  <c:pt idx="4" formatCode="0%">
                  <c:v>0.01</c:v>
                </c:pt>
                <c:pt idx="12" formatCode="0%">
                  <c:v>0.01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11546376"/>
        <c:axId val="311547944"/>
      </c:barChart>
      <c:catAx>
        <c:axId val="3115463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11547944"/>
        <c:crosses val="autoZero"/>
        <c:auto val="1"/>
        <c:lblAlgn val="ctr"/>
        <c:lblOffset val="100"/>
        <c:noMultiLvlLbl val="0"/>
      </c:catAx>
      <c:valAx>
        <c:axId val="3115479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154637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796E-2"/>
          <c:y val="0.96254629629629596"/>
          <c:w val="0.847735262287025"/>
          <c:h val="3.745370370370369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04654823428079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0.48</c:v>
                </c:pt>
                <c:pt idx="1">
                  <c:v>0.5</c:v>
                </c:pt>
                <c:pt idx="2">
                  <c:v>0.5</c:v>
                </c:pt>
                <c:pt idx="4">
                  <c:v>0.95</c:v>
                </c:pt>
                <c:pt idx="5">
                  <c:v>1</c:v>
                </c:pt>
                <c:pt idx="6">
                  <c:v>1</c:v>
                </c:pt>
                <c:pt idx="9">
                  <c:v>0.2</c:v>
                </c:pt>
                <c:pt idx="10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0.52</c:v>
                </c:pt>
                <c:pt idx="1">
                  <c:v>0.5</c:v>
                </c:pt>
                <c:pt idx="2">
                  <c:v>0.5</c:v>
                </c:pt>
                <c:pt idx="4">
                  <c:v>0.05</c:v>
                </c:pt>
                <c:pt idx="8">
                  <c:v>1</c:v>
                </c:pt>
                <c:pt idx="9">
                  <c:v>0.8</c:v>
                </c:pt>
                <c:pt idx="10">
                  <c:v>0.85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26939320"/>
        <c:axId val="326956176"/>
      </c:barChart>
      <c:catAx>
        <c:axId val="3269393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26956176"/>
        <c:crosses val="autoZero"/>
        <c:auto val="1"/>
        <c:lblAlgn val="ctr"/>
        <c:lblOffset val="100"/>
        <c:noMultiLvlLbl val="0"/>
      </c:catAx>
      <c:valAx>
        <c:axId val="3269561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693932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97E-2"/>
          <c:y val="0.92442850990525405"/>
          <c:w val="0.847735262287025"/>
          <c:h val="6.4972512165224205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11561272"/>
        <c:axId val="311555392"/>
      </c:barChart>
      <c:catAx>
        <c:axId val="31156127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11555392"/>
        <c:crosses val="autoZero"/>
        <c:auto val="1"/>
        <c:lblAlgn val="ctr"/>
        <c:lblOffset val="100"/>
        <c:noMultiLvlLbl val="0"/>
      </c:catAx>
      <c:valAx>
        <c:axId val="31155539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115612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0.56999999999999995</c:v>
                </c:pt>
                <c:pt idx="1">
                  <c:v>0.28999999999999998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</c:v>
                </c:pt>
                <c:pt idx="1">
                  <c:v>0.15</c:v>
                </c:pt>
                <c:pt idx="2">
                  <c:v>0.15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0.5</c:v>
                </c:pt>
                <c:pt idx="1">
                  <c:v>0.2</c:v>
                </c:pt>
                <c:pt idx="2">
                  <c:v>0</c:v>
                </c:pt>
                <c:pt idx="3">
                  <c:v>0.3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11552256"/>
        <c:axId val="311549512"/>
      </c:barChart>
      <c:catAx>
        <c:axId val="311552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1549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15495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15522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E-2"/>
          <c:y val="5.9422750424448403E-2"/>
          <c:w val="0.586921156790566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(N=21)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0">
                  <c:v>0.1</c:v>
                </c:pt>
                <c:pt idx="1">
                  <c:v>0.05</c:v>
                </c:pt>
                <c:pt idx="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(N=21)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0.62</c:v>
                </c:pt>
                <c:pt idx="1">
                  <c:v>0.8</c:v>
                </c:pt>
                <c:pt idx="2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E-2"/>
                  <c:y val="-1.7134391838927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644763556643899E-3"/>
                  <c:y val="-2.06998480615144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(N=21)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0.15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11550688"/>
        <c:axId val="311558528"/>
      </c:barChart>
      <c:catAx>
        <c:axId val="31155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1558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15585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11550688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11555000"/>
        <c:axId val="311558920"/>
      </c:barChart>
      <c:catAx>
        <c:axId val="31155500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11558920"/>
        <c:crosses val="autoZero"/>
        <c:auto val="1"/>
        <c:lblAlgn val="ctr"/>
        <c:lblOffset val="100"/>
        <c:noMultiLvlLbl val="0"/>
      </c:catAx>
      <c:valAx>
        <c:axId val="31155892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115550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 (ustawy, dzien...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0.85</c:v>
                </c:pt>
                <c:pt idx="1">
                  <c:v>0.1</c:v>
                </c:pt>
                <c:pt idx="2">
                  <c:v>0</c:v>
                </c:pt>
                <c:pt idx="3">
                  <c:v>0.1</c:v>
                </c:pt>
                <c:pt idx="4">
                  <c:v>0.05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 (ustawy, dzien...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0.65</c:v>
                </c:pt>
                <c:pt idx="1">
                  <c:v>0</c:v>
                </c:pt>
                <c:pt idx="2">
                  <c:v>4.7619047619047603E-2</c:v>
                </c:pt>
                <c:pt idx="3">
                  <c:v>0.05</c:v>
                </c:pt>
                <c:pt idx="4">
                  <c:v>0.1</c:v>
                </c:pt>
                <c:pt idx="5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 (ustawy, dzien...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6"/>
                <c:pt idx="0">
                  <c:v>0.8</c:v>
                </c:pt>
                <c:pt idx="1">
                  <c:v>0.15</c:v>
                </c:pt>
                <c:pt idx="2">
                  <c:v>0</c:v>
                </c:pt>
                <c:pt idx="3">
                  <c:v>0.05</c:v>
                </c:pt>
                <c:pt idx="4">
                  <c:v>0.1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11556176"/>
        <c:axId val="311547160"/>
      </c:barChart>
      <c:catAx>
        <c:axId val="311556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1547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15471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15561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8.2314814814814799E-2"/>
                  <c:y val="0"/>
                </c:manualLayout>
              </c:layout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0.14000000000000001</c:v>
                </c:pt>
                <c:pt idx="2">
                  <c:v>0</c:v>
                </c:pt>
                <c:pt idx="3">
                  <c:v>0.81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</c:v>
                </c:pt>
                <c:pt idx="3">
                  <c:v>0.55000000000000004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11557352"/>
        <c:axId val="293728200"/>
      </c:barChart>
      <c:catAx>
        <c:axId val="311557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728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7282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15573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3716440"/>
        <c:axId val="293721928"/>
      </c:barChart>
      <c:catAx>
        <c:axId val="29371644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93721928"/>
        <c:crosses val="autoZero"/>
        <c:auto val="1"/>
        <c:lblAlgn val="ctr"/>
        <c:lblOffset val="100"/>
        <c:noMultiLvlLbl val="0"/>
      </c:catAx>
      <c:valAx>
        <c:axId val="29372192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37164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0.32500000000000001</c:v>
                </c:pt>
                <c:pt idx="1">
                  <c:v>0.22500000000000001</c:v>
                </c:pt>
                <c:pt idx="2">
                  <c:v>0.2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</c:v>
                </c:pt>
                <c:pt idx="1">
                  <c:v>0.55000000000000004</c:v>
                </c:pt>
                <c:pt idx="2">
                  <c:v>0.6</c:v>
                </c:pt>
                <c:pt idx="3">
                  <c:v>0.55000000000000004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720752"/>
        <c:axId val="293725456"/>
      </c:barChart>
      <c:catAx>
        <c:axId val="293720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725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72545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7207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6933440"/>
        <c:axId val="326934616"/>
      </c:barChart>
      <c:catAx>
        <c:axId val="32693344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26934616"/>
        <c:crosses val="autoZero"/>
        <c:auto val="1"/>
        <c:lblAlgn val="ctr"/>
        <c:lblOffset val="100"/>
        <c:noMultiLvlLbl val="0"/>
      </c:catAx>
      <c:valAx>
        <c:axId val="32693461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269334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3716832"/>
        <c:axId val="293718008"/>
      </c:barChart>
      <c:catAx>
        <c:axId val="29371683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93718008"/>
        <c:crosses val="autoZero"/>
        <c:auto val="1"/>
        <c:lblAlgn val="ctr"/>
        <c:lblOffset val="100"/>
        <c:noMultiLvlLbl val="0"/>
      </c:catAx>
      <c:valAx>
        <c:axId val="29371800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37168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(N=17)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3719576"/>
        <c:axId val="293730552"/>
      </c:barChart>
      <c:catAx>
        <c:axId val="29371957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93730552"/>
        <c:crosses val="autoZero"/>
        <c:auto val="1"/>
        <c:lblAlgn val="ctr"/>
        <c:lblOffset val="100"/>
        <c:noMultiLvlLbl val="0"/>
      </c:catAx>
      <c:valAx>
        <c:axId val="2937305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37195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0.33</c:v>
                </c:pt>
                <c:pt idx="2">
                  <c:v>0.05</c:v>
                </c:pt>
                <c:pt idx="3">
                  <c:v>0.05</c:v>
                </c:pt>
                <c:pt idx="4">
                  <c:v>0.48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0.15</c:v>
                </c:pt>
                <c:pt idx="2">
                  <c:v>0.1</c:v>
                </c:pt>
                <c:pt idx="3">
                  <c:v>0</c:v>
                </c:pt>
                <c:pt idx="4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0.25</c:v>
                </c:pt>
                <c:pt idx="1">
                  <c:v>0.25</c:v>
                </c:pt>
                <c:pt idx="2">
                  <c:v>0</c:v>
                </c:pt>
                <c:pt idx="3">
                  <c:v>0.05</c:v>
                </c:pt>
                <c:pt idx="4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730944"/>
        <c:axId val="293717224"/>
      </c:barChart>
      <c:catAx>
        <c:axId val="293730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717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7172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7309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0.52</c:v>
                </c:pt>
                <c:pt idx="1">
                  <c:v>0.05</c:v>
                </c:pt>
                <c:pt idx="2">
                  <c:v>0.1</c:v>
                </c:pt>
                <c:pt idx="3">
                  <c:v>0.33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0.76470588235294101</c:v>
                </c:pt>
                <c:pt idx="1">
                  <c:v>0.11764705882352899</c:v>
                </c:pt>
                <c:pt idx="2">
                  <c:v>0.11764705882352899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0.78</c:v>
                </c:pt>
                <c:pt idx="1">
                  <c:v>0</c:v>
                </c:pt>
                <c:pt idx="2">
                  <c:v>0.22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727024"/>
        <c:axId val="293725064"/>
      </c:barChart>
      <c:catAx>
        <c:axId val="293727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725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7250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7270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11548728"/>
        <c:axId val="311552648"/>
      </c:barChart>
      <c:catAx>
        <c:axId val="31154872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11552648"/>
        <c:crosses val="autoZero"/>
        <c:auto val="1"/>
        <c:lblAlgn val="ctr"/>
        <c:lblOffset val="100"/>
        <c:noMultiLvlLbl val="0"/>
      </c:catAx>
      <c:valAx>
        <c:axId val="31155264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115487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5"/>
                <c:pt idx="0">
                  <c:v>0.3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0.5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5"/>
                <c:pt idx="0">
                  <c:v>0.25</c:v>
                </c:pt>
                <c:pt idx="1">
                  <c:v>0.05</c:v>
                </c:pt>
                <c:pt idx="2">
                  <c:v>0.05</c:v>
                </c:pt>
                <c:pt idx="3">
                  <c:v>0.1</c:v>
                </c:pt>
                <c:pt idx="4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5"/>
                <c:pt idx="0">
                  <c:v>0.25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718400"/>
        <c:axId val="293730160"/>
      </c:barChart>
      <c:catAx>
        <c:axId val="293718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730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7301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7184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0.81</c:v>
                </c:pt>
                <c:pt idx="1">
                  <c:v>0</c:v>
                </c:pt>
                <c:pt idx="2">
                  <c:v>0.19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</c:v>
                </c:pt>
                <c:pt idx="1">
                  <c:v>0</c:v>
                </c:pt>
                <c:pt idx="2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719968"/>
        <c:axId val="293716048"/>
      </c:barChart>
      <c:catAx>
        <c:axId val="293719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716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7160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7199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0.43</c:v>
                </c:pt>
                <c:pt idx="1">
                  <c:v>0.25</c:v>
                </c:pt>
                <c:pt idx="2">
                  <c:v>0.6</c:v>
                </c:pt>
                <c:pt idx="4">
                  <c:v>0.14000000000000001</c:v>
                </c:pt>
                <c:pt idx="5">
                  <c:v>0.1</c:v>
                </c:pt>
                <c:pt idx="6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0.56999999999999995</c:v>
                </c:pt>
                <c:pt idx="1">
                  <c:v>0.75</c:v>
                </c:pt>
                <c:pt idx="2">
                  <c:v>0.4</c:v>
                </c:pt>
                <c:pt idx="4">
                  <c:v>0.56999999999999995</c:v>
                </c:pt>
                <c:pt idx="5">
                  <c:v>0.9</c:v>
                </c:pt>
                <c:pt idx="6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0.28999999999999998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84732200"/>
        <c:axId val="284733768"/>
      </c:barChart>
      <c:catAx>
        <c:axId val="284732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84733768"/>
        <c:crosses val="autoZero"/>
        <c:auto val="1"/>
        <c:lblAlgn val="ctr"/>
        <c:lblOffset val="100"/>
        <c:noMultiLvlLbl val="0"/>
      </c:catAx>
      <c:valAx>
        <c:axId val="2847337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3220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23704168505864701"/>
          <c:y val="0.33747662914948701"/>
          <c:w val="0.420392485558297"/>
          <c:h val="0.20952973515099699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804564197530863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11553040"/>
        <c:axId val="284732984"/>
      </c:barChart>
      <c:catAx>
        <c:axId val="3115530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84732984"/>
        <c:crosses val="autoZero"/>
        <c:auto val="1"/>
        <c:lblAlgn val="ctr"/>
        <c:lblOffset val="100"/>
        <c:noMultiLvlLbl val="0"/>
      </c:catAx>
      <c:valAx>
        <c:axId val="2847329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15530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4738080"/>
        <c:axId val="284737688"/>
      </c:barChart>
      <c:catAx>
        <c:axId val="28473808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84737688"/>
        <c:crosses val="autoZero"/>
        <c:auto val="1"/>
        <c:lblAlgn val="ctr"/>
        <c:lblOffset val="100"/>
        <c:noMultiLvlLbl val="0"/>
      </c:catAx>
      <c:valAx>
        <c:axId val="28473768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847380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0.1</c:v>
                </c:pt>
                <c:pt idx="2">
                  <c:v>0.05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0.35</c:v>
                </c:pt>
                <c:pt idx="2">
                  <c:v>0</c:v>
                </c:pt>
                <c:pt idx="3">
                  <c:v>0.15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6942456"/>
        <c:axId val="326938536"/>
      </c:barChart>
      <c:catAx>
        <c:axId val="3269424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6938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693853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69424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1</c:v>
                </c:pt>
                <c:pt idx="2">
                  <c:v>0.91</c:v>
                </c:pt>
                <c:pt idx="3">
                  <c:v>0.95</c:v>
                </c:pt>
                <c:pt idx="4">
                  <c:v>0.86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0.95</c:v>
                </c:pt>
                <c:pt idx="2">
                  <c:v>0.8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0.95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4746312"/>
        <c:axId val="284744352"/>
      </c:barChart>
      <c:catAx>
        <c:axId val="2847463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84744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74435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463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02E-3"/>
          <c:w val="0.99923738681327301"/>
          <c:h val="0.890495867768596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0.4</c:v>
                </c:pt>
                <c:pt idx="1">
                  <c:v>0.3</c:v>
                </c:pt>
                <c:pt idx="2">
                  <c:v>0.28571428571428598</c:v>
                </c:pt>
                <c:pt idx="4">
                  <c:v>0.6</c:v>
                </c:pt>
                <c:pt idx="5">
                  <c:v>0.4</c:v>
                </c:pt>
                <c:pt idx="6">
                  <c:v>0.38095238095238099</c:v>
                </c:pt>
                <c:pt idx="8">
                  <c:v>0.7</c:v>
                </c:pt>
                <c:pt idx="9">
                  <c:v>0.4</c:v>
                </c:pt>
                <c:pt idx="10">
                  <c:v>0.42857142857142899</c:v>
                </c:pt>
                <c:pt idx="12">
                  <c:v>0.7</c:v>
                </c:pt>
                <c:pt idx="13">
                  <c:v>0.4</c:v>
                </c:pt>
                <c:pt idx="14">
                  <c:v>0.476190476190476</c:v>
                </c:pt>
                <c:pt idx="16">
                  <c:v>0.65</c:v>
                </c:pt>
                <c:pt idx="17">
                  <c:v>0.4</c:v>
                </c:pt>
                <c:pt idx="18">
                  <c:v>0.476190476190476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0.45</c:v>
                </c:pt>
                <c:pt idx="1">
                  <c:v>0.6</c:v>
                </c:pt>
                <c:pt idx="2">
                  <c:v>0.57142857142857195</c:v>
                </c:pt>
                <c:pt idx="4">
                  <c:v>0.25</c:v>
                </c:pt>
                <c:pt idx="5">
                  <c:v>0.5</c:v>
                </c:pt>
                <c:pt idx="6">
                  <c:v>0.57142857142857195</c:v>
                </c:pt>
                <c:pt idx="8">
                  <c:v>0.15</c:v>
                </c:pt>
                <c:pt idx="9">
                  <c:v>0.4</c:v>
                </c:pt>
                <c:pt idx="10">
                  <c:v>0.476190476190476</c:v>
                </c:pt>
                <c:pt idx="12">
                  <c:v>0.25</c:v>
                </c:pt>
                <c:pt idx="13">
                  <c:v>0.55000000000000004</c:v>
                </c:pt>
                <c:pt idx="14">
                  <c:v>0.52380952380952395</c:v>
                </c:pt>
                <c:pt idx="16">
                  <c:v>0.3</c:v>
                </c:pt>
                <c:pt idx="17">
                  <c:v>0.6</c:v>
                </c:pt>
                <c:pt idx="18">
                  <c:v>0.476190476190476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0.15</c:v>
                </c:pt>
                <c:pt idx="1">
                  <c:v>0.1</c:v>
                </c:pt>
                <c:pt idx="2">
                  <c:v>9.5238095238095205E-2</c:v>
                </c:pt>
                <c:pt idx="4">
                  <c:v>0.1</c:v>
                </c:pt>
                <c:pt idx="5">
                  <c:v>0.1</c:v>
                </c:pt>
                <c:pt idx="8">
                  <c:v>0.15</c:v>
                </c:pt>
                <c:pt idx="9">
                  <c:v>0.2</c:v>
                </c:pt>
                <c:pt idx="10">
                  <c:v>9.5238095238095205E-2</c:v>
                </c:pt>
                <c:pt idx="12">
                  <c:v>0.05</c:v>
                </c:pt>
                <c:pt idx="13">
                  <c:v>0.05</c:v>
                </c:pt>
                <c:pt idx="16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96"/>
                  <c:y val="-2.44702087736612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5872510292950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2" formatCode="0%">
                  <c:v>4.7619047619047603E-2</c:v>
                </c:pt>
                <c:pt idx="4" formatCode="0%">
                  <c:v>0.05</c:v>
                </c:pt>
                <c:pt idx="6" formatCode="0%">
                  <c:v>4.7619047619047603E-2</c:v>
                </c:pt>
                <c:pt idx="18" formatCode="0%">
                  <c:v>4.7619047619047603E-2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84738864"/>
        <c:axId val="284734552"/>
      </c:barChart>
      <c:catAx>
        <c:axId val="284738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4734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73455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84738864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8E-2"/>
          <c:y val="0.93985044029259701"/>
          <c:w val="0.98589065255732"/>
          <c:h val="6.0149559707403398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</c:v>
                </c:pt>
                <c:pt idx="1">
                  <c:v>0.85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0.1</c:v>
                </c:pt>
                <c:pt idx="1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26953432"/>
        <c:axId val="326959704"/>
      </c:barChart>
      <c:catAx>
        <c:axId val="3269534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6959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69597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695343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0.8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2.0776136448434401E-2"/>
                  <c:y val="6.368864280399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26949904"/>
        <c:axId val="326935400"/>
      </c:barChart>
      <c:catAx>
        <c:axId val="326949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6935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69354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6949904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solidFill>
        <a:schemeClr val="bg2"/>
      </a:solidFill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6961272"/>
        <c:axId val="326936576"/>
      </c:barChart>
      <c:catAx>
        <c:axId val="32696127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26936576"/>
        <c:crosses val="autoZero"/>
        <c:auto val="1"/>
        <c:lblAlgn val="ctr"/>
        <c:lblOffset val="100"/>
        <c:noMultiLvlLbl val="0"/>
      </c:catAx>
      <c:valAx>
        <c:axId val="32693657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269612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0.7</c:v>
                </c:pt>
                <c:pt idx="1">
                  <c:v>0.15</c:v>
                </c:pt>
                <c:pt idx="2">
                  <c:v>0.3</c:v>
                </c:pt>
                <c:pt idx="3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</c:v>
                </c:pt>
                <c:pt idx="1">
                  <c:v>0.15</c:v>
                </c:pt>
                <c:pt idx="2">
                  <c:v>0.6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0.85</c:v>
                </c:pt>
                <c:pt idx="1">
                  <c:v>0.35</c:v>
                </c:pt>
                <c:pt idx="2">
                  <c:v>0.25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6957352"/>
        <c:axId val="326960488"/>
      </c:barChart>
      <c:catAx>
        <c:axId val="326957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6960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696048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69573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0.85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-6.5018704233029095E-4"/>
                  <c:y val="4.652438230865049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26960096"/>
        <c:axId val="326936968"/>
      </c:barChart>
      <c:catAx>
        <c:axId val="3269600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6936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69369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696009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2014-12-04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2014-12-04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64482" y="3825838"/>
            <a:ext cx="6479406" cy="1512168"/>
          </a:xfrm>
        </p:spPr>
        <p:txBody>
          <a:bodyPr>
            <a:no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targówek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</a:t>
            </a:r>
            <a:r>
              <a:rPr lang="pl-PL" b="1" dirty="0">
                <a:solidFill>
                  <a:srgbClr val="808285"/>
                </a:solidFill>
              </a:rPr>
              <a:t>Listopad 2014</a:t>
            </a: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806117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Targówek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(4)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04910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Targówek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(5)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394173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194639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139065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Targówek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(6)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058790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Targówek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(7)</a:t>
            </a:r>
            <a:endParaRPr lang="pl-PL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11891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63587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Targówek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524321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(N=13)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=13)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=17)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110521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18329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Targówek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469173"/>
              </p:ext>
            </p:extLst>
          </p:nvPr>
        </p:nvGraphicFramePr>
        <p:xfrm>
          <a:off x="5220866" y="2494734"/>
          <a:ext cx="4320000" cy="417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447612"/>
              </p:ext>
            </p:extLst>
          </p:nvPr>
        </p:nvGraphicFramePr>
        <p:xfrm>
          <a:off x="4428978" y="2440202"/>
          <a:ext cx="1800000" cy="41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przywitał, ale użył innych słów, a powitanie nie było uprzejme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69559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04183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Targówek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84198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76381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Targówek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42565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51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4728" y="3501802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058092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51238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060626" y="5871964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pl-P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161574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Targówek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625078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308109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660597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998459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Targówek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757285"/>
              </p:ext>
            </p:extLst>
          </p:nvPr>
        </p:nvGraphicFramePr>
        <p:xfrm>
          <a:off x="972874" y="2493690"/>
          <a:ext cx="4320000" cy="436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228519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65922"/>
              </p:ext>
            </p:extLst>
          </p:nvPr>
        </p:nvGraphicFramePr>
        <p:xfrm>
          <a:off x="108298" y="2421682"/>
          <a:ext cx="1800000" cy="4439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0720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93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938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</a:p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93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51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63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Trudno powiedzieć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03994"/>
              </p:ext>
            </p:extLst>
          </p:nvPr>
        </p:nvGraphicFramePr>
        <p:xfrm>
          <a:off x="4652906" y="2422130"/>
          <a:ext cx="1800000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610695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Targówek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94699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43630"/>
            <a:ext cx="4552548" cy="1049580"/>
            <a:chOff x="757332" y="5376014"/>
            <a:chExt cx="7656258" cy="1049580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0913458"/>
                </p:ext>
              </p:extLst>
            </p:nvPr>
          </p:nvGraphicFramePr>
          <p:xfrm>
            <a:off x="803382" y="5376014"/>
            <a:ext cx="7610208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069791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Targówek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965801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494703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613739"/>
              </p:ext>
            </p:extLst>
          </p:nvPr>
        </p:nvGraphicFramePr>
        <p:xfrm>
          <a:off x="4212754" y="2422130"/>
          <a:ext cx="1800000" cy="31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222826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Targówek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951503"/>
              </p:ext>
            </p:extLst>
          </p:nvPr>
        </p:nvGraphicFramePr>
        <p:xfrm>
          <a:off x="1132484" y="2493690"/>
          <a:ext cx="4176464" cy="3661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68759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6600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48483"/>
              </p:ext>
            </p:extLst>
          </p:nvPr>
        </p:nvGraphicFramePr>
        <p:xfrm>
          <a:off x="108298" y="2421682"/>
          <a:ext cx="1872208" cy="3672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8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Targówek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993295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1762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715723"/>
            <a:ext cx="1200358" cy="151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06939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213581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079441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Targówek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631294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161041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Targówek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78969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675673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2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890049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Targówek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890615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181939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Targówek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(2)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05977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Targówek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(3)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499441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980855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891</TotalTime>
  <Words>1713</Words>
  <Application>Microsoft Office PowerPoint</Application>
  <PresentationFormat>Niestandardowy</PresentationFormat>
  <Paragraphs>315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Arial Bold</vt:lpstr>
      <vt:lpstr>Arial Light</vt:lpstr>
      <vt:lpstr>Calibri</vt:lpstr>
      <vt:lpstr>Symbol</vt:lpstr>
      <vt:lpstr>Tahoma</vt:lpstr>
      <vt:lpstr>Verdana</vt:lpstr>
      <vt:lpstr>ARC</vt:lpstr>
      <vt:lpstr>TAJEMNICZY KLIENT URZĄD DZIELNICY targówek</vt:lpstr>
      <vt:lpstr>Spis treści</vt:lpstr>
      <vt:lpstr>Informacje o metodzie</vt:lpstr>
      <vt:lpstr>Wyniki badania</vt:lpstr>
      <vt:lpstr>Kryteria oceny</vt:lpstr>
      <vt:lpstr>Wyniki badania</vt:lpstr>
      <vt:lpstr>Urząd Dzielnicy Targówek Otoczenie: Wygląd Urzędu (1)</vt:lpstr>
      <vt:lpstr>Urząd Dzielnicy Targówek Otoczenie: Wygląd Urzędu (2)</vt:lpstr>
      <vt:lpstr>Urząd Dzielnicy Targówek Otoczenie: Wygląd Urzędu (3)</vt:lpstr>
      <vt:lpstr>Urząd Dzielnicy Targówek Otoczenie: Wygląd Urzędu (4)</vt:lpstr>
      <vt:lpstr>Urząd Dzielnicy Targówek Otoczenie: Wygląd Urzędu (5)</vt:lpstr>
      <vt:lpstr>Urząd Dzielnicy Targówek Otoczenie: Wygląd Urzędu (6)</vt:lpstr>
      <vt:lpstr>Urząd Dzielnicy Targówek Otoczenie: Wygląd Urzędu (7)</vt:lpstr>
      <vt:lpstr>Wyniki badania</vt:lpstr>
      <vt:lpstr>Urząd Dzielnicy Targówek Wygląd zewnętrzny urzędnika i jego stanowisko pracy</vt:lpstr>
      <vt:lpstr>Wyniki badania</vt:lpstr>
      <vt:lpstr>Urząd Dzielnicy Targówek Zachowanie urzędnika wobec interesanta (1)</vt:lpstr>
      <vt:lpstr>Urząd Dzielnicy Targówek Zachowanie urzędnika wobec interesanta (2)</vt:lpstr>
      <vt:lpstr>Wyniki badania</vt:lpstr>
      <vt:lpstr>Urząd Dzielnicy Targówek Urzędnik: Obsługa przedstawionej sprawy (1)</vt:lpstr>
      <vt:lpstr>Urząd Dzielnicy Targówek Urzędnik: Obsługa przedstawionej sprawy (2)</vt:lpstr>
      <vt:lpstr>Urząd Dzielnicy Targówek Urzędnik: Obsługa przedstawionej sprawy (3)</vt:lpstr>
      <vt:lpstr>Wyniki badania</vt:lpstr>
      <vt:lpstr>Urząd Dzielnicy Targówek Urzędnik: Sposób załatwienia przedstawionej sprawy (1)</vt:lpstr>
      <vt:lpstr>Urząd Dzielnicy Targówek Urzędnik: Sposób załatwienia przedstawionej sprawy (2)</vt:lpstr>
      <vt:lpstr>Urząd Dzielnicy Targówek Urzędnik: Sposób załatwienia przedstawionej sprawy (3)</vt:lpstr>
      <vt:lpstr>Urząd Dzielnicy Targówek Urzędnik: Sposób załatwiania przedstawionej sprawy (4)</vt:lpstr>
      <vt:lpstr>Urząd Dzielnicy Targówek Urzędnik: Sposób załatwienia przedstawionej sprawy (5)</vt:lpstr>
      <vt:lpstr>Urząd Dzielnicy Targówek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152</cp:revision>
  <dcterms:created xsi:type="dcterms:W3CDTF">2013-09-17T08:07:59Z</dcterms:created>
  <dcterms:modified xsi:type="dcterms:W3CDTF">2014-12-04T10:43:40Z</dcterms:modified>
</cp:coreProperties>
</file>