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936" y="-112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186133686921242"/>
          <c:w val="0.949250288350634"/>
          <c:h val="0.81386631307875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10.85</c:v>
                </c:pt>
                <c:pt idx="2" formatCode="0.0">
                  <c:v>8.700000000000001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6.95</c:v>
                </c:pt>
                <c:pt idx="2" formatCode="0.0">
                  <c:v>3.0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9.9</c:v>
                </c:pt>
                <c:pt idx="2" formatCode="0.0">
                  <c:v>1.85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1872808"/>
        <c:axId val="-2121869624"/>
      </c:barChart>
      <c:catAx>
        <c:axId val="-2121872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2121869624"/>
        <c:crosses val="autoZero"/>
        <c:auto val="1"/>
        <c:lblAlgn val="ctr"/>
        <c:lblOffset val="100"/>
        <c:noMultiLvlLbl val="0"/>
      </c:catAx>
      <c:valAx>
        <c:axId val="-2121869624"/>
        <c:scaling>
          <c:orientation val="minMax"/>
          <c:max val="15.0"/>
          <c:min val="0.0"/>
        </c:scaling>
        <c:delete val="1"/>
        <c:axPos val="l"/>
        <c:numFmt formatCode="0.0" sourceLinked="1"/>
        <c:majorTickMark val="out"/>
        <c:minorTickMark val="none"/>
        <c:tickLblPos val="none"/>
        <c:crossAx val="-212187280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65845308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2198488"/>
        <c:axId val="-2122195112"/>
      </c:barChart>
      <c:catAx>
        <c:axId val="-2122198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2195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19511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19848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2317544"/>
        <c:axId val="-2122314504"/>
      </c:barChart>
      <c:catAx>
        <c:axId val="-21223175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2314504"/>
        <c:crosses val="autoZero"/>
        <c:auto val="1"/>
        <c:lblAlgn val="ctr"/>
        <c:lblOffset val="100"/>
        <c:noMultiLvlLbl val="0"/>
      </c:catAx>
      <c:valAx>
        <c:axId val="-212231450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22317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0.05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0.75</c:v>
                </c:pt>
                <c:pt idx="1">
                  <c:v>0.05</c:v>
                </c:pt>
                <c:pt idx="2">
                  <c:v>0.2</c:v>
                </c:pt>
                <c:pt idx="3">
                  <c:v>0.25</c:v>
                </c:pt>
                <c:pt idx="4">
                  <c:v>0.05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0.55</c:v>
                </c:pt>
                <c:pt idx="1">
                  <c:v>0.2</c:v>
                </c:pt>
                <c:pt idx="2">
                  <c:v>0.25</c:v>
                </c:pt>
                <c:pt idx="3">
                  <c:v>0.0</c:v>
                </c:pt>
                <c:pt idx="4">
                  <c:v>0.15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1533016"/>
        <c:axId val="-2121792888"/>
      </c:barChart>
      <c:catAx>
        <c:axId val="-2121533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792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79288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5330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8925318761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1.0</c:v>
                </c:pt>
                <c:pt idx="1">
                  <c:v>0.95</c:v>
                </c:pt>
                <c:pt idx="2">
                  <c:v>0.8</c:v>
                </c:pt>
                <c:pt idx="4">
                  <c:v>0.9</c:v>
                </c:pt>
                <c:pt idx="5">
                  <c:v>0.8</c:v>
                </c:pt>
                <c:pt idx="6">
                  <c:v>0.9</c:v>
                </c:pt>
                <c:pt idx="8">
                  <c:v>0.95</c:v>
                </c:pt>
                <c:pt idx="9">
                  <c:v>1.0</c:v>
                </c:pt>
                <c:pt idx="10">
                  <c:v>0.85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6">
                  <c:v>0.05</c:v>
                </c:pt>
                <c:pt idx="17">
                  <c:v>0.1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1">
                  <c:v>0.05</c:v>
                </c:pt>
                <c:pt idx="2">
                  <c:v>0.2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  <c:pt idx="8">
                  <c:v>0.05</c:v>
                </c:pt>
                <c:pt idx="9">
                  <c:v>0.5</c:v>
                </c:pt>
                <c:pt idx="10">
                  <c:v>0.15</c:v>
                </c:pt>
                <c:pt idx="16">
                  <c:v>0.95</c:v>
                </c:pt>
                <c:pt idx="17">
                  <c:v>0.9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892472"/>
        <c:axId val="-2122062136"/>
      </c:barChart>
      <c:catAx>
        <c:axId val="-21218924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2062136"/>
        <c:crosses val="autoZero"/>
        <c:auto val="1"/>
        <c:lblAlgn val="ctr"/>
        <c:lblOffset val="100"/>
        <c:noMultiLvlLbl val="0"/>
      </c:catAx>
      <c:valAx>
        <c:axId val="-21220621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8924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36247723132969"/>
          <c:w val="0.862781954887218"/>
          <c:h val="0.0655737704918033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</c:v>
                </c:pt>
                <c:pt idx="1">
                  <c:v>0.65</c:v>
                </c:pt>
                <c:pt idx="2">
                  <c:v>0.9</c:v>
                </c:pt>
                <c:pt idx="4">
                  <c:v>1.0</c:v>
                </c:pt>
                <c:pt idx="5">
                  <c:v>0.9</c:v>
                </c:pt>
                <c:pt idx="6">
                  <c:v>0.9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2">
                  <c:v>0.9</c:v>
                </c:pt>
                <c:pt idx="13">
                  <c:v>0.7</c:v>
                </c:pt>
                <c:pt idx="14">
                  <c:v>0.8</c:v>
                </c:pt>
                <c:pt idx="16">
                  <c:v>0.76</c:v>
                </c:pt>
                <c:pt idx="17">
                  <c:v>0.75</c:v>
                </c:pt>
                <c:pt idx="1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0.05</c:v>
                </c:pt>
                <c:pt idx="1">
                  <c:v>0.25</c:v>
                </c:pt>
                <c:pt idx="2">
                  <c:v>0.1</c:v>
                </c:pt>
                <c:pt idx="8">
                  <c:v>0.95</c:v>
                </c:pt>
                <c:pt idx="9">
                  <c:v>0.85</c:v>
                </c:pt>
                <c:pt idx="10">
                  <c:v>0.8</c:v>
                </c:pt>
                <c:pt idx="12">
                  <c:v>0.1</c:v>
                </c:pt>
                <c:pt idx="13">
                  <c:v>0.2</c:v>
                </c:pt>
                <c:pt idx="14">
                  <c:v>0.05</c:v>
                </c:pt>
                <c:pt idx="16">
                  <c:v>0.24</c:v>
                </c:pt>
                <c:pt idx="17">
                  <c:v>0.15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0">
                  <c:v>0.05</c:v>
                </c:pt>
                <c:pt idx="1">
                  <c:v>0.1</c:v>
                </c:pt>
                <c:pt idx="5">
                  <c:v>0.1</c:v>
                </c:pt>
                <c:pt idx="6">
                  <c:v>0.1</c:v>
                </c:pt>
                <c:pt idx="9">
                  <c:v>0.1</c:v>
                </c:pt>
                <c:pt idx="10">
                  <c:v>0.15</c:v>
                </c:pt>
                <c:pt idx="13">
                  <c:v>0.1</c:v>
                </c:pt>
                <c:pt idx="14">
                  <c:v>0.15</c:v>
                </c:pt>
                <c:pt idx="17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116942280"/>
        <c:axId val="2116934600"/>
      </c:barChart>
      <c:catAx>
        <c:axId val="21169422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116934600"/>
        <c:crosses val="autoZero"/>
        <c:auto val="1"/>
        <c:lblAlgn val="ctr"/>
        <c:lblOffset val="100"/>
        <c:noMultiLvlLbl val="0"/>
      </c:catAx>
      <c:valAx>
        <c:axId val="211693460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94228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43825760009479"/>
          <c:y val="0.94209541062802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606060606060606"/>
          <c:w val="1.0"/>
          <c:h val="0.56969696969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(N=15)</c:v>
                </c:pt>
                <c:pt idx="2">
                  <c:v>2012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0.44</c:v>
                </c:pt>
                <c:pt idx="1">
                  <c:v>0.4</c:v>
                </c:pt>
                <c:pt idx="2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(N=15)</c:v>
                </c:pt>
                <c:pt idx="2">
                  <c:v>2012 (N=17)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0.31</c:v>
                </c:pt>
                <c:pt idx="1">
                  <c:v>0.6</c:v>
                </c:pt>
                <c:pt idx="2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(N=15)</c:v>
                </c:pt>
                <c:pt idx="2">
                  <c:v>2012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0.25</c:v>
                </c:pt>
                <c:pt idx="2" formatCode="0%">
                  <c:v>0.24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116683928"/>
        <c:axId val="2116670632"/>
      </c:barChart>
      <c:catAx>
        <c:axId val="21166839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16670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6706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68392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.00658978583196046"/>
          <c:y val="0.581818181818182"/>
          <c:w val="0.976935749588139"/>
          <c:h val="0.29090909090909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6608936"/>
        <c:axId val="2116611976"/>
      </c:barChart>
      <c:catAx>
        <c:axId val="21166089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116611976"/>
        <c:crosses val="autoZero"/>
        <c:auto val="1"/>
        <c:lblAlgn val="ctr"/>
        <c:lblOffset val="100"/>
        <c:noMultiLvlLbl val="0"/>
      </c:catAx>
      <c:valAx>
        <c:axId val="2116611976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2116608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</c:v>
                </c:pt>
                <c:pt idx="1">
                  <c:v>1.0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0.15</c:v>
                </c:pt>
                <c:pt idx="2" formatCode="0%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116538216"/>
        <c:axId val="2116541592"/>
      </c:barChart>
      <c:catAx>
        <c:axId val="2116538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6541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54159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53821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0125761639538334"/>
          <c:y val="0.745157935889491"/>
          <c:w val="0.844523032923103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65725421680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116405992"/>
        <c:axId val="2116396216"/>
      </c:barChart>
      <c:catAx>
        <c:axId val="2116405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6396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39621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40599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"/>
          <c:y val="0.687590431540255"/>
          <c:w val="1.0"/>
          <c:h val="0.27187829378586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911342592592593"/>
                  <c:y val="0.0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0.95</c:v>
                </c:pt>
                <c:pt idx="1">
                  <c:v>0.05</c:v>
                </c:pt>
                <c:pt idx="2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0.7</c:v>
                </c:pt>
                <c:pt idx="1">
                  <c:v>0.25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0.9</c:v>
                </c:pt>
                <c:pt idx="1">
                  <c:v>0.0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6146984"/>
        <c:axId val="2116140168"/>
      </c:barChart>
      <c:catAx>
        <c:axId val="2116146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6140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140168"/>
        <c:scaling>
          <c:orientation val="minMax"/>
          <c:max val="1.05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1469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1476376"/>
        <c:axId val="-2121473128"/>
      </c:barChart>
      <c:catAx>
        <c:axId val="-2121476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473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47312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4763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18">
                  <c:v>0.15</c:v>
                </c:pt>
                <c:pt idx="20">
                  <c:v>1.0</c:v>
                </c:pt>
                <c:pt idx="21">
                  <c:v>0.95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2" formatCode="0%">
                  <c:v>0.05</c:v>
                </c:pt>
                <c:pt idx="8" formatCode="0%">
                  <c:v>1.0</c:v>
                </c:pt>
                <c:pt idx="9" formatCode="0%">
                  <c:v>1.0</c:v>
                </c:pt>
                <c:pt idx="10" formatCode="0%">
                  <c:v>1.0</c:v>
                </c:pt>
                <c:pt idx="12" formatCode="0%">
                  <c:v>1.0</c:v>
                </c:pt>
                <c:pt idx="13" formatCode="0%">
                  <c:v>1.0</c:v>
                </c:pt>
                <c:pt idx="14" formatCode="0%">
                  <c:v>1.0</c:v>
                </c:pt>
                <c:pt idx="16" formatCode="0%">
                  <c:v>1.0</c:v>
                </c:pt>
                <c:pt idx="17" formatCode="0%">
                  <c:v>1.0</c:v>
                </c:pt>
                <c:pt idx="18" formatCode="0%">
                  <c:v>0.85</c:v>
                </c:pt>
                <c:pt idx="21" formatCode="0%">
                  <c:v>0.05</c:v>
                </c:pt>
                <c:pt idx="22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9190056"/>
        <c:axId val="-2119209016"/>
      </c:barChart>
      <c:catAx>
        <c:axId val="-2119190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9209016"/>
        <c:crosses val="autoZero"/>
        <c:auto val="1"/>
        <c:lblAlgn val="ctr"/>
        <c:lblOffset val="100"/>
        <c:noMultiLvlLbl val="0"/>
      </c:catAx>
      <c:valAx>
        <c:axId val="-211920901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1900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62546296296296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465482342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0"/>
                <c:pt idx="0">
                  <c:v>Czy urzędnik dopytywał o szczegóły przedstawionej przez Ciebie sprawy</c:v>
                </c:pt>
                <c:pt idx="5">
                  <c:v>Czy urzędnik używał zrozumiałej terminologii?</c:v>
                </c:pt>
                <c:pt idx="9">
                  <c:v> 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0.71</c:v>
                </c:pt>
                <c:pt idx="1">
                  <c:v>0.65</c:v>
                </c:pt>
                <c:pt idx="2">
                  <c:v>0.7</c:v>
                </c:pt>
                <c:pt idx="5">
                  <c:v>1.0</c:v>
                </c:pt>
                <c:pt idx="6">
                  <c:v>0.95</c:v>
                </c:pt>
                <c:pt idx="7">
                  <c:v>1.0</c:v>
                </c:pt>
                <c:pt idx="10">
                  <c:v>0.1</c:v>
                </c:pt>
                <c:pt idx="11">
                  <c:v>0.05</c:v>
                </c:pt>
                <c:pt idx="1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0"/>
                <c:pt idx="0">
                  <c:v>Czy urzędnik dopytywał o szczegóły przedstawionej przez Ciebie sprawy</c:v>
                </c:pt>
                <c:pt idx="5">
                  <c:v>Czy urzędnik używał zrozumiałej terminologii?</c:v>
                </c:pt>
                <c:pt idx="9">
                  <c:v> 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0.29</c:v>
                </c:pt>
                <c:pt idx="1">
                  <c:v>0.35</c:v>
                </c:pt>
                <c:pt idx="2">
                  <c:v>0.3</c:v>
                </c:pt>
                <c:pt idx="6">
                  <c:v>0.05</c:v>
                </c:pt>
                <c:pt idx="10">
                  <c:v>0.9</c:v>
                </c:pt>
                <c:pt idx="11">
                  <c:v>0.95</c:v>
                </c:pt>
                <c:pt idx="12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9384088"/>
        <c:axId val="-2119381048"/>
      </c:barChart>
      <c:catAx>
        <c:axId val="-21193840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9381048"/>
        <c:crosses val="autoZero"/>
        <c:auto val="1"/>
        <c:lblAlgn val="ctr"/>
        <c:lblOffset val="100"/>
        <c:noMultiLvlLbl val="0"/>
      </c:catAx>
      <c:valAx>
        <c:axId val="-211938104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38408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086214233682315"/>
          <c:y val="0.924428509905254"/>
          <c:w val="0.847735262287025"/>
          <c:h val="0.064972512165224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9449752"/>
        <c:axId val="-2119452552"/>
      </c:barChart>
      <c:catAx>
        <c:axId val="-211944975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9452552"/>
        <c:crosses val="autoZero"/>
        <c:auto val="1"/>
        <c:lblAlgn val="ctr"/>
        <c:lblOffset val="100"/>
        <c:noMultiLvlLbl val="0"/>
      </c:catAx>
      <c:valAx>
        <c:axId val="-2119452552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9449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"/>
          <c:y val="0.0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0.71</c:v>
                </c:pt>
                <c:pt idx="1">
                  <c:v>0.19</c:v>
                </c:pt>
                <c:pt idx="2">
                  <c:v>0.0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</c:v>
                </c:pt>
                <c:pt idx="1">
                  <c:v>0.2</c:v>
                </c:pt>
                <c:pt idx="2">
                  <c:v>0.0</c:v>
                </c:pt>
                <c:pt idx="3">
                  <c:v>0.1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0.0</c:v>
                </c:pt>
                <c:pt idx="3">
                  <c:v>0.2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522808"/>
        <c:axId val="-2119519368"/>
      </c:barChart>
      <c:catAx>
        <c:axId val="-2119522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9519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51936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5228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7197608886862"/>
          <c:y val="0.0594227504244484"/>
          <c:w val="0.586921156790566"/>
          <c:h val="0.797962648556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(N=21)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(N=21)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0.67</c:v>
                </c:pt>
                <c:pt idx="1">
                  <c:v>0.45</c:v>
                </c:pt>
                <c:pt idx="2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0.0104052250963484"/>
                  <c:y val="-0.0171343918389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356447635566439"/>
                  <c:y val="-0.0206998480615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(N=21)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0.29</c:v>
                </c:pt>
                <c:pt idx="1">
                  <c:v>0.55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19595352"/>
        <c:axId val="-2119599880"/>
      </c:barChart>
      <c:catAx>
        <c:axId val="-2119595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9599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599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1959535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9650200"/>
        <c:axId val="-2119662504"/>
      </c:barChart>
      <c:catAx>
        <c:axId val="-21196502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19662504"/>
        <c:crosses val="autoZero"/>
        <c:auto val="1"/>
        <c:lblAlgn val="ctr"/>
        <c:lblOffset val="100"/>
        <c:noMultiLvlLbl val="0"/>
      </c:catAx>
      <c:valAx>
        <c:axId val="-211966250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9650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</c:v>
                </c:pt>
                <c:pt idx="1">
                  <c:v>0.1</c:v>
                </c:pt>
                <c:pt idx="2">
                  <c:v>0.0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</c:v>
                </c:pt>
                <c:pt idx="1">
                  <c:v>0.1</c:v>
                </c:pt>
                <c:pt idx="2">
                  <c:v>0.05</c:v>
                </c:pt>
                <c:pt idx="3">
                  <c:v>0.2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</c:v>
                </c:pt>
                <c:pt idx="1">
                  <c:v>0.0</c:v>
                </c:pt>
                <c:pt idx="2">
                  <c:v>0.0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711448"/>
        <c:axId val="-2119721464"/>
      </c:barChart>
      <c:catAx>
        <c:axId val="-2119711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9721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72146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7114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0.05</c:v>
                </c:pt>
                <c:pt idx="2">
                  <c:v>0.0</c:v>
                </c:pt>
                <c:pt idx="3">
                  <c:v>0.71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0.15</c:v>
                </c:pt>
                <c:pt idx="2">
                  <c:v>0.05</c:v>
                </c:pt>
                <c:pt idx="3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0.0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765352"/>
        <c:axId val="-2119761912"/>
      </c:barChart>
      <c:catAx>
        <c:axId val="-2119765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9761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76191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7653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9865480"/>
        <c:axId val="-2119862440"/>
      </c:barChart>
      <c:catAx>
        <c:axId val="-21198654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9862440"/>
        <c:crosses val="autoZero"/>
        <c:auto val="1"/>
        <c:lblAlgn val="ctr"/>
        <c:lblOffset val="100"/>
        <c:noMultiLvlLbl val="0"/>
      </c:catAx>
      <c:valAx>
        <c:axId val="-211986244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9865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0.8</c:v>
                </c:pt>
                <c:pt idx="2">
                  <c:v>0.85</c:v>
                </c:pt>
                <c:pt idx="3">
                  <c:v>0.7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0.4</c:v>
                </c:pt>
                <c:pt idx="2">
                  <c:v>0.75</c:v>
                </c:pt>
                <c:pt idx="3">
                  <c:v>0.65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0.65</c:v>
                </c:pt>
                <c:pt idx="2">
                  <c:v>0.7</c:v>
                </c:pt>
                <c:pt idx="3">
                  <c:v>0.45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943144"/>
        <c:axId val="-2119948168"/>
      </c:barChart>
      <c:catAx>
        <c:axId val="-2119943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9948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94816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9431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5081192"/>
        <c:axId val="2115057400"/>
      </c:barChart>
      <c:catAx>
        <c:axId val="21150811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115057400"/>
        <c:crosses val="autoZero"/>
        <c:auto val="1"/>
        <c:lblAlgn val="ctr"/>
        <c:lblOffset val="100"/>
        <c:noMultiLvlLbl val="0"/>
      </c:catAx>
      <c:valAx>
        <c:axId val="211505740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21150811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8800648"/>
        <c:axId val="-2118402712"/>
      </c:barChart>
      <c:catAx>
        <c:axId val="-21188006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8402712"/>
        <c:crosses val="autoZero"/>
        <c:auto val="1"/>
        <c:lblAlgn val="ctr"/>
        <c:lblOffset val="100"/>
        <c:noMultiLvlLbl val="0"/>
      </c:catAx>
      <c:valAx>
        <c:axId val="-2118402712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88006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(N=12)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8152936"/>
        <c:axId val="-2118342232"/>
      </c:barChart>
      <c:catAx>
        <c:axId val="-21181529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8342232"/>
        <c:crosses val="autoZero"/>
        <c:auto val="1"/>
        <c:lblAlgn val="ctr"/>
        <c:lblOffset val="100"/>
        <c:noMultiLvlLbl val="0"/>
      </c:catAx>
      <c:valAx>
        <c:axId val="-2118342232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8152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0.52</c:v>
                </c:pt>
                <c:pt idx="1">
                  <c:v>0.24</c:v>
                </c:pt>
                <c:pt idx="2">
                  <c:v>0.1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0.35</c:v>
                </c:pt>
                <c:pt idx="1">
                  <c:v>0.25</c:v>
                </c:pt>
                <c:pt idx="2">
                  <c:v>0.05</c:v>
                </c:pt>
                <c:pt idx="3">
                  <c:v>0.35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0.4</c:v>
                </c:pt>
                <c:pt idx="1">
                  <c:v>0.1</c:v>
                </c:pt>
                <c:pt idx="2">
                  <c:v>0.15</c:v>
                </c:pt>
                <c:pt idx="3">
                  <c:v>0.35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028408"/>
        <c:axId val="-2119024968"/>
      </c:barChart>
      <c:catAx>
        <c:axId val="-2119028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9024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02496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0284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0.05</c:v>
                </c:pt>
                <c:pt idx="2">
                  <c:v>0.0</c:v>
                </c:pt>
                <c:pt idx="3">
                  <c:v>0.52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0.833333333333333</c:v>
                </c:pt>
                <c:pt idx="1">
                  <c:v>0.166666666666667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0.57</c:v>
                </c:pt>
                <c:pt idx="1">
                  <c:v>0.29</c:v>
                </c:pt>
                <c:pt idx="2">
                  <c:v>0.14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8206264"/>
        <c:axId val="-2118202824"/>
      </c:barChart>
      <c:catAx>
        <c:axId val="-2118206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8202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820282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2062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0510040"/>
        <c:axId val="-2120509048"/>
      </c:barChart>
      <c:catAx>
        <c:axId val="-212051004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0509048"/>
        <c:crosses val="autoZero"/>
        <c:auto val="1"/>
        <c:lblAlgn val="ctr"/>
        <c:lblOffset val="100"/>
        <c:noMultiLvlLbl val="0"/>
      </c:catAx>
      <c:valAx>
        <c:axId val="-2120509048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205100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0.3</c:v>
                </c:pt>
                <c:pt idx="1">
                  <c:v>0.05</c:v>
                </c:pt>
                <c:pt idx="2">
                  <c:v>0.05</c:v>
                </c:pt>
                <c:pt idx="3">
                  <c:v>0.65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0.25</c:v>
                </c:pt>
                <c:pt idx="1">
                  <c:v>0.0</c:v>
                </c:pt>
                <c:pt idx="2">
                  <c:v>0.1</c:v>
                </c:pt>
                <c:pt idx="3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0.3</c:v>
                </c:pt>
                <c:pt idx="1">
                  <c:v>0.0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49234968"/>
        <c:axId val="2049238408"/>
      </c:barChart>
      <c:catAx>
        <c:axId val="204923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9238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923840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492349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0.0</c:v>
                </c:pt>
                <c:pt idx="2">
                  <c:v>0.24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</c:v>
                </c:pt>
                <c:pt idx="1">
                  <c:v>0.0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8603768"/>
        <c:axId val="-2118150680"/>
      </c:barChart>
      <c:catAx>
        <c:axId val="-2118603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8150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815068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6037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0.62</c:v>
                </c:pt>
                <c:pt idx="1">
                  <c:v>0.65</c:v>
                </c:pt>
                <c:pt idx="2">
                  <c:v>0.65</c:v>
                </c:pt>
                <c:pt idx="4">
                  <c:v>0.1</c:v>
                </c:pt>
                <c:pt idx="5">
                  <c:v>0.45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0.38</c:v>
                </c:pt>
                <c:pt idx="1">
                  <c:v>0.35</c:v>
                </c:pt>
                <c:pt idx="2">
                  <c:v>0.35</c:v>
                </c:pt>
                <c:pt idx="4">
                  <c:v>0.57</c:v>
                </c:pt>
                <c:pt idx="5">
                  <c:v>0.55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1132216"/>
        <c:axId val="-2140555288"/>
      </c:barChart>
      <c:catAx>
        <c:axId val="-2141132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0555288"/>
        <c:crosses val="autoZero"/>
        <c:auto val="1"/>
        <c:lblAlgn val="ctr"/>
        <c:lblOffset val="100"/>
        <c:noMultiLvlLbl val="0"/>
      </c:catAx>
      <c:valAx>
        <c:axId val="-214055528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11322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192003931781259"/>
          <c:y val="0.357132907395713"/>
          <c:w val="0.55285646578591"/>
          <c:h val="0.20952973515099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8045641975308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0416040"/>
        <c:axId val="-2120711736"/>
      </c:barChart>
      <c:catAx>
        <c:axId val="-21204160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0711736"/>
        <c:crosses val="autoZero"/>
        <c:auto val="1"/>
        <c:lblAlgn val="ctr"/>
        <c:lblOffset val="100"/>
        <c:noMultiLvlLbl val="0"/>
      </c:catAx>
      <c:valAx>
        <c:axId val="-21207117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04160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41399384"/>
        <c:axId val="-2141380744"/>
      </c:barChart>
      <c:catAx>
        <c:axId val="-214139938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41380744"/>
        <c:crosses val="autoZero"/>
        <c:auto val="1"/>
        <c:lblAlgn val="ctr"/>
        <c:lblOffset val="100"/>
        <c:noMultiLvlLbl val="0"/>
      </c:catAx>
      <c:valAx>
        <c:axId val="-214138074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413993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punkcie informacyjnym</c:v>
                </c:pt>
                <c:pt idx="5">
                  <c:v>W innym miejscu </c:v>
                </c:pt>
                <c:pt idx="6">
                  <c:v>Nie ma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</c:v>
                </c:pt>
                <c:pt idx="1">
                  <c:v>0.1</c:v>
                </c:pt>
                <c:pt idx="2">
                  <c:v>0.0</c:v>
                </c:pt>
                <c:pt idx="3">
                  <c:v>0.0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punkcie informacyjnym</c:v>
                </c:pt>
                <c:pt idx="5">
                  <c:v>W innym miejscu </c:v>
                </c:pt>
                <c:pt idx="6">
                  <c:v>Nie ma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0.85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0.0</c:v>
                </c:pt>
                <c:pt idx="5">
                  <c:v>0.0</c:v>
                </c:pt>
                <c:pt idx="6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punkcie informacyjnym</c:v>
                </c:pt>
                <c:pt idx="5">
                  <c:v>W innym miejscu </c:v>
                </c:pt>
                <c:pt idx="6">
                  <c:v>Nie ma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0.85</c:v>
                </c:pt>
                <c:pt idx="1">
                  <c:v>0.15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1735576"/>
        <c:axId val="-2122093032"/>
      </c:barChart>
      <c:catAx>
        <c:axId val="-21217355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2093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09303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7355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  <c:pt idx="3">
                  <c:v>0.85</c:v>
                </c:pt>
                <c:pt idx="4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79187608"/>
        <c:axId val="2079190696"/>
      </c:barChart>
      <c:catAx>
        <c:axId val="20791876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79190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9190696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791876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206611570247934"/>
          <c:w val="0.999237386813273"/>
          <c:h val="0.890495867768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0.55</c:v>
                </c:pt>
                <c:pt idx="1">
                  <c:v>0.65</c:v>
                </c:pt>
                <c:pt idx="2">
                  <c:v>0.29</c:v>
                </c:pt>
                <c:pt idx="4">
                  <c:v>0.7</c:v>
                </c:pt>
                <c:pt idx="5">
                  <c:v>0.9</c:v>
                </c:pt>
                <c:pt idx="6">
                  <c:v>0.52</c:v>
                </c:pt>
                <c:pt idx="8">
                  <c:v>0.65</c:v>
                </c:pt>
                <c:pt idx="9">
                  <c:v>0.75</c:v>
                </c:pt>
                <c:pt idx="10">
                  <c:v>0.57</c:v>
                </c:pt>
                <c:pt idx="12">
                  <c:v>0.75</c:v>
                </c:pt>
                <c:pt idx="13">
                  <c:v>0.8</c:v>
                </c:pt>
                <c:pt idx="14">
                  <c:v>0.52</c:v>
                </c:pt>
                <c:pt idx="16">
                  <c:v>0.8</c:v>
                </c:pt>
                <c:pt idx="17">
                  <c:v>0.9</c:v>
                </c:pt>
                <c:pt idx="18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</c:v>
                </c:pt>
                <c:pt idx="1">
                  <c:v>0.35</c:v>
                </c:pt>
                <c:pt idx="2">
                  <c:v>0.61</c:v>
                </c:pt>
                <c:pt idx="4">
                  <c:v>0.15</c:v>
                </c:pt>
                <c:pt idx="5">
                  <c:v>0.1</c:v>
                </c:pt>
                <c:pt idx="6">
                  <c:v>0.48</c:v>
                </c:pt>
                <c:pt idx="8">
                  <c:v>0.3</c:v>
                </c:pt>
                <c:pt idx="9">
                  <c:v>0.25</c:v>
                </c:pt>
                <c:pt idx="10">
                  <c:v>0.43</c:v>
                </c:pt>
                <c:pt idx="12">
                  <c:v>0.25</c:v>
                </c:pt>
                <c:pt idx="13">
                  <c:v>0.2</c:v>
                </c:pt>
                <c:pt idx="14">
                  <c:v>0.48</c:v>
                </c:pt>
                <c:pt idx="16">
                  <c:v>0.2</c:v>
                </c:pt>
                <c:pt idx="17">
                  <c:v>0.1</c:v>
                </c:pt>
                <c:pt idx="18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</c:v>
                </c:pt>
                <c:pt idx="2">
                  <c:v>0.1</c:v>
                </c:pt>
                <c:pt idx="4">
                  <c:v>0.1</c:v>
                </c:pt>
                <c:pt idx="8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"/>
                  <c:y val="-0.02447020877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-0.002587251029295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0">
                  <c:v>0.05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-2127053832"/>
        <c:axId val="2117353848"/>
      </c:barChart>
      <c:catAx>
        <c:axId val="-2127053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7353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7353848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-2127053832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0.0141093474426808"/>
          <c:y val="0.939850440292597"/>
          <c:w val="0.98589065255732"/>
          <c:h val="0.0601495597074034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1597592"/>
        <c:axId val="-2121445208"/>
      </c:barChart>
      <c:catAx>
        <c:axId val="-2121597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445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44520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59759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</c:v>
                </c:pt>
                <c:pt idx="2">
                  <c:v>0.94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  <c:pt idx="2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1947224"/>
        <c:axId val="-2121631544"/>
      </c:barChart>
      <c:catAx>
        <c:axId val="-2121947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631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63154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94722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1469768"/>
        <c:axId val="-2121466728"/>
      </c:barChart>
      <c:catAx>
        <c:axId val="-21214697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1466728"/>
        <c:crosses val="autoZero"/>
        <c:auto val="1"/>
        <c:lblAlgn val="ctr"/>
        <c:lblOffset val="100"/>
        <c:noMultiLvlLbl val="0"/>
      </c:catAx>
      <c:valAx>
        <c:axId val="-2121466728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214697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0.25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0.1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2059928"/>
        <c:axId val="-2121570856"/>
      </c:barChart>
      <c:catAx>
        <c:axId val="-2122059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57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570856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0599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2253720"/>
        <c:axId val="-2121832824"/>
      </c:barChart>
      <c:catAx>
        <c:axId val="-2122253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832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83282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25372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15.11.14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15.11.14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ffice@arc.com.pl" TargetMode="Externa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 smtClean="0"/>
              <a:t>URZĄD DZIELNICY WOLA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</a:t>
            </a:r>
            <a:r>
              <a:rPr lang="pl-PL" b="1" dirty="0">
                <a:solidFill>
                  <a:srgbClr val="808285"/>
                </a:solidFill>
              </a:rPr>
              <a:t>Listopad 2014</a:t>
            </a: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17603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Wola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361904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Wola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81772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851451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533408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Wola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06568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Wola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401987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29316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21496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98298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989157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084962" y="6166098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pl-PL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44239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50799"/>
              </p:ext>
            </p:extLst>
          </p:nvPr>
        </p:nvGraphicFramePr>
        <p:xfrm>
          <a:off x="4356770" y="2440202"/>
          <a:ext cx="1800000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5475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50997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942648"/>
              </p:ext>
            </p:extLst>
          </p:nvPr>
        </p:nvGraphicFramePr>
        <p:xfrm>
          <a:off x="5148658" y="2494735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669411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6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652971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57067"/>
              </p:ext>
            </p:extLst>
          </p:nvPr>
        </p:nvGraphicFramePr>
        <p:xfrm>
          <a:off x="108298" y="1846114"/>
          <a:ext cx="2808000" cy="435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984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6"/>
          <p:cNvSpPr txBox="1">
            <a:spLocks noChangeArrowheads="1"/>
          </p:cNvSpPr>
          <p:nvPr/>
        </p:nvSpPr>
        <p:spPr bwMode="auto">
          <a:xfrm>
            <a:off x="7741146" y="1908207"/>
            <a:ext cx="1200358" cy="10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5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5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7741146" y="3420375"/>
            <a:ext cx="1200358" cy="10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5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5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41146" y="4932543"/>
            <a:ext cx="1200358" cy="10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5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5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381106" y="375174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12800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8578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88222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80819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064317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179128"/>
              </p:ext>
            </p:extLst>
          </p:nvPr>
        </p:nvGraphicFramePr>
        <p:xfrm>
          <a:off x="756850" y="2421682"/>
          <a:ext cx="432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60135"/>
              </p:ext>
            </p:extLst>
          </p:nvPr>
        </p:nvGraphicFramePr>
        <p:xfrm>
          <a:off x="550937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68680"/>
              </p:ext>
            </p:extLst>
          </p:nvPr>
        </p:nvGraphicFramePr>
        <p:xfrm>
          <a:off x="36290" y="2422130"/>
          <a:ext cx="1800000" cy="4104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8761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36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kartami informacyjnymi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3648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36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4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88318"/>
              </p:ext>
            </p:extLst>
          </p:nvPr>
        </p:nvGraphicFramePr>
        <p:xfrm>
          <a:off x="4725394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62179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98623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89843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227366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588762"/>
              </p:ext>
            </p:extLst>
          </p:nvPr>
        </p:nvGraphicFramePr>
        <p:xfrm>
          <a:off x="972874" y="2494734"/>
          <a:ext cx="4320000" cy="410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72187"/>
              </p:ext>
            </p:extLst>
          </p:nvPr>
        </p:nvGraphicFramePr>
        <p:xfrm>
          <a:off x="180306" y="2422130"/>
          <a:ext cx="1800000" cy="41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741760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18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665125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191473"/>
              </p:ext>
            </p:extLst>
          </p:nvPr>
        </p:nvGraphicFramePr>
        <p:xfrm>
          <a:off x="1044402" y="2493690"/>
          <a:ext cx="439200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52813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70842"/>
              </p:ext>
            </p:extLst>
          </p:nvPr>
        </p:nvGraphicFramePr>
        <p:xfrm>
          <a:off x="4068738" y="249369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61583"/>
              </p:ext>
            </p:extLst>
          </p:nvPr>
        </p:nvGraphicFramePr>
        <p:xfrm>
          <a:off x="108298" y="2548493"/>
          <a:ext cx="1872208" cy="389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13909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67389"/>
            <a:ext cx="1200358" cy="13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t-BR" sz="8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t-BR" sz="10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endParaRPr lang="pl-PL" sz="4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81643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070662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7732325" y="1845618"/>
            <a:ext cx="1200358" cy="147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t-BR" sz="10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endParaRPr lang="pl-PL" sz="10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3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t-BR" sz="10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t-BR" sz="8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endParaRPr lang="pl-PL" sz="8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endParaRPr lang="pl-PL" sz="10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14083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739525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1742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Wola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7342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437441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7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Kryteria oceny</a:t>
            </a:r>
            <a:endParaRPr lang="pl-PL" sz="3500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05963"/>
              </p:ext>
            </p:extLst>
          </p:nvPr>
        </p:nvGraphicFramePr>
        <p:xfrm>
          <a:off x="767690" y="2202446"/>
          <a:ext cx="7610209" cy="11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Wola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84815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849844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Wola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155280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Wola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06469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9670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773</TotalTime>
  <Words>1828</Words>
  <Application>Microsoft Macintosh PowerPoint</Application>
  <PresentationFormat>Niestandardowy</PresentationFormat>
  <Paragraphs>313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WOLA</vt:lpstr>
      <vt:lpstr>Spis treści</vt:lpstr>
      <vt:lpstr>Informacje o metodzie</vt:lpstr>
      <vt:lpstr>Wyniki badania</vt:lpstr>
      <vt:lpstr>Kryteria oceny</vt:lpstr>
      <vt:lpstr>Wyniki badania</vt:lpstr>
      <vt:lpstr>Urząd Dzielnicy Wola Otoczenie: Wygląd Urzędu (1)</vt:lpstr>
      <vt:lpstr>Urząd Dzielnicy Wola Otoczenie: Wygląd Urzędu (2)</vt:lpstr>
      <vt:lpstr>Urząd Dzielnicy Wola Otoczenie: Wygląd Urzędu (3)</vt:lpstr>
      <vt:lpstr>Urząd Dzielnicy Wola Otoczenie: Wygląd Urzędu (4)</vt:lpstr>
      <vt:lpstr>Urząd Dzielnicy Wola Otoczenie: Wygląd Urzędu (5)</vt:lpstr>
      <vt:lpstr>Urząd Dzielnicy Wola Otoczenie: Wygląd Urzędu (6)</vt:lpstr>
      <vt:lpstr>Urząd Dzielnicy Wola Otoczenie: Wygląd Urzędu (7)</vt:lpstr>
      <vt:lpstr>Wyniki badania</vt:lpstr>
      <vt:lpstr>Urząd Dzielnicy Wola Wygląd zewnętrzny urzędnika i jego stanowisko pracy</vt:lpstr>
      <vt:lpstr>Wyniki badania</vt:lpstr>
      <vt:lpstr>Urząd Dzielnicy Wola Zachowanie urzędnika wobec interesanta (1)</vt:lpstr>
      <vt:lpstr>Urząd Dzielnicy Wola Zachowanie urzędnika wobec interesanta (2)</vt:lpstr>
      <vt:lpstr>Wyniki badania</vt:lpstr>
      <vt:lpstr>Urząd Dzielnicy Wola Urzędnik: Obsługa przedstawionej sprawy (1)</vt:lpstr>
      <vt:lpstr>Urząd Dzielnicy Wola Urzędnik: Obsługa przedstawionej sprawy (2)</vt:lpstr>
      <vt:lpstr>Urząd Dzielnicy Wola Urzędnik: Obsługa przedstawionej sprawy (3)</vt:lpstr>
      <vt:lpstr>Wyniki badania</vt:lpstr>
      <vt:lpstr>Urząd Dzielnicy Wola Urzędnik: Sposób załatwienia przedstawionej sprawy (1)</vt:lpstr>
      <vt:lpstr>Urząd Dzielnicy Wola Urzędnik: Sposób załatwienia przedstawionej sprawy (2)</vt:lpstr>
      <vt:lpstr>Urząd Dzielnicy Wola Urzędnik: Sposób załatwienia przedstawionej sprawy (3)</vt:lpstr>
      <vt:lpstr>Urząd Dzielnicy Wola Urzędnik: Sposób załatwiania przedstawionej sprawy (4)</vt:lpstr>
      <vt:lpstr>Urząd Dzielnicy Wola Urzędnik: Sposób załatwienia przedstawionej sprawy (5)</vt:lpstr>
      <vt:lpstr>Urząd Dzielnicy Wola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151</cp:revision>
  <dcterms:created xsi:type="dcterms:W3CDTF">2013-09-17T08:07:59Z</dcterms:created>
  <dcterms:modified xsi:type="dcterms:W3CDTF">2014-11-15T17:34:21Z</dcterms:modified>
</cp:coreProperties>
</file>