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4.xml" ContentType="application/vnd.openxmlformats-officedocument.presentationml.notesSlide+xml"/>
  <Override PartName="/ppt/charts/chart16.xml" ContentType="application/vnd.openxmlformats-officedocument.drawingml.chart+xml"/>
  <Override PartName="/ppt/notesSlides/notesSlide5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notesSlides/notesSlide6.xml" ContentType="application/vnd.openxmlformats-officedocument.presentationml.notesSl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notesSlides/notesSlide7.xml" ContentType="application/vnd.openxmlformats-officedocument.presentationml.notesSlide+xml"/>
  <Override PartName="/ppt/charts/chart49.xml" ContentType="application/vnd.openxmlformats-officedocument.drawingml.chart+xml"/>
  <Override PartName="/ppt/charts/chart50.xml" ContentType="application/vnd.openxmlformats-officedocument.drawingml.chart+xml"/>
  <Override PartName="/ppt/charts/chart51.xml" ContentType="application/vnd.openxmlformats-officedocument.drawingml.chart+xml"/>
  <Override PartName="/ppt/charts/chart52.xml" ContentType="application/vnd.openxmlformats-officedocument.drawingml.chart+xml"/>
  <Override PartName="/ppt/charts/chart53.xml" ContentType="application/vnd.openxmlformats-officedocument.drawingml.chart+xml"/>
  <Override PartName="/ppt/charts/chart54.xml" ContentType="application/vnd.openxmlformats-officedocument.drawingml.chart+xml"/>
  <Override PartName="/ppt/charts/chart55.xml" ContentType="application/vnd.openxmlformats-officedocument.drawingml.chart+xml"/>
  <Override PartName="/ppt/charts/chart56.xml" ContentType="application/vnd.openxmlformats-officedocument.drawingml.chart+xml"/>
  <Override PartName="/ppt/charts/chart57.xml" ContentType="application/vnd.openxmlformats-officedocument.drawingml.chart+xml"/>
  <Override PartName="/ppt/charts/chart5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8"/>
  </p:notesMasterIdLst>
  <p:handoutMasterIdLst>
    <p:handoutMasterId r:id="rId109"/>
  </p:handoutMasterIdLst>
  <p:sldIdLst>
    <p:sldId id="417" r:id="rId2"/>
    <p:sldId id="796" r:id="rId3"/>
    <p:sldId id="797" r:id="rId4"/>
    <p:sldId id="798" r:id="rId5"/>
    <p:sldId id="800" r:id="rId6"/>
    <p:sldId id="799" r:id="rId7"/>
    <p:sldId id="810" r:id="rId8"/>
    <p:sldId id="811" r:id="rId9"/>
    <p:sldId id="814" r:id="rId10"/>
    <p:sldId id="818" r:id="rId11"/>
    <p:sldId id="822" r:id="rId12"/>
    <p:sldId id="823" r:id="rId13"/>
    <p:sldId id="824" r:id="rId14"/>
    <p:sldId id="826" r:id="rId15"/>
    <p:sldId id="825" r:id="rId16"/>
    <p:sldId id="920" r:id="rId17"/>
    <p:sldId id="831" r:id="rId18"/>
    <p:sldId id="832" r:id="rId19"/>
    <p:sldId id="980" r:id="rId20"/>
    <p:sldId id="981" r:id="rId21"/>
    <p:sldId id="836" r:id="rId22"/>
    <p:sldId id="921" r:id="rId23"/>
    <p:sldId id="922" r:id="rId24"/>
    <p:sldId id="923" r:id="rId25"/>
    <p:sldId id="924" r:id="rId26"/>
    <p:sldId id="925" r:id="rId27"/>
    <p:sldId id="926" r:id="rId28"/>
    <p:sldId id="927" r:id="rId29"/>
    <p:sldId id="928" r:id="rId30"/>
    <p:sldId id="929" r:id="rId31"/>
    <p:sldId id="930" r:id="rId32"/>
    <p:sldId id="931" r:id="rId33"/>
    <p:sldId id="932" r:id="rId34"/>
    <p:sldId id="933" r:id="rId35"/>
    <p:sldId id="934" r:id="rId36"/>
    <p:sldId id="935" r:id="rId37"/>
    <p:sldId id="936" r:id="rId38"/>
    <p:sldId id="937" r:id="rId39"/>
    <p:sldId id="938" r:id="rId40"/>
    <p:sldId id="939" r:id="rId41"/>
    <p:sldId id="940" r:id="rId42"/>
    <p:sldId id="941" r:id="rId43"/>
    <p:sldId id="942" r:id="rId44"/>
    <p:sldId id="943" r:id="rId45"/>
    <p:sldId id="944" r:id="rId46"/>
    <p:sldId id="945" r:id="rId47"/>
    <p:sldId id="946" r:id="rId48"/>
    <p:sldId id="947" r:id="rId49"/>
    <p:sldId id="967" r:id="rId50"/>
    <p:sldId id="968" r:id="rId51"/>
    <p:sldId id="969" r:id="rId52"/>
    <p:sldId id="970" r:id="rId53"/>
    <p:sldId id="971" r:id="rId54"/>
    <p:sldId id="972" r:id="rId55"/>
    <p:sldId id="973" r:id="rId56"/>
    <p:sldId id="974" r:id="rId57"/>
    <p:sldId id="975" r:id="rId58"/>
    <p:sldId id="976" r:id="rId59"/>
    <p:sldId id="977" r:id="rId60"/>
    <p:sldId id="978" r:id="rId61"/>
    <p:sldId id="979" r:id="rId62"/>
    <p:sldId id="879" r:id="rId63"/>
    <p:sldId id="878" r:id="rId64"/>
    <p:sldId id="881" r:id="rId65"/>
    <p:sldId id="886" r:id="rId66"/>
    <p:sldId id="885" r:id="rId67"/>
    <p:sldId id="884" r:id="rId68"/>
    <p:sldId id="883" r:id="rId69"/>
    <p:sldId id="882" r:id="rId70"/>
    <p:sldId id="887" r:id="rId71"/>
    <p:sldId id="888" r:id="rId72"/>
    <p:sldId id="889" r:id="rId73"/>
    <p:sldId id="880" r:id="rId74"/>
    <p:sldId id="892" r:id="rId75"/>
    <p:sldId id="893" r:id="rId76"/>
    <p:sldId id="894" r:id="rId77"/>
    <p:sldId id="895" r:id="rId78"/>
    <p:sldId id="896" r:id="rId79"/>
    <p:sldId id="897" r:id="rId80"/>
    <p:sldId id="898" r:id="rId81"/>
    <p:sldId id="899" r:id="rId82"/>
    <p:sldId id="900" r:id="rId83"/>
    <p:sldId id="903" r:id="rId84"/>
    <p:sldId id="902" r:id="rId85"/>
    <p:sldId id="904" r:id="rId86"/>
    <p:sldId id="905" r:id="rId87"/>
    <p:sldId id="906" r:id="rId88"/>
    <p:sldId id="891" r:id="rId89"/>
    <p:sldId id="907" r:id="rId90"/>
    <p:sldId id="908" r:id="rId91"/>
    <p:sldId id="909" r:id="rId92"/>
    <p:sldId id="910" r:id="rId93"/>
    <p:sldId id="911" r:id="rId94"/>
    <p:sldId id="890" r:id="rId95"/>
    <p:sldId id="912" r:id="rId96"/>
    <p:sldId id="913" r:id="rId97"/>
    <p:sldId id="914" r:id="rId98"/>
    <p:sldId id="915" r:id="rId99"/>
    <p:sldId id="916" r:id="rId100"/>
    <p:sldId id="965" r:id="rId101"/>
    <p:sldId id="966" r:id="rId102"/>
    <p:sldId id="877" r:id="rId103"/>
    <p:sldId id="917" r:id="rId104"/>
    <p:sldId id="918" r:id="rId105"/>
    <p:sldId id="919" r:id="rId106"/>
    <p:sldId id="485" r:id="rId107"/>
  </p:sldIdLst>
  <p:sldSz cx="9144000" cy="6858000" type="screen4x3"/>
  <p:notesSz cx="6669088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z" initials="i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000A"/>
    <a:srgbClr val="336600"/>
    <a:srgbClr val="0066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02" autoAdjust="0"/>
    <p:restoredTop sz="94491" autoAdjust="0"/>
  </p:normalViewPr>
  <p:slideViewPr>
    <p:cSldViewPr snapToObjects="1" showGuides="1">
      <p:cViewPr varScale="1">
        <p:scale>
          <a:sx n="78" d="100"/>
          <a:sy n="78" d="100"/>
        </p:scale>
        <p:origin x="-102" y="-690"/>
      </p:cViewPr>
      <p:guideLst>
        <p:guide orient="horz" pos="4247"/>
        <p:guide orient="horz" pos="73"/>
        <p:guide orient="horz" pos="2568"/>
        <p:guide orient="horz" pos="4110"/>
        <p:guide orient="horz" pos="4065"/>
        <p:guide orient="horz" pos="107"/>
        <p:guide orient="horz" pos="527"/>
        <p:guide pos="476"/>
        <p:guide pos="1973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14874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handoutMaster" Target="handoutMasters/handout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9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Excel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51.xlsx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52.xlsx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53.xlsx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54.xlsx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55.xlsx"/></Relationships>
</file>

<file path=ppt/charts/_rels/chart5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56.xlsx"/></Relationships>
</file>

<file path=ppt/charts/_rels/chart5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57.xlsx"/></Relationships>
</file>

<file path=ppt/charts/_rels/chart5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58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Arkusz_programu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94688221709087"/>
          <c:y val="9.7328244274809225E-2"/>
          <c:w val="0.72286374133949194"/>
          <c:h val="0.90458015267175551"/>
        </c:manualLayout>
      </c:layout>
      <c:barChart>
        <c:barDir val="bar"/>
        <c:grouping val="clustered"/>
        <c:varyColors val="0"/>
        <c:ser>
          <c:idx val="5"/>
          <c:order val="0"/>
          <c:tx>
            <c:strRef>
              <c:f>Sheet1!$B$1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rgbClr val="FF6600"/>
            </a:solidFill>
            <a:ln w="24226">
              <a:noFill/>
            </a:ln>
          </c:spPr>
          <c:invertIfNegative val="0"/>
          <c:dLbls>
            <c:spPr>
              <a:noFill/>
              <a:ln w="24226">
                <a:noFill/>
              </a:ln>
            </c:spPr>
            <c:txPr>
              <a:bodyPr/>
              <a:lstStyle/>
              <a:p>
                <a:pPr>
                  <a:defRPr sz="1145" b="0" i="0" u="none" strike="noStrike" baseline="0">
                    <a:solidFill>
                      <a:schemeClr val="tx1"/>
                    </a:solidFill>
                    <a:latin typeface="Tahoma"/>
                    <a:ea typeface="Tahoma"/>
                    <a:cs typeface="Tahoma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PI delegatur BAISO jest widoczne/ 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0.96000000000000063</c:v>
                </c:pt>
                <c:pt idx="1">
                  <c:v>0.97000000000000042</c:v>
                </c:pt>
                <c:pt idx="2">
                  <c:v>0.95000000000000062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(N=340)</c:v>
                </c:pt>
              </c:strCache>
            </c:strRef>
          </c:tx>
          <c:spPr>
            <a:solidFill>
              <a:srgbClr val="FFCC00"/>
            </a:solidFill>
            <a:ln w="24226">
              <a:noFill/>
            </a:ln>
          </c:spPr>
          <c:invertIfNegative val="0"/>
          <c:dLbls>
            <c:spPr>
              <a:noFill/>
              <a:ln w="24226">
                <a:noFill/>
              </a:ln>
            </c:spPr>
            <c:txPr>
              <a:bodyPr/>
              <a:lstStyle/>
              <a:p>
                <a:pPr>
                  <a:defRPr sz="1145" b="0" i="0" u="none" strike="noStrike" baseline="0">
                    <a:solidFill>
                      <a:schemeClr val="tx1"/>
                    </a:solidFill>
                    <a:latin typeface="Tahoma"/>
                    <a:ea typeface="Tahoma"/>
                    <a:cs typeface="Tahoma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PI delegatur BAISO jest widoczne/ 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0.97000000000000042</c:v>
                </c:pt>
                <c:pt idx="1">
                  <c:v>0.99</c:v>
                </c:pt>
                <c:pt idx="2">
                  <c:v>0.96000000000000063</c:v>
                </c:pt>
              </c:numCache>
            </c:numRef>
          </c:val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339966"/>
            </a:solidFill>
            <a:ln w="24226">
              <a:noFill/>
            </a:ln>
          </c:spPr>
          <c:invertIfNegative val="0"/>
          <c:dLbls>
            <c:spPr>
              <a:noFill/>
              <a:ln w="24226">
                <a:noFill/>
              </a:ln>
            </c:spPr>
            <c:txPr>
              <a:bodyPr/>
              <a:lstStyle/>
              <a:p>
                <a:pPr>
                  <a:defRPr sz="114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PI delegatur BAISO jest widoczne/ 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0.94000000000000061</c:v>
                </c:pt>
                <c:pt idx="1">
                  <c:v>0.97000000000000042</c:v>
                </c:pt>
                <c:pt idx="2">
                  <c:v>0.96000000000000063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6757504"/>
        <c:axId val="166759040"/>
      </c:barChart>
      <c:catAx>
        <c:axId val="16675750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02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4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6759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675904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6757504"/>
        <c:crosses val="autoZero"/>
        <c:crossBetween val="between"/>
        <c:majorUnit val="0.2"/>
      </c:valAx>
      <c:spPr>
        <a:noFill/>
        <a:ln w="24226">
          <a:noFill/>
        </a:ln>
      </c:spPr>
    </c:plotArea>
    <c:legend>
      <c:legendPos val="t"/>
      <c:layout>
        <c:manualLayout>
          <c:xMode val="edge"/>
          <c:yMode val="edge"/>
          <c:x val="0.24364896073903042"/>
          <c:y val="0"/>
          <c:w val="0.70323325635103962"/>
          <c:h val="9.160305343511449E-2"/>
        </c:manualLayout>
      </c:layout>
      <c:overlay val="0"/>
      <c:spPr>
        <a:noFill/>
        <a:ln w="24226">
          <a:noFill/>
        </a:ln>
      </c:spPr>
      <c:txPr>
        <a:bodyPr/>
        <a:lstStyle/>
        <a:p>
          <a:pPr>
            <a:defRPr sz="104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45" b="0" i="0" u="none" strike="noStrike" baseline="0">
          <a:solidFill>
            <a:schemeClr val="tx1"/>
          </a:solidFill>
          <a:latin typeface="Tahoma"/>
          <a:ea typeface="Tahoma"/>
          <a:cs typeface="Tahoma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191986644407396"/>
          <c:y val="6.0240963855421898E-3"/>
          <c:w val="0.84974958263773148"/>
          <c:h val="0.5722891566265079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235">
              <a:noFill/>
            </a:ln>
          </c:spPr>
          <c:invertIfNegative val="0"/>
          <c:dLbls>
            <c:spPr>
              <a:noFill/>
              <a:ln w="23235">
                <a:noFill/>
              </a:ln>
            </c:spPr>
            <c:txPr>
              <a:bodyPr/>
              <a:lstStyle/>
              <a:p>
                <a:pPr>
                  <a:defRPr sz="107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3"/>
                <c:pt idx="0">
                  <c:v>2012 (N=280)</c:v>
                </c:pt>
                <c:pt idx="1">
                  <c:v>2011 (N=340)</c:v>
                </c:pt>
                <c:pt idx="2">
                  <c:v>2010 (N=212)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0.69285714285714251</c:v>
                </c:pt>
                <c:pt idx="1">
                  <c:v>0.74000000000000132</c:v>
                </c:pt>
                <c:pt idx="2">
                  <c:v>0.81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235">
              <a:noFill/>
            </a:ln>
          </c:spPr>
          <c:invertIfNegative val="0"/>
          <c:dLbls>
            <c:dLbl>
              <c:idx val="4"/>
              <c:layout>
                <c:manualLayout>
                  <c:xMode val="edge"/>
                  <c:yMode val="edge"/>
                  <c:x val="0.81135225375625886"/>
                  <c:y val="0.72891566265060426"/>
                </c:manualLayout>
              </c:layout>
              <c:spPr>
                <a:noFill/>
                <a:ln w="23235">
                  <a:noFill/>
                </a:ln>
              </c:spPr>
              <c:txPr>
                <a:bodyPr/>
                <a:lstStyle/>
                <a:p>
                  <a:pPr>
                    <a:defRPr sz="107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 w="23235">
                  <a:noFill/>
                </a:ln>
              </c:spPr>
              <c:txPr>
                <a:bodyPr/>
                <a:lstStyle/>
                <a:p>
                  <a:pPr>
                    <a:defRPr sz="107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>
                <a:noFill/>
                <a:ln w="23235">
                  <a:noFill/>
                </a:ln>
              </c:spPr>
              <c:txPr>
                <a:bodyPr/>
                <a:lstStyle/>
                <a:p>
                  <a:pPr>
                    <a:defRPr sz="107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>
                <a:noFill/>
                <a:ln w="23235">
                  <a:noFill/>
                </a:ln>
              </c:spPr>
              <c:txPr>
                <a:bodyPr/>
                <a:lstStyle/>
                <a:p>
                  <a:pPr>
                    <a:defRPr sz="107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35">
                <a:noFill/>
              </a:ln>
            </c:spPr>
            <c:txPr>
              <a:bodyPr/>
              <a:lstStyle/>
              <a:p>
                <a:pPr>
                  <a:defRPr sz="107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3"/>
                <c:pt idx="0">
                  <c:v>2012 (N=280)</c:v>
                </c:pt>
                <c:pt idx="1">
                  <c:v>2011 (N=340)</c:v>
                </c:pt>
                <c:pt idx="2">
                  <c:v>2010 (N=212)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0.15714285714285744</c:v>
                </c:pt>
                <c:pt idx="1">
                  <c:v>0.22</c:v>
                </c:pt>
                <c:pt idx="2">
                  <c:v>0.12000000000000002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235">
              <a:noFill/>
            </a:ln>
          </c:spPr>
          <c:invertIfNegative val="0"/>
          <c:dLbls>
            <c:spPr>
              <a:noFill/>
              <a:ln w="23235">
                <a:noFill/>
              </a:ln>
            </c:spPr>
            <c:txPr>
              <a:bodyPr/>
              <a:lstStyle/>
              <a:p>
                <a:pPr>
                  <a:defRPr sz="1075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3"/>
                <c:pt idx="0">
                  <c:v>2012 (N=280)</c:v>
                </c:pt>
                <c:pt idx="1">
                  <c:v>2011 (N=340)</c:v>
                </c:pt>
                <c:pt idx="2">
                  <c:v>2010 (N=212)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0.15000000000000024</c:v>
                </c:pt>
                <c:pt idx="1">
                  <c:v>4.0000000000000022E-2</c:v>
                </c:pt>
                <c:pt idx="2">
                  <c:v>7.0000000000000021E-2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8258560"/>
        <c:axId val="168276736"/>
      </c:barChart>
      <c:catAx>
        <c:axId val="1682585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0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82767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82767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8258560"/>
        <c:crosses val="autoZero"/>
        <c:crossBetween val="between"/>
        <c:majorUnit val="0.2"/>
      </c:valAx>
      <c:spPr>
        <a:noFill/>
        <a:ln w="23235">
          <a:noFill/>
        </a:ln>
      </c:spPr>
    </c:plotArea>
    <c:legend>
      <c:legendPos val="b"/>
      <c:layout>
        <c:manualLayout>
          <c:xMode val="edge"/>
          <c:yMode val="edge"/>
          <c:x val="0"/>
          <c:y val="0.5903614457831311"/>
          <c:w val="0.98998330550918201"/>
          <c:h val="0.28915662650602403"/>
        </c:manualLayout>
      </c:layout>
      <c:overlay val="0"/>
      <c:spPr>
        <a:noFill/>
        <a:ln w="23235">
          <a:noFill/>
        </a:ln>
      </c:spPr>
      <c:txPr>
        <a:bodyPr/>
        <a:lstStyle/>
        <a:p>
          <a:pPr>
            <a:defRPr sz="98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7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571589627959525"/>
          <c:y val="8.1932773109243698E-2"/>
          <c:w val="0.56820744081172458"/>
          <c:h val="0.8361344537815126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503">
              <a:noFill/>
            </a:ln>
          </c:spPr>
          <c:invertIfNegative val="0"/>
          <c:dLbls>
            <c:dLbl>
              <c:idx val="6"/>
              <c:layout>
                <c:manualLayout>
                  <c:x val="1.0785942301490456E-2"/>
                  <c:y val="5.82072012488212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0.5832379099949988"/>
                  <c:y val="5.710098743235887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503">
                <a:noFill/>
              </a:ln>
            </c:spPr>
            <c:txPr>
              <a:bodyPr/>
              <a:lstStyle/>
              <a:p>
                <a:pPr>
                  <a:defRPr sz="11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Sheet1!$A$2:$A$30</c:f>
              <c:strCache>
                <c:ptCount val="19"/>
                <c:pt idx="0">
                  <c:v>2012 (N=340)</c:v>
                </c:pt>
                <c:pt idx="1">
                  <c:v>2011 (N=340)</c:v>
                </c:pt>
                <c:pt idx="2">
                  <c:v>2010 (N=340)</c:v>
                </c:pt>
                <c:pt idx="4">
                  <c:v>2012 (N=340)</c:v>
                </c:pt>
                <c:pt idx="5">
                  <c:v>2011 (N=340)</c:v>
                </c:pt>
                <c:pt idx="6">
                  <c:v>2010 (N=340)</c:v>
                </c:pt>
                <c:pt idx="8">
                  <c:v>2012 (N=340)</c:v>
                </c:pt>
                <c:pt idx="9">
                  <c:v>2011 (N=340)</c:v>
                </c:pt>
                <c:pt idx="10">
                  <c:v>2010 (N=340)</c:v>
                </c:pt>
                <c:pt idx="12">
                  <c:v>2012 (N=340)</c:v>
                </c:pt>
                <c:pt idx="13">
                  <c:v>2011 (N=340)</c:v>
                </c:pt>
                <c:pt idx="14">
                  <c:v>2010 (N=340)</c:v>
                </c:pt>
                <c:pt idx="16">
                  <c:v>2012 (N=340)</c:v>
                </c:pt>
                <c:pt idx="17">
                  <c:v>2011 (N=340)</c:v>
                </c:pt>
                <c:pt idx="18">
                  <c:v>2010 (N=340)</c:v>
                </c:pt>
              </c:strCache>
            </c:strRef>
          </c:cat>
          <c:val>
            <c:numRef>
              <c:f>Sheet1!$B$2:$B$30</c:f>
              <c:numCache>
                <c:formatCode>0%</c:formatCode>
                <c:ptCount val="19"/>
                <c:pt idx="0">
                  <c:v>0.85</c:v>
                </c:pt>
                <c:pt idx="1">
                  <c:v>0.79</c:v>
                </c:pt>
                <c:pt idx="2">
                  <c:v>0.84</c:v>
                </c:pt>
                <c:pt idx="4">
                  <c:v>0.91</c:v>
                </c:pt>
                <c:pt idx="5">
                  <c:v>0.9</c:v>
                </c:pt>
                <c:pt idx="6">
                  <c:v>0.88</c:v>
                </c:pt>
                <c:pt idx="8">
                  <c:v>0.02</c:v>
                </c:pt>
                <c:pt idx="9">
                  <c:v>0.06</c:v>
                </c:pt>
                <c:pt idx="10">
                  <c:v>0.04</c:v>
                </c:pt>
                <c:pt idx="12">
                  <c:v>0.89</c:v>
                </c:pt>
                <c:pt idx="13">
                  <c:v>0.85</c:v>
                </c:pt>
                <c:pt idx="14">
                  <c:v>0.81</c:v>
                </c:pt>
                <c:pt idx="16">
                  <c:v>0.81</c:v>
                </c:pt>
                <c:pt idx="17">
                  <c:v>0.54</c:v>
                </c:pt>
                <c:pt idx="18">
                  <c:v>0.62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503">
              <a:noFill/>
            </a:ln>
          </c:spPr>
          <c:invertIfNegative val="0"/>
          <c:dLbls>
            <c:dLbl>
              <c:idx val="4"/>
              <c:layout>
                <c:manualLayout>
                  <c:x val="-2.8129138154550382E-4"/>
                  <c:y val="6.0419628881746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6.9555409051181103E-3"/>
                  <c:y val="5.931341506528371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7908742451304416E-3"/>
                  <c:y val="5.82072012488212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.39909808342728403"/>
                  <c:y val="-2.693262601301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0019303535790338E-2"/>
                  <c:y val="3.498875994066774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503">
                <a:noFill/>
              </a:ln>
            </c:spPr>
            <c:txPr>
              <a:bodyPr/>
              <a:lstStyle/>
              <a:p>
                <a:pPr>
                  <a:defRPr sz="11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Sheet1!$A$2:$A$30</c:f>
              <c:strCache>
                <c:ptCount val="19"/>
                <c:pt idx="0">
                  <c:v>2012 (N=340)</c:v>
                </c:pt>
                <c:pt idx="1">
                  <c:v>2011 (N=340)</c:v>
                </c:pt>
                <c:pt idx="2">
                  <c:v>2010 (N=340)</c:v>
                </c:pt>
                <c:pt idx="4">
                  <c:v>2012 (N=340)</c:v>
                </c:pt>
                <c:pt idx="5">
                  <c:v>2011 (N=340)</c:v>
                </c:pt>
                <c:pt idx="6">
                  <c:v>2010 (N=340)</c:v>
                </c:pt>
                <c:pt idx="8">
                  <c:v>2012 (N=340)</c:v>
                </c:pt>
                <c:pt idx="9">
                  <c:v>2011 (N=340)</c:v>
                </c:pt>
                <c:pt idx="10">
                  <c:v>2010 (N=340)</c:v>
                </c:pt>
                <c:pt idx="12">
                  <c:v>2012 (N=340)</c:v>
                </c:pt>
                <c:pt idx="13">
                  <c:v>2011 (N=340)</c:v>
                </c:pt>
                <c:pt idx="14">
                  <c:v>2010 (N=340)</c:v>
                </c:pt>
                <c:pt idx="16">
                  <c:v>2012 (N=340)</c:v>
                </c:pt>
                <c:pt idx="17">
                  <c:v>2011 (N=340)</c:v>
                </c:pt>
                <c:pt idx="18">
                  <c:v>2010 (N=340)</c:v>
                </c:pt>
              </c:strCache>
            </c:strRef>
          </c:cat>
          <c:val>
            <c:numRef>
              <c:f>Sheet1!$C$2:$C$30</c:f>
              <c:numCache>
                <c:formatCode>0%</c:formatCode>
                <c:ptCount val="19"/>
                <c:pt idx="0">
                  <c:v>0.1</c:v>
                </c:pt>
                <c:pt idx="1">
                  <c:v>0.16</c:v>
                </c:pt>
                <c:pt idx="2">
                  <c:v>0.15</c:v>
                </c:pt>
                <c:pt idx="4">
                  <c:v>0.03</c:v>
                </c:pt>
                <c:pt idx="5">
                  <c:v>0.03</c:v>
                </c:pt>
                <c:pt idx="6">
                  <c:v>0.03</c:v>
                </c:pt>
                <c:pt idx="8">
                  <c:v>0.93</c:v>
                </c:pt>
                <c:pt idx="9">
                  <c:v>0.87</c:v>
                </c:pt>
                <c:pt idx="10">
                  <c:v>0.86</c:v>
                </c:pt>
                <c:pt idx="12">
                  <c:v>0.05</c:v>
                </c:pt>
                <c:pt idx="13">
                  <c:v>0.08</c:v>
                </c:pt>
                <c:pt idx="14">
                  <c:v>0.08</c:v>
                </c:pt>
                <c:pt idx="16">
                  <c:v>0.17</c:v>
                </c:pt>
                <c:pt idx="17">
                  <c:v>0.37</c:v>
                </c:pt>
                <c:pt idx="18">
                  <c:v>0.36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503">
              <a:noFill/>
            </a:ln>
          </c:spPr>
          <c:invertIfNegative val="0"/>
          <c:dLbls>
            <c:spPr>
              <a:noFill/>
              <a:ln w="23503">
                <a:noFill/>
              </a:ln>
            </c:spPr>
            <c:txPr>
              <a:bodyPr/>
              <a:lstStyle/>
              <a:p>
                <a:pPr>
                  <a:defRPr sz="111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Sheet1!$A$2:$A$30</c:f>
              <c:strCache>
                <c:ptCount val="19"/>
                <c:pt idx="0">
                  <c:v>2012 (N=340)</c:v>
                </c:pt>
                <c:pt idx="1">
                  <c:v>2011 (N=340)</c:v>
                </c:pt>
                <c:pt idx="2">
                  <c:v>2010 (N=340)</c:v>
                </c:pt>
                <c:pt idx="4">
                  <c:v>2012 (N=340)</c:v>
                </c:pt>
                <c:pt idx="5">
                  <c:v>2011 (N=340)</c:v>
                </c:pt>
                <c:pt idx="6">
                  <c:v>2010 (N=340)</c:v>
                </c:pt>
                <c:pt idx="8">
                  <c:v>2012 (N=340)</c:v>
                </c:pt>
                <c:pt idx="9">
                  <c:v>2011 (N=340)</c:v>
                </c:pt>
                <c:pt idx="10">
                  <c:v>2010 (N=340)</c:v>
                </c:pt>
                <c:pt idx="12">
                  <c:v>2012 (N=340)</c:v>
                </c:pt>
                <c:pt idx="13">
                  <c:v>2011 (N=340)</c:v>
                </c:pt>
                <c:pt idx="14">
                  <c:v>2010 (N=340)</c:v>
                </c:pt>
                <c:pt idx="16">
                  <c:v>2012 (N=340)</c:v>
                </c:pt>
                <c:pt idx="17">
                  <c:v>2011 (N=340)</c:v>
                </c:pt>
                <c:pt idx="18">
                  <c:v>2010 (N=340)</c:v>
                </c:pt>
              </c:strCache>
            </c:strRef>
          </c:cat>
          <c:val>
            <c:numRef>
              <c:f>Sheet1!$D$2:$D$30</c:f>
              <c:numCache>
                <c:formatCode>0%</c:formatCode>
                <c:ptCount val="19"/>
                <c:pt idx="0">
                  <c:v>0.05</c:v>
                </c:pt>
                <c:pt idx="1">
                  <c:v>0.05</c:v>
                </c:pt>
                <c:pt idx="2">
                  <c:v>0.02</c:v>
                </c:pt>
                <c:pt idx="4">
                  <c:v>0.06</c:v>
                </c:pt>
                <c:pt idx="5">
                  <c:v>7.0000000000000007E-2</c:v>
                </c:pt>
                <c:pt idx="6">
                  <c:v>0.09</c:v>
                </c:pt>
                <c:pt idx="8">
                  <c:v>0.05</c:v>
                </c:pt>
                <c:pt idx="9">
                  <c:v>7.0000000000000007E-2</c:v>
                </c:pt>
                <c:pt idx="10">
                  <c:v>0.11</c:v>
                </c:pt>
                <c:pt idx="12">
                  <c:v>0.06</c:v>
                </c:pt>
                <c:pt idx="13">
                  <c:v>7.0000000000000007E-2</c:v>
                </c:pt>
                <c:pt idx="14">
                  <c:v>0.11</c:v>
                </c:pt>
                <c:pt idx="16">
                  <c:v>0.02</c:v>
                </c:pt>
                <c:pt idx="17">
                  <c:v>0.09</c:v>
                </c:pt>
                <c:pt idx="18">
                  <c:v>0.02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8221696"/>
        <c:axId val="168624896"/>
      </c:barChart>
      <c:catAx>
        <c:axId val="1682216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3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8624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86248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8221696"/>
        <c:crosses val="autoZero"/>
        <c:crossBetween val="between"/>
        <c:majorUnit val="0.2"/>
      </c:valAx>
      <c:spPr>
        <a:noFill/>
        <a:ln w="23503">
          <a:noFill/>
        </a:ln>
      </c:spPr>
    </c:plotArea>
    <c:legend>
      <c:legendPos val="t"/>
      <c:layout>
        <c:manualLayout>
          <c:xMode val="edge"/>
          <c:yMode val="edge"/>
          <c:x val="0.41262683201803835"/>
          <c:y val="4.2016806722689074E-3"/>
          <c:w val="0.57722660653889835"/>
          <c:h val="5.2521008403361352E-2"/>
        </c:manualLayout>
      </c:layout>
      <c:overlay val="0"/>
      <c:spPr>
        <a:noFill/>
        <a:ln w="23503">
          <a:noFill/>
        </a:ln>
      </c:spPr>
      <c:txPr>
        <a:bodyPr/>
        <a:lstStyle/>
        <a:p>
          <a:pPr>
            <a:defRPr sz="101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1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45295404814041"/>
          <c:y val="0.35699119385777728"/>
          <c:w val="0.75273522975929974"/>
          <c:h val="0.64300880614222322"/>
        </c:manualLayout>
      </c:layout>
      <c:barChart>
        <c:barDir val="bar"/>
        <c:grouping val="percentStacke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FF0000"/>
            </a:solidFill>
            <a:ln w="23324">
              <a:noFill/>
            </a:ln>
          </c:spPr>
          <c:invertIfNegative val="0"/>
          <c:dLbls>
            <c:dLbl>
              <c:idx val="1"/>
              <c:layout>
                <c:manualLayout>
                  <c:x val="-7.5464957998751525E-2"/>
                  <c:y val="0.2687014453505187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24">
                <a:noFill/>
              </a:ln>
            </c:spPr>
            <c:txPr>
              <a:bodyPr/>
              <a:lstStyle/>
              <a:p>
                <a:pPr>
                  <a:defRPr sz="73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(N=340)</c:v>
                </c:pt>
                <c:pt idx="1">
                  <c:v>2011 (N=340)</c:v>
                </c:pt>
                <c:pt idx="2">
                  <c:v>2010 (N=340)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1.0000000000000005E-2</c:v>
                </c:pt>
                <c:pt idx="1">
                  <c:v>2.0000000000000011E-2</c:v>
                </c:pt>
                <c:pt idx="2">
                  <c:v>0.05</c:v>
                </c:pt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FF9900"/>
            </a:solidFill>
            <a:ln w="23324">
              <a:noFill/>
            </a:ln>
          </c:spPr>
          <c:invertIfNegative val="0"/>
          <c:dLbls>
            <c:spPr>
              <a:noFill/>
              <a:ln w="23324">
                <a:noFill/>
              </a:ln>
            </c:spPr>
            <c:txPr>
              <a:bodyPr/>
              <a:lstStyle/>
              <a:p>
                <a:pPr>
                  <a:defRPr sz="110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(N=340)</c:v>
                </c:pt>
                <c:pt idx="1">
                  <c:v>2011 (N=340)</c:v>
                </c:pt>
                <c:pt idx="2">
                  <c:v>2010 (N=340)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1">
                  <c:v>1.0000000000000005E-2</c:v>
                </c:pt>
                <c:pt idx="2">
                  <c:v>1.0000000000000005E-2</c:v>
                </c:pt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rgbClr val="339966"/>
            </a:solidFill>
            <a:ln w="23324">
              <a:noFill/>
            </a:ln>
          </c:spPr>
          <c:invertIfNegative val="0"/>
          <c:dLbls>
            <c:spPr>
              <a:noFill/>
              <a:ln w="23324">
                <a:noFill/>
              </a:ln>
            </c:spPr>
            <c:txPr>
              <a:bodyPr/>
              <a:lstStyle/>
              <a:p>
                <a:pPr>
                  <a:defRPr sz="110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(N=340)</c:v>
                </c:pt>
                <c:pt idx="1">
                  <c:v>2011 (N=340)</c:v>
                </c:pt>
                <c:pt idx="2">
                  <c:v>2010 (N=340)</c:v>
                </c:pt>
              </c:strCache>
            </c:strRef>
          </c:cat>
          <c:val>
            <c:numRef>
              <c:f>Sheet1!$B$5:$D$5</c:f>
              <c:numCache>
                <c:formatCode>0%</c:formatCode>
                <c:ptCount val="3"/>
                <c:pt idx="0">
                  <c:v>0.99</c:v>
                </c:pt>
                <c:pt idx="1">
                  <c:v>0.97000000000000031</c:v>
                </c:pt>
                <c:pt idx="2">
                  <c:v>0.94000000000000028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68437632"/>
        <c:axId val="168439168"/>
      </c:barChart>
      <c:catAx>
        <c:axId val="1684376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32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2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84391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8439168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168437632"/>
        <c:crosses val="autoZero"/>
        <c:crossBetween val="between"/>
      </c:valAx>
      <c:spPr>
        <a:noFill/>
        <a:ln w="23324">
          <a:noFill/>
        </a:ln>
      </c:spPr>
    </c:plotArea>
    <c:legend>
      <c:legendPos val="t"/>
      <c:layout>
        <c:manualLayout>
          <c:xMode val="edge"/>
          <c:yMode val="edge"/>
          <c:x val="0.14945931960963454"/>
          <c:y val="4.2402826855123747E-2"/>
          <c:w val="0.70108110971602788"/>
          <c:h val="0.28035669569572386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4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931116389548857"/>
          <c:y val="0.10318949343339587"/>
          <c:w val="0.45368171021377685"/>
          <c:h val="0.89868667917448464"/>
        </c:manualLayout>
      </c:layout>
      <c:barChart>
        <c:barDir val="bar"/>
        <c:grouping val="clustered"/>
        <c:varyColors val="0"/>
        <c:ser>
          <c:idx val="5"/>
          <c:order val="0"/>
          <c:tx>
            <c:strRef>
              <c:f>Sheet1!$B$1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invertIfNegative val="0"/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</c:v>
                </c:pt>
                <c:pt idx="1">
                  <c:v>3.0000000000000002E-2</c:v>
                </c:pt>
                <c:pt idx="2">
                  <c:v>0.12000000000000002</c:v>
                </c:pt>
                <c:pt idx="3">
                  <c:v>0</c:v>
                </c:pt>
                <c:pt idx="4">
                  <c:v>6.0000000000000032E-2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(N=340)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invertIfNegative val="0"/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0.05</c:v>
                </c:pt>
                <c:pt idx="2">
                  <c:v>1.0000000000000005E-2</c:v>
                </c:pt>
                <c:pt idx="3">
                  <c:v>1.0000000000000005E-2</c:v>
                </c:pt>
                <c:pt idx="4">
                  <c:v>3.0000000000000002E-2</c:v>
                </c:pt>
              </c:numCache>
            </c:numRef>
          </c:val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339966"/>
            </a:solidFill>
            <a:ln w="25351">
              <a:noFill/>
            </a:ln>
          </c:spPr>
          <c:invertIfNegative val="0"/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0.62000000000000111</c:v>
                </c:pt>
                <c:pt idx="1">
                  <c:v>0.21000000000000021</c:v>
                </c:pt>
                <c:pt idx="2">
                  <c:v>3.0000000000000002E-2</c:v>
                </c:pt>
                <c:pt idx="3">
                  <c:v>3.0000000000000002E-2</c:v>
                </c:pt>
                <c:pt idx="4">
                  <c:v>0.11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8990592"/>
        <c:axId val="168992128"/>
      </c:barChart>
      <c:catAx>
        <c:axId val="1689905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89921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89921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8990592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64"/>
          <c:h val="9.0056285178236786E-2"/>
        </c:manualLayout>
      </c:layout>
      <c:overlay val="0"/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277161862527714"/>
          <c:y val="0.26635514018691575"/>
          <c:w val="0.74722838137472281"/>
          <c:h val="0.6962616822429906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CCFFFF"/>
            </a:solidFill>
            <a:ln w="23586">
              <a:noFill/>
            </a:ln>
          </c:spPr>
          <c:invertIfNegative val="0"/>
          <c:dLbls>
            <c:dLbl>
              <c:idx val="0"/>
              <c:layout>
                <c:manualLayout>
                  <c:x val="2.331234017784688E-2"/>
                  <c:y val="7.66500378883557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358934602216509E-2"/>
                  <c:y val="5.172783829528244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5529635078068644E-2"/>
                  <c:y val="5.017012468351762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1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(N=340)</c:v>
                </c:pt>
                <c:pt idx="1">
                  <c:v>2011 (N=340)</c:v>
                </c:pt>
                <c:pt idx="2">
                  <c:v>2010 (N=340)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0.05</c:v>
                </c:pt>
                <c:pt idx="1">
                  <c:v>2.0000000000000011E-2</c:v>
                </c:pt>
                <c:pt idx="2">
                  <c:v>3.0000000000000002E-2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FF0000"/>
            </a:solidFill>
            <a:ln w="23586">
              <a:noFill/>
            </a:ln>
          </c:spPr>
          <c:invertIfNegative val="0"/>
          <c:dLbls>
            <c:dLbl>
              <c:idx val="0"/>
              <c:layout>
                <c:manualLayout>
                  <c:x val="6.0284940862281554E-3"/>
                  <c:y val="-2.148080323313978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604864721500593E-3"/>
                  <c:y val="-1.836561964864279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547267639813225E-3"/>
                  <c:y val="-2.459623045666924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1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(N=340)</c:v>
                </c:pt>
                <c:pt idx="1">
                  <c:v>2011 (N=340)</c:v>
                </c:pt>
                <c:pt idx="2">
                  <c:v>2010 (N=340)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0.11</c:v>
                </c:pt>
                <c:pt idx="1">
                  <c:v>0.05</c:v>
                </c:pt>
                <c:pt idx="2">
                  <c:v>7.0000000000000021E-2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rgbClr val="339966"/>
            </a:solidFill>
            <a:ln w="23586">
              <a:noFill/>
            </a:ln>
          </c:spPr>
          <c:invertIfNegative val="0"/>
          <c:dLbls>
            <c:dLbl>
              <c:idx val="0"/>
              <c:layout>
                <c:manualLayout>
                  <c:x val="4.4437575778907064E-2"/>
                  <c:y val="1.59023743369537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8387488855967526E-3"/>
                  <c:y val="9.671763528927356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14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(N=340)</c:v>
                </c:pt>
                <c:pt idx="1">
                  <c:v>2011 (N=340)</c:v>
                </c:pt>
                <c:pt idx="2">
                  <c:v>2010 (N=340)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0">
                  <c:v>0.8400000000000003</c:v>
                </c:pt>
                <c:pt idx="1">
                  <c:v>0.93</c:v>
                </c:pt>
                <c:pt idx="2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68777600"/>
        <c:axId val="168779136"/>
      </c:barChart>
      <c:catAx>
        <c:axId val="1687776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1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8779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8779136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168777600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847860538827271"/>
          <c:y val="1.7035775127768353E-3"/>
          <c:w val="0.78605388272583199"/>
          <c:h val="0.9335604770017035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0">
              <a:noFill/>
            </a:ln>
          </c:spPr>
          <c:invertIfNegative val="0"/>
          <c:dLbls>
            <c:spPr>
              <a:noFill/>
              <a:ln w="23280">
                <a:noFill/>
              </a:ln>
            </c:spPr>
            <c:txPr>
              <a:bodyPr/>
              <a:lstStyle/>
              <a:p>
                <a:pPr>
                  <a:defRPr sz="105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Sheet1!$A$2:$A$46</c:f>
              <c:strCache>
                <c:ptCount val="28"/>
                <c:pt idx="0">
                  <c:v>2012 (N=340)</c:v>
                </c:pt>
                <c:pt idx="1">
                  <c:v>2011 (N=340)</c:v>
                </c:pt>
                <c:pt idx="2">
                  <c:v>2010 (N=340)</c:v>
                </c:pt>
                <c:pt idx="4">
                  <c:v>2012 (N=340)</c:v>
                </c:pt>
                <c:pt idx="5">
                  <c:v>2011 (N=340)</c:v>
                </c:pt>
                <c:pt idx="6">
                  <c:v>2010 (N=340)</c:v>
                </c:pt>
                <c:pt idx="8">
                  <c:v>2012 (N=340)</c:v>
                </c:pt>
                <c:pt idx="9">
                  <c:v>2011 (N=340)</c:v>
                </c:pt>
                <c:pt idx="10">
                  <c:v>2010 (N=340)</c:v>
                </c:pt>
                <c:pt idx="12">
                  <c:v>2012 (N=340)</c:v>
                </c:pt>
                <c:pt idx="13">
                  <c:v>2011 (N=340)</c:v>
                </c:pt>
                <c:pt idx="14">
                  <c:v>2010 (N=340)</c:v>
                </c:pt>
                <c:pt idx="16">
                  <c:v>2012 (N=340)</c:v>
                </c:pt>
                <c:pt idx="20">
                  <c:v>2012 (N=340)</c:v>
                </c:pt>
                <c:pt idx="21">
                  <c:v>2011 (N=340)</c:v>
                </c:pt>
                <c:pt idx="22">
                  <c:v>2010 (N=340)</c:v>
                </c:pt>
                <c:pt idx="23">
                  <c:v>2007 (N=285)</c:v>
                </c:pt>
                <c:pt idx="25">
                  <c:v>2012 (N=340)</c:v>
                </c:pt>
                <c:pt idx="26">
                  <c:v>2011 (N=340)</c:v>
                </c:pt>
                <c:pt idx="27">
                  <c:v>2010 (N=340)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8"/>
                <c:pt idx="0">
                  <c:v>0.94000000000000028</c:v>
                </c:pt>
                <c:pt idx="1">
                  <c:v>0.94000000000000028</c:v>
                </c:pt>
                <c:pt idx="2">
                  <c:v>0.91</c:v>
                </c:pt>
                <c:pt idx="4">
                  <c:v>0.99</c:v>
                </c:pt>
                <c:pt idx="5">
                  <c:v>0.99</c:v>
                </c:pt>
                <c:pt idx="6">
                  <c:v>0.98</c:v>
                </c:pt>
                <c:pt idx="8">
                  <c:v>4.0000000000000022E-2</c:v>
                </c:pt>
                <c:pt idx="9">
                  <c:v>7.0000000000000021E-2</c:v>
                </c:pt>
                <c:pt idx="10">
                  <c:v>3.0000000000000002E-2</c:v>
                </c:pt>
                <c:pt idx="12">
                  <c:v>0</c:v>
                </c:pt>
                <c:pt idx="13">
                  <c:v>3.0000000000000002E-2</c:v>
                </c:pt>
                <c:pt idx="14">
                  <c:v>1.0000000000000005E-2</c:v>
                </c:pt>
                <c:pt idx="16">
                  <c:v>0</c:v>
                </c:pt>
                <c:pt idx="20">
                  <c:v>7.0000000000000021E-2</c:v>
                </c:pt>
                <c:pt idx="21">
                  <c:v>7.0000000000000021E-2</c:v>
                </c:pt>
                <c:pt idx="22">
                  <c:v>0.11</c:v>
                </c:pt>
                <c:pt idx="23">
                  <c:v>0.12000000000000002</c:v>
                </c:pt>
                <c:pt idx="25">
                  <c:v>0.92</c:v>
                </c:pt>
                <c:pt idx="26">
                  <c:v>0.9</c:v>
                </c:pt>
                <c:pt idx="27">
                  <c:v>0.81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0">
              <a:noFill/>
            </a:ln>
          </c:spPr>
          <c:invertIfNegative val="0"/>
          <c:dLbls>
            <c:dLbl>
              <c:idx val="4"/>
              <c:layout>
                <c:manualLayout>
                  <c:x val="4.6876067887988504E-3"/>
                  <c:y val="1.065105870115511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8126689701886807E-2"/>
                  <c:y val="1.06458261170138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.16481774960380347"/>
                  <c:y val="2.125322261059003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8050994085107623E-2"/>
                  <c:y val="7.233242818806400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80">
                <a:noFill/>
              </a:ln>
            </c:spPr>
            <c:txPr>
              <a:bodyPr/>
              <a:lstStyle/>
              <a:p>
                <a:pPr>
                  <a:defRPr sz="105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Sheet1!$A$2:$A$46</c:f>
              <c:strCache>
                <c:ptCount val="28"/>
                <c:pt idx="0">
                  <c:v>2012 (N=340)</c:v>
                </c:pt>
                <c:pt idx="1">
                  <c:v>2011 (N=340)</c:v>
                </c:pt>
                <c:pt idx="2">
                  <c:v>2010 (N=340)</c:v>
                </c:pt>
                <c:pt idx="4">
                  <c:v>2012 (N=340)</c:v>
                </c:pt>
                <c:pt idx="5">
                  <c:v>2011 (N=340)</c:v>
                </c:pt>
                <c:pt idx="6">
                  <c:v>2010 (N=340)</c:v>
                </c:pt>
                <c:pt idx="8">
                  <c:v>2012 (N=340)</c:v>
                </c:pt>
                <c:pt idx="9">
                  <c:v>2011 (N=340)</c:v>
                </c:pt>
                <c:pt idx="10">
                  <c:v>2010 (N=340)</c:v>
                </c:pt>
                <c:pt idx="12">
                  <c:v>2012 (N=340)</c:v>
                </c:pt>
                <c:pt idx="13">
                  <c:v>2011 (N=340)</c:v>
                </c:pt>
                <c:pt idx="14">
                  <c:v>2010 (N=340)</c:v>
                </c:pt>
                <c:pt idx="16">
                  <c:v>2012 (N=340)</c:v>
                </c:pt>
                <c:pt idx="20">
                  <c:v>2012 (N=340)</c:v>
                </c:pt>
                <c:pt idx="21">
                  <c:v>2011 (N=340)</c:v>
                </c:pt>
                <c:pt idx="22">
                  <c:v>2010 (N=340)</c:v>
                </c:pt>
                <c:pt idx="23">
                  <c:v>2007 (N=285)</c:v>
                </c:pt>
                <c:pt idx="25">
                  <c:v>2012 (N=340)</c:v>
                </c:pt>
                <c:pt idx="26">
                  <c:v>2011 (N=340)</c:v>
                </c:pt>
                <c:pt idx="27">
                  <c:v>2010 (N=340)</c:v>
                </c:pt>
              </c:strCache>
            </c:strRef>
          </c:cat>
          <c:val>
            <c:numRef>
              <c:f>Sheet1!$C$2:$C$46</c:f>
              <c:numCache>
                <c:formatCode>0%</c:formatCode>
                <c:ptCount val="28"/>
                <c:pt idx="0">
                  <c:v>6.0000000000000026E-2</c:v>
                </c:pt>
                <c:pt idx="1">
                  <c:v>6.0000000000000026E-2</c:v>
                </c:pt>
                <c:pt idx="2">
                  <c:v>9.0000000000000024E-2</c:v>
                </c:pt>
                <c:pt idx="4">
                  <c:v>1.0000000000000005E-2</c:v>
                </c:pt>
                <c:pt idx="5">
                  <c:v>1.0000000000000005E-2</c:v>
                </c:pt>
                <c:pt idx="6">
                  <c:v>2.0000000000000011E-2</c:v>
                </c:pt>
                <c:pt idx="8">
                  <c:v>0.9600000000000003</c:v>
                </c:pt>
                <c:pt idx="9">
                  <c:v>0.93</c:v>
                </c:pt>
                <c:pt idx="10">
                  <c:v>0.97000000000000031</c:v>
                </c:pt>
                <c:pt idx="12">
                  <c:v>1</c:v>
                </c:pt>
                <c:pt idx="13">
                  <c:v>0.97000000000000031</c:v>
                </c:pt>
                <c:pt idx="14">
                  <c:v>0.99</c:v>
                </c:pt>
                <c:pt idx="16">
                  <c:v>1</c:v>
                </c:pt>
                <c:pt idx="20">
                  <c:v>0.93</c:v>
                </c:pt>
                <c:pt idx="21">
                  <c:v>0.93</c:v>
                </c:pt>
                <c:pt idx="22">
                  <c:v>0.89</c:v>
                </c:pt>
                <c:pt idx="23">
                  <c:v>0.87000000000000033</c:v>
                </c:pt>
                <c:pt idx="25">
                  <c:v>8.0000000000000043E-2</c:v>
                </c:pt>
                <c:pt idx="26">
                  <c:v>0.1</c:v>
                </c:pt>
                <c:pt idx="27">
                  <c:v>0.18000000000000008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280">
              <a:noFill/>
            </a:ln>
          </c:spPr>
          <c:invertIfNegative val="0"/>
          <c:dLbls>
            <c:dLbl>
              <c:idx val="4"/>
              <c:layout>
                <c:manualLayout>
                  <c:x val="0.9683042789223455"/>
                  <c:y val="1.0651058701155083E-2"/>
                </c:manualLayout>
              </c:layout>
              <c:spPr>
                <a:noFill/>
                <a:ln w="23280">
                  <a:noFill/>
                </a:ln>
              </c:spPr>
              <c:txPr>
                <a:bodyPr/>
                <a:lstStyle/>
                <a:p>
                  <a:pPr>
                    <a:defRPr sz="1054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0.15372424722662481"/>
                  <c:y val="1.4029238825419217E-2"/>
                </c:manualLayout>
              </c:layout>
              <c:spPr>
                <a:noFill/>
                <a:ln w="23280">
                  <a:noFill/>
                </a:ln>
              </c:spPr>
              <c:txPr>
                <a:bodyPr/>
                <a:lstStyle/>
                <a:p>
                  <a:pPr>
                    <a:defRPr sz="1054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2"/>
              <c:layout>
                <c:manualLayout>
                  <c:x val="-6.6751372849413966E-5"/>
                  <c:y val="1.741788411796614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80">
                <a:noFill/>
              </a:ln>
            </c:spPr>
            <c:txPr>
              <a:bodyPr/>
              <a:lstStyle/>
              <a:p>
                <a:pPr>
                  <a:defRPr sz="1054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Sheet1!$A$2:$A$46</c:f>
              <c:strCache>
                <c:ptCount val="28"/>
                <c:pt idx="0">
                  <c:v>2012 (N=340)</c:v>
                </c:pt>
                <c:pt idx="1">
                  <c:v>2011 (N=340)</c:v>
                </c:pt>
                <c:pt idx="2">
                  <c:v>2010 (N=340)</c:v>
                </c:pt>
                <c:pt idx="4">
                  <c:v>2012 (N=340)</c:v>
                </c:pt>
                <c:pt idx="5">
                  <c:v>2011 (N=340)</c:v>
                </c:pt>
                <c:pt idx="6">
                  <c:v>2010 (N=340)</c:v>
                </c:pt>
                <c:pt idx="8">
                  <c:v>2012 (N=340)</c:v>
                </c:pt>
                <c:pt idx="9">
                  <c:v>2011 (N=340)</c:v>
                </c:pt>
                <c:pt idx="10">
                  <c:v>2010 (N=340)</c:v>
                </c:pt>
                <c:pt idx="12">
                  <c:v>2012 (N=340)</c:v>
                </c:pt>
                <c:pt idx="13">
                  <c:v>2011 (N=340)</c:v>
                </c:pt>
                <c:pt idx="14">
                  <c:v>2010 (N=340)</c:v>
                </c:pt>
                <c:pt idx="16">
                  <c:v>2012 (N=340)</c:v>
                </c:pt>
                <c:pt idx="20">
                  <c:v>2012 (N=340)</c:v>
                </c:pt>
                <c:pt idx="21">
                  <c:v>2011 (N=340)</c:v>
                </c:pt>
                <c:pt idx="22">
                  <c:v>2010 (N=340)</c:v>
                </c:pt>
                <c:pt idx="23">
                  <c:v>2007 (N=285)</c:v>
                </c:pt>
                <c:pt idx="25">
                  <c:v>2012 (N=340)</c:v>
                </c:pt>
                <c:pt idx="26">
                  <c:v>2011 (N=340)</c:v>
                </c:pt>
                <c:pt idx="27">
                  <c:v>2010 (N=340)</c:v>
                </c:pt>
              </c:strCache>
            </c:strRef>
          </c:cat>
          <c:val>
            <c:numRef>
              <c:f>Sheet1!$D$2:$D$46</c:f>
              <c:numCache>
                <c:formatCode>General</c:formatCode>
                <c:ptCount val="28"/>
                <c:pt idx="23" formatCode="0%">
                  <c:v>1.0000000000000005E-2</c:v>
                </c:pt>
                <c:pt idx="27" formatCode="0%">
                  <c:v>1.0000000000000005E-2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9044992"/>
        <c:axId val="169063168"/>
      </c:barChart>
      <c:catAx>
        <c:axId val="1690449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90631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906316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9044992"/>
        <c:crosses val="autoZero"/>
        <c:crossBetween val="between"/>
        <c:majorUnit val="0.2"/>
      </c:valAx>
      <c:spPr>
        <a:noFill/>
        <a:ln w="23280">
          <a:noFill/>
        </a:ln>
      </c:spPr>
    </c:plotArea>
    <c:legend>
      <c:legendPos val="b"/>
      <c:layout>
        <c:manualLayout>
          <c:xMode val="edge"/>
          <c:yMode val="edge"/>
          <c:x val="6.0221870047543584E-2"/>
          <c:y val="0.94037478705281086"/>
          <c:w val="0.93977812995245646"/>
          <c:h val="6.1328790459965928E-2"/>
        </c:manualLayout>
      </c:layout>
      <c:overlay val="0"/>
      <c:spPr>
        <a:noFill/>
        <a:ln w="23280">
          <a:noFill/>
        </a:ln>
      </c:spPr>
      <c:txPr>
        <a:bodyPr/>
        <a:lstStyle/>
        <a:p>
          <a:pPr>
            <a:defRPr sz="96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54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502818489289901"/>
          <c:y val="2.4570024570024639E-3"/>
          <c:w val="0.52198421645997972"/>
          <c:h val="0.9041769041769027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90">
              <a:noFill/>
            </a:ln>
          </c:spPr>
          <c:invertIfNegative val="0"/>
          <c:dLbls>
            <c:spPr>
              <a:noFill/>
              <a:ln w="23390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Sheet1!$A$2:$A$21</c:f>
              <c:strCache>
                <c:ptCount val="11"/>
                <c:pt idx="0">
                  <c:v>2012 (N=339)</c:v>
                </c:pt>
                <c:pt idx="1">
                  <c:v>2011 (N=323)</c:v>
                </c:pt>
                <c:pt idx="2">
                  <c:v>2010 (N=327)</c:v>
                </c:pt>
                <c:pt idx="4">
                  <c:v>2012 (N=339)</c:v>
                </c:pt>
                <c:pt idx="5">
                  <c:v>2011 (N=323)</c:v>
                </c:pt>
                <c:pt idx="6">
                  <c:v>2010 (N=327)</c:v>
                </c:pt>
                <c:pt idx="8">
                  <c:v>2012 (N=339)</c:v>
                </c:pt>
                <c:pt idx="9">
                  <c:v>2011 (N=323)</c:v>
                </c:pt>
                <c:pt idx="10">
                  <c:v>2010 (N=327)</c:v>
                </c:pt>
              </c:strCache>
            </c:strRef>
          </c:cat>
          <c:val>
            <c:numRef>
              <c:f>Sheet1!$B$2:$B$21</c:f>
              <c:numCache>
                <c:formatCode>0%</c:formatCode>
                <c:ptCount val="11"/>
                <c:pt idx="0">
                  <c:v>0.68</c:v>
                </c:pt>
                <c:pt idx="1">
                  <c:v>0.54</c:v>
                </c:pt>
                <c:pt idx="2">
                  <c:v>0.56999999999999995</c:v>
                </c:pt>
                <c:pt idx="4">
                  <c:v>0.97000000000000064</c:v>
                </c:pt>
                <c:pt idx="5">
                  <c:v>0.94000000000000061</c:v>
                </c:pt>
                <c:pt idx="6">
                  <c:v>0.94000000000000061</c:v>
                </c:pt>
                <c:pt idx="8">
                  <c:v>0.12000000000000002</c:v>
                </c:pt>
                <c:pt idx="9">
                  <c:v>3.0000000000000002E-2</c:v>
                </c:pt>
                <c:pt idx="10">
                  <c:v>3.0000000000000002E-2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90">
              <a:noFill/>
            </a:ln>
          </c:spPr>
          <c:invertIfNegative val="0"/>
          <c:dLbls>
            <c:dLbl>
              <c:idx val="5"/>
              <c:layout>
                <c:manualLayout>
                  <c:x val="-9.6966817681215043E-3"/>
                  <c:y val="6.35314228227613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1889423574164365E-2"/>
                  <c:y val="5.013033997285863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90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Sheet1!$A$2:$A$21</c:f>
              <c:strCache>
                <c:ptCount val="11"/>
                <c:pt idx="0">
                  <c:v>2012 (N=339)</c:v>
                </c:pt>
                <c:pt idx="1">
                  <c:v>2011 (N=323)</c:v>
                </c:pt>
                <c:pt idx="2">
                  <c:v>2010 (N=327)</c:v>
                </c:pt>
                <c:pt idx="4">
                  <c:v>2012 (N=339)</c:v>
                </c:pt>
                <c:pt idx="5">
                  <c:v>2011 (N=323)</c:v>
                </c:pt>
                <c:pt idx="6">
                  <c:v>2010 (N=327)</c:v>
                </c:pt>
                <c:pt idx="8">
                  <c:v>2012 (N=339)</c:v>
                </c:pt>
                <c:pt idx="9">
                  <c:v>2011 (N=323)</c:v>
                </c:pt>
                <c:pt idx="10">
                  <c:v>2010 (N=327)</c:v>
                </c:pt>
              </c:strCache>
            </c:strRef>
          </c:cat>
          <c:val>
            <c:numRef>
              <c:f>Sheet1!$C$2:$C$21</c:f>
              <c:numCache>
                <c:formatCode>0%</c:formatCode>
                <c:ptCount val="11"/>
                <c:pt idx="0">
                  <c:v>0.32000000000000062</c:v>
                </c:pt>
                <c:pt idx="1">
                  <c:v>0.46</c:v>
                </c:pt>
                <c:pt idx="2">
                  <c:v>0.4</c:v>
                </c:pt>
                <c:pt idx="4">
                  <c:v>3.0000000000000002E-2</c:v>
                </c:pt>
                <c:pt idx="5">
                  <c:v>6.0000000000000032E-2</c:v>
                </c:pt>
                <c:pt idx="6">
                  <c:v>1.0000000000000005E-2</c:v>
                </c:pt>
                <c:pt idx="8">
                  <c:v>0.88</c:v>
                </c:pt>
                <c:pt idx="9">
                  <c:v>0.97000000000000064</c:v>
                </c:pt>
                <c:pt idx="10">
                  <c:v>0.93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odpowiedzi</c:v>
                </c:pt>
              </c:strCache>
            </c:strRef>
          </c:tx>
          <c:spPr>
            <a:solidFill>
              <a:srgbClr val="333333"/>
            </a:solidFill>
            <a:ln w="23390">
              <a:noFill/>
            </a:ln>
          </c:spPr>
          <c:invertIfNegative val="0"/>
          <c:dLbls>
            <c:dLbl>
              <c:idx val="3"/>
              <c:spPr>
                <a:noFill/>
                <a:ln w="23390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noFill/>
                <a:ln w="23390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1137619514917181E-2"/>
                  <c:y val="9.927038911290816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90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Sheet1!$A$2:$A$21</c:f>
              <c:strCache>
                <c:ptCount val="11"/>
                <c:pt idx="0">
                  <c:v>2012 (N=339)</c:v>
                </c:pt>
                <c:pt idx="1">
                  <c:v>2011 (N=323)</c:v>
                </c:pt>
                <c:pt idx="2">
                  <c:v>2010 (N=327)</c:v>
                </c:pt>
                <c:pt idx="4">
                  <c:v>2012 (N=339)</c:v>
                </c:pt>
                <c:pt idx="5">
                  <c:v>2011 (N=323)</c:v>
                </c:pt>
                <c:pt idx="6">
                  <c:v>2010 (N=327)</c:v>
                </c:pt>
                <c:pt idx="8">
                  <c:v>2012 (N=339)</c:v>
                </c:pt>
                <c:pt idx="9">
                  <c:v>2011 (N=323)</c:v>
                </c:pt>
                <c:pt idx="10">
                  <c:v>2010 (N=327)</c:v>
                </c:pt>
              </c:strCache>
            </c:strRef>
          </c:cat>
          <c:val>
            <c:numRef>
              <c:f>Sheet1!$D$2:$D$21</c:f>
              <c:numCache>
                <c:formatCode>General</c:formatCode>
                <c:ptCount val="11"/>
                <c:pt idx="2" formatCode="0%">
                  <c:v>3.0000000000000002E-2</c:v>
                </c:pt>
                <c:pt idx="6" formatCode="0%">
                  <c:v>6.0000000000000032E-2</c:v>
                </c:pt>
                <c:pt idx="10" formatCode="0%">
                  <c:v>4.0000000000000022E-2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7006976"/>
        <c:axId val="167008512"/>
      </c:barChart>
      <c:catAx>
        <c:axId val="16700697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2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7008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70085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7006976"/>
        <c:crosses val="autoZero"/>
        <c:crossBetween val="between"/>
        <c:majorUnit val="0.2"/>
      </c:valAx>
      <c:spPr>
        <a:noFill/>
        <a:ln w="23390">
          <a:noFill/>
        </a:ln>
      </c:spPr>
    </c:plotArea>
    <c:legend>
      <c:legendPos val="b"/>
      <c:layout>
        <c:manualLayout>
          <c:xMode val="edge"/>
          <c:yMode val="edge"/>
          <c:x val="0.3314543404735063"/>
          <c:y val="0.91400491400491402"/>
          <c:w val="0.66854565952649703"/>
          <c:h val="8.8452088452088504E-2"/>
        </c:manualLayout>
      </c:layout>
      <c:overlay val="0"/>
      <c:spPr>
        <a:noFill/>
        <a:ln w="23390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32588454376164"/>
          <c:y val="0.10621242484969963"/>
          <c:w val="0.6927374301675997"/>
          <c:h val="0.89579158316633267"/>
        </c:manualLayout>
      </c:layout>
      <c:barChart>
        <c:barDir val="bar"/>
        <c:grouping val="cluster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rgbClr val="FF6600"/>
            </a:solidFill>
            <a:ln w="23341">
              <a:noFill/>
            </a:ln>
          </c:spPr>
          <c:invertIfNegative val="0"/>
          <c:dLbls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0.61000000000000065</c:v>
                </c:pt>
                <c:pt idx="1">
                  <c:v>0.2</c:v>
                </c:pt>
                <c:pt idx="2">
                  <c:v>6.0000000000000032E-2</c:v>
                </c:pt>
                <c:pt idx="3">
                  <c:v>0.15000000000000024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2011 (N=323)</c:v>
                </c:pt>
              </c:strCache>
            </c:strRef>
          </c:tx>
          <c:spPr>
            <a:solidFill>
              <a:srgbClr val="FFCC00"/>
            </a:solidFill>
            <a:ln w="23341">
              <a:noFill/>
            </a:ln>
          </c:spPr>
          <c:invertIfNegative val="0"/>
          <c:dLbls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0.65000000000000135</c:v>
                </c:pt>
                <c:pt idx="1">
                  <c:v>0.2</c:v>
                </c:pt>
                <c:pt idx="2">
                  <c:v>3.0000000000000002E-2</c:v>
                </c:pt>
                <c:pt idx="3">
                  <c:v>0.12000000000000002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(N=327)</c:v>
                </c:pt>
              </c:strCache>
            </c:strRef>
          </c:tx>
          <c:spPr>
            <a:solidFill>
              <a:srgbClr val="339966"/>
            </a:solidFill>
            <a:ln w="23341">
              <a:noFill/>
            </a:ln>
          </c:spPr>
          <c:invertIfNegative val="0"/>
          <c:dLbls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0.70000000000000062</c:v>
                </c:pt>
                <c:pt idx="1">
                  <c:v>0.2</c:v>
                </c:pt>
                <c:pt idx="2">
                  <c:v>4.0000000000000022E-2</c:v>
                </c:pt>
                <c:pt idx="3">
                  <c:v>0.11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7160064"/>
        <c:axId val="167170048"/>
      </c:barChart>
      <c:catAx>
        <c:axId val="1671600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7170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71700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7160064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8.752327746741155E-2"/>
          <c:y val="2.0040080160320692E-3"/>
          <c:w val="0.90689013035381938"/>
          <c:h val="0.11222444889779558"/>
        </c:manualLayout>
      </c:layout>
      <c:overlay val="0"/>
      <c:spPr>
        <a:noFill/>
        <a:ln w="23341">
          <a:noFill/>
        </a:ln>
      </c:spPr>
      <c:txPr>
        <a:bodyPr/>
        <a:lstStyle/>
        <a:p>
          <a:pPr>
            <a:defRPr sz="101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029850746268656"/>
          <c:y val="6.1120543293718146E-2"/>
          <c:w val="0.55223880597014929"/>
          <c:h val="0.7962648556876060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7519">
              <a:noFill/>
            </a:ln>
          </c:spPr>
          <c:invertIfNegative val="0"/>
          <c:dLbls>
            <c:spPr>
              <a:noFill/>
              <a:ln w="17519">
                <a:noFill/>
              </a:ln>
            </c:spPr>
            <c:txPr>
              <a:bodyPr/>
              <a:lstStyle/>
              <a:p>
                <a:pPr>
                  <a:defRPr sz="108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(N=339)</c:v>
                </c:pt>
                <c:pt idx="1">
                  <c:v>2011 (N=323)</c:v>
                </c:pt>
                <c:pt idx="2">
                  <c:v>2010 (N=327)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0.13</c:v>
                </c:pt>
                <c:pt idx="1">
                  <c:v>0.1</c:v>
                </c:pt>
                <c:pt idx="2">
                  <c:v>7.0000000000000021E-2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7519">
              <a:noFill/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17519">
                <a:noFill/>
              </a:ln>
            </c:spPr>
            <c:txPr>
              <a:bodyPr/>
              <a:lstStyle/>
              <a:p>
                <a:pPr>
                  <a:defRPr sz="96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(N=339)</c:v>
                </c:pt>
                <c:pt idx="1">
                  <c:v>2011 (N=323)</c:v>
                </c:pt>
                <c:pt idx="2">
                  <c:v>2010 (N=327)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0.55000000000000004</c:v>
                </c:pt>
                <c:pt idx="1">
                  <c:v>0.62000000000000111</c:v>
                </c:pt>
                <c:pt idx="2">
                  <c:v>0.59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7519">
              <a:noFill/>
            </a:ln>
          </c:spPr>
          <c:invertIfNegative val="0"/>
          <c:dLbls>
            <c:spPr>
              <a:noFill/>
              <a:ln w="17519">
                <a:noFill/>
              </a:ln>
            </c:spPr>
            <c:txPr>
              <a:bodyPr/>
              <a:lstStyle/>
              <a:p>
                <a:pPr>
                  <a:defRPr sz="96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(N=339)</c:v>
                </c:pt>
                <c:pt idx="1">
                  <c:v>2011 (N=323)</c:v>
                </c:pt>
                <c:pt idx="2">
                  <c:v>2010 (N=327)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0">
                  <c:v>0.32000000000000062</c:v>
                </c:pt>
                <c:pt idx="1">
                  <c:v>0.28000000000000008</c:v>
                </c:pt>
                <c:pt idx="2">
                  <c:v>0.34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69429248"/>
        <c:axId val="169455616"/>
      </c:barChart>
      <c:catAx>
        <c:axId val="169429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751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6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94556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945561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69429248"/>
        <c:crosses val="autoZero"/>
        <c:crossBetween val="between"/>
      </c:valAx>
      <c:spPr>
        <a:noFill/>
        <a:ln w="17519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3938879456706347"/>
          <c:w val="0.28358208955223962"/>
          <c:h val="0.32937181663837095"/>
        </c:manualLayout>
      </c:layout>
      <c:overlay val="0"/>
      <c:spPr>
        <a:noFill/>
        <a:ln w="17519">
          <a:noFill/>
        </a:ln>
      </c:spPr>
      <c:txPr>
        <a:bodyPr/>
        <a:lstStyle/>
        <a:p>
          <a:pPr>
            <a:defRPr sz="88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6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477832512315269"/>
          <c:y val="1.1210762331838571E-2"/>
          <c:w val="0.49014778325123182"/>
          <c:h val="0.8116591928251137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2010 (N=327)</c:v>
                </c:pt>
              </c:strCache>
            </c:strRef>
          </c:tx>
          <c:spPr>
            <a:solidFill>
              <a:srgbClr val="339966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Powiedział, że karta informacyjna jest dostępna na stronie internetowej urzędu</c:v>
                </c:pt>
                <c:pt idx="1">
                  <c:v>Powiedział, gdzie można znaleźć kartę informacyjną na terenie urzędu</c:v>
                </c:pt>
                <c:pt idx="2">
                  <c:v>Wydał kartę informacyjną</c:v>
                </c:pt>
                <c:pt idx="3">
                  <c:v>Nie wspominał o karcie informacyjnej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2.0000000000000011E-2</c:v>
                </c:pt>
                <c:pt idx="1">
                  <c:v>0.1</c:v>
                </c:pt>
                <c:pt idx="2">
                  <c:v>0.13</c:v>
                </c:pt>
                <c:pt idx="3">
                  <c:v>0.76000000000000123</c:v>
                </c:pt>
              </c:numCache>
            </c:numRef>
          </c:val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2011 (N=323)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Powiedział, że karta informacyjna jest dostępna na stronie internetowej urzędu</c:v>
                </c:pt>
                <c:pt idx="1">
                  <c:v>Powiedział, gdzie można znaleźć kartę informacyjną na terenie urzędu</c:v>
                </c:pt>
                <c:pt idx="2">
                  <c:v>Wydał kartę informacyjną</c:v>
                </c:pt>
                <c:pt idx="3">
                  <c:v>Nie wspominał o karcie informacyjnej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6.0000000000000032E-2</c:v>
                </c:pt>
                <c:pt idx="1">
                  <c:v>0.11</c:v>
                </c:pt>
                <c:pt idx="2">
                  <c:v>9.0000000000000024E-2</c:v>
                </c:pt>
                <c:pt idx="3">
                  <c:v>0.76000000000000123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Powiedział, że karta informacyjna jest dostępna na stronie internetowej urzędu</c:v>
                </c:pt>
                <c:pt idx="1">
                  <c:v>Powiedział, gdzie można znaleźć kartę informacyjną na terenie urzędu</c:v>
                </c:pt>
                <c:pt idx="2">
                  <c:v>Wydał kartę informacyjną</c:v>
                </c:pt>
                <c:pt idx="3">
                  <c:v>Nie wspominał o karcie informacyjnej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0.05</c:v>
                </c:pt>
                <c:pt idx="1">
                  <c:v>0.17</c:v>
                </c:pt>
                <c:pt idx="2">
                  <c:v>0.19</c:v>
                </c:pt>
                <c:pt idx="3">
                  <c:v>0.62000000000000111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axId val="169855232"/>
        <c:axId val="169865216"/>
      </c:barChart>
      <c:catAx>
        <c:axId val="1698552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98652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9865216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6985523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68472906403941081"/>
          <c:y val="0.82959641255605465"/>
          <c:w val="0.29310344827586232"/>
          <c:h val="0.1659192825112117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01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63741339491916"/>
          <c:y val="9.9047619047619065E-2"/>
          <c:w val="0.72401847575057765"/>
          <c:h val="0.90285714285714258"/>
        </c:manualLayout>
      </c:layout>
      <c:barChart>
        <c:barDir val="bar"/>
        <c:grouping val="clustered"/>
        <c:varyColors val="0"/>
        <c:ser>
          <c:idx val="5"/>
          <c:order val="0"/>
          <c:tx>
            <c:strRef>
              <c:f>Sheet1!$B$1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rgbClr val="FF6600"/>
            </a:solidFill>
            <a:ln w="24221">
              <a:noFill/>
            </a:ln>
          </c:spPr>
          <c:invertIfNegative val="0"/>
          <c:dLbls>
            <c:spPr>
              <a:noFill/>
              <a:ln w="24221">
                <a:noFill/>
              </a:ln>
            </c:spPr>
            <c:txPr>
              <a:bodyPr/>
              <a:lstStyle/>
              <a:p>
                <a:pPr>
                  <a:defRPr sz="114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Na sali (kieszonki  stojaki)</c:v>
                </c:pt>
                <c:pt idx="1">
                  <c:v>Przy okienku (na ladzie)</c:v>
                </c:pt>
                <c:pt idx="2">
                  <c:v>W innym miejscu</c:v>
                </c:pt>
                <c:pt idx="3">
                  <c:v>Nie ma / brak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0.93</c:v>
                </c:pt>
                <c:pt idx="1">
                  <c:v>0.24000000000000021</c:v>
                </c:pt>
                <c:pt idx="2">
                  <c:v>7.0000000000000021E-2</c:v>
                </c:pt>
                <c:pt idx="3">
                  <c:v>4.0000000000000022E-2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(N=340)</c:v>
                </c:pt>
              </c:strCache>
            </c:strRef>
          </c:tx>
          <c:spPr>
            <a:solidFill>
              <a:srgbClr val="FFCC00"/>
            </a:solidFill>
            <a:ln w="24221">
              <a:noFill/>
            </a:ln>
          </c:spPr>
          <c:invertIfNegative val="0"/>
          <c:dLbls>
            <c:spPr>
              <a:noFill/>
              <a:ln w="24221">
                <a:noFill/>
              </a:ln>
            </c:spPr>
            <c:txPr>
              <a:bodyPr/>
              <a:lstStyle/>
              <a:p>
                <a:pPr>
                  <a:defRPr sz="114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Na sali (kieszonki  stojaki)</c:v>
                </c:pt>
                <c:pt idx="1">
                  <c:v>Przy okienku (na ladzie)</c:v>
                </c:pt>
                <c:pt idx="2">
                  <c:v>W innym miejscu</c:v>
                </c:pt>
                <c:pt idx="3">
                  <c:v>Nie ma / brak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0.86000000000000065</c:v>
                </c:pt>
                <c:pt idx="1">
                  <c:v>0.12000000000000002</c:v>
                </c:pt>
                <c:pt idx="2">
                  <c:v>4.0000000000000022E-2</c:v>
                </c:pt>
                <c:pt idx="3">
                  <c:v>8.0000000000000043E-2</c:v>
                </c:pt>
              </c:numCache>
            </c:numRef>
          </c:val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339966"/>
            </a:solidFill>
            <a:ln w="24221">
              <a:noFill/>
            </a:ln>
          </c:spPr>
          <c:invertIfNegative val="0"/>
          <c:dLbls>
            <c:spPr>
              <a:noFill/>
              <a:ln w="24221">
                <a:noFill/>
              </a:ln>
            </c:spPr>
            <c:txPr>
              <a:bodyPr/>
              <a:lstStyle/>
              <a:p>
                <a:pPr>
                  <a:defRPr sz="114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Na sali (kieszonki  stojaki)</c:v>
                </c:pt>
                <c:pt idx="1">
                  <c:v>Przy okienku (na ladzie)</c:v>
                </c:pt>
                <c:pt idx="2">
                  <c:v>W innym miejscu</c:v>
                </c:pt>
                <c:pt idx="3">
                  <c:v>Nie ma / brak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0.83000000000000063</c:v>
                </c:pt>
                <c:pt idx="1">
                  <c:v>0.16</c:v>
                </c:pt>
                <c:pt idx="2">
                  <c:v>0.23</c:v>
                </c:pt>
                <c:pt idx="3">
                  <c:v>6.0000000000000032E-2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5702656"/>
        <c:axId val="165729024"/>
      </c:barChart>
      <c:catAx>
        <c:axId val="1657026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02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4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5729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57290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5702656"/>
        <c:crosses val="autoZero"/>
        <c:crossBetween val="between"/>
        <c:majorUnit val="0.2"/>
      </c:valAx>
      <c:spPr>
        <a:noFill/>
        <a:ln w="24221">
          <a:noFill/>
        </a:ln>
      </c:spPr>
    </c:plotArea>
    <c:legend>
      <c:legendPos val="t"/>
      <c:layout>
        <c:manualLayout>
          <c:xMode val="edge"/>
          <c:yMode val="edge"/>
          <c:x val="0.24133949191685924"/>
          <c:y val="0"/>
          <c:w val="0.43644038079372638"/>
          <c:h val="4.6978593634618683E-2"/>
        </c:manualLayout>
      </c:layout>
      <c:overlay val="0"/>
      <c:spPr>
        <a:noFill/>
        <a:ln w="24221">
          <a:noFill/>
        </a:ln>
      </c:spPr>
      <c:txPr>
        <a:bodyPr/>
        <a:lstStyle/>
        <a:p>
          <a:pPr>
            <a:defRPr sz="104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44" b="0" i="0" u="none" strike="noStrike" baseline="0">
          <a:solidFill>
            <a:schemeClr val="tx1"/>
          </a:solidFill>
          <a:latin typeface="Tahoma"/>
          <a:ea typeface="Tahoma"/>
          <a:cs typeface="Tahoma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32588454376164"/>
          <c:y val="0.10621242484969966"/>
          <c:w val="0.69273743016759992"/>
          <c:h val="0.89579158316633267"/>
        </c:manualLayout>
      </c:layout>
      <c:barChart>
        <c:barDir val="bar"/>
        <c:grouping val="cluster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rgbClr val="FF6600"/>
            </a:solidFill>
            <a:ln w="23341">
              <a:noFill/>
            </a:ln>
          </c:spPr>
          <c:invertIfNegative val="0"/>
          <c:dLbls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Trudno powiedzieć</c:v>
                </c:pt>
                <c:pt idx="1">
                  <c:v>Posługiwał się papierowymi aktami prawnymi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Posługiwał się papierowymi kartami informacyjnymi</c:v>
                </c:pt>
                <c:pt idx="5">
                  <c:v>Wyjaśniał sprawę „z głowy”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1.0000000000000005E-2</c:v>
                </c:pt>
                <c:pt idx="1">
                  <c:v>1.0000000000000005E-2</c:v>
                </c:pt>
                <c:pt idx="2">
                  <c:v>0.13</c:v>
                </c:pt>
                <c:pt idx="3">
                  <c:v>4.0000000000000022E-2</c:v>
                </c:pt>
                <c:pt idx="4">
                  <c:v>3.0000000000000002E-2</c:v>
                </c:pt>
                <c:pt idx="5">
                  <c:v>0.87000000000000111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2011 (N=323)</c:v>
                </c:pt>
              </c:strCache>
            </c:strRef>
          </c:tx>
          <c:spPr>
            <a:solidFill>
              <a:srgbClr val="FFCC00"/>
            </a:solidFill>
            <a:ln w="23341">
              <a:noFill/>
            </a:ln>
          </c:spPr>
          <c:invertIfNegative val="0"/>
          <c:dLbls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Trudno powiedzieć</c:v>
                </c:pt>
                <c:pt idx="1">
                  <c:v>Posługiwał się papierowymi aktami prawnymi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Posługiwał się papierowymi kartami informacyjnymi</c:v>
                </c:pt>
                <c:pt idx="5">
                  <c:v>Wyjaśniał sprawę „z głowy”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</c:v>
                </c:pt>
                <c:pt idx="1">
                  <c:v>1.0000000000000005E-2</c:v>
                </c:pt>
                <c:pt idx="2">
                  <c:v>6.0000000000000032E-2</c:v>
                </c:pt>
                <c:pt idx="3">
                  <c:v>3.0000000000000002E-2</c:v>
                </c:pt>
                <c:pt idx="4">
                  <c:v>4.0000000000000022E-2</c:v>
                </c:pt>
                <c:pt idx="5">
                  <c:v>0.92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(N=327)</c:v>
                </c:pt>
              </c:strCache>
            </c:strRef>
          </c:tx>
          <c:spPr>
            <a:solidFill>
              <a:srgbClr val="339966"/>
            </a:solidFill>
            <a:ln w="23341">
              <a:noFill/>
            </a:ln>
          </c:spPr>
          <c:invertIfNegative val="0"/>
          <c:dLbls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Trudno powiedzieć</c:v>
                </c:pt>
                <c:pt idx="1">
                  <c:v>Posługiwał się papierowymi aktami prawnymi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Posługiwał się papierowymi kartami informacyjnymi</c:v>
                </c:pt>
                <c:pt idx="5">
                  <c:v>Wyjaśniał sprawę „z głowy”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3.0000000000000002E-2</c:v>
                </c:pt>
                <c:pt idx="1">
                  <c:v>3.0000000000000002E-2</c:v>
                </c:pt>
                <c:pt idx="2">
                  <c:v>4.0000000000000022E-2</c:v>
                </c:pt>
                <c:pt idx="3">
                  <c:v>7.0000000000000021E-2</c:v>
                </c:pt>
                <c:pt idx="4">
                  <c:v>6.0000000000000032E-2</c:v>
                </c:pt>
                <c:pt idx="5">
                  <c:v>0.91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9666816"/>
        <c:axId val="169742336"/>
      </c:barChart>
      <c:catAx>
        <c:axId val="1696668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97423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9742336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69666816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8.752327746741155E-2"/>
          <c:y val="2.0040080160320692E-3"/>
          <c:w val="0.90689013035381971"/>
          <c:h val="0.11222444889779558"/>
        </c:manualLayout>
      </c:layout>
      <c:overlay val="0"/>
      <c:spPr>
        <a:noFill/>
        <a:ln w="23341">
          <a:noFill/>
        </a:ln>
      </c:spPr>
      <c:txPr>
        <a:bodyPr/>
        <a:lstStyle/>
        <a:p>
          <a:pPr>
            <a:defRPr sz="101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006568144499181"/>
          <c:y val="5.6027164685908307E-2"/>
          <c:w val="0.55336617405582778"/>
          <c:h val="0.8013582342954166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Nie dzwonił, ale nie widziałem co jest na biurku</c:v>
                </c:pt>
              </c:strCache>
            </c:strRef>
          </c:tx>
          <c:spPr>
            <a:solidFill>
              <a:srgbClr val="333333"/>
            </a:solidFill>
            <a:ln w="17487">
              <a:noFill/>
            </a:ln>
          </c:spPr>
          <c:invertIfNegative val="0"/>
          <c:dLbls>
            <c:spPr>
              <a:noFill/>
              <a:ln w="17487">
                <a:noFill/>
              </a:ln>
            </c:spPr>
            <c:txPr>
              <a:bodyPr/>
              <a:lstStyle/>
              <a:p>
                <a:pPr>
                  <a:defRPr sz="1084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(N=339)</c:v>
                </c:pt>
                <c:pt idx="1">
                  <c:v>2011 (N=327)</c:v>
                </c:pt>
                <c:pt idx="2">
                  <c:v>2010 (N=327)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0.16</c:v>
                </c:pt>
                <c:pt idx="1">
                  <c:v>0.32000000000000062</c:v>
                </c:pt>
                <c:pt idx="2">
                  <c:v>0.26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Nie dzwonił, bo nie było aparatu telefonicznego / komórki</c:v>
                </c:pt>
              </c:strCache>
            </c:strRef>
          </c:tx>
          <c:spPr>
            <a:solidFill>
              <a:srgbClr val="C0C0C0"/>
            </a:solidFill>
            <a:ln w="17487">
              <a:noFill/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17487">
                <a:noFill/>
              </a:ln>
            </c:spPr>
            <c:txPr>
              <a:bodyPr/>
              <a:lstStyle/>
              <a:p>
                <a:pPr>
                  <a:defRPr sz="9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(N=339)</c:v>
                </c:pt>
                <c:pt idx="1">
                  <c:v>2011 (N=327)</c:v>
                </c:pt>
                <c:pt idx="2">
                  <c:v>2010 (N=327)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0.31000000000000055</c:v>
                </c:pt>
                <c:pt idx="1">
                  <c:v>0.30000000000000032</c:v>
                </c:pt>
                <c:pt idx="2">
                  <c:v>0.16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Nie dzwonił, a był na biurku</c:v>
                </c:pt>
              </c:strCache>
            </c:strRef>
          </c:tx>
          <c:spPr>
            <a:solidFill>
              <a:srgbClr val="FF99CC"/>
            </a:solidFill>
            <a:ln w="17487">
              <a:noFill/>
            </a:ln>
          </c:spPr>
          <c:invertIfNegative val="0"/>
          <c:dLbls>
            <c:dLbl>
              <c:idx val="0"/>
              <c:layout>
                <c:manualLayout>
                  <c:x val="6.7872917531283956E-3"/>
                  <c:y val="-5.56261489803112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136489996247521E-3"/>
                  <c:y val="-1.92254151959328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17487">
                <a:noFill/>
              </a:ln>
            </c:spPr>
            <c:txPr>
              <a:bodyPr/>
              <a:lstStyle/>
              <a:p>
                <a:pPr>
                  <a:defRPr sz="9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(N=339)</c:v>
                </c:pt>
                <c:pt idx="1">
                  <c:v>2011 (N=327)</c:v>
                </c:pt>
                <c:pt idx="2">
                  <c:v>2010 (N=327)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0">
                  <c:v>0.5</c:v>
                </c:pt>
                <c:pt idx="1">
                  <c:v>0.37000000000000038</c:v>
                </c:pt>
                <c:pt idx="2">
                  <c:v>0.56000000000000005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Tak</c:v>
                </c:pt>
              </c:strCache>
            </c:strRef>
          </c:tx>
          <c:spPr>
            <a:solidFill>
              <a:schemeClr val="accent1"/>
            </a:solidFill>
            <a:ln w="17487">
              <a:noFill/>
            </a:ln>
          </c:spPr>
          <c:invertIfNegative val="0"/>
          <c:dLbls>
            <c:dLbl>
              <c:idx val="0"/>
              <c:layout>
                <c:manualLayout>
                  <c:x val="-4.4724635832565175E-4"/>
                  <c:y val="-1.03289181941177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5733637617340686E-3"/>
                  <c:y val="-9.242500919165034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17487">
                <a:noFill/>
              </a:ln>
            </c:spPr>
            <c:txPr>
              <a:bodyPr/>
              <a:lstStyle/>
              <a:p>
                <a:pPr>
                  <a:defRPr sz="9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(N=339)</c:v>
                </c:pt>
                <c:pt idx="1">
                  <c:v>2011 (N=327)</c:v>
                </c:pt>
                <c:pt idx="2">
                  <c:v>2010 (N=327)</c:v>
                </c:pt>
              </c:strCache>
            </c:strRef>
          </c:cat>
          <c:val>
            <c:numRef>
              <c:f>Sheet1!$B$5:$D$5</c:f>
              <c:numCache>
                <c:formatCode>0%</c:formatCode>
                <c:ptCount val="3"/>
                <c:pt idx="0">
                  <c:v>3.0000000000000002E-2</c:v>
                </c:pt>
                <c:pt idx="1">
                  <c:v>1.0000000000000005E-2</c:v>
                </c:pt>
                <c:pt idx="2">
                  <c:v>2.0000000000000011E-2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70368384"/>
        <c:axId val="170386560"/>
      </c:barChart>
      <c:catAx>
        <c:axId val="170368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74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03865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038656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70368384"/>
        <c:crosses val="autoZero"/>
        <c:crossBetween val="between"/>
      </c:valAx>
      <c:spPr>
        <a:noFill/>
        <a:ln w="17487">
          <a:noFill/>
        </a:ln>
      </c:spPr>
    </c:plotArea>
    <c:legend>
      <c:legendPos val="l"/>
      <c:layout>
        <c:manualLayout>
          <c:xMode val="edge"/>
          <c:yMode val="edge"/>
          <c:x val="6.4039408866995093E-2"/>
          <c:y val="0"/>
          <c:w val="0.34154351395730731"/>
          <c:h val="0.97453310696094908"/>
        </c:manualLayout>
      </c:layout>
      <c:overlay val="0"/>
      <c:spPr>
        <a:noFill/>
        <a:ln w="17487">
          <a:noFill/>
        </a:ln>
      </c:spPr>
      <c:txPr>
        <a:bodyPr/>
        <a:lstStyle/>
        <a:p>
          <a:pPr>
            <a:defRPr sz="101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4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92592592592593"/>
          <c:y val="1.8761726078799286E-3"/>
          <c:w val="0.74206349206349476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2010 (N=327)</c:v>
                </c:pt>
              </c:strCache>
            </c:strRef>
          </c:tx>
          <c:spPr>
            <a:solidFill>
              <a:srgbClr val="339966"/>
            </a:solidFill>
            <a:ln w="23427">
              <a:noFill/>
            </a:ln>
          </c:spPr>
          <c:invertIfNegative val="0"/>
          <c:dLbls>
            <c:spPr>
              <a:noFill/>
              <a:ln w="23427">
                <a:noFill/>
              </a:ln>
            </c:spPr>
            <c:txPr>
              <a:bodyPr/>
              <a:lstStyle/>
              <a:p>
                <a:pPr>
                  <a:defRPr sz="11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o wszystko audytor musiał się sam dopytywać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</c:v>
                </c:pt>
                <c:pt idx="1">
                  <c:v>0.43000000000000038</c:v>
                </c:pt>
                <c:pt idx="2">
                  <c:v>0.61000000000000065</c:v>
                </c:pt>
                <c:pt idx="3">
                  <c:v>0.37000000000000038</c:v>
                </c:pt>
                <c:pt idx="4">
                  <c:v>0.78</c:v>
                </c:pt>
              </c:numCache>
            </c:numRef>
          </c:val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2011 (N=327)</c:v>
                </c:pt>
              </c:strCache>
            </c:strRef>
          </c:tx>
          <c:spPr>
            <a:solidFill>
              <a:srgbClr val="FFCC00"/>
            </a:solidFill>
            <a:ln w="23427">
              <a:noFill/>
            </a:ln>
          </c:spPr>
          <c:invertIfNegative val="0"/>
          <c:dLbls>
            <c:spPr>
              <a:noFill/>
              <a:ln w="23427">
                <a:noFill/>
              </a:ln>
            </c:spPr>
            <c:txPr>
              <a:bodyPr/>
              <a:lstStyle/>
              <a:p>
                <a:pPr>
                  <a:defRPr sz="11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o wszystko audytor musiał się sam dopytywać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6.0000000000000032E-2</c:v>
                </c:pt>
                <c:pt idx="1">
                  <c:v>0.4</c:v>
                </c:pt>
                <c:pt idx="2">
                  <c:v>0.54</c:v>
                </c:pt>
                <c:pt idx="3">
                  <c:v>0.49000000000000032</c:v>
                </c:pt>
                <c:pt idx="4">
                  <c:v>0.91</c:v>
                </c:pt>
              </c:numCache>
            </c:numRef>
          </c:val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rgbClr val="FF6600"/>
            </a:solidFill>
            <a:ln w="23427">
              <a:noFill/>
            </a:ln>
          </c:spPr>
          <c:invertIfNegative val="0"/>
          <c:dLbls>
            <c:spPr>
              <a:noFill/>
              <a:ln w="23427">
                <a:noFill/>
              </a:ln>
            </c:spPr>
            <c:txPr>
              <a:bodyPr/>
              <a:lstStyle/>
              <a:p>
                <a:pPr>
                  <a:defRPr sz="11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o wszystko audytor musiał się sam dopytywać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7.0000000000000021E-2</c:v>
                </c:pt>
                <c:pt idx="1">
                  <c:v>0.45</c:v>
                </c:pt>
                <c:pt idx="2">
                  <c:v>0.68</c:v>
                </c:pt>
                <c:pt idx="3">
                  <c:v>0.59</c:v>
                </c:pt>
                <c:pt idx="4">
                  <c:v>0.8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axId val="170058496"/>
        <c:axId val="170060032"/>
      </c:barChart>
      <c:catAx>
        <c:axId val="1700584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171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00600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0060032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0058496"/>
        <c:crosses val="autoZero"/>
        <c:crossBetween val="between"/>
      </c:valAx>
      <c:spPr>
        <a:noFill/>
        <a:ln w="23427">
          <a:noFill/>
        </a:ln>
      </c:spPr>
    </c:plotArea>
    <c:legend>
      <c:legendPos val="r"/>
      <c:layout>
        <c:manualLayout>
          <c:xMode val="edge"/>
          <c:yMode val="edge"/>
          <c:x val="0.82936507936507964"/>
          <c:y val="0.83302063789868885"/>
          <c:w val="0.16931216931216941"/>
          <c:h val="0.16510318949343344"/>
        </c:manualLayout>
      </c:layout>
      <c:overlay val="0"/>
      <c:spPr>
        <a:noFill/>
        <a:ln w="23427">
          <a:noFill/>
        </a:ln>
      </c:spPr>
      <c:txPr>
        <a:bodyPr/>
        <a:lstStyle/>
        <a:p>
          <a:pPr>
            <a:defRPr sz="1015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853881278538811"/>
          <c:y val="4.4052863436123508E-3"/>
          <c:w val="0.68264840182648556"/>
          <c:h val="0.997797356828195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rgbClr val="FF6600"/>
            </a:solidFill>
            <a:ln w="25455">
              <a:noFill/>
            </a:ln>
          </c:spPr>
          <c:invertIfNegative val="0"/>
          <c:dLbls>
            <c:spPr>
              <a:noFill/>
              <a:ln w="25455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Nie podał żadnej informacji o opłatach </c:v>
                </c:pt>
                <c:pt idx="1">
                  <c:v>Podał sumę nie wchodząc w szczegóły</c:v>
                </c:pt>
                <c:pt idx="2">
                  <c:v>Podał sumę oraz wysokość poszczególnych opłat</c:v>
                </c:pt>
                <c:pt idx="3">
                  <c:v>Nie podał sumy tylko wysokość poszczególnych opłat</c:v>
                </c:pt>
                <c:pt idx="4">
                  <c:v>Poinformował o braku opłat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0.42000000000000015</c:v>
                </c:pt>
                <c:pt idx="1">
                  <c:v>0.2</c:v>
                </c:pt>
                <c:pt idx="2">
                  <c:v>8.0000000000000043E-2</c:v>
                </c:pt>
                <c:pt idx="3">
                  <c:v>2.0000000000000011E-2</c:v>
                </c:pt>
                <c:pt idx="4">
                  <c:v>0.28000000000000008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2011 (N=327)</c:v>
                </c:pt>
              </c:strCache>
            </c:strRef>
          </c:tx>
          <c:spPr>
            <a:solidFill>
              <a:srgbClr val="FFCC00"/>
            </a:solidFill>
            <a:ln w="25455">
              <a:noFill/>
            </a:ln>
          </c:spPr>
          <c:invertIfNegative val="0"/>
          <c:dLbls>
            <c:spPr>
              <a:noFill/>
              <a:ln w="25455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Nie podał żadnej informacji o opłatach </c:v>
                </c:pt>
                <c:pt idx="1">
                  <c:v>Podał sumę nie wchodząc w szczegóły</c:v>
                </c:pt>
                <c:pt idx="2">
                  <c:v>Podał sumę oraz wysokość poszczególnych opłat</c:v>
                </c:pt>
                <c:pt idx="3">
                  <c:v>Nie podał sumy tylko wysokość poszczególnych opłat</c:v>
                </c:pt>
                <c:pt idx="4">
                  <c:v>Poinformował o braku opłat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0.43000000000000016</c:v>
                </c:pt>
                <c:pt idx="1">
                  <c:v>0.1</c:v>
                </c:pt>
                <c:pt idx="2">
                  <c:v>1.0000000000000005E-2</c:v>
                </c:pt>
                <c:pt idx="3">
                  <c:v>3.0000000000000002E-2</c:v>
                </c:pt>
                <c:pt idx="4">
                  <c:v>0.43000000000000016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339966"/>
            </a:solidFill>
            <a:ln w="25455">
              <a:noFill/>
            </a:ln>
          </c:spPr>
          <c:invertIfNegative val="0"/>
          <c:dLbls>
            <c:spPr>
              <a:noFill/>
              <a:ln w="25455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Nie podał żadnej informacji o opłatach </c:v>
                </c:pt>
                <c:pt idx="1">
                  <c:v>Podał sumę nie wchodząc w szczegóły</c:v>
                </c:pt>
                <c:pt idx="2">
                  <c:v>Podał sumę oraz wysokość poszczególnych opłat</c:v>
                </c:pt>
                <c:pt idx="3">
                  <c:v>Nie podał sumy tylko wysokość poszczególnych opłat</c:v>
                </c:pt>
                <c:pt idx="4">
                  <c:v>Poinformował o braku opłat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0.54</c:v>
                </c:pt>
                <c:pt idx="1">
                  <c:v>0.2</c:v>
                </c:pt>
                <c:pt idx="2">
                  <c:v>6.0000000000000026E-2</c:v>
                </c:pt>
                <c:pt idx="3">
                  <c:v>3.0000000000000002E-2</c:v>
                </c:pt>
                <c:pt idx="4">
                  <c:v>0.17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axId val="170179968"/>
        <c:axId val="170194048"/>
      </c:barChart>
      <c:catAx>
        <c:axId val="170179968"/>
        <c:scaling>
          <c:orientation val="maxMin"/>
        </c:scaling>
        <c:delete val="0"/>
        <c:axPos val="l"/>
        <c:numFmt formatCode="General" sourceLinked="1"/>
        <c:majorTickMark val="out"/>
        <c:minorTickMark val="out"/>
        <c:tickLblPos val="nextTo"/>
        <c:spPr>
          <a:ln w="318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2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0194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0194048"/>
        <c:scaling>
          <c:orientation val="minMax"/>
          <c:max val="0.60000000000000064"/>
          <c:min val="0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46">
            <a:noFill/>
          </a:ln>
        </c:spPr>
        <c:crossAx val="170179968"/>
        <c:crosses val="autoZero"/>
        <c:crossBetween val="between"/>
      </c:valAx>
      <c:spPr>
        <a:noFill/>
        <a:ln w="25455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40855106888445"/>
          <c:y val="2.2522522522522583E-3"/>
          <c:w val="0.69596199524940661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2012 (N=141)</c:v>
                </c:pt>
              </c:strCache>
            </c:strRef>
          </c:tx>
          <c:spPr>
            <a:solidFill>
              <a:srgbClr val="FF6600"/>
            </a:solidFill>
            <a:ln w="25459">
              <a:noFill/>
            </a:ln>
          </c:spPr>
          <c:invertIfNegative val="0"/>
          <c:dLbls>
            <c:dLbl>
              <c:idx val="3"/>
              <c:delete val="1"/>
            </c:dLbl>
            <c:spPr>
              <a:noFill/>
              <a:ln w="25459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 Poinformował, że wymienił wszystkie opłaty</c:v>
                </c:pt>
                <c:pt idx="1">
                  <c:v> Poinformował o opłatach, których nie wymienił wcześniej</c:v>
                </c:pt>
                <c:pt idx="2">
                  <c:v> Nie odpowiedział na pytanie</c:v>
                </c:pt>
                <c:pt idx="3">
                  <c:v> Brak opłat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0.51</c:v>
                </c:pt>
                <c:pt idx="1">
                  <c:v>0.27</c:v>
                </c:pt>
                <c:pt idx="2">
                  <c:v>0.22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2011 (N=327)</c:v>
                </c:pt>
              </c:strCache>
            </c:strRef>
          </c:tx>
          <c:spPr>
            <a:solidFill>
              <a:srgbClr val="FFCC00"/>
            </a:solidFill>
            <a:ln w="25459">
              <a:noFill/>
            </a:ln>
          </c:spPr>
          <c:invertIfNegative val="0"/>
          <c:dLbls>
            <c:spPr>
              <a:noFill/>
              <a:ln w="25459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 Poinformował, że wymienił wszystkie opłaty</c:v>
                </c:pt>
                <c:pt idx="1">
                  <c:v> Poinformował o opłatach, których nie wymienił wcześniej</c:v>
                </c:pt>
                <c:pt idx="2">
                  <c:v> Nie odpowiedział na pytanie</c:v>
                </c:pt>
                <c:pt idx="3">
                  <c:v> Brak opłat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0.59</c:v>
                </c:pt>
                <c:pt idx="1">
                  <c:v>0.23</c:v>
                </c:pt>
                <c:pt idx="2">
                  <c:v>0.18000000000000024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339966"/>
            </a:solidFill>
            <a:ln w="25459">
              <a:noFill/>
            </a:ln>
          </c:spPr>
          <c:invertIfNegative val="0"/>
          <c:dLbls>
            <c:spPr>
              <a:noFill/>
              <a:ln w="25459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 Poinformował, że wymienił wszystkie opłaty</c:v>
                </c:pt>
                <c:pt idx="1">
                  <c:v> Poinformował o opłatach, których nie wymienił wcześniej</c:v>
                </c:pt>
                <c:pt idx="2">
                  <c:v> Nie odpowiedział na pytanie</c:v>
                </c:pt>
                <c:pt idx="3">
                  <c:v> Brak opłat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0.38000000000000062</c:v>
                </c:pt>
                <c:pt idx="1">
                  <c:v>0.30000000000000032</c:v>
                </c:pt>
                <c:pt idx="2">
                  <c:v>6.0000000000000032E-2</c:v>
                </c:pt>
                <c:pt idx="3">
                  <c:v>0.26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axId val="170323328"/>
        <c:axId val="170484864"/>
      </c:barChart>
      <c:catAx>
        <c:axId val="1703233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2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04848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0484864"/>
        <c:scaling>
          <c:orientation val="minMax"/>
          <c:max val="0.6500000000000018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0323328"/>
        <c:crosses val="autoZero"/>
        <c:crossBetween val="between"/>
      </c:valAx>
      <c:spPr>
        <a:noFill/>
        <a:ln w="2545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2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190130624092937"/>
          <c:y val="0.10359408033826661"/>
          <c:w val="0.62893131230824395"/>
          <c:h val="0.8985200845665966"/>
        </c:manualLayout>
      </c:layout>
      <c:barChart>
        <c:barDir val="bar"/>
        <c:grouping val="cluster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rgbClr val="FF6600"/>
            </a:solidFill>
            <a:ln w="23329">
              <a:noFill/>
            </a:ln>
          </c:spPr>
          <c:invertIfNegative val="0"/>
          <c:dLbls>
            <c:spPr>
              <a:noFill/>
              <a:ln w="23329">
                <a:noFill/>
              </a:ln>
            </c:spPr>
            <c:txPr>
              <a:bodyPr/>
              <a:lstStyle/>
              <a:p>
                <a:pPr>
                  <a:defRPr sz="110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3"/>
                <c:pt idx="0">
                  <c:v>Tak, w kasie</c:v>
                </c:pt>
                <c:pt idx="1">
                  <c:v>W ogóle nie poinformował o miejscu uiszczenia opłaty</c:v>
                </c:pt>
                <c:pt idx="2">
                  <c:v>Nie dotyczy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0.28000000000000008</c:v>
                </c:pt>
                <c:pt idx="1">
                  <c:v>0.13</c:v>
                </c:pt>
                <c:pt idx="2">
                  <c:v>0.59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2011 (N=327)</c:v>
                </c:pt>
              </c:strCache>
            </c:strRef>
          </c:tx>
          <c:spPr>
            <a:solidFill>
              <a:srgbClr val="FFCC00"/>
            </a:solidFill>
            <a:ln w="23329">
              <a:noFill/>
            </a:ln>
          </c:spPr>
          <c:invertIfNegative val="0"/>
          <c:dLbls>
            <c:spPr>
              <a:noFill/>
              <a:ln w="23329">
                <a:noFill/>
              </a:ln>
            </c:spPr>
            <c:txPr>
              <a:bodyPr/>
              <a:lstStyle/>
              <a:p>
                <a:pPr>
                  <a:defRPr sz="110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3"/>
                <c:pt idx="0">
                  <c:v>Tak, w kasie</c:v>
                </c:pt>
                <c:pt idx="1">
                  <c:v>W ogóle nie poinformował o miejscu uiszczenia opłaty</c:v>
                </c:pt>
                <c:pt idx="2">
                  <c:v>Nie dotyczy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0.28000000000000008</c:v>
                </c:pt>
                <c:pt idx="1">
                  <c:v>8.0000000000000043E-2</c:v>
                </c:pt>
                <c:pt idx="2">
                  <c:v>0.64000000000000123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339966"/>
            </a:solidFill>
            <a:ln w="23329">
              <a:noFill/>
            </a:ln>
          </c:spPr>
          <c:invertIfNegative val="0"/>
          <c:dLbls>
            <c:spPr>
              <a:noFill/>
              <a:ln w="23329">
                <a:noFill/>
              </a:ln>
            </c:spPr>
            <c:txPr>
              <a:bodyPr/>
              <a:lstStyle/>
              <a:p>
                <a:pPr>
                  <a:defRPr sz="110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3"/>
                <c:pt idx="0">
                  <c:v>Tak, w kasie</c:v>
                </c:pt>
                <c:pt idx="1">
                  <c:v>W ogóle nie poinformował o miejscu uiszczenia opłaty</c:v>
                </c:pt>
                <c:pt idx="2">
                  <c:v>Nie dotyczy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3"/>
                <c:pt idx="0">
                  <c:v>0.29000000000000031</c:v>
                </c:pt>
                <c:pt idx="1">
                  <c:v>0.26</c:v>
                </c:pt>
                <c:pt idx="2">
                  <c:v>0.44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0522880"/>
        <c:axId val="170536960"/>
      </c:barChart>
      <c:catAx>
        <c:axId val="1705228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2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0536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05369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0522880"/>
        <c:crosses val="autoZero"/>
        <c:crossBetween val="between"/>
        <c:majorUnit val="0.2"/>
      </c:valAx>
      <c:spPr>
        <a:noFill/>
        <a:ln w="23329">
          <a:noFill/>
        </a:ln>
      </c:spPr>
    </c:plotArea>
    <c:legend>
      <c:legendPos val="t"/>
      <c:layout>
        <c:manualLayout>
          <c:xMode val="edge"/>
          <c:yMode val="edge"/>
          <c:x val="6.8214804063860671E-2"/>
          <c:y val="0"/>
          <c:w val="0.56458635703918725"/>
          <c:h val="0.1014799154334038"/>
        </c:manualLayout>
      </c:layout>
      <c:overlay val="0"/>
      <c:spPr>
        <a:noFill/>
        <a:ln w="23329">
          <a:noFill/>
        </a:ln>
      </c:spPr>
      <c:txPr>
        <a:bodyPr/>
        <a:lstStyle/>
        <a:p>
          <a:pPr>
            <a:defRPr sz="101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204030226700282"/>
          <c:y val="0.10503282275711186"/>
          <c:w val="0.6649874055415631"/>
          <c:h val="0.89715536105032756"/>
        </c:manualLayout>
      </c:layout>
      <c:barChart>
        <c:barDir val="bar"/>
        <c:grouping val="cluster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rgbClr val="FF6600"/>
            </a:solidFill>
            <a:ln w="25379">
              <a:noFill/>
            </a:ln>
          </c:spPr>
          <c:invertIfNegative val="0"/>
          <c:dLbls>
            <c:dLbl>
              <c:idx val="3"/>
              <c:delete val="1"/>
            </c:dLbl>
            <c:spPr>
              <a:noFill/>
              <a:ln w="25379">
                <a:noFill/>
              </a:ln>
            </c:spPr>
            <c:txPr>
              <a:bodyPr/>
              <a:lstStyle/>
              <a:p>
                <a:pPr>
                  <a:defRPr sz="109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Tak,  prawidłowo MNIE poinformował</c:v>
                </c:pt>
                <c:pt idx="1">
                  <c:v>Poinformował, MNIE ale nieprawidłowo</c:v>
                </c:pt>
                <c:pt idx="2">
                  <c:v>W ogóle MNIE nie poinformował </c:v>
                </c:pt>
                <c:pt idx="3">
                  <c:v>Brak odpowiedzi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0.7400000000000011</c:v>
                </c:pt>
                <c:pt idx="1">
                  <c:v>3.0000000000000002E-2</c:v>
                </c:pt>
                <c:pt idx="2">
                  <c:v>0.23</c:v>
                </c:pt>
                <c:pt idx="3">
                  <c:v>0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2011 (N=327)</c:v>
                </c:pt>
              </c:strCache>
            </c:strRef>
          </c:tx>
          <c:spPr>
            <a:solidFill>
              <a:srgbClr val="FFCC00"/>
            </a:solidFill>
            <a:ln w="25379">
              <a:noFill/>
            </a:ln>
          </c:spPr>
          <c:invertIfNegative val="0"/>
          <c:dLbls>
            <c:dLbl>
              <c:idx val="3"/>
              <c:delete val="1"/>
            </c:dLbl>
            <c:spPr>
              <a:noFill/>
              <a:ln w="25379">
                <a:noFill/>
              </a:ln>
            </c:spPr>
            <c:txPr>
              <a:bodyPr/>
              <a:lstStyle/>
              <a:p>
                <a:pPr>
                  <a:defRPr sz="109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Tak,  prawidłowo MNIE poinformował</c:v>
                </c:pt>
                <c:pt idx="1">
                  <c:v>Poinformował, MNIE ale nieprawidłowo</c:v>
                </c:pt>
                <c:pt idx="2">
                  <c:v>W ogóle MNIE nie poinformował </c:v>
                </c:pt>
                <c:pt idx="3">
                  <c:v>Brak odpowiedzi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0.69000000000000061</c:v>
                </c:pt>
                <c:pt idx="1">
                  <c:v>3.0000000000000002E-2</c:v>
                </c:pt>
                <c:pt idx="2">
                  <c:v>0.28000000000000008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339966"/>
            </a:solidFill>
            <a:ln w="25379">
              <a:noFill/>
            </a:ln>
          </c:spPr>
          <c:invertIfNegative val="0"/>
          <c:dLbls>
            <c:spPr>
              <a:noFill/>
              <a:ln w="25379">
                <a:noFill/>
              </a:ln>
            </c:spPr>
            <c:txPr>
              <a:bodyPr/>
              <a:lstStyle/>
              <a:p>
                <a:pPr>
                  <a:defRPr sz="109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Tak,  prawidłowo MNIE poinformował</c:v>
                </c:pt>
                <c:pt idx="1">
                  <c:v>Poinformował, MNIE ale nieprawidłowo</c:v>
                </c:pt>
                <c:pt idx="2">
                  <c:v>W ogóle MNIE nie poinformował </c:v>
                </c:pt>
                <c:pt idx="3">
                  <c:v>Brak odpowiedzi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0.7400000000000011</c:v>
                </c:pt>
                <c:pt idx="1">
                  <c:v>4.0000000000000022E-2</c:v>
                </c:pt>
                <c:pt idx="2">
                  <c:v>0.1</c:v>
                </c:pt>
                <c:pt idx="3">
                  <c:v>0.12000000000000002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0584320"/>
        <c:axId val="171122688"/>
      </c:barChart>
      <c:catAx>
        <c:axId val="1705843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9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1122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112268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0584320"/>
        <c:crosses val="autoZero"/>
        <c:crossBetween val="between"/>
        <c:majorUnit val="0.2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2.0151133501259452E-2"/>
          <c:y val="1.0940919037199124E-2"/>
          <c:w val="0.97984886649874392"/>
          <c:h val="0.10503282275711186"/>
        </c:manualLayout>
      </c:layout>
      <c:overlay val="0"/>
      <c:spPr>
        <a:noFill/>
        <a:ln w="25379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9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2982456140351"/>
          <c:y val="5.4945054945054984E-3"/>
          <c:w val="0.53179824561403655"/>
          <c:h val="0.785714285714285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61">
              <a:noFill/>
            </a:ln>
          </c:spPr>
          <c:invertIfNegative val="0"/>
          <c:dLbls>
            <c:spPr>
              <a:noFill/>
              <a:ln w="23361">
                <a:noFill/>
              </a:ln>
            </c:spPr>
            <c:txPr>
              <a:bodyPr/>
              <a:lstStyle/>
              <a:p>
                <a:pPr>
                  <a:defRPr sz="10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(N=339)</c:v>
                </c:pt>
                <c:pt idx="1">
                  <c:v>2011 (N=327)</c:v>
                </c:pt>
                <c:pt idx="2">
                  <c:v>2010 (N=317)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0.12</c:v>
                </c:pt>
                <c:pt idx="1">
                  <c:v>0.16</c:v>
                </c:pt>
                <c:pt idx="2">
                  <c:v>0.19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61">
              <a:noFill/>
            </a:ln>
          </c:spPr>
          <c:invertIfNegative val="0"/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4835164835164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61">
                <a:noFill/>
              </a:ln>
            </c:spPr>
            <c:txPr>
              <a:bodyPr/>
              <a:lstStyle/>
              <a:p>
                <a:pPr>
                  <a:defRPr sz="10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(N=339)</c:v>
                </c:pt>
                <c:pt idx="1">
                  <c:v>2011 (N=327)</c:v>
                </c:pt>
                <c:pt idx="2">
                  <c:v>2010 (N=317)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0.88</c:v>
                </c:pt>
                <c:pt idx="1">
                  <c:v>0.84</c:v>
                </c:pt>
                <c:pt idx="2">
                  <c:v>0.81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361">
              <a:noFill/>
            </a:ln>
          </c:spPr>
          <c:invertIfNegative val="0"/>
          <c:dLbls>
            <c:dLbl>
              <c:idx val="2"/>
              <c:layout>
                <c:manualLayout>
                  <c:x val="-1.7574589339590476E-3"/>
                  <c:y val="2.710749156355440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61">
                <a:noFill/>
              </a:ln>
            </c:spPr>
            <c:txPr>
              <a:bodyPr/>
              <a:lstStyle/>
              <a:p>
                <a:pPr>
                  <a:defRPr sz="10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(N=339)</c:v>
                </c:pt>
                <c:pt idx="1">
                  <c:v>2011 (N=327)</c:v>
                </c:pt>
                <c:pt idx="2">
                  <c:v>2010 (N=317)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0935424"/>
        <c:axId val="170936960"/>
      </c:barChart>
      <c:catAx>
        <c:axId val="17093542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2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0936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09369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0935424"/>
        <c:crosses val="autoZero"/>
        <c:crossBetween val="between"/>
        <c:majorUnit val="0.2"/>
      </c:valAx>
      <c:spPr>
        <a:noFill/>
        <a:ln w="23361">
          <a:noFill/>
        </a:ln>
      </c:spPr>
    </c:plotArea>
    <c:legend>
      <c:legendPos val="b"/>
      <c:layout>
        <c:manualLayout>
          <c:xMode val="edge"/>
          <c:yMode val="edge"/>
          <c:x val="0.34978070175438697"/>
          <c:y val="0.80769230769230771"/>
          <c:w val="0.65021929824561464"/>
          <c:h val="0.19780219780219838"/>
        </c:manualLayout>
      </c:layout>
      <c:overlay val="0"/>
      <c:spPr>
        <a:noFill/>
        <a:ln w="23361">
          <a:noFill/>
        </a:ln>
      </c:spPr>
      <c:txPr>
        <a:bodyPr/>
        <a:lstStyle/>
        <a:p>
          <a:pPr>
            <a:defRPr sz="99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160278745644703"/>
          <c:y val="2.5706940874036057E-3"/>
          <c:w val="0.54239256678281056"/>
          <c:h val="0.8997429305912595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2">
              <a:noFill/>
            </a:ln>
          </c:spPr>
          <c:invertIfNegative val="0"/>
          <c:dLbls>
            <c:dLbl>
              <c:idx val="3"/>
              <c:layout>
                <c:manualLayout>
                  <c:x val="-0.56246346967497729"/>
                  <c:y val="9.683971943355745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42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Sheet1!$A$2:$A$13</c:f>
              <c:strCache>
                <c:ptCount val="7"/>
                <c:pt idx="0">
                  <c:v>2012 (N=339)</c:v>
                </c:pt>
                <c:pt idx="1">
                  <c:v>2011 (N=327)</c:v>
                </c:pt>
                <c:pt idx="2">
                  <c:v>2010 (N=312)</c:v>
                </c:pt>
                <c:pt idx="4">
                  <c:v>2012 (N=339)</c:v>
                </c:pt>
                <c:pt idx="5">
                  <c:v>2011 (N=327)</c:v>
                </c:pt>
                <c:pt idx="6">
                  <c:v>2010 (N=306)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7"/>
                <c:pt idx="0">
                  <c:v>0.53</c:v>
                </c:pt>
                <c:pt idx="1">
                  <c:v>0.45</c:v>
                </c:pt>
                <c:pt idx="2">
                  <c:v>0.39000000000000062</c:v>
                </c:pt>
                <c:pt idx="4">
                  <c:v>0.21000000000000021</c:v>
                </c:pt>
                <c:pt idx="5">
                  <c:v>0.29000000000000031</c:v>
                </c:pt>
                <c:pt idx="6">
                  <c:v>0.15000000000000024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2">
              <a:noFill/>
            </a:ln>
          </c:spPr>
          <c:invertIfNegative val="0"/>
          <c:dLbls>
            <c:dLbl>
              <c:idx val="4"/>
              <c:layout>
                <c:manualLayout>
                  <c:x val="7.9356722740920906E-3"/>
                  <c:y val="4.542486729755689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9.5269259853194323E-3"/>
                  <c:y val="9.683680826976764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9.5002690739419707E-2"/>
                  <c:y val="0.1128329224725997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0.39233137831201026"/>
                  <c:y val="0.2656106791494945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42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Sheet1!$A$2:$A$13</c:f>
              <c:strCache>
                <c:ptCount val="7"/>
                <c:pt idx="0">
                  <c:v>2012 (N=339)</c:v>
                </c:pt>
                <c:pt idx="1">
                  <c:v>2011 (N=327)</c:v>
                </c:pt>
                <c:pt idx="2">
                  <c:v>2010 (N=312)</c:v>
                </c:pt>
                <c:pt idx="4">
                  <c:v>2012 (N=339)</c:v>
                </c:pt>
                <c:pt idx="5">
                  <c:v>2011 (N=327)</c:v>
                </c:pt>
                <c:pt idx="6">
                  <c:v>2010 (N=306)</c:v>
                </c:pt>
              </c:strCache>
            </c:strRef>
          </c:cat>
          <c:val>
            <c:numRef>
              <c:f>Sheet1!$C$2:$C$13</c:f>
              <c:numCache>
                <c:formatCode>0%</c:formatCode>
                <c:ptCount val="7"/>
                <c:pt idx="0">
                  <c:v>0.47000000000000008</c:v>
                </c:pt>
                <c:pt idx="1">
                  <c:v>0.55000000000000004</c:v>
                </c:pt>
                <c:pt idx="2">
                  <c:v>0.61000000000000065</c:v>
                </c:pt>
                <c:pt idx="4">
                  <c:v>0.79</c:v>
                </c:pt>
                <c:pt idx="5">
                  <c:v>0.71000000000000063</c:v>
                </c:pt>
                <c:pt idx="6">
                  <c:v>0.85000000000000064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1057152"/>
        <c:axId val="171058688"/>
      </c:barChart>
      <c:catAx>
        <c:axId val="1710571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1058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105868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1057152"/>
        <c:crosses val="autoZero"/>
        <c:crossBetween val="between"/>
        <c:majorUnit val="0.2"/>
      </c:valAx>
      <c:spPr>
        <a:noFill/>
        <a:ln w="23342">
          <a:noFill/>
        </a:ln>
      </c:spPr>
    </c:plotArea>
    <c:legend>
      <c:legendPos val="b"/>
      <c:layout>
        <c:manualLayout>
          <c:xMode val="edge"/>
          <c:yMode val="edge"/>
          <c:x val="0.31126596980255661"/>
          <c:y val="0.91002570694087592"/>
          <c:w val="0.68873403019744484"/>
          <c:h val="9.2544987146529561E-2"/>
        </c:manualLayout>
      </c:layout>
      <c:overlay val="0"/>
      <c:spPr>
        <a:noFill/>
        <a:ln w="23342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18556701030928E-3"/>
          <c:w val="1"/>
          <c:h val="0.890721649484538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672">
              <a:noFill/>
            </a:ln>
          </c:spPr>
          <c:invertIfNegative val="0"/>
          <c:dLbls>
            <c:dLbl>
              <c:idx val="2"/>
              <c:layout>
                <c:manualLayout>
                  <c:x val="6.0097096448802866E-3"/>
                  <c:y val="-5.411756314270824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4612655741266238E-3"/>
                  <c:y val="-4.587095701977613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6235798807974724E-3"/>
                  <c:y val="-5.82405780074170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672">
                <a:noFill/>
              </a:ln>
            </c:spPr>
            <c:txPr>
              <a:bodyPr/>
              <a:lstStyle/>
              <a:p>
                <a:pPr>
                  <a:defRPr sz="1118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Ogólne zadowolonie ze sposobu obsługi przez urzędnika</c:v>
                </c:pt>
                <c:pt idx="1">
                  <c:v>Urzędnik poświęcił Ci dużo uwagi/ czasu</c:v>
                </c:pt>
                <c:pt idx="2">
                  <c:v>Urzędnik udzielał informacji w sposób kompetentny</c:v>
                </c:pt>
                <c:pt idx="3">
                  <c:v>Urzędnik udzielał informacji w sposób zrozumiały </c:v>
                </c:pt>
                <c:pt idx="4">
                  <c:v>Urzędnik był uprzejmy i miły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</c:v>
                </c:pt>
                <c:pt idx="1">
                  <c:v>0.65000000000000135</c:v>
                </c:pt>
                <c:pt idx="2">
                  <c:v>0.63000000000000123</c:v>
                </c:pt>
                <c:pt idx="3">
                  <c:v>0.71000000000000063</c:v>
                </c:pt>
                <c:pt idx="4">
                  <c:v>0.68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672">
              <a:noFill/>
            </a:ln>
          </c:spPr>
          <c:invertIfNegative val="0"/>
          <c:dLbls>
            <c:dLbl>
              <c:idx val="3"/>
              <c:layout>
                <c:manualLayout>
                  <c:x val="7.429491136840354E-3"/>
                  <c:y val="-4.587095701977613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2958591665940863E-2"/>
                  <c:y val="-5.82405780074170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672">
                <a:noFill/>
              </a:ln>
            </c:spPr>
            <c:txPr>
              <a:bodyPr/>
              <a:lstStyle/>
              <a:p>
                <a:pPr>
                  <a:defRPr sz="111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Ogólne zadowolonie ze sposobu obsługi przez urzędnika</c:v>
                </c:pt>
                <c:pt idx="1">
                  <c:v>Urzędnik poświęcił Ci dużo uwagi/ czasu</c:v>
                </c:pt>
                <c:pt idx="2">
                  <c:v>Urzędnik udzielał informacji w sposób kompetentny</c:v>
                </c:pt>
                <c:pt idx="3">
                  <c:v>Urzędnik udzielał informacji w sposób zrozumiały </c:v>
                </c:pt>
                <c:pt idx="4">
                  <c:v>Urzędnik był uprzejmy i miły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0.37000000000000038</c:v>
                </c:pt>
                <c:pt idx="1">
                  <c:v>0.24000000000000021</c:v>
                </c:pt>
                <c:pt idx="2">
                  <c:v>0.25</c:v>
                </c:pt>
                <c:pt idx="3">
                  <c:v>0.25</c:v>
                </c:pt>
                <c:pt idx="4">
                  <c:v>0.26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672">
              <a:noFill/>
            </a:ln>
          </c:spPr>
          <c:invertIfNegative val="0"/>
          <c:dLbls>
            <c:dLbl>
              <c:idx val="0"/>
              <c:layout>
                <c:manualLayout>
                  <c:x val="1.7628194202996459E-3"/>
                  <c:y val="-4.00510012195527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4901003528719946E-7"/>
                  <c:y val="-3.716425197811033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8703848887588937E-4"/>
                  <c:y val="-4.0463302706023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672">
                <a:noFill/>
              </a:ln>
            </c:spPr>
            <c:txPr>
              <a:bodyPr/>
              <a:lstStyle/>
              <a:p>
                <a:pPr>
                  <a:defRPr sz="111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Ogólne zadowolonie ze sposobu obsługi przez urzędnika</c:v>
                </c:pt>
                <c:pt idx="1">
                  <c:v>Urzędnik poświęcił Ci dużo uwagi/ czasu</c:v>
                </c:pt>
                <c:pt idx="2">
                  <c:v>Urzędnik udzielał informacji w sposób kompetentny</c:v>
                </c:pt>
                <c:pt idx="3">
                  <c:v>Urzędnik udzielał informacji w sposób zrozumiały </c:v>
                </c:pt>
                <c:pt idx="4">
                  <c:v>Urzędnik był uprzejmy i miły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</c:v>
                </c:pt>
                <c:pt idx="1">
                  <c:v>7.0000000000000021E-2</c:v>
                </c:pt>
                <c:pt idx="2">
                  <c:v>0.1</c:v>
                </c:pt>
                <c:pt idx="3">
                  <c:v>3.0000000000000002E-2</c:v>
                </c:pt>
                <c:pt idx="4">
                  <c:v>6.0000000000000032E-2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672">
              <a:noFill/>
            </a:ln>
          </c:spPr>
          <c:invertIfNegative val="0"/>
          <c:dLbls>
            <c:dLbl>
              <c:idx val="0"/>
              <c:layout>
                <c:manualLayout>
                  <c:x val="7.3536199389218652E-3"/>
                  <c:y val="2.180466888354029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5899515085864751E-3"/>
                  <c:y val="2.881512946518862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880956799591933E-2"/>
                  <c:y val="2.13923673970694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95767195767195923"/>
                  <c:y val="-1.07726627122869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95590828924162252"/>
                  <c:y val="-3.762202130638634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672">
                <a:noFill/>
              </a:ln>
            </c:spPr>
            <c:txPr>
              <a:bodyPr/>
              <a:lstStyle/>
              <a:p>
                <a:pPr>
                  <a:defRPr sz="111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Ogólne zadowolonie ze sposobu obsługi przez urzędnika</c:v>
                </c:pt>
                <c:pt idx="1">
                  <c:v>Urzędnik poświęcił Ci dużo uwagi/ czasu</c:v>
                </c:pt>
                <c:pt idx="2">
                  <c:v>Urzędnik udzielał informacji w sposób kompetentny</c:v>
                </c:pt>
                <c:pt idx="3">
                  <c:v>Urzędnik udzielał informacji w sposób zrozumiały </c:v>
                </c:pt>
                <c:pt idx="4">
                  <c:v>Urzędnik był uprzejmy i miły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3.0000000000000002E-2</c:v>
                </c:pt>
                <c:pt idx="1">
                  <c:v>4.0000000000000022E-2</c:v>
                </c:pt>
                <c:pt idx="2">
                  <c:v>1.0000000000000005E-2</c:v>
                </c:pt>
                <c:pt idx="3">
                  <c:v>1.0000000000000005E-2</c:v>
                </c:pt>
                <c:pt idx="4">
                  <c:v>1.0000000000000005E-2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71700608"/>
        <c:axId val="171702144"/>
      </c:barChart>
      <c:catAx>
        <c:axId val="1717006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717021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1702144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1700608"/>
        <c:crosses val="autoZero"/>
        <c:crossBetween val="between"/>
      </c:valAx>
      <c:spPr>
        <a:noFill/>
        <a:ln w="23672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1340206185566697"/>
          <c:w val="0.98589065255732089"/>
          <c:h val="8.6597938144330255E-2"/>
        </c:manualLayout>
      </c:layout>
      <c:overlay val="0"/>
      <c:spPr>
        <a:solidFill>
          <a:schemeClr val="bg1"/>
        </a:solidFill>
        <a:ln w="23672">
          <a:noFill/>
        </a:ln>
      </c:spPr>
      <c:txPr>
        <a:bodyPr/>
        <a:lstStyle/>
        <a:p>
          <a:pPr>
            <a:defRPr sz="1025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1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52311161217586"/>
          <c:y val="3.952569169960474E-3"/>
          <c:w val="0.85569334836527766"/>
          <c:h val="0.8418972332015842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1">
              <a:noFill/>
            </a:ln>
          </c:spPr>
          <c:invertIfNegative val="0"/>
          <c:dLbls>
            <c:spPr>
              <a:noFill/>
              <a:ln w="23611">
                <a:noFill/>
              </a:ln>
            </c:spPr>
            <c:txPr>
              <a:bodyPr/>
              <a:lstStyle/>
              <a:p>
                <a:pPr>
                  <a:defRPr sz="111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2012 (N=326)</c:v>
                </c:pt>
                <c:pt idx="1">
                  <c:v>2011 (N=313)</c:v>
                </c:pt>
                <c:pt idx="2">
                  <c:v>2010 (N=320)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0.99</c:v>
                </c:pt>
                <c:pt idx="1">
                  <c:v>0.99</c:v>
                </c:pt>
                <c:pt idx="2">
                  <c:v>0.97000000000000064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1">
              <a:noFill/>
            </a:ln>
          </c:spPr>
          <c:invertIfNegative val="0"/>
          <c:dLbls>
            <c:dLbl>
              <c:idx val="0"/>
              <c:layout>
                <c:manualLayout>
                  <c:x val="-1.1632852549694621E-2"/>
                  <c:y val="1.229057450755138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1796439106500924E-3"/>
                  <c:y val="6.367417205162027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29057610545957713"/>
                  <c:y val="0.23989954530468768"/>
                </c:manualLayout>
              </c:layout>
              <c:spPr>
                <a:noFill/>
                <a:ln w="23611">
                  <a:noFill/>
                </a:ln>
              </c:spPr>
              <c:txPr>
                <a:bodyPr/>
                <a:lstStyle/>
                <a:p>
                  <a:pPr>
                    <a:defRPr sz="106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Mode val="edge"/>
                  <c:yMode val="edge"/>
                  <c:x val="0.27733934611048477"/>
                  <c:y val="0.7351778656126482"/>
                </c:manualLayout>
              </c:layout>
              <c:spPr>
                <a:noFill/>
                <a:ln w="23611">
                  <a:noFill/>
                </a:ln>
              </c:spPr>
              <c:txPr>
                <a:bodyPr/>
                <a:lstStyle/>
                <a:p>
                  <a:pPr>
                    <a:defRPr sz="106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Mode val="edge"/>
                  <c:yMode val="edge"/>
                  <c:x val="0.27621195039458851"/>
                  <c:y val="0.84584980237154517"/>
                </c:manualLayout>
              </c:layout>
              <c:spPr>
                <a:noFill/>
                <a:ln w="23611">
                  <a:noFill/>
                </a:ln>
              </c:spPr>
              <c:txPr>
                <a:bodyPr/>
                <a:lstStyle/>
                <a:p>
                  <a:pPr>
                    <a:defRPr sz="106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Mode val="edge"/>
                  <c:yMode val="edge"/>
                  <c:x val="0.27733934611048477"/>
                  <c:y val="0.93280632411067199"/>
                </c:manualLayout>
              </c:layout>
              <c:spPr>
                <a:noFill/>
                <a:ln w="23611">
                  <a:noFill/>
                </a:ln>
              </c:spPr>
              <c:txPr>
                <a:bodyPr/>
                <a:lstStyle/>
                <a:p>
                  <a:pPr>
                    <a:defRPr sz="106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611">
                <a:noFill/>
              </a:ln>
            </c:spPr>
            <c:txPr>
              <a:bodyPr/>
              <a:lstStyle/>
              <a:p>
                <a:pPr>
                  <a:defRPr sz="111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2012 (N=326)</c:v>
                </c:pt>
                <c:pt idx="1">
                  <c:v>2011 (N=313)</c:v>
                </c:pt>
                <c:pt idx="2">
                  <c:v>2010 (N=320)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1.0000000000000005E-2</c:v>
                </c:pt>
                <c:pt idx="1">
                  <c:v>1.0000000000000005E-2</c:v>
                </c:pt>
                <c:pt idx="2">
                  <c:v>2.0000000000000011E-2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23611">
              <a:noFill/>
            </a:ln>
          </c:spPr>
          <c:invertIfNegative val="0"/>
          <c:dLbls>
            <c:dLbl>
              <c:idx val="0"/>
              <c:layout>
                <c:manualLayout>
                  <c:x val="0.98421645997744922"/>
                  <c:y val="9.8603897194863097E-3"/>
                </c:manualLayout>
              </c:layout>
              <c:spPr>
                <a:noFill/>
                <a:ln w="23611">
                  <a:noFill/>
                </a:ln>
              </c:spPr>
              <c:txPr>
                <a:bodyPr/>
                <a:lstStyle/>
                <a:p>
                  <a:pPr>
                    <a:defRPr sz="106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9958739702132106E-3"/>
                  <c:y val="-1.1424642177628798E-2"/>
                </c:manualLayout>
              </c:layout>
              <c:spPr>
                <a:noFill/>
                <a:ln w="23611">
                  <a:noFill/>
                </a:ln>
              </c:spPr>
              <c:txPr>
                <a:bodyPr/>
                <a:lstStyle/>
                <a:p>
                  <a:pPr>
                    <a:defRPr sz="111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611">
                <a:noFill/>
              </a:ln>
            </c:spPr>
            <c:txPr>
              <a:bodyPr/>
              <a:lstStyle/>
              <a:p>
                <a:pPr>
                  <a:defRPr sz="111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2012 (N=326)</c:v>
                </c:pt>
                <c:pt idx="1">
                  <c:v>2011 (N=313)</c:v>
                </c:pt>
                <c:pt idx="2">
                  <c:v>2010 (N=320)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2" formatCode="0%">
                  <c:v>1.0000000000000005E-2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5885056"/>
        <c:axId val="165886592"/>
      </c:barChart>
      <c:catAx>
        <c:axId val="1658850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5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1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5886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58865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5885056"/>
        <c:crosses val="autoZero"/>
        <c:crossBetween val="between"/>
        <c:majorUnit val="0.2"/>
      </c:valAx>
      <c:spPr>
        <a:noFill/>
        <a:ln w="2361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1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16387959866221"/>
          <c:y val="1.9120458891013475E-3"/>
          <c:w val="0.69732441471571904"/>
          <c:h val="0.887189292543022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rgbClr val="FF6600"/>
            </a:solidFill>
            <a:ln w="24063">
              <a:noFill/>
            </a:ln>
          </c:spPr>
          <c:invertIfNegative val="0"/>
          <c:dLbls>
            <c:spPr>
              <a:noFill/>
              <a:ln w="24063">
                <a:noFill/>
              </a:ln>
            </c:spPr>
            <c:txPr>
              <a:bodyPr/>
              <a:lstStyle/>
              <a:p>
                <a:pPr>
                  <a:defRPr sz="113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Ogólne zadowolonie ze sposobu obsługi przez urzędnika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0.95000000000000062</c:v>
                </c:pt>
                <c:pt idx="1">
                  <c:v>0.97000000000000064</c:v>
                </c:pt>
                <c:pt idx="2">
                  <c:v>0.96000000000000063</c:v>
                </c:pt>
                <c:pt idx="3">
                  <c:v>0.94000000000000061</c:v>
                </c:pt>
                <c:pt idx="4">
                  <c:v>0.94000000000000061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2011 (N=327)</c:v>
                </c:pt>
              </c:strCache>
            </c:strRef>
          </c:tx>
          <c:spPr>
            <a:solidFill>
              <a:srgbClr val="FFCC00"/>
            </a:solidFill>
            <a:ln w="24063">
              <a:noFill/>
            </a:ln>
          </c:spPr>
          <c:invertIfNegative val="0"/>
          <c:dLbls>
            <c:spPr>
              <a:noFill/>
              <a:ln w="24063">
                <a:noFill/>
              </a:ln>
            </c:spPr>
            <c:txPr>
              <a:bodyPr/>
              <a:lstStyle/>
              <a:p>
                <a:pPr>
                  <a:defRPr sz="113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Ogólne zadowolonie ze sposobu obsługi przez urzędnika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0.95000000000000062</c:v>
                </c:pt>
                <c:pt idx="1">
                  <c:v>0.97000000000000064</c:v>
                </c:pt>
                <c:pt idx="2">
                  <c:v>0.96000000000000063</c:v>
                </c:pt>
                <c:pt idx="3">
                  <c:v>0.94000000000000061</c:v>
                </c:pt>
                <c:pt idx="4">
                  <c:v>0.94000000000000061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(N=318)</c:v>
                </c:pt>
              </c:strCache>
            </c:strRef>
          </c:tx>
          <c:spPr>
            <a:solidFill>
              <a:srgbClr val="339966"/>
            </a:solidFill>
            <a:ln w="24063">
              <a:noFill/>
            </a:ln>
          </c:spPr>
          <c:invertIfNegative val="0"/>
          <c:dLbls>
            <c:spPr>
              <a:noFill/>
              <a:ln w="24063">
                <a:noFill/>
              </a:ln>
            </c:spPr>
            <c:txPr>
              <a:bodyPr/>
              <a:lstStyle/>
              <a:p>
                <a:pPr>
                  <a:defRPr sz="113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Ogólne zadowolonie ze sposobu obsługi przez urzędnika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0.87000000000000111</c:v>
                </c:pt>
                <c:pt idx="1">
                  <c:v>0.95000000000000062</c:v>
                </c:pt>
                <c:pt idx="2">
                  <c:v>0.84000000000000064</c:v>
                </c:pt>
                <c:pt idx="3">
                  <c:v>0.72000000000000064</c:v>
                </c:pt>
                <c:pt idx="4">
                  <c:v>0.79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1227008"/>
        <c:axId val="171228544"/>
      </c:barChart>
      <c:catAx>
        <c:axId val="1712270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00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3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12285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12285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1227008"/>
        <c:crosses val="autoZero"/>
        <c:crossBetween val="between"/>
        <c:majorUnit val="0.2"/>
      </c:valAx>
      <c:spPr>
        <a:noFill/>
        <a:ln w="24063">
          <a:noFill/>
        </a:ln>
      </c:spPr>
    </c:plotArea>
    <c:legend>
      <c:legendPos val="r"/>
      <c:layout>
        <c:manualLayout>
          <c:xMode val="edge"/>
          <c:yMode val="edge"/>
          <c:x val="0.24080267558528429"/>
          <c:y val="0.87762906309751698"/>
          <c:w val="0.65050167224080591"/>
          <c:h val="9.1778202676864234E-2"/>
        </c:manualLayout>
      </c:layout>
      <c:overlay val="0"/>
      <c:spPr>
        <a:noFill/>
        <a:ln w="24063">
          <a:noFill/>
        </a:ln>
      </c:spPr>
      <c:txPr>
        <a:bodyPr/>
        <a:lstStyle/>
        <a:p>
          <a:pPr>
            <a:defRPr sz="104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3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92661838518327"/>
          <c:y val="0.27949178087980592"/>
          <c:w val="0.75492341356674209"/>
          <c:h val="0.5843920145190563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4960">
              <a:noFill/>
            </a:ln>
          </c:spPr>
          <c:invertIfNegative val="0"/>
          <c:dLbls>
            <c:spPr>
              <a:noFill/>
              <a:ln w="24960">
                <a:noFill/>
              </a:ln>
            </c:spPr>
            <c:txPr>
              <a:bodyPr/>
              <a:lstStyle/>
              <a:p>
                <a:pPr>
                  <a:defRPr sz="117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(N=339)</c:v>
                </c:pt>
                <c:pt idx="1">
                  <c:v>2011 (N=327)</c:v>
                </c:pt>
                <c:pt idx="2">
                  <c:v>2010 (N=318)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0.99</c:v>
                </c:pt>
                <c:pt idx="1">
                  <c:v>0.99</c:v>
                </c:pt>
                <c:pt idx="2">
                  <c:v>0.99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4960">
              <a:noFill/>
            </a:ln>
          </c:spPr>
          <c:invertIfNegative val="0"/>
          <c:dLbls>
            <c:spPr>
              <a:noFill/>
              <a:ln w="24960">
                <a:noFill/>
              </a:ln>
            </c:spPr>
            <c:txPr>
              <a:bodyPr/>
              <a:lstStyle/>
              <a:p>
                <a:pPr>
                  <a:defRPr sz="117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2012 (N=339)</c:v>
                </c:pt>
                <c:pt idx="1">
                  <c:v>2011 (N=327)</c:v>
                </c:pt>
                <c:pt idx="2">
                  <c:v>2010 (N=318)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1.0000000000000005E-2</c:v>
                </c:pt>
                <c:pt idx="1">
                  <c:v>1.0000000000000005E-2</c:v>
                </c:pt>
                <c:pt idx="2">
                  <c:v>1.0000000000000005E-2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1374848"/>
        <c:axId val="171450368"/>
      </c:barChart>
      <c:catAx>
        <c:axId val="171374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2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7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1450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1450368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one"/>
        <c:crossAx val="171374848"/>
        <c:crosses val="autoZero"/>
        <c:crossBetween val="between"/>
      </c:valAx>
      <c:spPr>
        <a:noFill/>
        <a:ln w="24960">
          <a:noFill/>
        </a:ln>
      </c:spPr>
    </c:plotArea>
    <c:legend>
      <c:legendPos val="r"/>
      <c:layout>
        <c:manualLayout>
          <c:xMode val="edge"/>
          <c:yMode val="edge"/>
          <c:x val="7.1115973741794306E-2"/>
          <c:y val="0.30490018148820436"/>
          <c:w val="7.1115973741794306E-2"/>
          <c:h val="0.19600725952813094"/>
        </c:manualLayout>
      </c:layout>
      <c:overlay val="0"/>
      <c:spPr>
        <a:solidFill>
          <a:schemeClr val="bg1"/>
        </a:solidFill>
        <a:ln w="24960">
          <a:noFill/>
        </a:ln>
      </c:spPr>
      <c:txPr>
        <a:bodyPr/>
        <a:lstStyle/>
        <a:p>
          <a:pPr>
            <a:defRPr sz="108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236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(N=170)</c:v>
                </c:pt>
              </c:strCache>
            </c:strRef>
          </c:tx>
          <c:spPr>
            <a:solidFill>
              <a:srgbClr val="339966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naczynia?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0.73000000000000054</c:v>
                </c:pt>
                <c:pt idx="1">
                  <c:v>0.79</c:v>
                </c:pt>
                <c:pt idx="2">
                  <c:v>2.0000000000000011E-2</c:v>
                </c:pt>
                <c:pt idx="3">
                  <c:v>0.88</c:v>
                </c:pt>
                <c:pt idx="4">
                  <c:v>0.81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(N=170)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naczynia?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0.52</c:v>
                </c:pt>
                <c:pt idx="1">
                  <c:v>0.85000000000000053</c:v>
                </c:pt>
                <c:pt idx="2">
                  <c:v>0.11</c:v>
                </c:pt>
                <c:pt idx="3">
                  <c:v>0.91</c:v>
                </c:pt>
                <c:pt idx="4">
                  <c:v>0.84000000000000052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2012 (N=169)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naczynia?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0.8</c:v>
                </c:pt>
                <c:pt idx="1">
                  <c:v>0.89</c:v>
                </c:pt>
                <c:pt idx="2">
                  <c:v>1.0000000000000005E-2</c:v>
                </c:pt>
                <c:pt idx="3">
                  <c:v>0.88</c:v>
                </c:pt>
                <c:pt idx="4">
                  <c:v>0.88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69151488"/>
        <c:axId val="169165568"/>
      </c:barChart>
      <c:catAx>
        <c:axId val="169151488"/>
        <c:scaling>
          <c:orientation val="minMax"/>
        </c:scaling>
        <c:delete val="1"/>
        <c:axPos val="l"/>
        <c:majorTickMark val="out"/>
        <c:minorTickMark val="none"/>
        <c:tickLblPos val="none"/>
        <c:crossAx val="169165568"/>
        <c:crossesAt val="0"/>
        <c:auto val="1"/>
        <c:lblAlgn val="ctr"/>
        <c:lblOffset val="100"/>
        <c:noMultiLvlLbl val="0"/>
      </c:catAx>
      <c:valAx>
        <c:axId val="169165568"/>
        <c:scaling>
          <c:orientation val="minMax"/>
          <c:max val="1.3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6915148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5924369747899122"/>
          <c:h val="0.152334152334152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42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(N=85)</c:v>
                </c:pt>
              </c:strCache>
            </c:strRef>
          </c:tx>
          <c:spPr>
            <a:solidFill>
              <a:srgbClr val="339966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P18. Czy urzędnik ma identyfikator z imieniem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0.64000000000000068</c:v>
                </c:pt>
                <c:pt idx="1">
                  <c:v>0.88</c:v>
                </c:pt>
                <c:pt idx="2">
                  <c:v>2.0000000000000011E-2</c:v>
                </c:pt>
                <c:pt idx="3">
                  <c:v>0.93</c:v>
                </c:pt>
                <c:pt idx="4">
                  <c:v>0.85000000000000053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(N=88)</c:v>
                </c:pt>
              </c:strCache>
            </c:strRef>
          </c:tx>
          <c:spPr>
            <a:solidFill>
              <a:srgbClr val="FFCC00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P18. Czy urzędnik ma identyfikator z imieniem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0.56999999999999995</c:v>
                </c:pt>
                <c:pt idx="1">
                  <c:v>0.8</c:v>
                </c:pt>
                <c:pt idx="2">
                  <c:v>2.0000000000000011E-2</c:v>
                </c:pt>
                <c:pt idx="3">
                  <c:v>0.82000000000000051</c:v>
                </c:pt>
                <c:pt idx="4">
                  <c:v>0.85000000000000053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rgbClr val="FF6600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P18. Czy urzędnik ma identyfikator z imieniem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0.89</c:v>
                </c:pt>
                <c:pt idx="1">
                  <c:v>0.91</c:v>
                </c:pt>
                <c:pt idx="2">
                  <c:v>4.0000000000000022E-2</c:v>
                </c:pt>
                <c:pt idx="3">
                  <c:v>0.98</c:v>
                </c:pt>
                <c:pt idx="4">
                  <c:v>0.85000000000000053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69196544"/>
        <c:axId val="169210624"/>
      </c:barChart>
      <c:catAx>
        <c:axId val="169196544"/>
        <c:scaling>
          <c:orientation val="minMax"/>
        </c:scaling>
        <c:delete val="1"/>
        <c:axPos val="l"/>
        <c:majorTickMark val="out"/>
        <c:minorTickMark val="none"/>
        <c:tickLblPos val="none"/>
        <c:crossAx val="169210624"/>
        <c:crossesAt val="0"/>
        <c:auto val="1"/>
        <c:lblAlgn val="ctr"/>
        <c:lblOffset val="100"/>
        <c:noMultiLvlLbl val="0"/>
      </c:catAx>
      <c:valAx>
        <c:axId val="169210624"/>
        <c:scaling>
          <c:orientation val="minMax"/>
          <c:max val="1.3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69196544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291"/>
          <c:w val="0.59493670886075645"/>
          <c:h val="0.15270935960591184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06"/>
          <c:y val="7.0422535211267789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WOM (Wydział Obsługi Mieszkańców)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dPt>
            <c:idx val="0"/>
            <c:bubble3D val="0"/>
            <c:spPr>
              <a:solidFill>
                <a:srgbClr val="000080"/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rgbClr val="3366FF"/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rgbClr val="99CCFF"/>
              </a:solidFill>
              <a:ln w="16108">
                <a:noFill/>
              </a:ln>
            </c:spPr>
          </c:dPt>
          <c:dPt>
            <c:idx val="3"/>
            <c:bubble3D val="0"/>
            <c:spPr>
              <a:solidFill>
                <a:schemeClr val="tx2"/>
              </a:solidFill>
              <a:ln w="8054">
                <a:solidFill>
                  <a:schemeClr val="tx2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chemeClr val="hlink"/>
              </a:solidFill>
              <a:ln w="8054">
                <a:solidFill>
                  <a:schemeClr val="hlink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0.21460979067663191"/>
                  <c:y val="0.36619718309859156"/>
                </c:manualLayout>
              </c:layout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888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1933099927233465"/>
                  <c:y val="-8.4716950350753301E-2"/>
                </c:manualLayout>
              </c:layout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888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3875324938746908"/>
                  <c:y val="-0.1126045312093886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888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 tak, miał przypięty/ powieszony na szyi</c:v>
                </c:pt>
                <c:pt idx="1">
                  <c:v> tak, znajduje się w okienku (urzędnik nie nosi identyfikatora ale identyfikator jest widoczny np. leży na biurku)</c:v>
                </c:pt>
                <c:pt idx="2">
                  <c:v> tak, miał przypięty w innym miejscu niż na szyi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103</c:v>
                </c:pt>
                <c:pt idx="1">
                  <c:v>13</c:v>
                </c:pt>
                <c:pt idx="2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42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(N=85)</c:v>
                </c:pt>
              </c:strCache>
            </c:strRef>
          </c:tx>
          <c:spPr>
            <a:solidFill>
              <a:srgbClr val="339966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>
                  <a:defRPr sz="119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0.42000000000000026</c:v>
                </c:pt>
                <c:pt idx="1">
                  <c:v>0.78</c:v>
                </c:pt>
                <c:pt idx="2">
                  <c:v>7.0000000000000021E-2</c:v>
                </c:pt>
                <c:pt idx="3">
                  <c:v>0.84000000000000052</c:v>
                </c:pt>
                <c:pt idx="4">
                  <c:v>0.89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(N=82)</c:v>
                </c:pt>
              </c:strCache>
            </c:strRef>
          </c:tx>
          <c:spPr>
            <a:solidFill>
              <a:srgbClr val="FFCC00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>
                  <a:defRPr sz="119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0.55000000000000004</c:v>
                </c:pt>
                <c:pt idx="1">
                  <c:v>0.91</c:v>
                </c:pt>
                <c:pt idx="3">
                  <c:v>0.98</c:v>
                </c:pt>
                <c:pt idx="4">
                  <c:v>0.62000000000000055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rgbClr val="FF6600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>
                  <a:defRPr sz="119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0.75000000000000056</c:v>
                </c:pt>
                <c:pt idx="1">
                  <c:v>0.9</c:v>
                </c:pt>
                <c:pt idx="2">
                  <c:v>3.0000000000000002E-2</c:v>
                </c:pt>
                <c:pt idx="3">
                  <c:v>0.93</c:v>
                </c:pt>
                <c:pt idx="4">
                  <c:v>0.87000000000000055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69398272"/>
        <c:axId val="169399808"/>
      </c:barChart>
      <c:catAx>
        <c:axId val="169398272"/>
        <c:scaling>
          <c:orientation val="minMax"/>
        </c:scaling>
        <c:delete val="1"/>
        <c:axPos val="l"/>
        <c:majorTickMark val="out"/>
        <c:minorTickMark val="none"/>
        <c:tickLblPos val="none"/>
        <c:crossAx val="169399808"/>
        <c:crossesAt val="0"/>
        <c:auto val="1"/>
        <c:lblAlgn val="ctr"/>
        <c:lblOffset val="100"/>
        <c:noMultiLvlLbl val="0"/>
      </c:catAx>
      <c:valAx>
        <c:axId val="169399808"/>
        <c:scaling>
          <c:orientation val="minMax"/>
          <c:max val="1.3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69398272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291"/>
          <c:w val="0.67142857142857515"/>
          <c:h val="0.15270935960591184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06"/>
          <c:y val="7.0422535211267789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PI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dPt>
            <c:idx val="0"/>
            <c:bubble3D val="0"/>
            <c:spPr>
              <a:solidFill>
                <a:srgbClr val="000080"/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rgbClr val="3366FF"/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rgbClr val="99CCFF"/>
              </a:solidFill>
              <a:ln w="16108">
                <a:noFill/>
              </a:ln>
            </c:spPr>
          </c:dPt>
          <c:dPt>
            <c:idx val="3"/>
            <c:bubble3D val="0"/>
            <c:spPr>
              <a:solidFill>
                <a:schemeClr val="tx2"/>
              </a:solidFill>
              <a:ln w="8054">
                <a:solidFill>
                  <a:schemeClr val="tx2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chemeClr val="hlink"/>
              </a:solidFill>
              <a:ln w="8054">
                <a:solidFill>
                  <a:schemeClr val="hlink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0.1574942878790791"/>
                  <c:y val="0.12045237588544669"/>
                </c:manualLayout>
              </c:layout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888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0533405641437474"/>
                  <c:y val="-7.7674696829626674E-2"/>
                </c:manualLayout>
              </c:layout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888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3892093485532347"/>
                  <c:y val="-0.1199288345523235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888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 tak, miał przypięty/ powieszony na szyi</c:v>
                </c:pt>
                <c:pt idx="1">
                  <c:v> tak, znajduje się w okienku (urzędnik nie nosi identyfikatora ale identyfikator jest widoczny np. leży na biurku)</c:v>
                </c:pt>
                <c:pt idx="2">
                  <c:v> tak, miał przypięty w innym miejscu niż na szyi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47</c:v>
                </c:pt>
                <c:pt idx="1">
                  <c:v>17</c:v>
                </c:pt>
                <c:pt idx="2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06"/>
          <c:y val="7.0422535211267789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BAiSO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dPt>
            <c:idx val="0"/>
            <c:bubble3D val="0"/>
            <c:spPr>
              <a:solidFill>
                <a:srgbClr val="000080"/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rgbClr val="3366FF"/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rgbClr val="99CCFF"/>
              </a:solidFill>
              <a:ln w="16108">
                <a:noFill/>
              </a:ln>
            </c:spPr>
          </c:dPt>
          <c:dPt>
            <c:idx val="3"/>
            <c:bubble3D val="0"/>
            <c:spPr>
              <a:solidFill>
                <a:schemeClr val="tx2"/>
              </a:solidFill>
              <a:ln w="8054">
                <a:solidFill>
                  <a:schemeClr val="tx2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chemeClr val="hlink"/>
              </a:solidFill>
              <a:ln w="8054">
                <a:solidFill>
                  <a:schemeClr val="hlink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0.16078809746663439"/>
                  <c:y val="0.30281690140845258"/>
                </c:manualLayout>
              </c:layout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888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2.5596894314115166E-2"/>
                  <c:y val="-8.4716950350753301E-2"/>
                </c:manualLayout>
              </c:layout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888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1122312733522263"/>
                  <c:y val="-4.675186252651055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888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 tak, miał przypięty/ powieszony na szyi</c:v>
                </c:pt>
                <c:pt idx="1">
                  <c:v> tak, znajduje się w okienku (urzędnik nie nosi identyfikatora ale identyfikator jest widoczny np. leży na biurku)</c:v>
                </c:pt>
                <c:pt idx="2">
                  <c:v> tak, miał przypięty w innym miejscu niż na szyi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41</c:v>
                </c:pt>
                <c:pt idx="1">
                  <c:v>14</c:v>
                </c:pt>
                <c:pt idx="2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17440660474E-3"/>
          <c:y val="6.4453125000000014E-2"/>
          <c:w val="0.99484004127966952"/>
          <c:h val="0.69726562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w inny sposób</c:v>
                </c:pt>
              </c:strCache>
            </c:strRef>
          </c:tx>
          <c:spPr>
            <a:solidFill>
              <a:srgbClr val="333333"/>
            </a:solidFill>
            <a:ln w="23298">
              <a:noFill/>
            </a:ln>
          </c:spPr>
          <c:invertIfNegative val="0"/>
          <c:dLbls>
            <c:dLbl>
              <c:idx val="0"/>
              <c:layout>
                <c:manualLayout>
                  <c:x val="-1.5487354279680201E-2"/>
                  <c:y val="-1.99835965302490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4726213630189628E-2"/>
                  <c:y val="-2.890934461428519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5096720316485112E-3"/>
                  <c:y val="-2.304996961428519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540328340552612E-2"/>
                  <c:y val="-2.887414972539012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5538650991711559E-2"/>
                  <c:y val="-1.21710965302489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Sheet1!$B$1:$R$1</c:f>
              <c:strCache>
                <c:ptCount val="9"/>
                <c:pt idx="0">
                  <c:v>2012 (N=170)</c:v>
                </c:pt>
                <c:pt idx="1">
                  <c:v>2011 (N=170)</c:v>
                </c:pt>
                <c:pt idx="2">
                  <c:v>2010 (N=170)</c:v>
                </c:pt>
                <c:pt idx="3">
                  <c:v>2012 (N=62)</c:v>
                </c:pt>
                <c:pt idx="4">
                  <c:v>2011 (N=88)</c:v>
                </c:pt>
                <c:pt idx="5">
                  <c:v>2010 (N=85)</c:v>
                </c:pt>
                <c:pt idx="6">
                  <c:v>2012 (N=99)</c:v>
                </c:pt>
                <c:pt idx="7">
                  <c:v>2011 (N=82)</c:v>
                </c:pt>
                <c:pt idx="8">
                  <c:v>2010 (N=85)</c:v>
                </c:pt>
              </c:strCache>
            </c:strRef>
          </c:cat>
          <c:val>
            <c:numRef>
              <c:f>Sheet1!$B$2:$R$2</c:f>
              <c:numCache>
                <c:formatCode>0%</c:formatCode>
                <c:ptCount val="9"/>
                <c:pt idx="0">
                  <c:v>0.04</c:v>
                </c:pt>
                <c:pt idx="1">
                  <c:v>0.03</c:v>
                </c:pt>
                <c:pt idx="2">
                  <c:v>0.05</c:v>
                </c:pt>
                <c:pt idx="3">
                  <c:v>0.11</c:v>
                </c:pt>
                <c:pt idx="4">
                  <c:v>0.01</c:v>
                </c:pt>
                <c:pt idx="5">
                  <c:v>0.04</c:v>
                </c:pt>
                <c:pt idx="8">
                  <c:v>0.01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Nie, odesłał w inne miejsce (PI/ WOM)</c:v>
                </c:pt>
              </c:strCache>
            </c:strRef>
          </c:tx>
          <c:spPr>
            <a:solidFill>
              <a:srgbClr val="C0C0C0"/>
            </a:solidFill>
            <a:ln w="23298">
              <a:noFill/>
            </a:ln>
          </c:spPr>
          <c:invertIfNegative val="0"/>
          <c:dLbls>
            <c:dLbl>
              <c:idx val="0"/>
              <c:layout>
                <c:manualLayout>
                  <c:x val="1.4440406298235274E-2"/>
                  <c:y val="-2.98955646488916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169555203659761E-2"/>
                  <c:y val="-2.277637427494605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8.2003140241599065E-4"/>
                  <c:y val="-2.54230330722670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2460493684257305E-2"/>
                  <c:y val="-3.0028156261383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1293134354005623E-2"/>
                  <c:y val="-2.403618964889172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Sheet1!$B$1:$R$1</c:f>
              <c:strCache>
                <c:ptCount val="9"/>
                <c:pt idx="0">
                  <c:v>2012 (N=170)</c:v>
                </c:pt>
                <c:pt idx="1">
                  <c:v>2011 (N=170)</c:v>
                </c:pt>
                <c:pt idx="2">
                  <c:v>2010 (N=170)</c:v>
                </c:pt>
                <c:pt idx="3">
                  <c:v>2012 (N=62)</c:v>
                </c:pt>
                <c:pt idx="4">
                  <c:v>2011 (N=88)</c:v>
                </c:pt>
                <c:pt idx="5">
                  <c:v>2010 (N=85)</c:v>
                </c:pt>
                <c:pt idx="6">
                  <c:v>2012 (N=99)</c:v>
                </c:pt>
                <c:pt idx="7">
                  <c:v>2011 (N=82)</c:v>
                </c:pt>
                <c:pt idx="8">
                  <c:v>2010 (N=85)</c:v>
                </c:pt>
              </c:strCache>
            </c:strRef>
          </c:cat>
          <c:val>
            <c:numRef>
              <c:f>Sheet1!$B$3:$R$3</c:f>
              <c:numCache>
                <c:formatCode>0%</c:formatCode>
                <c:ptCount val="9"/>
                <c:pt idx="0">
                  <c:v>0.1</c:v>
                </c:pt>
                <c:pt idx="1">
                  <c:v>0.02</c:v>
                </c:pt>
                <c:pt idx="2">
                  <c:v>0.1</c:v>
                </c:pt>
                <c:pt idx="3">
                  <c:v>0.26</c:v>
                </c:pt>
                <c:pt idx="4">
                  <c:v>0.15</c:v>
                </c:pt>
                <c:pt idx="5">
                  <c:v>0.04</c:v>
                </c:pt>
                <c:pt idx="7">
                  <c:v>0.02</c:v>
                </c:pt>
                <c:pt idx="8">
                  <c:v>0.02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Sheet1!$B$1:$R$1</c:f>
              <c:strCache>
                <c:ptCount val="9"/>
                <c:pt idx="0">
                  <c:v>2012 (N=170)</c:v>
                </c:pt>
                <c:pt idx="1">
                  <c:v>2011 (N=170)</c:v>
                </c:pt>
                <c:pt idx="2">
                  <c:v>2010 (N=170)</c:v>
                </c:pt>
                <c:pt idx="3">
                  <c:v>2012 (N=62)</c:v>
                </c:pt>
                <c:pt idx="4">
                  <c:v>2011 (N=88)</c:v>
                </c:pt>
                <c:pt idx="5">
                  <c:v>2010 (N=85)</c:v>
                </c:pt>
                <c:pt idx="6">
                  <c:v>2012 (N=99)</c:v>
                </c:pt>
                <c:pt idx="7">
                  <c:v>2011 (N=82)</c:v>
                </c:pt>
                <c:pt idx="8">
                  <c:v>2010 (N=85)</c:v>
                </c:pt>
              </c:strCache>
            </c:strRef>
          </c:cat>
          <c:val>
            <c:numRef>
              <c:f>Sheet1!$B$4:$R$4</c:f>
              <c:numCache>
                <c:formatCode>0%</c:formatCode>
                <c:ptCount val="9"/>
                <c:pt idx="0">
                  <c:v>0.86</c:v>
                </c:pt>
                <c:pt idx="1">
                  <c:v>0.95</c:v>
                </c:pt>
                <c:pt idx="2">
                  <c:v>0.86</c:v>
                </c:pt>
                <c:pt idx="3">
                  <c:v>0.63</c:v>
                </c:pt>
                <c:pt idx="4">
                  <c:v>0.84</c:v>
                </c:pt>
                <c:pt idx="5">
                  <c:v>0.92</c:v>
                </c:pt>
                <c:pt idx="6">
                  <c:v>1</c:v>
                </c:pt>
                <c:pt idx="7">
                  <c:v>0.98</c:v>
                </c:pt>
                <c:pt idx="8">
                  <c:v>0.96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72482560"/>
        <c:axId val="172484096"/>
      </c:barChart>
      <c:catAx>
        <c:axId val="172482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2484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248409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72482560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17440660474E-3"/>
          <c:y val="6.25E-2"/>
          <c:w val="0.99484004127966952"/>
          <c:h val="0.6992187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Sheet1!$B$1:$P$1</c:f>
              <c:strCache>
                <c:ptCount val="9"/>
                <c:pt idx="0">
                  <c:v>2012 (N=173)</c:v>
                </c:pt>
                <c:pt idx="1">
                  <c:v>2011 (N=170)</c:v>
                </c:pt>
                <c:pt idx="2">
                  <c:v>2010 (N=170)</c:v>
                </c:pt>
                <c:pt idx="3">
                  <c:v>2012 (N=85)</c:v>
                </c:pt>
                <c:pt idx="4">
                  <c:v>2011 (N=88)</c:v>
                </c:pt>
                <c:pt idx="5">
                  <c:v>2010 (N=85)</c:v>
                </c:pt>
                <c:pt idx="6">
                  <c:v>2012 (N=85)</c:v>
                </c:pt>
                <c:pt idx="7">
                  <c:v>2011 (N=82)</c:v>
                </c:pt>
                <c:pt idx="8">
                  <c:v>2010 (N=85)</c:v>
                </c:pt>
              </c:strCache>
            </c:strRef>
          </c:cat>
          <c:val>
            <c:numRef>
              <c:f>Sheet1!$B$2:$P$2</c:f>
              <c:numCache>
                <c:formatCode>General</c:formatCode>
                <c:ptCount val="9"/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Nie zajął się moją sprawą od razu, nie wyjaśnił dlaczego/ nie przeprosił za zwłokę, musiałem(-am) czekać</c:v>
                </c:pt>
              </c:strCache>
            </c:strRef>
          </c:tx>
          <c:spPr>
            <a:solidFill>
              <a:srgbClr val="C0C0C0"/>
            </a:solidFill>
            <a:ln w="23298">
              <a:noFill/>
            </a:ln>
          </c:spPr>
          <c:invertIfNegative val="0"/>
          <c:dLbls>
            <c:dLbl>
              <c:idx val="0"/>
              <c:layout>
                <c:manualLayout>
                  <c:x val="-1.5487354279680201E-2"/>
                  <c:y val="-1.913385607854386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4590730121799515E-2"/>
                  <c:y val="-7.102729110039946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1630238397991453E-2"/>
                  <c:y val="-1.269034285944442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486158121637521E-2"/>
                  <c:y val="-1.759080600078445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540328340552612E-2"/>
                  <c:y val="-2.10869810785438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Sheet1!$B$1:$P$1</c:f>
              <c:strCache>
                <c:ptCount val="9"/>
                <c:pt idx="0">
                  <c:v>2012 (N=173)</c:v>
                </c:pt>
                <c:pt idx="1">
                  <c:v>2011 (N=170)</c:v>
                </c:pt>
                <c:pt idx="2">
                  <c:v>2010 (N=170)</c:v>
                </c:pt>
                <c:pt idx="3">
                  <c:v>2012 (N=85)</c:v>
                </c:pt>
                <c:pt idx="4">
                  <c:v>2011 (N=88)</c:v>
                </c:pt>
                <c:pt idx="5">
                  <c:v>2010 (N=85)</c:v>
                </c:pt>
                <c:pt idx="6">
                  <c:v>2012 (N=85)</c:v>
                </c:pt>
                <c:pt idx="7">
                  <c:v>2011 (N=82)</c:v>
                </c:pt>
                <c:pt idx="8">
                  <c:v>2010 (N=85)</c:v>
                </c:pt>
              </c:strCache>
            </c:strRef>
          </c:cat>
          <c:val>
            <c:numRef>
              <c:f>Sheet1!$B$3:$P$3</c:f>
              <c:numCache>
                <c:formatCode>0%</c:formatCode>
                <c:ptCount val="9"/>
                <c:pt idx="0">
                  <c:v>2.0000000000000011E-2</c:v>
                </c:pt>
                <c:pt idx="1">
                  <c:v>1.0000000000000005E-2</c:v>
                </c:pt>
                <c:pt idx="2">
                  <c:v>0.05</c:v>
                </c:pt>
                <c:pt idx="4">
                  <c:v>2.0000000000000011E-2</c:v>
                </c:pt>
                <c:pt idx="5">
                  <c:v>0.1</c:v>
                </c:pt>
                <c:pt idx="7">
                  <c:v>2.0000000000000011E-2</c:v>
                </c:pt>
                <c:pt idx="8">
                  <c:v>1.0000000000000005E-2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Nie zajął się moją sprawą od razu, ale przywitał mnie/ wyjaśnił przyczynę/przeprosił za zwłokę</c:v>
                </c:pt>
              </c:strCache>
            </c:strRef>
          </c:tx>
          <c:spPr>
            <a:solidFill>
              <a:srgbClr val="FF99CC"/>
            </a:solidFill>
            <a:ln w="23298">
              <a:noFill/>
            </a:ln>
          </c:spPr>
          <c:invertIfNegative val="0"/>
          <c:dLbls>
            <c:dLbl>
              <c:idx val="0"/>
              <c:layout>
                <c:manualLayout>
                  <c:x val="1.2376422810103108E-2"/>
                  <c:y val="-3.167298009429200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337030456115841E-2"/>
                  <c:y val="-1.973932690825776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073579971461621E-2"/>
                  <c:y val="-2.272672603118776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0938212385276118E-2"/>
                  <c:y val="-2.354787895452124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5556468916455221E-2"/>
                  <c:y val="-3.362610509429211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Sheet1!$B$1:$P$1</c:f>
              <c:strCache>
                <c:ptCount val="9"/>
                <c:pt idx="0">
                  <c:v>2012 (N=173)</c:v>
                </c:pt>
                <c:pt idx="1">
                  <c:v>2011 (N=170)</c:v>
                </c:pt>
                <c:pt idx="2">
                  <c:v>2010 (N=170)</c:v>
                </c:pt>
                <c:pt idx="3">
                  <c:v>2012 (N=85)</c:v>
                </c:pt>
                <c:pt idx="4">
                  <c:v>2011 (N=88)</c:v>
                </c:pt>
                <c:pt idx="5">
                  <c:v>2010 (N=85)</c:v>
                </c:pt>
                <c:pt idx="6">
                  <c:v>2012 (N=85)</c:v>
                </c:pt>
                <c:pt idx="7">
                  <c:v>2011 (N=82)</c:v>
                </c:pt>
                <c:pt idx="8">
                  <c:v>2010 (N=85)</c:v>
                </c:pt>
              </c:strCache>
            </c:strRef>
          </c:cat>
          <c:val>
            <c:numRef>
              <c:f>Sheet1!$B$4:$P$4</c:f>
              <c:numCache>
                <c:formatCode>0%</c:formatCode>
                <c:ptCount val="9"/>
                <c:pt idx="1">
                  <c:v>1.0000000000000005E-2</c:v>
                </c:pt>
                <c:pt idx="2">
                  <c:v>2.0000000000000011E-2</c:v>
                </c:pt>
                <c:pt idx="3">
                  <c:v>1.0000000000000005E-2</c:v>
                </c:pt>
                <c:pt idx="4">
                  <c:v>3.0000000000000002E-2</c:v>
                </c:pt>
                <c:pt idx="5">
                  <c:v>1.0000000000000005E-2</c:v>
                </c:pt>
                <c:pt idx="8">
                  <c:v>1.0000000000000005E-2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Sheet1!$B$1:$P$1</c:f>
              <c:strCache>
                <c:ptCount val="9"/>
                <c:pt idx="0">
                  <c:v>2012 (N=173)</c:v>
                </c:pt>
                <c:pt idx="1">
                  <c:v>2011 (N=170)</c:v>
                </c:pt>
                <c:pt idx="2">
                  <c:v>2010 (N=170)</c:v>
                </c:pt>
                <c:pt idx="3">
                  <c:v>2012 (N=85)</c:v>
                </c:pt>
                <c:pt idx="4">
                  <c:v>2011 (N=88)</c:v>
                </c:pt>
                <c:pt idx="5">
                  <c:v>2010 (N=85)</c:v>
                </c:pt>
                <c:pt idx="6">
                  <c:v>2012 (N=85)</c:v>
                </c:pt>
                <c:pt idx="7">
                  <c:v>2011 (N=82)</c:v>
                </c:pt>
                <c:pt idx="8">
                  <c:v>2010 (N=85)</c:v>
                </c:pt>
              </c:strCache>
            </c:strRef>
          </c:cat>
          <c:val>
            <c:numRef>
              <c:f>Sheet1!$B$5:$P$5</c:f>
              <c:numCache>
                <c:formatCode>0%</c:formatCode>
                <c:ptCount val="9"/>
                <c:pt idx="0">
                  <c:v>0.98</c:v>
                </c:pt>
                <c:pt idx="1">
                  <c:v>0.98</c:v>
                </c:pt>
                <c:pt idx="2">
                  <c:v>0.93</c:v>
                </c:pt>
                <c:pt idx="3">
                  <c:v>0.99</c:v>
                </c:pt>
                <c:pt idx="4">
                  <c:v>0.95000000000000051</c:v>
                </c:pt>
                <c:pt idx="5">
                  <c:v>0.91</c:v>
                </c:pt>
                <c:pt idx="6">
                  <c:v>1</c:v>
                </c:pt>
                <c:pt idx="7">
                  <c:v>0.98</c:v>
                </c:pt>
                <c:pt idx="8">
                  <c:v>0.98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72694528"/>
        <c:axId val="172737280"/>
      </c:barChart>
      <c:catAx>
        <c:axId val="172694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27372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273728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72694528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/>
      <c:overlay val="0"/>
      <c:spPr>
        <a:noFill/>
        <a:ln w="23298">
          <a:noFill/>
        </a:ln>
      </c:spPr>
      <c:txPr>
        <a:bodyPr/>
        <a:lstStyle/>
        <a:p>
          <a:pPr>
            <a:defRPr sz="92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73394495412843"/>
          <c:y val="4.1493775933609993E-3"/>
          <c:w val="0.87041284403669728"/>
          <c:h val="0.8340248962655627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80">
              <a:noFill/>
            </a:ln>
          </c:spPr>
          <c:invertIfNegative val="0"/>
          <c:dLbls>
            <c:spPr>
              <a:noFill/>
              <a:ln w="23680">
                <a:noFill/>
              </a:ln>
            </c:spPr>
            <c:txPr>
              <a:bodyPr/>
              <a:lstStyle/>
              <a:p>
                <a:pPr>
                  <a:defRPr sz="111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2012 (N=326)</c:v>
                </c:pt>
                <c:pt idx="1">
                  <c:v>2011 (N=313)</c:v>
                </c:pt>
                <c:pt idx="2">
                  <c:v>2010 (N=320)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0.96000000000000063</c:v>
                </c:pt>
                <c:pt idx="1">
                  <c:v>0.96000000000000063</c:v>
                </c:pt>
                <c:pt idx="2">
                  <c:v>0.89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80">
              <a:noFill/>
            </a:ln>
          </c:spPr>
          <c:invertIfNegative val="0"/>
          <c:dLbls>
            <c:dLbl>
              <c:idx val="4"/>
              <c:layout>
                <c:manualLayout>
                  <c:x val="-0.22018736576696626"/>
                  <c:y val="8.1040600896585491E-2"/>
                </c:manualLayout>
              </c:layout>
              <c:spPr>
                <a:noFill/>
                <a:ln w="23680">
                  <a:noFill/>
                </a:ln>
              </c:spPr>
              <c:txPr>
                <a:bodyPr/>
                <a:lstStyle/>
                <a:p>
                  <a:pPr>
                    <a:defRPr sz="109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Mode val="edge"/>
                  <c:yMode val="edge"/>
                  <c:x val="0.2821100917431193"/>
                  <c:y val="0.7717842323651487"/>
                </c:manualLayout>
              </c:layout>
              <c:spPr>
                <a:noFill/>
                <a:ln w="23680">
                  <a:noFill/>
                </a:ln>
              </c:spPr>
              <c:txPr>
                <a:bodyPr/>
                <a:lstStyle/>
                <a:p>
                  <a:pPr>
                    <a:defRPr sz="109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Mode val="edge"/>
                  <c:yMode val="edge"/>
                  <c:x val="0.28096330275229381"/>
                  <c:y val="0.88796680497925118"/>
                </c:manualLayout>
              </c:layout>
              <c:spPr>
                <a:noFill/>
                <a:ln w="23680">
                  <a:noFill/>
                </a:ln>
              </c:spPr>
              <c:txPr>
                <a:bodyPr/>
                <a:lstStyle/>
                <a:p>
                  <a:pPr>
                    <a:defRPr sz="109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Mode val="edge"/>
                  <c:yMode val="edge"/>
                  <c:x val="0.2821100917431193"/>
                  <c:y val="0.97925311203319765"/>
                </c:manualLayout>
              </c:layout>
              <c:spPr>
                <a:noFill/>
                <a:ln w="23680">
                  <a:noFill/>
                </a:ln>
              </c:spPr>
              <c:txPr>
                <a:bodyPr/>
                <a:lstStyle/>
                <a:p>
                  <a:pPr>
                    <a:defRPr sz="109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680">
                <a:noFill/>
              </a:ln>
            </c:spPr>
            <c:txPr>
              <a:bodyPr/>
              <a:lstStyle/>
              <a:p>
                <a:pPr>
                  <a:defRPr sz="111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2012 (N=326)</c:v>
                </c:pt>
                <c:pt idx="1">
                  <c:v>2011 (N=313)</c:v>
                </c:pt>
                <c:pt idx="2">
                  <c:v>2010 (N=320)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4.0000000000000022E-2</c:v>
                </c:pt>
                <c:pt idx="1">
                  <c:v>4.0000000000000022E-2</c:v>
                </c:pt>
                <c:pt idx="2">
                  <c:v>8.0000000000000043E-2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23680">
              <a:noFill/>
            </a:ln>
          </c:spPr>
          <c:invertIfNegative val="0"/>
          <c:dLbls>
            <c:spPr>
              <a:noFill/>
              <a:ln w="23680">
                <a:noFill/>
              </a:ln>
            </c:spPr>
            <c:txPr>
              <a:bodyPr/>
              <a:lstStyle/>
              <a:p>
                <a:pPr>
                  <a:defRPr sz="1119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2012 (N=326)</c:v>
                </c:pt>
                <c:pt idx="1">
                  <c:v>2011 (N=313)</c:v>
                </c:pt>
                <c:pt idx="2">
                  <c:v>2010 (N=320)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2" formatCode="0%">
                  <c:v>2.0000000000000011E-2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7520512"/>
        <c:axId val="167530496"/>
      </c:barChart>
      <c:catAx>
        <c:axId val="1675205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6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7530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75304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7520512"/>
        <c:crosses val="autoZero"/>
        <c:crossBetween val="between"/>
        <c:majorUnit val="0.2"/>
      </c:valAx>
      <c:spPr>
        <a:noFill/>
        <a:ln w="23680">
          <a:noFill/>
        </a:ln>
      </c:spPr>
    </c:plotArea>
    <c:legend>
      <c:legendPos val="b"/>
      <c:layout>
        <c:manualLayout>
          <c:xMode val="edge"/>
          <c:yMode val="edge"/>
          <c:x val="0.31880733944954254"/>
          <c:y val="0.85477178423236511"/>
          <c:w val="0.68004587155963492"/>
          <c:h val="0.1493775933609959"/>
        </c:manualLayout>
      </c:layout>
      <c:overlay val="0"/>
      <c:spPr>
        <a:noFill/>
        <a:ln w="23680">
          <a:noFill/>
        </a:ln>
      </c:spPr>
      <c:txPr>
        <a:bodyPr/>
        <a:lstStyle/>
        <a:p>
          <a:pPr>
            <a:defRPr sz="1025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1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126213592233007E-2"/>
          <c:y val="4.6511627906976995E-3"/>
          <c:w val="0.70388349514563109"/>
          <c:h val="0.8488372093023255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(N=85)</c:v>
                </c:pt>
              </c:strCache>
            </c:strRef>
          </c:tx>
          <c:spPr>
            <a:solidFill>
              <a:srgbClr val="339966"/>
            </a:solidFill>
            <a:ln w="25243">
              <a:noFill/>
            </a:ln>
          </c:spPr>
          <c:invertIfNegative val="0"/>
          <c:dLbls>
            <c:spPr>
              <a:noFill/>
              <a:ln w="25243">
                <a:noFill/>
              </a:ln>
            </c:spPr>
            <c:txPr>
              <a:bodyPr/>
              <a:lstStyle/>
              <a:p>
                <a:pPr>
                  <a:defRPr sz="119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7.0000000000000021E-2</c:v>
                </c:pt>
                <c:pt idx="1">
                  <c:v>2.0000000000000011E-2</c:v>
                </c:pt>
                <c:pt idx="3">
                  <c:v>0.28000000000000008</c:v>
                </c:pt>
                <c:pt idx="4">
                  <c:v>0.62000000000000055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(N=82)</c:v>
                </c:pt>
              </c:strCache>
            </c:strRef>
          </c:tx>
          <c:spPr>
            <a:solidFill>
              <a:srgbClr val="FFCC00"/>
            </a:solidFill>
            <a:ln w="25243">
              <a:noFill/>
            </a:ln>
          </c:spPr>
          <c:invertIfNegative val="0"/>
          <c:dLbls>
            <c:spPr>
              <a:noFill/>
              <a:ln w="25243">
                <a:noFill/>
              </a:ln>
            </c:spPr>
            <c:txPr>
              <a:bodyPr/>
              <a:lstStyle/>
              <a:p>
                <a:pPr>
                  <a:defRPr sz="119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2.0000000000000011E-2</c:v>
                </c:pt>
                <c:pt idx="1">
                  <c:v>4.0000000000000022E-2</c:v>
                </c:pt>
                <c:pt idx="2">
                  <c:v>6.0000000000000032E-2</c:v>
                </c:pt>
                <c:pt idx="3">
                  <c:v>2.0000000000000011E-2</c:v>
                </c:pt>
                <c:pt idx="4">
                  <c:v>0.86000000000000054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rgbClr val="FF6600"/>
            </a:solidFill>
            <a:ln w="25243">
              <a:noFill/>
            </a:ln>
          </c:spPr>
          <c:invertIfNegative val="0"/>
          <c:dLbls>
            <c:spPr>
              <a:noFill/>
              <a:ln w="25243">
                <a:noFill/>
              </a:ln>
            </c:spPr>
            <c:txPr>
              <a:bodyPr/>
              <a:lstStyle/>
              <a:p>
                <a:pPr>
                  <a:defRPr sz="119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 formatCode="0%">
                  <c:v>6.0000000000000032E-2</c:v>
                </c:pt>
                <c:pt idx="2" formatCode="0%">
                  <c:v>2.0000000000000011E-2</c:v>
                </c:pt>
                <c:pt idx="3" formatCode="0%">
                  <c:v>0.19</c:v>
                </c:pt>
                <c:pt idx="4" formatCode="0%">
                  <c:v>0.73000000000000054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73102208"/>
        <c:axId val="173103744"/>
      </c:barChart>
      <c:catAx>
        <c:axId val="173102208"/>
        <c:scaling>
          <c:orientation val="minMax"/>
        </c:scaling>
        <c:delete val="1"/>
        <c:axPos val="l"/>
        <c:majorTickMark val="out"/>
        <c:minorTickMark val="none"/>
        <c:tickLblPos val="none"/>
        <c:crossAx val="173103744"/>
        <c:crossesAt val="0"/>
        <c:auto val="1"/>
        <c:lblAlgn val="ctr"/>
        <c:lblOffset val="100"/>
        <c:noMultiLvlLbl val="0"/>
      </c:catAx>
      <c:valAx>
        <c:axId val="173103744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3102208"/>
        <c:crosses val="autoZero"/>
        <c:crossBetween val="between"/>
      </c:valAx>
      <c:spPr>
        <a:noFill/>
        <a:ln w="25243">
          <a:noFill/>
        </a:ln>
      </c:spPr>
    </c:plotArea>
    <c:legend>
      <c:legendPos val="b"/>
      <c:layout>
        <c:manualLayout>
          <c:xMode val="edge"/>
          <c:yMode val="edge"/>
          <c:x val="0"/>
          <c:y val="0.85813953488372163"/>
          <c:w val="0.68446601941747576"/>
          <c:h val="0.14418604651162836"/>
        </c:manualLayout>
      </c:layout>
      <c:overlay val="0"/>
      <c:spPr>
        <a:noFill/>
        <a:ln w="25243">
          <a:noFill/>
        </a:ln>
      </c:spPr>
      <c:txPr>
        <a:bodyPr/>
        <a:lstStyle/>
        <a:p>
          <a:pPr>
            <a:defRPr sz="109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431718061674225E-2"/>
          <c:y val="4.6948356807511738E-3"/>
          <c:w val="0.81497797356828405"/>
          <c:h val="0.84741784037558765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(N=170)</c:v>
                </c:pt>
              </c:strCache>
            </c:strRef>
          </c:tx>
          <c:spPr>
            <a:solidFill>
              <a:srgbClr val="339966"/>
            </a:solidFill>
            <a:ln w="25478">
              <a:noFill/>
            </a:ln>
          </c:spPr>
          <c:invertIfNegative val="0"/>
          <c:dLbls>
            <c:spPr>
              <a:noFill/>
              <a:ln w="25478">
                <a:noFill/>
              </a:ln>
            </c:spPr>
            <c:txPr>
              <a:bodyPr/>
              <a:lstStyle/>
              <a:p>
                <a:pPr>
                  <a:defRPr sz="12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0.12000000000000002</c:v>
                </c:pt>
                <c:pt idx="1">
                  <c:v>4.0000000000000022E-2</c:v>
                </c:pt>
                <c:pt idx="2">
                  <c:v>4.0000000000000022E-2</c:v>
                </c:pt>
                <c:pt idx="3">
                  <c:v>0.22</c:v>
                </c:pt>
                <c:pt idx="4">
                  <c:v>0.58000000000000007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(N=170)</c:v>
                </c:pt>
              </c:strCache>
            </c:strRef>
          </c:tx>
          <c:spPr>
            <a:solidFill>
              <a:srgbClr val="FFCC00"/>
            </a:solidFill>
            <a:ln w="25478">
              <a:noFill/>
            </a:ln>
          </c:spPr>
          <c:invertIfNegative val="0"/>
          <c:dLbls>
            <c:spPr>
              <a:noFill/>
              <a:ln w="25478">
                <a:noFill/>
              </a:ln>
            </c:spPr>
            <c:txPr>
              <a:bodyPr/>
              <a:lstStyle/>
              <a:p>
                <a:pPr>
                  <a:defRPr sz="12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 formatCode="0%">
                  <c:v>3.0000000000000002E-2</c:v>
                </c:pt>
                <c:pt idx="2" formatCode="0%">
                  <c:v>0.05</c:v>
                </c:pt>
                <c:pt idx="3" formatCode="0%">
                  <c:v>1.0000000000000005E-2</c:v>
                </c:pt>
                <c:pt idx="4" formatCode="0%">
                  <c:v>0.91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2012 (N=170)</c:v>
                </c:pt>
              </c:strCache>
            </c:strRef>
          </c:tx>
          <c:spPr>
            <a:solidFill>
              <a:srgbClr val="FF6600"/>
            </a:solidFill>
            <a:ln w="25478">
              <a:noFill/>
            </a:ln>
          </c:spPr>
          <c:invertIfNegative val="0"/>
          <c:dLbls>
            <c:spPr>
              <a:noFill/>
              <a:ln w="25478">
                <a:noFill/>
              </a:ln>
            </c:spPr>
            <c:txPr>
              <a:bodyPr/>
              <a:lstStyle/>
              <a:p>
                <a:pPr>
                  <a:defRPr sz="12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6.0000000000000032E-2</c:v>
                </c:pt>
                <c:pt idx="1">
                  <c:v>1.0000000000000005E-2</c:v>
                </c:pt>
                <c:pt idx="2">
                  <c:v>4.0000000000000022E-2</c:v>
                </c:pt>
                <c:pt idx="3">
                  <c:v>0.11</c:v>
                </c:pt>
                <c:pt idx="4">
                  <c:v>0.78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73143168"/>
        <c:axId val="173144704"/>
      </c:barChart>
      <c:catAx>
        <c:axId val="173143168"/>
        <c:scaling>
          <c:orientation val="minMax"/>
        </c:scaling>
        <c:delete val="1"/>
        <c:axPos val="l"/>
        <c:majorTickMark val="out"/>
        <c:minorTickMark val="none"/>
        <c:tickLblPos val="none"/>
        <c:crossAx val="173144704"/>
        <c:crossesAt val="0"/>
        <c:auto val="1"/>
        <c:lblAlgn val="ctr"/>
        <c:lblOffset val="100"/>
        <c:noMultiLvlLbl val="0"/>
      </c:catAx>
      <c:valAx>
        <c:axId val="173144704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3143168"/>
        <c:crosses val="autoZero"/>
        <c:crossBetween val="between"/>
      </c:valAx>
      <c:spPr>
        <a:noFill/>
        <a:ln w="25478">
          <a:noFill/>
        </a:ln>
      </c:spPr>
    </c:plotArea>
    <c:legend>
      <c:legendPos val="b"/>
      <c:layout>
        <c:manualLayout>
          <c:xMode val="edge"/>
          <c:yMode val="edge"/>
          <c:x val="0"/>
          <c:y val="0.85680751173708924"/>
          <c:w val="0.62114537444934148"/>
          <c:h val="0.1455399061032864"/>
        </c:manualLayout>
      </c:layout>
      <c:overlay val="0"/>
      <c:spPr>
        <a:noFill/>
        <a:ln w="25478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4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346303501945546E-2"/>
          <c:y val="4.6838407494145381E-3"/>
          <c:w val="0.82101167315175094"/>
          <c:h val="0.84777517564403027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(N=85)</c:v>
                </c:pt>
              </c:strCache>
            </c:strRef>
          </c:tx>
          <c:spPr>
            <a:solidFill>
              <a:srgbClr val="339966"/>
            </a:solidFill>
            <a:ln w="25368">
              <a:noFill/>
            </a:ln>
          </c:spPr>
          <c:invertIfNegative val="0"/>
          <c:dLbls>
            <c:spPr>
              <a:noFill/>
              <a:ln w="25368">
                <a:noFill/>
              </a:ln>
            </c:spPr>
            <c:txPr>
              <a:bodyPr/>
              <a:lstStyle/>
              <a:p>
                <a:pPr>
                  <a:defRPr sz="119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0.13</c:v>
                </c:pt>
                <c:pt idx="1">
                  <c:v>0.05</c:v>
                </c:pt>
                <c:pt idx="2">
                  <c:v>2.0000000000000011E-2</c:v>
                </c:pt>
                <c:pt idx="3">
                  <c:v>0.11</c:v>
                </c:pt>
                <c:pt idx="4">
                  <c:v>0.6900000000000005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(N=88)</c:v>
                </c:pt>
              </c:strCache>
            </c:strRef>
          </c:tx>
          <c:spPr>
            <a:solidFill>
              <a:srgbClr val="FFCC00"/>
            </a:solidFill>
            <a:ln w="25368">
              <a:noFill/>
            </a:ln>
          </c:spPr>
          <c:invertIfNegative val="0"/>
          <c:dLbls>
            <c:spPr>
              <a:noFill/>
              <a:ln w="25368">
                <a:noFill/>
              </a:ln>
            </c:spPr>
            <c:txPr>
              <a:bodyPr/>
              <a:lstStyle/>
              <a:p>
                <a:pPr>
                  <a:defRPr sz="119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0.05</c:v>
                </c:pt>
                <c:pt idx="1">
                  <c:v>1.0000000000000005E-2</c:v>
                </c:pt>
                <c:pt idx="2">
                  <c:v>3.0000000000000002E-2</c:v>
                </c:pt>
                <c:pt idx="3">
                  <c:v>2.0000000000000011E-2</c:v>
                </c:pt>
                <c:pt idx="4">
                  <c:v>0.89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rgbClr val="FF6600"/>
            </a:solidFill>
            <a:ln w="25368">
              <a:noFill/>
            </a:ln>
          </c:spPr>
          <c:invertIfNegative val="0"/>
          <c:dLbls>
            <c:spPr>
              <a:noFill/>
              <a:ln w="25368">
                <a:noFill/>
              </a:ln>
            </c:spPr>
            <c:txPr>
              <a:bodyPr/>
              <a:lstStyle/>
              <a:p>
                <a:pPr>
                  <a:defRPr sz="119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 formatCode="0%">
                  <c:v>4.0000000000000022E-2</c:v>
                </c:pt>
                <c:pt idx="3" formatCode="0%">
                  <c:v>7.0000000000000021E-2</c:v>
                </c:pt>
                <c:pt idx="4" formatCode="0%">
                  <c:v>0.89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73180032"/>
        <c:axId val="173181568"/>
      </c:barChart>
      <c:catAx>
        <c:axId val="173180032"/>
        <c:scaling>
          <c:orientation val="minMax"/>
        </c:scaling>
        <c:delete val="1"/>
        <c:axPos val="l"/>
        <c:majorTickMark val="out"/>
        <c:minorTickMark val="none"/>
        <c:tickLblPos val="none"/>
        <c:crossAx val="173181568"/>
        <c:crossesAt val="0"/>
        <c:auto val="1"/>
        <c:lblAlgn val="ctr"/>
        <c:lblOffset val="100"/>
        <c:noMultiLvlLbl val="0"/>
      </c:catAx>
      <c:valAx>
        <c:axId val="173181568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3180032"/>
        <c:crosses val="autoZero"/>
        <c:crossBetween val="between"/>
      </c:valAx>
      <c:spPr>
        <a:noFill/>
        <a:ln w="25368">
          <a:noFill/>
        </a:ln>
      </c:spPr>
    </c:plotArea>
    <c:legend>
      <c:legendPos val="b"/>
      <c:layout>
        <c:manualLayout>
          <c:xMode val="edge"/>
          <c:yMode val="edge"/>
          <c:x val="0"/>
          <c:y val="0.85714285714285765"/>
          <c:w val="0.54863813229572178"/>
          <c:h val="0.14519906323185011"/>
        </c:manualLayout>
      </c:layout>
      <c:overlay val="0"/>
      <c:spPr>
        <a:noFill/>
        <a:ln w="25368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436018957346001E-2"/>
          <c:y val="4.3196544276457886E-3"/>
          <c:w val="0.81042654028435956"/>
          <c:h val="0.8596112311015139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(N=170)</c:v>
                </c:pt>
              </c:strCache>
            </c:strRef>
          </c:tx>
          <c:spPr>
            <a:solidFill>
              <a:srgbClr val="339966"/>
            </a:solidFill>
            <a:ln w="25418">
              <a:noFill/>
            </a:ln>
          </c:spPr>
          <c:invertIfNegative val="0"/>
          <c:dLbls>
            <c:spPr>
              <a:noFill/>
              <a:ln w="25418">
                <a:noFill/>
              </a:ln>
            </c:spPr>
            <c:txPr>
              <a:bodyPr/>
              <a:lstStyle/>
              <a:p>
                <a:pPr>
                  <a:defRPr sz="115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0.79</c:v>
                </c:pt>
                <c:pt idx="1">
                  <c:v>0.1</c:v>
                </c:pt>
                <c:pt idx="3">
                  <c:v>2.0000000000000011E-2</c:v>
                </c:pt>
                <c:pt idx="4">
                  <c:v>0.98</c:v>
                </c:pt>
                <c:pt idx="5">
                  <c:v>0.89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(N=170)</c:v>
                </c:pt>
              </c:strCache>
            </c:strRef>
          </c:tx>
          <c:spPr>
            <a:solidFill>
              <a:srgbClr val="FFCC00"/>
            </a:solidFill>
            <a:ln w="25418">
              <a:noFill/>
            </a:ln>
          </c:spPr>
          <c:invertIfNegative val="0"/>
          <c:dLbls>
            <c:spPr>
              <a:noFill/>
              <a:ln w="25418">
                <a:noFill/>
              </a:ln>
            </c:spPr>
            <c:txPr>
              <a:bodyPr/>
              <a:lstStyle/>
              <a:p>
                <a:pPr>
                  <a:defRPr sz="120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0.93</c:v>
                </c:pt>
                <c:pt idx="1">
                  <c:v>6.0000000000000032E-2</c:v>
                </c:pt>
                <c:pt idx="2">
                  <c:v>6.0000000000000032E-2</c:v>
                </c:pt>
                <c:pt idx="3">
                  <c:v>0.11</c:v>
                </c:pt>
                <c:pt idx="4">
                  <c:v>0.99</c:v>
                </c:pt>
                <c:pt idx="5">
                  <c:v>0.98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2012 (N=170)</c:v>
                </c:pt>
              </c:strCache>
            </c:strRef>
          </c:tx>
          <c:spPr>
            <a:solidFill>
              <a:srgbClr val="FF6600"/>
            </a:solidFill>
            <a:ln w="25418">
              <a:noFill/>
            </a:ln>
          </c:spPr>
          <c:invertIfNegative val="0"/>
          <c:dLbls>
            <c:spPr>
              <a:noFill/>
              <a:ln w="25418">
                <a:noFill/>
              </a:ln>
            </c:spPr>
            <c:txPr>
              <a:bodyPr/>
              <a:lstStyle/>
              <a:p>
                <a:pPr>
                  <a:defRPr sz="120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0.9</c:v>
                </c:pt>
                <c:pt idx="1">
                  <c:v>0.11</c:v>
                </c:pt>
                <c:pt idx="2">
                  <c:v>1.0000000000000005E-2</c:v>
                </c:pt>
                <c:pt idx="3">
                  <c:v>2.0000000000000011E-2</c:v>
                </c:pt>
                <c:pt idx="4">
                  <c:v>0.97000000000000053</c:v>
                </c:pt>
                <c:pt idx="5">
                  <c:v>0.92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73494656"/>
        <c:axId val="173496192"/>
      </c:barChart>
      <c:catAx>
        <c:axId val="173494656"/>
        <c:scaling>
          <c:orientation val="minMax"/>
        </c:scaling>
        <c:delete val="1"/>
        <c:axPos val="l"/>
        <c:majorTickMark val="out"/>
        <c:minorTickMark val="none"/>
        <c:tickLblPos val="none"/>
        <c:crossAx val="173496192"/>
        <c:crossesAt val="0"/>
        <c:auto val="1"/>
        <c:lblAlgn val="ctr"/>
        <c:lblOffset val="100"/>
        <c:noMultiLvlLbl val="0"/>
      </c:catAx>
      <c:valAx>
        <c:axId val="173496192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3494656"/>
        <c:crosses val="autoZero"/>
        <c:crossBetween val="between"/>
      </c:valAx>
      <c:spPr>
        <a:noFill/>
        <a:ln w="25418">
          <a:noFill/>
        </a:ln>
      </c:spPr>
    </c:plotArea>
    <c:legend>
      <c:legendPos val="b"/>
      <c:layout>
        <c:manualLayout>
          <c:xMode val="edge"/>
          <c:yMode val="edge"/>
          <c:x val="0"/>
          <c:y val="0.86825053995680368"/>
          <c:w val="0.66824644549763035"/>
          <c:h val="0.13390928725701995"/>
        </c:manualLayout>
      </c:layout>
      <c:overlay val="0"/>
      <c:spPr>
        <a:noFill/>
        <a:ln w="25418">
          <a:noFill/>
        </a:ln>
      </c:spPr>
      <c:txPr>
        <a:bodyPr/>
        <a:lstStyle/>
        <a:p>
          <a:pPr>
            <a:defRPr sz="110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650406504065054E-3"/>
          <c:y val="8.6393088552915685E-3"/>
          <c:w val="0.75203252032520329"/>
          <c:h val="0.857451403887689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(N=85)</c:v>
                </c:pt>
              </c:strCache>
            </c:strRef>
          </c:tx>
          <c:spPr>
            <a:solidFill>
              <a:srgbClr val="339966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0.76000000000000056</c:v>
                </c:pt>
                <c:pt idx="1">
                  <c:v>0.13</c:v>
                </c:pt>
                <c:pt idx="2">
                  <c:v>1.0000000000000005E-2</c:v>
                </c:pt>
                <c:pt idx="3">
                  <c:v>4.0000000000000022E-2</c:v>
                </c:pt>
                <c:pt idx="4">
                  <c:v>0.96000000000000052</c:v>
                </c:pt>
                <c:pt idx="5">
                  <c:v>0.91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(N=88)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0.88</c:v>
                </c:pt>
                <c:pt idx="1">
                  <c:v>8.0000000000000043E-2</c:v>
                </c:pt>
                <c:pt idx="2">
                  <c:v>1.0000000000000005E-2</c:v>
                </c:pt>
                <c:pt idx="3">
                  <c:v>0.05</c:v>
                </c:pt>
                <c:pt idx="4">
                  <c:v>0.97000000000000053</c:v>
                </c:pt>
                <c:pt idx="5">
                  <c:v>0.91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0.93</c:v>
                </c:pt>
                <c:pt idx="1">
                  <c:v>6.0000000000000032E-2</c:v>
                </c:pt>
                <c:pt idx="3">
                  <c:v>4.0000000000000022E-2</c:v>
                </c:pt>
                <c:pt idx="4">
                  <c:v>1</c:v>
                </c:pt>
                <c:pt idx="5">
                  <c:v>0.95000000000000051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73568384"/>
        <c:axId val="173569920"/>
      </c:barChart>
      <c:catAx>
        <c:axId val="173568384"/>
        <c:scaling>
          <c:orientation val="minMax"/>
        </c:scaling>
        <c:delete val="1"/>
        <c:axPos val="l"/>
        <c:majorTickMark val="out"/>
        <c:minorTickMark val="none"/>
        <c:tickLblPos val="none"/>
        <c:crossAx val="173569920"/>
        <c:crossesAt val="0"/>
        <c:auto val="1"/>
        <c:lblAlgn val="ctr"/>
        <c:lblOffset val="100"/>
        <c:noMultiLvlLbl val="0"/>
      </c:catAx>
      <c:valAx>
        <c:axId val="173569920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35683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6825053995680368"/>
          <c:w val="0.57317073170731658"/>
          <c:h val="0.13390928725701995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052863436123526E-3"/>
          <c:y val="2.1598272138228952E-3"/>
          <c:w val="0.84140969162995594"/>
          <c:h val="0.8596112311015139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(N=85)</c:v>
                </c:pt>
              </c:strCache>
            </c:strRef>
          </c:tx>
          <c:spPr>
            <a:solidFill>
              <a:srgbClr val="339966"/>
            </a:solidFill>
            <a:ln w="25489">
              <a:noFill/>
            </a:ln>
          </c:spPr>
          <c:invertIfNegative val="0"/>
          <c:dLbls>
            <c:spPr>
              <a:noFill/>
              <a:ln w="25489">
                <a:noFill/>
              </a:ln>
            </c:spPr>
            <c:txPr>
              <a:bodyPr/>
              <a:lstStyle/>
              <a:p>
                <a:pPr>
                  <a:defRPr sz="12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0.92</c:v>
                </c:pt>
                <c:pt idx="1">
                  <c:v>9.0000000000000024E-2</c:v>
                </c:pt>
                <c:pt idx="2">
                  <c:v>1.0000000000000005E-2</c:v>
                </c:pt>
                <c:pt idx="3">
                  <c:v>0.05</c:v>
                </c:pt>
                <c:pt idx="4">
                  <c:v>0.99</c:v>
                </c:pt>
                <c:pt idx="5">
                  <c:v>0.93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(N=82)</c:v>
                </c:pt>
              </c:strCache>
            </c:strRef>
          </c:tx>
          <c:spPr>
            <a:solidFill>
              <a:srgbClr val="FFCC00"/>
            </a:solidFill>
            <a:ln w="25489">
              <a:noFill/>
            </a:ln>
          </c:spPr>
          <c:invertIfNegative val="0"/>
          <c:dLbls>
            <c:spPr>
              <a:noFill/>
              <a:ln w="25489">
                <a:noFill/>
              </a:ln>
            </c:spPr>
            <c:txPr>
              <a:bodyPr/>
              <a:lstStyle/>
              <a:p>
                <a:pPr>
                  <a:defRPr sz="12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0.87000000000000055</c:v>
                </c:pt>
                <c:pt idx="1">
                  <c:v>9.0000000000000024E-2</c:v>
                </c:pt>
                <c:pt idx="3">
                  <c:v>4.0000000000000022E-2</c:v>
                </c:pt>
                <c:pt idx="4">
                  <c:v>1</c:v>
                </c:pt>
                <c:pt idx="5">
                  <c:v>0.89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rgbClr val="FF6600"/>
            </a:solidFill>
            <a:ln w="25489">
              <a:noFill/>
            </a:ln>
          </c:spPr>
          <c:invertIfNegative val="0"/>
          <c:dLbls>
            <c:spPr>
              <a:noFill/>
              <a:ln w="25489">
                <a:noFill/>
              </a:ln>
            </c:spPr>
            <c:txPr>
              <a:bodyPr/>
              <a:lstStyle/>
              <a:p>
                <a:pPr>
                  <a:defRPr sz="12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0.95000000000000051</c:v>
                </c:pt>
                <c:pt idx="1">
                  <c:v>2.0000000000000011E-2</c:v>
                </c:pt>
                <c:pt idx="3">
                  <c:v>7.0000000000000021E-2</c:v>
                </c:pt>
                <c:pt idx="4">
                  <c:v>1</c:v>
                </c:pt>
                <c:pt idx="5">
                  <c:v>0.98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73855104"/>
        <c:axId val="173856640"/>
      </c:barChart>
      <c:catAx>
        <c:axId val="173855104"/>
        <c:scaling>
          <c:orientation val="minMax"/>
        </c:scaling>
        <c:delete val="1"/>
        <c:axPos val="l"/>
        <c:majorTickMark val="out"/>
        <c:minorTickMark val="none"/>
        <c:tickLblPos val="none"/>
        <c:crossAx val="173856640"/>
        <c:crossesAt val="0"/>
        <c:auto val="1"/>
        <c:lblAlgn val="ctr"/>
        <c:lblOffset val="100"/>
        <c:noMultiLvlLbl val="0"/>
      </c:catAx>
      <c:valAx>
        <c:axId val="173856640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3855104"/>
        <c:crosses val="autoZero"/>
        <c:crossBetween val="between"/>
      </c:valAx>
      <c:spPr>
        <a:noFill/>
        <a:ln w="25489">
          <a:noFill/>
        </a:ln>
      </c:spPr>
    </c:plotArea>
    <c:legend>
      <c:legendPos val="b"/>
      <c:layout>
        <c:manualLayout>
          <c:xMode val="edge"/>
          <c:yMode val="edge"/>
          <c:x val="0"/>
          <c:y val="0.86825053995680368"/>
          <c:w val="0.62114537444934148"/>
          <c:h val="0.13390928725701995"/>
        </c:manualLayout>
      </c:layout>
      <c:overlay val="0"/>
      <c:spPr>
        <a:noFill/>
        <a:ln w="25489">
          <a:noFill/>
        </a:ln>
      </c:spPr>
      <c:txPr>
        <a:bodyPr/>
        <a:lstStyle/>
        <a:p>
          <a:pPr>
            <a:defRPr sz="110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4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522935779816612E-2"/>
          <c:y val="5.3908355795148251E-3"/>
          <c:w val="0.61009174311926662"/>
          <c:h val="0.8274932614555256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(N=160)</c:v>
                </c:pt>
              </c:strCache>
            </c:strRef>
          </c:tx>
          <c:spPr>
            <a:solidFill>
              <a:srgbClr val="339966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0%</c:formatCode>
                <c:ptCount val="3"/>
                <c:pt idx="0">
                  <c:v>4.0000000000000022E-2</c:v>
                </c:pt>
                <c:pt idx="1">
                  <c:v>0.91</c:v>
                </c:pt>
                <c:pt idx="2">
                  <c:v>0.53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(N=167)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0%</c:formatCode>
                <c:ptCount val="3"/>
                <c:pt idx="0">
                  <c:v>0.05</c:v>
                </c:pt>
                <c:pt idx="1">
                  <c:v>0.95000000000000051</c:v>
                </c:pt>
                <c:pt idx="2">
                  <c:v>0.56000000000000005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2012 (N=172)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Sheet1!$E$2:$E$4</c:f>
              <c:numCache>
                <c:formatCode>0%</c:formatCode>
                <c:ptCount val="3"/>
                <c:pt idx="0">
                  <c:v>0.13</c:v>
                </c:pt>
                <c:pt idx="1">
                  <c:v>0.96000000000000052</c:v>
                </c:pt>
                <c:pt idx="2">
                  <c:v>0.63000000000000056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73868160"/>
        <c:axId val="173869696"/>
      </c:barChart>
      <c:catAx>
        <c:axId val="1738681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73869696"/>
        <c:crossesAt val="0"/>
        <c:auto val="1"/>
        <c:lblAlgn val="ctr"/>
        <c:lblOffset val="100"/>
        <c:noMultiLvlLbl val="0"/>
      </c:catAx>
      <c:valAx>
        <c:axId val="173869696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386816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"/>
          <c:y val="0.82210242587601057"/>
          <c:w val="0.64678899082568864"/>
          <c:h val="0.1671159029649595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291497975708502E-2"/>
          <c:y val="5.4644808743169355E-3"/>
          <c:w val="0.708502024291498"/>
          <c:h val="0.8224043715846997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(N=82)</c:v>
                </c:pt>
              </c:strCache>
            </c:strRef>
          </c:tx>
          <c:spPr>
            <a:solidFill>
              <a:srgbClr val="339966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0%</c:formatCode>
                <c:ptCount val="3"/>
                <c:pt idx="0">
                  <c:v>1.0000000000000005E-2</c:v>
                </c:pt>
                <c:pt idx="1">
                  <c:v>0.95000000000000051</c:v>
                </c:pt>
                <c:pt idx="2">
                  <c:v>0.52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(N=76)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0%</c:formatCode>
                <c:ptCount val="3"/>
                <c:pt idx="1">
                  <c:v>0.88</c:v>
                </c:pt>
                <c:pt idx="2">
                  <c:v>0.56999999999999995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2012 (N=68)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Sheet1!$E$2:$E$4</c:f>
              <c:numCache>
                <c:formatCode>0%</c:formatCode>
                <c:ptCount val="3"/>
                <c:pt idx="0">
                  <c:v>0.18000000000000013</c:v>
                </c:pt>
                <c:pt idx="1">
                  <c:v>0.99</c:v>
                </c:pt>
                <c:pt idx="2">
                  <c:v>0.8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73921408"/>
        <c:axId val="173922944"/>
      </c:barChart>
      <c:catAx>
        <c:axId val="1739214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73922944"/>
        <c:crossesAt val="0"/>
        <c:auto val="1"/>
        <c:lblAlgn val="ctr"/>
        <c:lblOffset val="100"/>
        <c:noMultiLvlLbl val="0"/>
      </c:catAx>
      <c:valAx>
        <c:axId val="173922944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392140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"/>
          <c:y val="0.81147540983606559"/>
          <c:w val="0.57085020242915263"/>
          <c:h val="0.1693989071038252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140221402214052E-2"/>
          <c:y val="5.5865921787709534E-3"/>
          <c:w val="0.67158671586715857"/>
          <c:h val="0.8184357541899441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(N=85)</c:v>
                </c:pt>
              </c:strCache>
            </c:strRef>
          </c:tx>
          <c:spPr>
            <a:solidFill>
              <a:srgbClr val="339966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0%</c:formatCode>
                <c:ptCount val="3"/>
                <c:pt idx="0">
                  <c:v>0.05</c:v>
                </c:pt>
                <c:pt idx="1">
                  <c:v>0.96000000000000052</c:v>
                </c:pt>
                <c:pt idx="2">
                  <c:v>0.72000000000000053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(N=80)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0%</c:formatCode>
                <c:ptCount val="3"/>
                <c:pt idx="0">
                  <c:v>1.0000000000000005E-2</c:v>
                </c:pt>
                <c:pt idx="1">
                  <c:v>0.98</c:v>
                </c:pt>
                <c:pt idx="2">
                  <c:v>0.49000000000000027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2011 (N=80)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Sheet1!$E$2:$E$4</c:f>
              <c:numCache>
                <c:formatCode>0%</c:formatCode>
                <c:ptCount val="3"/>
                <c:pt idx="0">
                  <c:v>4.0000000000000022E-2</c:v>
                </c:pt>
                <c:pt idx="1">
                  <c:v>0.96000000000000052</c:v>
                </c:pt>
                <c:pt idx="2">
                  <c:v>0.67000000000000082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74204032"/>
        <c:axId val="174205568"/>
      </c:barChart>
      <c:catAx>
        <c:axId val="1742040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74205568"/>
        <c:crossesAt val="0"/>
        <c:auto val="1"/>
        <c:lblAlgn val="ctr"/>
        <c:lblOffset val="100"/>
        <c:noMultiLvlLbl val="0"/>
      </c:catAx>
      <c:valAx>
        <c:axId val="174205568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420403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1.1070110701107052E-2"/>
          <c:y val="0.81284916201117585"/>
          <c:w val="0.52029520295202969"/>
          <c:h val="0.1731843575418999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436018957346001E-2"/>
          <c:y val="5.6497175141242938E-3"/>
          <c:w val="0.81042654028435956"/>
          <c:h val="0.81638418079095665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(N=160)</c:v>
                </c:pt>
              </c:strCache>
            </c:strRef>
          </c:tx>
          <c:spPr>
            <a:solidFill>
              <a:srgbClr val="339966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Nie dotyczy</c:v>
                </c:pt>
                <c:pt idx="1">
                  <c:v>Poinformował, że są one dostępne na stronie internetowej Urzędu</c:v>
                </c:pt>
                <c:pt idx="2">
                  <c:v>Poinformował, gdzie znaleźć taki formularz / wniosek na terenie urzędu</c:v>
                </c:pt>
                <c:pt idx="3">
                  <c:v>Wydał druk formularza / wniosku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8.0000000000000043E-2</c:v>
                </c:pt>
                <c:pt idx="1">
                  <c:v>8.0000000000000043E-2</c:v>
                </c:pt>
                <c:pt idx="2">
                  <c:v>0.19</c:v>
                </c:pt>
                <c:pt idx="3">
                  <c:v>0.74000000000000055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(N=167)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Nie dotyczy</c:v>
                </c:pt>
                <c:pt idx="1">
                  <c:v>Poinformował, że są one dostępne na stronie internetowej Urzędu</c:v>
                </c:pt>
                <c:pt idx="2">
                  <c:v>Poinformował, gdzie znaleźć taki formularz / wniosek na terenie urzędu</c:v>
                </c:pt>
                <c:pt idx="3">
                  <c:v>Wydał druk formularza / wniosku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0.18000000000000013</c:v>
                </c:pt>
                <c:pt idx="1">
                  <c:v>2.0000000000000011E-2</c:v>
                </c:pt>
                <c:pt idx="2">
                  <c:v>0.17</c:v>
                </c:pt>
                <c:pt idx="3">
                  <c:v>0.63000000000000056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2012 (N=169)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Nie dotyczy</c:v>
                </c:pt>
                <c:pt idx="1">
                  <c:v>Poinformował, że są one dostępne na stronie internetowej Urzędu</c:v>
                </c:pt>
                <c:pt idx="2">
                  <c:v>Poinformował, gdzie znaleźć taki formularz / wniosek na terenie urzędu</c:v>
                </c:pt>
                <c:pt idx="3">
                  <c:v>Wydał druk formularza / wniosku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9.0000000000000024E-2</c:v>
                </c:pt>
                <c:pt idx="1">
                  <c:v>4.0000000000000022E-2</c:v>
                </c:pt>
                <c:pt idx="2">
                  <c:v>0.19</c:v>
                </c:pt>
                <c:pt idx="3">
                  <c:v>0.6900000000000005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74347392"/>
        <c:axId val="174348928"/>
      </c:barChart>
      <c:catAx>
        <c:axId val="174347392"/>
        <c:scaling>
          <c:orientation val="minMax"/>
        </c:scaling>
        <c:delete val="1"/>
        <c:axPos val="l"/>
        <c:majorTickMark val="out"/>
        <c:minorTickMark val="none"/>
        <c:tickLblPos val="none"/>
        <c:crossAx val="174348928"/>
        <c:crossesAt val="0"/>
        <c:auto val="1"/>
        <c:lblAlgn val="ctr"/>
        <c:lblOffset val="100"/>
        <c:noMultiLvlLbl val="0"/>
      </c:catAx>
      <c:valAx>
        <c:axId val="174348928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434739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2768361581920902"/>
          <c:w val="0.66824644549763035"/>
          <c:h val="0.1751412429378532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63741339491916"/>
          <c:y val="9.9047619047619065E-2"/>
          <c:w val="0.72401847575057765"/>
          <c:h val="0.90285714285714258"/>
        </c:manualLayout>
      </c:layout>
      <c:barChart>
        <c:barDir val="bar"/>
        <c:grouping val="clustered"/>
        <c:varyColors val="0"/>
        <c:ser>
          <c:idx val="5"/>
          <c:order val="0"/>
          <c:tx>
            <c:strRef>
              <c:f>Sheet1!$B$1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rgbClr val="FF6600"/>
            </a:solidFill>
            <a:ln w="23370">
              <a:noFill/>
            </a:ln>
          </c:spPr>
          <c:invertIfNegative val="0"/>
          <c:dLbls>
            <c:dLbl>
              <c:idx val="4"/>
              <c:delete val="1"/>
            </c:dLbl>
            <c:spPr>
              <a:noFill/>
              <a:ln w="23370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Na sali (kieszonki  stojaki)</c:v>
                </c:pt>
                <c:pt idx="1">
                  <c:v>Przy okienku (na ladzie)</c:v>
                </c:pt>
                <c:pt idx="2">
                  <c:v>W informacji, przy punkcie informacyjnym</c:v>
                </c:pt>
                <c:pt idx="3">
                  <c:v>W innym miejscu</c:v>
                </c:pt>
                <c:pt idx="4">
                  <c:v>Nie ma / brak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0.89</c:v>
                </c:pt>
                <c:pt idx="1">
                  <c:v>0.27</c:v>
                </c:pt>
                <c:pt idx="3">
                  <c:v>0.14000000000000001</c:v>
                </c:pt>
                <c:pt idx="4">
                  <c:v>2.0000000000000011E-2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(N=340)</c:v>
                </c:pt>
              </c:strCache>
            </c:strRef>
          </c:tx>
          <c:spPr>
            <a:solidFill>
              <a:srgbClr val="FFCC00"/>
            </a:solidFill>
            <a:ln w="23370">
              <a:noFill/>
            </a:ln>
          </c:spPr>
          <c:invertIfNegative val="0"/>
          <c:dLbls>
            <c:spPr>
              <a:noFill/>
              <a:ln w="23370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Na sali (kieszonki  stojaki)</c:v>
                </c:pt>
                <c:pt idx="1">
                  <c:v>Przy okienku (na ladzie)</c:v>
                </c:pt>
                <c:pt idx="2">
                  <c:v>W informacji, przy punkcie informacyjnym</c:v>
                </c:pt>
                <c:pt idx="3">
                  <c:v>W innym miejscu</c:v>
                </c:pt>
                <c:pt idx="4">
                  <c:v>Nie ma / brak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0.88</c:v>
                </c:pt>
                <c:pt idx="1">
                  <c:v>0.26</c:v>
                </c:pt>
                <c:pt idx="2">
                  <c:v>7.0000000000000021E-2</c:v>
                </c:pt>
                <c:pt idx="3">
                  <c:v>0.1</c:v>
                </c:pt>
                <c:pt idx="4">
                  <c:v>0</c:v>
                </c:pt>
              </c:numCache>
            </c:numRef>
          </c:val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339966"/>
            </a:solidFill>
            <a:ln w="23370">
              <a:noFill/>
            </a:ln>
          </c:spPr>
          <c:invertIfNegative val="0"/>
          <c:dLbls>
            <c:spPr>
              <a:noFill/>
              <a:ln w="23370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Na sali (kieszonki  stojaki)</c:v>
                </c:pt>
                <c:pt idx="1">
                  <c:v>Przy okienku (na ladzie)</c:v>
                </c:pt>
                <c:pt idx="2">
                  <c:v>W informacji, przy punkcie informacyjnym</c:v>
                </c:pt>
                <c:pt idx="3">
                  <c:v>W innym miejscu</c:v>
                </c:pt>
                <c:pt idx="4">
                  <c:v>Nie ma / brak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0.73000000000000065</c:v>
                </c:pt>
                <c:pt idx="1">
                  <c:v>0.3300000000000009</c:v>
                </c:pt>
                <c:pt idx="3">
                  <c:v>0.34</c:v>
                </c:pt>
                <c:pt idx="4">
                  <c:v>2.0000000000000011E-2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7474688"/>
        <c:axId val="167476224"/>
      </c:barChart>
      <c:catAx>
        <c:axId val="1674746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2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7476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74762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7474688"/>
        <c:crosses val="autoZero"/>
        <c:crossBetween val="between"/>
        <c:majorUnit val="0.2"/>
      </c:valAx>
      <c:spPr>
        <a:noFill/>
        <a:ln w="23370">
          <a:noFill/>
        </a:ln>
      </c:spPr>
    </c:plotArea>
    <c:legend>
      <c:legendPos val="t"/>
      <c:layout>
        <c:manualLayout>
          <c:xMode val="edge"/>
          <c:yMode val="edge"/>
          <c:x val="0.2401847575057737"/>
          <c:y val="0"/>
          <c:w val="0.43667416887222826"/>
          <c:h val="4.7524228787227452E-2"/>
        </c:manualLayout>
      </c:layout>
      <c:overlay val="0"/>
      <c:spPr>
        <a:noFill/>
        <a:ln w="23370">
          <a:noFill/>
        </a:ln>
      </c:spPr>
      <c:txPr>
        <a:bodyPr/>
        <a:lstStyle/>
        <a:p>
          <a:pPr>
            <a:defRPr sz="101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4" b="0" i="0" u="none" strike="noStrike" baseline="0">
          <a:solidFill>
            <a:schemeClr val="tx1"/>
          </a:solidFill>
          <a:latin typeface="Tahoma"/>
          <a:ea typeface="Tahoma"/>
          <a:cs typeface="Tahoma"/>
        </a:defRPr>
      </a:pPr>
      <a:endParaRPr lang="pl-PL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556650246305397E-2"/>
          <c:y val="5.6338028169014088E-3"/>
          <c:w val="0.80788177339901679"/>
          <c:h val="0.8169014084507065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(N=82)</c:v>
                </c:pt>
              </c:strCache>
            </c:strRef>
          </c:tx>
          <c:spPr>
            <a:solidFill>
              <a:srgbClr val="339966"/>
            </a:solidFill>
            <a:ln w="25423">
              <a:noFill/>
            </a:ln>
          </c:spPr>
          <c:invertIfNegative val="0"/>
          <c:dLbls>
            <c:spPr>
              <a:noFill/>
              <a:ln w="25423">
                <a:noFill/>
              </a:ln>
            </c:spPr>
            <c:txPr>
              <a:bodyPr/>
              <a:lstStyle/>
              <a:p>
                <a:pPr>
                  <a:defRPr sz="120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nie dotyczy</c:v>
                </c:pt>
                <c:pt idx="1">
                  <c:v>poinformował, że są one dostępne na stronie internetowej Urzędu</c:v>
                </c:pt>
                <c:pt idx="2">
                  <c:v>poinformował, gdzie znaleźć taki formularz / wniosek na terenie urzędu</c:v>
                </c:pt>
                <c:pt idx="3">
                  <c:v>wydał druk formularza / wniosku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 formatCode="0%">
                  <c:v>0.15000000000000013</c:v>
                </c:pt>
                <c:pt idx="2" formatCode="0%">
                  <c:v>0.12000000000000002</c:v>
                </c:pt>
                <c:pt idx="3" formatCode="0%">
                  <c:v>0.76000000000000056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(N=76)</c:v>
                </c:pt>
              </c:strCache>
            </c:strRef>
          </c:tx>
          <c:spPr>
            <a:solidFill>
              <a:srgbClr val="FFCC00"/>
            </a:solidFill>
            <a:ln w="25423">
              <a:noFill/>
            </a:ln>
          </c:spPr>
          <c:invertIfNegative val="0"/>
          <c:dLbls>
            <c:spPr>
              <a:noFill/>
              <a:ln w="25423">
                <a:noFill/>
              </a:ln>
            </c:spPr>
            <c:txPr>
              <a:bodyPr/>
              <a:lstStyle/>
              <a:p>
                <a:pPr>
                  <a:defRPr sz="120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nie dotyczy</c:v>
                </c:pt>
                <c:pt idx="1">
                  <c:v>poinformował, że są one dostępne na stronie internetowej Urzędu</c:v>
                </c:pt>
                <c:pt idx="2">
                  <c:v>poinformował, gdzie znaleźć taki formularz / wniosek na terenie urzędu</c:v>
                </c:pt>
                <c:pt idx="3">
                  <c:v>wydał druk formularza / wniosku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0.05</c:v>
                </c:pt>
                <c:pt idx="1">
                  <c:v>1.0000000000000005E-2</c:v>
                </c:pt>
                <c:pt idx="2">
                  <c:v>9.0000000000000024E-2</c:v>
                </c:pt>
                <c:pt idx="3">
                  <c:v>0.85000000000000053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rgbClr val="FF6600"/>
            </a:solidFill>
            <a:ln w="25423">
              <a:noFill/>
            </a:ln>
          </c:spPr>
          <c:invertIfNegative val="0"/>
          <c:dLbls>
            <c:spPr>
              <a:noFill/>
              <a:ln w="25423">
                <a:noFill/>
              </a:ln>
            </c:spPr>
            <c:txPr>
              <a:bodyPr/>
              <a:lstStyle/>
              <a:p>
                <a:pPr>
                  <a:defRPr sz="120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nie dotyczy</c:v>
                </c:pt>
                <c:pt idx="1">
                  <c:v>poinformował, że są one dostępne na stronie internetowej Urzędu</c:v>
                </c:pt>
                <c:pt idx="2">
                  <c:v>poinformował, gdzie znaleźć taki formularz / wniosek na terenie urzędu</c:v>
                </c:pt>
                <c:pt idx="3">
                  <c:v>wydał druk formularza / wniosku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0.3300000000000004</c:v>
                </c:pt>
                <c:pt idx="1">
                  <c:v>0.14000000000000001</c:v>
                </c:pt>
                <c:pt idx="2">
                  <c:v>0.19</c:v>
                </c:pt>
                <c:pt idx="3">
                  <c:v>0.39000000000000035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74949504"/>
        <c:axId val="174951040"/>
      </c:barChart>
      <c:catAx>
        <c:axId val="174949504"/>
        <c:scaling>
          <c:orientation val="minMax"/>
        </c:scaling>
        <c:delete val="1"/>
        <c:axPos val="l"/>
        <c:majorTickMark val="out"/>
        <c:minorTickMark val="none"/>
        <c:tickLblPos val="none"/>
        <c:crossAx val="174951040"/>
        <c:crossesAt val="0"/>
        <c:auto val="1"/>
        <c:lblAlgn val="ctr"/>
        <c:lblOffset val="100"/>
        <c:noMultiLvlLbl val="0"/>
      </c:catAx>
      <c:valAx>
        <c:axId val="174951040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4949504"/>
        <c:crosses val="autoZero"/>
        <c:crossBetween val="between"/>
      </c:valAx>
      <c:spPr>
        <a:noFill/>
        <a:ln w="25423">
          <a:noFill/>
        </a:ln>
      </c:spPr>
    </c:plotArea>
    <c:legend>
      <c:legendPos val="b"/>
      <c:layout>
        <c:manualLayout>
          <c:xMode val="edge"/>
          <c:yMode val="edge"/>
          <c:x val="0"/>
          <c:y val="0.82816901408450938"/>
          <c:w val="0.6945812807881776"/>
          <c:h val="0.17464788732394371"/>
        </c:manualLayout>
      </c:layout>
      <c:overlay val="0"/>
      <c:spPr>
        <a:noFill/>
        <a:ln w="25423">
          <a:noFill/>
        </a:ln>
      </c:spPr>
      <c:txPr>
        <a:bodyPr/>
        <a:lstStyle/>
        <a:p>
          <a:pPr>
            <a:defRPr sz="110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5.6818181818182037E-3"/>
          <c:w val="0.81932773109243651"/>
          <c:h val="0.81534090909090906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2010 (N=85)</c:v>
                </c:pt>
              </c:strCache>
            </c:strRef>
          </c:tx>
          <c:spPr>
            <a:solidFill>
              <a:srgbClr val="339966"/>
            </a:solidFill>
            <a:ln w="25383">
              <a:noFill/>
            </a:ln>
          </c:spPr>
          <c:invertIfNegative val="0"/>
          <c:dLbls>
            <c:spPr>
              <a:noFill/>
              <a:ln w="25383">
                <a:noFill/>
              </a:ln>
            </c:spPr>
            <c:txPr>
              <a:bodyPr/>
              <a:lstStyle/>
              <a:p>
                <a:pPr>
                  <a:defRPr sz="119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nie dotyczy</c:v>
                </c:pt>
                <c:pt idx="1">
                  <c:v>poinformował, że są one dostępne na stronie internetowej Urzędu</c:v>
                </c:pt>
                <c:pt idx="2">
                  <c:v>poinformował, gdzie znaleźć taki formularz / wniosek na terenie urzędu</c:v>
                </c:pt>
                <c:pt idx="3">
                  <c:v>wydał druk formularza / wniosku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 formatCode="0%">
                  <c:v>0.14000000000000001</c:v>
                </c:pt>
                <c:pt idx="2" formatCode="0%">
                  <c:v>0.29000000000000026</c:v>
                </c:pt>
                <c:pt idx="3" formatCode="0%">
                  <c:v>0.56000000000000005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2011 (N=80%)</c:v>
                </c:pt>
              </c:strCache>
            </c:strRef>
          </c:tx>
          <c:spPr>
            <a:solidFill>
              <a:srgbClr val="FFCC00"/>
            </a:solidFill>
            <a:ln w="25383">
              <a:noFill/>
            </a:ln>
          </c:spPr>
          <c:invertIfNegative val="0"/>
          <c:dLbls>
            <c:spPr>
              <a:noFill/>
              <a:ln w="25383">
                <a:noFill/>
              </a:ln>
            </c:spPr>
            <c:txPr>
              <a:bodyPr/>
              <a:lstStyle/>
              <a:p>
                <a:pPr>
                  <a:defRPr sz="119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nie dotyczy</c:v>
                </c:pt>
                <c:pt idx="1">
                  <c:v>poinformował, że są one dostępne na stronie internetowej Urzędu</c:v>
                </c:pt>
                <c:pt idx="2">
                  <c:v>poinformował, gdzie znaleźć taki formularz / wniosek na terenie urzędu</c:v>
                </c:pt>
                <c:pt idx="3">
                  <c:v>wydał druk formularza / wniosku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6.0000000000000032E-2</c:v>
                </c:pt>
                <c:pt idx="1">
                  <c:v>6.0000000000000032E-2</c:v>
                </c:pt>
                <c:pt idx="2">
                  <c:v>0.39000000000000035</c:v>
                </c:pt>
                <c:pt idx="3">
                  <c:v>0.49000000000000027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rgbClr val="FF6600"/>
            </a:solidFill>
            <a:ln w="25383">
              <a:noFill/>
            </a:ln>
          </c:spPr>
          <c:invertIfNegative val="0"/>
          <c:dLbls>
            <c:spPr>
              <a:noFill/>
              <a:ln w="25383">
                <a:noFill/>
              </a:ln>
            </c:spPr>
            <c:txPr>
              <a:bodyPr/>
              <a:lstStyle/>
              <a:p>
                <a:pPr>
                  <a:defRPr sz="119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nie dotyczy</c:v>
                </c:pt>
                <c:pt idx="1">
                  <c:v>poinformował, że są one dostępne na stronie internetowej Urzędu</c:v>
                </c:pt>
                <c:pt idx="2">
                  <c:v>poinformował, gdzie znaleźć taki formularz / wniosek na terenie urzędu</c:v>
                </c:pt>
                <c:pt idx="3">
                  <c:v>wydał druk formularza / wniosku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8.0000000000000043E-2</c:v>
                </c:pt>
                <c:pt idx="1">
                  <c:v>2.0000000000000011E-2</c:v>
                </c:pt>
                <c:pt idx="2">
                  <c:v>0.25</c:v>
                </c:pt>
                <c:pt idx="3">
                  <c:v>0.67000000000000082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74785664"/>
        <c:axId val="174787200"/>
      </c:barChart>
      <c:catAx>
        <c:axId val="174785664"/>
        <c:scaling>
          <c:orientation val="minMax"/>
        </c:scaling>
        <c:delete val="1"/>
        <c:axPos val="l"/>
        <c:majorTickMark val="out"/>
        <c:minorTickMark val="none"/>
        <c:tickLblPos val="none"/>
        <c:crossAx val="174787200"/>
        <c:crossesAt val="0"/>
        <c:auto val="1"/>
        <c:lblAlgn val="ctr"/>
        <c:lblOffset val="100"/>
        <c:noMultiLvlLbl val="0"/>
      </c:catAx>
      <c:valAx>
        <c:axId val="174787200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4785664"/>
        <c:crosses val="autoZero"/>
        <c:crossBetween val="between"/>
      </c:valAx>
      <c:spPr>
        <a:noFill/>
        <a:ln w="25383">
          <a:noFill/>
        </a:ln>
      </c:spPr>
    </c:plotArea>
    <c:legend>
      <c:legendPos val="b"/>
      <c:layout>
        <c:manualLayout>
          <c:xMode val="edge"/>
          <c:yMode val="edge"/>
          <c:x val="0"/>
          <c:y val="0.82670454545454564"/>
          <c:w val="0.59243697478991197"/>
          <c:h val="0.17613636363636417"/>
        </c:manualLayout>
      </c:layout>
      <c:overlay val="0"/>
      <c:spPr>
        <a:noFill/>
        <a:ln w="25383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12"/>
          <c:y val="7.0422535211267798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WOM (Wydział Obsługi Mieszkańców)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dPt>
            <c:idx val="0"/>
            <c:bubble3D val="0"/>
            <c:spPr>
              <a:solidFill>
                <a:srgbClr val="000080"/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rgbClr val="3366FF"/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rgbClr val="99CCFF"/>
              </a:solidFill>
              <a:ln w="16108">
                <a:noFill/>
              </a:ln>
            </c:spPr>
          </c:dPt>
          <c:dPt>
            <c:idx val="3"/>
            <c:bubble3D val="0"/>
            <c:spPr>
              <a:solidFill>
                <a:schemeClr val="tx2"/>
              </a:solidFill>
              <a:ln w="8054">
                <a:solidFill>
                  <a:schemeClr val="tx2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chemeClr val="hlink"/>
              </a:solidFill>
              <a:ln w="8054">
                <a:solidFill>
                  <a:schemeClr val="hlink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0.13371008931945541"/>
                  <c:y val="0.12676056338028169"/>
                </c:manualLayout>
              </c:layout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888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9896613311459874"/>
                  <c:y val="-9.604763717439796E-2"/>
                </c:manualLayout>
              </c:layout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888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5255388276286538"/>
                  <c:y val="-6.199449945041631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888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dotyczy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0.33000000000000063</c:v>
                </c:pt>
                <c:pt idx="1">
                  <c:v>0.62000000000000099</c:v>
                </c:pt>
                <c:pt idx="2">
                  <c:v>6.0000000000000032E-2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12"/>
          <c:y val="7.0422535211267798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PI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dPt>
            <c:idx val="0"/>
            <c:bubble3D val="0"/>
            <c:spPr>
              <a:solidFill>
                <a:srgbClr val="000080"/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rgbClr val="3366FF"/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rgbClr val="99CCFF"/>
              </a:solidFill>
              <a:ln w="16108">
                <a:noFill/>
              </a:ln>
            </c:spPr>
          </c:dPt>
          <c:dPt>
            <c:idx val="3"/>
            <c:bubble3D val="0"/>
            <c:spPr>
              <a:solidFill>
                <a:schemeClr val="tx2"/>
              </a:solidFill>
              <a:ln w="8054">
                <a:solidFill>
                  <a:schemeClr val="tx2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chemeClr val="hlink"/>
              </a:solidFill>
              <a:ln w="8054">
                <a:solidFill>
                  <a:schemeClr val="hlink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0.20653006305861218"/>
                  <c:y val="0.11267605633802819"/>
                </c:manualLayout>
              </c:layout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888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21242548412177581"/>
                  <c:y val="-0.12421665125890542"/>
                </c:manualLayout>
              </c:layout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888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2943722943723027"/>
                  <c:y val="-1.760848984093966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888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dotyczy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0.3100000000000005</c:v>
                </c:pt>
                <c:pt idx="1">
                  <c:v>0.3100000000000005</c:v>
                </c:pt>
                <c:pt idx="2">
                  <c:v>0.38000000000000056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12"/>
          <c:y val="7.0422535211267798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BAiSO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dPt>
            <c:idx val="0"/>
            <c:bubble3D val="0"/>
            <c:spPr>
              <a:solidFill>
                <a:srgbClr val="000080"/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rgbClr val="3366FF"/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rgbClr val="99CCFF"/>
              </a:solidFill>
              <a:ln w="16108">
                <a:noFill/>
              </a:ln>
            </c:spPr>
          </c:dPt>
          <c:dPt>
            <c:idx val="3"/>
            <c:bubble3D val="0"/>
            <c:spPr>
              <a:solidFill>
                <a:schemeClr val="tx2"/>
              </a:solidFill>
              <a:ln w="8054">
                <a:solidFill>
                  <a:schemeClr val="tx2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chemeClr val="hlink"/>
              </a:solidFill>
              <a:ln w="8054">
                <a:solidFill>
                  <a:schemeClr val="hlink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0.20893891578341794"/>
                  <c:y val="0.11971830985915488"/>
                </c:manualLayout>
              </c:layout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888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21932748974749255"/>
                  <c:y val="-0.13125890478003174"/>
                </c:manualLayout>
              </c:layout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888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2943722943723019"/>
                  <c:y val="-1.8785717068959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888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dotyczy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0.33000000000000063</c:v>
                </c:pt>
                <c:pt idx="1">
                  <c:v>0.60000000000000064</c:v>
                </c:pt>
                <c:pt idx="2">
                  <c:v>7.0000000000000021E-2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261083743842434E-3"/>
          <c:y val="8.5106382978723822E-3"/>
          <c:w val="0.86699507389162755"/>
          <c:h val="0.89787234042553188"/>
        </c:manualLayout>
      </c:layout>
      <c:barChart>
        <c:barDir val="bar"/>
        <c:grouping val="clustered"/>
        <c:varyColors val="0"/>
        <c:ser>
          <c:idx val="5"/>
          <c:order val="0"/>
          <c:tx>
            <c:strRef>
              <c:f>Sheet1!$B$1</c:f>
              <c:strCache>
                <c:ptCount val="1"/>
                <c:pt idx="0">
                  <c:v>2012 (N=175)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 Wyjaśniał sprawę z głowy</c:v>
                </c:pt>
                <c:pt idx="1">
                  <c:v> Posługiwał się papierowymi kartami informacyjnymi</c:v>
                </c:pt>
                <c:pt idx="2">
                  <c:v> Posługiwał się papierowymi aktami prawnymi (ustawy, monitory itp.)</c:v>
                </c:pt>
                <c:pt idx="3">
                  <c:v> Posługiwał się komputerem</c:v>
                </c:pt>
                <c:pt idx="4">
                  <c:v> Korzystał z pomocy innych urzędników</c:v>
                </c:pt>
                <c:pt idx="5">
                  <c:v> nie wiem/ 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0.82000000000000051</c:v>
                </c:pt>
                <c:pt idx="1">
                  <c:v>4.0000000000000022E-2</c:v>
                </c:pt>
                <c:pt idx="2">
                  <c:v>1.0000000000000005E-2</c:v>
                </c:pt>
                <c:pt idx="3">
                  <c:v>9.0000000000000024E-2</c:v>
                </c:pt>
                <c:pt idx="4">
                  <c:v>7.0000000000000021E-2</c:v>
                </c:pt>
                <c:pt idx="5">
                  <c:v>2.0000000000000011E-2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(N=167)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 Wyjaśniał sprawę z głowy</c:v>
                </c:pt>
                <c:pt idx="1">
                  <c:v> Posługiwał się papierowymi kartami informacyjnymi</c:v>
                </c:pt>
                <c:pt idx="2">
                  <c:v> Posługiwał się papierowymi aktami prawnymi (ustawy, monitory itp.)</c:v>
                </c:pt>
                <c:pt idx="3">
                  <c:v> Posługiwał się komputerem</c:v>
                </c:pt>
                <c:pt idx="4">
                  <c:v> Korzystał z pomocy innych urzędników</c:v>
                </c:pt>
                <c:pt idx="5">
                  <c:v> nie wiem/ 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</c:v>
                </c:pt>
                <c:pt idx="1">
                  <c:v>3.0000000000000002E-2</c:v>
                </c:pt>
                <c:pt idx="2">
                  <c:v>1.0000000000000005E-2</c:v>
                </c:pt>
                <c:pt idx="3">
                  <c:v>8.0000000000000043E-2</c:v>
                </c:pt>
                <c:pt idx="4">
                  <c:v>4.0000000000000022E-2</c:v>
                </c:pt>
                <c:pt idx="5">
                  <c:v>1.0000000000000005E-2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 (N=160)</c:v>
                </c:pt>
              </c:strCache>
            </c:strRef>
          </c:tx>
          <c:spPr>
            <a:solidFill>
              <a:srgbClr val="339966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 Wyjaśniał sprawę z głowy</c:v>
                </c:pt>
                <c:pt idx="1">
                  <c:v> Posługiwał się papierowymi kartami informacyjnymi</c:v>
                </c:pt>
                <c:pt idx="2">
                  <c:v> Posługiwał się papierowymi aktami prawnymi (ustawy, monitory itp.)</c:v>
                </c:pt>
                <c:pt idx="3">
                  <c:v> Posługiwał się komputerem</c:v>
                </c:pt>
                <c:pt idx="4">
                  <c:v> Korzystał z pomocy innych urzędników</c:v>
                </c:pt>
                <c:pt idx="5">
                  <c:v> nie wiem/ 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0.88</c:v>
                </c:pt>
                <c:pt idx="1">
                  <c:v>7.0000000000000021E-2</c:v>
                </c:pt>
                <c:pt idx="2">
                  <c:v>6.0000000000000032E-2</c:v>
                </c:pt>
                <c:pt idx="3">
                  <c:v>3.0000000000000002E-2</c:v>
                </c:pt>
                <c:pt idx="4">
                  <c:v>0.11</c:v>
                </c:pt>
                <c:pt idx="5">
                  <c:v>4.0000000000000022E-2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5184512"/>
        <c:axId val="175206784"/>
      </c:barChart>
      <c:catAx>
        <c:axId val="175184512"/>
        <c:scaling>
          <c:orientation val="maxMin"/>
        </c:scaling>
        <c:delete val="1"/>
        <c:axPos val="l"/>
        <c:majorTickMark val="out"/>
        <c:minorTickMark val="none"/>
        <c:tickLblPos val="none"/>
        <c:crossAx val="175206784"/>
        <c:crosses val="autoZero"/>
        <c:auto val="1"/>
        <c:lblAlgn val="ctr"/>
        <c:lblOffset val="100"/>
        <c:noMultiLvlLbl val="0"/>
      </c:catAx>
      <c:valAx>
        <c:axId val="17520678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5184512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"/>
          <c:y val="0.9"/>
          <c:w val="0.86699507389162755"/>
          <c:h val="0.1021276595744680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30917874396135E-3"/>
          <c:y val="8.4925690021231768E-3"/>
          <c:w val="0.8695652173913061"/>
          <c:h val="0.89808917197452232"/>
        </c:manualLayout>
      </c:layout>
      <c:barChart>
        <c:barDir val="bar"/>
        <c:grouping val="cluster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rgbClr val="FF6600"/>
            </a:solidFill>
            <a:ln w="25418">
              <a:noFill/>
            </a:ln>
          </c:spPr>
          <c:invertIfNegative val="0"/>
          <c:dLbls>
            <c:spPr>
              <a:noFill/>
              <a:ln w="25418">
                <a:noFill/>
              </a:ln>
            </c:spPr>
            <c:txPr>
              <a:bodyPr/>
              <a:lstStyle/>
              <a:p>
                <a:pPr>
                  <a:defRPr sz="120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0.87000000000000055</c:v>
                </c:pt>
                <c:pt idx="1">
                  <c:v>4.0000000000000022E-2</c:v>
                </c:pt>
                <c:pt idx="3">
                  <c:v>0.3300000000000004</c:v>
                </c:pt>
                <c:pt idx="4">
                  <c:v>2.0000000000000011E-2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2011 (N=76)</c:v>
                </c:pt>
              </c:strCache>
            </c:strRef>
          </c:tx>
          <c:spPr>
            <a:solidFill>
              <a:srgbClr val="FFCC00"/>
            </a:solidFill>
            <a:ln w="25418">
              <a:noFill/>
            </a:ln>
          </c:spPr>
          <c:invertIfNegative val="0"/>
          <c:dLbls>
            <c:spPr>
              <a:noFill/>
              <a:ln w="25418">
                <a:noFill/>
              </a:ln>
            </c:spPr>
            <c:txPr>
              <a:bodyPr/>
              <a:lstStyle/>
              <a:p>
                <a:pPr>
                  <a:defRPr sz="120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0.88</c:v>
                </c:pt>
                <c:pt idx="1">
                  <c:v>8.0000000000000043E-2</c:v>
                </c:pt>
                <c:pt idx="2">
                  <c:v>3.0000000000000002E-2</c:v>
                </c:pt>
                <c:pt idx="3">
                  <c:v>9.0000000000000024E-2</c:v>
                </c:pt>
                <c:pt idx="4">
                  <c:v>4.0000000000000022E-2</c:v>
                </c:pt>
              </c:numCache>
            </c:numRef>
          </c:val>
        </c:ser>
        <c:ser>
          <c:idx val="0"/>
          <c:order val="2"/>
          <c:tx>
            <c:strRef>
              <c:f>Sheet1!$D$1</c:f>
              <c:strCache>
                <c:ptCount val="1"/>
                <c:pt idx="0">
                  <c:v>2010 (N=82)</c:v>
                </c:pt>
              </c:strCache>
            </c:strRef>
          </c:tx>
          <c:spPr>
            <a:solidFill>
              <a:srgbClr val="339966"/>
            </a:solidFill>
            <a:ln w="25418">
              <a:noFill/>
            </a:ln>
          </c:spPr>
          <c:invertIfNegative val="0"/>
          <c:dLbls>
            <c:spPr>
              <a:noFill/>
              <a:ln w="25418">
                <a:noFill/>
              </a:ln>
            </c:spPr>
            <c:txPr>
              <a:bodyPr/>
              <a:lstStyle/>
              <a:p>
                <a:pPr>
                  <a:defRPr sz="120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0.9400000000000005</c:v>
                </c:pt>
                <c:pt idx="1">
                  <c:v>0.1</c:v>
                </c:pt>
                <c:pt idx="3">
                  <c:v>2.0000000000000011E-2</c:v>
                </c:pt>
                <c:pt idx="4">
                  <c:v>6.0000000000000032E-2</c:v>
                </c:pt>
                <c:pt idx="5">
                  <c:v>4.0000000000000022E-2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5270528"/>
        <c:axId val="175280512"/>
      </c:barChart>
      <c:catAx>
        <c:axId val="175270528"/>
        <c:scaling>
          <c:orientation val="maxMin"/>
        </c:scaling>
        <c:delete val="1"/>
        <c:axPos val="l"/>
        <c:majorTickMark val="out"/>
        <c:minorTickMark val="none"/>
        <c:tickLblPos val="none"/>
        <c:crossAx val="175280512"/>
        <c:crosses val="autoZero"/>
        <c:auto val="1"/>
        <c:lblAlgn val="ctr"/>
        <c:lblOffset val="100"/>
        <c:noMultiLvlLbl val="0"/>
      </c:catAx>
      <c:valAx>
        <c:axId val="1752805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5270528"/>
        <c:crosses val="autoZero"/>
        <c:crossBetween val="between"/>
        <c:majorUnit val="0.2"/>
      </c:valAx>
      <c:spPr>
        <a:noFill/>
        <a:ln w="25418">
          <a:noFill/>
        </a:ln>
      </c:spPr>
    </c:plotArea>
    <c:legend>
      <c:legendPos val="r"/>
      <c:layout>
        <c:manualLayout>
          <c:xMode val="edge"/>
          <c:yMode val="edge"/>
          <c:x val="4.830917874396135E-3"/>
          <c:y val="0.90021231422505132"/>
          <c:w val="0.85024154589371981"/>
          <c:h val="0.10191082802547755"/>
        </c:manualLayout>
      </c:layout>
      <c:overlay val="0"/>
      <c:spPr>
        <a:noFill/>
        <a:ln w="25418">
          <a:noFill/>
        </a:ln>
      </c:spPr>
      <c:txPr>
        <a:bodyPr/>
        <a:lstStyle/>
        <a:p>
          <a:pPr>
            <a:defRPr sz="110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871559633027525E-3"/>
          <c:y val="8.5106382978723822E-3"/>
          <c:w val="0.71100917431192667"/>
          <c:h val="0.89574468085106351"/>
        </c:manualLayout>
      </c:layout>
      <c:barChart>
        <c:barDir val="bar"/>
        <c:grouping val="cluster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0.99</c:v>
                </c:pt>
                <c:pt idx="1">
                  <c:v>1.0000000000000005E-2</c:v>
                </c:pt>
                <c:pt idx="2">
                  <c:v>1.0000000000000005E-2</c:v>
                </c:pt>
                <c:pt idx="3">
                  <c:v>1.0000000000000005E-2</c:v>
                </c:pt>
                <c:pt idx="4">
                  <c:v>1.0000000000000005E-2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2011 (N=80)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0.99</c:v>
                </c:pt>
                <c:pt idx="1">
                  <c:v>4.0000000000000022E-2</c:v>
                </c:pt>
              </c:numCache>
            </c:numRef>
          </c:val>
        </c:ser>
        <c:ser>
          <c:idx val="0"/>
          <c:order val="2"/>
          <c:tx>
            <c:strRef>
              <c:f>Sheet1!$D$1</c:f>
              <c:strCache>
                <c:ptCount val="1"/>
                <c:pt idx="0">
                  <c:v>2010 (N=85)</c:v>
                </c:pt>
              </c:strCache>
            </c:strRef>
          </c:tx>
          <c:spPr>
            <a:solidFill>
              <a:srgbClr val="339966"/>
            </a:solidFill>
            <a:ln w="25400">
              <a:noFill/>
            </a:ln>
          </c:spPr>
          <c:invertIfNegative val="0"/>
          <c:dLbls>
            <c:dLbl>
              <c:idx val="2"/>
              <c:delete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0.95000000000000051</c:v>
                </c:pt>
                <c:pt idx="1">
                  <c:v>2.0000000000000011E-2</c:v>
                </c:pt>
                <c:pt idx="2">
                  <c:v>0</c:v>
                </c:pt>
                <c:pt idx="3">
                  <c:v>6.0000000000000032E-2</c:v>
                </c:pt>
                <c:pt idx="4">
                  <c:v>1.0000000000000005E-2</c:v>
                </c:pt>
                <c:pt idx="5">
                  <c:v>2.0000000000000011E-2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5381120"/>
        <c:axId val="175391104"/>
      </c:barChart>
      <c:catAx>
        <c:axId val="175381120"/>
        <c:scaling>
          <c:orientation val="maxMin"/>
        </c:scaling>
        <c:delete val="1"/>
        <c:axPos val="l"/>
        <c:majorTickMark val="out"/>
        <c:minorTickMark val="none"/>
        <c:tickLblPos val="none"/>
        <c:crossAx val="175391104"/>
        <c:crosses val="autoZero"/>
        <c:auto val="1"/>
        <c:lblAlgn val="ctr"/>
        <c:lblOffset val="100"/>
        <c:noMultiLvlLbl val="0"/>
      </c:catAx>
      <c:valAx>
        <c:axId val="1753911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5381120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"/>
          <c:y val="0.9"/>
          <c:w val="0.80733944954128445"/>
          <c:h val="0.1021276595744680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346368715083875E-3"/>
          <c:y val="6.8000000000000019E-2"/>
          <c:w val="0.99441340782122578"/>
          <c:h val="0.6580000000000022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wspominał o karcie informacyjnej</c:v>
                </c:pt>
              </c:strCache>
            </c:strRef>
          </c:tx>
          <c:spPr>
            <a:solidFill>
              <a:srgbClr val="333333"/>
            </a:solidFill>
            <a:ln w="23290">
              <a:noFill/>
            </a:ln>
          </c:spPr>
          <c:invertIfNegative val="0"/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Sheet1!$B$1:$R$1</c:f>
              <c:strCache>
                <c:ptCount val="9"/>
                <c:pt idx="0">
                  <c:v>2012 (N=169)</c:v>
                </c:pt>
                <c:pt idx="1">
                  <c:v>2011 (N=167)</c:v>
                </c:pt>
                <c:pt idx="2">
                  <c:v>2010 (N=160)</c:v>
                </c:pt>
                <c:pt idx="3">
                  <c:v>2012 (N=85)</c:v>
                </c:pt>
                <c:pt idx="4">
                  <c:v>2011 (N=76)</c:v>
                </c:pt>
                <c:pt idx="5">
                  <c:v>2010 (N=82)</c:v>
                </c:pt>
                <c:pt idx="6">
                  <c:v>2012 (N=85)</c:v>
                </c:pt>
                <c:pt idx="7">
                  <c:v>2011 (N=80)</c:v>
                </c:pt>
                <c:pt idx="8">
                  <c:v>2010 (N=85)</c:v>
                </c:pt>
              </c:strCache>
            </c:strRef>
          </c:cat>
          <c:val>
            <c:numRef>
              <c:f>Sheet1!$B$2:$R$2</c:f>
              <c:numCache>
                <c:formatCode>0%</c:formatCode>
                <c:ptCount val="9"/>
                <c:pt idx="0">
                  <c:v>0.7</c:v>
                </c:pt>
                <c:pt idx="1">
                  <c:v>0.81</c:v>
                </c:pt>
                <c:pt idx="2">
                  <c:v>0.64</c:v>
                </c:pt>
                <c:pt idx="3">
                  <c:v>0.35</c:v>
                </c:pt>
                <c:pt idx="4">
                  <c:v>0.68</c:v>
                </c:pt>
                <c:pt idx="5">
                  <c:v>0.78</c:v>
                </c:pt>
                <c:pt idx="6">
                  <c:v>0.68</c:v>
                </c:pt>
                <c:pt idx="7">
                  <c:v>0.71</c:v>
                </c:pt>
                <c:pt idx="8">
                  <c:v>0.96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Powiedział, że taka karta informacyjna jest dostępna na stronie internetowej Urzędu</c:v>
                </c:pt>
              </c:strCache>
            </c:strRef>
          </c:tx>
          <c:spPr>
            <a:solidFill>
              <a:srgbClr val="C0C0C0"/>
            </a:solidFill>
            <a:ln w="23290">
              <a:noFill/>
            </a:ln>
          </c:spPr>
          <c:invertIfNegative val="0"/>
          <c:dLbls>
            <c:dLbl>
              <c:idx val="8"/>
              <c:layout>
                <c:manualLayout>
                  <c:x val="1.0949876127116663E-2"/>
                  <c:y val="-1.68131283298255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Sheet1!$B$1:$R$1</c:f>
              <c:strCache>
                <c:ptCount val="9"/>
                <c:pt idx="0">
                  <c:v>2012 (N=169)</c:v>
                </c:pt>
                <c:pt idx="1">
                  <c:v>2011 (N=167)</c:v>
                </c:pt>
                <c:pt idx="2">
                  <c:v>2010 (N=160)</c:v>
                </c:pt>
                <c:pt idx="3">
                  <c:v>2012 (N=85)</c:v>
                </c:pt>
                <c:pt idx="4">
                  <c:v>2011 (N=76)</c:v>
                </c:pt>
                <c:pt idx="5">
                  <c:v>2010 (N=82)</c:v>
                </c:pt>
                <c:pt idx="6">
                  <c:v>2012 (N=85)</c:v>
                </c:pt>
                <c:pt idx="7">
                  <c:v>2011 (N=80)</c:v>
                </c:pt>
                <c:pt idx="8">
                  <c:v>2010 (N=85)</c:v>
                </c:pt>
              </c:strCache>
            </c:strRef>
          </c:cat>
          <c:val>
            <c:numRef>
              <c:f>Sheet1!$B$3:$R$3</c:f>
              <c:numCache>
                <c:formatCode>0%</c:formatCode>
                <c:ptCount val="9"/>
                <c:pt idx="0">
                  <c:v>0.02</c:v>
                </c:pt>
                <c:pt idx="1">
                  <c:v>7.0000000000000007E-2</c:v>
                </c:pt>
                <c:pt idx="2">
                  <c:v>0.05</c:v>
                </c:pt>
                <c:pt idx="3">
                  <c:v>0.11</c:v>
                </c:pt>
                <c:pt idx="4">
                  <c:v>0.05</c:v>
                </c:pt>
                <c:pt idx="6">
                  <c:v>0.04</c:v>
                </c:pt>
                <c:pt idx="7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Powiedział, gdzie można znaleźć kartę informacyjną na terenie urzędu</c:v>
                </c:pt>
              </c:strCache>
            </c:strRef>
          </c:tx>
          <c:spPr>
            <a:solidFill>
              <a:srgbClr val="FF99CC"/>
            </a:solidFill>
            <a:ln w="23290">
              <a:noFill/>
            </a:ln>
          </c:spPr>
          <c:invertIfNegative val="0"/>
          <c:dLbls>
            <c:dLbl>
              <c:idx val="0"/>
              <c:layout>
                <c:manualLayout>
                  <c:x val="-3.2368576165114392E-3"/>
                  <c:y val="-7.08671740140280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5895513840314524E-3"/>
                  <c:y val="-6.357158013660508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8490498262923599E-4"/>
                  <c:y val="-5.453074192382913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1037744138990813E-3"/>
                  <c:y val="-6.480378044514276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3513072563464101E-2"/>
                  <c:y val="-1.78194539229573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256967694550923E-2"/>
                  <c:y val="-7.653141864186142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Sheet1!$B$1:$R$1</c:f>
              <c:strCache>
                <c:ptCount val="9"/>
                <c:pt idx="0">
                  <c:v>2012 (N=169)</c:v>
                </c:pt>
                <c:pt idx="1">
                  <c:v>2011 (N=167)</c:v>
                </c:pt>
                <c:pt idx="2">
                  <c:v>2010 (N=160)</c:v>
                </c:pt>
                <c:pt idx="3">
                  <c:v>2012 (N=85)</c:v>
                </c:pt>
                <c:pt idx="4">
                  <c:v>2011 (N=76)</c:v>
                </c:pt>
                <c:pt idx="5">
                  <c:v>2010 (N=82)</c:v>
                </c:pt>
                <c:pt idx="6">
                  <c:v>2012 (N=85)</c:v>
                </c:pt>
                <c:pt idx="7">
                  <c:v>2011 (N=80)</c:v>
                </c:pt>
                <c:pt idx="8">
                  <c:v>2010 (N=85)</c:v>
                </c:pt>
              </c:strCache>
            </c:strRef>
          </c:cat>
          <c:val>
            <c:numRef>
              <c:f>Sheet1!$B$4:$R$4</c:f>
              <c:numCache>
                <c:formatCode>0%</c:formatCode>
                <c:ptCount val="9"/>
                <c:pt idx="0">
                  <c:v>0.11</c:v>
                </c:pt>
                <c:pt idx="1">
                  <c:v>0.1</c:v>
                </c:pt>
                <c:pt idx="2">
                  <c:v>0.14000000000000001</c:v>
                </c:pt>
                <c:pt idx="3">
                  <c:v>0.21</c:v>
                </c:pt>
                <c:pt idx="4">
                  <c:v>7.0000000000000007E-2</c:v>
                </c:pt>
                <c:pt idx="5">
                  <c:v>0.11</c:v>
                </c:pt>
                <c:pt idx="6">
                  <c:v>0.22</c:v>
                </c:pt>
                <c:pt idx="7">
                  <c:v>0.16</c:v>
                </c:pt>
                <c:pt idx="8">
                  <c:v>0.01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Wydał kartę informacyjną</c:v>
                </c:pt>
              </c:strCache>
            </c:strRef>
          </c:tx>
          <c:spPr>
            <a:solidFill>
              <a:schemeClr val="accent1"/>
            </a:solidFill>
            <a:ln w="23290">
              <a:noFill/>
            </a:ln>
          </c:spPr>
          <c:invertIfNegative val="0"/>
          <c:dLbls>
            <c:dLbl>
              <c:idx val="7"/>
              <c:layout>
                <c:manualLayout>
                  <c:x val="1.7771843637653311E-2"/>
                  <c:y val="-1.78496768384651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4301831434378841E-2"/>
                  <c:y val="-3.04931553985467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Sheet1!$B$1:$R$1</c:f>
              <c:strCache>
                <c:ptCount val="9"/>
                <c:pt idx="0">
                  <c:v>2012 (N=169)</c:v>
                </c:pt>
                <c:pt idx="1">
                  <c:v>2011 (N=167)</c:v>
                </c:pt>
                <c:pt idx="2">
                  <c:v>2010 (N=160)</c:v>
                </c:pt>
                <c:pt idx="3">
                  <c:v>2012 (N=85)</c:v>
                </c:pt>
                <c:pt idx="4">
                  <c:v>2011 (N=76)</c:v>
                </c:pt>
                <c:pt idx="5">
                  <c:v>2010 (N=82)</c:v>
                </c:pt>
                <c:pt idx="6">
                  <c:v>2012 (N=85)</c:v>
                </c:pt>
                <c:pt idx="7">
                  <c:v>2011 (N=80)</c:v>
                </c:pt>
                <c:pt idx="8">
                  <c:v>2010 (N=85)</c:v>
                </c:pt>
              </c:strCache>
            </c:strRef>
          </c:cat>
          <c:val>
            <c:numRef>
              <c:f>Sheet1!$B$5:$R$5</c:f>
              <c:numCache>
                <c:formatCode>0%</c:formatCode>
                <c:ptCount val="9"/>
                <c:pt idx="0">
                  <c:v>0.18</c:v>
                </c:pt>
                <c:pt idx="1">
                  <c:v>0.05</c:v>
                </c:pt>
                <c:pt idx="2">
                  <c:v>0.21</c:v>
                </c:pt>
                <c:pt idx="3">
                  <c:v>0.36</c:v>
                </c:pt>
                <c:pt idx="4">
                  <c:v>0.21</c:v>
                </c:pt>
                <c:pt idx="5">
                  <c:v>0.11</c:v>
                </c:pt>
                <c:pt idx="6">
                  <c:v>0.06</c:v>
                </c:pt>
                <c:pt idx="7">
                  <c:v>0.08</c:v>
                </c:pt>
                <c:pt idx="8">
                  <c:v>0.02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76086400"/>
        <c:axId val="175645824"/>
      </c:barChart>
      <c:catAx>
        <c:axId val="176086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56458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564582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76086400"/>
        <c:crosses val="autoZero"/>
        <c:crossBetween val="between"/>
      </c:valAx>
      <c:spPr>
        <a:noFill/>
        <a:ln w="23290">
          <a:noFill/>
        </a:ln>
      </c:spPr>
    </c:plotArea>
    <c:legend>
      <c:legendPos val="b"/>
      <c:layout/>
      <c:overlay val="0"/>
      <c:spPr>
        <a:noFill/>
        <a:ln w="23290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52311161217586"/>
          <c:y val="3.952569169960474E-3"/>
          <c:w val="0.85569334836527766"/>
          <c:h val="0.8418972332015842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1">
              <a:noFill/>
            </a:ln>
          </c:spPr>
          <c:invertIfNegative val="0"/>
          <c:dLbls>
            <c:spPr>
              <a:noFill/>
              <a:ln w="23611">
                <a:noFill/>
              </a:ln>
            </c:spPr>
            <c:txPr>
              <a:bodyPr/>
              <a:lstStyle/>
              <a:p>
                <a:pPr>
                  <a:defRPr sz="111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2012 (N=334)</c:v>
                </c:pt>
                <c:pt idx="1">
                  <c:v>2011 (N=340)</c:v>
                </c:pt>
                <c:pt idx="2">
                  <c:v>2010 (N=333)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0.99</c:v>
                </c:pt>
                <c:pt idx="1">
                  <c:v>0.99</c:v>
                </c:pt>
                <c:pt idx="2">
                  <c:v>0.99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1">
              <a:noFill/>
            </a:ln>
          </c:spPr>
          <c:invertIfNegative val="0"/>
          <c:dLbls>
            <c:dLbl>
              <c:idx val="0"/>
              <c:layout>
                <c:manualLayout>
                  <c:x val="-1.1632852549694621E-2"/>
                  <c:y val="1.229057450755138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22639912652590974"/>
                  <c:y val="0.11361511748689899"/>
                </c:manualLayout>
              </c:layout>
              <c:spPr>
                <a:noFill/>
                <a:ln w="23611">
                  <a:noFill/>
                </a:ln>
              </c:spPr>
              <c:txPr>
                <a:bodyPr/>
                <a:lstStyle/>
                <a:p>
                  <a:pPr>
                    <a:defRPr sz="106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Mode val="edge"/>
                  <c:yMode val="edge"/>
                  <c:x val="0.27733934611048477"/>
                  <c:y val="0.7351778656126482"/>
                </c:manualLayout>
              </c:layout>
              <c:spPr>
                <a:noFill/>
                <a:ln w="23611">
                  <a:noFill/>
                </a:ln>
              </c:spPr>
              <c:txPr>
                <a:bodyPr/>
                <a:lstStyle/>
                <a:p>
                  <a:pPr>
                    <a:defRPr sz="106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Mode val="edge"/>
                  <c:yMode val="edge"/>
                  <c:x val="0.27621195039458851"/>
                  <c:y val="0.84584980237154517"/>
                </c:manualLayout>
              </c:layout>
              <c:spPr>
                <a:noFill/>
                <a:ln w="23611">
                  <a:noFill/>
                </a:ln>
              </c:spPr>
              <c:txPr>
                <a:bodyPr/>
                <a:lstStyle/>
                <a:p>
                  <a:pPr>
                    <a:defRPr sz="106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Mode val="edge"/>
                  <c:yMode val="edge"/>
                  <c:x val="0.27733934611048477"/>
                  <c:y val="0.93280632411067199"/>
                </c:manualLayout>
              </c:layout>
              <c:spPr>
                <a:noFill/>
                <a:ln w="23611">
                  <a:noFill/>
                </a:ln>
              </c:spPr>
              <c:txPr>
                <a:bodyPr/>
                <a:lstStyle/>
                <a:p>
                  <a:pPr>
                    <a:defRPr sz="106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611">
                <a:noFill/>
              </a:ln>
            </c:spPr>
            <c:txPr>
              <a:bodyPr/>
              <a:lstStyle/>
              <a:p>
                <a:pPr>
                  <a:defRPr sz="111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2012 (N=334)</c:v>
                </c:pt>
                <c:pt idx="1">
                  <c:v>2011 (N=340)</c:v>
                </c:pt>
                <c:pt idx="2">
                  <c:v>2010 (N=333)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1.0000000000000005E-2</c:v>
                </c:pt>
                <c:pt idx="1">
                  <c:v>1.0000000000000005E-2</c:v>
                </c:pt>
                <c:pt idx="2">
                  <c:v>1.0000000000000005E-2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C0C0C0"/>
            </a:solidFill>
            <a:ln w="23611">
              <a:noFill/>
            </a:ln>
          </c:spPr>
          <c:invertIfNegative val="0"/>
          <c:dLbls>
            <c:dLbl>
              <c:idx val="0"/>
              <c:layout>
                <c:manualLayout>
                  <c:x val="0.98421645997744922"/>
                  <c:y val="9.860389719486309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611">
                <a:noFill/>
              </a:ln>
            </c:spPr>
            <c:txPr>
              <a:bodyPr/>
              <a:lstStyle/>
              <a:p>
                <a:pPr>
                  <a:defRPr sz="106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2012 (N=334)</c:v>
                </c:pt>
                <c:pt idx="1">
                  <c:v>2011 (N=340)</c:v>
                </c:pt>
                <c:pt idx="2">
                  <c:v>2010 (N=333)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7360000"/>
        <c:axId val="167361536"/>
      </c:barChart>
      <c:catAx>
        <c:axId val="167360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5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1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7361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73615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7360000"/>
        <c:crosses val="autoZero"/>
        <c:crossBetween val="between"/>
        <c:majorUnit val="0.2"/>
      </c:valAx>
      <c:spPr>
        <a:noFill/>
        <a:ln w="2361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1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73394495412843"/>
          <c:y val="4.1493775933609993E-3"/>
          <c:w val="0.87041284403669728"/>
          <c:h val="0.8340248962655627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80">
              <a:noFill/>
            </a:ln>
          </c:spPr>
          <c:invertIfNegative val="0"/>
          <c:dLbls>
            <c:spPr>
              <a:noFill/>
              <a:ln w="23680">
                <a:noFill/>
              </a:ln>
            </c:spPr>
            <c:txPr>
              <a:bodyPr/>
              <a:lstStyle/>
              <a:p>
                <a:pPr>
                  <a:defRPr sz="111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2012 (N=334)</c:v>
                </c:pt>
                <c:pt idx="1">
                  <c:v>2011 (N=340)</c:v>
                </c:pt>
                <c:pt idx="2">
                  <c:v>2010 (N=333)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0.95000000000000062</c:v>
                </c:pt>
                <c:pt idx="1">
                  <c:v>0.96000000000000063</c:v>
                </c:pt>
                <c:pt idx="2">
                  <c:v>0.89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80">
              <a:noFill/>
            </a:ln>
          </c:spPr>
          <c:invertIfNegative val="0"/>
          <c:dLbls>
            <c:dLbl>
              <c:idx val="4"/>
              <c:layout>
                <c:manualLayout>
                  <c:x val="-0.22018736576696626"/>
                  <c:y val="8.1040600896585491E-2"/>
                </c:manualLayout>
              </c:layout>
              <c:spPr>
                <a:noFill/>
                <a:ln w="23680">
                  <a:noFill/>
                </a:ln>
              </c:spPr>
              <c:txPr>
                <a:bodyPr/>
                <a:lstStyle/>
                <a:p>
                  <a:pPr>
                    <a:defRPr sz="109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Mode val="edge"/>
                  <c:yMode val="edge"/>
                  <c:x val="0.2821100917431193"/>
                  <c:y val="0.7717842323651487"/>
                </c:manualLayout>
              </c:layout>
              <c:spPr>
                <a:noFill/>
                <a:ln w="23680">
                  <a:noFill/>
                </a:ln>
              </c:spPr>
              <c:txPr>
                <a:bodyPr/>
                <a:lstStyle/>
                <a:p>
                  <a:pPr>
                    <a:defRPr sz="109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Mode val="edge"/>
                  <c:yMode val="edge"/>
                  <c:x val="0.28096330275229381"/>
                  <c:y val="0.88796680497925118"/>
                </c:manualLayout>
              </c:layout>
              <c:spPr>
                <a:noFill/>
                <a:ln w="23680">
                  <a:noFill/>
                </a:ln>
              </c:spPr>
              <c:txPr>
                <a:bodyPr/>
                <a:lstStyle/>
                <a:p>
                  <a:pPr>
                    <a:defRPr sz="109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Mode val="edge"/>
                  <c:yMode val="edge"/>
                  <c:x val="0.2821100917431193"/>
                  <c:y val="0.97925311203319765"/>
                </c:manualLayout>
              </c:layout>
              <c:spPr>
                <a:noFill/>
                <a:ln w="23680">
                  <a:noFill/>
                </a:ln>
              </c:spPr>
              <c:txPr>
                <a:bodyPr/>
                <a:lstStyle/>
                <a:p>
                  <a:pPr>
                    <a:defRPr sz="109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680">
                <a:noFill/>
              </a:ln>
            </c:spPr>
            <c:txPr>
              <a:bodyPr/>
              <a:lstStyle/>
              <a:p>
                <a:pPr>
                  <a:defRPr sz="1119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2012 (N=334)</c:v>
                </c:pt>
                <c:pt idx="1">
                  <c:v>2011 (N=340)</c:v>
                </c:pt>
                <c:pt idx="2">
                  <c:v>2010 (N=333)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0.05</c:v>
                </c:pt>
                <c:pt idx="1">
                  <c:v>4.0000000000000022E-2</c:v>
                </c:pt>
                <c:pt idx="2">
                  <c:v>9.0000000000000024E-2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23680">
              <a:noFill/>
            </a:ln>
          </c:spPr>
          <c:invertIfNegative val="0"/>
          <c:dLbls>
            <c:spPr>
              <a:noFill/>
              <a:ln w="23680">
                <a:noFill/>
              </a:ln>
            </c:spPr>
            <c:txPr>
              <a:bodyPr/>
              <a:lstStyle/>
              <a:p>
                <a:pPr>
                  <a:defRPr sz="1119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2012 (N=334)</c:v>
                </c:pt>
                <c:pt idx="1">
                  <c:v>2011 (N=340)</c:v>
                </c:pt>
                <c:pt idx="2">
                  <c:v>2010 (N=333)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2" formatCode="0%">
                  <c:v>2.0000000000000011E-2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7692928"/>
        <c:axId val="168042880"/>
      </c:barChart>
      <c:catAx>
        <c:axId val="1676929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6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8042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80428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7692928"/>
        <c:crosses val="autoZero"/>
        <c:crossBetween val="between"/>
        <c:majorUnit val="0.2"/>
      </c:valAx>
      <c:spPr>
        <a:noFill/>
        <a:ln w="23680">
          <a:noFill/>
        </a:ln>
      </c:spPr>
    </c:plotArea>
    <c:legend>
      <c:legendPos val="b"/>
      <c:layout>
        <c:manualLayout>
          <c:xMode val="edge"/>
          <c:yMode val="edge"/>
          <c:x val="0.31880733944954254"/>
          <c:y val="0.85477178423236511"/>
          <c:w val="0.68004587155963492"/>
          <c:h val="0.1493775933609959"/>
        </c:manualLayout>
      </c:layout>
      <c:overlay val="0"/>
      <c:spPr>
        <a:noFill/>
        <a:ln w="23680">
          <a:noFill/>
        </a:ln>
      </c:spPr>
      <c:txPr>
        <a:bodyPr/>
        <a:lstStyle/>
        <a:p>
          <a:pPr>
            <a:defRPr sz="1025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1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40184757505774"/>
          <c:y val="9.9047619047619065E-2"/>
          <c:w val="0.72863741339492105"/>
          <c:h val="0.90285714285714258"/>
        </c:manualLayout>
      </c:layout>
      <c:barChart>
        <c:barDir val="bar"/>
        <c:grouping val="clustered"/>
        <c:varyColors val="0"/>
        <c:ser>
          <c:idx val="5"/>
          <c:order val="0"/>
          <c:tx>
            <c:strRef>
              <c:f>Sheet1!$B$1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rgbClr val="FF6600"/>
            </a:solidFill>
            <a:ln w="24221">
              <a:noFill/>
            </a:ln>
          </c:spPr>
          <c:invertIfNegative val="0"/>
          <c:dLbls>
            <c:spPr>
              <a:noFill/>
              <a:ln w="24221">
                <a:noFill/>
              </a:ln>
            </c:spPr>
            <c:txPr>
              <a:bodyPr/>
              <a:lstStyle/>
              <a:p>
                <a:pPr>
                  <a:defRPr sz="114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Na tablicy</c:v>
                </c:pt>
                <c:pt idx="1">
                  <c:v>Poza okienkiem PI/ stanowiskiem WOM/ delegatury BAiSO</c:v>
                </c:pt>
                <c:pt idx="2">
                  <c:v>W okienku PI/ stanowisku WOM/ delegatury BAiSO</c:v>
                </c:pt>
                <c:pt idx="3">
                  <c:v>W innym miejscu</c:v>
                </c:pt>
                <c:pt idx="4">
                  <c:v>Nie są dostępne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0.66000000000000181</c:v>
                </c:pt>
                <c:pt idx="1">
                  <c:v>0.18000000000000024</c:v>
                </c:pt>
                <c:pt idx="2">
                  <c:v>6.0000000000000032E-2</c:v>
                </c:pt>
                <c:pt idx="3">
                  <c:v>0.14000000000000001</c:v>
                </c:pt>
                <c:pt idx="4">
                  <c:v>0.14000000000000001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(N=340)</c:v>
                </c:pt>
              </c:strCache>
            </c:strRef>
          </c:tx>
          <c:spPr>
            <a:solidFill>
              <a:srgbClr val="FFCC00"/>
            </a:solidFill>
            <a:ln w="24221">
              <a:noFill/>
            </a:ln>
          </c:spPr>
          <c:invertIfNegative val="0"/>
          <c:dLbls>
            <c:spPr>
              <a:noFill/>
              <a:ln w="24221">
                <a:noFill/>
              </a:ln>
            </c:spPr>
            <c:txPr>
              <a:bodyPr/>
              <a:lstStyle/>
              <a:p>
                <a:pPr>
                  <a:defRPr sz="114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Na tablicy</c:v>
                </c:pt>
                <c:pt idx="1">
                  <c:v>Poza okienkiem PI/ stanowiskiem WOM/ delegatury BAiSO</c:v>
                </c:pt>
                <c:pt idx="2">
                  <c:v>W okienku PI/ stanowisku WOM/ delegatury BAiSO</c:v>
                </c:pt>
                <c:pt idx="3">
                  <c:v>W innym miejscu</c:v>
                </c:pt>
                <c:pt idx="4">
                  <c:v>Nie są dostępne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0.56000000000000005</c:v>
                </c:pt>
                <c:pt idx="1">
                  <c:v>0.43000000000000038</c:v>
                </c:pt>
                <c:pt idx="2">
                  <c:v>7.0000000000000021E-2</c:v>
                </c:pt>
                <c:pt idx="3">
                  <c:v>0.18000000000000024</c:v>
                </c:pt>
                <c:pt idx="4">
                  <c:v>8.0000000000000043E-2</c:v>
                </c:pt>
              </c:numCache>
            </c:numRef>
          </c:val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339966"/>
            </a:solidFill>
            <a:ln w="24221">
              <a:noFill/>
            </a:ln>
          </c:spPr>
          <c:invertIfNegative val="0"/>
          <c:dLbls>
            <c:spPr>
              <a:noFill/>
              <a:ln w="24221">
                <a:noFill/>
              </a:ln>
            </c:spPr>
            <c:txPr>
              <a:bodyPr/>
              <a:lstStyle/>
              <a:p>
                <a:pPr>
                  <a:defRPr sz="114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Na tablicy</c:v>
                </c:pt>
                <c:pt idx="1">
                  <c:v>Poza okienkiem PI/ stanowiskiem WOM/ delegatury BAiSO</c:v>
                </c:pt>
                <c:pt idx="2">
                  <c:v>W okienku PI/ stanowisku WOM/ delegatury BAiSO</c:v>
                </c:pt>
                <c:pt idx="3">
                  <c:v>W innym miejscu</c:v>
                </c:pt>
                <c:pt idx="4">
                  <c:v>Nie są dostępne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0.56000000000000005</c:v>
                </c:pt>
                <c:pt idx="1">
                  <c:v>0.2</c:v>
                </c:pt>
                <c:pt idx="2">
                  <c:v>6.0000000000000032E-2</c:v>
                </c:pt>
                <c:pt idx="3">
                  <c:v>0.41000000000000031</c:v>
                </c:pt>
                <c:pt idx="4">
                  <c:v>6.0000000000000032E-2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7856000"/>
        <c:axId val="167857536"/>
      </c:barChart>
      <c:catAx>
        <c:axId val="167856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02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4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7857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78575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7856000"/>
        <c:crosses val="autoZero"/>
        <c:crossBetween val="between"/>
        <c:majorUnit val="0.2"/>
      </c:valAx>
      <c:spPr>
        <a:noFill/>
        <a:ln w="24221">
          <a:noFill/>
        </a:ln>
      </c:spPr>
    </c:plotArea>
    <c:legend>
      <c:legendPos val="t"/>
      <c:layout>
        <c:manualLayout>
          <c:xMode val="edge"/>
          <c:yMode val="edge"/>
          <c:x val="0.24133949191685924"/>
          <c:y val="0"/>
          <c:w val="0.70323325635103962"/>
          <c:h val="9.1428571428571415E-2"/>
        </c:manualLayout>
      </c:layout>
      <c:overlay val="0"/>
      <c:spPr>
        <a:noFill/>
        <a:ln w="24221">
          <a:noFill/>
        </a:ln>
      </c:spPr>
      <c:txPr>
        <a:bodyPr/>
        <a:lstStyle/>
        <a:p>
          <a:pPr>
            <a:defRPr sz="104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44" b="0" i="0" u="none" strike="noStrike" baseline="0">
          <a:solidFill>
            <a:schemeClr val="tx1"/>
          </a:solidFill>
          <a:latin typeface="Tahoma"/>
          <a:ea typeface="Tahoma"/>
          <a:cs typeface="Tahoma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53590568059991"/>
          <c:y val="3.6429872495446373E-2"/>
          <c:w val="0.50160771704180063"/>
          <c:h val="0.9107468123861587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10">
              <a:noFill/>
            </a:ln>
          </c:spPr>
          <c:invertIfNegative val="0"/>
          <c:dLbls>
            <c:spPr>
              <a:noFill/>
              <a:ln w="23110">
                <a:noFill/>
              </a:ln>
            </c:spPr>
            <c:txPr>
              <a:bodyPr/>
              <a:lstStyle/>
              <a:p>
                <a:pPr>
                  <a:defRPr sz="118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Sheet1!$A$2:$A$24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Sheet1!$B$2:$B$24</c:f>
              <c:numCache>
                <c:formatCode>0%</c:formatCode>
                <c:ptCount val="19"/>
                <c:pt idx="0">
                  <c:v>0.71000000000000063</c:v>
                </c:pt>
                <c:pt idx="1">
                  <c:v>0.85000000000000064</c:v>
                </c:pt>
                <c:pt idx="2">
                  <c:v>0.68</c:v>
                </c:pt>
                <c:pt idx="4">
                  <c:v>0.92</c:v>
                </c:pt>
                <c:pt idx="5">
                  <c:v>0.93</c:v>
                </c:pt>
                <c:pt idx="6">
                  <c:v>0.84000000000000064</c:v>
                </c:pt>
                <c:pt idx="8">
                  <c:v>0.92</c:v>
                </c:pt>
                <c:pt idx="9">
                  <c:v>0.96000000000000063</c:v>
                </c:pt>
                <c:pt idx="10">
                  <c:v>0.84000000000000064</c:v>
                </c:pt>
                <c:pt idx="12">
                  <c:v>0.78</c:v>
                </c:pt>
                <c:pt idx="13">
                  <c:v>0.8</c:v>
                </c:pt>
                <c:pt idx="14">
                  <c:v>0.7600000000000009</c:v>
                </c:pt>
                <c:pt idx="16">
                  <c:v>0.13</c:v>
                </c:pt>
                <c:pt idx="17">
                  <c:v>7.0000000000000021E-2</c:v>
                </c:pt>
                <c:pt idx="18">
                  <c:v>6.0000000000000032E-2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10">
              <a:noFill/>
            </a:ln>
          </c:spPr>
          <c:invertIfNegative val="0"/>
          <c:dLbls>
            <c:dLbl>
              <c:idx val="4"/>
              <c:layout>
                <c:manualLayout>
                  <c:x val="4.1949903992351874E-3"/>
                  <c:y val="1.1402643403526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276218816155515E-2"/>
                  <c:y val="7.476041595926327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.5037513397642015"/>
                  <c:y val="-2.106735966714409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1949903992351874E-3"/>
                  <c:y val="2.882646285844732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110">
                <a:noFill/>
              </a:ln>
            </c:spPr>
            <c:txPr>
              <a:bodyPr/>
              <a:lstStyle/>
              <a:p>
                <a:pPr>
                  <a:defRPr sz="118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Sheet1!$A$2:$A$24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Sheet1!$C$2:$C$24</c:f>
              <c:numCache>
                <c:formatCode>0%</c:formatCode>
                <c:ptCount val="19"/>
                <c:pt idx="0">
                  <c:v>0.29000000000000031</c:v>
                </c:pt>
                <c:pt idx="1">
                  <c:v>0.15000000000000019</c:v>
                </c:pt>
                <c:pt idx="2">
                  <c:v>0.30000000000000032</c:v>
                </c:pt>
                <c:pt idx="4">
                  <c:v>8.0000000000000043E-2</c:v>
                </c:pt>
                <c:pt idx="5">
                  <c:v>7.0000000000000021E-2</c:v>
                </c:pt>
                <c:pt idx="6">
                  <c:v>0.16</c:v>
                </c:pt>
                <c:pt idx="8">
                  <c:v>8.0000000000000043E-2</c:v>
                </c:pt>
                <c:pt idx="9">
                  <c:v>4.0000000000000022E-2</c:v>
                </c:pt>
                <c:pt idx="10">
                  <c:v>0.15000000000000019</c:v>
                </c:pt>
                <c:pt idx="12">
                  <c:v>0.05</c:v>
                </c:pt>
                <c:pt idx="13">
                  <c:v>4.0000000000000022E-2</c:v>
                </c:pt>
                <c:pt idx="14">
                  <c:v>1.0000000000000005E-2</c:v>
                </c:pt>
                <c:pt idx="16">
                  <c:v>0.87000000000000077</c:v>
                </c:pt>
                <c:pt idx="17">
                  <c:v>0.93</c:v>
                </c:pt>
                <c:pt idx="18">
                  <c:v>0.92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333333"/>
            </a:solidFill>
            <a:ln w="23110">
              <a:noFill/>
            </a:ln>
          </c:spPr>
          <c:invertIfNegative val="0"/>
          <c:dLbls>
            <c:spPr>
              <a:noFill/>
              <a:ln w="23110">
                <a:noFill/>
              </a:ln>
            </c:spPr>
            <c:txPr>
              <a:bodyPr/>
              <a:lstStyle/>
              <a:p>
                <a:pPr>
                  <a:defRPr sz="1183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Sheet1!$A$2:$A$24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Sheet1!$D$2:$D$24</c:f>
              <c:numCache>
                <c:formatCode>General</c:formatCode>
                <c:ptCount val="19"/>
                <c:pt idx="2" formatCode="0%">
                  <c:v>2.0000000000000011E-2</c:v>
                </c:pt>
                <c:pt idx="10" formatCode="0%">
                  <c:v>1.0000000000000005E-2</c:v>
                </c:pt>
                <c:pt idx="12" formatCode="0%">
                  <c:v>0.17</c:v>
                </c:pt>
                <c:pt idx="13" formatCode="0%">
                  <c:v>0.16</c:v>
                </c:pt>
                <c:pt idx="14" formatCode="0%">
                  <c:v>0.22</c:v>
                </c:pt>
                <c:pt idx="18" formatCode="0%">
                  <c:v>1.0000000000000005E-2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7977344"/>
        <c:axId val="167978880"/>
      </c:barChart>
      <c:catAx>
        <c:axId val="1679773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88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7978880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1679788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7977344"/>
        <c:crosses val="autoZero"/>
        <c:crossBetween val="between"/>
        <c:majorUnit val="0.2"/>
      </c:valAx>
      <c:spPr>
        <a:noFill/>
        <a:ln w="23110">
          <a:noFill/>
        </a:ln>
      </c:spPr>
    </c:plotArea>
    <c:legend>
      <c:legendPos val="r"/>
      <c:layout>
        <c:manualLayout>
          <c:xMode val="edge"/>
          <c:yMode val="edge"/>
          <c:x val="0.50267952840300278"/>
          <c:y val="0.93624772313296856"/>
          <c:w val="0.49196141479099681"/>
          <c:h val="6.5573770491803282E-2"/>
        </c:manualLayout>
      </c:layout>
      <c:overlay val="0"/>
      <c:spPr>
        <a:noFill/>
        <a:ln w="23110">
          <a:noFill/>
        </a:ln>
      </c:spPr>
      <c:txPr>
        <a:bodyPr/>
        <a:lstStyle/>
        <a:p>
          <a:pPr>
            <a:defRPr sz="1065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image" Target="../media/image34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image" Target="../media/image48.e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image" Target="../media/image50.e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image" Target="../media/image52.e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image" Target="../media/image54.e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image" Target="../media/image56.e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image" Target="../media/image58.e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image" Target="../media/image62.e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image" Target="../media/image6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image" Target="../media/image66.e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image" Target="../media/image68.e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image" Target="../media/image70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emf"/></Relationships>
</file>

<file path=ppt/drawings/_rels/vmlDrawing3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image" Target="../media/image74.emf"/></Relationships>
</file>

<file path=ppt/drawings/_rels/vmlDrawing3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image" Target="../media/image76.emf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image" Target="../media/image78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0.5465</cdr:x>
      <cdr:y>0.3995</cdr:y>
    </cdr:from>
    <cdr:to>
      <cdr:x>0.551</cdr:x>
      <cdr:y>0.499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539120" y="917062"/>
          <a:ext cx="37376" cy="22840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non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pl-PL" sz="800" b="1" i="0" u="none" strike="noStrike" baseline="0">
              <a:solidFill>
                <a:srgbClr val="000000"/>
              </a:solidFill>
              <a:latin typeface="Arial"/>
              <a:cs typeface="Arial"/>
            </a:rPr>
            <a:t>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0.5465</cdr:x>
      <cdr:y>0.402</cdr:y>
    </cdr:from>
    <cdr:to>
      <cdr:x>0.551</cdr:x>
      <cdr:y>0.5015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539120" y="922801"/>
          <a:ext cx="37376" cy="22840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non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pl-PL" sz="800" b="1" i="0" u="none" strike="noStrike" baseline="0">
              <a:solidFill>
                <a:srgbClr val="000000"/>
              </a:solidFill>
              <a:latin typeface="Arial"/>
              <a:cs typeface="Arial"/>
            </a:rPr>
            <a:t> 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332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7607" y="1"/>
            <a:ext cx="2889938" cy="496332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7F1EE0F0-0197-43C9-BF21-A74C262F4767}" type="datetimeFigureOut">
              <a:rPr lang="pl-PL" smtClean="0"/>
              <a:pPr/>
              <a:t>2014-05-07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6332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6332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3CFCBC42-221B-4C0F-8C3E-A41CEF1EA0D0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9230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332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8" cy="496332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306A4311-2DCD-42EF-99E7-2331D10BBCBB}" type="datetimeFigureOut">
              <a:rPr lang="pl-PL" smtClean="0"/>
              <a:pPr/>
              <a:t>2014-05-07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4" tIns="45377" rIns="90754" bIns="45377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0754" tIns="45377" rIns="90754" bIns="45377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6332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6332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FECDE443-8745-4639-A45C-02E306011963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6966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EC3F9B-4428-477E-B62E-A48ABC1D0128}" type="slidenum">
              <a:rPr lang="pl-PL"/>
              <a:pPr/>
              <a:t>16</a:t>
            </a:fld>
            <a:endParaRPr lang="pl-PL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8363" y="750888"/>
            <a:ext cx="4943475" cy="3708400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6124" y="6859032"/>
            <a:ext cx="4895297" cy="182678"/>
          </a:xfrm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A9F2AF-C11B-49D9-8AAB-42D1E667334C}" type="slidenum">
              <a:rPr lang="en-GB"/>
              <a:pPr/>
              <a:t>20</a:t>
            </a:fld>
            <a:endParaRPr lang="en-GB"/>
          </a:p>
        </p:txBody>
      </p:sp>
      <p:sp>
        <p:nvSpPr>
          <p:cNvPr id="256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6775" y="750888"/>
            <a:ext cx="4945063" cy="3709987"/>
          </a:xfrm>
          <a:ln/>
        </p:spPr>
      </p:sp>
      <p:sp>
        <p:nvSpPr>
          <p:cNvPr id="256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690" y="6857541"/>
            <a:ext cx="4896155" cy="182213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DE443-8745-4639-A45C-02E306011963}" type="slidenum">
              <a:rPr lang="pl-PL" smtClean="0"/>
              <a:pPr/>
              <a:t>24</a:t>
            </a:fld>
            <a:endParaRPr lang="pl-PL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DE443-8745-4639-A45C-02E306011963}" type="slidenum">
              <a:rPr lang="pl-PL" smtClean="0"/>
              <a:pPr/>
              <a:t>36</a:t>
            </a:fld>
            <a:endParaRPr lang="pl-PL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DE443-8745-4639-A45C-02E306011963}" type="slidenum">
              <a:rPr lang="pl-PL" smtClean="0"/>
              <a:pPr/>
              <a:t>37</a:t>
            </a:fld>
            <a:endParaRPr lang="pl-PL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DE443-8745-4639-A45C-02E306011963}" type="slidenum">
              <a:rPr lang="pl-PL" smtClean="0"/>
              <a:pPr/>
              <a:t>38</a:t>
            </a:fld>
            <a:endParaRPr lang="pl-PL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DE443-8745-4639-A45C-02E306011963}" type="slidenum">
              <a:rPr lang="pl-PL" smtClean="0"/>
              <a:pPr/>
              <a:t>59</a:t>
            </a:fld>
            <a:endParaRPr lang="pl-P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8343" y="6237312"/>
            <a:ext cx="1068621" cy="288032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9" name="Prostokąt z zaokrąglonym rogiem 8"/>
          <p:cNvSpPr/>
          <p:nvPr userDrawn="1"/>
        </p:nvSpPr>
        <p:spPr>
          <a:xfrm>
            <a:off x="0" y="6597650"/>
            <a:ext cx="8454083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0" y="0"/>
            <a:ext cx="9147822" cy="45719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12" name="Prostokąt z zaokrąglonym rogiem 11"/>
          <p:cNvSpPr/>
          <p:nvPr userDrawn="1"/>
        </p:nvSpPr>
        <p:spPr>
          <a:xfrm>
            <a:off x="0" y="6661448"/>
            <a:ext cx="9144000" cy="196552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61" y="6669360"/>
            <a:ext cx="7967663" cy="154134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1" name="Podtytuł 2"/>
          <p:cNvSpPr txBox="1">
            <a:spLocks/>
          </p:cNvSpPr>
          <p:nvPr userDrawn="1"/>
        </p:nvSpPr>
        <p:spPr>
          <a:xfrm>
            <a:off x="297099" y="5157192"/>
            <a:ext cx="3986869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Przygotowano dla: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/>
          <a:lstStyle/>
          <a:p>
            <a:r>
              <a:rPr lang="pl-PL" dirty="0" smtClean="0"/>
              <a:t>Kliknij ikonę, aby dodać obraz</a:t>
            </a: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597650"/>
            <a:ext cx="8454083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Prostokąt z zaokrąglonym rogiem 6"/>
          <p:cNvSpPr/>
          <p:nvPr userDrawn="1"/>
        </p:nvSpPr>
        <p:spPr>
          <a:xfrm>
            <a:off x="0" y="6661448"/>
            <a:ext cx="9144000" cy="196552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204" y="6237288"/>
            <a:ext cx="1068621" cy="365125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4"/>
          </p:nvPr>
        </p:nvSpPr>
        <p:spPr>
          <a:xfrm>
            <a:off x="33362" y="6661448"/>
            <a:ext cx="7967662" cy="177502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0" name="Prostokąt 9"/>
          <p:cNvSpPr/>
          <p:nvPr userDrawn="1"/>
        </p:nvSpPr>
        <p:spPr>
          <a:xfrm>
            <a:off x="0" y="1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zaokrąglony 15"/>
          <p:cNvSpPr/>
          <p:nvPr userDrawn="1"/>
        </p:nvSpPr>
        <p:spPr>
          <a:xfrm>
            <a:off x="1187624" y="1037493"/>
            <a:ext cx="7224284" cy="2426676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pl-PL" sz="1800" kern="1200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pl-PL" dirty="0" smtClean="0"/>
              <a:t>Kliknij ikonę, aby dodać obraz</a:t>
            </a:r>
            <a:endParaRPr lang="de-DE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429" y="2947804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Prostokąt zaokrąglony 15"/>
          <p:cNvSpPr/>
          <p:nvPr userDrawn="1"/>
        </p:nvSpPr>
        <p:spPr>
          <a:xfrm>
            <a:off x="1142581" y="3810614"/>
            <a:ext cx="7224284" cy="2426676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pl-PL" sz="1800" kern="1200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pl-PL" dirty="0" smtClean="0"/>
              <a:t>Kliknij ikonę, aby dodać obraz</a:t>
            </a:r>
            <a:endParaRPr lang="de-DE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pic>
        <p:nvPicPr>
          <p:cNvPr id="3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6386" y="5720925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549" y="3370010"/>
            <a:ext cx="5269624" cy="464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9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rostokąt zaokrąglony 34"/>
          <p:cNvSpPr/>
          <p:nvPr userDrawn="1"/>
        </p:nvSpPr>
        <p:spPr>
          <a:xfrm>
            <a:off x="4851344" y="3861048"/>
            <a:ext cx="3879536" cy="2376264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pl-PL" sz="1800" kern="1200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797972" y="3861048"/>
            <a:ext cx="3879536" cy="2376264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pl-PL" sz="1800" kern="1200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4860136" y="980728"/>
            <a:ext cx="3879536" cy="2376264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pl-PL" sz="1800" kern="1200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9" name="Prostokąt zaokrąglony 28"/>
          <p:cNvSpPr/>
          <p:nvPr userDrawn="1"/>
        </p:nvSpPr>
        <p:spPr>
          <a:xfrm>
            <a:off x="806764" y="980728"/>
            <a:ext cx="3879536" cy="2376264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pl-PL" sz="1800" kern="1200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r>
              <a:rPr lang="pl-PL" dirty="0" smtClean="0"/>
              <a:t>Kliknij ikonę, aby dodać obraz</a:t>
            </a:r>
            <a:endParaRPr lang="de-DE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r>
              <a:rPr lang="pl-PL" dirty="0" smtClean="0"/>
              <a:t>Kliknij ikonę, aby dodać obraz</a:t>
            </a:r>
            <a:endParaRPr lang="de-DE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r>
              <a:rPr lang="pl-PL" dirty="0" smtClean="0"/>
              <a:t>Kliknij ikonę, aby dodać obraz</a:t>
            </a:r>
            <a:endParaRPr lang="de-DE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r>
              <a:rPr lang="pl-PL" dirty="0" smtClean="0"/>
              <a:t>Kliknij ikonę, aby dodać obraz</a:t>
            </a:r>
            <a:endParaRPr lang="de-DE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pic>
        <p:nvPicPr>
          <p:cNvPr id="3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993" y="5690553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751" y="5705793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812526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6334" y="2827766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 zaokrąglonym rogiem 8"/>
          <p:cNvSpPr/>
          <p:nvPr userDrawn="1"/>
        </p:nvSpPr>
        <p:spPr>
          <a:xfrm>
            <a:off x="0" y="6597650"/>
            <a:ext cx="8454083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0" y="0"/>
            <a:ext cx="9147822" cy="45719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12" name="Prostokąt z zaokrąglonym rogiem 11"/>
          <p:cNvSpPr/>
          <p:nvPr userDrawn="1"/>
        </p:nvSpPr>
        <p:spPr>
          <a:xfrm>
            <a:off x="0" y="6661448"/>
            <a:ext cx="9144000" cy="196552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 userDrawn="1"/>
        </p:nvSpPr>
        <p:spPr bwMode="auto">
          <a:xfrm>
            <a:off x="3923928" y="1432562"/>
            <a:ext cx="4462932" cy="2428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0" tIns="46800" rIns="72000" bIns="46800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dirty="0" smtClean="0">
                <a:latin typeface="Tahoma" pitchFamily="34" charset="0"/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dirty="0" smtClean="0">
                <a:latin typeface="Tahoma" pitchFamily="34" charset="0"/>
                <a:cs typeface="Tahoma" pitchFamily="34" charset="0"/>
              </a:rPr>
              <a:t>03-905 Warszawa</a:t>
            </a:r>
            <a:endParaRPr lang="pl-PL" sz="1600" dirty="0" smtClean="0">
              <a:latin typeface="Tahoma" pitchFamily="34" charset="0"/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dirty="0" smtClean="0">
                <a:latin typeface="Tahoma" pitchFamily="34" charset="0"/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dirty="0" smtClean="0">
                <a:latin typeface="Tahoma" pitchFamily="34" charset="0"/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dirty="0" smtClean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 </a:t>
            </a:r>
            <a:endParaRPr lang="pl-PL" sz="1200" b="1" dirty="0">
              <a:solidFill>
                <a:srgbClr val="CC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Podtytuł 2"/>
          <p:cNvSpPr txBox="1">
            <a:spLocks/>
          </p:cNvSpPr>
          <p:nvPr userDrawn="1"/>
        </p:nvSpPr>
        <p:spPr>
          <a:xfrm>
            <a:off x="4786110" y="4365104"/>
            <a:ext cx="3600750" cy="936576"/>
          </a:xfrm>
          <a:prstGeom prst="rect">
            <a:avLst/>
          </a:prstGeom>
        </p:spPr>
        <p:txBody>
          <a:bodyPr vert="horz" lIns="91440" tIns="45720" rIns="72000" bIns="45720" rtlCol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www.grupaiqs.pl  </a:t>
            </a:r>
            <a:br>
              <a:rPr kumimoji="0" lang="pl-PL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</a:br>
            <a:r>
              <a:rPr kumimoji="0" lang="pl-PL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maciej.gerc@grupaiqs.pl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572001" y="5275330"/>
            <a:ext cx="3814860" cy="719137"/>
          </a:xfrm>
        </p:spPr>
        <p:txBody>
          <a:bodyPr/>
          <a:lstStyle>
            <a:lvl1pPr marL="0" indent="0" algn="r"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1435" y="836731"/>
            <a:ext cx="795886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782555" y="2827331"/>
            <a:ext cx="7977269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82556" y="4800575"/>
            <a:ext cx="7967744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80977" y="836731"/>
            <a:ext cx="399646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780977" y="2852955"/>
            <a:ext cx="4006923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80977" y="4825975"/>
            <a:ext cx="399646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1435" y="836712"/>
            <a:ext cx="3852573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4932039" y="836712"/>
            <a:ext cx="382778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7" name="Prostokąt zaokrąglony 6"/>
          <p:cNvSpPr/>
          <p:nvPr userDrawn="1"/>
        </p:nvSpPr>
        <p:spPr>
          <a:xfrm rot="16200000">
            <a:off x="37684" y="1583053"/>
            <a:ext cx="2469159" cy="976479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Prostokąt zaokrąglony 16"/>
          <p:cNvSpPr/>
          <p:nvPr userDrawn="1"/>
        </p:nvSpPr>
        <p:spPr>
          <a:xfrm rot="16200000">
            <a:off x="19448" y="4640271"/>
            <a:ext cx="2505633" cy="976479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Prostokąt zaokrąglony 15"/>
          <p:cNvSpPr/>
          <p:nvPr userDrawn="1"/>
        </p:nvSpPr>
        <p:spPr>
          <a:xfrm>
            <a:off x="798984" y="2827387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 userDrawn="1"/>
        </p:nvSpPr>
        <p:spPr>
          <a:xfrm>
            <a:off x="798984" y="480970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798984" y="836712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2699792" y="857920"/>
            <a:ext cx="603986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6" name="Prostokąt zaokrąglony 25"/>
          <p:cNvSpPr/>
          <p:nvPr userDrawn="1"/>
        </p:nvSpPr>
        <p:spPr>
          <a:xfrm>
            <a:off x="2719958" y="2827387"/>
            <a:ext cx="603986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7" name="Prostokąt zaokrąglony 26"/>
          <p:cNvSpPr/>
          <p:nvPr userDrawn="1"/>
        </p:nvSpPr>
        <p:spPr>
          <a:xfrm>
            <a:off x="2719958" y="4809703"/>
            <a:ext cx="603986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0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8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549" y="3370010"/>
            <a:ext cx="5269624" cy="464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792163" y="836712"/>
            <a:ext cx="7967661" cy="770979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792164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792163" y="5082608"/>
            <a:ext cx="7967661" cy="1298720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792164" y="836614"/>
            <a:ext cx="7967662" cy="408373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zaokrąglony 28"/>
          <p:cNvSpPr/>
          <p:nvPr userDrawn="1"/>
        </p:nvSpPr>
        <p:spPr>
          <a:xfrm>
            <a:off x="5076056" y="2624063"/>
            <a:ext cx="3683769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marL="0" algn="ctr" defTabSz="914400" rtl="0" eaLnBrk="1" latinLnBrk="0" hangingPunct="1">
              <a:defRPr/>
            </a:pPr>
            <a:endParaRPr lang="pl-PL" sz="1800" kern="1200" dirty="0">
              <a:solidFill>
                <a:schemeClr val="lt1"/>
              </a:solidFill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792163" y="836712"/>
            <a:ext cx="3707829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marL="0" algn="ctr" defTabSz="914400" rtl="0" eaLnBrk="1" latinLnBrk="0" hangingPunct="1">
              <a:defRPr/>
            </a:pPr>
            <a:endParaRPr lang="pl-PL" sz="1800" kern="1200" dirty="0">
              <a:solidFill>
                <a:schemeClr val="lt1"/>
              </a:solidFill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5076056" y="836712"/>
            <a:ext cx="3683769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marL="0" algn="ctr" defTabSz="914400" rtl="0" eaLnBrk="1" latinLnBrk="0" hangingPunct="1">
              <a:defRPr/>
            </a:pPr>
            <a:endParaRPr lang="pl-PL" sz="1800" kern="1200" dirty="0">
              <a:solidFill>
                <a:schemeClr val="lt1"/>
              </a:solidFill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8" name="Prostokąt zaokrąglony 27"/>
          <p:cNvSpPr/>
          <p:nvPr userDrawn="1"/>
        </p:nvSpPr>
        <p:spPr>
          <a:xfrm>
            <a:off x="792163" y="2624063"/>
            <a:ext cx="3707829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marL="0" algn="ctr" defTabSz="914400" rtl="0" eaLnBrk="1" latinLnBrk="0" hangingPunct="1">
              <a:defRPr/>
            </a:pPr>
            <a:endParaRPr lang="pl-PL" sz="1800" kern="1200" dirty="0">
              <a:solidFill>
                <a:schemeClr val="lt1"/>
              </a:solidFill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4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792163" y="839417"/>
            <a:ext cx="3707829" cy="1872208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marL="0" algn="ctr" defTabSz="914400" rtl="0" eaLnBrk="1" latinLnBrk="0" hangingPunct="1">
              <a:defRPr/>
            </a:pPr>
            <a:endParaRPr lang="pl-PL" sz="1800" kern="1200" dirty="0">
              <a:solidFill>
                <a:schemeClr val="lt1"/>
              </a:solidFill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791435" y="836712"/>
            <a:ext cx="3708557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1" name="Prostokąt zaokrąglony 20"/>
          <p:cNvSpPr/>
          <p:nvPr userDrawn="1"/>
        </p:nvSpPr>
        <p:spPr>
          <a:xfrm>
            <a:off x="5040635" y="839417"/>
            <a:ext cx="3707829" cy="1872208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marL="0" algn="ctr" defTabSz="914400" rtl="0" eaLnBrk="1" latinLnBrk="0" hangingPunct="1">
              <a:defRPr/>
            </a:pPr>
            <a:endParaRPr lang="pl-PL" sz="1800" kern="1200" dirty="0">
              <a:solidFill>
                <a:schemeClr val="lt1"/>
              </a:solidFill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3" name="Prostokąt z rogami zaokrąglonymi z jednej strony 22"/>
          <p:cNvSpPr/>
          <p:nvPr userDrawn="1"/>
        </p:nvSpPr>
        <p:spPr>
          <a:xfrm>
            <a:off x="5039907" y="836712"/>
            <a:ext cx="3708557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marL="0" algn="ctr" defTabSz="914400" rtl="0" eaLnBrk="1" latinLnBrk="0" hangingPunct="1">
              <a:defRPr/>
            </a:pPr>
            <a:endParaRPr lang="pl-PL" sz="1800" kern="1200" dirty="0">
              <a:solidFill>
                <a:schemeClr val="lt1"/>
              </a:solidFill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Wingdings" pitchFamily="2" charset="2"/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792163" y="2852936"/>
            <a:ext cx="3707829" cy="1872208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marL="0" algn="ctr" defTabSz="914400" rtl="0" eaLnBrk="1" latinLnBrk="0" hangingPunct="1">
              <a:defRPr/>
            </a:pPr>
            <a:endParaRPr lang="pl-PL" sz="1800" kern="1200" dirty="0">
              <a:solidFill>
                <a:schemeClr val="lt1"/>
              </a:solidFill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6" name="Prostokąt z rogami zaokrąglonymi z jednej strony 25"/>
          <p:cNvSpPr/>
          <p:nvPr userDrawn="1"/>
        </p:nvSpPr>
        <p:spPr>
          <a:xfrm>
            <a:off x="791435" y="2850231"/>
            <a:ext cx="3708557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marL="0" algn="ctr" defTabSz="914400" rtl="0" eaLnBrk="1" latinLnBrk="0" hangingPunct="1">
              <a:defRPr/>
            </a:pPr>
            <a:endParaRPr lang="pl-PL" sz="1800" kern="1200" dirty="0">
              <a:solidFill>
                <a:schemeClr val="lt1"/>
              </a:solidFill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Wingdings" pitchFamily="2" charset="2"/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4" name="Prostokąt zaokrąglony 33"/>
          <p:cNvSpPr/>
          <p:nvPr userDrawn="1"/>
        </p:nvSpPr>
        <p:spPr>
          <a:xfrm>
            <a:off x="5040635" y="2852936"/>
            <a:ext cx="3707829" cy="1872208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marL="0" algn="ctr" defTabSz="914400" rtl="0" eaLnBrk="1" latinLnBrk="0" hangingPunct="1">
              <a:defRPr/>
            </a:pPr>
            <a:endParaRPr lang="pl-PL" sz="1800" kern="1200" dirty="0">
              <a:solidFill>
                <a:schemeClr val="lt1"/>
              </a:solidFill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35" name="Prostokąt z rogami zaokrąglonymi z jednej strony 34"/>
          <p:cNvSpPr/>
          <p:nvPr userDrawn="1"/>
        </p:nvSpPr>
        <p:spPr>
          <a:xfrm>
            <a:off x="5039907" y="2850231"/>
            <a:ext cx="3708557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marL="0" algn="ctr" defTabSz="914400" rtl="0" eaLnBrk="1" latinLnBrk="0" hangingPunct="1">
              <a:defRPr/>
            </a:pPr>
            <a:endParaRPr lang="pl-PL" sz="1800" kern="1200" dirty="0">
              <a:solidFill>
                <a:schemeClr val="lt1"/>
              </a:solidFill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Wingdings" pitchFamily="2" charset="2"/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28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9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792163" y="4941169"/>
            <a:ext cx="7967661" cy="1443472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783580" y="4664075"/>
            <a:ext cx="2420268" cy="1728614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792163" y="849164"/>
            <a:ext cx="2411685" cy="360049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3555888" y="4653136"/>
            <a:ext cx="2420268" cy="1728614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Wingdings" pitchFamily="2" charset="2"/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28" name="Prostokąt zaokrąglony 27"/>
          <p:cNvSpPr/>
          <p:nvPr userDrawn="1"/>
        </p:nvSpPr>
        <p:spPr>
          <a:xfrm>
            <a:off x="6328196" y="4653136"/>
            <a:ext cx="2420268" cy="1728614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75000"/>
              <a:buFont typeface="Wingdings" pitchFamily="2" charset="2"/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Prostokąt zaokrąglony 30"/>
          <p:cNvSpPr/>
          <p:nvPr userDrawn="1"/>
        </p:nvSpPr>
        <p:spPr>
          <a:xfrm>
            <a:off x="3563888" y="836613"/>
            <a:ext cx="2411685" cy="360049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Prostokąt zaokrąglony 32"/>
          <p:cNvSpPr/>
          <p:nvPr userDrawn="1"/>
        </p:nvSpPr>
        <p:spPr>
          <a:xfrm>
            <a:off x="6336779" y="849164"/>
            <a:ext cx="2411685" cy="360049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549" y="3370010"/>
            <a:ext cx="5269624" cy="464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 smtClean="0"/>
              <a:t>Kliknij ikonę, aby dodać obraz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549" y="3370010"/>
            <a:ext cx="5269624" cy="464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700808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549" y="3370010"/>
            <a:ext cx="5269624" cy="464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82665" y="840135"/>
            <a:ext cx="797716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549" y="3370010"/>
            <a:ext cx="5269624" cy="464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549" y="3370010"/>
            <a:ext cx="5269624" cy="464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stopki 4"/>
          <p:cNvSpPr>
            <a:spLocks noGrp="1"/>
          </p:cNvSpPr>
          <p:nvPr>
            <p:ph type="ftr" sz="quarter" idx="14"/>
          </p:nvPr>
        </p:nvSpPr>
        <p:spPr>
          <a:xfrm rot="16200000">
            <a:off x="-2393549" y="3370010"/>
            <a:ext cx="5269624" cy="464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15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549" y="3370010"/>
            <a:ext cx="5269624" cy="464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549" y="3370010"/>
            <a:ext cx="5269624" cy="464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/>
          <a:lstStyle/>
          <a:p>
            <a:r>
              <a:rPr lang="pl-PL" dirty="0" smtClean="0"/>
              <a:t>Kliknij ikonę, aby dodać obraz</a:t>
            </a: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597650"/>
            <a:ext cx="8454083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Prostokąt z zaokrąglonym rogiem 6"/>
          <p:cNvSpPr/>
          <p:nvPr userDrawn="1"/>
        </p:nvSpPr>
        <p:spPr>
          <a:xfrm>
            <a:off x="0" y="6661448"/>
            <a:ext cx="9144000" cy="196552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204" y="6237288"/>
            <a:ext cx="1068621" cy="365125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4"/>
          </p:nvPr>
        </p:nvSpPr>
        <p:spPr>
          <a:xfrm>
            <a:off x="33362" y="6661448"/>
            <a:ext cx="7967662" cy="177502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0" name="Prostokąt 9"/>
          <p:cNvSpPr/>
          <p:nvPr userDrawn="1"/>
        </p:nvSpPr>
        <p:spPr>
          <a:xfrm>
            <a:off x="0" y="1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3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-10665" y="-9936"/>
            <a:ext cx="9156700" cy="8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Prostokąt z zaokrąglonym rogiem 6"/>
          <p:cNvSpPr/>
          <p:nvPr/>
        </p:nvSpPr>
        <p:spPr>
          <a:xfrm>
            <a:off x="353220" y="1196752"/>
            <a:ext cx="216024" cy="5661248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1" y="836613"/>
            <a:ext cx="522289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>
              <a:spcBef>
                <a:spcPct val="50000"/>
              </a:spcBef>
              <a:defRPr/>
            </a:pPr>
            <a:endParaRPr lang="pl-PL" dirty="0">
              <a:latin typeface="Tahoma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96" y="150361"/>
            <a:ext cx="639847" cy="44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782665" y="44624"/>
            <a:ext cx="7101703" cy="661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901" y="828675"/>
            <a:ext cx="7957399" cy="5553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4765" y="6394391"/>
            <a:ext cx="10686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549" y="3370010"/>
            <a:ext cx="5269624" cy="464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7A755569-54CB-40D0-8FFB-6454A0BD4B47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" name="Grupa 12" hidden="1"/>
          <p:cNvGrpSpPr/>
          <p:nvPr/>
        </p:nvGrpSpPr>
        <p:grpSpPr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175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488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4704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2428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104450" name="Picture 2" descr="Herb m.st. Warszawy"/>
          <p:cNvPicPr>
            <a:picLocks noChangeAspect="1" noChangeArrowheads="1"/>
          </p:cNvPicPr>
          <p:nvPr userDrawn="1"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8542727" y="44624"/>
            <a:ext cx="421761" cy="738081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8" r:id="rId3"/>
    <p:sldLayoutId id="2147483664" r:id="rId4"/>
    <p:sldLayoutId id="2147483652" r:id="rId5"/>
    <p:sldLayoutId id="2147483653" r:id="rId6"/>
    <p:sldLayoutId id="2147483654" r:id="rId7"/>
    <p:sldLayoutId id="2147483655" r:id="rId8"/>
    <p:sldLayoutId id="2147483651" r:id="rId9"/>
    <p:sldLayoutId id="2147483691" r:id="rId10"/>
    <p:sldLayoutId id="2147483692" r:id="rId11"/>
    <p:sldLayoutId id="2147483693" r:id="rId12"/>
    <p:sldLayoutId id="2147483685" r:id="rId13"/>
    <p:sldLayoutId id="2147483683" r:id="rId14"/>
    <p:sldLayoutId id="2147483665" r:id="rId15"/>
    <p:sldLayoutId id="2147483666" r:id="rId16"/>
    <p:sldLayoutId id="2147483667" r:id="rId17"/>
    <p:sldLayoutId id="2147483668" r:id="rId18"/>
    <p:sldLayoutId id="2147483672" r:id="rId19"/>
    <p:sldLayoutId id="2147483670" r:id="rId20"/>
    <p:sldLayoutId id="2147483671" r:id="rId21"/>
    <p:sldLayoutId id="2147483669" r:id="rId22"/>
    <p:sldLayoutId id="2147483673" r:id="rId23"/>
    <p:sldLayoutId id="2147483674" r:id="rId24"/>
    <p:sldLayoutId id="2147483675" r:id="rId25"/>
    <p:sldLayoutId id="2147483656" r:id="rId26"/>
    <p:sldLayoutId id="2147483658" r:id="rId27"/>
    <p:sldLayoutId id="2147483659" r:id="rId28"/>
    <p:sldLayoutId id="2147483657" r:id="rId29"/>
    <p:sldLayoutId id="2147483694" r:id="rId30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AF000A"/>
        </a:buClr>
        <a:buSzPct val="80000"/>
        <a:buFont typeface="Wingdings" pitchFamily="2" charset="2"/>
        <a:buChar char="n"/>
        <a:defRPr sz="18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72.emf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4" Type="http://schemas.openxmlformats.org/officeDocument/2006/relationships/image" Target="../media/image73.emf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75.emf"/><Relationship Id="rId5" Type="http://schemas.openxmlformats.org/officeDocument/2006/relationships/oleObject" Target="../embeddings/oleObject67.bin"/><Relationship Id="rId4" Type="http://schemas.openxmlformats.org/officeDocument/2006/relationships/image" Target="../media/image74.emf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77.emf"/><Relationship Id="rId5" Type="http://schemas.openxmlformats.org/officeDocument/2006/relationships/oleObject" Target="../embeddings/oleObject69.bin"/><Relationship Id="rId4" Type="http://schemas.openxmlformats.org/officeDocument/2006/relationships/image" Target="../media/image76.emf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79.emf"/><Relationship Id="rId5" Type="http://schemas.openxmlformats.org/officeDocument/2006/relationships/oleObject" Target="../embeddings/oleObject71.bin"/><Relationship Id="rId4" Type="http://schemas.openxmlformats.org/officeDocument/2006/relationships/image" Target="../media/image78.emf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7" Type="http://schemas.openxmlformats.org/officeDocument/2006/relationships/chart" Target="../charts/chart37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6.xml"/><Relationship Id="rId5" Type="http://schemas.openxmlformats.org/officeDocument/2006/relationships/chart" Target="../charts/chart35.xml"/><Relationship Id="rId4" Type="http://schemas.openxmlformats.org/officeDocument/2006/relationships/chart" Target="../charts/chart3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8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4.xml"/><Relationship Id="rId3" Type="http://schemas.openxmlformats.org/officeDocument/2006/relationships/chart" Target="../charts/chart49.xml"/><Relationship Id="rId7" Type="http://schemas.openxmlformats.org/officeDocument/2006/relationships/chart" Target="../charts/chart5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2.xml"/><Relationship Id="rId5" Type="http://schemas.openxmlformats.org/officeDocument/2006/relationships/chart" Target="../charts/chart51.xml"/><Relationship Id="rId4" Type="http://schemas.openxmlformats.org/officeDocument/2006/relationships/chart" Target="../charts/chart5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6.xml"/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e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emf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4.emf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7.emf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0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4.emf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7.e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9.e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30.e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2.e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5.e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34.e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6.e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9.e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38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40.e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2.e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41.e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4.e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43.emf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45.emf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47.e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46.e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9.e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48.emf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51.e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50.em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53.e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52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55.emf"/><Relationship Id="rId5" Type="http://schemas.openxmlformats.org/officeDocument/2006/relationships/oleObject" Target="../embeddings/oleObject47.bin"/><Relationship Id="rId4" Type="http://schemas.openxmlformats.org/officeDocument/2006/relationships/image" Target="../media/image54.emf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57.e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56.emf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59.emf"/><Relationship Id="rId5" Type="http://schemas.openxmlformats.org/officeDocument/2006/relationships/oleObject" Target="../embeddings/oleObject51.bin"/><Relationship Id="rId4" Type="http://schemas.openxmlformats.org/officeDocument/2006/relationships/image" Target="../media/image58.emf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61.e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60.emf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63.e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62.emf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65.emf"/><Relationship Id="rId5" Type="http://schemas.openxmlformats.org/officeDocument/2006/relationships/oleObject" Target="../embeddings/oleObject57.bin"/><Relationship Id="rId4" Type="http://schemas.openxmlformats.org/officeDocument/2006/relationships/image" Target="../media/image64.emf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67.emf"/><Relationship Id="rId5" Type="http://schemas.openxmlformats.org/officeDocument/2006/relationships/oleObject" Target="../embeddings/oleObject59.bin"/><Relationship Id="rId4" Type="http://schemas.openxmlformats.org/officeDocument/2006/relationships/image" Target="../media/image66.emf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69.emf"/><Relationship Id="rId5" Type="http://schemas.openxmlformats.org/officeDocument/2006/relationships/oleObject" Target="../embeddings/oleObject61.bin"/><Relationship Id="rId4" Type="http://schemas.openxmlformats.org/officeDocument/2006/relationships/image" Target="../media/image68.emf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71.emf"/><Relationship Id="rId5" Type="http://schemas.openxmlformats.org/officeDocument/2006/relationships/oleObject" Target="../embeddings/oleObject63.bin"/><Relationship Id="rId4" Type="http://schemas.openxmlformats.org/officeDocument/2006/relationships/image" Target="../media/image7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67544" y="3140968"/>
            <a:ext cx="8208912" cy="1945108"/>
          </a:xfrm>
        </p:spPr>
        <p:txBody>
          <a:bodyPr>
            <a:noAutofit/>
          </a:bodyPr>
          <a:lstStyle/>
          <a:p>
            <a:r>
              <a:rPr lang="pl-PL" sz="2800" dirty="0" smtClean="0"/>
              <a:t>TAJEMNICZY KLIENT</a:t>
            </a:r>
            <a:br>
              <a:rPr lang="pl-PL" sz="2800" dirty="0" smtClean="0"/>
            </a:br>
            <a:r>
              <a:rPr lang="pl-PL" sz="2800" dirty="0" smtClean="0"/>
              <a:t>W 17 URZĘDACH DZIELNIC                                M.ST. WARSZAWY</a:t>
            </a:r>
            <a:br>
              <a:rPr lang="pl-PL" sz="2800" dirty="0" smtClean="0"/>
            </a:b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000" b="0" dirty="0" smtClean="0"/>
              <a:t>RAPORT Z BADANIA</a:t>
            </a:r>
            <a:r>
              <a:rPr lang="pl-PL" sz="2800" dirty="0" smtClean="0"/>
              <a:t/>
            </a:r>
            <a:br>
              <a:rPr lang="pl-PL" sz="2800" dirty="0" smtClean="0"/>
            </a:br>
            <a:endParaRPr lang="pl-PL" sz="28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Badanie Tajemniczy Klient 2012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 bwMode="auto">
          <a:xfrm>
            <a:off x="4248472" y="5157192"/>
            <a:ext cx="6084168" cy="1034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872" indent="-34287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90000"/>
            </a:pPr>
            <a:r>
              <a:rPr lang="pl-PL" b="1" dirty="0" smtClean="0">
                <a:latin typeface="Tahoma" pitchFamily="34" charset="0"/>
                <a:cs typeface="Tahoma" pitchFamily="34" charset="0"/>
              </a:rPr>
              <a:t>Centrum Komunikacji Społecznej</a:t>
            </a:r>
          </a:p>
          <a:p>
            <a:pPr marL="342872" indent="-34287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90000"/>
            </a:pPr>
            <a:r>
              <a:rPr lang="pl-PL" b="1" dirty="0" smtClean="0">
                <a:latin typeface="Tahoma" pitchFamily="34" charset="0"/>
                <a:cs typeface="Tahoma" pitchFamily="34" charset="0"/>
              </a:rPr>
              <a:t>Urzędu m.st. Warszawy</a:t>
            </a:r>
          </a:p>
          <a:p>
            <a:pPr marL="342872" marR="0" indent="-342872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90000"/>
              <a:tabLst/>
            </a:pPr>
            <a:endParaRPr kumimoji="0" lang="pl-PL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100" dirty="0" smtClean="0"/>
              <a:t>Rezultaty badania - poszczególne zagadnienia</a:t>
            </a:r>
            <a:endParaRPr lang="en-GB" sz="2100" dirty="0" smtClean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83568" y="54868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  <a:latin typeface="Tahoma" pitchFamily="34" charset="0"/>
              </a:rPr>
              <a:t>ZACHOWANIE SIĘ URZĘDNIKA WOBEC INTERESANTA (2)</a:t>
            </a:r>
            <a:endParaRPr lang="en-GB" sz="1200" b="1" dirty="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>
            <a:normAutofit/>
          </a:bodyPr>
          <a:lstStyle/>
          <a:p>
            <a:pPr marL="292100" indent="-292100" algn="just">
              <a:lnSpc>
                <a:spcPct val="110000"/>
              </a:lnSpc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endParaRPr lang="pl-PL" sz="1400" dirty="0"/>
          </a:p>
          <a:p>
            <a:pPr marL="292100" indent="-292100" algn="just">
              <a:lnSpc>
                <a:spcPct val="110000"/>
              </a:lnSpc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/>
              <a:t>Poza jednym przypadkiem w Ursusie nie zdarzało się by podczas </a:t>
            </a:r>
            <a:r>
              <a:rPr lang="pl-PL" sz="1400" dirty="0" smtClean="0">
                <a:solidFill>
                  <a:schemeClr val="tx1"/>
                </a:solidFill>
              </a:rPr>
              <a:t>pojedynczych </a:t>
            </a:r>
            <a:r>
              <a:rPr lang="pl-PL" sz="1400" dirty="0">
                <a:solidFill>
                  <a:schemeClr val="tx1"/>
                </a:solidFill>
              </a:rPr>
              <a:t>wizyt </a:t>
            </a:r>
            <a:r>
              <a:rPr lang="pl-PL" sz="1400" dirty="0" smtClean="0"/>
              <a:t>pracownicy urzędów spożywali posiłek. 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lnSpc>
                <a:spcPct val="110000"/>
              </a:lnSpc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W stosunku do zeszłego roku nie zmieniła się </a:t>
            </a:r>
            <a:r>
              <a:rPr lang="pl-PL" sz="1400" dirty="0" smtClean="0">
                <a:solidFill>
                  <a:schemeClr val="tx1"/>
                </a:solidFill>
              </a:rPr>
              <a:t>(7%) </a:t>
            </a:r>
            <a:r>
              <a:rPr lang="pl-PL" sz="1400" dirty="0">
                <a:solidFill>
                  <a:schemeClr val="tx1"/>
                </a:solidFill>
              </a:rPr>
              <a:t>liczba wizyt w trakcie których odczuwano zniecierpliwienie urzędnika. Najczęściej zdarzało się to </a:t>
            </a:r>
            <a:r>
              <a:rPr lang="pl-PL" sz="1400" dirty="0" smtClean="0">
                <a:solidFill>
                  <a:schemeClr val="tx1"/>
                </a:solidFill>
              </a:rPr>
              <a:t>w Ursusie (4 razy).</a:t>
            </a:r>
          </a:p>
          <a:p>
            <a:pPr marL="292100" indent="-292100" algn="just">
              <a:lnSpc>
                <a:spcPct val="110000"/>
              </a:lnSpc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/>
              <a:t>68% urzędników wyjaśniających przedstawioną im sprawę dopytywała interesanta o szczegóły odnośnie tej sprawy. </a:t>
            </a:r>
          </a:p>
          <a:p>
            <a:pPr marL="292100" indent="-292100" algn="just">
              <a:lnSpc>
                <a:spcPct val="110000"/>
              </a:lnSpc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/>
              <a:t>Najrzadziej dopytywali interesantów pracownicy urzędów w dzielnicach: Targówek i Wawer. </a:t>
            </a:r>
          </a:p>
          <a:p>
            <a:pPr marL="292100" indent="-292100" algn="just">
              <a:lnSpc>
                <a:spcPct val="110000"/>
              </a:lnSpc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/>
              <a:t>Większość urzędników posługuje się językiem zrozumiałym dla interesanta (97%, w zeszłym pomiarze 94%). </a:t>
            </a:r>
          </a:p>
          <a:p>
            <a:pPr marL="292100" indent="-292100" algn="just">
              <a:lnSpc>
                <a:spcPct val="110000"/>
              </a:lnSpc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/>
              <a:t>Pracownicy urzędów relatywnie rzadko opuszczali stanowisko pracy (12%), ale częściej niż w 2011 roku – 3%. Najczęściej miało to miejsce w Wesołej (6 razy).</a:t>
            </a:r>
          </a:p>
          <a:p>
            <a:pPr marL="292100" indent="-292100" algn="just">
              <a:lnSpc>
                <a:spcPct val="110000"/>
              </a:lnSpc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10</a:t>
            </a:fld>
            <a:endParaRPr lang="pl-PL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(5)</a:t>
            </a:r>
          </a:p>
        </p:txBody>
      </p:sp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539750" y="1916832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35" name="Wykres" r:id="rId3" imgW="9305925" imgH="2971800" progId="MSGraph.Chart.8">
                  <p:embed followColorScheme="full"/>
                </p:oleObj>
              </mc:Choice>
              <mc:Fallback>
                <p:oleObj name="Wykres" r:id="rId3" imgW="9305925" imgH="29718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916832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755327" y="1268760"/>
            <a:ext cx="87852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b="1" dirty="0" smtClean="0">
                <a:latin typeface="Tahoma" pitchFamily="34" charset="0"/>
              </a:rPr>
              <a:t>Czy urzędnik upewnił się, że zrozumiałeś jego  wyjaśnienia?</a:t>
            </a:r>
            <a:endParaRPr lang="pl-PL" sz="1200" b="1" dirty="0">
              <a:latin typeface="Tahoma" pitchFamily="34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4067944" y="830346"/>
            <a:ext cx="4797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200" i="1" dirty="0"/>
              <a:t>Odsetek odpowiedzi: </a:t>
            </a:r>
            <a:r>
              <a:rPr lang="pl-PL" sz="1200" i="1" dirty="0" smtClean="0"/>
              <a:t>„TAK”</a:t>
            </a:r>
            <a:endParaRPr lang="en-GB" sz="1200" i="1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100</a:t>
            </a:fld>
            <a:endParaRPr lang="pl-PL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Urzędnik – ocena załatwienia przedstawionej sprawy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OGÓLNA OCENA ZADOWOLENIA Z OBSŁUGI PRZEZ URZĘDNIKA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606425" y="1412875"/>
          <a:ext cx="8561388" cy="521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06" name="Wykres" r:id="rId3" imgW="9277350" imgH="5648325" progId="MSGraph.Chart.8">
                  <p:embed followColorScheme="full"/>
                </p:oleObj>
              </mc:Choice>
              <mc:Fallback>
                <p:oleObj name="Wykres" r:id="rId3" imgW="9277350" imgH="5648325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" y="1412875"/>
                        <a:ext cx="8561388" cy="5213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115616" y="6405022"/>
            <a:ext cx="8028384" cy="21698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pl-PL" sz="900" b="1" dirty="0" smtClean="0">
                <a:solidFill>
                  <a:schemeClr val="tx2"/>
                </a:solidFill>
                <a:latin typeface="Verdana" pitchFamily="34" charset="0"/>
              </a:rPr>
              <a:t>3,33    3,55    </a:t>
            </a:r>
            <a:r>
              <a:rPr lang="pl-PL" sz="900" b="1" dirty="0" err="1" smtClean="0">
                <a:solidFill>
                  <a:schemeClr val="tx2"/>
                </a:solidFill>
                <a:latin typeface="Verdana" pitchFamily="34" charset="0"/>
              </a:rPr>
              <a:t>3,55</a:t>
            </a:r>
            <a:r>
              <a:rPr lang="pl-PL" sz="900" b="1" dirty="0" smtClean="0">
                <a:solidFill>
                  <a:schemeClr val="tx2"/>
                </a:solidFill>
                <a:latin typeface="Verdana" pitchFamily="34" charset="0"/>
              </a:rPr>
              <a:t>   3,45     </a:t>
            </a:r>
            <a:r>
              <a:rPr lang="pl-PL" sz="900" b="1" dirty="0" err="1" smtClean="0">
                <a:solidFill>
                  <a:schemeClr val="tx2"/>
                </a:solidFill>
                <a:latin typeface="Verdana" pitchFamily="34" charset="0"/>
              </a:rPr>
              <a:t>3,45</a:t>
            </a:r>
            <a:r>
              <a:rPr lang="pl-PL" sz="900" b="1" dirty="0" smtClean="0">
                <a:solidFill>
                  <a:schemeClr val="tx2"/>
                </a:solidFill>
                <a:latin typeface="Verdana" pitchFamily="34" charset="0"/>
              </a:rPr>
              <a:t>     3,4	3,35    3,5    3,35   </a:t>
            </a:r>
            <a:r>
              <a:rPr lang="pl-PL" sz="900" b="1" dirty="0" err="1" smtClean="0">
                <a:solidFill>
                  <a:schemeClr val="tx2"/>
                </a:solidFill>
                <a:latin typeface="Verdana" pitchFamily="34" charset="0"/>
              </a:rPr>
              <a:t>3,35</a:t>
            </a:r>
            <a:r>
              <a:rPr lang="pl-PL" sz="900" b="1" dirty="0" smtClean="0">
                <a:solidFill>
                  <a:schemeClr val="tx2"/>
                </a:solidFill>
                <a:latin typeface="Verdana" pitchFamily="34" charset="0"/>
              </a:rPr>
              <a:t>     </a:t>
            </a:r>
            <a:r>
              <a:rPr lang="pl-PL" sz="900" b="1" dirty="0" err="1" smtClean="0">
                <a:solidFill>
                  <a:schemeClr val="tx2"/>
                </a:solidFill>
                <a:latin typeface="Verdana" pitchFamily="34" charset="0"/>
              </a:rPr>
              <a:t>3,35</a:t>
            </a:r>
            <a:r>
              <a:rPr lang="pl-PL" sz="900" b="1" dirty="0" smtClean="0">
                <a:solidFill>
                  <a:schemeClr val="tx2"/>
                </a:solidFill>
                <a:latin typeface="Verdana" pitchFamily="34" charset="0"/>
              </a:rPr>
              <a:t>    </a:t>
            </a:r>
            <a:r>
              <a:rPr lang="pl-PL" sz="900" b="1" dirty="0" err="1" smtClean="0">
                <a:solidFill>
                  <a:schemeClr val="tx2"/>
                </a:solidFill>
                <a:latin typeface="Verdana" pitchFamily="34" charset="0"/>
              </a:rPr>
              <a:t>3,35</a:t>
            </a:r>
            <a:r>
              <a:rPr lang="pl-PL" sz="900" b="1" dirty="0" smtClean="0">
                <a:solidFill>
                  <a:schemeClr val="tx2"/>
                </a:solidFill>
                <a:latin typeface="Verdana" pitchFamily="34" charset="0"/>
              </a:rPr>
              <a:t>    3,25    3,2     3,15      3,2     3,1      3,11</a:t>
            </a:r>
          </a:p>
        </p:txBody>
      </p:sp>
      <p:sp>
        <p:nvSpPr>
          <p:cNvPr id="10" name="pole tekstowe 7"/>
          <p:cNvSpPr txBox="1">
            <a:spLocks noChangeArrowheads="1"/>
          </p:cNvSpPr>
          <p:nvPr/>
        </p:nvSpPr>
        <p:spPr bwMode="auto">
          <a:xfrm>
            <a:off x="525100" y="6021388"/>
            <a:ext cx="762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90000"/>
              </a:lnSpc>
            </a:pPr>
            <a:r>
              <a:rPr lang="pl-PL" sz="1000" b="1" dirty="0">
                <a:latin typeface="Verdana" pitchFamily="34" charset="0"/>
              </a:rPr>
              <a:t>Średnia oceny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782687" y="922338"/>
            <a:ext cx="47974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i="1" dirty="0"/>
              <a:t>Sortowanie wg odpowiedzi: </a:t>
            </a:r>
            <a:endParaRPr lang="pl-PL" sz="1200" i="1" dirty="0" smtClean="0"/>
          </a:p>
          <a:p>
            <a:pPr algn="l"/>
            <a:r>
              <a:rPr lang="pl-PL" sz="1200" i="1" dirty="0" smtClean="0"/>
              <a:t>TOP-2-BOX („Zdecydowanie </a:t>
            </a:r>
            <a:r>
              <a:rPr lang="pl-PL" sz="1200" i="1" dirty="0"/>
              <a:t>TAK</a:t>
            </a:r>
            <a:r>
              <a:rPr lang="pl-PL" sz="1200" i="1" dirty="0" smtClean="0"/>
              <a:t>” + „Raczej tak”)</a:t>
            </a:r>
            <a:endParaRPr lang="en-GB" sz="1200" i="1" dirty="0"/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102</a:t>
            </a:fld>
            <a:endParaRPr lang="pl-PL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OCENA SPOSOBU ZAŁATWIENIA PRZEDSTAWIONEJ SPRAWY PRZEZ URZĘDNIKA (1)</a:t>
            </a: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539179" y="3616350"/>
          <a:ext cx="8534400" cy="2620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5" name="Chart" r:id="rId3" imgW="9305821" imgH="2857500" progId="MSGraph.Chart.8">
                  <p:embed followColorScheme="full"/>
                </p:oleObj>
              </mc:Choice>
              <mc:Fallback>
                <p:oleObj name="Chart" r:id="rId3" imgW="9305821" imgH="285750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179" y="3616350"/>
                        <a:ext cx="8534400" cy="2620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45529" y="1020787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6" name="Chart" r:id="rId5" imgW="9305821" imgH="2971800" progId="MSGraph.Chart.8">
                  <p:embed followColorScheme="full"/>
                </p:oleObj>
              </mc:Choice>
              <mc:Fallback>
                <p:oleObj name="Chart" r:id="rId5" imgW="9305821" imgH="29718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529" y="1020787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768027" y="3573463"/>
            <a:ext cx="83407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>
                <a:latin typeface="Tahoma" pitchFamily="34" charset="0"/>
              </a:rPr>
              <a:t>Czy urzędnik udzielał informacji w sposób zrozumiały?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755327" y="1052513"/>
            <a:ext cx="87852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urzędnik był uprzejmy i miły?</a:t>
            </a: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4284663" y="908050"/>
            <a:ext cx="4797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200" i="1"/>
              <a:t>Odsetek odpowiedzi: „Zdecydowanie TAK” i „Raczej TAK”</a:t>
            </a:r>
            <a:endParaRPr lang="en-GB" sz="1200" i="1"/>
          </a:p>
        </p:txBody>
      </p:sp>
      <p:sp>
        <p:nvSpPr>
          <p:cNvPr id="11" name="Symbol zastępczy numeru slajdu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103</a:t>
            </a:fld>
            <a:endParaRPr lang="pl-PL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OCENA SPOSOBU ZAŁATWIENIA PRZEDSTAWIONEJ SPRAWY PRZEZ URZĘDNIKA (2)</a:t>
            </a: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533400" y="3576638"/>
          <a:ext cx="8534400" cy="2620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0" name="Chart" r:id="rId3" imgW="9305821" imgH="2857500" progId="MSGraph.Chart.8">
                  <p:embed followColorScheme="full"/>
                </p:oleObj>
              </mc:Choice>
              <mc:Fallback>
                <p:oleObj name="Chart" r:id="rId3" imgW="9305821" imgH="285750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576638"/>
                        <a:ext cx="8534400" cy="2620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539750" y="981075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1" name="Chart" r:id="rId5" imgW="9305821" imgH="2971800" progId="MSGraph.Chart.8">
                  <p:embed followColorScheme="full"/>
                </p:oleObj>
              </mc:Choice>
              <mc:Fallback>
                <p:oleObj name="Chart" r:id="rId5" imgW="9305821" imgH="29718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981075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768027" y="3573463"/>
            <a:ext cx="83407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>
                <a:latin typeface="Tahoma" pitchFamily="34" charset="0"/>
              </a:rPr>
              <a:t>Czy urzędnik w czasie załatwiania sprawy poświęcił Ci dużo uwagi/ czasu?</a:t>
            </a: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755327" y="1052513"/>
            <a:ext cx="87852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urzędnik w czasie załatwiania sprawy udzielał informacji w sposób kompetentny?</a:t>
            </a: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563938" y="836613"/>
            <a:ext cx="4797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200" i="1" dirty="0"/>
              <a:t>Odsetek odpowiedzi: „Zdecydowanie TAK” i „Raczej TAK”</a:t>
            </a:r>
            <a:endParaRPr lang="en-GB" sz="1200" i="1" dirty="0"/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104</a:t>
            </a:fld>
            <a:endParaRPr lang="pl-PL"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OCENA SPOSOBU ZAŁATWIENIA PRZEDSTAWIONEJ SPRAWY PRZEZ URZĘDNIKA (3)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525100" y="4133850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84" name="Chart" r:id="rId3" imgW="9305821" imgH="2971800" progId="MSGraph.Chart.8">
                  <p:embed followColorScheme="full"/>
                </p:oleObj>
              </mc:Choice>
              <mc:Fallback>
                <p:oleObj name="Chart" r:id="rId3" imgW="9305821" imgH="29718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100" y="4133850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525100" y="3905250"/>
            <a:ext cx="910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urzędnik wyrażał przy Tobie swoje uwagi/ komentarze dotyczące urzędu/ urzędników/ zarządu/ </a:t>
            </a:r>
            <a:br>
              <a:rPr lang="pl-PL" sz="1200" b="1" dirty="0">
                <a:latin typeface="Tahoma" pitchFamily="34" charset="0"/>
              </a:rPr>
            </a:br>
            <a:r>
              <a:rPr lang="pl-PL" sz="1200" b="1" dirty="0">
                <a:latin typeface="Tahoma" pitchFamily="34" charset="0"/>
              </a:rPr>
              <a:t>prezydenta m.st. Warszawy?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6443663" y="922338"/>
            <a:ext cx="2565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 dirty="0"/>
              <a:t>Odsetek odpowiedzi: „TAK”</a:t>
            </a:r>
            <a:endParaRPr lang="en-GB" sz="1200" i="1" dirty="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525100" y="1196975"/>
            <a:ext cx="91090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b="1" dirty="0" smtClean="0">
                <a:latin typeface="Tahoma" pitchFamily="34" charset="0"/>
              </a:rPr>
              <a:t>Czy podczas rozmowy odczuwałeś niechęć ze  strony urzędnika? </a:t>
            </a:r>
            <a:endParaRPr lang="pl-PL" sz="1200" b="1" dirty="0">
              <a:latin typeface="Tahoma" pitchFamily="34" charset="0"/>
            </a:endParaRPr>
          </a:p>
        </p:txBody>
      </p:sp>
      <p:graphicFrame>
        <p:nvGraphicFramePr>
          <p:cNvPr id="131077" name="Object 3"/>
          <p:cNvGraphicFramePr>
            <a:graphicFrameLocks noChangeAspect="1"/>
          </p:cNvGraphicFramePr>
          <p:nvPr/>
        </p:nvGraphicFramePr>
        <p:xfrm>
          <a:off x="525100" y="1196975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85" name="Wykres" r:id="rId5" imgW="9305925" imgH="2971800" progId="MSGraph.Chart.8">
                  <p:embed followColorScheme="full"/>
                </p:oleObj>
              </mc:Choice>
              <mc:Fallback>
                <p:oleObj name="Wykres" r:id="rId5" imgW="9305925" imgH="2971800" progId="MSGraph.Chart.8">
                  <p:embed followColorScheme="full"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100" y="1196975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105</a:t>
            </a:fld>
            <a:endParaRPr lang="pl-PL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5"/>
          <p:cNvSpPr>
            <a:spLocks noGrp="1"/>
          </p:cNvSpPr>
          <p:nvPr>
            <p:ph type="body" sz="quarter" idx="4294967295"/>
          </p:nvPr>
        </p:nvSpPr>
        <p:spPr>
          <a:xfrm>
            <a:off x="539750" y="4041030"/>
            <a:ext cx="4032250" cy="9721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 dirty="0" smtClean="0"/>
              <a:t>Zapraszamy do współpracy!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100" dirty="0" smtClean="0"/>
              <a:t>Rezultaty badania - poszczególne zagadnienia</a:t>
            </a:r>
            <a:endParaRPr lang="en-GB" sz="2100" dirty="0" smtClean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94060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  <a:latin typeface="Tahoma" pitchFamily="34" charset="0"/>
              </a:rPr>
              <a:t>OBSŁUGA PRZEDSTAWIONEJ SPRAWY </a:t>
            </a:r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(1)</a:t>
            </a:r>
            <a:endParaRPr lang="en-GB" sz="1200" b="1" dirty="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endParaRPr lang="pl-PL" sz="1400" dirty="0" smtClean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Druk </a:t>
            </a:r>
            <a:r>
              <a:rPr lang="pl-PL" sz="1400" dirty="0">
                <a:solidFill>
                  <a:schemeClr val="tx1"/>
                </a:solidFill>
              </a:rPr>
              <a:t>formularza / wniosku wydano w </a:t>
            </a:r>
            <a:r>
              <a:rPr lang="pl-PL" sz="1400" dirty="0" smtClean="0">
                <a:solidFill>
                  <a:schemeClr val="tx1"/>
                </a:solidFill>
              </a:rPr>
              <a:t>61% </a:t>
            </a:r>
            <a:r>
              <a:rPr lang="pl-PL" sz="1400" dirty="0">
                <a:solidFill>
                  <a:schemeClr val="tx1"/>
                </a:solidFill>
              </a:rPr>
              <a:t>realizowanych wizyt (w poprzednim pomiarze </a:t>
            </a:r>
            <a:r>
              <a:rPr lang="pl-PL" sz="1400" dirty="0" smtClean="0">
                <a:solidFill>
                  <a:schemeClr val="tx1"/>
                </a:solidFill>
              </a:rPr>
              <a:t>65%), </a:t>
            </a:r>
            <a:r>
              <a:rPr lang="pl-PL" sz="1400" dirty="0">
                <a:solidFill>
                  <a:schemeClr val="tx1"/>
                </a:solidFill>
              </a:rPr>
              <a:t>a w 20% (poprzednio tak samo) urzędnik poinformował, gdzie znaleźć taki druk na terenie urzędu. </a:t>
            </a: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Druki najrzadziej wydawali pracownicy urzędów </a:t>
            </a:r>
            <a:r>
              <a:rPr lang="pl-PL" sz="1400" dirty="0" smtClean="0">
                <a:solidFill>
                  <a:schemeClr val="tx1"/>
                </a:solidFill>
              </a:rPr>
              <a:t>na Woli i w Wawrze. 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W czasie </a:t>
            </a:r>
            <a:r>
              <a:rPr lang="pl-PL" sz="1400" dirty="0" smtClean="0">
                <a:solidFill>
                  <a:schemeClr val="tx1"/>
                </a:solidFill>
              </a:rPr>
              <a:t>6% </a:t>
            </a:r>
            <a:r>
              <a:rPr lang="pl-PL" sz="1400" dirty="0">
                <a:solidFill>
                  <a:schemeClr val="tx1"/>
                </a:solidFill>
              </a:rPr>
              <a:t>wizyt (w poprzednim roku </a:t>
            </a:r>
            <a:r>
              <a:rPr lang="pl-PL" sz="1400" dirty="0" smtClean="0">
                <a:solidFill>
                  <a:schemeClr val="tx1"/>
                </a:solidFill>
              </a:rPr>
              <a:t>4%) </a:t>
            </a:r>
            <a:r>
              <a:rPr lang="pl-PL" sz="1400" dirty="0">
                <a:solidFill>
                  <a:schemeClr val="tx1"/>
                </a:solidFill>
              </a:rPr>
              <a:t>urzędnik poinformował, że takie formularze/ wnioski znajdują się na stronie internetowej urzędu. </a:t>
            </a: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W czasie </a:t>
            </a:r>
            <a:r>
              <a:rPr lang="pl-PL" sz="1400" dirty="0" smtClean="0">
                <a:solidFill>
                  <a:schemeClr val="tx1"/>
                </a:solidFill>
              </a:rPr>
              <a:t>32% </a:t>
            </a:r>
            <a:r>
              <a:rPr lang="pl-PL" sz="1400" dirty="0">
                <a:solidFill>
                  <a:schemeClr val="tx1"/>
                </a:solidFill>
              </a:rPr>
              <a:t>wizyt (w poprzednim pomiarze </a:t>
            </a:r>
            <a:r>
              <a:rPr lang="pl-PL" sz="1400" dirty="0" smtClean="0">
                <a:solidFill>
                  <a:schemeClr val="tx1"/>
                </a:solidFill>
              </a:rPr>
              <a:t>28%) </a:t>
            </a:r>
            <a:r>
              <a:rPr lang="pl-PL" sz="1400" dirty="0">
                <a:solidFill>
                  <a:schemeClr val="tx1"/>
                </a:solidFill>
              </a:rPr>
              <a:t>urzędnik zaproponował wyjaśnienie lub wyjaśnił, jak wypełnić formularz/ wniosek. Najrzadziej wyjaśnienia proponowali urzędnicy z dzielnic: </a:t>
            </a:r>
            <a:r>
              <a:rPr lang="pl-PL" sz="1400" dirty="0" smtClean="0">
                <a:solidFill>
                  <a:schemeClr val="tx1"/>
                </a:solidFill>
              </a:rPr>
              <a:t>Wesoła i Rembertów.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W 62% </a:t>
            </a:r>
            <a:r>
              <a:rPr lang="pl-PL" sz="1400" dirty="0">
                <a:solidFill>
                  <a:schemeClr val="tx1"/>
                </a:solidFill>
              </a:rPr>
              <a:t>wizyt (w poprzednim pomiarze </a:t>
            </a:r>
            <a:r>
              <a:rPr lang="pl-PL" sz="1400" dirty="0" smtClean="0">
                <a:solidFill>
                  <a:schemeClr val="tx1"/>
                </a:solidFill>
              </a:rPr>
              <a:t>76%) </a:t>
            </a:r>
            <a:r>
              <a:rPr lang="pl-PL" sz="1400" dirty="0">
                <a:solidFill>
                  <a:schemeClr val="tx1"/>
                </a:solidFill>
              </a:rPr>
              <a:t>urzędnicy w ogóle nie wspominali o karcie informacyjnej a wydano ją podczas </a:t>
            </a:r>
            <a:r>
              <a:rPr lang="pl-PL" sz="1400" dirty="0" smtClean="0">
                <a:solidFill>
                  <a:schemeClr val="tx1"/>
                </a:solidFill>
              </a:rPr>
              <a:t>19% </a:t>
            </a:r>
            <a:r>
              <a:rPr lang="pl-PL" sz="1400" dirty="0">
                <a:solidFill>
                  <a:schemeClr val="tx1"/>
                </a:solidFill>
              </a:rPr>
              <a:t>wizyt </a:t>
            </a:r>
            <a:r>
              <a:rPr lang="pl-PL" sz="1400" dirty="0" smtClean="0">
                <a:solidFill>
                  <a:schemeClr val="tx1"/>
                </a:solidFill>
              </a:rPr>
              <a:t>(9% w 2011). 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Podobne jak w poprzednich latach, urzędnicy zazwyczaj wyjaśnili sprawę „z głowy” (91%, w zeszłym pomiarze </a:t>
            </a:r>
            <a:r>
              <a:rPr lang="pl-PL" sz="1400" dirty="0" smtClean="0">
                <a:solidFill>
                  <a:schemeClr val="tx1"/>
                </a:solidFill>
              </a:rPr>
              <a:t>92%), </a:t>
            </a:r>
            <a:r>
              <a:rPr lang="pl-PL" sz="1400" dirty="0">
                <a:solidFill>
                  <a:schemeClr val="tx1"/>
                </a:solidFill>
              </a:rPr>
              <a:t>nie posiłkując się kartami, czy komputerem. Kartami posługiwało się łącznie tylko 6% </a:t>
            </a:r>
            <a:r>
              <a:rPr lang="pl-PL" sz="1400" dirty="0" smtClean="0">
                <a:solidFill>
                  <a:schemeClr val="tx1"/>
                </a:solidFill>
              </a:rPr>
              <a:t>urzędników, korzystało z pomocy innych urzędników 7%, </a:t>
            </a:r>
            <a:r>
              <a:rPr lang="pl-PL" sz="1400" dirty="0">
                <a:solidFill>
                  <a:schemeClr val="tx1"/>
                </a:solidFill>
              </a:rPr>
              <a:t>a </a:t>
            </a:r>
            <a:r>
              <a:rPr lang="pl-PL" sz="1400" dirty="0" smtClean="0">
                <a:solidFill>
                  <a:schemeClr val="tx1"/>
                </a:solidFill>
              </a:rPr>
              <a:t>z komputera </a:t>
            </a:r>
            <a:r>
              <a:rPr lang="pl-PL" sz="1400" dirty="0">
                <a:solidFill>
                  <a:schemeClr val="tx1"/>
                </a:solidFill>
              </a:rPr>
              <a:t>4%.</a:t>
            </a: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11</a:t>
            </a:fld>
            <a:endParaRPr lang="pl-PL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100" dirty="0" smtClean="0"/>
              <a:t>Rezultaty badania - poszczególne zagadnienia</a:t>
            </a:r>
            <a:endParaRPr lang="en-GB" sz="2100" dirty="0" smtClean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  <a:latin typeface="Tahoma" pitchFamily="34" charset="0"/>
              </a:rPr>
              <a:t>SPOSÓB ZAŁATWIENIA PRZEDSTAWIONEJ SPRAWY (1)</a:t>
            </a:r>
            <a:endParaRPr lang="en-GB" sz="1200" b="1" dirty="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292100" indent="-292100" algn="just">
              <a:spcBef>
                <a:spcPct val="30000"/>
              </a:spcBef>
              <a:buClr>
                <a:schemeClr val="accent1"/>
              </a:buClr>
              <a:buFontTx/>
              <a:buChar char="•"/>
            </a:pPr>
            <a:endParaRPr lang="pl-PL" sz="1200" dirty="0"/>
          </a:p>
          <a:p>
            <a:pPr marL="292100" indent="-292100" algn="just">
              <a:spcBef>
                <a:spcPct val="3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Urzędnicy sami (bez dopytywania) informowali o wymogach związanych załatwieniem sprawy,  jedynie w przypadku wymaganych dokumentów - 80% (</a:t>
            </a:r>
            <a:r>
              <a:rPr lang="pl-PL" sz="1400" dirty="0" smtClean="0">
                <a:solidFill>
                  <a:schemeClr val="tx1"/>
                </a:solidFill>
              </a:rPr>
              <a:t>91% </a:t>
            </a:r>
            <a:r>
              <a:rPr lang="pl-PL" sz="1400" dirty="0">
                <a:solidFill>
                  <a:schemeClr val="tx1"/>
                </a:solidFill>
              </a:rPr>
              <a:t>w roku </a:t>
            </a:r>
            <a:r>
              <a:rPr lang="pl-PL" sz="1400" dirty="0" smtClean="0">
                <a:solidFill>
                  <a:schemeClr val="tx1"/>
                </a:solidFill>
              </a:rPr>
              <a:t>2011) 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3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Urzędnicy informowali bez dopytania o:</a:t>
            </a:r>
          </a:p>
          <a:p>
            <a:pPr marL="952500" lvl="2" indent="-177800" algn="just">
              <a:spcBef>
                <a:spcPct val="30000"/>
              </a:spcBef>
              <a:buClr>
                <a:schemeClr val="accent1"/>
              </a:buClr>
              <a:buFontTx/>
              <a:buChar char="–"/>
            </a:pPr>
            <a:r>
              <a:rPr lang="pl-PL" sz="1400" dirty="0">
                <a:solidFill>
                  <a:schemeClr val="tx1"/>
                </a:solidFill>
              </a:rPr>
              <a:t>opłatach 			</a:t>
            </a:r>
            <a:r>
              <a:rPr lang="pl-PL" sz="1400" dirty="0" smtClean="0">
                <a:solidFill>
                  <a:schemeClr val="tx1"/>
                </a:solidFill>
              </a:rPr>
              <a:t>59%</a:t>
            </a:r>
            <a:r>
              <a:rPr lang="pl-PL" sz="1400" dirty="0">
                <a:solidFill>
                  <a:schemeClr val="tx1"/>
                </a:solidFill>
              </a:rPr>
              <a:t>	(</a:t>
            </a:r>
            <a:r>
              <a:rPr lang="pl-PL" sz="1400" dirty="0" smtClean="0">
                <a:solidFill>
                  <a:schemeClr val="tx1"/>
                </a:solidFill>
              </a:rPr>
              <a:t>49% </a:t>
            </a:r>
            <a:r>
              <a:rPr lang="pl-PL" sz="1400" dirty="0">
                <a:solidFill>
                  <a:schemeClr val="tx1"/>
                </a:solidFill>
              </a:rPr>
              <a:t>w roku </a:t>
            </a:r>
            <a:r>
              <a:rPr lang="pl-PL" sz="1400" dirty="0" smtClean="0">
                <a:solidFill>
                  <a:schemeClr val="tx1"/>
                </a:solidFill>
              </a:rPr>
              <a:t>2011) </a:t>
            </a:r>
            <a:endParaRPr lang="pl-PL" sz="1400" dirty="0">
              <a:solidFill>
                <a:schemeClr val="tx1"/>
              </a:solidFill>
            </a:endParaRPr>
          </a:p>
          <a:p>
            <a:pPr marL="952500" lvl="2" indent="-177800" algn="just">
              <a:spcBef>
                <a:spcPct val="30000"/>
              </a:spcBef>
              <a:buClr>
                <a:schemeClr val="accent1"/>
              </a:buClr>
              <a:buFontTx/>
              <a:buChar char="–"/>
            </a:pPr>
            <a:r>
              <a:rPr lang="pl-PL" sz="1400" dirty="0">
                <a:solidFill>
                  <a:schemeClr val="tx1"/>
                </a:solidFill>
              </a:rPr>
              <a:t>terminie odpowiedzi 		</a:t>
            </a:r>
            <a:r>
              <a:rPr lang="pl-PL" sz="1400" dirty="0" smtClean="0">
                <a:solidFill>
                  <a:schemeClr val="tx1"/>
                </a:solidFill>
              </a:rPr>
              <a:t>45%</a:t>
            </a:r>
            <a:r>
              <a:rPr lang="pl-PL" sz="1400" dirty="0">
                <a:solidFill>
                  <a:schemeClr val="tx1"/>
                </a:solidFill>
              </a:rPr>
              <a:t>	</a:t>
            </a:r>
            <a:r>
              <a:rPr lang="pl-PL" sz="1400" dirty="0" smtClean="0">
                <a:solidFill>
                  <a:schemeClr val="tx1"/>
                </a:solidFill>
              </a:rPr>
              <a:t>(40% </a:t>
            </a:r>
            <a:r>
              <a:rPr lang="pl-PL" sz="1400" dirty="0">
                <a:solidFill>
                  <a:schemeClr val="tx1"/>
                </a:solidFill>
              </a:rPr>
              <a:t>w roku </a:t>
            </a:r>
            <a:r>
              <a:rPr lang="pl-PL" sz="1400" dirty="0" smtClean="0">
                <a:solidFill>
                  <a:schemeClr val="tx1"/>
                </a:solidFill>
              </a:rPr>
              <a:t>2011) </a:t>
            </a:r>
            <a:endParaRPr lang="pl-PL" sz="1400" dirty="0">
              <a:solidFill>
                <a:schemeClr val="tx1"/>
              </a:solidFill>
            </a:endParaRPr>
          </a:p>
          <a:p>
            <a:pPr marL="952500" lvl="2" indent="-177800" algn="just">
              <a:spcBef>
                <a:spcPct val="30000"/>
              </a:spcBef>
              <a:buClr>
                <a:schemeClr val="accent1"/>
              </a:buClr>
              <a:buFontTx/>
              <a:buChar char="–"/>
            </a:pPr>
            <a:r>
              <a:rPr lang="pl-PL" sz="1400" dirty="0">
                <a:solidFill>
                  <a:schemeClr val="tx1"/>
                </a:solidFill>
              </a:rPr>
              <a:t>miejscu złożenia dokumentów 	</a:t>
            </a:r>
            <a:r>
              <a:rPr lang="pl-PL" sz="1400" dirty="0" smtClean="0">
                <a:solidFill>
                  <a:schemeClr val="tx1"/>
                </a:solidFill>
              </a:rPr>
              <a:t>68%</a:t>
            </a:r>
            <a:r>
              <a:rPr lang="pl-PL" sz="1400" dirty="0">
                <a:solidFill>
                  <a:schemeClr val="tx1"/>
                </a:solidFill>
              </a:rPr>
              <a:t>	</a:t>
            </a:r>
            <a:r>
              <a:rPr lang="pl-PL" sz="1400" dirty="0" smtClean="0">
                <a:solidFill>
                  <a:schemeClr val="tx1"/>
                </a:solidFill>
              </a:rPr>
              <a:t>(54% </a:t>
            </a:r>
            <a:r>
              <a:rPr lang="pl-PL" sz="1400" dirty="0">
                <a:solidFill>
                  <a:schemeClr val="tx1"/>
                </a:solidFill>
              </a:rPr>
              <a:t>w roku </a:t>
            </a:r>
            <a:r>
              <a:rPr lang="pl-PL" sz="1400" dirty="0" smtClean="0">
                <a:solidFill>
                  <a:schemeClr val="tx1"/>
                </a:solidFill>
              </a:rPr>
              <a:t>2011)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/>
              <a:t>W przypadku 42% zrealizowanych wizyt urzędnik poinformował interesanta o wszystkich sprawach (wymaganych dokumentach, opłatach, terminie odpowiedzi oraz miejscu złożenia dokumentów).</a:t>
            </a: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Urzędnicy</a:t>
            </a:r>
            <a:r>
              <a:rPr lang="pl-PL" sz="1400" dirty="0">
                <a:solidFill>
                  <a:schemeClr val="tx1"/>
                </a:solidFill>
              </a:rPr>
              <a:t>, jeśli informują o miejscu uiszczenia opłaty, to wskazują zazwyczaj kasę urzędu </a:t>
            </a:r>
            <a:r>
              <a:rPr lang="pl-PL" sz="1400" dirty="0" smtClean="0">
                <a:solidFill>
                  <a:schemeClr val="tx1"/>
                </a:solidFill>
              </a:rPr>
              <a:t> 28% </a:t>
            </a:r>
            <a:r>
              <a:rPr lang="pl-PL" sz="1400" dirty="0">
                <a:solidFill>
                  <a:schemeClr val="tx1"/>
                </a:solidFill>
              </a:rPr>
              <a:t>wizyt </a:t>
            </a:r>
            <a:r>
              <a:rPr lang="pl-PL" sz="1400" dirty="0" smtClean="0">
                <a:solidFill>
                  <a:schemeClr val="tx1"/>
                </a:solidFill>
              </a:rPr>
              <a:t>(taka samo jak w 2011 </a:t>
            </a:r>
            <a:r>
              <a:rPr lang="pl-PL" sz="1400" dirty="0" smtClean="0"/>
              <a:t>roku</a:t>
            </a:r>
            <a:r>
              <a:rPr lang="pl-PL" sz="1400" dirty="0" smtClean="0">
                <a:solidFill>
                  <a:schemeClr val="tx1"/>
                </a:solidFill>
              </a:rPr>
              <a:t>).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Terminy rozpatrzenia sprawy były podawane </a:t>
            </a:r>
            <a:r>
              <a:rPr lang="pl-PL" sz="1400" dirty="0" smtClean="0">
                <a:solidFill>
                  <a:schemeClr val="tx1"/>
                </a:solidFill>
              </a:rPr>
              <a:t>nieco częściej </a:t>
            </a:r>
            <a:r>
              <a:rPr lang="pl-PL" sz="1400" dirty="0">
                <a:solidFill>
                  <a:schemeClr val="tx1"/>
                </a:solidFill>
              </a:rPr>
              <a:t>niż w ostatnim roku. Prawidłowych odpowiedzi udzieliło 74% urzędników (przed rokiem </a:t>
            </a:r>
            <a:r>
              <a:rPr lang="pl-PL" sz="1400" dirty="0" smtClean="0">
                <a:solidFill>
                  <a:schemeClr val="tx1"/>
                </a:solidFill>
              </a:rPr>
              <a:t>69%). 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W </a:t>
            </a:r>
            <a:r>
              <a:rPr lang="pl-PL" sz="1400" dirty="0" smtClean="0">
                <a:solidFill>
                  <a:schemeClr val="tx1"/>
                </a:solidFill>
              </a:rPr>
              <a:t>21% </a:t>
            </a:r>
            <a:r>
              <a:rPr lang="pl-PL" sz="1400" dirty="0">
                <a:solidFill>
                  <a:schemeClr val="tx1"/>
                </a:solidFill>
              </a:rPr>
              <a:t>wizyt urzędnik poinformował o możliwości telefonicznego powiadomienia o odbiorze decyzji </a:t>
            </a:r>
            <a:r>
              <a:rPr lang="pl-PL" sz="1400" dirty="0" smtClean="0">
                <a:solidFill>
                  <a:schemeClr val="tx1"/>
                </a:solidFill>
              </a:rPr>
              <a:t>(29% </a:t>
            </a:r>
            <a:r>
              <a:rPr lang="pl-PL" sz="1400" dirty="0">
                <a:solidFill>
                  <a:schemeClr val="tx1"/>
                </a:solidFill>
              </a:rPr>
              <a:t>w </a:t>
            </a:r>
            <a:r>
              <a:rPr lang="pl-PL" sz="1400" dirty="0" smtClean="0">
                <a:solidFill>
                  <a:schemeClr val="tx1"/>
                </a:solidFill>
              </a:rPr>
              <a:t>2011 </a:t>
            </a:r>
            <a:r>
              <a:rPr lang="pl-PL" sz="1400" dirty="0">
                <a:solidFill>
                  <a:schemeClr val="tx1"/>
                </a:solidFill>
              </a:rPr>
              <a:t>roku).</a:t>
            </a: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W przypadku ponad połowy wizyt (53%) urzędnicy upewniali się czy </a:t>
            </a:r>
            <a:r>
              <a:rPr lang="pl-PL" sz="1400" dirty="0">
                <a:solidFill>
                  <a:schemeClr val="tx1"/>
                </a:solidFill>
              </a:rPr>
              <a:t>interesant zrozumiał ich wyjaśnienia (w </a:t>
            </a:r>
            <a:r>
              <a:rPr lang="pl-PL" sz="1400" dirty="0" smtClean="0">
                <a:solidFill>
                  <a:schemeClr val="tx1"/>
                </a:solidFill>
              </a:rPr>
              <a:t>2011 </a:t>
            </a:r>
            <a:r>
              <a:rPr lang="pl-PL" sz="1400" dirty="0">
                <a:solidFill>
                  <a:schemeClr val="tx1"/>
                </a:solidFill>
              </a:rPr>
              <a:t>roku było to </a:t>
            </a:r>
            <a:r>
              <a:rPr lang="pl-PL" sz="1400" dirty="0" smtClean="0">
                <a:solidFill>
                  <a:schemeClr val="tx1"/>
                </a:solidFill>
              </a:rPr>
              <a:t>45%). </a:t>
            </a:r>
            <a:r>
              <a:rPr lang="pl-PL" sz="1400" dirty="0">
                <a:solidFill>
                  <a:schemeClr val="tx1"/>
                </a:solidFill>
              </a:rPr>
              <a:t>Najrzadziej miało to miejsce w urzędzie </a:t>
            </a:r>
            <a:r>
              <a:rPr lang="pl-PL" sz="1400" dirty="0" smtClean="0">
                <a:solidFill>
                  <a:schemeClr val="tx1"/>
                </a:solidFill>
              </a:rPr>
              <a:t>w Wawrze. </a:t>
            </a:r>
            <a:endParaRPr lang="pl-PL" sz="1400" dirty="0">
              <a:solidFill>
                <a:schemeClr val="accent1"/>
              </a:solidFill>
            </a:endParaRPr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12</a:t>
            </a:fld>
            <a:endParaRPr lang="pl-P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100" smtClean="0"/>
              <a:t>Rezultaty badania - poszczególne zagadnienia</a:t>
            </a:r>
            <a:endParaRPr lang="en-GB" sz="2100" smtClean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94060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  <a:latin typeface="Tahoma" pitchFamily="34" charset="0"/>
              </a:rPr>
              <a:t>SPOSÓB ZAŁATWIENIA PRZEDSTAWIONEJ SPRAWY (2)</a:t>
            </a:r>
            <a:endParaRPr lang="en-GB" sz="1200" b="1" dirty="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Zdecydowana większość audytorów oceniła urzędnika w czasie załatwiania sprawy jako uprzejmego i miłego (95%). Niechęć ze strony urzędnika odczuwano podczas 12% wizyt.</a:t>
            </a: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Podobnie jak w poprzednim roku ogólny </a:t>
            </a:r>
            <a:r>
              <a:rPr lang="pl-PL" sz="1400" dirty="0">
                <a:solidFill>
                  <a:schemeClr val="tx1"/>
                </a:solidFill>
              </a:rPr>
              <a:t>poziom zadowolenia z obsługi jest </a:t>
            </a:r>
            <a:r>
              <a:rPr lang="pl-PL" sz="1400" dirty="0" smtClean="0">
                <a:solidFill>
                  <a:schemeClr val="tx1"/>
                </a:solidFill>
              </a:rPr>
              <a:t>bardzo dobry</a:t>
            </a:r>
            <a:r>
              <a:rPr lang="pl-PL" sz="1400" dirty="0">
                <a:solidFill>
                  <a:schemeClr val="tx1"/>
                </a:solidFill>
              </a:rPr>
              <a:t>. Spośród wszystkich interesantów, którzy odwiedzali urzędy </a:t>
            </a:r>
            <a:r>
              <a:rPr lang="pl-PL" sz="1400" dirty="0" smtClean="0">
                <a:solidFill>
                  <a:schemeClr val="tx1"/>
                </a:solidFill>
              </a:rPr>
              <a:t>aż 94</a:t>
            </a:r>
            <a:r>
              <a:rPr lang="pl-PL" sz="1400" dirty="0">
                <a:solidFill>
                  <a:schemeClr val="tx1"/>
                </a:solidFill>
              </a:rPr>
              <a:t>% deklarowało zadowolenie ze sposobu obsługi przez </a:t>
            </a:r>
            <a:r>
              <a:rPr lang="pl-PL" sz="1400" dirty="0" smtClean="0">
                <a:solidFill>
                  <a:schemeClr val="tx1"/>
                </a:solidFill>
              </a:rPr>
              <a:t>urzędnika.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Najbardziej zadowoleni byli po wizytach w dzielnicach (wg średniej ze sposobu obsługi):</a:t>
            </a:r>
          </a:p>
          <a:p>
            <a:pPr marL="663575" lvl="1" indent="-180975" algn="just">
              <a:spcBef>
                <a:spcPct val="30000"/>
              </a:spcBef>
              <a:buClr>
                <a:schemeClr val="accent1"/>
              </a:buClr>
              <a:buFontTx/>
              <a:buChar char="–"/>
            </a:pPr>
            <a:r>
              <a:rPr lang="pl-PL" sz="1400" dirty="0" smtClean="0">
                <a:solidFill>
                  <a:schemeClr val="tx1"/>
                </a:solidFill>
              </a:rPr>
              <a:t>Wilanów</a:t>
            </a:r>
            <a:r>
              <a:rPr lang="pl-PL" sz="1400" dirty="0">
                <a:solidFill>
                  <a:schemeClr val="tx1"/>
                </a:solidFill>
              </a:rPr>
              <a:t>		(„zdecydowanie </a:t>
            </a:r>
            <a:r>
              <a:rPr lang="pl-PL" sz="1400" dirty="0" smtClean="0">
                <a:solidFill>
                  <a:schemeClr val="tx1"/>
                </a:solidFill>
              </a:rPr>
              <a:t>zadowolony”: 65%, </a:t>
            </a:r>
            <a:r>
              <a:rPr lang="pl-PL" sz="1400" dirty="0">
                <a:solidFill>
                  <a:schemeClr val="tx1"/>
                </a:solidFill>
              </a:rPr>
              <a:t>średnia oceny </a:t>
            </a:r>
            <a:r>
              <a:rPr lang="pl-PL" sz="1400" dirty="0" smtClean="0">
                <a:solidFill>
                  <a:schemeClr val="tx1"/>
                </a:solidFill>
              </a:rPr>
              <a:t>3,55)</a:t>
            </a:r>
            <a:endParaRPr lang="pl-PL" sz="1400" dirty="0">
              <a:solidFill>
                <a:schemeClr val="tx1"/>
              </a:solidFill>
            </a:endParaRPr>
          </a:p>
          <a:p>
            <a:pPr marL="663575" lvl="1" indent="-180975" algn="just">
              <a:spcBef>
                <a:spcPct val="30000"/>
              </a:spcBef>
              <a:buClr>
                <a:schemeClr val="accent1"/>
              </a:buClr>
              <a:buFontTx/>
              <a:buChar char="–"/>
            </a:pPr>
            <a:r>
              <a:rPr lang="pl-PL" sz="1400" dirty="0" smtClean="0">
                <a:solidFill>
                  <a:schemeClr val="tx1"/>
                </a:solidFill>
              </a:rPr>
              <a:t>Bielany</a:t>
            </a:r>
            <a:r>
              <a:rPr lang="pl-PL" sz="1400" dirty="0">
                <a:solidFill>
                  <a:schemeClr val="tx1"/>
                </a:solidFill>
              </a:rPr>
              <a:t>		</a:t>
            </a:r>
            <a:r>
              <a:rPr lang="pl-PL" sz="1400" dirty="0" smtClean="0">
                <a:solidFill>
                  <a:schemeClr val="tx1"/>
                </a:solidFill>
              </a:rPr>
              <a:t>(60%, </a:t>
            </a:r>
            <a:r>
              <a:rPr lang="pl-PL" sz="1400" dirty="0">
                <a:solidFill>
                  <a:schemeClr val="tx1"/>
                </a:solidFill>
              </a:rPr>
              <a:t>średnia oceny </a:t>
            </a:r>
            <a:r>
              <a:rPr lang="pl-PL" sz="1400" dirty="0" smtClean="0">
                <a:solidFill>
                  <a:schemeClr val="tx1"/>
                </a:solidFill>
              </a:rPr>
              <a:t>3,55)</a:t>
            </a:r>
            <a:endParaRPr lang="pl-PL" sz="1400" dirty="0">
              <a:solidFill>
                <a:schemeClr val="tx1"/>
              </a:solidFill>
            </a:endParaRPr>
          </a:p>
          <a:p>
            <a:pPr marL="663575" lvl="1" indent="-180975" algn="just">
              <a:spcBef>
                <a:spcPct val="30000"/>
              </a:spcBef>
              <a:buClr>
                <a:schemeClr val="accent1"/>
              </a:buClr>
              <a:buFontTx/>
              <a:buChar char="–"/>
            </a:pPr>
            <a:r>
              <a:rPr lang="pl-PL" sz="1400" dirty="0" smtClean="0">
                <a:solidFill>
                  <a:schemeClr val="tx1"/>
                </a:solidFill>
              </a:rPr>
              <a:t>Białołęka</a:t>
            </a:r>
            <a:r>
              <a:rPr lang="pl-PL" sz="1400" dirty="0">
                <a:solidFill>
                  <a:schemeClr val="tx1"/>
                </a:solidFill>
              </a:rPr>
              <a:t>		</a:t>
            </a:r>
            <a:r>
              <a:rPr lang="pl-PL" sz="1400" dirty="0" smtClean="0">
                <a:solidFill>
                  <a:schemeClr val="tx1"/>
                </a:solidFill>
              </a:rPr>
              <a:t>(65%, </a:t>
            </a:r>
            <a:r>
              <a:rPr lang="pl-PL" sz="1400" dirty="0">
                <a:solidFill>
                  <a:schemeClr val="tx1"/>
                </a:solidFill>
              </a:rPr>
              <a:t>średnia oceny </a:t>
            </a:r>
            <a:r>
              <a:rPr lang="pl-PL" sz="1400" dirty="0" smtClean="0">
                <a:solidFill>
                  <a:schemeClr val="tx1"/>
                </a:solidFill>
              </a:rPr>
              <a:t>3,50)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30000"/>
              </a:spcBef>
              <a:buClr>
                <a:schemeClr val="accent1"/>
              </a:buClr>
              <a:buFontTx/>
              <a:buChar char="•"/>
            </a:pPr>
            <a:endParaRPr lang="pl-PL" sz="1400" dirty="0" smtClean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3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Najniższy </a:t>
            </a:r>
            <a:r>
              <a:rPr lang="pl-PL" sz="1400" dirty="0">
                <a:solidFill>
                  <a:schemeClr val="tx1"/>
                </a:solidFill>
              </a:rPr>
              <a:t>poziom zadowolenia z obsługi wystąpił po wizytach w urzędach dzielnic:</a:t>
            </a:r>
          </a:p>
          <a:p>
            <a:pPr marL="663575" lvl="1" indent="-180975" algn="just">
              <a:spcBef>
                <a:spcPct val="30000"/>
              </a:spcBef>
              <a:buClr>
                <a:schemeClr val="accent1"/>
              </a:buClr>
              <a:buFontTx/>
              <a:buChar char="–"/>
            </a:pPr>
            <a:r>
              <a:rPr lang="pl-PL" sz="1400" dirty="0" smtClean="0">
                <a:solidFill>
                  <a:schemeClr val="tx1"/>
                </a:solidFill>
              </a:rPr>
              <a:t>Włochy</a:t>
            </a:r>
            <a:r>
              <a:rPr lang="pl-PL" sz="1400" dirty="0">
                <a:solidFill>
                  <a:schemeClr val="tx1"/>
                </a:solidFill>
              </a:rPr>
              <a:t>		</a:t>
            </a:r>
            <a:r>
              <a:rPr lang="pl-PL" sz="1400" dirty="0" smtClean="0">
                <a:solidFill>
                  <a:schemeClr val="tx1"/>
                </a:solidFill>
              </a:rPr>
              <a:t>(45%, </a:t>
            </a:r>
            <a:r>
              <a:rPr lang="pl-PL" sz="1400" dirty="0">
                <a:solidFill>
                  <a:schemeClr val="tx1"/>
                </a:solidFill>
              </a:rPr>
              <a:t>średnia oceny </a:t>
            </a:r>
            <a:r>
              <a:rPr lang="pl-PL" sz="1400" dirty="0" smtClean="0">
                <a:solidFill>
                  <a:schemeClr val="tx1"/>
                </a:solidFill>
              </a:rPr>
              <a:t>3,1)</a:t>
            </a:r>
            <a:endParaRPr lang="pl-PL" sz="1400" dirty="0">
              <a:solidFill>
                <a:schemeClr val="tx1"/>
              </a:solidFill>
            </a:endParaRPr>
          </a:p>
          <a:p>
            <a:pPr marL="663575" lvl="1" indent="-180975" algn="just">
              <a:spcBef>
                <a:spcPct val="30000"/>
              </a:spcBef>
              <a:buClr>
                <a:schemeClr val="accent1"/>
              </a:buClr>
              <a:buFontTx/>
              <a:buChar char="–"/>
            </a:pPr>
            <a:r>
              <a:rPr lang="pl-PL" sz="1400" dirty="0" smtClean="0">
                <a:solidFill>
                  <a:schemeClr val="tx1"/>
                </a:solidFill>
              </a:rPr>
              <a:t>Ursus</a:t>
            </a:r>
            <a:r>
              <a:rPr lang="pl-PL" sz="1400" dirty="0">
                <a:solidFill>
                  <a:schemeClr val="tx1"/>
                </a:solidFill>
              </a:rPr>
              <a:t>	</a:t>
            </a:r>
            <a:r>
              <a:rPr lang="pl-PL" sz="1400" dirty="0" smtClean="0">
                <a:solidFill>
                  <a:schemeClr val="tx1"/>
                </a:solidFill>
              </a:rPr>
              <a:t>	(47%, </a:t>
            </a:r>
            <a:r>
              <a:rPr lang="pl-PL" sz="1400" dirty="0">
                <a:solidFill>
                  <a:schemeClr val="tx1"/>
                </a:solidFill>
              </a:rPr>
              <a:t>średnia oceny </a:t>
            </a:r>
            <a:r>
              <a:rPr lang="pl-PL" sz="1400" dirty="0" smtClean="0">
                <a:solidFill>
                  <a:schemeClr val="tx1"/>
                </a:solidFill>
              </a:rPr>
              <a:t>3,11)</a:t>
            </a:r>
          </a:p>
          <a:p>
            <a:pPr marL="663575" lvl="1" indent="-180975" algn="just">
              <a:spcBef>
                <a:spcPct val="30000"/>
              </a:spcBef>
              <a:buClr>
                <a:schemeClr val="accent1"/>
              </a:buClr>
              <a:buFontTx/>
              <a:buChar char="–"/>
            </a:pPr>
            <a:r>
              <a:rPr lang="pl-PL" sz="1400" dirty="0" smtClean="0"/>
              <a:t>Śródmieście		(45%, średnia oceny 3,15)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30000"/>
              </a:spcBef>
              <a:buClr>
                <a:schemeClr val="accent1"/>
              </a:buClr>
              <a:buFontTx/>
              <a:buChar char="•"/>
            </a:pP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3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Urzędnicy sporadycznie wyrażali uwagi na temat urzędu. Taka sytuacja miała miejsce jedynie w </a:t>
            </a:r>
            <a:r>
              <a:rPr lang="pl-PL" sz="1400" dirty="0" smtClean="0"/>
              <a:t>Wesołej i Wawrze.</a:t>
            </a: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13</a:t>
            </a:fld>
            <a:endParaRPr lang="pl-PL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Schemat badania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Schemat badania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299320" y="3586163"/>
            <a:ext cx="569913" cy="765175"/>
          </a:xfrm>
          <a:prstGeom prst="rect">
            <a:avLst/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18000" tIns="108000" rIns="18000" bIns="10800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l-PL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504233" y="1149350"/>
            <a:ext cx="3276600" cy="8366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tIns="72000" rIns="90000" bIns="72000" anchor="ctr"/>
          <a:lstStyle/>
          <a:p>
            <a:pPr algn="ctr">
              <a:spcBef>
                <a:spcPct val="50000"/>
              </a:spcBef>
            </a:pPr>
            <a:r>
              <a:rPr lang="pl-PL" sz="2000" b="1">
                <a:solidFill>
                  <a:schemeClr val="bg1"/>
                </a:solidFill>
              </a:rPr>
              <a:t>URZĄD MIASTA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043608" y="2363788"/>
            <a:ext cx="569912" cy="7651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18000" tIns="108000" rIns="18000" bIns="10800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3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683370" y="2290763"/>
            <a:ext cx="2462213" cy="9144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tIns="72000" rIns="90000" bIns="72000"/>
          <a:lstStyle/>
          <a:p>
            <a:pPr algn="ctr"/>
            <a:r>
              <a:rPr lang="pl-PL" sz="1400" b="1"/>
              <a:t>	</a:t>
            </a:r>
          </a:p>
          <a:p>
            <a:pPr algn="ctr"/>
            <a:r>
              <a:rPr lang="pl-PL" sz="1400" b="1">
                <a:solidFill>
                  <a:schemeClr val="tx2"/>
                </a:solidFill>
              </a:rPr>
              <a:t>PUNKTY INFORMACYJNE (PI)</a:t>
            </a:r>
            <a:endParaRPr lang="pl-PL" sz="1400" b="1"/>
          </a:p>
          <a:p>
            <a:pPr algn="ctr"/>
            <a:endParaRPr lang="pl-PL" sz="1400" b="1"/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932733" y="3433763"/>
            <a:ext cx="2673350" cy="10668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tIns="72000" rIns="90000" bIns="72000"/>
          <a:lstStyle/>
          <a:p>
            <a:pPr algn="ctr"/>
            <a:endParaRPr lang="pl-PL" sz="1400" b="1"/>
          </a:p>
          <a:p>
            <a:pPr algn="ctr"/>
            <a:r>
              <a:rPr lang="pl-PL" sz="1400" b="1">
                <a:solidFill>
                  <a:schemeClr val="tx2"/>
                </a:solidFill>
              </a:rPr>
              <a:t>WYDZIAŁY OBSŁUGI MIESZKAŃCÓW                 (WOM)</a:t>
            </a:r>
            <a:endParaRPr lang="pl-PL" sz="1400" b="1"/>
          </a:p>
          <a:p>
            <a:pPr algn="ctr"/>
            <a:endParaRPr lang="pl-PL" sz="1400" b="1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497883" y="4805363"/>
            <a:ext cx="569912" cy="765175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 lIns="18000" tIns="108000" rIns="18000" bIns="10800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36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129708" y="4729163"/>
            <a:ext cx="3446462" cy="10668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tIns="72000" rIns="90000" bIns="72000"/>
          <a:lstStyle/>
          <a:p>
            <a:pPr algn="ctr"/>
            <a:endParaRPr lang="pl-PL" sz="1400" b="1">
              <a:solidFill>
                <a:schemeClr val="tx2"/>
              </a:solidFill>
            </a:endParaRPr>
          </a:p>
          <a:p>
            <a:pPr algn="ctr"/>
            <a:r>
              <a:rPr lang="pl-PL" sz="1400" b="1">
                <a:solidFill>
                  <a:schemeClr val="tx2"/>
                </a:solidFill>
              </a:rPr>
              <a:t>DELEGATURY BIURA ADMINISTRACJI i SPRAW OBYWATELSKICH (BAiSO)</a:t>
            </a:r>
            <a:endParaRPr lang="pl-PL" sz="1400" b="1"/>
          </a:p>
          <a:p>
            <a:pPr algn="ctr"/>
            <a:endParaRPr lang="pl-PL" sz="1400" b="1"/>
          </a:p>
        </p:txBody>
      </p:sp>
      <p:sp>
        <p:nvSpPr>
          <p:cNvPr id="14" name="Symbol zastępczy numeru slajdu 1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15</a:t>
            </a:fld>
            <a:endParaRPr lang="pl-P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954657" y="99988"/>
            <a:ext cx="8297863" cy="520700"/>
          </a:xfrm>
          <a:noFill/>
        </p:spPr>
        <p:txBody>
          <a:bodyPr/>
          <a:lstStyle/>
          <a:p>
            <a:r>
              <a:rPr lang="pl-PL" dirty="0" smtClean="0"/>
              <a:t>Rodzaje spraw „załatwianych” w urzędach</a:t>
            </a:r>
            <a:endParaRPr lang="en-GB" dirty="0" smtClean="0"/>
          </a:p>
        </p:txBody>
      </p:sp>
      <p:sp>
        <p:nvSpPr>
          <p:cNvPr id="5" name="Symbol zastępczy stopki 4"/>
          <p:cNvSpPr txBox="1">
            <a:spLocks/>
          </p:cNvSpPr>
          <p:nvPr/>
        </p:nvSpPr>
        <p:spPr>
          <a:xfrm rot="16200000">
            <a:off x="-2393549" y="3370010"/>
            <a:ext cx="5269624" cy="464935"/>
          </a:xfrm>
          <a:prstGeom prst="rect">
            <a:avLst/>
          </a:prstGeom>
        </p:spPr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Badanie Tajemniczy Klient 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ymbol zastępczy numeru slajdu 5"/>
          <p:cNvSpPr txBox="1">
            <a:spLocks/>
          </p:cNvSpPr>
          <p:nvPr/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5569-54CB-40D0-8FFB-6454A0BD4B47}" type="slidenum">
              <a:rPr kumimoji="0" lang="pl-PL" sz="1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755576" y="967665"/>
          <a:ext cx="8136903" cy="5663321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230042"/>
                <a:gridCol w="2153197"/>
                <a:gridCol w="4829016"/>
                <a:gridCol w="924648"/>
              </a:tblGrid>
              <a:tr h="2165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/>
                        <a:t>Nr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/>
                        <a:t>Tytuł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/>
                        <a:t>Nazwa sprawy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/>
                        <a:t>Miejsce realizacji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2165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1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/>
                        <a:t>"Instalacja gazowa w samochodzie"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Zawiadomienie o dokonaniu montażu instalacji gazowej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WOM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2165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2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/>
                        <a:t>"Informacja publiczna"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Udostępnianie informacji publicznej na wniosek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PI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32330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3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/>
                        <a:t>"Zgubiona rejestracja"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Utrata lub zniszczenie tablic/y rejestracyjnej/</a:t>
                      </a:r>
                      <a:r>
                        <a:rPr lang="pl-PL" sz="1000" u="none" strike="noStrike" dirty="0" err="1"/>
                        <a:t>ych</a:t>
                      </a:r>
                      <a:r>
                        <a:rPr lang="pl-PL" sz="1000" u="none" strike="noStrike" dirty="0"/>
                        <a:t> (przerejestrowanie pojazdu na nowe numery rejestracyjne, wydanie wtórnika tablic/y rejestracyjnej/</a:t>
                      </a:r>
                      <a:r>
                        <a:rPr lang="pl-PL" sz="1000" u="none" strike="noStrike" dirty="0" err="1"/>
                        <a:t>ych</a:t>
                      </a:r>
                      <a:r>
                        <a:rPr lang="pl-PL" sz="1000" u="none" strike="noStrike" dirty="0"/>
                        <a:t>)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WOM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2165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/>
                        <a:t>4</a:t>
                      </a:r>
                      <a:endParaRPr lang="pl-PL" sz="105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"Skarga konsumenta"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Udzielanie porad i pomocy konsumentom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WOM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32330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5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"Okolica mojego mieszkania"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Wydanie wypisu i wyrysu z miejscowego planu zagospodarowania przestrzennego m.st. Warszawy.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WOM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2165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6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„Mieszkanie u siostry”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Zameldowanie na pobyt stały lub </a:t>
                      </a:r>
                      <a:r>
                        <a:rPr lang="pl-PL" sz="1000" u="sng" strike="noStrike" dirty="0"/>
                        <a:t>czasowy ponad 3 miesiące 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BAiSO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2165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7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"Skarga konsumenta"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Udzielanie porad i pomocy konsumentom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PI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2165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8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"Dodatek mieszkaniowy"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Przyznanie dodatku mieszkaniowego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WOM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32330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9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"Miedzynarodowe prawo jazdy"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Wydawanie międzynarodowego prawa jazdy 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WOM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22829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10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"Winiarnia"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Wydawanie zezwolenia na sprzedaż napojów alkoholowych przeznaczonych do spożycia poza miejscem sprzedaży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WOM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2165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11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"Meldunek dla narzeczonej"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Zameldowanie na pobyt </a:t>
                      </a:r>
                      <a:r>
                        <a:rPr lang="pl-PL" sz="1000" u="sng" strike="noStrike" dirty="0"/>
                        <a:t>stały</a:t>
                      </a:r>
                      <a:r>
                        <a:rPr lang="pl-PL" sz="1000" u="none" strike="noStrike" dirty="0"/>
                        <a:t> lub czasowy ponad 3 miesiące 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BAiSO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32330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12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"Zaświadczenie o zameldowaniu"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Wydanie zaświadczenia o zameldowaniu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BAiSO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2165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13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"Mój pierwszy dowód"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Wydanie dowodu osobistego po raz pierwszy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 err="1"/>
                        <a:t>BAiSO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2165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14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"Wymeldowanie od rodziców"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Wymeldowanie z pobytu stałego lub czasowego ponad 3 miesiące 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/>
                        <a:t>PI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2165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15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"Wymeldowanie od rodziców"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/>
                        <a:t>Wymeldowanie z pobytu stałego lub czasowego ponad 3 miesiące 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 err="1"/>
                        <a:t>BAiSO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2165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16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"Dowód dla nieletniego"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Wydanie dowodu osobistego po raz pierwszy 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/>
                        <a:t>PI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32330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17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"Budowa oczka wodnego"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Zgłoszenie zamiaru wykonywania budowy lub robót budowlanych niewymagających </a:t>
                      </a:r>
                      <a:r>
                        <a:rPr lang="pl-PL" sz="1000" u="none" strike="noStrike" dirty="0" err="1"/>
                        <a:t>pozwlenia</a:t>
                      </a:r>
                      <a:r>
                        <a:rPr lang="pl-PL" sz="1000" u="none" strike="noStrike" dirty="0"/>
                        <a:t> na budowę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/>
                        <a:t>WOM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53674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18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"Obniżenie opłat za użytkowanie wieczyste"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Bonifikata od opłat rocznych z tytułu użytkowania wieczystego, udzielana osobom fizycznym, jeżeli dochód miesięczny na jednego członka gospodarstwa domowego nie przekracza 50% przeciętnego wynagrodzenia w gospodarce narodowej w roku poprzedzającym rok, za który opłata ma być wnoszona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/>
                        <a:t>PI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2165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19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"Agresywny pies"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Wydawanie zezwolenia na hodowlę lub utrzymanie psa rasy uznawanej za agresywną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/>
                        <a:t>PI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  <a:tr h="2165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050" u="none" strike="noStrike" dirty="0"/>
                        <a:t>20</a:t>
                      </a:r>
                      <a:endParaRPr lang="pl-PL" sz="105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/>
                        <a:t>"Motor"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/>
                        <a:t>Rejestracja pojazdu, który był zarejestrowany w Polsce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/>
                        <a:t>WOM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028" marR="4028" marT="4028" marB="0" anchor="ctr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Metodologia badania Tajemniczy Klient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867543" y="4486275"/>
            <a:ext cx="7808913" cy="16764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292100" indent="-292100" algn="ctr">
              <a:lnSpc>
                <a:spcPct val="100000"/>
              </a:lnSpc>
              <a:buClr>
                <a:srgbClr val="990099"/>
              </a:buClr>
            </a:pPr>
            <a:r>
              <a:rPr lang="pl-PL" sz="1400" b="1" dirty="0">
                <a:solidFill>
                  <a:schemeClr val="bg1"/>
                </a:solidFill>
              </a:rPr>
              <a:t>SPOSÓB REALIZACJI:</a:t>
            </a:r>
          </a:p>
          <a:p>
            <a:pPr marL="292100" indent="-292100" algn="just">
              <a:lnSpc>
                <a:spcPct val="100000"/>
              </a:lnSpc>
              <a:buClr>
                <a:srgbClr val="990099"/>
              </a:buClr>
              <a:buFontTx/>
              <a:buChar char="•"/>
            </a:pPr>
            <a:endParaRPr lang="pl-PL" sz="1400" b="1" dirty="0">
              <a:solidFill>
                <a:schemeClr val="bg1"/>
              </a:solidFill>
            </a:endParaRPr>
          </a:p>
          <a:p>
            <a:pPr marL="292100" indent="-292100">
              <a:lnSpc>
                <a:spcPct val="120000"/>
              </a:lnSpc>
              <a:buClr>
                <a:schemeClr val="tx2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bg1"/>
                </a:solidFill>
              </a:rPr>
              <a:t>Przed badaniem miało miejsce szkolenie audytorów w zakresie standardów obsługi w urzędach. </a:t>
            </a:r>
          </a:p>
          <a:p>
            <a:pPr marL="292100" indent="-292100">
              <a:lnSpc>
                <a:spcPct val="120000"/>
              </a:lnSpc>
              <a:buClr>
                <a:schemeClr val="tx2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bg1"/>
                </a:solidFill>
              </a:rPr>
              <a:t>Na każdy urząd przypadało: 10 wizyt w WOM, 5 wizyt w PI, 5 wizyt w Delegaturach </a:t>
            </a:r>
            <a:r>
              <a:rPr lang="pl-PL" sz="1400" dirty="0" err="1">
                <a:solidFill>
                  <a:schemeClr val="bg1"/>
                </a:solidFill>
              </a:rPr>
              <a:t>BAiSO</a:t>
            </a:r>
            <a:r>
              <a:rPr lang="pl-PL" sz="1400" dirty="0">
                <a:solidFill>
                  <a:schemeClr val="bg1"/>
                </a:solidFill>
              </a:rPr>
              <a:t>. 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867543" y="1514475"/>
            <a:ext cx="7808913" cy="2514600"/>
          </a:xfrm>
          <a:prstGeom prst="rect">
            <a:avLst/>
          </a:prstGeom>
          <a:solidFill>
            <a:srgbClr val="000080"/>
          </a:solidFill>
          <a:ln w="12700">
            <a:noFill/>
            <a:miter lim="800000"/>
            <a:headEnd/>
            <a:tailEnd/>
          </a:ln>
        </p:spPr>
        <p:txBody>
          <a:bodyPr lIns="201600" tIns="46038" rIns="201600" bIns="46038"/>
          <a:lstStyle/>
          <a:p>
            <a:pPr marL="292100" indent="-292100" algn="ctr">
              <a:lnSpc>
                <a:spcPct val="100000"/>
              </a:lnSpc>
              <a:buClr>
                <a:srgbClr val="990099"/>
              </a:buClr>
            </a:pPr>
            <a:r>
              <a:rPr lang="pl-PL" sz="1400" b="1" dirty="0">
                <a:solidFill>
                  <a:schemeClr val="bg1"/>
                </a:solidFill>
              </a:rPr>
              <a:t>TECHNIKA BADANIA “MYSTERY SHOPPING”: </a:t>
            </a:r>
            <a:endParaRPr lang="pl-PL" sz="1400" dirty="0">
              <a:solidFill>
                <a:schemeClr val="bg1"/>
              </a:solidFill>
            </a:endParaRPr>
          </a:p>
          <a:p>
            <a:pPr marL="292100" indent="-292100" algn="just">
              <a:lnSpc>
                <a:spcPct val="100000"/>
              </a:lnSpc>
              <a:buClr>
                <a:srgbClr val="990099"/>
              </a:buClr>
              <a:buFontTx/>
              <a:buChar char="•"/>
            </a:pPr>
            <a:endParaRPr lang="pl-PL" sz="1200" dirty="0">
              <a:solidFill>
                <a:schemeClr val="bg1"/>
              </a:solidFill>
            </a:endParaRPr>
          </a:p>
          <a:p>
            <a:pPr marL="292100" indent="-292100">
              <a:lnSpc>
                <a:spcPct val="12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bg1"/>
                </a:solidFill>
              </a:rPr>
              <a:t>Specjalnie przeszkoleni audytorzy w roli potencjalnych klientów – obserwują i oceniają sposób oraz jakość obsługi. </a:t>
            </a:r>
          </a:p>
          <a:p>
            <a:pPr marL="292100" indent="-292100">
              <a:lnSpc>
                <a:spcPct val="12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bg1"/>
                </a:solidFill>
              </a:rPr>
              <a:t>Dane zbierane są w trakcie rozmowy z pracownikami urzędu oraz poprzez obserwację ich zachowań. </a:t>
            </a:r>
          </a:p>
          <a:p>
            <a:pPr marL="292100" indent="-292100">
              <a:lnSpc>
                <a:spcPct val="12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bg1"/>
                </a:solidFill>
              </a:rPr>
              <a:t>Arkusz ocen określa zagadnienia i elementy, na które audytorzy mają zwracać uwagę podczas wizyty.</a:t>
            </a:r>
          </a:p>
          <a:p>
            <a:pPr marL="292100" indent="-292100">
              <a:lnSpc>
                <a:spcPct val="12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bg1"/>
                </a:solidFill>
              </a:rPr>
              <a:t>Po wyjściu z urzędu audytorzy zaznaczają swoje obserwacje w kwestionariuszu.</a:t>
            </a:r>
            <a:endParaRPr lang="pl-PL" sz="1400" b="1" dirty="0">
              <a:solidFill>
                <a:schemeClr val="bg1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17</a:t>
            </a:fld>
            <a:endParaRPr lang="pl-PL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Kryteria oceny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dirty="0" smtClean="0"/>
              <a:t>Badanie Tajemniczy Klient 2012</a:t>
            </a:r>
            <a:endParaRPr lang="pl-PL" dirty="0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 dirty="0">
                <a:solidFill>
                  <a:schemeClr val="tx1"/>
                </a:solidFill>
              </a:rPr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 dirty="0">
                <a:solidFill>
                  <a:schemeClr val="tx1"/>
                </a:solidFill>
              </a:rPr>
              <a:t>WYGLĄD ZEWNĘTRZNY URZĘDNIKA I JEGO STANOWISKO PRACY</a:t>
            </a:r>
            <a:endParaRPr lang="pl-PL" sz="1400" b="1" dirty="0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 dirty="0">
                <a:solidFill>
                  <a:schemeClr val="tx1"/>
                </a:solidFill>
              </a:rPr>
              <a:t>URZĘDNIK - ZACHOWANIE SIĘ WOBEC KLIENTA</a:t>
            </a:r>
            <a:endParaRPr lang="pl-PL" sz="1400" b="1" dirty="0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 dirty="0">
                <a:solidFill>
                  <a:schemeClr val="tx1"/>
                </a:solidFill>
              </a:rPr>
              <a:t>URZĘDNIK - OBSŁUGA PRZEDSTAWIONEJ SPRAWY</a:t>
            </a:r>
            <a:endParaRPr lang="pl-PL" sz="1400" b="1" dirty="0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 dirty="0">
                <a:solidFill>
                  <a:schemeClr val="tx1"/>
                </a:solidFill>
              </a:rPr>
              <a:t>URZĘDNIK - SPOSÓB ZAŁATWIENIA PRZEDSTAWIONEJ SPRAWY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18</a:t>
            </a:fld>
            <a:endParaRPr lang="pl-PL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Ranking urzędów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Spis treści (1/2)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METODOLOGIA BADANIA						   4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723900" y="2353469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SCHEMAT I OPIS BADANIA			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  14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723900" y="2747566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WSZYSTKIE URZĘDY				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19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723900" y="3141663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Otoczenie </a:t>
            </a: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wygląd urzędu			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  22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723900" y="353576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Wygląd zewnętrzny urzędnika i jego stanowisko pracy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30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723900" y="3929857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Zachowanie się urzędnika wobec interesanta - ogólnie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32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723900" y="4323954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Urzędnik - obsługa przedstawionej sprawy 	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35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723900" y="471805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Urzędnik - sposób załatwienia przedstawionej sprawy 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40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730250" y="1959372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WYNIKI BADANIA</a:t>
            </a: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		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   	   5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Symbol zastępczy numeru slajdu 1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2</a:t>
            </a:fld>
            <a:endParaRPr lang="pl-PL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99988"/>
            <a:ext cx="7243396" cy="520700"/>
          </a:xfrm>
        </p:spPr>
        <p:txBody>
          <a:bodyPr/>
          <a:lstStyle/>
          <a:p>
            <a:r>
              <a:rPr lang="pl-PL" sz="2000" dirty="0"/>
              <a:t>Ranking </a:t>
            </a:r>
            <a:r>
              <a:rPr lang="pl-PL" dirty="0" smtClean="0"/>
              <a:t>urzędów</a:t>
            </a:r>
            <a:endParaRPr lang="en-GB" sz="2000" dirty="0"/>
          </a:p>
        </p:txBody>
      </p:sp>
      <p:sp>
        <p:nvSpPr>
          <p:cNvPr id="2565140" name="Text Box 20"/>
          <p:cNvSpPr txBox="1">
            <a:spLocks noChangeArrowheads="1"/>
          </p:cNvSpPr>
          <p:nvPr/>
        </p:nvSpPr>
        <p:spPr bwMode="auto">
          <a:xfrm>
            <a:off x="1125416" y="6277256"/>
            <a:ext cx="7385538" cy="36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 anchor="ctr">
            <a:spAutoFit/>
          </a:bodyPr>
          <a:lstStyle/>
          <a:p>
            <a:pPr algn="l">
              <a:spcBef>
                <a:spcPct val="0"/>
              </a:spcBef>
            </a:pPr>
            <a:r>
              <a:rPr lang="pl-PL">
                <a:solidFill>
                  <a:schemeClr val="tx1"/>
                </a:solidFill>
              </a:rPr>
              <a:t>na podstawie uzyskanych pozytywnych ocen; 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565141" name="Text Box 21"/>
          <p:cNvSpPr txBox="1">
            <a:spLocks noChangeArrowheads="1"/>
          </p:cNvSpPr>
          <p:nvPr/>
        </p:nvSpPr>
        <p:spPr bwMode="auto">
          <a:xfrm>
            <a:off x="5724128" y="840135"/>
            <a:ext cx="2602523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pl-PL" sz="1100" b="1" dirty="0">
                <a:solidFill>
                  <a:srgbClr val="FF0000"/>
                </a:solidFill>
              </a:rPr>
              <a:t>najlepsze wyniki w danej grupie ocenianych kryteriów </a:t>
            </a:r>
            <a:endParaRPr lang="en-GB" sz="1100" b="1" dirty="0">
              <a:solidFill>
                <a:srgbClr val="FF0000"/>
              </a:solidFill>
            </a:endParaRPr>
          </a:p>
        </p:txBody>
      </p:sp>
      <p:sp>
        <p:nvSpPr>
          <p:cNvPr id="2565142" name="Line 22"/>
          <p:cNvSpPr>
            <a:spLocks noChangeShapeType="1"/>
          </p:cNvSpPr>
          <p:nvPr/>
        </p:nvSpPr>
        <p:spPr bwMode="auto">
          <a:xfrm flipH="1">
            <a:off x="4923693" y="1295400"/>
            <a:ext cx="2039815" cy="1600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414000" bIns="46800" anchor="ctr">
            <a:spAutoFit/>
          </a:bodyPr>
          <a:lstStyle/>
          <a:p>
            <a:endParaRPr lang="pl-PL"/>
          </a:p>
        </p:txBody>
      </p:sp>
      <p:sp>
        <p:nvSpPr>
          <p:cNvPr id="2565143" name="Line 23"/>
          <p:cNvSpPr>
            <a:spLocks noChangeShapeType="1"/>
          </p:cNvSpPr>
          <p:nvPr/>
        </p:nvSpPr>
        <p:spPr bwMode="auto">
          <a:xfrm>
            <a:off x="7174523" y="1295400"/>
            <a:ext cx="925869" cy="177356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414000" bIns="46800" anchor="ctr">
            <a:spAutoFit/>
          </a:bodyPr>
          <a:lstStyle/>
          <a:p>
            <a:endParaRPr lang="pl-PL"/>
          </a:p>
        </p:txBody>
      </p:sp>
      <p:sp>
        <p:nvSpPr>
          <p:cNvPr id="9" name="Symbol zastępczy stopki 4"/>
          <p:cNvSpPr txBox="1">
            <a:spLocks/>
          </p:cNvSpPr>
          <p:nvPr/>
        </p:nvSpPr>
        <p:spPr>
          <a:xfrm rot="16200000">
            <a:off x="-2393549" y="3370010"/>
            <a:ext cx="5269624" cy="46493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Badanie Tajemniczy Klient 2012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ymbol zastępczy numeru slajdu 6"/>
          <p:cNvSpPr txBox="1">
            <a:spLocks/>
          </p:cNvSpPr>
          <p:nvPr/>
        </p:nvSpPr>
        <p:spPr>
          <a:xfrm>
            <a:off x="-1" y="6381328"/>
            <a:ext cx="525101" cy="365125"/>
          </a:xfrm>
          <a:prstGeom prst="rect">
            <a:avLst/>
          </a:prstGeom>
        </p:spPr>
        <p:txBody>
          <a:bodyPr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5569-54CB-40D0-8FFB-6454A0BD4B47}" type="slidenum">
              <a:rPr lang="pl-PL" sz="1200" b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lang="pl-PL" sz="12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867508" y="1700800"/>
          <a:ext cx="7995138" cy="4536487"/>
        </p:xfrm>
        <a:graphic>
          <a:graphicData uri="http://schemas.openxmlformats.org/drawingml/2006/table">
            <a:tbl>
              <a:tblPr/>
              <a:tblGrid>
                <a:gridCol w="2309706"/>
                <a:gridCol w="947572"/>
                <a:gridCol w="947572"/>
                <a:gridCol w="947572"/>
                <a:gridCol w="947572"/>
                <a:gridCol w="947572"/>
                <a:gridCol w="947572"/>
              </a:tblGrid>
              <a:tr h="103101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URZĄD</a:t>
                      </a:r>
                      <a:r>
                        <a:rPr lang="pl-PL" sz="10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DZIELNICY</a:t>
                      </a:r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ogółem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otoczenie - wygląd urzędu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wygląd zewnętrzny urzędnika i stanowisko pracy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urzędnik - zachowanie wobec interesanta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urzędnik - obsługa przedstawionej sprawy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urzędnik - sposób załatwienia przedstawionej sprawy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Ursynów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89%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91%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97%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98%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62%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95%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Ochota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87%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90%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92%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98%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59%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96%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Bielany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86%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86%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89%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98%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63%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96%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Praga Południe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85%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83%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98%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58%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93%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Żoliborz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85%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85%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90%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98%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57%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96%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Praga Północ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85%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85%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90%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99%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59%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90%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Bemowo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87%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87%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96%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59%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93%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Wilanów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85%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86%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98%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59%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Rembertów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78%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99%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60%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91%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Wola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85%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96%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61%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93%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Targówek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82%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83%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85%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96%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58%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88%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Wawer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82%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87%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85%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96%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53%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88%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Białołęka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82%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80%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79%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64%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91%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Włochy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81%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82%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96%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56%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88%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Śródmieście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81%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85%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95%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58%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83%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Ursus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80%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85%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89%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60%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82%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Wesoła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79%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75%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90%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92%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84%</a:t>
                      </a:r>
                    </a:p>
                  </a:txBody>
                  <a:tcPr marL="9355" marR="9355" marT="93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5558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Otoczenie – wygląd urzędu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(1)</a:t>
            </a:r>
            <a:endParaRPr lang="en-GB" sz="1200" b="1" dirty="0">
              <a:solidFill>
                <a:schemeClr val="accent1"/>
              </a:solidFill>
              <a:latin typeface="Tahoma" pitchFamily="34" charset="0"/>
            </a:endParaRPr>
          </a:p>
        </p:txBody>
      </p:sp>
      <p:graphicFrame>
        <p:nvGraphicFramePr>
          <p:cNvPr id="9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842963" y="1233488"/>
          <a:ext cx="7856537" cy="474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ymbol zastępczy numeru slajdu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23</a:t>
            </a:fld>
            <a:endParaRPr lang="pl-PL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(2)</a:t>
            </a:r>
            <a:endParaRPr lang="en-GB" sz="1200" b="1" dirty="0">
              <a:solidFill>
                <a:schemeClr val="accent1"/>
              </a:solidFill>
              <a:latin typeface="Tahoma" pitchFamily="34" charset="0"/>
            </a:endParaRPr>
          </a:p>
        </p:txBody>
      </p:sp>
      <p:graphicFrame>
        <p:nvGraphicFramePr>
          <p:cNvPr id="9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842963" y="1229842"/>
          <a:ext cx="7856537" cy="4758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755576" y="908720"/>
            <a:ext cx="562627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 i="1" dirty="0">
                <a:latin typeface="Tahoma" pitchFamily="34" charset="0"/>
              </a:rPr>
              <a:t>Gdzie znajdują się </a:t>
            </a:r>
            <a:r>
              <a:rPr lang="pl-PL" sz="1200" i="1" u="sng" dirty="0">
                <a:latin typeface="Tahoma" pitchFamily="34" charset="0"/>
              </a:rPr>
              <a:t>karty informacyjne</a:t>
            </a:r>
            <a:r>
              <a:rPr lang="pl-PL" sz="1200" i="1" dirty="0">
                <a:latin typeface="Tahoma" pitchFamily="34" charset="0"/>
              </a:rPr>
              <a:t>?</a:t>
            </a:r>
            <a:endParaRPr lang="en-GB" sz="1200" i="1" dirty="0">
              <a:latin typeface="Tahoma" pitchFamily="34" charset="0"/>
            </a:endParaRPr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24</a:t>
            </a:fld>
            <a:endParaRPr lang="pl-PL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655638" y="1325563"/>
          <a:ext cx="7840662" cy="2232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661988" y="3914775"/>
          <a:ext cx="7731125" cy="212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6593" y="3431258"/>
            <a:ext cx="59309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 i="1" dirty="0"/>
              <a:t>Czy </a:t>
            </a:r>
            <a:r>
              <a:rPr lang="pl-PL" sz="1000" i="1" u="sng" dirty="0"/>
              <a:t>karty </a:t>
            </a:r>
            <a:r>
              <a:rPr lang="pl-PL" sz="1200" i="1" u="sng" dirty="0"/>
              <a:t>informacyjne</a:t>
            </a:r>
            <a:r>
              <a:rPr lang="pl-PL" sz="1000" i="1" dirty="0"/>
              <a:t> na terenie urzędu są w miejscu, w którym łatwo je zauważyć?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83568" y="908720"/>
            <a:ext cx="5334000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000" i="1" dirty="0"/>
              <a:t>Czy </a:t>
            </a:r>
            <a:r>
              <a:rPr lang="pl-PL" sz="1000" i="1" u="sng" dirty="0"/>
              <a:t>karty informacyjne</a:t>
            </a:r>
            <a:r>
              <a:rPr lang="pl-PL" sz="1000" i="1" dirty="0"/>
              <a:t>, które są na terenie urzędu są uporządkowane</a:t>
            </a:r>
          </a:p>
        </p:txBody>
      </p:sp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782665" y="44624"/>
            <a:ext cx="7101703" cy="661060"/>
          </a:xfrm>
        </p:spPr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(3)</a:t>
            </a:r>
            <a:endParaRPr lang="en-GB" sz="1200" b="1" dirty="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25</a:t>
            </a:fld>
            <a:endParaRPr lang="pl-PL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803275" y="1304925"/>
          <a:ext cx="7575550" cy="459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ytuł 1"/>
          <p:cNvSpPr txBox="1">
            <a:spLocks/>
          </p:cNvSpPr>
          <p:nvPr/>
        </p:nvSpPr>
        <p:spPr>
          <a:xfrm>
            <a:off x="792901" y="31636"/>
            <a:ext cx="7101703" cy="661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F000A"/>
                </a:solidFill>
                <a:effectLst/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Wszystkie urzędy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AF000A"/>
              </a:solidFill>
              <a:effectLst/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(4)</a:t>
            </a:r>
            <a:endParaRPr lang="en-GB" sz="1200" b="1" dirty="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92901" y="1123950"/>
            <a:ext cx="359886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 i="1" u="sng" dirty="0"/>
              <a:t>Gdzie znajdują się formularze / wnioski?</a:t>
            </a:r>
            <a:endParaRPr lang="en-GB" sz="1000" i="1" u="sng" dirty="0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26</a:t>
            </a:fld>
            <a:endParaRPr lang="pl-PL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655638" y="1325563"/>
          <a:ext cx="7840662" cy="2232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661988" y="3914775"/>
          <a:ext cx="7731125" cy="212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82665" y="3485277"/>
            <a:ext cx="7199313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 i="1" u="sng" dirty="0"/>
              <a:t>Czy formularze / wnioski na terenie urzędu są w miejscu, w którym łatwo je zauważyć?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782665" y="967665"/>
            <a:ext cx="5334000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000" i="1" u="sng" dirty="0"/>
              <a:t>Czy formularze / wnioski, które są na terenie urzędu są uporządkowane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(5)</a:t>
            </a:r>
            <a:endParaRPr lang="en-GB" sz="1200" b="1" dirty="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27</a:t>
            </a:fld>
            <a:endParaRPr lang="pl-PL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(6)</a:t>
            </a:r>
            <a:endParaRPr lang="en-GB" sz="1200" b="1" dirty="0">
              <a:solidFill>
                <a:schemeClr val="accent1"/>
              </a:solidFill>
              <a:latin typeface="Tahoma" pitchFamily="34" charset="0"/>
            </a:endParaRPr>
          </a:p>
        </p:txBody>
      </p:sp>
      <p:graphicFrame>
        <p:nvGraphicFramePr>
          <p:cNvPr id="1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842963" y="1229842"/>
          <a:ext cx="7856537" cy="4758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782665" y="1000839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Gdzie znajdują się wzory wypełnionych formularzy / wniosków?</a:t>
            </a:r>
            <a:endParaRPr lang="en-GB" sz="1200" b="1" dirty="0">
              <a:latin typeface="Verdana" pitchFamily="34" charset="0"/>
            </a:endParaRPr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28</a:t>
            </a:fld>
            <a:endParaRPr lang="pl-PL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(7)</a:t>
            </a:r>
            <a:endParaRPr lang="en-GB" sz="1200" b="1" dirty="0">
              <a:solidFill>
                <a:schemeClr val="accent1"/>
              </a:solidFill>
              <a:latin typeface="Tahoma" pitchFamily="34" charset="0"/>
            </a:endParaRP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1750" y="1155700"/>
          <a:ext cx="8070850" cy="4743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pole tekstowe 6"/>
          <p:cNvSpPr txBox="1">
            <a:spLocks noChangeArrowheads="1"/>
          </p:cNvSpPr>
          <p:nvPr/>
        </p:nvSpPr>
        <p:spPr bwMode="auto">
          <a:xfrm>
            <a:off x="8162925" y="1264992"/>
            <a:ext cx="1200150" cy="64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pl-PL" sz="1000" dirty="0" smtClean="0">
                <a:cs typeface="Arial" charset="0"/>
              </a:rPr>
              <a:t>2012(N=340) 2011 </a:t>
            </a:r>
            <a:r>
              <a:rPr lang="pl-PL" sz="1000" dirty="0">
                <a:cs typeface="Arial" charset="0"/>
              </a:rPr>
              <a:t>(N=340) 2010 (N=340</a:t>
            </a:r>
            <a:r>
              <a:rPr lang="pl-PL" sz="1000" dirty="0" smtClean="0">
                <a:cs typeface="Arial" charset="0"/>
              </a:rPr>
              <a:t>)</a:t>
            </a:r>
            <a:endParaRPr lang="pl-PL" sz="1000" dirty="0">
              <a:cs typeface="Arial" charset="0"/>
            </a:endParaRPr>
          </a:p>
        </p:txBody>
      </p:sp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8158752" y="2214744"/>
            <a:ext cx="1200150" cy="64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pl-PL" sz="1000" dirty="0" smtClean="0">
                <a:cs typeface="Arial" charset="0"/>
              </a:rPr>
              <a:t>2012(N=340) 2011 </a:t>
            </a:r>
            <a:r>
              <a:rPr lang="pl-PL" sz="1000" dirty="0">
                <a:cs typeface="Arial" charset="0"/>
              </a:rPr>
              <a:t>(N=340) 2010 (N=340</a:t>
            </a:r>
            <a:r>
              <a:rPr lang="pl-PL" sz="1000" dirty="0" smtClean="0">
                <a:cs typeface="Arial" charset="0"/>
              </a:rPr>
              <a:t>)</a:t>
            </a:r>
            <a:endParaRPr lang="pl-PL" sz="1000" dirty="0">
              <a:cs typeface="Arial" charset="0"/>
            </a:endParaRPr>
          </a:p>
        </p:txBody>
      </p:sp>
      <p:sp>
        <p:nvSpPr>
          <p:cNvPr id="18" name="pole tekstowe 6"/>
          <p:cNvSpPr txBox="1">
            <a:spLocks noChangeArrowheads="1"/>
          </p:cNvSpPr>
          <p:nvPr/>
        </p:nvSpPr>
        <p:spPr bwMode="auto">
          <a:xfrm>
            <a:off x="8154579" y="3168658"/>
            <a:ext cx="1200150" cy="64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pl-PL" sz="1000" dirty="0" smtClean="0">
                <a:cs typeface="Arial" charset="0"/>
              </a:rPr>
              <a:t>2012(N=340) 2011 </a:t>
            </a:r>
            <a:r>
              <a:rPr lang="pl-PL" sz="1000" dirty="0">
                <a:cs typeface="Arial" charset="0"/>
              </a:rPr>
              <a:t>(N=340) 2010 (N=340</a:t>
            </a:r>
            <a:r>
              <a:rPr lang="pl-PL" sz="1000" dirty="0" smtClean="0">
                <a:cs typeface="Arial" charset="0"/>
              </a:rPr>
              <a:t>)</a:t>
            </a:r>
            <a:endParaRPr lang="pl-PL" sz="1000" dirty="0">
              <a:cs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8146233" y="4005064"/>
            <a:ext cx="1200150" cy="64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pl-PL" sz="1000" dirty="0" smtClean="0">
                <a:cs typeface="Arial" charset="0"/>
              </a:rPr>
              <a:t>2012(N=340) 2011 </a:t>
            </a:r>
            <a:r>
              <a:rPr lang="pl-PL" sz="1000" dirty="0">
                <a:cs typeface="Arial" charset="0"/>
              </a:rPr>
              <a:t>(N=340) 2010 (N=340</a:t>
            </a:r>
            <a:r>
              <a:rPr lang="pl-PL" sz="1000" dirty="0" smtClean="0">
                <a:cs typeface="Arial" charset="0"/>
              </a:rPr>
              <a:t>)</a:t>
            </a:r>
            <a:endParaRPr lang="pl-PL" sz="1000" dirty="0">
              <a:cs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8142060" y="5054120"/>
            <a:ext cx="1200150" cy="64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pl-PL" sz="1000" dirty="0" smtClean="0">
                <a:cs typeface="Arial" charset="0"/>
              </a:rPr>
              <a:t>2012(N=340) 2011 </a:t>
            </a:r>
            <a:r>
              <a:rPr lang="pl-PL" sz="1000" dirty="0">
                <a:cs typeface="Arial" charset="0"/>
              </a:rPr>
              <a:t>(N=340) 2010 (N=340</a:t>
            </a:r>
            <a:r>
              <a:rPr lang="pl-PL" sz="1000" dirty="0" smtClean="0">
                <a:cs typeface="Arial" charset="0"/>
              </a:rPr>
              <a:t>)</a:t>
            </a:r>
            <a:endParaRPr lang="pl-PL" sz="1000" dirty="0">
              <a:cs typeface="Arial" charset="0"/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29</a:t>
            </a:fld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Spis treści (2/</a:t>
            </a:r>
            <a:r>
              <a:rPr lang="pl-PL" dirty="0" err="1" smtClean="0"/>
              <a:t>2</a:t>
            </a:r>
            <a:r>
              <a:rPr lang="pl-PL" dirty="0" smtClean="0"/>
              <a:t>)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723900" y="400685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POSZCZEGÓLNE URZĘDY - ZESTAWIENIE		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71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723900" y="438785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Otoczenie - wygląd urzędu			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72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723900" y="476885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Wygląd zewnętrzny urzędnika i jego stanowisko pracy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83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723900" y="514985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Zachowanie się urzędnika wobec interesanta – ogólnie 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87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723900" y="553085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Urzędnik - obsługa przedstawionej sprawy	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93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723900" y="591185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Urzędnik - sposób załatwienia przedstawionej sprawy	 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101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JEDNOSTKI ORGANIZACYJNE			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48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23900" y="1946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Wygląd zewnętrzny urzędnika i jego stanowisko pracy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50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723900" y="2316163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Zachowanie się urzędnika wobec interesanta – ogólnie 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52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723900" y="268605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Urzędnik - obsługa przedstawionej sprawy	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57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723900" y="305593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pl-PL" sz="1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Urzędnik - sposób załatwienia przedstawionej sprawy 		</a:t>
            </a: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62</a:t>
            </a:r>
            <a:endParaRPr lang="pl-PL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3</a:t>
            </a:fld>
            <a:endParaRPr lang="pl-PL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Wygląd zewnętrzny urzędnika i jego stanowisko pracy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/>
        </p:nvGraphicFramePr>
        <p:xfrm>
          <a:off x="3179763" y="4775200"/>
          <a:ext cx="5222875" cy="143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0701370"/>
              </p:ext>
            </p:extLst>
          </p:nvPr>
        </p:nvGraphicFramePr>
        <p:xfrm>
          <a:off x="898525" y="815975"/>
          <a:ext cx="7804150" cy="4184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68313" y="4070350"/>
            <a:ext cx="2230437" cy="40011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ma identyfikator z imieniem  i nazwiskiem?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68313" y="2794000"/>
            <a:ext cx="2230437" cy="24622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są naczynia?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68313" y="3294063"/>
            <a:ext cx="2230437" cy="55399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znajdują się tylko przedmioty związane z pracą? 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468313" y="1905000"/>
            <a:ext cx="2220912" cy="40011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jest porządek? </a:t>
            </a: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1009650" y="4610375"/>
            <a:ext cx="1041400" cy="2645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468313" y="1139825"/>
            <a:ext cx="2230437" cy="40011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 dirty="0"/>
              <a:t>Czy urzędnik jest ubrany “na służbowo”?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493713" y="5030788"/>
            <a:ext cx="2230437" cy="24622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 dirty="0"/>
              <a:t>Gdzie umieszczony był identyfikator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WYGLĄD ZEWNĘTRZNY URZĘDNIKA I JEGO STANOWISKO PRACY</a:t>
            </a:r>
          </a:p>
        </p:txBody>
      </p:sp>
      <p:sp>
        <p:nvSpPr>
          <p:cNvPr id="17" name="Symbol zastępczy numeru slajdu 1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31</a:t>
            </a:fld>
            <a:endParaRPr lang="pl-PL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Zachowanie urzędnika wobec interesanta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ZACHOWANIE URZĘDNIKA WOBEC INTERESANTA (1)</a:t>
            </a:r>
          </a:p>
        </p:txBody>
      </p:sp>
      <p:graphicFrame>
        <p:nvGraphicFramePr>
          <p:cNvPr id="16" name="Object 5"/>
          <p:cNvGraphicFramePr>
            <a:graphicFrameLocks noChangeAspect="1"/>
          </p:cNvGraphicFramePr>
          <p:nvPr/>
        </p:nvGraphicFramePr>
        <p:xfrm>
          <a:off x="436563" y="4003675"/>
          <a:ext cx="3983037" cy="2038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790575" y="3476625"/>
            <a:ext cx="356076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rozpoczął obsługę sprawy od razu? 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podjął się obsługi sprawy? 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5848350" y="758825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przywitał Cię? </a:t>
            </a:r>
          </a:p>
        </p:txBody>
      </p:sp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5054600" y="958850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Object 7"/>
          <p:cNvGraphicFramePr>
            <a:graphicFrameLocks noChangeAspect="1"/>
          </p:cNvGraphicFramePr>
          <p:nvPr/>
        </p:nvGraphicFramePr>
        <p:xfrm>
          <a:off x="374650" y="1319213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33</a:t>
            </a:fld>
            <a:endParaRPr lang="pl-PL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ZACHOWANIE URZĘDNIKA WOBEC INTERESANTA (2)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403600" y="944563"/>
          <a:ext cx="5495925" cy="5110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83568" y="1017588"/>
            <a:ext cx="2635895" cy="40011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000" dirty="0"/>
              <a:t>Czy urzędnik podczas rozmowy starał się podtrzymywać kontakt wzrokowy  z Tobą?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827584" y="1772816"/>
            <a:ext cx="2116179" cy="24622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000" dirty="0"/>
              <a:t>Czy urzędnik mówił wyraźnie?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683568" y="3083482"/>
            <a:ext cx="2635895" cy="40011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000" dirty="0"/>
              <a:t>Czy podczas rozmowy z Tobą urzędnik jadł posiłek lub pił napój? 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676686" y="4440238"/>
            <a:ext cx="2599914" cy="24622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000"/>
              <a:t>Czy urzędnik okazywał zniecierpliwienie?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683568" y="2420888"/>
            <a:ext cx="2635895" cy="40011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000" dirty="0"/>
              <a:t>Czy podczas rozmowy z Tobą urzędnik zajmował się prywatnymi sprawami? 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676686" y="5232400"/>
            <a:ext cx="2599914" cy="24622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000" dirty="0"/>
              <a:t>Czy urzędnik uprzejmie Cię pożegnał?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683568" y="3748970"/>
            <a:ext cx="2635895" cy="40011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000" dirty="0" smtClean="0"/>
              <a:t>Czy podczas rozmowy z Tobą urzędnik żuł gumę?</a:t>
            </a:r>
            <a:endParaRPr lang="pl-PL" sz="1000" dirty="0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34</a:t>
            </a:fld>
            <a:endParaRPr lang="pl-PL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Urzędnik - obsługa przedstawionej sprawy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(1)</a:t>
            </a:r>
          </a:p>
        </p:txBody>
      </p:sp>
      <p:graphicFrame>
        <p:nvGraphicFramePr>
          <p:cNvPr id="19" name="Object 2"/>
          <p:cNvGraphicFramePr>
            <a:graphicFrameLocks noChangeAspect="1"/>
          </p:cNvGraphicFramePr>
          <p:nvPr/>
        </p:nvGraphicFramePr>
        <p:xfrm>
          <a:off x="1147763" y="1216025"/>
          <a:ext cx="7766050" cy="35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50825" y="1412875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dopytywał o szczegóły przedstawionej przez Ciebie sprawy?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50825" y="2611438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używał zrozumiałej terminologii?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25099" y="3778250"/>
            <a:ext cx="2678475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200" dirty="0"/>
              <a:t>Czy urzędnik opuszczał stanowisko pracy w trakcie rozmowy z Tobą?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468313" y="5157788"/>
            <a:ext cx="3060700" cy="83099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dirty="0"/>
              <a:t>Czy urzędnik poinformował Cię                w jakim celu opuszcza stanowisko pracy? </a:t>
            </a:r>
            <a:br>
              <a:rPr lang="pl-PL" sz="1200" dirty="0"/>
            </a:br>
            <a:r>
              <a:rPr lang="pl-PL" sz="1200" dirty="0"/>
              <a:t>(</a:t>
            </a:r>
            <a:r>
              <a:rPr lang="pl-PL" sz="1200" dirty="0" smtClean="0"/>
              <a:t>N=41 </a:t>
            </a:r>
            <a:r>
              <a:rPr lang="pl-PL" sz="1200" dirty="0"/>
              <a:t>osób, przy których urzędnik opuszczał stanowisko pracy)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844925" y="5079498"/>
            <a:ext cx="3938588" cy="905881"/>
          </a:xfrm>
          <a:prstGeom prst="rect">
            <a:avLst/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162000" tIns="82800" rIns="162000" bIns="82800" anchor="ctr">
            <a:spAutoFit/>
          </a:bodyPr>
          <a:lstStyle/>
          <a:p>
            <a:pPr algn="l" defTabSz="762000" fontAlgn="ctr"/>
            <a:r>
              <a:rPr lang="pl-PL" sz="1200" dirty="0" smtClean="0">
                <a:solidFill>
                  <a:schemeClr val="bg1"/>
                </a:solidFill>
              </a:rPr>
              <a:t>37 pracowników </a:t>
            </a:r>
            <a:r>
              <a:rPr lang="pl-PL" sz="1200" dirty="0">
                <a:solidFill>
                  <a:schemeClr val="bg1"/>
                </a:solidFill>
              </a:rPr>
              <a:t>poinformowało, w jakim celu opuszcza stanowisko </a:t>
            </a:r>
            <a:r>
              <a:rPr lang="pl-PL" sz="1200" dirty="0" smtClean="0">
                <a:solidFill>
                  <a:schemeClr val="bg1"/>
                </a:solidFill>
              </a:rPr>
              <a:t>pracy.</a:t>
            </a:r>
          </a:p>
          <a:p>
            <a:pPr algn="l" defTabSz="762000" fontAlgn="ctr"/>
            <a:r>
              <a:rPr lang="pl-PL" sz="1200" dirty="0" smtClean="0">
                <a:solidFill>
                  <a:schemeClr val="bg1"/>
                </a:solidFill>
              </a:rPr>
              <a:t>4 pracowników </a:t>
            </a:r>
            <a:r>
              <a:rPr lang="pl-PL" sz="1200" dirty="0">
                <a:solidFill>
                  <a:schemeClr val="bg1"/>
                </a:solidFill>
              </a:rPr>
              <a:t>nie poinformowało w jakim celu opuszcza stanowisko pracy</a:t>
            </a:r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1331913" y="4421188"/>
            <a:ext cx="1041400" cy="71913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endParaRPr lang="pl-PL" sz="4000">
              <a:solidFill>
                <a:schemeClr val="hlink"/>
              </a:solidFill>
            </a:endParaRPr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36</a:t>
            </a:fld>
            <a:endParaRPr lang="pl-PL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(2)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6080125" y="989013"/>
            <a:ext cx="288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zaproponował wyjaśnienie formularza/ wniosku / lub wyjaśnił, jak go wypełnić?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042988" y="989013"/>
            <a:ext cx="43931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374650" y="1565275"/>
          <a:ext cx="4686300" cy="4375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5054600" y="1604963"/>
          <a:ext cx="3489325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37</a:t>
            </a:fld>
            <a:endParaRPr lang="pl-PL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(3)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972050" y="1052513"/>
            <a:ext cx="368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podczas wyjaśniania przedstawionej sprawy wydał kartę informacyjną?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20340" y="1052513"/>
            <a:ext cx="33035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podczas wyjaśniania przedstawionej przez Ciebie sprawy...?</a:t>
            </a:r>
          </a:p>
        </p:txBody>
      </p:sp>
      <p:graphicFrame>
        <p:nvGraphicFramePr>
          <p:cNvPr id="16" name="Object 5"/>
          <p:cNvGraphicFramePr>
            <a:graphicFrameLocks noChangeAspect="1"/>
          </p:cNvGraphicFramePr>
          <p:nvPr/>
        </p:nvGraphicFramePr>
        <p:xfrm>
          <a:off x="4908550" y="1608138"/>
          <a:ext cx="3860800" cy="424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Object 4"/>
          <p:cNvGraphicFramePr>
            <a:graphicFrameLocks noChangeAspect="1"/>
          </p:cNvGraphicFramePr>
          <p:nvPr/>
        </p:nvGraphicFramePr>
        <p:xfrm>
          <a:off x="374650" y="1565275"/>
          <a:ext cx="4686300" cy="4375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38</a:t>
            </a:fld>
            <a:endParaRPr lang="pl-PL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 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(4)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748338" y="2069076"/>
            <a:ext cx="2917825" cy="905881"/>
          </a:xfrm>
          <a:prstGeom prst="rect">
            <a:avLst/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162000" tIns="82800" rIns="162000" bIns="82800" anchor="ctr">
            <a:spAutoFit/>
          </a:bodyPr>
          <a:lstStyle/>
          <a:p>
            <a:pPr algn="l" defTabSz="762000"/>
            <a:r>
              <a:rPr lang="pl-PL" sz="1200" dirty="0" smtClean="0">
                <a:solidFill>
                  <a:schemeClr val="bg1"/>
                </a:solidFill>
              </a:rPr>
              <a:t>2012 </a:t>
            </a:r>
            <a:r>
              <a:rPr lang="pl-PL" sz="1200" dirty="0">
                <a:solidFill>
                  <a:schemeClr val="bg1"/>
                </a:solidFill>
              </a:rPr>
              <a:t>(</a:t>
            </a:r>
            <a:r>
              <a:rPr lang="pl-PL" sz="1200" dirty="0" smtClean="0">
                <a:solidFill>
                  <a:schemeClr val="bg1"/>
                </a:solidFill>
              </a:rPr>
              <a:t>N=10) </a:t>
            </a:r>
            <a:endParaRPr lang="pl-PL" sz="1200" dirty="0">
              <a:solidFill>
                <a:schemeClr val="bg1"/>
              </a:solidFill>
            </a:endParaRPr>
          </a:p>
          <a:p>
            <a:pPr algn="l" defTabSz="762000"/>
            <a:r>
              <a:rPr lang="pl-PL" sz="1200" dirty="0">
                <a:solidFill>
                  <a:schemeClr val="bg1"/>
                </a:solidFill>
              </a:rPr>
              <a:t>Tak, odebrał wszystkie - </a:t>
            </a:r>
            <a:r>
              <a:rPr lang="pl-PL" sz="1200" dirty="0" smtClean="0">
                <a:solidFill>
                  <a:schemeClr val="bg1"/>
                </a:solidFill>
              </a:rPr>
              <a:t>9 wskazań</a:t>
            </a:r>
            <a:endParaRPr lang="pl-PL" sz="1200" dirty="0">
              <a:solidFill>
                <a:schemeClr val="bg1"/>
              </a:solidFill>
            </a:endParaRPr>
          </a:p>
          <a:p>
            <a:pPr algn="l" defTabSz="762000"/>
            <a:r>
              <a:rPr lang="pl-PL" sz="1200" dirty="0" smtClean="0">
                <a:solidFill>
                  <a:schemeClr val="bg1"/>
                </a:solidFill>
              </a:rPr>
              <a:t>Nie – nie odebrał żadnego – 1 wskazanie</a:t>
            </a:r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23900" y="1153591"/>
            <a:ext cx="35464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w trakcie rozmowy z Tobą zadzwonił telefon znajdujący się przy stanowisku, przy którym miała miejsce rozmowa?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749925" y="1444104"/>
            <a:ext cx="2809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odebrał dzwoniący telefon?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746750" y="3356992"/>
            <a:ext cx="28130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przed odebraniem telefonu przeprosił Ciebie / powiadomił, że odbierze telefon?</a:t>
            </a:r>
          </a:p>
        </p:txBody>
      </p:sp>
      <p:graphicFrame>
        <p:nvGraphicFramePr>
          <p:cNvPr id="15" name="Object 6"/>
          <p:cNvGraphicFramePr>
            <a:graphicFrameLocks noChangeAspect="1"/>
          </p:cNvGraphicFramePr>
          <p:nvPr/>
        </p:nvGraphicFramePr>
        <p:xfrm>
          <a:off x="809625" y="1807641"/>
          <a:ext cx="3970338" cy="4410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5764213" y="4359839"/>
            <a:ext cx="2955925" cy="905881"/>
          </a:xfrm>
          <a:prstGeom prst="rect">
            <a:avLst/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162000" tIns="82800" rIns="162000" bIns="82800" anchor="ctr">
            <a:spAutoFit/>
          </a:bodyPr>
          <a:lstStyle/>
          <a:p>
            <a:pPr algn="l" defTabSz="762000"/>
            <a:r>
              <a:rPr lang="pl-PL" sz="1200" dirty="0" smtClean="0">
                <a:solidFill>
                  <a:schemeClr val="bg1"/>
                </a:solidFill>
              </a:rPr>
              <a:t>2012 </a:t>
            </a:r>
            <a:r>
              <a:rPr lang="pl-PL" sz="1200" dirty="0">
                <a:solidFill>
                  <a:schemeClr val="bg1"/>
                </a:solidFill>
              </a:rPr>
              <a:t>(</a:t>
            </a:r>
            <a:r>
              <a:rPr lang="pl-PL" sz="1200" dirty="0" smtClean="0">
                <a:solidFill>
                  <a:schemeClr val="bg1"/>
                </a:solidFill>
              </a:rPr>
              <a:t>N=9):</a:t>
            </a:r>
            <a:endParaRPr lang="pl-PL" sz="1200" dirty="0">
              <a:solidFill>
                <a:schemeClr val="bg1"/>
              </a:solidFill>
            </a:endParaRPr>
          </a:p>
          <a:p>
            <a:pPr algn="l" defTabSz="762000"/>
            <a:r>
              <a:rPr lang="pl-PL" sz="1200" dirty="0">
                <a:solidFill>
                  <a:schemeClr val="bg1"/>
                </a:solidFill>
              </a:rPr>
              <a:t>Tak – </a:t>
            </a:r>
            <a:r>
              <a:rPr lang="pl-PL" sz="1200" dirty="0" smtClean="0">
                <a:solidFill>
                  <a:schemeClr val="bg1"/>
                </a:solidFill>
              </a:rPr>
              <a:t>6 wskazań</a:t>
            </a:r>
            <a:endParaRPr lang="pl-PL" sz="1200" dirty="0">
              <a:solidFill>
                <a:schemeClr val="bg1"/>
              </a:solidFill>
            </a:endParaRPr>
          </a:p>
          <a:p>
            <a:pPr algn="l" defTabSz="762000"/>
            <a:r>
              <a:rPr lang="pl-PL" sz="1200" dirty="0">
                <a:solidFill>
                  <a:schemeClr val="bg1"/>
                </a:solidFill>
              </a:rPr>
              <a:t>Nie – </a:t>
            </a:r>
            <a:r>
              <a:rPr lang="pl-PL" sz="1200" dirty="0" smtClean="0">
                <a:solidFill>
                  <a:schemeClr val="bg1"/>
                </a:solidFill>
              </a:rPr>
              <a:t>3  wskazania</a:t>
            </a:r>
            <a:endParaRPr lang="pl-PL" sz="1200" dirty="0">
              <a:solidFill>
                <a:schemeClr val="bg1"/>
              </a:solidFill>
            </a:endParaRPr>
          </a:p>
          <a:p>
            <a:pPr algn="l" defTabSz="762000"/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39</a:t>
            </a:fld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Metodologia badania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pole tekstowe 24"/>
          <p:cNvSpPr>
            <a:spLocks noChangeArrowheads="1"/>
          </p:cNvSpPr>
          <p:nvPr/>
        </p:nvSpPr>
        <p:spPr bwMode="auto">
          <a:xfrm>
            <a:off x="1043608" y="1208668"/>
            <a:ext cx="2521053" cy="62641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997" y="1196751"/>
            <a:ext cx="4860000" cy="63067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pl-PL" sz="1200" dirty="0" smtClean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9" name="pole tekstowe 24"/>
          <p:cNvSpPr>
            <a:spLocks noChangeArrowheads="1"/>
          </p:cNvSpPr>
          <p:nvPr/>
        </p:nvSpPr>
        <p:spPr bwMode="auto">
          <a:xfrm>
            <a:off x="1043608" y="1926763"/>
            <a:ext cx="2521053" cy="62641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Technika</a:t>
            </a:r>
          </a:p>
        </p:txBody>
      </p:sp>
      <p:sp>
        <p:nvSpPr>
          <p:cNvPr id="11" name="pole tekstowe 24"/>
          <p:cNvSpPr>
            <a:spLocks noChangeArrowheads="1"/>
          </p:cNvSpPr>
          <p:nvPr/>
        </p:nvSpPr>
        <p:spPr bwMode="auto">
          <a:xfrm>
            <a:off x="1043608" y="4454510"/>
            <a:ext cx="2521053" cy="62641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Dobór próby</a:t>
            </a:r>
          </a:p>
        </p:txBody>
      </p:sp>
      <p:sp>
        <p:nvSpPr>
          <p:cNvPr id="12" name="pole tekstowe 24"/>
          <p:cNvSpPr>
            <a:spLocks noChangeArrowheads="1"/>
          </p:cNvSpPr>
          <p:nvPr/>
        </p:nvSpPr>
        <p:spPr bwMode="auto">
          <a:xfrm>
            <a:off x="1043608" y="5159179"/>
            <a:ext cx="2521053" cy="62641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Termin realizacji</a:t>
            </a:r>
          </a:p>
        </p:txBody>
      </p:sp>
      <p:sp>
        <p:nvSpPr>
          <p:cNvPr id="13" name="pole tekstowe 24"/>
          <p:cNvSpPr>
            <a:spLocks noChangeArrowheads="1"/>
          </p:cNvSpPr>
          <p:nvPr/>
        </p:nvSpPr>
        <p:spPr bwMode="auto">
          <a:xfrm>
            <a:off x="1043608" y="2636912"/>
            <a:ext cx="2521053" cy="62641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Wielkość próby</a:t>
            </a:r>
            <a:endParaRPr lang="pl-PL" sz="1400" b="1" i="1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997" y="1916832"/>
            <a:ext cx="4860000" cy="63067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pl-PL" sz="1200" dirty="0" smtClean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997" y="4454510"/>
            <a:ext cx="4860000" cy="63067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pl-PL" sz="1200" dirty="0" smtClean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997" y="5157192"/>
            <a:ext cx="4860000" cy="63067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pl-PL" sz="1200" dirty="0" smtClean="0">
                <a:latin typeface="+mj-lt"/>
                <a:cs typeface="Arial" pitchFamily="34" charset="0"/>
              </a:rPr>
              <a:t>27.11.2012 - 14.12.2012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997" y="2636912"/>
            <a:ext cx="4860000" cy="63067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pl-PL" sz="1200" dirty="0" smtClean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1043608" y="3364937"/>
            <a:ext cx="2521053" cy="1006891"/>
          </a:xfrm>
          <a:prstGeom prst="roundRect">
            <a:avLst>
              <a:gd name="adj" fmla="val 7729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pl-PL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997" y="3356992"/>
            <a:ext cx="4860000" cy="101344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pl-PL" sz="1200" dirty="0" smtClean="0"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dirty="0" err="1" smtClean="0">
                <a:latin typeface="+mj-lt"/>
                <a:cs typeface="Arial" pitchFamily="34" charset="0"/>
              </a:rPr>
              <a:t>BAiSO</a:t>
            </a:r>
            <a:r>
              <a:rPr lang="pl-PL" sz="1200" dirty="0" smtClean="0">
                <a:latin typeface="+mj-lt"/>
                <a:cs typeface="Arial" pitchFamily="34" charset="0"/>
              </a:rPr>
              <a:t>             w urzędach dzielnicy: Bemowo, Białołęka, Bielany, Ochota, Praga Południe, Praga Północ, Rembertów, Śródmieście, Targówek, Ursus, Ursynów, Wawer, Wesoła, Wilanów, Włochy, Wola,  Żoliborz</a:t>
            </a:r>
          </a:p>
          <a:p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21" name="Symbol zastępczy numeru slajdu 2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4</a:t>
            </a:fld>
            <a:endParaRPr lang="pl-PL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Urzędnik - sposób załatwienia przedstawionej sprawy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SPOSÓB ZAŁATWIENIA PRZEDSTAWIONEJ SPRAWY (1)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83567" y="1052513"/>
            <a:ext cx="2951807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 dirty="0"/>
              <a:t>SPRAWY, O KTÓRYCH URZĘDNIK POINFORMOWAŁ SAM (bez dopytywania)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1598613" y="1284288"/>
          <a:ext cx="6627812" cy="468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943600" y="4001049"/>
            <a:ext cx="3092450" cy="721215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 lIns="162000" tIns="82800" rIns="162000" bIns="82800" anchor="ctr">
            <a:spAutoFit/>
          </a:bodyPr>
          <a:lstStyle/>
          <a:p>
            <a:pPr algn="l" defTabSz="762000"/>
            <a:r>
              <a:rPr lang="pl-PL" sz="1200" dirty="0">
                <a:solidFill>
                  <a:schemeClr val="bg1"/>
                </a:solidFill>
              </a:rPr>
              <a:t>W przypadku </a:t>
            </a:r>
            <a:r>
              <a:rPr lang="pl-PL" sz="1200" dirty="0" smtClean="0">
                <a:solidFill>
                  <a:schemeClr val="bg1"/>
                </a:solidFill>
              </a:rPr>
              <a:t>42% </a:t>
            </a:r>
            <a:r>
              <a:rPr lang="pl-PL" sz="1200" dirty="0">
                <a:solidFill>
                  <a:schemeClr val="bg1"/>
                </a:solidFill>
              </a:rPr>
              <a:t>zrealizowanych wizyt urzędnik poinformował interesanta o WSZYSTKICH sprawach.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41</a:t>
            </a:fld>
            <a:endParaRPr lang="pl-PL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dirty="0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SPOSÓB ZAŁATWIENIA PRZEDSTAWIONEJ SPRAWY (2)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525100" y="980728"/>
            <a:ext cx="4262800" cy="83099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200" dirty="0"/>
              <a:t>W jaki sposób urzędnik </a:t>
            </a:r>
            <a:r>
              <a:rPr lang="pl-PL" sz="1200" b="1" dirty="0"/>
              <a:t>SPONTANICZNIE</a:t>
            </a:r>
            <a:r>
              <a:rPr lang="pl-PL" sz="1200" dirty="0"/>
              <a:t>, bez Twojego dopytywania poinformował Cię o opłatach/braku opłat, jakie są wymagane przy załatwianiu przedstawionej przez Ciebie sprawy? </a:t>
            </a: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517525" y="1717675"/>
          <a:ext cx="4176713" cy="4327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561527" y="1019175"/>
            <a:ext cx="3331647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200"/>
              <a:t>Czy </a:t>
            </a:r>
            <a:r>
              <a:rPr lang="pl-PL" sz="1200" b="1"/>
              <a:t>PO</a:t>
            </a:r>
            <a:r>
              <a:rPr lang="pl-PL" sz="1200"/>
              <a:t> </a:t>
            </a:r>
            <a:r>
              <a:rPr lang="pl-PL" sz="1200" b="1"/>
              <a:t>DOPYTANIU</a:t>
            </a:r>
            <a:r>
              <a:rPr lang="pl-PL" sz="1200"/>
              <a:t> urzędnik... </a:t>
            </a:r>
          </a:p>
        </p:txBody>
      </p:sp>
      <p:graphicFrame>
        <p:nvGraphicFramePr>
          <p:cNvPr id="16" name="Object 7"/>
          <p:cNvGraphicFramePr>
            <a:graphicFrameLocks noChangeAspect="1"/>
          </p:cNvGraphicFramePr>
          <p:nvPr/>
        </p:nvGraphicFramePr>
        <p:xfrm>
          <a:off x="5045075" y="1714500"/>
          <a:ext cx="4013200" cy="4237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42</a:t>
            </a:fld>
            <a:endParaRPr lang="pl-PL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SPOSÓB ZAŁATWIENIA PRZEDSTAWIONEJ SPRAWY (3)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723900" y="1052513"/>
            <a:ext cx="2884488" cy="457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poinformował, gdzie można uiścić opłatę?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502766" y="1627188"/>
          <a:ext cx="6013450" cy="412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4783138" y="1052513"/>
            <a:ext cx="3657600" cy="457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poinformował o terminie odpowiedzi na przedstawioną sprawę? </a:t>
            </a:r>
          </a:p>
        </p:txBody>
      </p:sp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4940300" y="1543050"/>
          <a:ext cx="3771900" cy="435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43</a:t>
            </a:fld>
            <a:endParaRPr lang="pl-PL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SPOSÓB ZAŁATWIENIA PRZEDSTAWIONEJ SPRAWY (4)</a:t>
            </a: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6811507"/>
              </p:ext>
            </p:extLst>
          </p:nvPr>
        </p:nvGraphicFramePr>
        <p:xfrm>
          <a:off x="519113" y="4416425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1103313" y="9366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683568" y="2908300"/>
            <a:ext cx="21723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poinformował Cię, że istnieje możliwość telefonicznego poinformowania o odbiorze decyzji? 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683568" y="1322388"/>
            <a:ext cx="21723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upewnił się, że zrozumiałeś jego /jej wyjaśnienia?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93093" y="4710113"/>
            <a:ext cx="21723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podczas rozmowy </a:t>
            </a:r>
            <a:r>
              <a:rPr lang="pl-PL" sz="1200" b="1" dirty="0" err="1">
                <a:latin typeface="Verdana" pitchFamily="34" charset="0"/>
              </a:rPr>
              <a:t>odczuwałe</a:t>
            </a:r>
            <a:r>
              <a:rPr lang="pl-PL" sz="1200" b="1" dirty="0">
                <a:latin typeface="Verdana" pitchFamily="34" charset="0"/>
              </a:rPr>
              <a:t>(a)ś niechęć ze strony urzędnika?</a:t>
            </a:r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44</a:t>
            </a:fld>
            <a:endParaRPr lang="pl-PL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 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OCENA SPOSOBU ZAŁATWIENIA PRZEDSTAWIONEJ SPRAWY (1)</a:t>
            </a:r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/>
        </p:nvGraphicFramePr>
        <p:xfrm>
          <a:off x="3668713" y="160655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042988" y="5602569"/>
            <a:ext cx="1974850" cy="369326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r>
              <a:rPr lang="pl-PL" dirty="0" smtClean="0"/>
              <a:t>2012 </a:t>
            </a:r>
            <a:r>
              <a:rPr lang="pl-PL" dirty="0"/>
              <a:t>(</a:t>
            </a:r>
            <a:r>
              <a:rPr lang="en-GB" dirty="0"/>
              <a:t>N=</a:t>
            </a:r>
            <a:r>
              <a:rPr lang="pl-PL" dirty="0" smtClean="0"/>
              <a:t>339)</a:t>
            </a:r>
            <a:endParaRPr lang="en-GB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44553" y="4730750"/>
            <a:ext cx="8066060" cy="711200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l">
              <a:lnSpc>
                <a:spcPct val="90000"/>
              </a:lnSpc>
            </a:pPr>
            <a:endParaRPr lang="pl-PL" sz="24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44553" y="1094085"/>
            <a:ext cx="2373285" cy="461665"/>
          </a:xfrm>
          <a:prstGeom prst="rect">
            <a:avLst/>
          </a:prstGeom>
          <a:solidFill>
            <a:srgbClr val="3399FF"/>
          </a:solidFill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ZACHOWANIE URZĘDNIKA – </a:t>
            </a:r>
            <a:r>
              <a:rPr lang="pl-PL" sz="1200" b="1" dirty="0" smtClean="0">
                <a:solidFill>
                  <a:schemeClr val="bg1"/>
                </a:solidFill>
              </a:rPr>
              <a:t>2012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06413" y="1689100"/>
            <a:ext cx="2790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200" dirty="0"/>
              <a:t>Czy urzędnik w czasie załatwiania sprawy był uprzejmy i miły?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506413" y="2414588"/>
            <a:ext cx="27955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w czasie załatwiania sprawy udzielał informacji w sposób zrozumiały?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506413" y="3227388"/>
            <a:ext cx="2782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w czasie załatwiania sprawy udzielał informacji w sposób kompetentny?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506413" y="4016375"/>
            <a:ext cx="28067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w czasie załatwiania sprawy poświęcił Ci dużo uwagi/ czasu?</a:t>
            </a: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506413" y="4841875"/>
            <a:ext cx="2746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jesteś zadowolony ze sposobu obsługi przez urzędnika?</a:t>
            </a:r>
          </a:p>
        </p:txBody>
      </p:sp>
      <p:sp>
        <p:nvSpPr>
          <p:cNvPr id="17" name="Symbol zastępczy numeru slajdu 1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45</a:t>
            </a:fld>
            <a:endParaRPr lang="pl-PL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 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OCENA SPOSOBU ZAŁATWIENIA PRZEDSTAWIONEJ SPRAWY (2)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736601" y="1095127"/>
            <a:ext cx="3187328" cy="461665"/>
          </a:xfrm>
          <a:prstGeom prst="rect">
            <a:avLst/>
          </a:prstGeom>
          <a:solidFill>
            <a:srgbClr val="3399FF"/>
          </a:solidFill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chemeClr val="bg1"/>
                </a:solidFill>
              </a:rPr>
              <a:t>ZACHOWANIE URZĘDNIKA – porównanie w latach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708400" y="1546225"/>
          <a:ext cx="5384800" cy="4711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723900" y="4889500"/>
            <a:ext cx="8169275" cy="825500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l">
              <a:lnSpc>
                <a:spcPct val="90000"/>
              </a:lnSpc>
            </a:pPr>
            <a:endParaRPr lang="pl-PL" sz="24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736600" y="1717675"/>
            <a:ext cx="2790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urzędnik w czasie załatwiania sprawy był uprzejmy i miły?</a:t>
            </a:r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736600" y="2443163"/>
            <a:ext cx="27955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urzędnik w czasie załatwiania sprawy udzielał informacji w sposób zrozumiały?</a:t>
            </a: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736600" y="3357563"/>
            <a:ext cx="27828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urzędnik w czasie załatwiania sprawy udzielał informacji w sposób kompetentny?</a:t>
            </a:r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736600" y="4133850"/>
            <a:ext cx="28067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urzędnik w czasie załatwiania sprawy poświęcił Ci dużo uwagi/ czasu?</a:t>
            </a:r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auto">
          <a:xfrm>
            <a:off x="736600" y="5111750"/>
            <a:ext cx="2746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jesteś zadowolony ze sposobu obsługi przez urzędnika?</a:t>
            </a: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684659" y="5848821"/>
            <a:ext cx="37433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r>
              <a:rPr lang="pl-PL" sz="1000" i="1" dirty="0"/>
              <a:t>Na wykresie: suma odpowiedzi: „tak” i „raczej tak”</a:t>
            </a:r>
            <a:endParaRPr lang="en-GB" sz="1000" i="1" dirty="0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46</a:t>
            </a:fld>
            <a:endParaRPr lang="pl-PL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Wszystkie urzędy 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OCENA SPOSOBU ZAŁATWIENIA PRZEDSTAWIONEJ SPRAWY (3)</a:t>
            </a: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298450" y="790575"/>
          <a:ext cx="8547100" cy="5324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814388" y="1312863"/>
            <a:ext cx="75152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wyrażał przy Tobie swoje uwagi, komentarze dotyczące urzędu, urzędników, zarządu, prezydenta m.st. Warszawy?</a:t>
            </a:r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47</a:t>
            </a:fld>
            <a:endParaRPr lang="pl-PL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 (PI, WOM, delegatura </a:t>
            </a:r>
            <a:r>
              <a:rPr lang="pl-PL" dirty="0" err="1" smtClean="0"/>
              <a:t>BAiSO</a:t>
            </a:r>
            <a:r>
              <a:rPr lang="pl-PL" dirty="0" smtClean="0"/>
              <a:t>)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22"/>
          <p:cNvSpPr>
            <a:spLocks noChangeArrowheads="1"/>
          </p:cNvSpPr>
          <p:nvPr/>
        </p:nvSpPr>
        <p:spPr bwMode="auto">
          <a:xfrm>
            <a:off x="3007547" y="5628007"/>
            <a:ext cx="1195388" cy="260713"/>
          </a:xfrm>
          <a:prstGeom prst="rect">
            <a:avLst/>
          </a:prstGeom>
          <a:solidFill>
            <a:srgbClr val="AABC04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82" name="Rectangle 24"/>
          <p:cNvSpPr>
            <a:spLocks noChangeArrowheads="1"/>
          </p:cNvSpPr>
          <p:nvPr/>
        </p:nvSpPr>
        <p:spPr bwMode="auto">
          <a:xfrm>
            <a:off x="4312472" y="5628007"/>
            <a:ext cx="1196975" cy="260713"/>
          </a:xfrm>
          <a:prstGeom prst="rect">
            <a:avLst/>
          </a:prstGeom>
          <a:solidFill>
            <a:srgbClr val="AABC04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83" name="Rectangle 26"/>
          <p:cNvSpPr>
            <a:spLocks noChangeArrowheads="1"/>
          </p:cNvSpPr>
          <p:nvPr/>
        </p:nvSpPr>
        <p:spPr bwMode="auto">
          <a:xfrm>
            <a:off x="5649147" y="5628007"/>
            <a:ext cx="1196975" cy="260713"/>
          </a:xfrm>
          <a:prstGeom prst="rect">
            <a:avLst/>
          </a:prstGeom>
          <a:solidFill>
            <a:srgbClr val="AABC04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84" name="Text Box 28"/>
          <p:cNvSpPr txBox="1">
            <a:spLocks noChangeArrowheads="1"/>
          </p:cNvSpPr>
          <p:nvPr/>
        </p:nvSpPr>
        <p:spPr bwMode="auto">
          <a:xfrm>
            <a:off x="1493072" y="5578593"/>
            <a:ext cx="1509713" cy="2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r"/>
            <a:r>
              <a:rPr lang="en-GB" sz="1200" b="1"/>
              <a:t>Rok 20</a:t>
            </a:r>
            <a:r>
              <a:rPr lang="pl-PL" sz="1200" b="1"/>
              <a:t>1</a:t>
            </a:r>
            <a:r>
              <a:rPr lang="en-GB" sz="1200" b="1"/>
              <a:t>0:</a:t>
            </a:r>
          </a:p>
        </p:txBody>
      </p:sp>
      <p:sp>
        <p:nvSpPr>
          <p:cNvPr id="85" name="Rectangle 22"/>
          <p:cNvSpPr>
            <a:spLocks noChangeArrowheads="1"/>
          </p:cNvSpPr>
          <p:nvPr/>
        </p:nvSpPr>
        <p:spPr bwMode="auto">
          <a:xfrm>
            <a:off x="2993260" y="5097782"/>
            <a:ext cx="1195387" cy="260713"/>
          </a:xfrm>
          <a:prstGeom prst="rect">
            <a:avLst/>
          </a:prstGeom>
          <a:solidFill>
            <a:srgbClr val="AABC04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86" name="Text Box 23"/>
          <p:cNvSpPr txBox="1">
            <a:spLocks noChangeArrowheads="1"/>
          </p:cNvSpPr>
          <p:nvPr/>
        </p:nvSpPr>
        <p:spPr bwMode="auto">
          <a:xfrm>
            <a:off x="2978972" y="5616283"/>
            <a:ext cx="1265238" cy="2746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/>
              <a:t>1,8 osób</a:t>
            </a:r>
          </a:p>
        </p:txBody>
      </p:sp>
      <p:sp>
        <p:nvSpPr>
          <p:cNvPr id="87" name="Rectangle 24"/>
          <p:cNvSpPr>
            <a:spLocks noChangeArrowheads="1"/>
          </p:cNvSpPr>
          <p:nvPr/>
        </p:nvSpPr>
        <p:spPr bwMode="auto">
          <a:xfrm>
            <a:off x="4328347" y="5097782"/>
            <a:ext cx="1196975" cy="260713"/>
          </a:xfrm>
          <a:prstGeom prst="rect">
            <a:avLst/>
          </a:prstGeom>
          <a:solidFill>
            <a:srgbClr val="AABC04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88" name="Text Box 25"/>
          <p:cNvSpPr txBox="1">
            <a:spLocks noChangeArrowheads="1"/>
          </p:cNvSpPr>
          <p:nvPr/>
        </p:nvSpPr>
        <p:spPr bwMode="auto">
          <a:xfrm>
            <a:off x="4314060" y="5616283"/>
            <a:ext cx="1266825" cy="2746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/>
              <a:t>1,8 osób</a:t>
            </a:r>
          </a:p>
        </p:txBody>
      </p:sp>
      <p:sp>
        <p:nvSpPr>
          <p:cNvPr id="89" name="Rectangle 26"/>
          <p:cNvSpPr>
            <a:spLocks noChangeArrowheads="1"/>
          </p:cNvSpPr>
          <p:nvPr/>
        </p:nvSpPr>
        <p:spPr bwMode="auto">
          <a:xfrm>
            <a:off x="5665022" y="5107307"/>
            <a:ext cx="1196975" cy="260713"/>
          </a:xfrm>
          <a:prstGeom prst="rect">
            <a:avLst/>
          </a:prstGeom>
          <a:solidFill>
            <a:srgbClr val="AABC04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90" name="Text Box 27"/>
          <p:cNvSpPr txBox="1">
            <a:spLocks noChangeArrowheads="1"/>
          </p:cNvSpPr>
          <p:nvPr/>
        </p:nvSpPr>
        <p:spPr bwMode="auto">
          <a:xfrm>
            <a:off x="5511035" y="5606758"/>
            <a:ext cx="1476375" cy="2746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/>
              <a:t>1,8 osób</a:t>
            </a:r>
          </a:p>
        </p:txBody>
      </p:sp>
      <p:sp>
        <p:nvSpPr>
          <p:cNvPr id="91" name="Text Box 28"/>
          <p:cNvSpPr txBox="1">
            <a:spLocks noChangeArrowheads="1"/>
          </p:cNvSpPr>
          <p:nvPr/>
        </p:nvSpPr>
        <p:spPr bwMode="auto">
          <a:xfrm>
            <a:off x="1508947" y="5048368"/>
            <a:ext cx="1509713" cy="2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r"/>
            <a:r>
              <a:rPr lang="en-GB" sz="1200" b="1"/>
              <a:t>Rok 20</a:t>
            </a:r>
            <a:r>
              <a:rPr lang="pl-PL" sz="1200" b="1"/>
              <a:t>11</a:t>
            </a:r>
            <a:r>
              <a:rPr lang="en-GB" sz="1200" b="1"/>
              <a:t>:</a:t>
            </a:r>
          </a:p>
        </p:txBody>
      </p:sp>
      <p:sp>
        <p:nvSpPr>
          <p:cNvPr id="92" name="Text Box 23"/>
          <p:cNvSpPr txBox="1">
            <a:spLocks noChangeArrowheads="1"/>
          </p:cNvSpPr>
          <p:nvPr/>
        </p:nvSpPr>
        <p:spPr bwMode="auto">
          <a:xfrm>
            <a:off x="2978972" y="5113045"/>
            <a:ext cx="1265238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/>
              <a:t>1,6 osób</a:t>
            </a:r>
          </a:p>
        </p:txBody>
      </p:sp>
      <p:sp>
        <p:nvSpPr>
          <p:cNvPr id="93" name="Text Box 25"/>
          <p:cNvSpPr txBox="1">
            <a:spLocks noChangeArrowheads="1"/>
          </p:cNvSpPr>
          <p:nvPr/>
        </p:nvSpPr>
        <p:spPr bwMode="auto">
          <a:xfrm>
            <a:off x="4314060" y="5113045"/>
            <a:ext cx="1266825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/>
              <a:t>2,1 osób</a:t>
            </a:r>
          </a:p>
        </p:txBody>
      </p:sp>
      <p:sp>
        <p:nvSpPr>
          <p:cNvPr id="94" name="Text Box 27"/>
          <p:cNvSpPr txBox="1">
            <a:spLocks noChangeArrowheads="1"/>
          </p:cNvSpPr>
          <p:nvPr/>
        </p:nvSpPr>
        <p:spPr bwMode="auto">
          <a:xfrm>
            <a:off x="5511035" y="5103520"/>
            <a:ext cx="1476375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/>
              <a:t>3,2 osób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995613" y="908050"/>
            <a:ext cx="3868737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 dirty="0"/>
              <a:t>CZAS OCZEKIWANIA NA OBSŁUGĘ PRZED PI/WOM/DELEGATURĄ </a:t>
            </a:r>
            <a:r>
              <a:rPr lang="pl-PL" sz="1200" b="1" dirty="0" err="1"/>
              <a:t>BAiSO</a:t>
            </a:r>
            <a:r>
              <a:rPr lang="pl-PL" sz="1200" b="1" dirty="0"/>
              <a:t> (ŚREDNIO)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995613" y="3389726"/>
            <a:ext cx="1195387" cy="260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4330700" y="3389726"/>
            <a:ext cx="1196975" cy="260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5667375" y="3389726"/>
            <a:ext cx="1196975" cy="260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995613" y="1421957"/>
            <a:ext cx="1195387" cy="426792"/>
            <a:chOff x="3024" y="1276"/>
            <a:chExt cx="720" cy="376"/>
          </a:xfrm>
        </p:grpSpPr>
        <p:sp>
          <p:nvSpPr>
            <p:cNvPr id="18" name="Rectangle 10"/>
            <p:cNvSpPr>
              <a:spLocks noChangeArrowheads="1"/>
            </p:cNvSpPr>
            <p:nvPr/>
          </p:nvSpPr>
          <p:spPr bwMode="auto">
            <a:xfrm>
              <a:off x="3024" y="1276"/>
              <a:ext cx="720" cy="37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C0C0C0"/>
              </a:solidFill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pl-PL" sz="2400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3072" y="1305"/>
              <a:ext cx="672" cy="32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 defTabSz="762000">
                <a:spcBef>
                  <a:spcPct val="50000"/>
                </a:spcBef>
              </a:pPr>
              <a:r>
                <a:rPr lang="pl-PL" b="1"/>
                <a:t>WOM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330700" y="1429895"/>
            <a:ext cx="1196975" cy="426791"/>
            <a:chOff x="3024" y="1276"/>
            <a:chExt cx="720" cy="376"/>
          </a:xfrm>
        </p:grpSpPr>
        <p:sp>
          <p:nvSpPr>
            <p:cNvPr id="21" name="Rectangle 13"/>
            <p:cNvSpPr>
              <a:spLocks noChangeArrowheads="1"/>
            </p:cNvSpPr>
            <p:nvPr/>
          </p:nvSpPr>
          <p:spPr bwMode="auto">
            <a:xfrm>
              <a:off x="3024" y="1276"/>
              <a:ext cx="720" cy="37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C0C0C0"/>
              </a:solidFill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pl-PL" sz="2400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22" name="Text Box 14"/>
            <p:cNvSpPr txBox="1">
              <a:spLocks noChangeArrowheads="1"/>
            </p:cNvSpPr>
            <p:nvPr/>
          </p:nvSpPr>
          <p:spPr bwMode="auto">
            <a:xfrm>
              <a:off x="3072" y="1305"/>
              <a:ext cx="672" cy="32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 defTabSz="762000"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5667375" y="1429895"/>
            <a:ext cx="1196975" cy="426791"/>
            <a:chOff x="3024" y="1276"/>
            <a:chExt cx="720" cy="376"/>
          </a:xfrm>
        </p:grpSpPr>
        <p:sp>
          <p:nvSpPr>
            <p:cNvPr id="24" name="Rectangle 16"/>
            <p:cNvSpPr>
              <a:spLocks noChangeArrowheads="1"/>
            </p:cNvSpPr>
            <p:nvPr/>
          </p:nvSpPr>
          <p:spPr bwMode="auto">
            <a:xfrm>
              <a:off x="3024" y="1276"/>
              <a:ext cx="720" cy="37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C0C0C0"/>
              </a:solidFill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pl-PL" sz="2400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25" name="Text Box 17"/>
            <p:cNvSpPr txBox="1">
              <a:spLocks noChangeArrowheads="1"/>
            </p:cNvSpPr>
            <p:nvPr/>
          </p:nvSpPr>
          <p:spPr bwMode="auto">
            <a:xfrm>
              <a:off x="3072" y="1305"/>
              <a:ext cx="672" cy="32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 defTabSz="762000"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2986088" y="4005263"/>
            <a:ext cx="3868737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 dirty="0"/>
              <a:t>LICZBA OSÓB W KOLEJCE                                                  DO PI/WOM/DELEGATURĄ </a:t>
            </a:r>
            <a:r>
              <a:rPr lang="pl-PL" sz="1200" b="1" dirty="0" err="1"/>
              <a:t>BAiSO</a:t>
            </a:r>
            <a:r>
              <a:rPr lang="pl-PL" sz="1200" b="1" dirty="0"/>
              <a:t>( ŚREDNIO)</a:t>
            </a:r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3016250" y="5086962"/>
            <a:ext cx="1195388" cy="260713"/>
          </a:xfrm>
          <a:prstGeom prst="rect">
            <a:avLst/>
          </a:prstGeom>
          <a:solidFill>
            <a:srgbClr val="AABC04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31" name="Rectangle 24"/>
          <p:cNvSpPr>
            <a:spLocks noChangeArrowheads="1"/>
          </p:cNvSpPr>
          <p:nvPr/>
        </p:nvSpPr>
        <p:spPr bwMode="auto">
          <a:xfrm>
            <a:off x="4321175" y="5086962"/>
            <a:ext cx="1196975" cy="260713"/>
          </a:xfrm>
          <a:prstGeom prst="rect">
            <a:avLst/>
          </a:prstGeom>
          <a:solidFill>
            <a:srgbClr val="AABC04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32" name="Rectangle 26"/>
          <p:cNvSpPr>
            <a:spLocks noChangeArrowheads="1"/>
          </p:cNvSpPr>
          <p:nvPr/>
        </p:nvSpPr>
        <p:spPr bwMode="auto">
          <a:xfrm>
            <a:off x="5657850" y="5086962"/>
            <a:ext cx="1196975" cy="260713"/>
          </a:xfrm>
          <a:prstGeom prst="rect">
            <a:avLst/>
          </a:prstGeom>
          <a:solidFill>
            <a:srgbClr val="AABC04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34" name="Text Box 29"/>
          <p:cNvSpPr txBox="1">
            <a:spLocks noChangeArrowheads="1"/>
          </p:cNvSpPr>
          <p:nvPr/>
        </p:nvSpPr>
        <p:spPr bwMode="auto">
          <a:xfrm>
            <a:off x="1511300" y="3399049"/>
            <a:ext cx="1509713" cy="2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r"/>
            <a:r>
              <a:rPr lang="en-GB" sz="1200" b="1" dirty="0" err="1"/>
              <a:t>Rok</a:t>
            </a:r>
            <a:r>
              <a:rPr lang="en-GB" sz="1200" b="1" dirty="0"/>
              <a:t> 20</a:t>
            </a:r>
            <a:r>
              <a:rPr lang="pl-PL" sz="1200" b="1" dirty="0"/>
              <a:t>1</a:t>
            </a:r>
            <a:r>
              <a:rPr lang="en-GB" sz="1200" b="1" dirty="0"/>
              <a:t>0:</a:t>
            </a:r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3011488" y="2654713"/>
            <a:ext cx="1195387" cy="260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3011488" y="2631876"/>
            <a:ext cx="1265237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 dirty="0"/>
              <a:t>4,4 minuty</a:t>
            </a:r>
          </a:p>
        </p:txBody>
      </p:sp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4346575" y="2654713"/>
            <a:ext cx="1196975" cy="260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auto">
          <a:xfrm>
            <a:off x="4346575" y="2631876"/>
            <a:ext cx="1266825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 dirty="0"/>
              <a:t>1,9 minuty</a:t>
            </a:r>
          </a:p>
        </p:txBody>
      </p:sp>
      <p:sp>
        <p:nvSpPr>
          <p:cNvPr id="44" name="Rectangle 7"/>
          <p:cNvSpPr>
            <a:spLocks noChangeArrowheads="1"/>
          </p:cNvSpPr>
          <p:nvPr/>
        </p:nvSpPr>
        <p:spPr bwMode="auto">
          <a:xfrm>
            <a:off x="5683250" y="2654713"/>
            <a:ext cx="1196975" cy="260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5" name="Text Box 8"/>
          <p:cNvSpPr txBox="1">
            <a:spLocks noChangeArrowheads="1"/>
          </p:cNvSpPr>
          <p:nvPr/>
        </p:nvSpPr>
        <p:spPr bwMode="auto">
          <a:xfrm>
            <a:off x="5543550" y="2631876"/>
            <a:ext cx="1476375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 dirty="0"/>
              <a:t>4,5 minuty</a:t>
            </a:r>
          </a:p>
        </p:txBody>
      </p:sp>
      <p:sp>
        <p:nvSpPr>
          <p:cNvPr id="46" name="Text Box 18"/>
          <p:cNvSpPr txBox="1">
            <a:spLocks noChangeArrowheads="1"/>
          </p:cNvSpPr>
          <p:nvPr/>
        </p:nvSpPr>
        <p:spPr bwMode="auto">
          <a:xfrm>
            <a:off x="4699000" y="2974776"/>
            <a:ext cx="5953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ctr"/>
            <a:r>
              <a:rPr lang="en-GB" sz="1200"/>
              <a:t>N=</a:t>
            </a:r>
            <a:r>
              <a:rPr lang="pl-PL" sz="1200"/>
              <a:t>88</a:t>
            </a:r>
            <a:endParaRPr lang="en-GB" sz="1200"/>
          </a:p>
        </p:txBody>
      </p:sp>
      <p:sp>
        <p:nvSpPr>
          <p:cNvPr id="47" name="Text Box 19"/>
          <p:cNvSpPr txBox="1">
            <a:spLocks noChangeArrowheads="1"/>
          </p:cNvSpPr>
          <p:nvPr/>
        </p:nvSpPr>
        <p:spPr bwMode="auto">
          <a:xfrm>
            <a:off x="3292475" y="2974776"/>
            <a:ext cx="7445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ctr"/>
            <a:r>
              <a:rPr lang="en-GB" sz="1200" dirty="0"/>
              <a:t>N=</a:t>
            </a:r>
            <a:r>
              <a:rPr lang="pl-PL" sz="1200" dirty="0"/>
              <a:t>170</a:t>
            </a:r>
            <a:endParaRPr lang="en-GB" sz="1200" dirty="0"/>
          </a:p>
        </p:txBody>
      </p:sp>
      <p:sp>
        <p:nvSpPr>
          <p:cNvPr id="48" name="Text Box 20"/>
          <p:cNvSpPr txBox="1">
            <a:spLocks noChangeArrowheads="1"/>
          </p:cNvSpPr>
          <p:nvPr/>
        </p:nvSpPr>
        <p:spPr bwMode="auto">
          <a:xfrm>
            <a:off x="5965825" y="2974776"/>
            <a:ext cx="5937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ctr"/>
            <a:r>
              <a:rPr lang="en-GB" sz="1200"/>
              <a:t>N=</a:t>
            </a:r>
            <a:r>
              <a:rPr lang="pl-PL" sz="1200"/>
              <a:t>82</a:t>
            </a:r>
            <a:endParaRPr lang="en-GB" sz="1200"/>
          </a:p>
        </p:txBody>
      </p:sp>
      <p:sp>
        <p:nvSpPr>
          <p:cNvPr id="49" name="Text Box 29"/>
          <p:cNvSpPr txBox="1">
            <a:spLocks noChangeArrowheads="1"/>
          </p:cNvSpPr>
          <p:nvPr/>
        </p:nvSpPr>
        <p:spPr bwMode="auto">
          <a:xfrm>
            <a:off x="1527175" y="2664036"/>
            <a:ext cx="1509713" cy="2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r"/>
            <a:r>
              <a:rPr lang="en-GB" sz="1200" b="1" dirty="0" err="1"/>
              <a:t>Rok</a:t>
            </a:r>
            <a:r>
              <a:rPr lang="en-GB" sz="1200" b="1" dirty="0"/>
              <a:t> 20</a:t>
            </a:r>
            <a:r>
              <a:rPr lang="pl-PL" sz="1200" b="1" dirty="0"/>
              <a:t>11</a:t>
            </a:r>
            <a:r>
              <a:rPr lang="en-GB" sz="1200" b="1" dirty="0"/>
              <a:t>:</a:t>
            </a:r>
          </a:p>
        </p:txBody>
      </p:sp>
      <p:sp>
        <p:nvSpPr>
          <p:cNvPr id="50" name="Rectangle 22"/>
          <p:cNvSpPr>
            <a:spLocks noChangeArrowheads="1"/>
          </p:cNvSpPr>
          <p:nvPr/>
        </p:nvSpPr>
        <p:spPr bwMode="auto">
          <a:xfrm>
            <a:off x="3001963" y="4556737"/>
            <a:ext cx="1195387" cy="260713"/>
          </a:xfrm>
          <a:prstGeom prst="rect">
            <a:avLst/>
          </a:prstGeom>
          <a:solidFill>
            <a:srgbClr val="AABC04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52" name="Rectangle 24"/>
          <p:cNvSpPr>
            <a:spLocks noChangeArrowheads="1"/>
          </p:cNvSpPr>
          <p:nvPr/>
        </p:nvSpPr>
        <p:spPr bwMode="auto">
          <a:xfrm>
            <a:off x="4337050" y="4556737"/>
            <a:ext cx="1196975" cy="260713"/>
          </a:xfrm>
          <a:prstGeom prst="rect">
            <a:avLst/>
          </a:prstGeom>
          <a:solidFill>
            <a:srgbClr val="AABC04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54" name="Rectangle 26"/>
          <p:cNvSpPr>
            <a:spLocks noChangeArrowheads="1"/>
          </p:cNvSpPr>
          <p:nvPr/>
        </p:nvSpPr>
        <p:spPr bwMode="auto">
          <a:xfrm>
            <a:off x="5673725" y="4566262"/>
            <a:ext cx="1196975" cy="260713"/>
          </a:xfrm>
          <a:prstGeom prst="rect">
            <a:avLst/>
          </a:prstGeom>
          <a:solidFill>
            <a:srgbClr val="AABC04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56" name="Text Box 28"/>
          <p:cNvSpPr txBox="1">
            <a:spLocks noChangeArrowheads="1"/>
          </p:cNvSpPr>
          <p:nvPr/>
        </p:nvSpPr>
        <p:spPr bwMode="auto">
          <a:xfrm>
            <a:off x="1517650" y="4507323"/>
            <a:ext cx="1509713" cy="2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r"/>
            <a:r>
              <a:rPr lang="en-GB" sz="1200" b="1" dirty="0" err="1"/>
              <a:t>Rok</a:t>
            </a:r>
            <a:r>
              <a:rPr lang="en-GB" sz="1200" b="1" dirty="0"/>
              <a:t> 20</a:t>
            </a:r>
            <a:r>
              <a:rPr lang="pl-PL" sz="1200" b="1" dirty="0" smtClean="0"/>
              <a:t>12</a:t>
            </a:r>
            <a:r>
              <a:rPr lang="en-GB" sz="1200" b="1" dirty="0" smtClean="0"/>
              <a:t>:</a:t>
            </a:r>
            <a:endParaRPr lang="en-GB" sz="1200" b="1" dirty="0"/>
          </a:p>
        </p:txBody>
      </p:sp>
      <p:sp>
        <p:nvSpPr>
          <p:cNvPr id="57" name="Text Box 4"/>
          <p:cNvSpPr txBox="1">
            <a:spLocks noChangeArrowheads="1"/>
          </p:cNvSpPr>
          <p:nvPr/>
        </p:nvSpPr>
        <p:spPr bwMode="auto">
          <a:xfrm>
            <a:off x="3011488" y="3387526"/>
            <a:ext cx="1265237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/>
              <a:t>3 minuty</a:t>
            </a:r>
          </a:p>
        </p:txBody>
      </p:sp>
      <p:sp>
        <p:nvSpPr>
          <p:cNvPr id="58" name="Text Box 6"/>
          <p:cNvSpPr txBox="1">
            <a:spLocks noChangeArrowheads="1"/>
          </p:cNvSpPr>
          <p:nvPr/>
        </p:nvSpPr>
        <p:spPr bwMode="auto">
          <a:xfrm>
            <a:off x="4346575" y="3387526"/>
            <a:ext cx="1266825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/>
              <a:t>3 minuty</a:t>
            </a:r>
          </a:p>
        </p:txBody>
      </p:sp>
      <p:sp>
        <p:nvSpPr>
          <p:cNvPr id="59" name="Text Box 8"/>
          <p:cNvSpPr txBox="1">
            <a:spLocks noChangeArrowheads="1"/>
          </p:cNvSpPr>
          <p:nvPr/>
        </p:nvSpPr>
        <p:spPr bwMode="auto">
          <a:xfrm>
            <a:off x="5543550" y="3387526"/>
            <a:ext cx="1476375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/>
              <a:t>3 minuty</a:t>
            </a:r>
          </a:p>
        </p:txBody>
      </p:sp>
      <p:sp>
        <p:nvSpPr>
          <p:cNvPr id="60" name="Text Box 18"/>
          <p:cNvSpPr txBox="1">
            <a:spLocks noChangeArrowheads="1"/>
          </p:cNvSpPr>
          <p:nvPr/>
        </p:nvSpPr>
        <p:spPr bwMode="auto">
          <a:xfrm>
            <a:off x="4699000" y="3730426"/>
            <a:ext cx="5953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ctr"/>
            <a:r>
              <a:rPr lang="en-GB" sz="1200"/>
              <a:t>N=</a:t>
            </a:r>
            <a:r>
              <a:rPr lang="pl-PL" sz="1200"/>
              <a:t>85</a:t>
            </a:r>
            <a:endParaRPr lang="en-GB" sz="1200"/>
          </a:p>
        </p:txBody>
      </p:sp>
      <p:sp>
        <p:nvSpPr>
          <p:cNvPr id="61" name="Text Box 19"/>
          <p:cNvSpPr txBox="1">
            <a:spLocks noChangeArrowheads="1"/>
          </p:cNvSpPr>
          <p:nvPr/>
        </p:nvSpPr>
        <p:spPr bwMode="auto">
          <a:xfrm>
            <a:off x="3292475" y="3730426"/>
            <a:ext cx="7445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ctr"/>
            <a:r>
              <a:rPr lang="en-GB" sz="1200"/>
              <a:t>N=</a:t>
            </a:r>
            <a:r>
              <a:rPr lang="pl-PL" sz="1200"/>
              <a:t>170</a:t>
            </a:r>
            <a:endParaRPr lang="en-GB" sz="1200"/>
          </a:p>
        </p:txBody>
      </p:sp>
      <p:sp>
        <p:nvSpPr>
          <p:cNvPr id="62" name="Text Box 20"/>
          <p:cNvSpPr txBox="1">
            <a:spLocks noChangeArrowheads="1"/>
          </p:cNvSpPr>
          <p:nvPr/>
        </p:nvSpPr>
        <p:spPr bwMode="auto">
          <a:xfrm>
            <a:off x="5965825" y="3730426"/>
            <a:ext cx="5937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ctr"/>
            <a:r>
              <a:rPr lang="en-GB" sz="1200"/>
              <a:t>N=</a:t>
            </a:r>
            <a:r>
              <a:rPr lang="pl-PL" sz="1200"/>
              <a:t>85</a:t>
            </a:r>
            <a:endParaRPr lang="en-GB" sz="1200"/>
          </a:p>
        </p:txBody>
      </p:sp>
      <p:sp>
        <p:nvSpPr>
          <p:cNvPr id="66" name="Text Box 23"/>
          <p:cNvSpPr txBox="1">
            <a:spLocks noChangeArrowheads="1"/>
          </p:cNvSpPr>
          <p:nvPr/>
        </p:nvSpPr>
        <p:spPr bwMode="auto">
          <a:xfrm>
            <a:off x="2987675" y="4572000"/>
            <a:ext cx="1265238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 dirty="0" smtClean="0"/>
              <a:t>0,9 osób</a:t>
            </a:r>
            <a:endParaRPr lang="pl-PL" sz="1200" b="1" dirty="0"/>
          </a:p>
        </p:txBody>
      </p:sp>
      <p:sp>
        <p:nvSpPr>
          <p:cNvPr id="67" name="Text Box 25"/>
          <p:cNvSpPr txBox="1">
            <a:spLocks noChangeArrowheads="1"/>
          </p:cNvSpPr>
          <p:nvPr/>
        </p:nvSpPr>
        <p:spPr bwMode="auto">
          <a:xfrm>
            <a:off x="4322763" y="4572000"/>
            <a:ext cx="1266825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 dirty="0" smtClean="0"/>
              <a:t>0,9 osób</a:t>
            </a:r>
            <a:endParaRPr lang="pl-PL" sz="1200" b="1" dirty="0"/>
          </a:p>
        </p:txBody>
      </p:sp>
      <p:sp>
        <p:nvSpPr>
          <p:cNvPr id="68" name="Text Box 27"/>
          <p:cNvSpPr txBox="1">
            <a:spLocks noChangeArrowheads="1"/>
          </p:cNvSpPr>
          <p:nvPr/>
        </p:nvSpPr>
        <p:spPr bwMode="auto">
          <a:xfrm>
            <a:off x="5519738" y="4562475"/>
            <a:ext cx="1476375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 smtClean="0"/>
              <a:t>1,4 </a:t>
            </a:r>
            <a:r>
              <a:rPr lang="pl-PL" sz="1200" b="1" dirty="0"/>
              <a:t>osób</a:t>
            </a:r>
          </a:p>
        </p:txBody>
      </p:sp>
      <p:sp>
        <p:nvSpPr>
          <p:cNvPr id="69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FUNKCJONOWANIE URZĘDÓW – JEDNOSTKI ORGANIZACYJNE</a:t>
            </a:r>
          </a:p>
        </p:txBody>
      </p:sp>
      <p:sp>
        <p:nvSpPr>
          <p:cNvPr id="71" name="Rectangle 3"/>
          <p:cNvSpPr>
            <a:spLocks noChangeArrowheads="1"/>
          </p:cNvSpPr>
          <p:nvPr/>
        </p:nvSpPr>
        <p:spPr bwMode="auto">
          <a:xfrm>
            <a:off x="3018329" y="1929789"/>
            <a:ext cx="1195387" cy="260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73" name="Rectangle 5"/>
          <p:cNvSpPr>
            <a:spLocks noChangeArrowheads="1"/>
          </p:cNvSpPr>
          <p:nvPr/>
        </p:nvSpPr>
        <p:spPr bwMode="auto">
          <a:xfrm>
            <a:off x="4353416" y="1929789"/>
            <a:ext cx="1196975" cy="260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75" name="Rectangle 7"/>
          <p:cNvSpPr>
            <a:spLocks noChangeArrowheads="1"/>
          </p:cNvSpPr>
          <p:nvPr/>
        </p:nvSpPr>
        <p:spPr bwMode="auto">
          <a:xfrm>
            <a:off x="5690091" y="1929789"/>
            <a:ext cx="1196975" cy="260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77" name="Text Box 18"/>
          <p:cNvSpPr txBox="1">
            <a:spLocks noChangeArrowheads="1"/>
          </p:cNvSpPr>
          <p:nvPr/>
        </p:nvSpPr>
        <p:spPr bwMode="auto">
          <a:xfrm>
            <a:off x="4705841" y="2249852"/>
            <a:ext cx="5953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ctr"/>
            <a:r>
              <a:rPr lang="en-GB" sz="1200" dirty="0" smtClean="0"/>
              <a:t>N=</a:t>
            </a:r>
            <a:r>
              <a:rPr lang="pl-PL" sz="1200" dirty="0" smtClean="0"/>
              <a:t>85</a:t>
            </a:r>
            <a:endParaRPr lang="en-GB" sz="1200" dirty="0"/>
          </a:p>
        </p:txBody>
      </p:sp>
      <p:sp>
        <p:nvSpPr>
          <p:cNvPr id="78" name="Text Box 19"/>
          <p:cNvSpPr txBox="1">
            <a:spLocks noChangeArrowheads="1"/>
          </p:cNvSpPr>
          <p:nvPr/>
        </p:nvSpPr>
        <p:spPr bwMode="auto">
          <a:xfrm>
            <a:off x="3299316" y="2249852"/>
            <a:ext cx="7445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ctr"/>
            <a:r>
              <a:rPr lang="en-GB" sz="1200" dirty="0" smtClean="0"/>
              <a:t>N=</a:t>
            </a:r>
            <a:r>
              <a:rPr lang="pl-PL" sz="1200" dirty="0" smtClean="0"/>
              <a:t>170</a:t>
            </a:r>
            <a:endParaRPr lang="en-GB" sz="1200" dirty="0"/>
          </a:p>
        </p:txBody>
      </p:sp>
      <p:sp>
        <p:nvSpPr>
          <p:cNvPr id="79" name="Text Box 20"/>
          <p:cNvSpPr txBox="1">
            <a:spLocks noChangeArrowheads="1"/>
          </p:cNvSpPr>
          <p:nvPr/>
        </p:nvSpPr>
        <p:spPr bwMode="auto">
          <a:xfrm>
            <a:off x="5972666" y="2249852"/>
            <a:ext cx="5937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ctr"/>
            <a:r>
              <a:rPr lang="en-GB" sz="1200" dirty="0" smtClean="0"/>
              <a:t>N=</a:t>
            </a:r>
            <a:r>
              <a:rPr lang="pl-PL" sz="1200" dirty="0" smtClean="0"/>
              <a:t>85</a:t>
            </a:r>
            <a:endParaRPr lang="en-GB" sz="1200" dirty="0"/>
          </a:p>
        </p:txBody>
      </p:sp>
      <p:sp>
        <p:nvSpPr>
          <p:cNvPr id="80" name="Text Box 29"/>
          <p:cNvSpPr txBox="1">
            <a:spLocks noChangeArrowheads="1"/>
          </p:cNvSpPr>
          <p:nvPr/>
        </p:nvSpPr>
        <p:spPr bwMode="auto">
          <a:xfrm>
            <a:off x="1534016" y="1939112"/>
            <a:ext cx="1509713" cy="2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r"/>
            <a:r>
              <a:rPr lang="en-GB" sz="1200" b="1" dirty="0" err="1"/>
              <a:t>Rok</a:t>
            </a:r>
            <a:r>
              <a:rPr lang="en-GB" sz="1200" b="1" dirty="0"/>
              <a:t> 20</a:t>
            </a:r>
            <a:r>
              <a:rPr lang="pl-PL" sz="1200" b="1" dirty="0" smtClean="0"/>
              <a:t>12</a:t>
            </a:r>
            <a:r>
              <a:rPr lang="en-GB" sz="1200" b="1" dirty="0" smtClean="0"/>
              <a:t>:</a:t>
            </a:r>
            <a:endParaRPr lang="en-GB" sz="1200" b="1" dirty="0"/>
          </a:p>
        </p:txBody>
      </p:sp>
      <p:sp>
        <p:nvSpPr>
          <p:cNvPr id="95" name="Text Box 23"/>
          <p:cNvSpPr txBox="1">
            <a:spLocks noChangeArrowheads="1"/>
          </p:cNvSpPr>
          <p:nvPr/>
        </p:nvSpPr>
        <p:spPr bwMode="auto">
          <a:xfrm>
            <a:off x="2987824" y="5098578"/>
            <a:ext cx="1265238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/>
              <a:t>1,6 osób</a:t>
            </a:r>
          </a:p>
        </p:txBody>
      </p:sp>
      <p:sp>
        <p:nvSpPr>
          <p:cNvPr id="96" name="Text Box 25"/>
          <p:cNvSpPr txBox="1">
            <a:spLocks noChangeArrowheads="1"/>
          </p:cNvSpPr>
          <p:nvPr/>
        </p:nvSpPr>
        <p:spPr bwMode="auto">
          <a:xfrm>
            <a:off x="4322912" y="5098578"/>
            <a:ext cx="1266825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/>
              <a:t>2,1 osób</a:t>
            </a:r>
          </a:p>
        </p:txBody>
      </p:sp>
      <p:sp>
        <p:nvSpPr>
          <p:cNvPr id="97" name="Text Box 27"/>
          <p:cNvSpPr txBox="1">
            <a:spLocks noChangeArrowheads="1"/>
          </p:cNvSpPr>
          <p:nvPr/>
        </p:nvSpPr>
        <p:spPr bwMode="auto">
          <a:xfrm>
            <a:off x="5519887" y="5089053"/>
            <a:ext cx="1476375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/>
              <a:t>3,2 osób</a:t>
            </a:r>
          </a:p>
        </p:txBody>
      </p:sp>
      <p:sp>
        <p:nvSpPr>
          <p:cNvPr id="72" name="Text Box 4"/>
          <p:cNvSpPr txBox="1">
            <a:spLocks noChangeArrowheads="1"/>
          </p:cNvSpPr>
          <p:nvPr/>
        </p:nvSpPr>
        <p:spPr bwMode="auto">
          <a:xfrm>
            <a:off x="3001472" y="1930226"/>
            <a:ext cx="1265237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 dirty="0" smtClean="0"/>
              <a:t>4,2 </a:t>
            </a:r>
            <a:r>
              <a:rPr lang="pl-PL" sz="1200" b="1" dirty="0"/>
              <a:t>minuty</a:t>
            </a:r>
          </a:p>
        </p:txBody>
      </p:sp>
      <p:sp>
        <p:nvSpPr>
          <p:cNvPr id="74" name="Text Box 6"/>
          <p:cNvSpPr txBox="1">
            <a:spLocks noChangeArrowheads="1"/>
          </p:cNvSpPr>
          <p:nvPr/>
        </p:nvSpPr>
        <p:spPr bwMode="auto">
          <a:xfrm>
            <a:off x="4336559" y="1930226"/>
            <a:ext cx="1266825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 dirty="0" smtClean="0"/>
              <a:t>4,2 </a:t>
            </a:r>
            <a:r>
              <a:rPr lang="pl-PL" sz="1200" b="1" dirty="0"/>
              <a:t>minuty</a:t>
            </a:r>
          </a:p>
        </p:txBody>
      </p:sp>
      <p:sp>
        <p:nvSpPr>
          <p:cNvPr id="76" name="Text Box 8"/>
          <p:cNvSpPr txBox="1">
            <a:spLocks noChangeArrowheads="1"/>
          </p:cNvSpPr>
          <p:nvPr/>
        </p:nvSpPr>
        <p:spPr bwMode="auto">
          <a:xfrm>
            <a:off x="5533534" y="1930226"/>
            <a:ext cx="1476375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 dirty="0" smtClean="0"/>
              <a:t>5,2 </a:t>
            </a:r>
            <a:r>
              <a:rPr lang="pl-PL" sz="1200" b="1" dirty="0"/>
              <a:t>minuty</a:t>
            </a:r>
          </a:p>
        </p:txBody>
      </p:sp>
      <p:sp>
        <p:nvSpPr>
          <p:cNvPr id="99" name="Symbol zastępczy numeru slajdu 9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49</a:t>
            </a:fld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Wyniki badania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Wygląd zewnętrzny urzędnika i jego stanowisko pracy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WYGLĄD ZEWNĘTRZNY URZĘDNIKA I JEGO STANOWISKO PRACY</a:t>
            </a:r>
          </a:p>
        </p:txBody>
      </p:sp>
      <p:graphicFrame>
        <p:nvGraphicFramePr>
          <p:cNvPr id="33" name="Object 2"/>
          <p:cNvGraphicFramePr>
            <a:graphicFrameLocks noChangeAspect="1"/>
          </p:cNvGraphicFramePr>
          <p:nvPr/>
        </p:nvGraphicFramePr>
        <p:xfrm>
          <a:off x="3721100" y="1125538"/>
          <a:ext cx="2260600" cy="387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83020" y="3835400"/>
            <a:ext cx="250628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 dirty="0"/>
              <a:t>Czy urzędnik ma identyfikator z imieniem i nazwiskiem?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82665" y="1298575"/>
            <a:ext cx="251139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 dirty="0"/>
              <a:t>Czy urzędnik jest ubrany “na służbowo”? 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783020" y="2576513"/>
            <a:ext cx="2506280" cy="2746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 dirty="0"/>
              <a:t>Czy na biurku są naczynia?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783020" y="3190875"/>
            <a:ext cx="2506280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na biurku urzędnika znajdują się tylko przedmioty związane z pracą? 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783020" y="1916113"/>
            <a:ext cx="250628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 dirty="0"/>
              <a:t>Czy na biurku urzędnika jest porządek? 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730250" y="5241925"/>
            <a:ext cx="2684463" cy="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tIns="46800" rIns="54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200" dirty="0"/>
              <a:t>identyfikator</a:t>
            </a:r>
            <a:r>
              <a:rPr lang="en-GB" sz="1200" dirty="0"/>
              <a:t> </a:t>
            </a:r>
            <a:r>
              <a:rPr lang="pl-PL" sz="1200" dirty="0"/>
              <a:t>powieszony na szyi</a:t>
            </a:r>
            <a:endParaRPr lang="en-GB" sz="1200" dirty="0"/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723900" y="5419725"/>
            <a:ext cx="2678113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tIns="46800" rIns="54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200" dirty="0"/>
              <a:t>identyfikator przypięty w innym miejscu niż na szyi</a:t>
            </a:r>
            <a:r>
              <a:rPr lang="en-GB" sz="1200" dirty="0"/>
              <a:t> 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3849688" y="981075"/>
            <a:ext cx="1117600" cy="2016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0" tIns="46800" rIns="54000" bIns="46800" anchor="ctr">
            <a:spAutoFit/>
          </a:bodyPr>
          <a:lstStyle/>
          <a:p>
            <a:pPr defTabSz="762000">
              <a:lnSpc>
                <a:spcPct val="60000"/>
              </a:lnSpc>
              <a:spcBef>
                <a:spcPct val="50000"/>
              </a:spcBef>
            </a:pPr>
            <a:r>
              <a:rPr lang="pl-PL" b="1"/>
              <a:t>WOM</a:t>
            </a:r>
          </a:p>
        </p:txBody>
      </p:sp>
      <p:graphicFrame>
        <p:nvGraphicFramePr>
          <p:cNvPr id="34" name="Object 13"/>
          <p:cNvGraphicFramePr>
            <a:graphicFrameLocks noChangeAspect="1"/>
          </p:cNvGraphicFramePr>
          <p:nvPr/>
        </p:nvGraphicFramePr>
        <p:xfrm>
          <a:off x="5600700" y="1125538"/>
          <a:ext cx="2247900" cy="386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Object 15"/>
          <p:cNvGraphicFramePr>
            <a:graphicFrameLocks noChangeAspect="1"/>
          </p:cNvGraphicFramePr>
          <p:nvPr/>
        </p:nvGraphicFramePr>
        <p:xfrm>
          <a:off x="3759200" y="5208588"/>
          <a:ext cx="1354138" cy="82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Rectangle 16"/>
          <p:cNvSpPr>
            <a:spLocks noChangeAspect="1" noChangeArrowheads="1"/>
          </p:cNvSpPr>
          <p:nvPr/>
        </p:nvSpPr>
        <p:spPr bwMode="auto">
          <a:xfrm>
            <a:off x="539750" y="5305425"/>
            <a:ext cx="150813" cy="125413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414000" bIns="46800" anchor="ctr"/>
          <a:lstStyle/>
          <a:p>
            <a:pPr algn="l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5716588" y="985838"/>
            <a:ext cx="1117600" cy="2016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0" tIns="46800" rIns="54000" bIns="46800" anchor="ctr">
            <a:spAutoFit/>
          </a:bodyPr>
          <a:lstStyle/>
          <a:p>
            <a:pPr defTabSz="762000">
              <a:lnSpc>
                <a:spcPct val="60000"/>
              </a:lnSpc>
              <a:spcBef>
                <a:spcPct val="50000"/>
              </a:spcBef>
            </a:pPr>
            <a:r>
              <a:rPr lang="pl-PL" b="1"/>
              <a:t>PI</a:t>
            </a:r>
          </a:p>
        </p:txBody>
      </p:sp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7515225" y="985838"/>
            <a:ext cx="1116013" cy="2016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0" tIns="46800" rIns="54000" bIns="46800" anchor="ctr">
            <a:spAutoFit/>
          </a:bodyPr>
          <a:lstStyle/>
          <a:p>
            <a:pPr defTabSz="762000">
              <a:lnSpc>
                <a:spcPct val="60000"/>
              </a:lnSpc>
              <a:spcBef>
                <a:spcPct val="50000"/>
              </a:spcBef>
            </a:pPr>
            <a:r>
              <a:rPr lang="pl-PL" b="1"/>
              <a:t>BAiSO</a:t>
            </a:r>
          </a:p>
        </p:txBody>
      </p:sp>
      <p:sp>
        <p:nvSpPr>
          <p:cNvPr id="22" name="Rectangle 29"/>
          <p:cNvSpPr>
            <a:spLocks noChangeAspect="1" noChangeArrowheads="1"/>
          </p:cNvSpPr>
          <p:nvPr/>
        </p:nvSpPr>
        <p:spPr bwMode="auto">
          <a:xfrm>
            <a:off x="533400" y="5592763"/>
            <a:ext cx="150813" cy="125412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414000" bIns="46800" anchor="ctr"/>
          <a:lstStyle/>
          <a:p>
            <a:pPr algn="l">
              <a:lnSpc>
                <a:spcPct val="90000"/>
              </a:lnSpc>
              <a:defRPr/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23" name="AutoShape 30"/>
          <p:cNvSpPr>
            <a:spLocks noChangeArrowheads="1"/>
          </p:cNvSpPr>
          <p:nvPr/>
        </p:nvSpPr>
        <p:spPr bwMode="auto">
          <a:xfrm>
            <a:off x="2411413" y="4883575"/>
            <a:ext cx="1017587" cy="29601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l">
              <a:lnSpc>
                <a:spcPct val="90000"/>
              </a:lnSpc>
            </a:pPr>
            <a:endParaRPr lang="pl-PL" sz="120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4" name="Text Box 31"/>
          <p:cNvSpPr txBox="1">
            <a:spLocks noChangeArrowheads="1"/>
          </p:cNvSpPr>
          <p:nvPr/>
        </p:nvSpPr>
        <p:spPr bwMode="auto">
          <a:xfrm>
            <a:off x="2627313" y="4825973"/>
            <a:ext cx="595312" cy="400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ctr"/>
            <a:r>
              <a:rPr lang="pl-PL" sz="1000" b="1" dirty="0">
                <a:solidFill>
                  <a:schemeClr val="bg1"/>
                </a:solidFill>
              </a:rPr>
              <a:t>TAK</a:t>
            </a:r>
            <a:br>
              <a:rPr lang="pl-PL" sz="1000" b="1" dirty="0">
                <a:solidFill>
                  <a:schemeClr val="bg1"/>
                </a:solidFill>
              </a:rPr>
            </a:br>
            <a:r>
              <a:rPr lang="pl-PL" sz="1000" b="1" dirty="0" smtClean="0">
                <a:solidFill>
                  <a:schemeClr val="bg1"/>
                </a:solidFill>
              </a:rPr>
              <a:t>2012</a:t>
            </a:r>
            <a:endParaRPr lang="en-GB" sz="1000" b="1" dirty="0">
              <a:solidFill>
                <a:schemeClr val="bg1"/>
              </a:solidFill>
            </a:endParaRPr>
          </a:p>
        </p:txBody>
      </p:sp>
      <p:sp>
        <p:nvSpPr>
          <p:cNvPr id="25" name="Text Box 35"/>
          <p:cNvSpPr txBox="1">
            <a:spLocks noChangeArrowheads="1"/>
          </p:cNvSpPr>
          <p:nvPr/>
        </p:nvSpPr>
        <p:spPr bwMode="auto">
          <a:xfrm>
            <a:off x="723900" y="5818188"/>
            <a:ext cx="2678113" cy="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tIns="46800" rIns="54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200"/>
              <a:t>identyfikator  w okienku / na biurku</a:t>
            </a:r>
            <a:endParaRPr lang="en-GB" sz="1200"/>
          </a:p>
        </p:txBody>
      </p:sp>
      <p:sp>
        <p:nvSpPr>
          <p:cNvPr id="26" name="Rectangle 36"/>
          <p:cNvSpPr>
            <a:spLocks noChangeAspect="1" noChangeArrowheads="1"/>
          </p:cNvSpPr>
          <p:nvPr/>
        </p:nvSpPr>
        <p:spPr bwMode="auto">
          <a:xfrm>
            <a:off x="533400" y="5876925"/>
            <a:ext cx="150813" cy="12541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414000" bIns="46800" anchor="ctr"/>
          <a:lstStyle/>
          <a:p>
            <a:pPr algn="l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36" name="Object 14"/>
          <p:cNvGraphicFramePr>
            <a:graphicFrameLocks noChangeAspect="1"/>
          </p:cNvGraphicFramePr>
          <p:nvPr/>
        </p:nvGraphicFramePr>
        <p:xfrm>
          <a:off x="7359650" y="1136650"/>
          <a:ext cx="2006600" cy="3848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Line 98"/>
          <p:cNvSpPr>
            <a:spLocks noChangeShapeType="1"/>
          </p:cNvSpPr>
          <p:nvPr/>
        </p:nvSpPr>
        <p:spPr bwMode="auto">
          <a:xfrm>
            <a:off x="3419475" y="5084763"/>
            <a:ext cx="5545138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29" name="Line 99"/>
          <p:cNvSpPr>
            <a:spLocks noChangeShapeType="1"/>
          </p:cNvSpPr>
          <p:nvPr/>
        </p:nvSpPr>
        <p:spPr bwMode="auto">
          <a:xfrm>
            <a:off x="3132138" y="5084763"/>
            <a:ext cx="5832475" cy="0"/>
          </a:xfrm>
          <a:prstGeom prst="line">
            <a:avLst/>
          </a:prstGeom>
          <a:noFill/>
          <a:ln w="25400">
            <a:solidFill>
              <a:srgbClr val="3399FF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pl-PL"/>
          </a:p>
        </p:txBody>
      </p:sp>
      <p:graphicFrame>
        <p:nvGraphicFramePr>
          <p:cNvPr id="37" name="Object 6"/>
          <p:cNvGraphicFramePr>
            <a:graphicFrameLocks noChangeAspect="1"/>
          </p:cNvGraphicFramePr>
          <p:nvPr/>
        </p:nvGraphicFramePr>
        <p:xfrm>
          <a:off x="5559425" y="5208588"/>
          <a:ext cx="1354138" cy="82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8" name="Object 7"/>
          <p:cNvGraphicFramePr>
            <a:graphicFrameLocks noChangeAspect="1"/>
          </p:cNvGraphicFramePr>
          <p:nvPr/>
        </p:nvGraphicFramePr>
        <p:xfrm>
          <a:off x="7359650" y="5208588"/>
          <a:ext cx="1354138" cy="82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0" name="Symbol zastępczy numeru slajdu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51</a:t>
            </a:fld>
            <a:endParaRPr lang="pl-PL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Zachowanie urzędnika wobec interesanta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ZACHOWANIE SIĘ URZĘDNIKA WOBEC INTERESANTA (1)</a:t>
            </a:r>
          </a:p>
        </p:txBody>
      </p:sp>
      <p:graphicFrame>
        <p:nvGraphicFramePr>
          <p:cNvPr id="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391584"/>
              </p:ext>
            </p:extLst>
          </p:nvPr>
        </p:nvGraphicFramePr>
        <p:xfrm>
          <a:off x="503237" y="1725637"/>
          <a:ext cx="8626475" cy="4460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782665" y="988219"/>
            <a:ext cx="38613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podjął się obsługi sprawy? </a:t>
            </a: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406524" y="1517674"/>
            <a:ext cx="1054100" cy="420688"/>
            <a:chOff x="3024" y="1279"/>
            <a:chExt cx="720" cy="371"/>
          </a:xfrm>
        </p:grpSpPr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 dirty="0"/>
                <a:t>WOM</a:t>
              </a: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240212" y="1525612"/>
            <a:ext cx="1055687" cy="420687"/>
            <a:chOff x="3024" y="1279"/>
            <a:chExt cx="720" cy="371"/>
          </a:xfrm>
        </p:grpSpPr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7050087" y="1544662"/>
            <a:ext cx="1054100" cy="420687"/>
            <a:chOff x="3024" y="1279"/>
            <a:chExt cx="720" cy="371"/>
          </a:xfrm>
        </p:grpSpPr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sp>
        <p:nvSpPr>
          <p:cNvPr id="19" name="Line 15"/>
          <p:cNvSpPr>
            <a:spLocks noChangeShapeType="1"/>
          </p:cNvSpPr>
          <p:nvPr/>
        </p:nvSpPr>
        <p:spPr bwMode="auto">
          <a:xfrm>
            <a:off x="6211887" y="1722462"/>
            <a:ext cx="19050" cy="3914775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endParaRPr lang="pl-PL"/>
          </a:p>
        </p:txBody>
      </p:sp>
      <p:sp>
        <p:nvSpPr>
          <p:cNvPr id="20" name="Line 15"/>
          <p:cNvSpPr>
            <a:spLocks noChangeShapeType="1"/>
          </p:cNvSpPr>
          <p:nvPr/>
        </p:nvSpPr>
        <p:spPr bwMode="auto">
          <a:xfrm>
            <a:off x="3332162" y="1722462"/>
            <a:ext cx="19050" cy="3914775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endParaRPr lang="pl-PL"/>
          </a:p>
        </p:txBody>
      </p:sp>
      <p:sp>
        <p:nvSpPr>
          <p:cNvPr id="21" name="Symbol zastępczy numeru slajdu 2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53</a:t>
            </a:fld>
            <a:endParaRPr lang="pl-PL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ZACHOWANIE SIĘ URZĘDNIKA WOBEC INTERESANTA (2)</a:t>
            </a:r>
          </a:p>
        </p:txBody>
      </p:sp>
      <p:graphicFrame>
        <p:nvGraphicFramePr>
          <p:cNvPr id="22" name="Object 2"/>
          <p:cNvGraphicFramePr>
            <a:graphicFrameLocks noChangeAspect="1"/>
          </p:cNvGraphicFramePr>
          <p:nvPr/>
        </p:nvGraphicFramePr>
        <p:xfrm>
          <a:off x="575245" y="1581621"/>
          <a:ext cx="8626475" cy="4460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782664" y="1052513"/>
            <a:ext cx="602158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rozpoczął obsługę Twojej sprawy od razu? </a:t>
            </a: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460375" y="1443508"/>
            <a:ext cx="1054100" cy="420688"/>
            <a:chOff x="3024" y="1279"/>
            <a:chExt cx="720" cy="371"/>
          </a:xfrm>
        </p:grpSpPr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WOM</a:t>
              </a: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294063" y="1451446"/>
            <a:ext cx="1055687" cy="420687"/>
            <a:chOff x="3024" y="1279"/>
            <a:chExt cx="720" cy="371"/>
          </a:xfrm>
        </p:grpSpPr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7103938" y="1470496"/>
            <a:ext cx="1054100" cy="420687"/>
            <a:chOff x="3024" y="1279"/>
            <a:chExt cx="720" cy="371"/>
          </a:xfrm>
        </p:grpSpPr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sp>
        <p:nvSpPr>
          <p:cNvPr id="19" name="Line 15"/>
          <p:cNvSpPr>
            <a:spLocks noChangeShapeType="1"/>
          </p:cNvSpPr>
          <p:nvPr/>
        </p:nvSpPr>
        <p:spPr bwMode="auto">
          <a:xfrm>
            <a:off x="6265738" y="1432396"/>
            <a:ext cx="19050" cy="3914775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endParaRPr lang="pl-PL"/>
          </a:p>
        </p:txBody>
      </p:sp>
      <p:sp>
        <p:nvSpPr>
          <p:cNvPr id="20" name="Line 15"/>
          <p:cNvSpPr>
            <a:spLocks noChangeShapeType="1"/>
          </p:cNvSpPr>
          <p:nvPr/>
        </p:nvSpPr>
        <p:spPr bwMode="auto">
          <a:xfrm>
            <a:off x="3386013" y="1432396"/>
            <a:ext cx="19050" cy="3914775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endParaRPr lang="pl-PL"/>
          </a:p>
        </p:txBody>
      </p:sp>
      <p:sp>
        <p:nvSpPr>
          <p:cNvPr id="21" name="Symbol zastępczy numeru slajdu 2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54</a:t>
            </a:fld>
            <a:endParaRPr lang="pl-PL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ZACHOWANIE SIĘ URZĘDNIKA WOBEC INTERESANTA (3)</a:t>
            </a:r>
          </a:p>
        </p:txBody>
      </p:sp>
      <p:graphicFrame>
        <p:nvGraphicFramePr>
          <p:cNvPr id="27" name="Object 2"/>
          <p:cNvGraphicFramePr>
            <a:graphicFrameLocks noChangeAspect="1"/>
          </p:cNvGraphicFramePr>
          <p:nvPr/>
        </p:nvGraphicFramePr>
        <p:xfrm>
          <a:off x="7278688" y="1665288"/>
          <a:ext cx="1943100" cy="408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91217" y="1203325"/>
            <a:ext cx="2109108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200" dirty="0"/>
              <a:t>Czy urzędnik przywitał się? </a:t>
            </a:r>
          </a:p>
        </p:txBody>
      </p:sp>
      <p:graphicFrame>
        <p:nvGraphicFramePr>
          <p:cNvPr id="28" name="Object 5"/>
          <p:cNvGraphicFramePr>
            <a:graphicFrameLocks noChangeAspect="1"/>
          </p:cNvGraphicFramePr>
          <p:nvPr/>
        </p:nvGraphicFramePr>
        <p:xfrm>
          <a:off x="2967038" y="1679575"/>
          <a:ext cx="216376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Object 6"/>
          <p:cNvGraphicFramePr>
            <a:graphicFrameLocks noChangeAspect="1"/>
          </p:cNvGraphicFramePr>
          <p:nvPr/>
        </p:nvGraphicFramePr>
        <p:xfrm>
          <a:off x="4983163" y="1674813"/>
          <a:ext cx="24384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079750" y="1222375"/>
            <a:ext cx="1055688" cy="420688"/>
            <a:chOff x="3024" y="1279"/>
            <a:chExt cx="720" cy="371"/>
          </a:xfrm>
        </p:grpSpPr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WOM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084763" y="1222375"/>
            <a:ext cx="1055687" cy="420688"/>
            <a:chOff x="3024" y="1279"/>
            <a:chExt cx="720" cy="371"/>
          </a:xfrm>
        </p:grpSpPr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7316788" y="1209675"/>
            <a:ext cx="1055687" cy="420688"/>
            <a:chOff x="3024" y="1279"/>
            <a:chExt cx="720" cy="371"/>
          </a:xfrm>
        </p:grpSpPr>
        <p:sp>
          <p:nvSpPr>
            <p:cNvPr id="19" name="Rectangle 14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20" name="Text Box 15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524253" y="4667250"/>
            <a:ext cx="226181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200" dirty="0"/>
              <a:t>Nie przywitał mnie w ogóle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525099" y="1831975"/>
            <a:ext cx="2265725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200" dirty="0"/>
              <a:t>Tak, powiedział „dzień dobry” </a:t>
            </a:r>
            <a:r>
              <a:rPr lang="pl-PL" sz="1200" dirty="0" smtClean="0"/>
              <a:t>lub </a:t>
            </a:r>
            <a:r>
              <a:rPr lang="pl-PL" sz="1200" dirty="0"/>
              <a:t>„w czym mogę pomóc”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524253" y="2420938"/>
            <a:ext cx="2261810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200" dirty="0"/>
              <a:t>Tak, powiedział „dzień dobry” </a:t>
            </a:r>
            <a:r>
              <a:rPr lang="pl-PL" sz="1200" dirty="0" smtClean="0"/>
              <a:t>lub  </a:t>
            </a:r>
            <a:r>
              <a:rPr lang="pl-PL" sz="1200" dirty="0"/>
              <a:t>„w czym mogę pomóc”, ale nie było to uprzejme</a:t>
            </a: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524253" y="3875088"/>
            <a:ext cx="2261810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200"/>
              <a:t>Tak przywitał mnie, ale użył innych słów a powitanie nie było uprzejme</a:t>
            </a: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524253" y="3187700"/>
            <a:ext cx="226181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ctr"/>
            <a:r>
              <a:rPr lang="pl-PL" sz="1200"/>
              <a:t>Tak przywitał mnie uprzejmie, ale użył innych słów</a:t>
            </a:r>
          </a:p>
        </p:txBody>
      </p:sp>
      <p:sp>
        <p:nvSpPr>
          <p:cNvPr id="26" name="Symbol zastępczy numeru slajdu 2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55</a:t>
            </a:fld>
            <a:endParaRPr lang="pl-PL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ZACHOWANIE SIĘ URZĘDNIKA WOBEC INTERESANTA (4)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35959" y="993775"/>
            <a:ext cx="19643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 i="1" dirty="0"/>
              <a:t>Odsetek odpowiedzi: „TAK”</a:t>
            </a:r>
            <a:endParaRPr lang="en-GB" sz="1200" i="1" dirty="0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83567" y="1628775"/>
            <a:ext cx="211995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urzędnik podczas rozmowy utrzymywał kontakt wzrokowy?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683567" y="2303463"/>
            <a:ext cx="211995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urzędnik mówił wyraźnie?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683567" y="3500438"/>
            <a:ext cx="211995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podczas rozmowy z Tobą urzędnik jadł lub pił? 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83567" y="4116388"/>
            <a:ext cx="211995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urzędnik okazywał zniecierpliwienie?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683567" y="2855913"/>
            <a:ext cx="211995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urzędnik podczas rozmowy zajmował się prywatnymi sprawami? 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683567" y="4724400"/>
            <a:ext cx="211995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urzędnik uprzejmie Cię pożegnał?</a:t>
            </a:r>
          </a:p>
        </p:txBody>
      </p:sp>
      <p:graphicFrame>
        <p:nvGraphicFramePr>
          <p:cNvPr id="28" name="Object 10"/>
          <p:cNvGraphicFramePr>
            <a:graphicFrameLocks noChangeAspect="1"/>
          </p:cNvGraphicFramePr>
          <p:nvPr/>
        </p:nvGraphicFramePr>
        <p:xfrm>
          <a:off x="2678113" y="1503363"/>
          <a:ext cx="20066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2916238" y="1028700"/>
            <a:ext cx="1054100" cy="420688"/>
            <a:chOff x="3024" y="1279"/>
            <a:chExt cx="720" cy="371"/>
          </a:xfrm>
        </p:grpSpPr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WOM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4991100" y="1027113"/>
            <a:ext cx="1055688" cy="420687"/>
            <a:chOff x="3024" y="1279"/>
            <a:chExt cx="720" cy="371"/>
          </a:xfrm>
        </p:grpSpPr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21" name="Text Box 16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15" name="Group 17"/>
          <p:cNvGrpSpPr>
            <a:grpSpLocks/>
          </p:cNvGrpSpPr>
          <p:nvPr/>
        </p:nvGrpSpPr>
        <p:grpSpPr bwMode="auto">
          <a:xfrm>
            <a:off x="6991350" y="1027113"/>
            <a:ext cx="1055688" cy="420687"/>
            <a:chOff x="3024" y="1279"/>
            <a:chExt cx="720" cy="371"/>
          </a:xfrm>
        </p:grpSpPr>
        <p:sp>
          <p:nvSpPr>
            <p:cNvPr id="23" name="Rectangle 18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graphicFrame>
        <p:nvGraphicFramePr>
          <p:cNvPr id="29" name="Object 20"/>
          <p:cNvGraphicFramePr>
            <a:graphicFrameLocks noChangeAspect="1"/>
          </p:cNvGraphicFramePr>
          <p:nvPr/>
        </p:nvGraphicFramePr>
        <p:xfrm>
          <a:off x="4705350" y="1490663"/>
          <a:ext cx="23368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Object 21"/>
          <p:cNvGraphicFramePr>
            <a:graphicFrameLocks noChangeAspect="1"/>
          </p:cNvGraphicFramePr>
          <p:nvPr/>
        </p:nvGraphicFramePr>
        <p:xfrm>
          <a:off x="6765925" y="1503363"/>
          <a:ext cx="216535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Symbol zastępczy numeru slajdu 2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56</a:t>
            </a:fld>
            <a:endParaRPr lang="pl-PL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Urzędnik - obsługa przedstawionej sprawy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(1)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727785" y="993775"/>
            <a:ext cx="18725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 i="1" dirty="0"/>
              <a:t>Odsetek odpowiedzi: „TAK”</a:t>
            </a:r>
            <a:endParaRPr lang="en-GB" sz="1200" i="1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82665" y="1706563"/>
            <a:ext cx="2020860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 dirty="0"/>
              <a:t>Czy urzędnik dopytywał o szczegóły przedstawionej przez Ciebie sprawy?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82665" y="2798763"/>
            <a:ext cx="202086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używał terminologii zrozumiałej dla Ciebie?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782665" y="3729038"/>
            <a:ext cx="2020860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urzędnik opuszczał stanowisko pracy w trakcie rozmowy z Tobą?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782665" y="5246688"/>
            <a:ext cx="2020860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urzędnik poinformował Cię w jakim celu opuszcza stanowisko pracy?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067050" y="5420281"/>
            <a:ext cx="4817318" cy="721215"/>
          </a:xfrm>
          <a:prstGeom prst="rect">
            <a:avLst/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wrap="square" lIns="162000" tIns="82800" rIns="162000" bIns="82800" anchor="ctr">
            <a:spAutoFit/>
          </a:bodyPr>
          <a:lstStyle/>
          <a:p>
            <a:pPr defTabSz="762000" fontAlgn="ctr"/>
            <a:r>
              <a:rPr lang="pl-PL" sz="1200" dirty="0" smtClean="0">
                <a:solidFill>
                  <a:schemeClr val="bg1"/>
                </a:solidFill>
              </a:rPr>
              <a:t>WOM </a:t>
            </a:r>
            <a:r>
              <a:rPr lang="pl-PL" sz="1200" dirty="0">
                <a:solidFill>
                  <a:schemeClr val="bg1"/>
                </a:solidFill>
              </a:rPr>
              <a:t>(</a:t>
            </a:r>
            <a:r>
              <a:rPr lang="pl-PL" sz="1200" dirty="0" smtClean="0">
                <a:solidFill>
                  <a:schemeClr val="bg1"/>
                </a:solidFill>
              </a:rPr>
              <a:t>N=23): jeden pracownik nie poinformował</a:t>
            </a:r>
          </a:p>
          <a:p>
            <a:pPr algn="l" defTabSz="762000" fontAlgn="ctr"/>
            <a:r>
              <a:rPr lang="pl-PL" sz="1200" dirty="0" smtClean="0">
                <a:solidFill>
                  <a:schemeClr val="bg1"/>
                </a:solidFill>
              </a:rPr>
              <a:t>PI (N=15): jeden pracownik nie poinformował</a:t>
            </a:r>
            <a:endParaRPr lang="pl-PL" sz="1200" dirty="0">
              <a:solidFill>
                <a:schemeClr val="bg1"/>
              </a:solidFill>
            </a:endParaRPr>
          </a:p>
          <a:p>
            <a:pPr algn="l" defTabSz="762000" fontAlgn="ctr"/>
            <a:r>
              <a:rPr lang="pl-PL" sz="1200" dirty="0" err="1">
                <a:solidFill>
                  <a:schemeClr val="bg1"/>
                </a:solidFill>
              </a:rPr>
              <a:t>BAiSO</a:t>
            </a:r>
            <a:r>
              <a:rPr lang="pl-PL" sz="1200" dirty="0">
                <a:solidFill>
                  <a:schemeClr val="bg1"/>
                </a:solidFill>
              </a:rPr>
              <a:t> (</a:t>
            </a:r>
            <a:r>
              <a:rPr lang="pl-PL" sz="1200" dirty="0" smtClean="0">
                <a:solidFill>
                  <a:schemeClr val="bg1"/>
                </a:solidFill>
              </a:rPr>
              <a:t>N=3): dwóch pracowników </a:t>
            </a:r>
            <a:r>
              <a:rPr lang="pl-PL" sz="1200" dirty="0">
                <a:solidFill>
                  <a:schemeClr val="bg1"/>
                </a:solidFill>
              </a:rPr>
              <a:t>nie </a:t>
            </a:r>
            <a:r>
              <a:rPr lang="pl-PL" sz="1200" dirty="0" smtClean="0">
                <a:solidFill>
                  <a:schemeClr val="bg1"/>
                </a:solidFill>
              </a:rPr>
              <a:t>poinformowało</a:t>
            </a:r>
            <a:endParaRPr lang="pl-PL" sz="1200" dirty="0">
              <a:solidFill>
                <a:schemeClr val="bg1"/>
              </a:solidFill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716213" y="1112838"/>
            <a:ext cx="1055687" cy="420687"/>
            <a:chOff x="3024" y="1279"/>
            <a:chExt cx="720" cy="371"/>
          </a:xfrm>
        </p:grpSpPr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6" name="Text Box 10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WOM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4522788" y="1125538"/>
            <a:ext cx="1055687" cy="420687"/>
            <a:chOff x="3024" y="1279"/>
            <a:chExt cx="720" cy="371"/>
          </a:xfrm>
        </p:grpSpPr>
        <p:sp>
          <p:nvSpPr>
            <p:cNvPr id="18" name="Rectangle 12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14" name="Group 14"/>
          <p:cNvGrpSpPr>
            <a:grpSpLocks/>
          </p:cNvGrpSpPr>
          <p:nvPr/>
        </p:nvGrpSpPr>
        <p:grpSpPr bwMode="auto">
          <a:xfrm>
            <a:off x="6877050" y="1111250"/>
            <a:ext cx="1055688" cy="420688"/>
            <a:chOff x="3024" y="1279"/>
            <a:chExt cx="720" cy="371"/>
          </a:xfrm>
        </p:grpSpPr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22" name="Text Box 16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graphicFrame>
        <p:nvGraphicFramePr>
          <p:cNvPr id="28" name="Object 17"/>
          <p:cNvGraphicFramePr>
            <a:graphicFrameLocks noChangeAspect="1"/>
          </p:cNvGraphicFramePr>
          <p:nvPr/>
        </p:nvGraphicFramePr>
        <p:xfrm>
          <a:off x="2678113" y="1512888"/>
          <a:ext cx="2070100" cy="353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9" name="Object 18"/>
          <p:cNvGraphicFramePr>
            <a:graphicFrameLocks noChangeAspect="1"/>
          </p:cNvGraphicFramePr>
          <p:nvPr/>
        </p:nvGraphicFramePr>
        <p:xfrm>
          <a:off x="4478338" y="1554163"/>
          <a:ext cx="2349500" cy="347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Object 19"/>
          <p:cNvGraphicFramePr>
            <a:graphicFrameLocks noChangeAspect="1"/>
          </p:cNvGraphicFramePr>
          <p:nvPr/>
        </p:nvGraphicFramePr>
        <p:xfrm>
          <a:off x="6623050" y="1608138"/>
          <a:ext cx="2578100" cy="340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AutoShape 20"/>
          <p:cNvSpPr>
            <a:spLocks noChangeArrowheads="1"/>
          </p:cNvSpPr>
          <p:nvPr/>
        </p:nvSpPr>
        <p:spPr bwMode="auto">
          <a:xfrm>
            <a:off x="1369095" y="4436467"/>
            <a:ext cx="682625" cy="720725"/>
          </a:xfrm>
          <a:prstGeom prst="downArrow">
            <a:avLst>
              <a:gd name="adj1" fmla="val 50120"/>
              <a:gd name="adj2" fmla="val 26395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endParaRPr lang="pl-PL" sz="4000">
              <a:solidFill>
                <a:schemeClr val="bg1"/>
              </a:solidFill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58</a:t>
            </a:fld>
            <a:endParaRPr lang="pl-PL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(2)</a:t>
            </a: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3171825" y="1149350"/>
            <a:ext cx="1054100" cy="420688"/>
            <a:chOff x="3024" y="1194"/>
            <a:chExt cx="720" cy="540"/>
          </a:xfrm>
        </p:grpSpPr>
        <p:sp>
          <p:nvSpPr>
            <p:cNvPr id="9" name="Rectangle 15"/>
            <p:cNvSpPr>
              <a:spLocks noChangeArrowheads="1"/>
            </p:cNvSpPr>
            <p:nvPr/>
          </p:nvSpPr>
          <p:spPr bwMode="auto">
            <a:xfrm>
              <a:off x="3024" y="1194"/>
              <a:ext cx="720" cy="54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0" name="Text Box 16"/>
            <p:cNvSpPr txBox="1">
              <a:spLocks noChangeArrowheads="1"/>
            </p:cNvSpPr>
            <p:nvPr/>
          </p:nvSpPr>
          <p:spPr bwMode="auto">
            <a:xfrm>
              <a:off x="3072" y="1341"/>
              <a:ext cx="672" cy="25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WOM</a:t>
              </a: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5038725" y="1125538"/>
            <a:ext cx="1054100" cy="420687"/>
            <a:chOff x="3024" y="1134"/>
            <a:chExt cx="720" cy="660"/>
          </a:xfrm>
        </p:grpSpPr>
        <p:sp>
          <p:nvSpPr>
            <p:cNvPr id="12" name="Rectangle 18"/>
            <p:cNvSpPr>
              <a:spLocks noChangeArrowheads="1"/>
            </p:cNvSpPr>
            <p:nvPr/>
          </p:nvSpPr>
          <p:spPr bwMode="auto">
            <a:xfrm>
              <a:off x="3024" y="1134"/>
              <a:ext cx="720" cy="66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3072" y="1311"/>
              <a:ext cx="672" cy="31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8" name="Group 20"/>
          <p:cNvGrpSpPr>
            <a:grpSpLocks/>
          </p:cNvGrpSpPr>
          <p:nvPr/>
        </p:nvGrpSpPr>
        <p:grpSpPr bwMode="auto">
          <a:xfrm>
            <a:off x="6829425" y="1130300"/>
            <a:ext cx="1055688" cy="420688"/>
            <a:chOff x="3024" y="1148"/>
            <a:chExt cx="720" cy="632"/>
          </a:xfrm>
        </p:grpSpPr>
        <p:sp>
          <p:nvSpPr>
            <p:cNvPr id="15" name="Rectangle 21"/>
            <p:cNvSpPr>
              <a:spLocks noChangeArrowheads="1"/>
            </p:cNvSpPr>
            <p:nvPr/>
          </p:nvSpPr>
          <p:spPr bwMode="auto">
            <a:xfrm>
              <a:off x="3024" y="1148"/>
              <a:ext cx="720" cy="632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6" name="Text Box 22"/>
            <p:cNvSpPr txBox="1">
              <a:spLocks noChangeArrowheads="1"/>
            </p:cNvSpPr>
            <p:nvPr/>
          </p:nvSpPr>
          <p:spPr bwMode="auto">
            <a:xfrm>
              <a:off x="3072" y="1317"/>
              <a:ext cx="672" cy="30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752897" y="836800"/>
            <a:ext cx="73474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wydał druk formularza / wniosku lub poinformował, gdzie możesz go znaleźć?</a:t>
            </a:r>
          </a:p>
        </p:txBody>
      </p:sp>
      <p:graphicFrame>
        <p:nvGraphicFramePr>
          <p:cNvPr id="41" name="Object 6"/>
          <p:cNvGraphicFramePr>
            <a:graphicFrameLocks noChangeAspect="1"/>
          </p:cNvGraphicFramePr>
          <p:nvPr/>
        </p:nvGraphicFramePr>
        <p:xfrm>
          <a:off x="3176588" y="1392238"/>
          <a:ext cx="2006600" cy="3365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2" name="Object 7"/>
          <p:cNvGraphicFramePr>
            <a:graphicFrameLocks noChangeAspect="1"/>
          </p:cNvGraphicFramePr>
          <p:nvPr/>
        </p:nvGraphicFramePr>
        <p:xfrm>
          <a:off x="4910138" y="1404938"/>
          <a:ext cx="1930400" cy="337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3" name="Object 8"/>
          <p:cNvGraphicFramePr>
            <a:graphicFrameLocks noChangeAspect="1"/>
          </p:cNvGraphicFramePr>
          <p:nvPr/>
        </p:nvGraphicFramePr>
        <p:xfrm>
          <a:off x="6862763" y="1395413"/>
          <a:ext cx="2259012" cy="3363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Text Box 24"/>
          <p:cNvSpPr txBox="1">
            <a:spLocks noChangeArrowheads="1"/>
          </p:cNvSpPr>
          <p:nvPr/>
        </p:nvSpPr>
        <p:spPr bwMode="auto">
          <a:xfrm>
            <a:off x="752897" y="1570038"/>
            <a:ext cx="1976437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Wydał druk formularza/wniosku</a:t>
            </a:r>
          </a:p>
        </p:txBody>
      </p:sp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752897" y="2068513"/>
            <a:ext cx="1976437" cy="83099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Poinformował gdzie można znaleźć taki formularz/wniosek na terenie urzędu </a:t>
            </a:r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752897" y="2900363"/>
            <a:ext cx="1976437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Poinformował, że są one dostępne na stronie internetowej Urzędu</a:t>
            </a:r>
          </a:p>
        </p:txBody>
      </p:sp>
      <p:sp>
        <p:nvSpPr>
          <p:cNvPr id="24" name="Text Box 27"/>
          <p:cNvSpPr txBox="1">
            <a:spLocks noChangeArrowheads="1"/>
          </p:cNvSpPr>
          <p:nvPr/>
        </p:nvSpPr>
        <p:spPr bwMode="auto">
          <a:xfrm>
            <a:off x="752897" y="3659188"/>
            <a:ext cx="1976437" cy="2746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Nie dotyczy</a:t>
            </a:r>
          </a:p>
        </p:txBody>
      </p:sp>
      <p:graphicFrame>
        <p:nvGraphicFramePr>
          <p:cNvPr id="44" name="Object 15"/>
          <p:cNvGraphicFramePr>
            <a:graphicFrameLocks noChangeAspect="1"/>
          </p:cNvGraphicFramePr>
          <p:nvPr/>
        </p:nvGraphicFramePr>
        <p:xfrm>
          <a:off x="3109913" y="5364187"/>
          <a:ext cx="1354137" cy="82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827584" y="4576216"/>
            <a:ext cx="7960846" cy="1589088"/>
            <a:chOff x="176" y="2750"/>
            <a:chExt cx="5471" cy="1001"/>
          </a:xfrm>
        </p:grpSpPr>
        <p:grpSp>
          <p:nvGrpSpPr>
            <p:cNvPr id="14" name="Group 58"/>
            <p:cNvGrpSpPr>
              <a:grpSpLocks/>
            </p:cNvGrpSpPr>
            <p:nvPr/>
          </p:nvGrpSpPr>
          <p:grpSpPr bwMode="auto">
            <a:xfrm>
              <a:off x="176" y="2750"/>
              <a:ext cx="1446" cy="1001"/>
              <a:chOff x="176" y="2750"/>
              <a:chExt cx="1446" cy="1001"/>
            </a:xfrm>
          </p:grpSpPr>
          <p:sp>
            <p:nvSpPr>
              <p:cNvPr id="29" name="Text Box 4"/>
              <p:cNvSpPr txBox="1">
                <a:spLocks noChangeArrowheads="1"/>
              </p:cNvSpPr>
              <p:nvPr/>
            </p:nvSpPr>
            <p:spPr bwMode="auto">
              <a:xfrm>
                <a:off x="176" y="2750"/>
                <a:ext cx="1446" cy="523"/>
              </a:xfrm>
              <a:prstGeom prst="rect">
                <a:avLst/>
              </a:prstGeom>
              <a:solidFill>
                <a:srgbClr val="3399FF"/>
              </a:solidFill>
              <a:ln w="9525">
                <a:noFill/>
                <a:miter lim="800000"/>
                <a:headEnd/>
                <a:tailEnd type="none" w="lg" len="lg"/>
              </a:ln>
            </p:spPr>
            <p:txBody>
              <a:bodyPr>
                <a:spAutoFit/>
              </a:bodyPr>
              <a:lstStyle/>
              <a:p>
                <a:r>
                  <a:rPr lang="pl-PL" sz="1200" dirty="0">
                    <a:solidFill>
                      <a:schemeClr val="bg1"/>
                    </a:solidFill>
                  </a:rPr>
                  <a:t>Czy urzędnik zaproponował wyjaśnienie formularza/ wniosku / lub wyjaśnił, jak go wypełnić? (</a:t>
                </a:r>
                <a:r>
                  <a:rPr lang="pl-PL" sz="1200" dirty="0" smtClean="0">
                    <a:solidFill>
                      <a:schemeClr val="bg1"/>
                    </a:solidFill>
                  </a:rPr>
                  <a:t>2012) </a:t>
                </a:r>
                <a:endParaRPr lang="pl-PL" sz="120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8" name="Group 57"/>
              <p:cNvGrpSpPr>
                <a:grpSpLocks/>
              </p:cNvGrpSpPr>
              <p:nvPr/>
            </p:nvGrpSpPr>
            <p:grpSpPr bwMode="auto">
              <a:xfrm>
                <a:off x="336" y="3302"/>
                <a:ext cx="784" cy="449"/>
                <a:chOff x="336" y="3339"/>
                <a:chExt cx="784" cy="449"/>
              </a:xfrm>
            </p:grpSpPr>
            <p:sp>
              <p:nvSpPr>
                <p:cNvPr id="31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521" y="3339"/>
                  <a:ext cx="347" cy="17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54000" tIns="46800" rIns="54000" bIns="46800"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pl-PL" sz="1200"/>
                    <a:t>tak</a:t>
                  </a:r>
                  <a:endParaRPr lang="en-GB" sz="1200"/>
                </a:p>
              </p:txBody>
            </p:sp>
            <p:sp>
              <p:nvSpPr>
                <p:cNvPr id="32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521" y="3484"/>
                  <a:ext cx="352" cy="17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54000" tIns="46800" rIns="54000" bIns="46800"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pl-PL" sz="1200"/>
                    <a:t>nie</a:t>
                  </a:r>
                  <a:endParaRPr lang="en-GB" sz="1200"/>
                </a:p>
              </p:txBody>
            </p:sp>
            <p:sp>
              <p:nvSpPr>
                <p:cNvPr id="33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521" y="3612"/>
                  <a:ext cx="599" cy="17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54000" tIns="46800" rIns="54000" bIns="46800"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pl-PL" sz="1200"/>
                    <a:t>nie dotyczy</a:t>
                  </a:r>
                  <a:endParaRPr lang="en-GB" sz="1200"/>
                </a:p>
              </p:txBody>
            </p:sp>
            <p:sp>
              <p:nvSpPr>
                <p:cNvPr id="34" name="Rectangle 16"/>
                <p:cNvSpPr>
                  <a:spLocks noChangeAspect="1" noChangeArrowheads="1"/>
                </p:cNvSpPr>
                <p:nvPr/>
              </p:nvSpPr>
              <p:spPr bwMode="auto">
                <a:xfrm>
                  <a:off x="340" y="3385"/>
                  <a:ext cx="95" cy="79"/>
                </a:xfrm>
                <a:prstGeom prst="rect">
                  <a:avLst/>
                </a:prstGeom>
                <a:solidFill>
                  <a:srgbClr val="00008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90000" tIns="46800" rIns="414000" bIns="46800" anchor="ctr"/>
                <a:lstStyle/>
                <a:p>
                  <a:pPr algn="l">
                    <a:lnSpc>
                      <a:spcPct val="90000"/>
                    </a:lnSpc>
                  </a:pPr>
                  <a:endParaRPr lang="pl-PL" sz="1200">
                    <a:solidFill>
                      <a:srgbClr val="5090CD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35" name="Rectangle 29"/>
                <p:cNvSpPr>
                  <a:spLocks noChangeAspect="1" noChangeArrowheads="1"/>
                </p:cNvSpPr>
                <p:nvPr/>
              </p:nvSpPr>
              <p:spPr bwMode="auto">
                <a:xfrm>
                  <a:off x="336" y="3523"/>
                  <a:ext cx="95" cy="79"/>
                </a:xfrm>
                <a:prstGeom prst="rect">
                  <a:avLst/>
                </a:prstGeom>
                <a:solidFill>
                  <a:srgbClr val="3366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90000" tIns="46800" rIns="414000" bIns="46800" anchor="ctr"/>
                <a:lstStyle/>
                <a:p>
                  <a:pPr algn="l">
                    <a:lnSpc>
                      <a:spcPct val="90000"/>
                    </a:lnSpc>
                    <a:defRPr/>
                  </a:pPr>
                  <a:endParaRPr lang="pl-PL" sz="1200">
                    <a:solidFill>
                      <a:srgbClr val="5090CD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36" name="Rectangle 36"/>
                <p:cNvSpPr>
                  <a:spLocks noChangeAspect="1" noChangeArrowheads="1"/>
                </p:cNvSpPr>
                <p:nvPr/>
              </p:nvSpPr>
              <p:spPr bwMode="auto">
                <a:xfrm>
                  <a:off x="336" y="3657"/>
                  <a:ext cx="95" cy="79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90000" tIns="46800" rIns="414000" bIns="46800" anchor="ctr"/>
                <a:lstStyle/>
                <a:p>
                  <a:pPr algn="l">
                    <a:lnSpc>
                      <a:spcPct val="90000"/>
                    </a:lnSpc>
                  </a:pPr>
                  <a:endParaRPr lang="pl-PL" sz="1200">
                    <a:solidFill>
                      <a:srgbClr val="5090CD"/>
                    </a:solidFill>
                    <a:latin typeface="Verdana" pitchFamily="34" charset="0"/>
                  </a:endParaRPr>
                </a:p>
              </p:txBody>
            </p:sp>
          </p:grpSp>
        </p:grpSp>
        <p:sp>
          <p:nvSpPr>
            <p:cNvPr id="28" name="Line 59"/>
            <p:cNvSpPr>
              <a:spLocks noChangeShapeType="1"/>
            </p:cNvSpPr>
            <p:nvPr/>
          </p:nvSpPr>
          <p:spPr bwMode="auto">
            <a:xfrm>
              <a:off x="1610" y="3067"/>
              <a:ext cx="4037" cy="0"/>
            </a:xfrm>
            <a:prstGeom prst="line">
              <a:avLst/>
            </a:prstGeom>
            <a:noFill/>
            <a:ln w="25400">
              <a:solidFill>
                <a:srgbClr val="3399FF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pl-PL" sz="1200"/>
            </a:p>
          </p:txBody>
        </p:sp>
      </p:grpSp>
      <p:graphicFrame>
        <p:nvGraphicFramePr>
          <p:cNvPr id="45" name="Object 6"/>
          <p:cNvGraphicFramePr>
            <a:graphicFrameLocks noChangeAspect="1"/>
          </p:cNvGraphicFramePr>
          <p:nvPr/>
        </p:nvGraphicFramePr>
        <p:xfrm>
          <a:off x="4983163" y="5351487"/>
          <a:ext cx="1354137" cy="82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6" name="Object 7"/>
          <p:cNvGraphicFramePr>
            <a:graphicFrameLocks noChangeAspect="1"/>
          </p:cNvGraphicFramePr>
          <p:nvPr/>
        </p:nvGraphicFramePr>
        <p:xfrm>
          <a:off x="6927850" y="5338787"/>
          <a:ext cx="1354138" cy="82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794770" y="4090988"/>
            <a:ext cx="18313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 i="1"/>
              <a:t>Odsetek odpowiedzi: „TAK”</a:t>
            </a:r>
            <a:endParaRPr lang="en-GB" sz="1200" i="1"/>
          </a:p>
        </p:txBody>
      </p:sp>
      <p:sp>
        <p:nvSpPr>
          <p:cNvPr id="38" name="Symbol zastępczy numeru slajdu 3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59</a:t>
            </a:fld>
            <a:endParaRPr lang="pl-P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Rezultaty badania - poszczególne zagadnienia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03263" y="1187152"/>
            <a:ext cx="8229600" cy="541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endParaRPr lang="pl-PL" sz="1300" dirty="0"/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Oznakowanie stanowisk WOM oraz Punktów Informacyjnych jest widoczne/ czytelne w większości urzędów. </a:t>
            </a: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Tablica informacyjna jest dobrze widoczna w większości urzędów dzielnicowych. Najwięcej problemów było w </a:t>
            </a:r>
            <a:r>
              <a:rPr lang="pl-PL" sz="1400" dirty="0" smtClean="0">
                <a:solidFill>
                  <a:schemeClr val="tx1"/>
                </a:solidFill>
              </a:rPr>
              <a:t>Rembertowie, </a:t>
            </a:r>
            <a:r>
              <a:rPr lang="pl-PL" sz="1400" dirty="0">
                <a:solidFill>
                  <a:schemeClr val="tx1"/>
                </a:solidFill>
              </a:rPr>
              <a:t>gdzie zdarzało się, że nie była dostrzegana (przez 20%).</a:t>
            </a: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Karty informacyjne były dostępne na sali podczas </a:t>
            </a:r>
            <a:r>
              <a:rPr lang="pl-PL" sz="1400" dirty="0" smtClean="0">
                <a:solidFill>
                  <a:schemeClr val="tx1"/>
                </a:solidFill>
              </a:rPr>
              <a:t>93% </a:t>
            </a:r>
            <a:r>
              <a:rPr lang="pl-PL" sz="1400" dirty="0">
                <a:solidFill>
                  <a:schemeClr val="tx1"/>
                </a:solidFill>
              </a:rPr>
              <a:t>realizowanych wizyt, co jest </a:t>
            </a:r>
            <a:r>
              <a:rPr lang="pl-PL" sz="1400" dirty="0" smtClean="0">
                <a:solidFill>
                  <a:schemeClr val="tx1"/>
                </a:solidFill>
              </a:rPr>
              <a:t>wynikiem wyższym w porównaniu z 2011 rokiem</a:t>
            </a:r>
            <a:r>
              <a:rPr lang="pl-PL" sz="1400" dirty="0">
                <a:solidFill>
                  <a:schemeClr val="tx1"/>
                </a:solidFill>
              </a:rPr>
              <a:t>. </a:t>
            </a:r>
            <a:r>
              <a:rPr lang="pl-PL" sz="1400" dirty="0" smtClean="0">
                <a:solidFill>
                  <a:schemeClr val="tx1"/>
                </a:solidFill>
              </a:rPr>
              <a:t>W </a:t>
            </a:r>
            <a:r>
              <a:rPr lang="pl-PL" sz="1400" dirty="0">
                <a:solidFill>
                  <a:schemeClr val="tx1"/>
                </a:solidFill>
              </a:rPr>
              <a:t>tym roku </a:t>
            </a:r>
            <a:r>
              <a:rPr lang="pl-PL" sz="1400" dirty="0" smtClean="0">
                <a:solidFill>
                  <a:schemeClr val="tx1"/>
                </a:solidFill>
              </a:rPr>
              <a:t>brakowało kart informacyjnych </a:t>
            </a:r>
            <a:r>
              <a:rPr lang="pl-PL" sz="1400" dirty="0">
                <a:solidFill>
                  <a:schemeClr val="tx1"/>
                </a:solidFill>
              </a:rPr>
              <a:t>sporadycznie, </a:t>
            </a:r>
            <a:r>
              <a:rPr lang="pl-PL" sz="1400" dirty="0" smtClean="0">
                <a:solidFill>
                  <a:schemeClr val="tx1"/>
                </a:solidFill>
              </a:rPr>
              <a:t>a najwięcej z tym kłopotów było w urzędach na Pradze-Północ oraz na Woli (po 15%). 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W </a:t>
            </a:r>
            <a:r>
              <a:rPr lang="pl-PL" sz="1400" dirty="0" smtClean="0">
                <a:solidFill>
                  <a:schemeClr val="tx1"/>
                </a:solidFill>
              </a:rPr>
              <a:t>zdecydowanej większości </a:t>
            </a:r>
            <a:r>
              <a:rPr lang="pl-PL" sz="1400" dirty="0">
                <a:solidFill>
                  <a:schemeClr val="tx1"/>
                </a:solidFill>
              </a:rPr>
              <a:t>urzędów karty informacyjne znajdują się w kieszonkach, w łatwo </a:t>
            </a:r>
            <a:r>
              <a:rPr lang="pl-PL" sz="1400" dirty="0" smtClean="0">
                <a:solidFill>
                  <a:schemeClr val="tx1"/>
                </a:solidFill>
              </a:rPr>
              <a:t>zauważalnym </a:t>
            </a:r>
            <a:r>
              <a:rPr lang="pl-PL" sz="1400" dirty="0">
                <a:solidFill>
                  <a:schemeClr val="tx1"/>
                </a:solidFill>
              </a:rPr>
              <a:t>miejscu i zazwyczaj są porządnie poukładane. </a:t>
            </a: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Formularze / wnioski </a:t>
            </a:r>
            <a:r>
              <a:rPr lang="pl-PL" sz="1400" dirty="0">
                <a:solidFill>
                  <a:schemeClr val="tx1"/>
                </a:solidFill>
              </a:rPr>
              <a:t>dostępne były w 98% realizowanych wizyt. Najczęściej </a:t>
            </a:r>
            <a:r>
              <a:rPr lang="pl-PL" sz="1400" dirty="0" smtClean="0">
                <a:solidFill>
                  <a:schemeClr val="tx1"/>
                </a:solidFill>
              </a:rPr>
              <a:t>znajdowały się </a:t>
            </a:r>
            <a:r>
              <a:rPr lang="pl-PL" sz="1400" dirty="0">
                <a:solidFill>
                  <a:schemeClr val="tx1"/>
                </a:solidFill>
              </a:rPr>
              <a:t>w stojakach na sali </a:t>
            </a:r>
            <a:r>
              <a:rPr lang="pl-PL" sz="1400" dirty="0" smtClean="0">
                <a:solidFill>
                  <a:schemeClr val="tx1"/>
                </a:solidFill>
              </a:rPr>
              <a:t>(89%) </a:t>
            </a:r>
            <a:r>
              <a:rPr lang="pl-PL" sz="1400" dirty="0">
                <a:solidFill>
                  <a:schemeClr val="tx1"/>
                </a:solidFill>
              </a:rPr>
              <a:t>lub za okienkiem urzędnika </a:t>
            </a:r>
            <a:r>
              <a:rPr lang="pl-PL" sz="1400" dirty="0" smtClean="0">
                <a:solidFill>
                  <a:schemeClr val="tx1"/>
                </a:solidFill>
              </a:rPr>
              <a:t>(27%). 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Formularze / wnioski </a:t>
            </a:r>
            <a:r>
              <a:rPr lang="pl-PL" sz="1400" dirty="0">
                <a:solidFill>
                  <a:schemeClr val="tx1"/>
                </a:solidFill>
              </a:rPr>
              <a:t>znajdują się raczej w łatwym do zauważenia miejscu. </a:t>
            </a:r>
            <a:r>
              <a:rPr lang="pl-PL" sz="1400" dirty="0" smtClean="0">
                <a:solidFill>
                  <a:schemeClr val="tx1"/>
                </a:solidFill>
              </a:rPr>
              <a:t>Najtrudniej </a:t>
            </a:r>
            <a:r>
              <a:rPr lang="pl-PL" sz="1400" dirty="0">
                <a:solidFill>
                  <a:schemeClr val="tx1"/>
                </a:solidFill>
              </a:rPr>
              <a:t>je znaleźć w urzędzie w </a:t>
            </a:r>
            <a:r>
              <a:rPr lang="pl-PL" sz="1400" dirty="0" smtClean="0">
                <a:solidFill>
                  <a:schemeClr val="tx1"/>
                </a:solidFill>
              </a:rPr>
              <a:t>Rembertowie.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Formularze leżą w należytym porządku we wszystkich urzędach.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83568" y="662865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  <a:latin typeface="Tahoma" pitchFamily="34" charset="0"/>
              </a:rPr>
              <a:t>WYGLĄD URZĘDU (1</a:t>
            </a:r>
            <a:r>
              <a:rPr lang="pl-PL" sz="1200" dirty="0">
                <a:solidFill>
                  <a:schemeClr val="accent1"/>
                </a:solidFill>
                <a:latin typeface="Tahoma" pitchFamily="34" charset="0"/>
              </a:rPr>
              <a:t>)</a:t>
            </a:r>
            <a:endParaRPr lang="en-GB" sz="1200" dirty="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6</a:t>
            </a:fld>
            <a:endParaRPr lang="pl-PL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(3)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82665" y="980728"/>
            <a:ext cx="71017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podczas wyjaśniania przedstawionej przez Ciebie sprawy…?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987675" y="1209675"/>
            <a:ext cx="1054100" cy="420688"/>
            <a:chOff x="3024" y="1279"/>
            <a:chExt cx="720" cy="371"/>
          </a:xfrm>
        </p:grpSpPr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WOM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003800" y="1209675"/>
            <a:ext cx="1054100" cy="420688"/>
            <a:chOff x="3024" y="1279"/>
            <a:chExt cx="720" cy="371"/>
          </a:xfrm>
        </p:grpSpPr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9" name="Group 13"/>
          <p:cNvGrpSpPr>
            <a:grpSpLocks/>
          </p:cNvGrpSpPr>
          <p:nvPr/>
        </p:nvGrpSpPr>
        <p:grpSpPr bwMode="auto">
          <a:xfrm>
            <a:off x="6980238" y="1209675"/>
            <a:ext cx="1055687" cy="420688"/>
            <a:chOff x="3024" y="1279"/>
            <a:chExt cx="720" cy="371"/>
          </a:xfrm>
        </p:grpSpPr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graphicFrame>
        <p:nvGraphicFramePr>
          <p:cNvPr id="28" name="Object 2"/>
          <p:cNvGraphicFramePr>
            <a:graphicFrameLocks noChangeAspect="1"/>
          </p:cNvGraphicFramePr>
          <p:nvPr/>
        </p:nvGraphicFramePr>
        <p:xfrm>
          <a:off x="2735263" y="1500188"/>
          <a:ext cx="1930400" cy="447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9" name="Object 5"/>
          <p:cNvGraphicFramePr>
            <a:graphicFrameLocks noChangeAspect="1"/>
          </p:cNvGraphicFramePr>
          <p:nvPr/>
        </p:nvGraphicFramePr>
        <p:xfrm>
          <a:off x="4767263" y="1487488"/>
          <a:ext cx="1968500" cy="4483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Object 6"/>
          <p:cNvGraphicFramePr>
            <a:graphicFrameLocks noChangeAspect="1"/>
          </p:cNvGraphicFramePr>
          <p:nvPr/>
        </p:nvGraphicFramePr>
        <p:xfrm>
          <a:off x="6854825" y="1500188"/>
          <a:ext cx="2070100" cy="447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611560" y="1701453"/>
            <a:ext cx="2093828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Wyjaśniał sprawę z głowy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611560" y="2276128"/>
            <a:ext cx="209382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Posługiwał się papierowymi kartami informacyjnymi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611560" y="3715991"/>
            <a:ext cx="2093828" cy="2746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Posługiwał się komputerem</a:t>
            </a: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646485" y="4292253"/>
            <a:ext cx="209382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Korzystał z pomocy innych urzędników?</a:t>
            </a: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611560" y="2971453"/>
            <a:ext cx="209382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Posługiwał się papierowymi aktami prawnymi  </a:t>
            </a:r>
          </a:p>
        </p:txBody>
      </p:sp>
      <p:sp>
        <p:nvSpPr>
          <p:cNvPr id="26" name="Text Box 22"/>
          <p:cNvSpPr txBox="1">
            <a:spLocks noChangeArrowheads="1"/>
          </p:cNvSpPr>
          <p:nvPr/>
        </p:nvSpPr>
        <p:spPr bwMode="auto">
          <a:xfrm>
            <a:off x="646485" y="5025678"/>
            <a:ext cx="2093828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Nie wiem/trudno powiedzieć</a:t>
            </a:r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60</a:t>
            </a:fld>
            <a:endParaRPr lang="pl-PL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(4)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385888" y="1397000"/>
            <a:ext cx="1054100" cy="420688"/>
            <a:chOff x="3024" y="1279"/>
            <a:chExt cx="720" cy="371"/>
          </a:xfrm>
        </p:grpSpPr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WOM</a:t>
              </a: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959225" y="1404938"/>
            <a:ext cx="1055688" cy="420687"/>
            <a:chOff x="3024" y="1279"/>
            <a:chExt cx="720" cy="371"/>
          </a:xfrm>
        </p:grpSpPr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6484938" y="1423988"/>
            <a:ext cx="1054100" cy="420687"/>
            <a:chOff x="3024" y="1279"/>
            <a:chExt cx="720" cy="371"/>
          </a:xfrm>
        </p:grpSpPr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graphicFrame>
        <p:nvGraphicFramePr>
          <p:cNvPr id="2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9596598"/>
              </p:ext>
            </p:extLst>
          </p:nvPr>
        </p:nvGraphicFramePr>
        <p:xfrm>
          <a:off x="660400" y="1611313"/>
          <a:ext cx="7802563" cy="4359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Line 15"/>
          <p:cNvSpPr>
            <a:spLocks noChangeShapeType="1"/>
          </p:cNvSpPr>
          <p:nvPr/>
        </p:nvSpPr>
        <p:spPr bwMode="auto">
          <a:xfrm flipH="1">
            <a:off x="3268663" y="1340768"/>
            <a:ext cx="7937" cy="3627438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endParaRPr lang="pl-PL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>
            <a:off x="5848350" y="1369343"/>
            <a:ext cx="19050" cy="3665538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endParaRPr lang="pl-PL"/>
          </a:p>
        </p:txBody>
      </p:sp>
      <p:sp>
        <p:nvSpPr>
          <p:cNvPr id="20" name="Symbol zastępczy numeru slajdu 1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61</a:t>
            </a:fld>
            <a:endParaRPr lang="pl-PL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Urzędnik - sposób załatwienia przedstawionej sprawy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SPOSÓB ZAŁATWIENIA PRZEDSTAWIONEJ SPRAWY (1)</a:t>
            </a:r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2795588" y="1636760"/>
            <a:ext cx="1055687" cy="426357"/>
            <a:chOff x="3024" y="1276"/>
            <a:chExt cx="720" cy="376"/>
          </a:xfrm>
        </p:grpSpPr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3024" y="1276"/>
              <a:ext cx="720" cy="376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0" name="Text Box 13"/>
            <p:cNvSpPr txBox="1">
              <a:spLocks noChangeArrowheads="1"/>
            </p:cNvSpPr>
            <p:nvPr/>
          </p:nvSpPr>
          <p:spPr bwMode="auto">
            <a:xfrm>
              <a:off x="3072" y="1351"/>
              <a:ext cx="672" cy="23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WOM</a:t>
              </a:r>
            </a:p>
          </p:txBody>
        </p:sp>
      </p:grpSp>
      <p:grpSp>
        <p:nvGrpSpPr>
          <p:cNvPr id="11" name="Group 14"/>
          <p:cNvGrpSpPr>
            <a:grpSpLocks/>
          </p:cNvGrpSpPr>
          <p:nvPr/>
        </p:nvGrpSpPr>
        <p:grpSpPr bwMode="auto">
          <a:xfrm>
            <a:off x="4787900" y="1636760"/>
            <a:ext cx="1054100" cy="426357"/>
            <a:chOff x="3024" y="1276"/>
            <a:chExt cx="720" cy="376"/>
          </a:xfrm>
        </p:grpSpPr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3024" y="1276"/>
              <a:ext cx="720" cy="376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3" name="Text Box 16"/>
            <p:cNvSpPr txBox="1">
              <a:spLocks noChangeArrowheads="1"/>
            </p:cNvSpPr>
            <p:nvPr/>
          </p:nvSpPr>
          <p:spPr bwMode="auto">
            <a:xfrm>
              <a:off x="3072" y="1351"/>
              <a:ext cx="672" cy="23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14" name="Group 17"/>
          <p:cNvGrpSpPr>
            <a:grpSpLocks/>
          </p:cNvGrpSpPr>
          <p:nvPr/>
        </p:nvGrpSpPr>
        <p:grpSpPr bwMode="auto">
          <a:xfrm>
            <a:off x="6975475" y="1636760"/>
            <a:ext cx="1054100" cy="426357"/>
            <a:chOff x="3024" y="1276"/>
            <a:chExt cx="720" cy="376"/>
          </a:xfrm>
        </p:grpSpPr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3024" y="1276"/>
              <a:ext cx="720" cy="376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6" name="Text Box 19"/>
            <p:cNvSpPr txBox="1">
              <a:spLocks noChangeArrowheads="1"/>
            </p:cNvSpPr>
            <p:nvPr/>
          </p:nvSpPr>
          <p:spPr bwMode="auto">
            <a:xfrm>
              <a:off x="3072" y="1351"/>
              <a:ext cx="672" cy="23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785537" y="1052513"/>
            <a:ext cx="53882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SPRAWY, O KTÓRYCH URZĘDNIK POINFORMOWAŁ SAM (bez dopytywania)</a:t>
            </a:r>
          </a:p>
        </p:txBody>
      </p:sp>
      <p:graphicFrame>
        <p:nvGraphicFramePr>
          <p:cNvPr id="18" name="Object 4"/>
          <p:cNvGraphicFramePr>
            <a:graphicFrameLocks noChangeAspect="1"/>
          </p:cNvGraphicFramePr>
          <p:nvPr/>
        </p:nvGraphicFramePr>
        <p:xfrm>
          <a:off x="2411413" y="2241252"/>
          <a:ext cx="2108200" cy="433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22" name="Wykres" r:id="rId3" imgW="2095500" imgH="4333875" progId="MSGraph.Chart.8">
                  <p:embed followColorScheme="full"/>
                </p:oleObj>
              </mc:Choice>
              <mc:Fallback>
                <p:oleObj name="Wykres" r:id="rId3" imgW="2095500" imgH="4333875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2241252"/>
                        <a:ext cx="2108200" cy="433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782665" y="4700290"/>
            <a:ext cx="173193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Termin odpowiedzi</a:t>
            </a: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785537" y="3979565"/>
            <a:ext cx="17385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Miejsce złożenia dokumentów</a:t>
            </a: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785537" y="3162002"/>
            <a:ext cx="1738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Wymagane opłaty</a:t>
            </a:r>
            <a:br>
              <a:rPr lang="pl-PL" sz="1200"/>
            </a:br>
            <a:r>
              <a:rPr lang="pl-PL" sz="1200"/>
              <a:t>Brak opłat</a:t>
            </a: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785537" y="2539702"/>
            <a:ext cx="17385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Wymagane dokumenty</a:t>
            </a:r>
          </a:p>
        </p:txBody>
      </p:sp>
      <p:graphicFrame>
        <p:nvGraphicFramePr>
          <p:cNvPr id="23" name="Object 9"/>
          <p:cNvGraphicFramePr>
            <a:graphicFrameLocks noChangeAspect="1"/>
          </p:cNvGraphicFramePr>
          <p:nvPr/>
        </p:nvGraphicFramePr>
        <p:xfrm>
          <a:off x="4427538" y="2252365"/>
          <a:ext cx="2212975" cy="432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23" name="Wykres" r:id="rId5" imgW="2390775" imgH="4343400" progId="MSGraph.Chart.8">
                  <p:embed followColorScheme="full"/>
                </p:oleObj>
              </mc:Choice>
              <mc:Fallback>
                <p:oleObj name="Wykres" r:id="rId5" imgW="2390775" imgH="4343400" progId="MSGraph.Chart.8">
                  <p:embed followColorScheme="full"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2252365"/>
                        <a:ext cx="2212975" cy="4325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0"/>
          <p:cNvGraphicFramePr>
            <a:graphicFrameLocks noChangeAspect="1"/>
          </p:cNvGraphicFramePr>
          <p:nvPr/>
        </p:nvGraphicFramePr>
        <p:xfrm>
          <a:off x="6615113" y="2249190"/>
          <a:ext cx="2133600" cy="434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24" name="Wykres" r:id="rId7" imgW="2124075" imgH="4333875" progId="MSGraph.Chart.8">
                  <p:embed followColorScheme="full"/>
                </p:oleObj>
              </mc:Choice>
              <mc:Fallback>
                <p:oleObj name="Wykres" r:id="rId7" imgW="2124075" imgH="4333875" progId="MSGraph.Chart.8">
                  <p:embed followColorScheme="full"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5113" y="2249190"/>
                        <a:ext cx="2133600" cy="4348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782665" y="5419427"/>
            <a:ext cx="17319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O WSZYSTKICH sprawach</a:t>
            </a:r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56095" y="5241602"/>
            <a:ext cx="7560321" cy="68262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l">
              <a:lnSpc>
                <a:spcPct val="90000"/>
              </a:lnSpc>
            </a:pPr>
            <a:endParaRPr lang="pl-PL" sz="24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63</a:t>
            </a:fld>
            <a:endParaRPr lang="pl-PL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SPOSÓB ZAŁATWIENIA PRZEDSTAWIONEJ SPRAWY (2)</a:t>
            </a:r>
          </a:p>
        </p:txBody>
      </p:sp>
      <p:graphicFrame>
        <p:nvGraphicFramePr>
          <p:cNvPr id="27" name="Object 5"/>
          <p:cNvGraphicFramePr>
            <a:graphicFrameLocks noChangeAspect="1"/>
          </p:cNvGraphicFramePr>
          <p:nvPr/>
        </p:nvGraphicFramePr>
        <p:xfrm>
          <a:off x="895672" y="2574156"/>
          <a:ext cx="7924800" cy="393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1" name="Wykres" r:id="rId3" imgW="8620125" imgH="4276725" progId="MSGraph.Chart.8">
                  <p:embed followColorScheme="full"/>
                </p:oleObj>
              </mc:Choice>
              <mc:Fallback>
                <p:oleObj name="Wykres" r:id="rId3" imgW="8620125" imgH="4276725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672" y="2574156"/>
                        <a:ext cx="7924800" cy="3937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" name="Group 6"/>
          <p:cNvGrpSpPr>
            <a:grpSpLocks/>
          </p:cNvGrpSpPr>
          <p:nvPr/>
        </p:nvGrpSpPr>
        <p:grpSpPr bwMode="auto">
          <a:xfrm>
            <a:off x="1787128" y="2270944"/>
            <a:ext cx="1054100" cy="420687"/>
            <a:chOff x="3024" y="1279"/>
            <a:chExt cx="720" cy="371"/>
          </a:xfrm>
        </p:grpSpPr>
        <p:sp>
          <p:nvSpPr>
            <p:cNvPr id="29" name="Rectangle 7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30" name="Text Box 8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 dirty="0"/>
                <a:t>WOM</a:t>
              </a:r>
            </a:p>
          </p:txBody>
        </p:sp>
      </p:grpSp>
      <p:grpSp>
        <p:nvGrpSpPr>
          <p:cNvPr id="31" name="Group 9"/>
          <p:cNvGrpSpPr>
            <a:grpSpLocks/>
          </p:cNvGrpSpPr>
          <p:nvPr/>
        </p:nvGrpSpPr>
        <p:grpSpPr bwMode="auto">
          <a:xfrm>
            <a:off x="4246885" y="2275480"/>
            <a:ext cx="1055687" cy="426358"/>
            <a:chOff x="3024" y="1276"/>
            <a:chExt cx="720" cy="376"/>
          </a:xfrm>
        </p:grpSpPr>
        <p:sp>
          <p:nvSpPr>
            <p:cNvPr id="32" name="Rectangle 10"/>
            <p:cNvSpPr>
              <a:spLocks noChangeArrowheads="1"/>
            </p:cNvSpPr>
            <p:nvPr/>
          </p:nvSpPr>
          <p:spPr bwMode="auto">
            <a:xfrm>
              <a:off x="3024" y="1276"/>
              <a:ext cx="720" cy="376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auto">
            <a:xfrm>
              <a:off x="3072" y="1351"/>
              <a:ext cx="672" cy="23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34" name="Group 12"/>
          <p:cNvGrpSpPr>
            <a:grpSpLocks/>
          </p:cNvGrpSpPr>
          <p:nvPr/>
        </p:nvGrpSpPr>
        <p:grpSpPr bwMode="auto">
          <a:xfrm>
            <a:off x="6772597" y="2297931"/>
            <a:ext cx="1054100" cy="420688"/>
            <a:chOff x="3024" y="1279"/>
            <a:chExt cx="720" cy="371"/>
          </a:xfrm>
        </p:grpSpPr>
        <p:sp>
          <p:nvSpPr>
            <p:cNvPr id="35" name="Rectangle 13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36" name="Text Box 14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sp>
        <p:nvSpPr>
          <p:cNvPr id="37" name="Line 15"/>
          <p:cNvSpPr>
            <a:spLocks noChangeShapeType="1"/>
          </p:cNvSpPr>
          <p:nvPr/>
        </p:nvSpPr>
        <p:spPr bwMode="auto">
          <a:xfrm flipH="1">
            <a:off x="3515047" y="2060848"/>
            <a:ext cx="7938" cy="3627437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endParaRPr lang="pl-PL"/>
          </a:p>
        </p:txBody>
      </p:sp>
      <p:sp>
        <p:nvSpPr>
          <p:cNvPr id="38" name="Line 16"/>
          <p:cNvSpPr>
            <a:spLocks noChangeShapeType="1"/>
          </p:cNvSpPr>
          <p:nvPr/>
        </p:nvSpPr>
        <p:spPr bwMode="auto">
          <a:xfrm>
            <a:off x="6107608" y="2067744"/>
            <a:ext cx="19050" cy="3665537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endParaRPr lang="pl-PL"/>
          </a:p>
        </p:txBody>
      </p:sp>
      <p:sp>
        <p:nvSpPr>
          <p:cNvPr id="39" name="Text Box 3"/>
          <p:cNvSpPr txBox="1">
            <a:spLocks noChangeArrowheads="1"/>
          </p:cNvSpPr>
          <p:nvPr/>
        </p:nvSpPr>
        <p:spPr bwMode="auto">
          <a:xfrm>
            <a:off x="782665" y="1052513"/>
            <a:ext cx="77263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Które z poniższych stwierdzeń najlepiej  opisuje to w jaki sposób urzędnik SPONTANICZNIE, bez Twojego dopytywania poinformował Cię o opłatach/braku opłat, jakie są wymagane przy załatwianiu przedstawionej przez Ciebie sprawy? </a:t>
            </a:r>
          </a:p>
        </p:txBody>
      </p:sp>
      <p:sp>
        <p:nvSpPr>
          <p:cNvPr id="19" name="Symbol zastępczy numeru slajdu 1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64</a:t>
            </a:fld>
            <a:endParaRPr lang="pl-PL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SPOSÓB ZAŁATWIENIA PRZEDSTAWIONEJ SPRAWY (3)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782665" y="1138238"/>
            <a:ext cx="7073873" cy="274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PO DOPYTANIU urzędnik. </a:t>
            </a:r>
          </a:p>
        </p:txBody>
      </p:sp>
      <p:graphicFrame>
        <p:nvGraphicFramePr>
          <p:cNvPr id="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9713650"/>
              </p:ext>
            </p:extLst>
          </p:nvPr>
        </p:nvGraphicFramePr>
        <p:xfrm>
          <a:off x="971600" y="2444328"/>
          <a:ext cx="7924800" cy="393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5" name="Wykres" r:id="rId3" imgW="8619934" imgH="4276534" progId="MSGraph.Chart.8">
                  <p:embed followColorScheme="full"/>
                </p:oleObj>
              </mc:Choice>
              <mc:Fallback>
                <p:oleObj name="Wykres" r:id="rId3" imgW="8619934" imgH="4276534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2444328"/>
                        <a:ext cx="7924800" cy="3937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Line 15"/>
          <p:cNvSpPr>
            <a:spLocks noChangeShapeType="1"/>
          </p:cNvSpPr>
          <p:nvPr/>
        </p:nvSpPr>
        <p:spPr bwMode="auto">
          <a:xfrm flipH="1">
            <a:off x="3632250" y="2014116"/>
            <a:ext cx="7937" cy="3627437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endParaRPr lang="pl-PL"/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6212681" y="2042691"/>
            <a:ext cx="19050" cy="3665537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endParaRPr lang="pl-PL"/>
          </a:p>
        </p:txBody>
      </p:sp>
      <p:grpSp>
        <p:nvGrpSpPr>
          <p:cNvPr id="21" name="Group 6"/>
          <p:cNvGrpSpPr>
            <a:grpSpLocks/>
          </p:cNvGrpSpPr>
          <p:nvPr/>
        </p:nvGrpSpPr>
        <p:grpSpPr bwMode="auto">
          <a:xfrm>
            <a:off x="1839243" y="2223666"/>
            <a:ext cx="1054100" cy="420687"/>
            <a:chOff x="3024" y="1279"/>
            <a:chExt cx="720" cy="371"/>
          </a:xfrm>
        </p:grpSpPr>
        <p:sp>
          <p:nvSpPr>
            <p:cNvPr id="22" name="Rectangle 7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 dirty="0"/>
                <a:t>WOM</a:t>
              </a:r>
            </a:p>
          </p:txBody>
        </p:sp>
      </p:grpSp>
      <p:grpSp>
        <p:nvGrpSpPr>
          <p:cNvPr id="24" name="Group 9"/>
          <p:cNvGrpSpPr>
            <a:grpSpLocks/>
          </p:cNvGrpSpPr>
          <p:nvPr/>
        </p:nvGrpSpPr>
        <p:grpSpPr bwMode="auto">
          <a:xfrm>
            <a:off x="4299000" y="2235284"/>
            <a:ext cx="1055687" cy="426358"/>
            <a:chOff x="3024" y="1276"/>
            <a:chExt cx="720" cy="376"/>
          </a:xfrm>
        </p:grpSpPr>
        <p:sp>
          <p:nvSpPr>
            <p:cNvPr id="25" name="Rectangle 10"/>
            <p:cNvSpPr>
              <a:spLocks noChangeArrowheads="1"/>
            </p:cNvSpPr>
            <p:nvPr/>
          </p:nvSpPr>
          <p:spPr bwMode="auto">
            <a:xfrm>
              <a:off x="3024" y="1276"/>
              <a:ext cx="720" cy="376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26" name="Text Box 11"/>
            <p:cNvSpPr txBox="1">
              <a:spLocks noChangeArrowheads="1"/>
            </p:cNvSpPr>
            <p:nvPr/>
          </p:nvSpPr>
          <p:spPr bwMode="auto">
            <a:xfrm>
              <a:off x="3072" y="1351"/>
              <a:ext cx="672" cy="23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ctr"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 dirty="0"/>
                <a:t>PI</a:t>
              </a:r>
            </a:p>
          </p:txBody>
        </p:sp>
      </p:grpSp>
      <p:grpSp>
        <p:nvGrpSpPr>
          <p:cNvPr id="27" name="Group 12"/>
          <p:cNvGrpSpPr>
            <a:grpSpLocks/>
          </p:cNvGrpSpPr>
          <p:nvPr/>
        </p:nvGrpSpPr>
        <p:grpSpPr bwMode="auto">
          <a:xfrm>
            <a:off x="6824712" y="2229594"/>
            <a:ext cx="1054100" cy="420688"/>
            <a:chOff x="3024" y="1279"/>
            <a:chExt cx="720" cy="371"/>
          </a:xfrm>
        </p:grpSpPr>
        <p:sp>
          <p:nvSpPr>
            <p:cNvPr id="28" name="Rectangle 13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29" name="Text Box 14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sp>
        <p:nvSpPr>
          <p:cNvPr id="30" name="Symbol zastępczy numeru slajdu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65</a:t>
            </a:fld>
            <a:endParaRPr lang="pl-PL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SPOSÓB ZAŁATWIENIA PRZEDSTAWIONEJ SPRAWY (4)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785043" y="981075"/>
            <a:ext cx="42910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poinformował, gdzie można uiścić opłatę?</a:t>
            </a: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2509639" y="2395240"/>
          <a:ext cx="2378075" cy="391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94" name="Wykres" r:id="rId3" imgW="2590800" imgH="4267200" progId="MSGraph.Chart.8">
                  <p:embed followColorScheme="full"/>
                </p:oleObj>
              </mc:Choice>
              <mc:Fallback>
                <p:oleObj name="Wykres" r:id="rId3" imgW="2590800" imgH="4267200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9639" y="2395240"/>
                        <a:ext cx="2378075" cy="391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4506714" y="2355553"/>
          <a:ext cx="2540000" cy="395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95" name="Wykres" r:id="rId5" imgW="2771775" imgH="4295775" progId="MSGraph.Chart.8">
                  <p:embed followColorScheme="full"/>
                </p:oleObj>
              </mc:Choice>
              <mc:Fallback>
                <p:oleObj name="Wykres" r:id="rId5" imgW="2771775" imgH="4295775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6714" y="2355553"/>
                        <a:ext cx="2540000" cy="3951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521251" y="2312690"/>
          <a:ext cx="2327275" cy="399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96" name="Wykres" r:id="rId7" imgW="2533650" imgH="4352925" progId="MSGraph.Chart.8">
                  <p:embed followColorScheme="full"/>
                </p:oleObj>
              </mc:Choice>
              <mc:Fallback>
                <p:oleObj name="Wykres" r:id="rId7" imgW="2533650" imgH="4352925" progId="MSGraph.Chart.8">
                  <p:embed followColorScheme="full"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1251" y="2312690"/>
                        <a:ext cx="2327275" cy="3992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2823964" y="1988840"/>
            <a:ext cx="1054100" cy="420688"/>
            <a:chOff x="3024" y="1279"/>
            <a:chExt cx="720" cy="371"/>
          </a:xfrm>
        </p:grpSpPr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WOM</a:t>
              </a:r>
            </a:p>
          </p:txBody>
        </p:sp>
      </p:grpSp>
      <p:grpSp>
        <p:nvGrpSpPr>
          <p:cNvPr id="15" name="Group 10"/>
          <p:cNvGrpSpPr>
            <a:grpSpLocks/>
          </p:cNvGrpSpPr>
          <p:nvPr/>
        </p:nvGrpSpPr>
        <p:grpSpPr bwMode="auto">
          <a:xfrm>
            <a:off x="4838501" y="1998365"/>
            <a:ext cx="1055688" cy="420688"/>
            <a:chOff x="3024" y="1279"/>
            <a:chExt cx="720" cy="371"/>
          </a:xfrm>
        </p:grpSpPr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18" name="Group 13"/>
          <p:cNvGrpSpPr>
            <a:grpSpLocks/>
          </p:cNvGrpSpPr>
          <p:nvPr/>
        </p:nvGrpSpPr>
        <p:grpSpPr bwMode="auto">
          <a:xfrm>
            <a:off x="6783189" y="1988840"/>
            <a:ext cx="1055687" cy="420688"/>
            <a:chOff x="3024" y="1279"/>
            <a:chExt cx="720" cy="371"/>
          </a:xfrm>
        </p:grpSpPr>
        <p:sp>
          <p:nvSpPr>
            <p:cNvPr id="19" name="Rectangle 14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20" name="Text Box 15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827584" y="5168603"/>
            <a:ext cx="163074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 dirty="0"/>
              <a:t>Nie dotyczy</a:t>
            </a: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839226" y="3484265"/>
            <a:ext cx="16704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Tak, w banku / na poczcie</a:t>
            </a: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839226" y="2649240"/>
            <a:ext cx="1670414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 dirty="0"/>
              <a:t>Tak, w kasie</a:t>
            </a: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839226" y="4236740"/>
            <a:ext cx="16704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W ogóle nie poinformował </a:t>
            </a:r>
          </a:p>
          <a:p>
            <a:pPr algn="l"/>
            <a:r>
              <a:rPr lang="pl-PL" sz="1200"/>
              <a:t>o miejscu uiszczenia opłat</a:t>
            </a: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66</a:t>
            </a:fld>
            <a:endParaRPr lang="pl-PL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SPOSÓB ZAŁATWIENIA PRZEDSTAWIONEJ SPRAWY (5)</a:t>
            </a: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2889132" y="1980332"/>
            <a:ext cx="1054100" cy="420687"/>
            <a:chOff x="3024" y="1279"/>
            <a:chExt cx="720" cy="371"/>
          </a:xfrm>
        </p:grpSpPr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WOM</a:t>
              </a:r>
            </a:p>
          </p:txBody>
        </p:sp>
      </p:grpSp>
      <p:grpSp>
        <p:nvGrpSpPr>
          <p:cNvPr id="11" name="Group 5"/>
          <p:cNvGrpSpPr>
            <a:grpSpLocks/>
          </p:cNvGrpSpPr>
          <p:nvPr/>
        </p:nvGrpSpPr>
        <p:grpSpPr bwMode="auto">
          <a:xfrm>
            <a:off x="4851282" y="1980332"/>
            <a:ext cx="1054100" cy="420687"/>
            <a:chOff x="3024" y="1279"/>
            <a:chExt cx="720" cy="371"/>
          </a:xfrm>
        </p:grpSpPr>
        <p:sp>
          <p:nvSpPr>
            <p:cNvPr id="12" name="Rectangle 6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14" name="Group 8"/>
          <p:cNvGrpSpPr>
            <a:grpSpLocks/>
          </p:cNvGrpSpPr>
          <p:nvPr/>
        </p:nvGrpSpPr>
        <p:grpSpPr bwMode="auto">
          <a:xfrm>
            <a:off x="7081719" y="1980332"/>
            <a:ext cx="1054100" cy="420687"/>
            <a:chOff x="3024" y="1279"/>
            <a:chExt cx="720" cy="371"/>
          </a:xfrm>
        </p:grpSpPr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6" name="Text Box 10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graphicFrame>
        <p:nvGraphicFramePr>
          <p:cNvPr id="17" name="Object 11"/>
          <p:cNvGraphicFramePr>
            <a:graphicFrameLocks noChangeAspect="1"/>
          </p:cNvGraphicFramePr>
          <p:nvPr/>
        </p:nvGraphicFramePr>
        <p:xfrm>
          <a:off x="2735144" y="2329582"/>
          <a:ext cx="2011363" cy="419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8" name="Wykres" r:id="rId3" imgW="2190750" imgH="4572000" progId="MSGraph.Chart.8">
                  <p:embed followColorScheme="full"/>
                </p:oleObj>
              </mc:Choice>
              <mc:Fallback>
                <p:oleObj name="Wykres" r:id="rId3" imgW="2190750" imgH="4572000" progId="MSGraph.Chart.8">
                  <p:embed followColorScheme="full"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5144" y="2329582"/>
                        <a:ext cx="2011363" cy="419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782666" y="991761"/>
            <a:ext cx="63096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poinformował o terminie odpowiedzi na przedstawioną sprawę? </a:t>
            </a: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971600" y="4431432"/>
            <a:ext cx="19984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W ogóle mnie nie poinformował</a:t>
            </a: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971600" y="3456707"/>
            <a:ext cx="199849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Poinformował mnie ale nieprawidłowo</a:t>
            </a: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971600" y="2578819"/>
            <a:ext cx="199849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 dirty="0"/>
              <a:t>Tak, prawidłowo mnie poinformował </a:t>
            </a:r>
          </a:p>
        </p:txBody>
      </p:sp>
      <p:sp>
        <p:nvSpPr>
          <p:cNvPr id="22" name="Rectangle 17"/>
          <p:cNvSpPr>
            <a:spLocks noChangeArrowheads="1"/>
          </p:cNvSpPr>
          <p:nvPr/>
        </p:nvSpPr>
        <p:spPr bwMode="auto">
          <a:xfrm>
            <a:off x="971600" y="5280744"/>
            <a:ext cx="1998494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 dirty="0"/>
              <a:t>Trudno powiedzieć</a:t>
            </a:r>
          </a:p>
        </p:txBody>
      </p:sp>
      <p:graphicFrame>
        <p:nvGraphicFramePr>
          <p:cNvPr id="23" name="Object 11"/>
          <p:cNvGraphicFramePr>
            <a:graphicFrameLocks noChangeAspect="1"/>
          </p:cNvGraphicFramePr>
          <p:nvPr/>
        </p:nvGraphicFramePr>
        <p:xfrm>
          <a:off x="4756032" y="2329582"/>
          <a:ext cx="2011362" cy="419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9" name="Wykres" r:id="rId5" imgW="2190750" imgH="4572000" progId="MSGraph.Chart.8">
                  <p:embed followColorScheme="full"/>
                </p:oleObj>
              </mc:Choice>
              <mc:Fallback>
                <p:oleObj name="Wykres" r:id="rId5" imgW="2190750" imgH="4572000" progId="MSGraph.Chart.8">
                  <p:embed followColorScheme="full"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6032" y="2329582"/>
                        <a:ext cx="2011362" cy="419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1"/>
          <p:cNvGraphicFramePr>
            <a:graphicFrameLocks noChangeAspect="1"/>
          </p:cNvGraphicFramePr>
          <p:nvPr/>
        </p:nvGraphicFramePr>
        <p:xfrm>
          <a:off x="6838832" y="2329582"/>
          <a:ext cx="2011362" cy="419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0" name="Wykres" r:id="rId7" imgW="2190750" imgH="4572000" progId="MSGraph.Chart.8">
                  <p:embed followColorScheme="full"/>
                </p:oleObj>
              </mc:Choice>
              <mc:Fallback>
                <p:oleObj name="Wykres" r:id="rId7" imgW="2190750" imgH="4572000" progId="MSGraph.Chart.8">
                  <p:embed followColorScheme="full"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8832" y="2329582"/>
                        <a:ext cx="2011362" cy="419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Symbol zastępczy numeru slajdu 2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67</a:t>
            </a:fld>
            <a:endParaRPr lang="pl-PL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SPOSÓB ZAŁATWIENIA PRZEDSTAWIONEJ SPRAWY (6)</a:t>
            </a: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3149600" y="2260873"/>
          <a:ext cx="2225675" cy="427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2" name="Wykres" r:id="rId3" imgW="2238375" imgH="4324350" progId="MSGraph.Chart.8">
                  <p:embed followColorScheme="full"/>
                </p:oleObj>
              </mc:Choice>
              <mc:Fallback>
                <p:oleObj name="Wykres" r:id="rId3" imgW="2238375" imgH="432435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2260873"/>
                        <a:ext cx="2225675" cy="4278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2B2B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rgbClr val="FF99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5145087" y="2254523"/>
          <a:ext cx="2286000" cy="425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3" name="Wykres" r:id="rId5" imgW="2276475" imgH="4248150" progId="MSGraph.Chart.8">
                  <p:embed followColorScheme="full"/>
                </p:oleObj>
              </mc:Choice>
              <mc:Fallback>
                <p:oleObj name="Wykres" r:id="rId5" imgW="2276475" imgH="424815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5087" y="2254523"/>
                        <a:ext cx="2286000" cy="425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2B2B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rgbClr val="FF99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7086600" y="2230710"/>
          <a:ext cx="2093912" cy="423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4" name="Wykres" r:id="rId7" imgW="2085975" imgH="4229100" progId="MSGraph.Chart.8">
                  <p:embed followColorScheme="full"/>
                </p:oleObj>
              </mc:Choice>
              <mc:Fallback>
                <p:oleObj name="Wykres" r:id="rId7" imgW="2085975" imgH="4229100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2230710"/>
                        <a:ext cx="2093912" cy="423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2B2B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rgbClr val="FF99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856037" y="4791348"/>
            <a:ext cx="2131637" cy="10156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 dirty="0"/>
              <a:t>Czy urzędnik poinformował, że istnieje możliwość telefonicznego poinformowania o odbiorze decyzji? 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854101" y="3040335"/>
            <a:ext cx="2125635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urzędnik upewnił się,                            że zrozumiałeś jego/jej wyjaśnienia?</a:t>
            </a:r>
          </a:p>
        </p:txBody>
      </p: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3211512" y="2073548"/>
            <a:ext cx="1054100" cy="420687"/>
            <a:chOff x="3024" y="1279"/>
            <a:chExt cx="720" cy="371"/>
          </a:xfrm>
        </p:grpSpPr>
        <p:sp>
          <p:nvSpPr>
            <p:cNvPr id="14" name="Rectangle 8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5" name="Text Box 9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WOM</a:t>
              </a:r>
            </a:p>
          </p:txBody>
        </p:sp>
      </p:grpSp>
      <p:grpSp>
        <p:nvGrpSpPr>
          <p:cNvPr id="16" name="Group 10"/>
          <p:cNvGrpSpPr>
            <a:grpSpLocks/>
          </p:cNvGrpSpPr>
          <p:nvPr/>
        </p:nvGrpSpPr>
        <p:grpSpPr bwMode="auto">
          <a:xfrm>
            <a:off x="5173662" y="2060848"/>
            <a:ext cx="1054100" cy="420687"/>
            <a:chOff x="3024" y="1279"/>
            <a:chExt cx="720" cy="371"/>
          </a:xfrm>
        </p:grpSpPr>
        <p:sp>
          <p:nvSpPr>
            <p:cNvPr id="17" name="Rectangle 11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8" name="Text Box 12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19" name="Group 13"/>
          <p:cNvGrpSpPr>
            <a:grpSpLocks/>
          </p:cNvGrpSpPr>
          <p:nvPr/>
        </p:nvGrpSpPr>
        <p:grpSpPr bwMode="auto">
          <a:xfrm>
            <a:off x="7131050" y="2073548"/>
            <a:ext cx="1055687" cy="420687"/>
            <a:chOff x="3024" y="1279"/>
            <a:chExt cx="720" cy="371"/>
          </a:xfrm>
        </p:grpSpPr>
        <p:sp>
          <p:nvSpPr>
            <p:cNvPr id="20" name="Rectangle 14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21" name="Text Box 15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760740" y="1066800"/>
            <a:ext cx="19395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 i="1" dirty="0"/>
              <a:t>Odsetek odpowiedzi: „TAK”</a:t>
            </a:r>
            <a:endParaRPr lang="en-GB" sz="1200" i="1" dirty="0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68</a:t>
            </a:fld>
            <a:endParaRPr lang="pl-PL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SPOSÓB ZAŁATWIENIA PRZEDSTAWIONEJ SPRAWY (7)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782665" y="981075"/>
            <a:ext cx="77263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podczas rozmowy odczuwałeś</a:t>
            </a:r>
            <a:r>
              <a:rPr lang="pl-PL" sz="1200" b="1" dirty="0" err="1">
                <a:latin typeface="Verdana" pitchFamily="34" charset="0"/>
              </a:rPr>
              <a:t>(a</a:t>
            </a:r>
            <a:r>
              <a:rPr lang="pl-PL" sz="1200" b="1" dirty="0">
                <a:latin typeface="Verdana" pitchFamily="34" charset="0"/>
              </a:rPr>
              <a:t>ś) niechęć ze strony urzędnika?</a:t>
            </a: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1732855" y="2132856"/>
            <a:ext cx="1135063" cy="420687"/>
            <a:chOff x="3024" y="1279"/>
            <a:chExt cx="720" cy="371"/>
          </a:xfrm>
        </p:grpSpPr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WOM</a:t>
              </a:r>
            </a:p>
          </p:txBody>
        </p:sp>
      </p:grpSp>
      <p:grpSp>
        <p:nvGrpSpPr>
          <p:cNvPr id="12" name="Group 6"/>
          <p:cNvGrpSpPr>
            <a:grpSpLocks/>
          </p:cNvGrpSpPr>
          <p:nvPr/>
        </p:nvGrpSpPr>
        <p:grpSpPr bwMode="auto">
          <a:xfrm>
            <a:off x="4323655" y="2132856"/>
            <a:ext cx="1136650" cy="420687"/>
            <a:chOff x="3024" y="1279"/>
            <a:chExt cx="720" cy="371"/>
          </a:xfrm>
        </p:grpSpPr>
        <p:sp>
          <p:nvSpPr>
            <p:cNvPr id="13" name="Rectangle 7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4" name="Text Box 8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15" name="Group 9"/>
          <p:cNvGrpSpPr>
            <a:grpSpLocks/>
          </p:cNvGrpSpPr>
          <p:nvPr/>
        </p:nvGrpSpPr>
        <p:grpSpPr bwMode="auto">
          <a:xfrm>
            <a:off x="6827143" y="2132856"/>
            <a:ext cx="1136650" cy="420687"/>
            <a:chOff x="3024" y="1279"/>
            <a:chExt cx="720" cy="371"/>
          </a:xfrm>
        </p:grpSpPr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7" name="Text Box 11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sp>
        <p:nvSpPr>
          <p:cNvPr id="18" name="Line 15"/>
          <p:cNvSpPr>
            <a:spLocks noChangeShapeType="1"/>
          </p:cNvSpPr>
          <p:nvPr/>
        </p:nvSpPr>
        <p:spPr bwMode="auto">
          <a:xfrm flipH="1">
            <a:off x="3660080" y="2142381"/>
            <a:ext cx="0" cy="360680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endParaRPr lang="pl-PL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>
            <a:off x="6179443" y="2150318"/>
            <a:ext cx="19050" cy="3665538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endParaRPr lang="pl-PL"/>
          </a:p>
        </p:txBody>
      </p:sp>
      <p:graphicFrame>
        <p:nvGraphicFramePr>
          <p:cNvPr id="20" name="Object 17"/>
          <p:cNvGraphicFramePr>
            <a:graphicFrameLocks noChangeAspect="1"/>
          </p:cNvGraphicFramePr>
          <p:nvPr/>
        </p:nvGraphicFramePr>
        <p:xfrm>
          <a:off x="967680" y="2455118"/>
          <a:ext cx="7924800" cy="393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58" name="Wykres" r:id="rId3" imgW="8601075" imgH="4267200" progId="MSGraph.Chart.8">
                  <p:embed followColorScheme="full"/>
                </p:oleObj>
              </mc:Choice>
              <mc:Fallback>
                <p:oleObj name="Wykres" r:id="rId3" imgW="8601075" imgH="4267200" progId="MSGraph.Chart.8">
                  <p:embed followColorScheme="full"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7680" y="2455118"/>
                        <a:ext cx="7924800" cy="3937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Symbol zastępczy numeru slajdu 2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69</a:t>
            </a:fld>
            <a:endParaRPr lang="pl-P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>
            <a:normAutofit/>
          </a:bodyPr>
          <a:lstStyle/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endParaRPr lang="pl-PL" sz="1400" dirty="0"/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Wzory formularzy / wniosków znajdują się przede wszystkim na tablicy (66%). Podczas 14% </a:t>
            </a:r>
            <a:r>
              <a:rPr lang="pl-PL" sz="1400" dirty="0">
                <a:solidFill>
                  <a:schemeClr val="tx1"/>
                </a:solidFill>
              </a:rPr>
              <a:t>wizyt (w zeszłym roku było to 8%) nie udało się znaleźć wzorów wypełnionych formularzy/wniosków. </a:t>
            </a:r>
            <a:r>
              <a:rPr lang="pl-PL" sz="1400" dirty="0" smtClean="0">
                <a:solidFill>
                  <a:schemeClr val="tx1"/>
                </a:solidFill>
              </a:rPr>
              <a:t>Najsłabiej </a:t>
            </a:r>
            <a:r>
              <a:rPr lang="pl-PL" sz="1400" dirty="0">
                <a:solidFill>
                  <a:schemeClr val="tx1"/>
                </a:solidFill>
              </a:rPr>
              <a:t>prezentuje się w tym przypadku </a:t>
            </a:r>
            <a:r>
              <a:rPr lang="pl-PL" sz="1400" dirty="0" smtClean="0">
                <a:solidFill>
                  <a:schemeClr val="tx1"/>
                </a:solidFill>
              </a:rPr>
              <a:t>urząd na Białołęce (40%), we Włochach (25%) oraz Wesołej (25%). 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Odległość blatów/ stolików od wzorów wypełnionych formularzy/wniosków została oceniona jako odpowiednia w </a:t>
            </a:r>
            <a:r>
              <a:rPr lang="pl-PL" sz="1400" dirty="0" smtClean="0">
                <a:solidFill>
                  <a:schemeClr val="tx1"/>
                </a:solidFill>
              </a:rPr>
              <a:t>71% </a:t>
            </a:r>
            <a:r>
              <a:rPr lang="pl-PL" sz="1400" dirty="0">
                <a:solidFill>
                  <a:schemeClr val="tx1"/>
                </a:solidFill>
              </a:rPr>
              <a:t>realizowanych wizyt (w </a:t>
            </a:r>
            <a:r>
              <a:rPr lang="pl-PL" sz="1400" dirty="0" smtClean="0">
                <a:solidFill>
                  <a:schemeClr val="tx1"/>
                </a:solidFill>
              </a:rPr>
              <a:t>zeszłym roku wynik </a:t>
            </a:r>
            <a:r>
              <a:rPr lang="pl-PL" sz="1400" dirty="0">
                <a:solidFill>
                  <a:schemeClr val="tx1"/>
                </a:solidFill>
              </a:rPr>
              <a:t>był </a:t>
            </a:r>
            <a:r>
              <a:rPr lang="pl-PL" sz="1400" dirty="0" smtClean="0">
                <a:solidFill>
                  <a:schemeClr val="tx1"/>
                </a:solidFill>
              </a:rPr>
              <a:t>wyższy</a:t>
            </a:r>
            <a:r>
              <a:rPr lang="pl-PL" sz="1400" dirty="0">
                <a:solidFill>
                  <a:schemeClr val="tx1"/>
                </a:solidFill>
              </a:rPr>
              <a:t>: </a:t>
            </a:r>
            <a:r>
              <a:rPr lang="pl-PL" sz="1400" dirty="0" smtClean="0">
                <a:solidFill>
                  <a:schemeClr val="tx1"/>
                </a:solidFill>
              </a:rPr>
              <a:t>2011 </a:t>
            </a:r>
            <a:r>
              <a:rPr lang="pl-PL" sz="1400" dirty="0">
                <a:solidFill>
                  <a:schemeClr val="tx1"/>
                </a:solidFill>
              </a:rPr>
              <a:t>– </a:t>
            </a:r>
            <a:r>
              <a:rPr lang="pl-PL" sz="1400" dirty="0" smtClean="0">
                <a:solidFill>
                  <a:schemeClr val="tx1"/>
                </a:solidFill>
              </a:rPr>
              <a:t>85%).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Liczba blatów / stolików </a:t>
            </a:r>
            <a:r>
              <a:rPr lang="pl-PL" sz="1400" dirty="0">
                <a:solidFill>
                  <a:schemeClr val="tx1"/>
                </a:solidFill>
              </a:rPr>
              <a:t>do pisania </a:t>
            </a:r>
            <a:r>
              <a:rPr lang="pl-PL" sz="1400" dirty="0" smtClean="0">
                <a:solidFill>
                  <a:schemeClr val="tx1"/>
                </a:solidFill>
              </a:rPr>
              <a:t>była wystarczająca dla potrzeb interesantów podczas 92% wizyt. (przy 96% </a:t>
            </a:r>
            <a:r>
              <a:rPr lang="pl-PL" sz="1400" dirty="0">
                <a:solidFill>
                  <a:schemeClr val="tx1"/>
                </a:solidFill>
              </a:rPr>
              <a:t>w </a:t>
            </a:r>
            <a:r>
              <a:rPr lang="pl-PL" sz="1400" dirty="0" smtClean="0">
                <a:solidFill>
                  <a:schemeClr val="tx1"/>
                </a:solidFill>
              </a:rPr>
              <a:t>2011). </a:t>
            </a:r>
            <a:r>
              <a:rPr lang="pl-PL" sz="1400" dirty="0">
                <a:solidFill>
                  <a:schemeClr val="tx1"/>
                </a:solidFill>
              </a:rPr>
              <a:t>Niedostatki w tym względzie mają </a:t>
            </a:r>
            <a:r>
              <a:rPr lang="pl-PL" sz="1400" dirty="0" smtClean="0">
                <a:solidFill>
                  <a:schemeClr val="tx1"/>
                </a:solidFill>
              </a:rPr>
              <a:t>jeszcze</a:t>
            </a:r>
            <a:r>
              <a:rPr lang="pl-PL" sz="1400" dirty="0" smtClean="0">
                <a:solidFill>
                  <a:srgbClr val="FF0000"/>
                </a:solidFill>
              </a:rPr>
              <a:t> </a:t>
            </a:r>
            <a:r>
              <a:rPr lang="pl-PL" sz="1400" dirty="0" smtClean="0"/>
              <a:t>Targówek (85%) i Rembertów (70%).</a:t>
            </a:r>
            <a:endParaRPr lang="pl-PL" sz="1400" dirty="0"/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Liczba miejsc siedzących została oceniona jako wystarczająca w czasie 84% wizyt, co jest wynikiem porównywalnym z zeszłorocznym (87%). Urzędami gdzie liczba miejsc siedzących została słabo </a:t>
            </a:r>
            <a:r>
              <a:rPr lang="pl-PL" sz="1400" dirty="0"/>
              <a:t>oceniona są </a:t>
            </a:r>
            <a:r>
              <a:rPr lang="pl-PL" sz="1400" dirty="0" smtClean="0"/>
              <a:t>Targówek (70%), Wola i Włochy (85%). </a:t>
            </a: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W </a:t>
            </a:r>
            <a:r>
              <a:rPr lang="pl-PL" sz="1400" dirty="0">
                <a:solidFill>
                  <a:schemeClr val="tx1"/>
                </a:solidFill>
              </a:rPr>
              <a:t>czasie </a:t>
            </a:r>
            <a:r>
              <a:rPr lang="pl-PL" sz="1400" dirty="0" smtClean="0">
                <a:solidFill>
                  <a:schemeClr val="tx1"/>
                </a:solidFill>
              </a:rPr>
              <a:t>13% </a:t>
            </a:r>
            <a:r>
              <a:rPr lang="pl-PL" sz="1400" dirty="0">
                <a:solidFill>
                  <a:schemeClr val="tx1"/>
                </a:solidFill>
              </a:rPr>
              <a:t>wizyt (w </a:t>
            </a:r>
            <a:r>
              <a:rPr lang="pl-PL" sz="1400" dirty="0" smtClean="0">
                <a:solidFill>
                  <a:schemeClr val="tx1"/>
                </a:solidFill>
              </a:rPr>
              <a:t>2011 </a:t>
            </a:r>
            <a:r>
              <a:rPr lang="pl-PL" sz="1400" dirty="0">
                <a:solidFill>
                  <a:schemeClr val="tx1"/>
                </a:solidFill>
              </a:rPr>
              <a:t>roku 7%) interesantowi zaoferowano pomoc, kiedy znalazł się na terenie urzędu. Najczęściej w urzędzie </a:t>
            </a:r>
            <a:r>
              <a:rPr lang="pl-PL" sz="1400" dirty="0" smtClean="0">
                <a:solidFill>
                  <a:schemeClr val="tx1"/>
                </a:solidFill>
              </a:rPr>
              <a:t>na Ursynowie i we Włochach (po 25</a:t>
            </a:r>
            <a:r>
              <a:rPr lang="pl-PL" sz="1400" dirty="0">
                <a:solidFill>
                  <a:schemeClr val="tx1"/>
                </a:solidFill>
              </a:rPr>
              <a:t>%). </a:t>
            </a:r>
            <a:r>
              <a:rPr lang="pl-PL" sz="1400" dirty="0" smtClean="0">
                <a:solidFill>
                  <a:schemeClr val="tx1"/>
                </a:solidFill>
              </a:rPr>
              <a:t>Najgorzej wyglądało to na Bemowie i Bielanach (po 5%).</a:t>
            </a: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100" dirty="0" smtClean="0"/>
              <a:t>Rezultaty badania - poszczególne zagadnienia</a:t>
            </a:r>
            <a:endParaRPr lang="en-GB" sz="2100" dirty="0" smtClean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83568" y="662865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  <a:latin typeface="Tahoma" pitchFamily="34" charset="0"/>
              </a:rPr>
              <a:t>WYGLĄD URZĘDU (2)</a:t>
            </a:r>
            <a:endParaRPr lang="en-GB" sz="1200" b="1" dirty="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7</a:t>
            </a:fld>
            <a:endParaRPr lang="pl-PL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Jednostki organizacyjne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OCENA SPOSOBU ZAŁATWIENIA PRZEDSTAWIONEJ SPRAWY PRZEZ URZĘDNIKA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3227958" y="1746399"/>
            <a:ext cx="1054100" cy="420687"/>
            <a:chOff x="3024" y="1279"/>
            <a:chExt cx="720" cy="371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WOM</a:t>
              </a:r>
            </a:p>
          </p:txBody>
        </p:sp>
      </p:grp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5220270" y="1746399"/>
            <a:ext cx="1055688" cy="420687"/>
            <a:chOff x="3024" y="1279"/>
            <a:chExt cx="720" cy="371"/>
          </a:xfrm>
        </p:grpSpPr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PI</a:t>
              </a:r>
            </a:p>
          </p:txBody>
        </p:sp>
      </p:grpSp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7164958" y="1746399"/>
            <a:ext cx="1054100" cy="420687"/>
            <a:chOff x="3024" y="1279"/>
            <a:chExt cx="720" cy="371"/>
          </a:xfrm>
        </p:grpSpPr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3024" y="1279"/>
              <a:ext cx="720" cy="371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2400" b="1">
                <a:solidFill>
                  <a:srgbClr val="5090CD"/>
                </a:solidFill>
                <a:latin typeface="Verdana" pitchFamily="34" charset="0"/>
              </a:endParaRPr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3072" y="1380"/>
              <a:ext cx="672" cy="17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4000" tIns="46800" rIns="54000" bIns="46800" anchor="ctr">
              <a:spAutoFit/>
            </a:bodyPr>
            <a:lstStyle/>
            <a:p>
              <a:pPr defTabSz="762000">
                <a:lnSpc>
                  <a:spcPct val="60000"/>
                </a:lnSpc>
                <a:spcBef>
                  <a:spcPct val="50000"/>
                </a:spcBef>
              </a:pPr>
              <a:r>
                <a:rPr lang="pl-PL" b="1"/>
                <a:t>BAiSO</a:t>
              </a:r>
            </a:p>
          </p:txBody>
        </p:sp>
      </p:grp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782665" y="947739"/>
            <a:ext cx="41496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 dirty="0"/>
              <a:t>Odsetek odpowiedzi: „Zdecydowanie TAK” i „raczej TAK”</a:t>
            </a:r>
          </a:p>
        </p:txBody>
      </p:sp>
      <p:graphicFrame>
        <p:nvGraphicFramePr>
          <p:cNvPr id="18" name="Object 14"/>
          <p:cNvGraphicFramePr>
            <a:graphicFrameLocks noChangeAspect="1"/>
          </p:cNvGraphicFramePr>
          <p:nvPr/>
        </p:nvGraphicFramePr>
        <p:xfrm>
          <a:off x="5004370" y="1944836"/>
          <a:ext cx="2120900" cy="450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90" name="Wykres" r:id="rId3" imgW="2114550" imgH="4505325" progId="MSGraph.Chart.8">
                  <p:embed followColorScheme="full"/>
                </p:oleObj>
              </mc:Choice>
              <mc:Fallback>
                <p:oleObj name="Wykres" r:id="rId3" imgW="2114550" imgH="4505325" progId="MSGraph.Chart.8">
                  <p:embed followColorScheme="full"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370" y="1944836"/>
                        <a:ext cx="2120900" cy="450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2B2B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rgbClr val="FF99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683300" y="2160736"/>
            <a:ext cx="23001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urzędnik w czasie załatwiania sprawy był uprzejmy i miły?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84137" y="2886224"/>
            <a:ext cx="23041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urzędnik w czasie załatwiania sprawy udzielał informacji w sposób zrozumiały?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681904" y="3699024"/>
            <a:ext cx="229364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urzędnik w czasie załatwiania sprawy udzielał informacji w sposób kompetentny?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686090" y="4488011"/>
            <a:ext cx="23132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/>
              <a:t>Czy urzędnik w czasie załatwiania sprawy poświęcił Ci dużo uwagi/ czasu?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675485" y="5313511"/>
            <a:ext cx="22635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 dirty="0"/>
              <a:t>Czy jesteś zadowolony ze sposobu obsługi przez urzędnika?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675485" y="5200799"/>
            <a:ext cx="8289698" cy="749300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l">
              <a:lnSpc>
                <a:spcPct val="90000"/>
              </a:lnSpc>
            </a:pPr>
            <a:endParaRPr lang="pl-PL" sz="24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5" name="Object 14"/>
          <p:cNvGraphicFramePr>
            <a:graphicFrameLocks noChangeAspect="1"/>
          </p:cNvGraphicFramePr>
          <p:nvPr/>
        </p:nvGraphicFramePr>
        <p:xfrm>
          <a:off x="2988245" y="1940074"/>
          <a:ext cx="2120900" cy="450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91" name="Wykres" r:id="rId5" imgW="2105025" imgH="4505325" progId="MSGraph.Chart.8">
                  <p:embed followColorScheme="full"/>
                </p:oleObj>
              </mc:Choice>
              <mc:Fallback>
                <p:oleObj name="Wykres" r:id="rId5" imgW="2105025" imgH="4505325" progId="MSGraph.Chart.8">
                  <p:embed followColorScheme="full"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8245" y="1940074"/>
                        <a:ext cx="2120900" cy="450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2B2B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rgbClr val="FF99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0" name="Object 15"/>
          <p:cNvGraphicFramePr>
            <a:graphicFrameLocks noChangeAspect="1"/>
          </p:cNvGraphicFramePr>
          <p:nvPr/>
        </p:nvGraphicFramePr>
        <p:xfrm>
          <a:off x="7030020" y="1944836"/>
          <a:ext cx="2222500" cy="450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92" name="Wykres" r:id="rId7" imgW="2219325" imgH="4505325" progId="MSGraph.Chart.8">
                  <p:embed followColorScheme="full"/>
                </p:oleObj>
              </mc:Choice>
              <mc:Fallback>
                <p:oleObj name="Wykres" r:id="rId7" imgW="2219325" imgH="4505325" progId="MSGraph.Chart.8">
                  <p:embed followColorScheme="full"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0020" y="1944836"/>
                        <a:ext cx="2222500" cy="450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2B2B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rgbClr val="FF99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Symbol zastępczy numeru slajdu 2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70</a:t>
            </a:fld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>
          <a:xfrm>
            <a:off x="33362" y="6635874"/>
            <a:ext cx="7967662" cy="177502"/>
          </a:xfrm>
        </p:spPr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Otoczenie – wygląd urzędu</a:t>
            </a:r>
            <a:endParaRPr lang="pl-PL" dirty="0"/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4" name="Symbol zastępczy stopki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(1)</a:t>
            </a: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550862" y="1412007"/>
          <a:ext cx="8562975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10" name="Wykres" r:id="rId3" imgW="9305925" imgH="2857500" progId="MSGraph.Chart.8">
                  <p:embed followColorScheme="full"/>
                </p:oleObj>
              </mc:Choice>
              <mc:Fallback>
                <p:oleObj name="Wykres" r:id="rId3" imgW="9305925" imgH="285750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" y="1412007"/>
                        <a:ext cx="8562975" cy="2628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617537" y="3896444"/>
          <a:ext cx="8562975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11" name="Wykres" r:id="rId5" imgW="9305925" imgH="2857500" progId="MSGraph.Chart.8">
                  <p:embed followColorScheme="full"/>
                </p:oleObj>
              </mc:Choice>
              <mc:Fallback>
                <p:oleObj name="Wykres" r:id="rId5" imgW="9305925" imgH="28575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537" y="3896444"/>
                        <a:ext cx="8562975" cy="2628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54037" y="1354857"/>
            <a:ext cx="37449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</a:t>
            </a:r>
            <a:r>
              <a:rPr lang="pl-PL" sz="1200" b="1" dirty="0">
                <a:latin typeface="Verdana" pitchFamily="34" charset="0"/>
              </a:rPr>
              <a:t>widoczna</a:t>
            </a:r>
            <a:r>
              <a:rPr lang="pl-PL" sz="1200" b="1" dirty="0">
                <a:latin typeface="Tahoma" pitchFamily="34" charset="0"/>
              </a:rPr>
              <a:t> jest tablica informacyjna?</a:t>
            </a:r>
            <a:endParaRPr lang="en-GB" sz="1200" b="1" dirty="0">
              <a:latin typeface="Tahoma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54037" y="3850407"/>
            <a:ext cx="4095750" cy="274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oznakowanie PI jest widoczne/czytelne?</a:t>
            </a:r>
            <a:endParaRPr lang="en-GB" sz="1200" b="1" dirty="0">
              <a:latin typeface="Verdana" pitchFamily="34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961187" y="835620"/>
            <a:ext cx="20748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6615112" y="1051520"/>
            <a:ext cx="256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/>
              <a:t>Odsetek odpowiedzi: „TAK”</a:t>
            </a:r>
            <a:endParaRPr lang="en-GB" sz="1200" i="1"/>
          </a:p>
        </p:txBody>
      </p:sp>
      <p:sp>
        <p:nvSpPr>
          <p:cNvPr id="14" name="Symbol zastępczy numeru slajdu 1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73</a:t>
            </a:fld>
            <a:endParaRPr lang="pl-PL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(2)</a:t>
            </a: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467544" y="2592388"/>
          <a:ext cx="8562975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0" name="Wykres" r:id="rId3" imgW="9315450" imgH="2857500" progId="MSGraph.Chart.8">
                  <p:embed followColorScheme="full"/>
                </p:oleObj>
              </mc:Choice>
              <mc:Fallback>
                <p:oleObj name="Wykres" r:id="rId3" imgW="9315450" imgH="285750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592388"/>
                        <a:ext cx="8562975" cy="2628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620911" y="2120900"/>
            <a:ext cx="77041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</a:t>
            </a:r>
            <a:r>
              <a:rPr lang="pl-PL" sz="1200" b="1" dirty="0">
                <a:latin typeface="Verdana" pitchFamily="34" charset="0"/>
              </a:rPr>
              <a:t>oznakowanie</a:t>
            </a:r>
            <a:r>
              <a:rPr lang="pl-PL" sz="1200" b="1" dirty="0">
                <a:latin typeface="Tahoma" pitchFamily="34" charset="0"/>
              </a:rPr>
              <a:t> poszczególnych stanowisk WOM PI delegatur BAISO jest widoczne/ czytelne?</a:t>
            </a:r>
            <a:endParaRPr lang="en-GB" sz="1200" b="1" dirty="0">
              <a:latin typeface="Tahoma" pitchFamily="34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7235949" y="952500"/>
            <a:ext cx="20748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831136" y="1209675"/>
            <a:ext cx="256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/>
              <a:t>Odsetek odpowiedzi: „TAK”</a:t>
            </a:r>
            <a:endParaRPr lang="en-GB" sz="1200" i="1"/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74</a:t>
            </a:fld>
            <a:endParaRPr lang="pl-PL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(3)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11560" y="1392138"/>
            <a:ext cx="35512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Gdzie znajdują się karty </a:t>
            </a:r>
            <a:r>
              <a:rPr lang="pl-PL" sz="1200" b="1" dirty="0">
                <a:latin typeface="Verdana" pitchFamily="34" charset="0"/>
              </a:rPr>
              <a:t>informacyjne</a:t>
            </a:r>
            <a:r>
              <a:rPr lang="pl-PL" sz="1200" b="1" dirty="0">
                <a:latin typeface="Tahoma" pitchFamily="34" charset="0"/>
              </a:rPr>
              <a:t>?</a:t>
            </a:r>
            <a:endParaRPr lang="en-GB" sz="1200" b="1" dirty="0">
              <a:latin typeface="Tahoma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634404" y="1785838"/>
          <a:ext cx="8510216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8" name="Wykres" r:id="rId3" imgW="9667875" imgH="2276475" progId="MSGraph.Chart.8">
                  <p:embed followColorScheme="full"/>
                </p:oleObj>
              </mc:Choice>
              <mc:Fallback>
                <p:oleObj name="Wykres" r:id="rId3" imgW="9667875" imgH="2276475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404" y="1785838"/>
                        <a:ext cx="8510216" cy="210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634404" y="3913088"/>
          <a:ext cx="8510216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9" name="Chart" r:id="rId5" imgW="9667887" imgH="2276566" progId="MSGraph.Chart.8">
                  <p:embed followColorScheme="full"/>
                </p:oleObj>
              </mc:Choice>
              <mc:Fallback>
                <p:oleObj name="Chart" r:id="rId5" imgW="9667887" imgH="2276566" progId="MSGraph.Chart.8">
                  <p:embed followColorScheme="full"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404" y="3913088"/>
                        <a:ext cx="8510216" cy="210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7177658" y="1004093"/>
            <a:ext cx="20748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75</a:t>
            </a:fld>
            <a:endParaRPr lang="pl-PL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(4)</a:t>
            </a:r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538981" y="1269131"/>
          <a:ext cx="85598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06" name="Chart" r:id="rId3" imgW="9305821" imgH="2648131" progId="MSGraph.Chart.8">
                  <p:embed followColorScheme="full"/>
                </p:oleObj>
              </mc:Choice>
              <mc:Fallback>
                <p:oleObj name="Chart" r:id="rId3" imgW="9305821" imgH="2648131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981" y="1269131"/>
                        <a:ext cx="8559800" cy="2438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67544" y="1234206"/>
            <a:ext cx="7886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karty informacyjne, które są na terenie urzędu są uporządkowane?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548506" y="4036144"/>
          <a:ext cx="855980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07" name="Wykres" r:id="rId5" imgW="9305925" imgH="2705100" progId="MSGraph.Chart.8">
                  <p:embed followColorScheme="full"/>
                </p:oleObj>
              </mc:Choice>
              <mc:Fallback>
                <p:oleObj name="Wykres" r:id="rId5" imgW="9305925" imgH="2705100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506" y="4036144"/>
                        <a:ext cx="8559800" cy="248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53269" y="3720231"/>
            <a:ext cx="7886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>
                <a:latin typeface="Tahoma" pitchFamily="34" charset="0"/>
              </a:rPr>
              <a:t>Czy karty informacyjne, które są na terenie urzędu są w miejscu, w którym łatwo je zauważyć?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6831136" y="1065807"/>
            <a:ext cx="256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/>
              <a:t>Odsetek odpowiedzi: „TAK”</a:t>
            </a:r>
            <a:endParaRPr lang="en-GB" sz="1200" i="1"/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76</a:t>
            </a:fld>
            <a:endParaRPr lang="pl-PL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(5)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47169" y="1196752"/>
            <a:ext cx="35512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Gdzie znajdują się formularze / wnioski?</a:t>
            </a:r>
            <a:endParaRPr lang="en-GB" sz="1200" b="1" dirty="0">
              <a:latin typeface="Verdana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648071" y="1619027"/>
          <a:ext cx="8460433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30" name="Chart" r:id="rId3" imgW="9658281" imgH="2295434" progId="MSGraph.Chart.8">
                  <p:embed followColorScheme="full"/>
                </p:oleObj>
              </mc:Choice>
              <mc:Fallback>
                <p:oleObj name="Chart" r:id="rId3" imgW="9658281" imgH="2295434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071" y="1619027"/>
                        <a:ext cx="8460433" cy="210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648071" y="3746277"/>
          <a:ext cx="8460433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31" name="Wykres" r:id="rId5" imgW="9658350" imgH="2295525" progId="MSGraph.Chart.8">
                  <p:embed followColorScheme="full"/>
                </p:oleObj>
              </mc:Choice>
              <mc:Fallback>
                <p:oleObj name="Wykres" r:id="rId5" imgW="9658350" imgH="2295525" progId="MSGraph.Chart.8">
                  <p:embed followColorScheme="full"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071" y="3746277"/>
                        <a:ext cx="8460433" cy="210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7177658" y="1023938"/>
            <a:ext cx="20748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77</a:t>
            </a:fld>
            <a:endParaRPr lang="pl-PL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(6)</a:t>
            </a: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544761" y="4041106"/>
          <a:ext cx="8562975" cy="248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54" name="Chart" r:id="rId3" imgW="9305821" imgH="2705100" progId="MSGraph.Chart.8">
                  <p:embed followColorScheme="full"/>
                </p:oleObj>
              </mc:Choice>
              <mc:Fallback>
                <p:oleObj name="Chart" r:id="rId3" imgW="9305821" imgH="270510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761" y="4041106"/>
                        <a:ext cx="8562975" cy="2486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544761" y="1415381"/>
          <a:ext cx="8562975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55" name="Chart" r:id="rId5" imgW="9305821" imgH="2857500" progId="MSGraph.Chart.8">
                  <p:embed followColorScheme="full"/>
                </p:oleObj>
              </mc:Choice>
              <mc:Fallback>
                <p:oleObj name="Chart" r:id="rId5" imgW="9305821" imgH="28575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761" y="1415381"/>
                        <a:ext cx="8562975" cy="2628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77056" y="1279450"/>
            <a:ext cx="7899400" cy="274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formularze/ wnioski, które są na terenie urzędu są ułożone w należytym porządku?</a:t>
            </a:r>
            <a:endParaRPr lang="en-GB" sz="1200" b="1" dirty="0">
              <a:latin typeface="Verdana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789756" y="3946450"/>
            <a:ext cx="7886700" cy="274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formularze/ wnioski na terenie urzędu są w miejscu, w którym łatwo je zauważyć?</a:t>
            </a:r>
            <a:endParaRPr lang="en-GB" sz="1200" b="1" dirty="0">
              <a:latin typeface="Verdana" pitchFamily="34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6903144" y="920327"/>
            <a:ext cx="256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/>
              <a:t>Odsetek odpowiedzi: „TAK”</a:t>
            </a:r>
            <a:endParaRPr lang="en-GB" sz="1200" i="1"/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78</a:t>
            </a:fld>
            <a:endParaRPr lang="pl-PL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(7)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948488" y="1023938"/>
            <a:ext cx="20748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733723" y="1124744"/>
            <a:ext cx="52784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Gdzie znajdują się wzory wypełnionych formularzy / wniosków?</a:t>
            </a:r>
            <a:endParaRPr lang="en-GB" sz="1200" b="1" dirty="0">
              <a:latin typeface="Verdana" pitchFamily="34" charset="0"/>
            </a:endParaRPr>
          </a:p>
        </p:txBody>
      </p:sp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683566" y="1518444"/>
          <a:ext cx="8424937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78" name="Wykres" r:id="rId3" imgW="9658350" imgH="2295525" progId="MSGraph.Chart.8">
                  <p:embed followColorScheme="full"/>
                </p:oleObj>
              </mc:Choice>
              <mc:Fallback>
                <p:oleObj name="Wykres" r:id="rId3" imgW="9658350" imgH="2295525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6" y="1518444"/>
                        <a:ext cx="8424937" cy="210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630208" y="3683794"/>
          <a:ext cx="8406858" cy="226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79" name="Wykres" r:id="rId5" imgW="9658350" imgH="2466975" progId="MSGraph.Chart.8">
                  <p:embed followColorScheme="full"/>
                </p:oleObj>
              </mc:Choice>
              <mc:Fallback>
                <p:oleObj name="Wykres" r:id="rId5" imgW="9658350" imgH="2466975" progId="MSGraph.Chart.8">
                  <p:embed followColorScheme="full"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208" y="3683794"/>
                        <a:ext cx="8406858" cy="2265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79</a:t>
            </a:fld>
            <a:endParaRPr lang="pl-P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endParaRPr lang="pl-PL" sz="1400" dirty="0"/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Urzędnicy posiadali widoczne identyfikatory z imieniem i nazwiskiem w czasie </a:t>
            </a:r>
            <a:r>
              <a:rPr lang="pl-PL" sz="1400" dirty="0" smtClean="0">
                <a:solidFill>
                  <a:schemeClr val="tx1"/>
                </a:solidFill>
              </a:rPr>
              <a:t>81% </a:t>
            </a:r>
            <a:r>
              <a:rPr lang="pl-PL" sz="1400" dirty="0">
                <a:solidFill>
                  <a:schemeClr val="tx1"/>
                </a:solidFill>
              </a:rPr>
              <a:t>wizyt. Jest to znaczne </a:t>
            </a:r>
            <a:r>
              <a:rPr lang="pl-PL" sz="1400" dirty="0" smtClean="0">
                <a:solidFill>
                  <a:schemeClr val="tx1"/>
                </a:solidFill>
              </a:rPr>
              <a:t>podwyższenie wskaźnika </a:t>
            </a:r>
            <a:r>
              <a:rPr lang="pl-PL" sz="1400" dirty="0">
                <a:solidFill>
                  <a:schemeClr val="tx1"/>
                </a:solidFill>
              </a:rPr>
              <a:t>w porównaniu z poprzednimi latami, kiedy to identyfikatory były zauważone w </a:t>
            </a:r>
            <a:r>
              <a:rPr lang="pl-PL" sz="1400" dirty="0" smtClean="0">
                <a:solidFill>
                  <a:schemeClr val="tx1"/>
                </a:solidFill>
              </a:rPr>
              <a:t>2011 </a:t>
            </a:r>
            <a:r>
              <a:rPr lang="pl-PL" sz="1400" dirty="0">
                <a:solidFill>
                  <a:schemeClr val="tx1"/>
                </a:solidFill>
              </a:rPr>
              <a:t>r. w </a:t>
            </a:r>
            <a:r>
              <a:rPr lang="pl-PL" sz="1400" dirty="0" smtClean="0"/>
              <a:t>54</a:t>
            </a:r>
            <a:r>
              <a:rPr lang="pl-PL" sz="1400" dirty="0" smtClean="0">
                <a:solidFill>
                  <a:schemeClr val="tx1"/>
                </a:solidFill>
              </a:rPr>
              <a:t>%, </a:t>
            </a:r>
            <a:r>
              <a:rPr lang="pl-PL" sz="1400" dirty="0">
                <a:solidFill>
                  <a:schemeClr val="tx1"/>
                </a:solidFill>
              </a:rPr>
              <a:t>a w </a:t>
            </a:r>
            <a:r>
              <a:rPr lang="pl-PL" sz="1400" dirty="0" smtClean="0">
                <a:solidFill>
                  <a:schemeClr val="tx1"/>
                </a:solidFill>
              </a:rPr>
              <a:t>2010 </a:t>
            </a:r>
            <a:r>
              <a:rPr lang="pl-PL" sz="1400" dirty="0">
                <a:solidFill>
                  <a:schemeClr val="tx1"/>
                </a:solidFill>
              </a:rPr>
              <a:t>r. w ponad </a:t>
            </a:r>
            <a:r>
              <a:rPr lang="pl-PL" sz="1400" dirty="0" smtClean="0">
                <a:solidFill>
                  <a:schemeClr val="tx1"/>
                </a:solidFill>
              </a:rPr>
              <a:t>62% </a:t>
            </a:r>
            <a:r>
              <a:rPr lang="pl-PL" sz="1400" dirty="0">
                <a:solidFill>
                  <a:schemeClr val="tx1"/>
                </a:solidFill>
              </a:rPr>
              <a:t>wizyt. </a:t>
            </a: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Najrzadziej identyfikatory zostały zauważone w urzędach dzielnic: </a:t>
            </a:r>
            <a:r>
              <a:rPr lang="pl-PL" sz="1400" dirty="0" smtClean="0">
                <a:solidFill>
                  <a:schemeClr val="tx1"/>
                </a:solidFill>
              </a:rPr>
              <a:t>Praga-Północ i Wilanów (40%).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Zdecydowana większość </a:t>
            </a:r>
            <a:r>
              <a:rPr lang="pl-PL" sz="1400" dirty="0">
                <a:solidFill>
                  <a:schemeClr val="tx1"/>
                </a:solidFill>
              </a:rPr>
              <a:t>urzędników </a:t>
            </a:r>
            <a:r>
              <a:rPr lang="pl-PL" sz="1400" dirty="0" smtClean="0">
                <a:solidFill>
                  <a:schemeClr val="tx1"/>
                </a:solidFill>
              </a:rPr>
              <a:t>nosiła </a:t>
            </a:r>
            <a:r>
              <a:rPr lang="pl-PL" sz="1400" dirty="0">
                <a:solidFill>
                  <a:schemeClr val="tx1"/>
                </a:solidFill>
              </a:rPr>
              <a:t>strój „służbowy” </a:t>
            </a:r>
            <a:r>
              <a:rPr lang="pl-PL" sz="1400" dirty="0" smtClean="0">
                <a:solidFill>
                  <a:schemeClr val="tx1"/>
                </a:solidFill>
              </a:rPr>
              <a:t>(86%). </a:t>
            </a:r>
            <a:r>
              <a:rPr lang="pl-PL" sz="1400" dirty="0">
                <a:solidFill>
                  <a:schemeClr val="tx1"/>
                </a:solidFill>
              </a:rPr>
              <a:t>Jest to nieco </a:t>
            </a:r>
            <a:r>
              <a:rPr lang="pl-PL" sz="1400" dirty="0" smtClean="0">
                <a:solidFill>
                  <a:schemeClr val="tx1"/>
                </a:solidFill>
              </a:rPr>
              <a:t>więcej niż </a:t>
            </a:r>
            <a:r>
              <a:rPr lang="pl-PL" sz="1400" dirty="0">
                <a:solidFill>
                  <a:schemeClr val="tx1"/>
                </a:solidFill>
              </a:rPr>
              <a:t>w </a:t>
            </a:r>
            <a:r>
              <a:rPr lang="pl-PL" sz="1400" dirty="0" smtClean="0"/>
              <a:t>poprzednim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>
                <a:solidFill>
                  <a:schemeClr val="tx1"/>
                </a:solidFill>
              </a:rPr>
              <a:t>roku </a:t>
            </a:r>
            <a:r>
              <a:rPr lang="pl-PL" sz="1400" dirty="0" smtClean="0">
                <a:solidFill>
                  <a:schemeClr val="tx1"/>
                </a:solidFill>
              </a:rPr>
              <a:t>(2011 - 79%).</a:t>
            </a: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Podobnie jak w poprzednich pomiarach na większości urzędniczych biurek panuje porządek </a:t>
            </a:r>
            <a:r>
              <a:rPr lang="pl-PL" sz="1400" dirty="0" smtClean="0">
                <a:solidFill>
                  <a:schemeClr val="tx1"/>
                </a:solidFill>
              </a:rPr>
              <a:t>(91%). </a:t>
            </a:r>
            <a:r>
              <a:rPr lang="pl-PL" sz="1400" dirty="0">
                <a:solidFill>
                  <a:schemeClr val="tx1"/>
                </a:solidFill>
              </a:rPr>
              <a:t>Najsłabiej pod tym względem </a:t>
            </a:r>
            <a:r>
              <a:rPr lang="pl-PL" sz="1400" dirty="0" smtClean="0">
                <a:solidFill>
                  <a:schemeClr val="tx1"/>
                </a:solidFill>
              </a:rPr>
              <a:t>wypadają </a:t>
            </a:r>
            <a:r>
              <a:rPr lang="pl-PL" sz="1400" dirty="0" smtClean="0"/>
              <a:t>urzędy: Białołęka i Włochy. </a:t>
            </a:r>
            <a:endParaRPr lang="pl-PL" sz="1400" dirty="0"/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W czasie </a:t>
            </a:r>
            <a:r>
              <a:rPr lang="pl-PL" sz="1400" dirty="0" smtClean="0">
                <a:solidFill>
                  <a:schemeClr val="tx1"/>
                </a:solidFill>
              </a:rPr>
              <a:t>5% </a:t>
            </a:r>
            <a:r>
              <a:rPr lang="pl-PL" sz="1400" dirty="0">
                <a:solidFill>
                  <a:schemeClr val="tx1"/>
                </a:solidFill>
              </a:rPr>
              <a:t>wizyt zauważono na biurku urzędnika przedmioty </a:t>
            </a:r>
            <a:r>
              <a:rPr lang="pl-PL" sz="1400" dirty="0" smtClean="0">
                <a:solidFill>
                  <a:schemeClr val="tx1"/>
                </a:solidFill>
              </a:rPr>
              <a:t>niezwiązane </a:t>
            </a:r>
            <a:r>
              <a:rPr lang="pl-PL" sz="1400" dirty="0">
                <a:solidFill>
                  <a:schemeClr val="tx1"/>
                </a:solidFill>
              </a:rPr>
              <a:t>z jego pracą. Zdecydowanie najczęściej miało to miejsce na Bemowie.</a:t>
            </a: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Bardzo rzadko zdarzają </a:t>
            </a:r>
            <a:r>
              <a:rPr lang="pl-PL" sz="1400" dirty="0">
                <a:solidFill>
                  <a:schemeClr val="tx1"/>
                </a:solidFill>
              </a:rPr>
              <a:t>się też brudne naczynia (kubki, talerzyki</a:t>
            </a:r>
            <a:r>
              <a:rPr lang="pl-PL" sz="1400" dirty="0" smtClean="0">
                <a:solidFill>
                  <a:schemeClr val="tx1"/>
                </a:solidFill>
              </a:rPr>
              <a:t>) na biurku urzędnika (2%). Relatywnie więcej takich </a:t>
            </a:r>
            <a:r>
              <a:rPr lang="pl-PL" sz="1400" dirty="0">
                <a:solidFill>
                  <a:schemeClr val="tx1"/>
                </a:solidFill>
              </a:rPr>
              <a:t>przypadków odnotowano w urzędzie </a:t>
            </a:r>
            <a:r>
              <a:rPr lang="pl-PL" sz="1400" dirty="0" smtClean="0">
                <a:solidFill>
                  <a:schemeClr val="tx1"/>
                </a:solidFill>
              </a:rPr>
              <a:t>w Śródmieściu. </a:t>
            </a: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100" dirty="0" smtClean="0"/>
              <a:t>Rezultaty badania - poszczególne zagadnienia</a:t>
            </a:r>
            <a:endParaRPr lang="en-GB" sz="2100" dirty="0" smtClean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83568" y="620688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  <a:latin typeface="Tahoma" pitchFamily="34" charset="0"/>
              </a:rPr>
              <a:t>WYGLĄD ZEWNĘTRZNY URZĘDNIKA I STANOWISKA PRACY</a:t>
            </a:r>
            <a:endParaRPr lang="en-GB" sz="1200" b="1" dirty="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8</a:t>
            </a:fld>
            <a:endParaRPr lang="pl-PL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(8)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846936" y="845427"/>
            <a:ext cx="20748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r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674771" y="2455863"/>
          <a:ext cx="8361725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8" name="Wykres" r:id="rId3" imgW="9305925" imgH="2857500" progId="MSGraph.Chart.8">
                  <p:embed followColorScheme="full"/>
                </p:oleObj>
              </mc:Choice>
              <mc:Fallback>
                <p:oleObj name="Wykres" r:id="rId3" imgW="9305925" imgH="285750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771" y="2455863"/>
                        <a:ext cx="8361725" cy="2628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829347" y="1484784"/>
            <a:ext cx="76310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odległość blatów/ stolików od wzorów wypełnionych formularzy/wniosków na </a:t>
            </a:r>
            <a:r>
              <a:rPr lang="pl-PL" sz="1200" b="1" dirty="0" smtClean="0">
                <a:latin typeface="Verdana" pitchFamily="34" charset="0"/>
              </a:rPr>
              <a:t>tablicach/w </a:t>
            </a:r>
            <a:r>
              <a:rPr lang="pl-PL" sz="1200" b="1" dirty="0">
                <a:latin typeface="Verdana" pitchFamily="34" charset="0"/>
              </a:rPr>
              <a:t>skoroszytach jest odpowiednia?</a:t>
            </a:r>
            <a:endParaRPr lang="en-GB" sz="1200" b="1" dirty="0">
              <a:latin typeface="Verdana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659563" y="1138238"/>
            <a:ext cx="2565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/>
              <a:t>Odsetek odpowiedzi: „TAK”</a:t>
            </a:r>
            <a:endParaRPr lang="en-GB" sz="1200" i="1"/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80</a:t>
            </a:fld>
            <a:endParaRPr lang="pl-PL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(9)</a:t>
            </a:r>
          </a:p>
        </p:txBody>
      </p:sp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738881" y="1268413"/>
          <a:ext cx="832485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84" name="Wykres" r:id="rId3" imgW="7115175" imgH="2276475" progId="MSGraph.Chart.8">
                  <p:embed followColorScheme="full"/>
                </p:oleObj>
              </mc:Choice>
              <mc:Fallback>
                <p:oleObj name="Wykres" r:id="rId3" imgW="7115175" imgH="2276475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881" y="1268413"/>
                        <a:ext cx="8324850" cy="2667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797817" y="1268413"/>
            <a:ext cx="8357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liczba blatów/stolików do pisania formularzy/wniosków jest wystarczająca w trakcie wizyty?</a:t>
            </a:r>
            <a:endParaRPr lang="en-GB" sz="1200" b="1" dirty="0">
              <a:latin typeface="Verdana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791466" y="3730625"/>
            <a:ext cx="75249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ilość miejsc siedzących dla osób oczekujących jest wystarczająca?</a:t>
            </a:r>
            <a:endParaRPr lang="en-GB" sz="1200" b="1">
              <a:latin typeface="Verdana" pitchFamily="34" charset="0"/>
            </a:endParaRPr>
          </a:p>
        </p:txBody>
      </p:sp>
      <p:graphicFrame>
        <p:nvGraphicFramePr>
          <p:cNvPr id="16" name="Object 5"/>
          <p:cNvGraphicFramePr>
            <a:graphicFrameLocks noChangeAspect="1"/>
          </p:cNvGraphicFramePr>
          <p:nvPr/>
        </p:nvGraphicFramePr>
        <p:xfrm>
          <a:off x="638869" y="3789363"/>
          <a:ext cx="8420100" cy="253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85" name="Wykres" r:id="rId5" imgW="7134225" imgH="2143125" progId="MSGraph.Chart.8">
                  <p:embed followColorScheme="full"/>
                </p:oleObj>
              </mc:Choice>
              <mc:Fallback>
                <p:oleObj name="Wykres" r:id="rId5" imgW="7134225" imgH="2143125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869" y="3789363"/>
                        <a:ext cx="8420100" cy="2533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6831706" y="858838"/>
            <a:ext cx="20748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6903144" y="1066800"/>
            <a:ext cx="256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 dirty="0"/>
              <a:t>Odsetek odpowiedzi: „TAK”</a:t>
            </a:r>
            <a:endParaRPr lang="en-GB" sz="1200" i="1" dirty="0"/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81</a:t>
            </a:fld>
            <a:endParaRPr lang="pl-PL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OTOCZENIE – WYGLĄD URZĘDU (10)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6831706" y="858838"/>
            <a:ext cx="20748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782562" y="4161681"/>
            <a:ext cx="76772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ktoś z pracowników urzędu podszedł do Ciebie i zaoferował pomoc?</a:t>
            </a:r>
            <a:endParaRPr lang="en-GB" sz="1200" b="1">
              <a:latin typeface="Verdana" pitchFamily="34" charset="0"/>
            </a:endParaRPr>
          </a:p>
        </p:txBody>
      </p:sp>
      <p:graphicFrame>
        <p:nvGraphicFramePr>
          <p:cNvPr id="21" name="Object 5"/>
          <p:cNvGraphicFramePr>
            <a:graphicFrameLocks noChangeAspect="1"/>
          </p:cNvGraphicFramePr>
          <p:nvPr/>
        </p:nvGraphicFramePr>
        <p:xfrm>
          <a:off x="545529" y="4074368"/>
          <a:ext cx="8562975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29" name="Wykres" r:id="rId3" imgW="9305925" imgH="2886075" progId="MSGraph.Chart.8">
                  <p:embed followColorScheme="full"/>
                </p:oleObj>
              </mc:Choice>
              <mc:Fallback>
                <p:oleObj name="Wykres" r:id="rId3" imgW="9305925" imgH="2886075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529" y="4074368"/>
                        <a:ext cx="8562975" cy="2667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7092280" y="1209675"/>
            <a:ext cx="256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 dirty="0"/>
              <a:t>Odsetek odpowiedzi: „TAK”</a:t>
            </a:r>
            <a:endParaRPr lang="en-GB" sz="1200" i="1" dirty="0"/>
          </a:p>
        </p:txBody>
      </p:sp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617537" y="1592188"/>
          <a:ext cx="8562975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30" name="Chart" r:id="rId5" imgW="9305821" imgH="2857500" progId="MSGraph.Chart.8">
                  <p:embed followColorScheme="full"/>
                </p:oleObj>
              </mc:Choice>
              <mc:Fallback>
                <p:oleObj name="Chart" r:id="rId5" imgW="9305821" imgH="28575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537" y="1592188"/>
                        <a:ext cx="8562975" cy="2628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859160" y="1273100"/>
            <a:ext cx="3352800" cy="274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działa system numerowy?</a:t>
            </a:r>
            <a:endParaRPr lang="en-GB" sz="1200" b="1" dirty="0">
              <a:latin typeface="Verdana" pitchFamily="34" charset="0"/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82</a:t>
            </a:fld>
            <a:endParaRPr lang="pl-PL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Wygląd zewnętrzny urzędnika i jego stanowisko pracy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WYGLĄD ZEWNĘTRZNY URZĘDNIKA I JEGO STANOWISKO PRACY (1)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7177658" y="952500"/>
            <a:ext cx="20748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682277" y="1249363"/>
            <a:ext cx="6049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</a:t>
            </a:r>
            <a:r>
              <a:rPr lang="pl-PL" sz="1200" b="1" dirty="0">
                <a:latin typeface="Verdana" pitchFamily="34" charset="0"/>
              </a:rPr>
              <a:t>pracownik</a:t>
            </a:r>
            <a:r>
              <a:rPr lang="pl-PL" sz="1200" b="1" dirty="0">
                <a:latin typeface="Tahoma" pitchFamily="34" charset="0"/>
              </a:rPr>
              <a:t> miał identyfikator?</a:t>
            </a:r>
            <a:endParaRPr lang="en-GB" sz="1200" b="1" dirty="0">
              <a:latin typeface="Tahoma" pitchFamily="34" charset="0"/>
            </a:endParaRP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682277" y="1557338"/>
          <a:ext cx="8508331" cy="453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70" name="Chart" r:id="rId3" imgW="9648675" imgH="4924334" progId="MSGraph.Chart.8">
                  <p:embed followColorScheme="full"/>
                </p:oleObj>
              </mc:Choice>
              <mc:Fallback>
                <p:oleObj name="Chart" r:id="rId3" imgW="9648675" imgH="4924334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277" y="1557338"/>
                        <a:ext cx="8508331" cy="453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369370" y="1168400"/>
            <a:ext cx="4883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/>
            <a:r>
              <a:rPr lang="pl-PL" sz="1000" i="1">
                <a:latin typeface="Tahoma" pitchFamily="34" charset="0"/>
              </a:rPr>
              <a:t>Posortowane według odpowiedzi: „nie ma żadnego identyfikatora przy urzędniku”</a:t>
            </a: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84</a:t>
            </a:fld>
            <a:endParaRPr lang="pl-PL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WYGLĄD ZEWNĘTRZNY URZĘDNIKA I JEGO STANOWISKO PRACY (2)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018088" y="1023938"/>
            <a:ext cx="20748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047160" y="993775"/>
            <a:ext cx="256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/>
              <a:t>Odsetek odpowiedzi: „TAK”</a:t>
            </a:r>
            <a:endParaRPr lang="en-GB" sz="1200" i="1"/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540766" y="3573463"/>
          <a:ext cx="8562975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98" name="Chart" r:id="rId3" imgW="9305821" imgH="2857500" progId="MSGraph.Chart.8">
                  <p:embed followColorScheme="full"/>
                </p:oleObj>
              </mc:Choice>
              <mc:Fallback>
                <p:oleObj name="Chart" r:id="rId3" imgW="9305821" imgH="285750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66" y="3573463"/>
                        <a:ext cx="8562975" cy="2628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545529" y="981075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99" name="Chart" r:id="rId5" imgW="9305821" imgH="2971800" progId="MSGraph.Chart.8">
                  <p:embed followColorScheme="full"/>
                </p:oleObj>
              </mc:Choice>
              <mc:Fallback>
                <p:oleObj name="Chart" r:id="rId5" imgW="9305821" imgH="29718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529" y="981075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910084" y="3573463"/>
            <a:ext cx="45980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na biurku urzędnika jest porządek? </a:t>
            </a:r>
            <a:endParaRPr lang="en-GB" sz="1200" b="1">
              <a:latin typeface="Verdana" pitchFamily="34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897384" y="1052513"/>
            <a:ext cx="43822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urzędnik jest ubrany “na służbowo”?</a:t>
            </a:r>
            <a:endParaRPr lang="en-GB" sz="1200" b="1" dirty="0">
              <a:latin typeface="Verdana" pitchFamily="34" charset="0"/>
            </a:endParaRPr>
          </a:p>
        </p:txBody>
      </p:sp>
      <p:sp>
        <p:nvSpPr>
          <p:cNvPr id="14" name="Symbol zastępczy numeru slajdu 1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85</a:t>
            </a:fld>
            <a:endParaRPr lang="pl-PL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WYGLĄD ZEWNĘTRZNY URZĘDNIKA I JEGO STANOWISKO PRACY (3)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545529" y="1088032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22" name="Chart" r:id="rId3" imgW="9305821" imgH="2971800" progId="MSGraph.Chart.8">
                  <p:embed followColorScheme="full"/>
                </p:oleObj>
              </mc:Choice>
              <mc:Fallback>
                <p:oleObj name="Chart" r:id="rId3" imgW="9305821" imgH="29718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529" y="1088032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659563" y="1138238"/>
            <a:ext cx="2565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/>
              <a:t>Odsetek odpowiedzi: „TAK”</a:t>
            </a:r>
            <a:endParaRPr lang="en-GB" sz="1200" i="1"/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540766" y="3680420"/>
          <a:ext cx="8562975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23" name="Chart" r:id="rId5" imgW="9305821" imgH="2857500" progId="MSGraph.Chart.8">
                  <p:embed followColorScheme="full"/>
                </p:oleObj>
              </mc:Choice>
              <mc:Fallback>
                <p:oleObj name="Chart" r:id="rId5" imgW="9305821" imgH="285750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66" y="3680420"/>
                        <a:ext cx="8562975" cy="2628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840457" y="3573463"/>
            <a:ext cx="3517900" cy="274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na biurku są naczynia?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827757" y="1052513"/>
            <a:ext cx="58324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>
                <a:latin typeface="Verdana" pitchFamily="34" charset="0"/>
              </a:rPr>
              <a:t>Czy na biurku urzędnika znajdują się tylko przedmioty związane z pracą?</a:t>
            </a:r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86</a:t>
            </a:fld>
            <a:endParaRPr lang="pl-PL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Zachowanie urzędnika wobec interesanta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ZACHOWANIE SIĘ URZĘDNIKA WOBEC INTERESANTA (1)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545529" y="1088032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46" name="Chart" r:id="rId3" imgW="9305821" imgH="2971800" progId="MSGraph.Chart.8">
                  <p:embed followColorScheme="full"/>
                </p:oleObj>
              </mc:Choice>
              <mc:Fallback>
                <p:oleObj name="Chart" r:id="rId3" imgW="9305821" imgH="29718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529" y="1088032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948488" y="952500"/>
            <a:ext cx="20748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7020272" y="1138238"/>
            <a:ext cx="2565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/>
              <a:t>Odsetek odpowiedzi: „TAK”</a:t>
            </a:r>
            <a:endParaRPr lang="en-GB" sz="1200" i="1"/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540766" y="3680420"/>
          <a:ext cx="8562975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47" name="Chart" r:id="rId5" imgW="9305821" imgH="2857500" progId="MSGraph.Chart.8">
                  <p:embed followColorScheme="full"/>
                </p:oleObj>
              </mc:Choice>
              <mc:Fallback>
                <p:oleObj name="Chart" r:id="rId5" imgW="9305821" imgH="285750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66" y="3680420"/>
                        <a:ext cx="8562975" cy="2628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95262" y="3573463"/>
            <a:ext cx="48847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>
                <a:latin typeface="Tahoma" pitchFamily="34" charset="0"/>
              </a:rPr>
              <a:t>Czy urzędnik rozpoczął obsługę Twojej sprawy od razu?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82562" y="1052513"/>
            <a:ext cx="58324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urzędnik podjął się obsługi sprawy?</a:t>
            </a:r>
          </a:p>
        </p:txBody>
      </p:sp>
      <p:sp>
        <p:nvSpPr>
          <p:cNvPr id="14" name="Symbol zastępczy numeru slajdu 1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88</a:t>
            </a:fld>
            <a:endParaRPr lang="pl-PL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ZACHOWANIE SIĘ URZĘDNIKA WOBEC INTERESANTA (2)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545529" y="981075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70" name="Chart" r:id="rId3" imgW="9305821" imgH="2971800" progId="MSGraph.Chart.8">
                  <p:embed followColorScheme="full"/>
                </p:oleObj>
              </mc:Choice>
              <mc:Fallback>
                <p:oleObj name="Chart" r:id="rId3" imgW="9305821" imgH="29718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529" y="981075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948488" y="952500"/>
            <a:ext cx="20748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7092182" y="1138238"/>
            <a:ext cx="2565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/>
              <a:t>Odsetek odpowiedzi: „TAK”</a:t>
            </a:r>
            <a:endParaRPr lang="en-GB" sz="1200" i="1"/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539179" y="3576638"/>
          <a:ext cx="8534400" cy="2620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71" name="Chart" r:id="rId5" imgW="9305821" imgH="2857500" progId="MSGraph.Chart.8">
                  <p:embed followColorScheme="full"/>
                </p:oleObj>
              </mc:Choice>
              <mc:Fallback>
                <p:oleObj name="Chart" r:id="rId5" imgW="9305821" imgH="285750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179" y="3576638"/>
                        <a:ext cx="8534400" cy="2620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80244" y="3573463"/>
            <a:ext cx="48847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>
                <a:latin typeface="Tahoma" pitchFamily="34" charset="0"/>
              </a:rPr>
              <a:t>Czy urzędnik mówił wyraźnie?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467544" y="1052513"/>
            <a:ext cx="7058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urzędnik podczas rozmowy starał się podtrzymywać kontakt wzrokowy  z Tobą?</a:t>
            </a:r>
          </a:p>
        </p:txBody>
      </p:sp>
      <p:sp>
        <p:nvSpPr>
          <p:cNvPr id="14" name="Symbol zastępczy numeru slajdu 1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89</a:t>
            </a:fld>
            <a:endParaRPr lang="pl-P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endParaRPr lang="pl-PL" sz="1400" dirty="0"/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W </a:t>
            </a:r>
            <a:r>
              <a:rPr lang="pl-PL" sz="1400" dirty="0" smtClean="0">
                <a:solidFill>
                  <a:schemeClr val="tx1"/>
                </a:solidFill>
              </a:rPr>
              <a:t>93% </a:t>
            </a:r>
            <a:r>
              <a:rPr lang="pl-PL" sz="1400" dirty="0">
                <a:solidFill>
                  <a:schemeClr val="tx1"/>
                </a:solidFill>
              </a:rPr>
              <a:t>przypadków urzędnik od razu zajął się obsługą sprawy. </a:t>
            </a: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Podczas </a:t>
            </a:r>
            <a:r>
              <a:rPr lang="pl-PL" sz="1400" dirty="0" smtClean="0">
                <a:solidFill>
                  <a:schemeClr val="tx1"/>
                </a:solidFill>
              </a:rPr>
              <a:t>prawie wszystkich wizyt (99%) </a:t>
            </a:r>
            <a:r>
              <a:rPr lang="pl-PL" sz="1400" dirty="0">
                <a:solidFill>
                  <a:schemeClr val="tx1"/>
                </a:solidFill>
              </a:rPr>
              <a:t>urzędnicy od razu zajęli się sprawą albo przeprosili interesanta, że zajmą się sprawą za chwilę. </a:t>
            </a:r>
          </a:p>
          <a:p>
            <a:pPr marL="292100" indent="-292100" algn="just">
              <a:spcBef>
                <a:spcPct val="3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W </a:t>
            </a:r>
            <a:r>
              <a:rPr lang="pl-PL" sz="1400" dirty="0" smtClean="0">
                <a:solidFill>
                  <a:schemeClr val="tx1"/>
                </a:solidFill>
              </a:rPr>
              <a:t>83% </a:t>
            </a:r>
            <a:r>
              <a:rPr lang="pl-PL" sz="1400" dirty="0">
                <a:solidFill>
                  <a:schemeClr val="tx1"/>
                </a:solidFill>
              </a:rPr>
              <a:t>przypadków interesant został </a:t>
            </a:r>
            <a:r>
              <a:rPr lang="pl-PL" sz="1400" dirty="0" smtClean="0">
                <a:solidFill>
                  <a:schemeClr val="tx1"/>
                </a:solidFill>
              </a:rPr>
              <a:t>uprzejmie </a:t>
            </a:r>
            <a:r>
              <a:rPr lang="pl-PL" sz="1400" dirty="0">
                <a:solidFill>
                  <a:schemeClr val="tx1"/>
                </a:solidFill>
              </a:rPr>
              <a:t>powitany </a:t>
            </a:r>
            <a:r>
              <a:rPr lang="pl-PL" sz="1400" dirty="0" smtClean="0">
                <a:solidFill>
                  <a:schemeClr val="tx1"/>
                </a:solidFill>
              </a:rPr>
              <a:t>(mniej niż w 2011 roku - poprzednim </a:t>
            </a:r>
            <a:r>
              <a:rPr lang="pl-PL" sz="1400" dirty="0">
                <a:solidFill>
                  <a:schemeClr val="tx1"/>
                </a:solidFill>
              </a:rPr>
              <a:t>roku w </a:t>
            </a:r>
            <a:r>
              <a:rPr lang="pl-PL" sz="1400" dirty="0" smtClean="0">
                <a:solidFill>
                  <a:schemeClr val="tx1"/>
                </a:solidFill>
              </a:rPr>
              <a:t>95%). </a:t>
            </a:r>
            <a:r>
              <a:rPr lang="pl-PL" sz="1400" dirty="0">
                <a:solidFill>
                  <a:schemeClr val="tx1"/>
                </a:solidFill>
              </a:rPr>
              <a:t>W </a:t>
            </a:r>
            <a:r>
              <a:rPr lang="pl-PL" sz="1400" dirty="0" smtClean="0">
                <a:solidFill>
                  <a:schemeClr val="tx1"/>
                </a:solidFill>
              </a:rPr>
              <a:t>6% </a:t>
            </a:r>
            <a:r>
              <a:rPr lang="pl-PL" sz="1400" dirty="0">
                <a:solidFill>
                  <a:schemeClr val="tx1"/>
                </a:solidFill>
              </a:rPr>
              <a:t>wizyt (w poprzednim pomiarze przy </a:t>
            </a:r>
            <a:r>
              <a:rPr lang="pl-PL" sz="1400" dirty="0" smtClean="0">
                <a:solidFill>
                  <a:schemeClr val="tx1"/>
                </a:solidFill>
              </a:rPr>
              <a:t>3% </a:t>
            </a:r>
            <a:r>
              <a:rPr lang="pl-PL" sz="1400" dirty="0">
                <a:solidFill>
                  <a:schemeClr val="tx1"/>
                </a:solidFill>
              </a:rPr>
              <a:t>wizyt) powitanie w ogóle  nie miało miejsca a w </a:t>
            </a:r>
            <a:r>
              <a:rPr lang="pl-PL" sz="1400" dirty="0" smtClean="0">
                <a:solidFill>
                  <a:schemeClr val="tx1"/>
                </a:solidFill>
              </a:rPr>
              <a:t>12% </a:t>
            </a:r>
            <a:r>
              <a:rPr lang="pl-PL" sz="1400" dirty="0">
                <a:solidFill>
                  <a:schemeClr val="tx1"/>
                </a:solidFill>
              </a:rPr>
              <a:t>przypadków nie było uprzejme. Najsłabiej pod tym względem </a:t>
            </a:r>
            <a:r>
              <a:rPr lang="pl-PL" sz="1400" dirty="0" smtClean="0">
                <a:solidFill>
                  <a:schemeClr val="tx1"/>
                </a:solidFill>
              </a:rPr>
              <a:t>wypada urząd w Ursusie. </a:t>
            </a:r>
            <a:endParaRPr lang="pl-PL" sz="1400" dirty="0">
              <a:solidFill>
                <a:schemeClr val="accent1"/>
              </a:solidFill>
            </a:endParaRPr>
          </a:p>
          <a:p>
            <a:pPr marL="292100" indent="-292100" algn="just">
              <a:spcBef>
                <a:spcPct val="3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W 8% </a:t>
            </a:r>
            <a:r>
              <a:rPr lang="pl-PL" sz="1400" dirty="0">
                <a:solidFill>
                  <a:schemeClr val="tx1"/>
                </a:solidFill>
              </a:rPr>
              <a:t>wizyt (w </a:t>
            </a:r>
            <a:r>
              <a:rPr lang="pl-PL" sz="1400" dirty="0" smtClean="0"/>
              <a:t>2011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>
                <a:solidFill>
                  <a:schemeClr val="tx1"/>
                </a:solidFill>
              </a:rPr>
              <a:t>roku </a:t>
            </a:r>
            <a:r>
              <a:rPr lang="pl-PL" sz="1400" dirty="0" smtClean="0">
                <a:solidFill>
                  <a:schemeClr val="tx1"/>
                </a:solidFill>
              </a:rPr>
              <a:t>10%) </a:t>
            </a:r>
            <a:r>
              <a:rPr lang="pl-PL" sz="1400" dirty="0">
                <a:solidFill>
                  <a:schemeClr val="tx1"/>
                </a:solidFill>
              </a:rPr>
              <a:t>nie pożegnano uprzejmie interesanta. Najwięcej takich sytuacji odnotowano w urzędzie </a:t>
            </a:r>
            <a:r>
              <a:rPr lang="pl-PL" sz="1400" dirty="0" smtClean="0">
                <a:solidFill>
                  <a:schemeClr val="tx1"/>
                </a:solidFill>
              </a:rPr>
              <a:t>w Ursusie i Wesołej.</a:t>
            </a:r>
          </a:p>
          <a:p>
            <a:pPr marL="292100" indent="-292100" algn="just">
              <a:lnSpc>
                <a:spcPct val="110000"/>
              </a:lnSpc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/>
              <a:t>Audytorzy ocenili, że prawie wszyscy urzędnicy mówili wyraźnie (99% wizyt - jest to wynik identyczny z poprzednim rokiem).</a:t>
            </a:r>
          </a:p>
          <a:p>
            <a:pPr marL="292100" indent="-292100" algn="just">
              <a:lnSpc>
                <a:spcPct val="110000"/>
              </a:lnSpc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/>
              <a:t>Kontakt wzrokowy z interesantem podtrzymywany był podczas 94% wizyt w warszawskich urzędach (w poprzednim roku tak samo). Najrzadziej miało to miejsce w Ursusie. </a:t>
            </a:r>
          </a:p>
          <a:p>
            <a:pPr marL="292100" indent="-292100" algn="just">
              <a:lnSpc>
                <a:spcPct val="110000"/>
              </a:lnSpc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r>
              <a:rPr lang="pl-PL" sz="1400" dirty="0" smtClean="0"/>
              <a:t>Podczas 4% wizyt urzędnicy w czasie rozmowy z interesantem zajmowali się prywatnymi sprawami – najczęściej miało to miejsce w urzędach Białołęka, Bielany, Włochy i Targówek. </a:t>
            </a:r>
          </a:p>
          <a:p>
            <a:pPr marL="292100" indent="-292100" algn="just">
              <a:spcBef>
                <a:spcPct val="30000"/>
              </a:spcBef>
              <a:buClr>
                <a:schemeClr val="accent1"/>
              </a:buClr>
              <a:buFontTx/>
              <a:buChar char="•"/>
            </a:pPr>
            <a:endParaRPr lang="pl-PL" sz="1400" dirty="0">
              <a:solidFill>
                <a:schemeClr val="tx1"/>
              </a:solidFill>
            </a:endParaRPr>
          </a:p>
          <a:p>
            <a:pPr marL="292100" indent="-292100" algn="just">
              <a:spcBef>
                <a:spcPct val="70000"/>
              </a:spcBef>
              <a:buClr>
                <a:schemeClr val="accent1"/>
              </a:buClr>
              <a:buFontTx/>
              <a:buChar char="•"/>
            </a:pPr>
            <a:endParaRPr lang="pl-PL" sz="1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100" dirty="0" smtClean="0"/>
              <a:t>Rezultaty badania - poszczególne zagadnienia</a:t>
            </a:r>
            <a:endParaRPr lang="en-GB" sz="2100" dirty="0" smtClean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683568" y="60392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  <a:latin typeface="Tahoma" pitchFamily="34" charset="0"/>
              </a:rPr>
              <a:t>ZACHOWANIE SIĘ URZĘDNIKA WOBEC INTERESANTA (1)</a:t>
            </a:r>
            <a:endParaRPr lang="en-GB" sz="1200" b="1" dirty="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9</a:t>
            </a:fld>
            <a:endParaRPr lang="pl-PL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ZACHOWANIE SIĘ URZĘDNIKA WOBEC INTERESANTA (3)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545902" y="1020787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94" name="Chart" r:id="rId3" imgW="9305821" imgH="2971800" progId="MSGraph.Chart.8">
                  <p:embed followColorScheme="full"/>
                </p:oleObj>
              </mc:Choice>
              <mc:Fallback>
                <p:oleObj name="Chart" r:id="rId3" imgW="9305821" imgH="29718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902" y="1020787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948488" y="952500"/>
            <a:ext cx="20748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6659563" y="1138238"/>
            <a:ext cx="2565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 dirty="0"/>
              <a:t>Odsetek odpowiedzi: „TAK”</a:t>
            </a:r>
            <a:endParaRPr lang="en-GB" sz="1200" i="1" dirty="0"/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539552" y="3616350"/>
          <a:ext cx="8534400" cy="2620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95" name="Chart" r:id="rId5" imgW="9305821" imgH="2857500" progId="MSGraph.Chart.8">
                  <p:embed followColorScheme="full"/>
                </p:oleObj>
              </mc:Choice>
              <mc:Fallback>
                <p:oleObj name="Chart" r:id="rId5" imgW="9305821" imgH="285750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616350"/>
                        <a:ext cx="8534400" cy="2620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67456" y="3573463"/>
            <a:ext cx="79810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podczas rozmowy z Tobą urzędnik jadł posiłek / przekąskę / </a:t>
            </a:r>
            <a:r>
              <a:rPr lang="pl-PL" sz="1200" b="1" dirty="0" smtClean="0">
                <a:latin typeface="Tahoma" pitchFamily="34" charset="0"/>
              </a:rPr>
              <a:t>pił </a:t>
            </a:r>
            <a:r>
              <a:rPr lang="pl-PL" sz="1200" b="1" dirty="0">
                <a:latin typeface="Tahoma" pitchFamily="34" charset="0"/>
              </a:rPr>
              <a:t>herbatę, kawę lub inny napój?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54756" y="1052513"/>
            <a:ext cx="7058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podczas rozmowy z Tobą urzędnik zajmował się prywatnymi sprawami?</a:t>
            </a:r>
          </a:p>
        </p:txBody>
      </p:sp>
      <p:sp>
        <p:nvSpPr>
          <p:cNvPr id="14" name="Symbol zastępczy numeru slajdu 1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90</a:t>
            </a:fld>
            <a:endParaRPr lang="pl-PL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ZACHOWANIE SIĘ URZĘDNIKA WOBEC INTERESANTA (4)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473521" y="981075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18" name="Chart" r:id="rId3" imgW="9305821" imgH="2971800" progId="MSGraph.Chart.8">
                  <p:embed followColorScheme="full"/>
                </p:oleObj>
              </mc:Choice>
              <mc:Fallback>
                <p:oleObj name="Chart" r:id="rId3" imgW="9305821" imgH="29718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521" y="981075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467171" y="3576638"/>
          <a:ext cx="8534400" cy="2620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19" name="Chart" r:id="rId5" imgW="9305821" imgH="2857500" progId="MSGraph.Chart.8">
                  <p:embed followColorScheme="full"/>
                </p:oleObj>
              </mc:Choice>
              <mc:Fallback>
                <p:oleObj name="Chart" r:id="rId5" imgW="9305821" imgH="285750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171" y="3576638"/>
                        <a:ext cx="8534400" cy="2620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67035" y="3573463"/>
            <a:ext cx="48847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urzędnik uprzejmie Ciebie pożegnał?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754335" y="1052513"/>
            <a:ext cx="7058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urzędnik uprzejmie Cię przywitał?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948488" y="952500"/>
            <a:ext cx="20748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6659563" y="1138238"/>
            <a:ext cx="2565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 dirty="0"/>
              <a:t>Odsetek odpowiedzi: „TAK”</a:t>
            </a:r>
            <a:endParaRPr lang="en-GB" sz="1200" i="1" dirty="0"/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91</a:t>
            </a:fld>
            <a:endParaRPr lang="pl-PL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ZACHOWANIE SIĘ URZĘDNIKA WOBEC INTERESANTA (5)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525100" y="4133850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42" name="Chart" r:id="rId3" imgW="9305821" imgH="2971800" progId="MSGraph.Chart.8">
                  <p:embed followColorScheme="full"/>
                </p:oleObj>
              </mc:Choice>
              <mc:Fallback>
                <p:oleObj name="Chart" r:id="rId3" imgW="9305821" imgH="29718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100" y="4133850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782665" y="4133850"/>
            <a:ext cx="70580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urzędnik okazywał zniecierpliwienie?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948488" y="952500"/>
            <a:ext cx="20748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 anchor="ctr">
            <a:spAutoFit/>
          </a:bodyPr>
          <a:lstStyle/>
          <a:p>
            <a:pPr algn="l">
              <a:defRPr/>
            </a:pPr>
            <a:r>
              <a:rPr lang="pl-PL" sz="1000" i="1" dirty="0">
                <a:latin typeface="+mj-lt"/>
              </a:rPr>
              <a:t>N=20 wizyt w każdym urzędzie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6659563" y="1138238"/>
            <a:ext cx="2565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 dirty="0"/>
              <a:t>Odsetek odpowiedzi: „TAK”</a:t>
            </a:r>
            <a:endParaRPr lang="en-GB" sz="1200" i="1" dirty="0"/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92</a:t>
            </a:fld>
            <a:endParaRPr lang="pl-PL" dirty="0"/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45902" y="1424930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43" name="Wykres" r:id="rId5" imgW="9305925" imgH="2971800" progId="MSGraph.Chart.8">
                  <p:embed followColorScheme="full"/>
                </p:oleObj>
              </mc:Choice>
              <mc:Fallback>
                <p:oleObj name="Wykres" r:id="rId5" imgW="9305925" imgH="2971800" progId="MSGraph.Chart.8">
                  <p:embed followColorScheme="full"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902" y="1424930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754756" y="1456656"/>
            <a:ext cx="7058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b="1" dirty="0" smtClean="0">
                <a:latin typeface="Tahoma" pitchFamily="34" charset="0"/>
              </a:rPr>
              <a:t>Czy podczas rozmowy z Tobą urzędnik żuł gumę?</a:t>
            </a:r>
            <a:endParaRPr lang="pl-PL" sz="1200" b="1" dirty="0"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Urzędnik - obsługa przedstawionej sprawy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(1)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7020174" y="993775"/>
            <a:ext cx="256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i="1"/>
              <a:t>Odsetek odpowiedzi: „TAK”</a:t>
            </a:r>
            <a:endParaRPr lang="en-GB" sz="1200" i="1"/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533649" y="3976390"/>
          <a:ext cx="8534400" cy="2620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66" name="Chart" r:id="rId3" imgW="9305821" imgH="2857500" progId="MSGraph.Chart.8">
                  <p:embed followColorScheme="full"/>
                </p:oleObj>
              </mc:Choice>
              <mc:Fallback>
                <p:oleObj name="Chart" r:id="rId3" imgW="9305821" imgH="285750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649" y="3976390"/>
                        <a:ext cx="8534400" cy="2620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539999" y="1380827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67" name="Chart" r:id="rId5" imgW="9305821" imgH="2971800" progId="MSGraph.Chart.8">
                  <p:embed followColorScheme="full"/>
                </p:oleObj>
              </mc:Choice>
              <mc:Fallback>
                <p:oleObj name="Chart" r:id="rId5" imgW="9305821" imgH="29718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999" y="1380827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767035" y="3973215"/>
            <a:ext cx="48847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urzędnik używał zrozumiałej terminologii?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754335" y="1452265"/>
            <a:ext cx="7058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>
                <a:latin typeface="Tahoma" pitchFamily="34" charset="0"/>
              </a:rPr>
              <a:t>Czy urzędnik dopytywał o szczegóły przedstawionej przez Ciebie sprawy?</a:t>
            </a:r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94</a:t>
            </a:fld>
            <a:endParaRPr lang="pl-PL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(2)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746611" y="1268760"/>
            <a:ext cx="86139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urzędnik wydał Ci druk formularza/wniosku lub poinformował, gdzie możesz znaleźć taki formularz/ wniosek?</a:t>
            </a: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611560" y="1772816"/>
          <a:ext cx="8394807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90" name="Wykres" r:id="rId3" imgW="9658350" imgH="2295525" progId="MSGraph.Chart.8">
                  <p:embed followColorScheme="full"/>
                </p:oleObj>
              </mc:Choice>
              <mc:Fallback>
                <p:oleObj name="Wykres" r:id="rId3" imgW="9658350" imgH="2295525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772816"/>
                        <a:ext cx="8394807" cy="210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615288" y="3885778"/>
          <a:ext cx="8376792" cy="217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91" name="Wykres" r:id="rId5" imgW="9658350" imgH="2371725" progId="MSGraph.Chart.8">
                  <p:embed followColorScheme="full"/>
                </p:oleObj>
              </mc:Choice>
              <mc:Fallback>
                <p:oleObj name="Wykres" r:id="rId5" imgW="9658350" imgH="2371725" progId="MSGraph.Chart.8">
                  <p:embed followColorScheme="full"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288" y="3885778"/>
                        <a:ext cx="8376792" cy="2174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95</a:t>
            </a:fld>
            <a:endParaRPr lang="pl-PL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(3)</a:t>
            </a: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568127" y="3832374"/>
          <a:ext cx="8534400" cy="2620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14" name="Chart" r:id="rId3" imgW="9305821" imgH="2857500" progId="MSGraph.Chart.8">
                  <p:embed followColorScheme="full"/>
                </p:oleObj>
              </mc:Choice>
              <mc:Fallback>
                <p:oleObj name="Chart" r:id="rId3" imgW="9305821" imgH="2857500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127" y="3832374"/>
                        <a:ext cx="8534400" cy="2620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539552" y="1223401"/>
          <a:ext cx="85629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15" name="Chart" r:id="rId5" imgW="9305821" imgH="2971800" progId="MSGraph.Chart.8">
                  <p:embed followColorScheme="full"/>
                </p:oleObj>
              </mc:Choice>
              <mc:Fallback>
                <p:oleObj name="Chart" r:id="rId5" imgW="9305821" imgH="29718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223401"/>
                        <a:ext cx="8562975" cy="272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68276" y="3685183"/>
            <a:ext cx="5507861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urzędnik opuszczał stanowisko pracy w trakcie rozmowy z Tobą?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755576" y="1164233"/>
            <a:ext cx="79211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urzędnik zaproponował wyjaśnienie formularza/ wniosku lub wyjaśnił, jak wypełnić formularz wniosek?</a:t>
            </a: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96</a:t>
            </a:fld>
            <a:endParaRPr lang="pl-PL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(4)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773955" y="1196876"/>
            <a:ext cx="7058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urzędnik podczas wyjaśniania przedstawionej przez Ciebie sprawy...? </a:t>
            </a: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928688" y="1597025"/>
          <a:ext cx="7942262" cy="210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38" name="Wykres" r:id="rId3" imgW="8658225" imgH="2295525" progId="MSGraph.Chart.8">
                  <p:embed followColorScheme="full"/>
                </p:oleObj>
              </mc:Choice>
              <mc:Fallback>
                <p:oleObj name="Wykres" r:id="rId3" imgW="8658225" imgH="2295525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88" y="1597025"/>
                        <a:ext cx="7942262" cy="2101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860425" y="3752850"/>
          <a:ext cx="7983538" cy="226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39" name="Wykres" r:id="rId5" imgW="8705850" imgH="2466975" progId="MSGraph.Chart.8">
                  <p:embed followColorScheme="full"/>
                </p:oleObj>
              </mc:Choice>
              <mc:Fallback>
                <p:oleObj name="Wykres" r:id="rId5" imgW="8705850" imgH="2466975" progId="MSGraph.Chart.8">
                  <p:embed followColorScheme="full"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" y="3752850"/>
                        <a:ext cx="7983538" cy="2265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97</a:t>
            </a:fld>
            <a:endParaRPr lang="pl-PL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(5)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38221" y="1052513"/>
            <a:ext cx="65266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l-PL" sz="1200" b="1" dirty="0">
                <a:latin typeface="Tahoma" pitchFamily="34" charset="0"/>
              </a:rPr>
              <a:t>Czy urzędnik podczas wyjaśniania przedstawionej przez Ciebie sprawy...? </a:t>
            </a: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827585" y="1446213"/>
          <a:ext cx="8208911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62" name="Wykres" r:id="rId3" imgW="9658350" imgH="2295525" progId="MSGraph.Chart.8">
                  <p:embed followColorScheme="full"/>
                </p:oleObj>
              </mc:Choice>
              <mc:Fallback>
                <p:oleObj name="Wykres" r:id="rId3" imgW="9658350" imgH="2295525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5" y="1446213"/>
                        <a:ext cx="8208911" cy="210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830913" y="3559175"/>
          <a:ext cx="8191295" cy="217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63" name="Wykres" r:id="rId5" imgW="9658350" imgH="2371725" progId="MSGraph.Chart.8">
                  <p:embed followColorScheme="full"/>
                </p:oleObj>
              </mc:Choice>
              <mc:Fallback>
                <p:oleObj name="Wykres" r:id="rId5" imgW="9658350" imgH="2371725" progId="MSGraph.Chart.8">
                  <p:embed followColorScheme="full"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913" y="3559175"/>
                        <a:ext cx="8191295" cy="2174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98</a:t>
            </a:fld>
            <a:endParaRPr lang="pl-PL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Poszczególne urzędy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 smtClean="0"/>
              <a:t>Badanie Tajemniczy Klient 2012</a:t>
            </a:r>
            <a:endParaRPr lang="pl-PL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3567" y="603920"/>
            <a:ext cx="5063605" cy="30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  <a:latin typeface="Tahoma" pitchFamily="34" charset="0"/>
              </a:rPr>
              <a:t>URZĘDNIK – OBSŁUGA PRZEDSTAWIONEJ SPRAWY (6)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827585" y="1052513"/>
            <a:ext cx="83164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 b="1" dirty="0" smtClean="0">
                <a:latin typeface="Tahoma" pitchFamily="34" charset="0"/>
              </a:rPr>
              <a:t>Czy urzędnik poinformował Ciebie o następujących krokach do załatwienia przedstawionej                                     przez Ciebie sprawy? </a:t>
            </a:r>
            <a:endParaRPr lang="pl-PL" sz="1200" b="1" dirty="0">
              <a:latin typeface="Tahoma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827585" y="1446213"/>
          <a:ext cx="8208911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86" name="Wykres" r:id="rId3" imgW="9658350" imgH="2295525" progId="MSGraph.Chart.8">
                  <p:embed followColorScheme="full"/>
                </p:oleObj>
              </mc:Choice>
              <mc:Fallback>
                <p:oleObj name="Wykres" r:id="rId3" imgW="9658350" imgH="2295525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5" y="1446213"/>
                        <a:ext cx="8208911" cy="210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830913" y="3559175"/>
          <a:ext cx="8191295" cy="217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87" name="Wykres" r:id="rId5" imgW="9658350" imgH="2371725" progId="MSGraph.Chart.8">
                  <p:embed followColorScheme="full"/>
                </p:oleObj>
              </mc:Choice>
              <mc:Fallback>
                <p:oleObj name="Wykres" r:id="rId5" imgW="9658350" imgH="2371725" progId="MSGraph.Chart.8">
                  <p:embed followColorScheme="full"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913" y="3559175"/>
                        <a:ext cx="8191295" cy="2174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755569-54CB-40D0-8FFB-6454A0BD4B47}" type="slidenum">
              <a:rPr lang="pl-PL" smtClean="0"/>
              <a:pPr/>
              <a:t>99</a:t>
            </a:fld>
            <a:endParaRPr lang="pl-P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7524</TotalTime>
  <Words>5826</Words>
  <Application>Microsoft Office PowerPoint</Application>
  <PresentationFormat>Pokaz na ekranie (4:3)</PresentationFormat>
  <Paragraphs>1134</Paragraphs>
  <Slides>106</Slides>
  <Notes>7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3</vt:i4>
      </vt:variant>
      <vt:variant>
        <vt:lpstr>Tytuły slajdów</vt:lpstr>
      </vt:variant>
      <vt:variant>
        <vt:i4>106</vt:i4>
      </vt:variant>
    </vt:vector>
  </HeadingPairs>
  <TitlesOfParts>
    <vt:vector size="110" baseType="lpstr">
      <vt:lpstr>szablon_bazowy_IQS_final15</vt:lpstr>
      <vt:lpstr>Wykres</vt:lpstr>
      <vt:lpstr>Wykres programu Microsoft Graph</vt:lpstr>
      <vt:lpstr>Chart</vt:lpstr>
      <vt:lpstr>TAJEMNICZY KLIENT W 17 URZĘDACH DZIELNIC                                M.ST. WARSZAWY  RAPORT Z BADANIA </vt:lpstr>
      <vt:lpstr>Spis treści (1/2)</vt:lpstr>
      <vt:lpstr>Spis treści (2/2)</vt:lpstr>
      <vt:lpstr>Metodologia badania</vt:lpstr>
      <vt:lpstr>Wyniki badania</vt:lpstr>
      <vt:lpstr>Rezultaty badania - poszczególne zagadnienia</vt:lpstr>
      <vt:lpstr>Rezultaty badania - poszczególne zagadnienia</vt:lpstr>
      <vt:lpstr>Rezultaty badania - poszczególne zagadnienia</vt:lpstr>
      <vt:lpstr>Rezultaty badania - poszczególne zagadnienia</vt:lpstr>
      <vt:lpstr>Rezultaty badania - poszczególne zagadnienia</vt:lpstr>
      <vt:lpstr>Rezultaty badania - poszczególne zagadnienia</vt:lpstr>
      <vt:lpstr>Rezultaty badania - poszczególne zagadnienia</vt:lpstr>
      <vt:lpstr>Rezultaty badania - poszczególne zagadnienia</vt:lpstr>
      <vt:lpstr>Schemat badania</vt:lpstr>
      <vt:lpstr>Schemat badania</vt:lpstr>
      <vt:lpstr>Rodzaje spraw „załatwianych” w urzędach</vt:lpstr>
      <vt:lpstr>Metodologia badania Tajemniczy Klient</vt:lpstr>
      <vt:lpstr>Kryteria oceny</vt:lpstr>
      <vt:lpstr>Ranking urzędów</vt:lpstr>
      <vt:lpstr>Ranking urzędów</vt:lpstr>
      <vt:lpstr>Wszystkie urzędy</vt:lpstr>
      <vt:lpstr>Otoczenie – wygląd urzędu</vt:lpstr>
      <vt:lpstr>Wszystkie urzędy</vt:lpstr>
      <vt:lpstr>Wszystkie urzędy</vt:lpstr>
      <vt:lpstr>Wszystkie urzędy</vt:lpstr>
      <vt:lpstr>Prezentacja programu PowerPoint</vt:lpstr>
      <vt:lpstr>Wszystkie urzędy</vt:lpstr>
      <vt:lpstr>Wszystkie urzędy</vt:lpstr>
      <vt:lpstr>Wszystkie urzędy</vt:lpstr>
      <vt:lpstr>Wygląd zewnętrzny urzędnika i jego stanowisko pracy </vt:lpstr>
      <vt:lpstr>Wszystkie urzędy</vt:lpstr>
      <vt:lpstr>Zachowanie urzędnika wobec interesanta </vt:lpstr>
      <vt:lpstr>Wszystkie urzędy</vt:lpstr>
      <vt:lpstr>Wszystkie urzędy</vt:lpstr>
      <vt:lpstr>Urzędnik - obsługa przedstawionej sprawy </vt:lpstr>
      <vt:lpstr>Wszystkie urzędy</vt:lpstr>
      <vt:lpstr>Wszystkie urzędy</vt:lpstr>
      <vt:lpstr>Wszystkie urzędy</vt:lpstr>
      <vt:lpstr>Wszystkie urzędy </vt:lpstr>
      <vt:lpstr>Urzędnik - sposób załatwienia przedstawionej sprawy</vt:lpstr>
      <vt:lpstr>Wszystkie urzędy</vt:lpstr>
      <vt:lpstr>Wszystkie urzędy</vt:lpstr>
      <vt:lpstr>Wszystkie urzędy</vt:lpstr>
      <vt:lpstr>Wszystkie urzędy</vt:lpstr>
      <vt:lpstr>Wszystkie urzędy </vt:lpstr>
      <vt:lpstr>Wszystkie urzędy </vt:lpstr>
      <vt:lpstr>Wszystkie urzędy </vt:lpstr>
      <vt:lpstr>Jednostki organizacyjne (PI, WOM, delegatura BAiSO)</vt:lpstr>
      <vt:lpstr>Jednostki organizacyjne</vt:lpstr>
      <vt:lpstr>Wygląd zewnętrzny urzędnika i jego stanowisko pracy </vt:lpstr>
      <vt:lpstr>Jednostki organizacyjne</vt:lpstr>
      <vt:lpstr>Zachowanie urzędnika wobec interesanta</vt:lpstr>
      <vt:lpstr>Jednostki organizacyjne</vt:lpstr>
      <vt:lpstr>Jednostki organizacyjne</vt:lpstr>
      <vt:lpstr>Jednostki organizacyjne</vt:lpstr>
      <vt:lpstr>Jednostki organizacyjne</vt:lpstr>
      <vt:lpstr>Urzędnik - obsługa przedstawionej sprawy </vt:lpstr>
      <vt:lpstr>Jednostki organizacyjne</vt:lpstr>
      <vt:lpstr>Jednostki organizacyjne</vt:lpstr>
      <vt:lpstr>Jednostki organizacyjne</vt:lpstr>
      <vt:lpstr>Jednostki organizacyjne</vt:lpstr>
      <vt:lpstr>Urzędnik - sposób załatwienia przedstawionej sprawy</vt:lpstr>
      <vt:lpstr>Jednostki organizacyjne</vt:lpstr>
      <vt:lpstr>Jednostki organizacyjne</vt:lpstr>
      <vt:lpstr>Jednostki organizacyjne</vt:lpstr>
      <vt:lpstr>Jednostki organizacyjne</vt:lpstr>
      <vt:lpstr>Jednostki organizacyjne</vt:lpstr>
      <vt:lpstr>Jednostki organizacyjne</vt:lpstr>
      <vt:lpstr>Jednostki organizacyjne</vt:lpstr>
      <vt:lpstr>Jednostki organizacyjne</vt:lpstr>
      <vt:lpstr>Poszczególne urzędy</vt:lpstr>
      <vt:lpstr>Otoczenie – wygląd urzędu</vt:lpstr>
      <vt:lpstr>Poszczególne urzędy</vt:lpstr>
      <vt:lpstr>Poszczególne urzędy</vt:lpstr>
      <vt:lpstr>Poszczególne urzędy</vt:lpstr>
      <vt:lpstr>Poszczególne urzędy</vt:lpstr>
      <vt:lpstr>Poszczególne urzędy</vt:lpstr>
      <vt:lpstr>Poszczególne urzędy</vt:lpstr>
      <vt:lpstr>Poszczególne urzędy</vt:lpstr>
      <vt:lpstr>Poszczególne urzędy</vt:lpstr>
      <vt:lpstr>Poszczególne urzędy</vt:lpstr>
      <vt:lpstr>Poszczególne urzędy</vt:lpstr>
      <vt:lpstr>Wygląd zewnętrzny urzędnika i jego stanowisko pracy </vt:lpstr>
      <vt:lpstr>Poszczególne urzędy</vt:lpstr>
      <vt:lpstr>Poszczególne urzędy</vt:lpstr>
      <vt:lpstr>Poszczególne urzędy</vt:lpstr>
      <vt:lpstr>Zachowanie urzędnika wobec interesanta </vt:lpstr>
      <vt:lpstr>Poszczególne urzędy</vt:lpstr>
      <vt:lpstr>Poszczególne urzędy</vt:lpstr>
      <vt:lpstr>Poszczególne urzędy</vt:lpstr>
      <vt:lpstr>Poszczególne urzędy</vt:lpstr>
      <vt:lpstr>Poszczególne urzędy</vt:lpstr>
      <vt:lpstr>Urzędnik - obsługa przedstawionej sprawy </vt:lpstr>
      <vt:lpstr>Poszczególne urzędy</vt:lpstr>
      <vt:lpstr>Poszczególne urzędy</vt:lpstr>
      <vt:lpstr>Poszczególne urzędy</vt:lpstr>
      <vt:lpstr>Poszczególne urzędy</vt:lpstr>
      <vt:lpstr>Poszczególne urzędy</vt:lpstr>
      <vt:lpstr>Poszczególne urzędy</vt:lpstr>
      <vt:lpstr>Poszczególne urzędy</vt:lpstr>
      <vt:lpstr>Urzędnik – ocena załatwienia przedstawionej sprawy </vt:lpstr>
      <vt:lpstr>Poszczególne urzędy</vt:lpstr>
      <vt:lpstr>Poszczególne urzędy</vt:lpstr>
      <vt:lpstr>Poszczególne urzędy</vt:lpstr>
      <vt:lpstr>Poszczególne urzędy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Sopińska Alicja</cp:lastModifiedBy>
  <cp:revision>973</cp:revision>
  <dcterms:created xsi:type="dcterms:W3CDTF">2011-07-08T14:47:09Z</dcterms:created>
  <dcterms:modified xsi:type="dcterms:W3CDTF">2014-05-07T14:17:55Z</dcterms:modified>
  <cp:contentStatus/>
</cp:coreProperties>
</file>