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7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417" r:id="rId2"/>
    <p:sldId id="796" r:id="rId3"/>
    <p:sldId id="797" r:id="rId4"/>
    <p:sldId id="798" r:id="rId5"/>
    <p:sldId id="800" r:id="rId6"/>
    <p:sldId id="799" r:id="rId7"/>
    <p:sldId id="810" r:id="rId8"/>
    <p:sldId id="811" r:id="rId9"/>
    <p:sldId id="814" r:id="rId10"/>
    <p:sldId id="818" r:id="rId11"/>
    <p:sldId id="822" r:id="rId12"/>
    <p:sldId id="823" r:id="rId13"/>
    <p:sldId id="824" r:id="rId14"/>
    <p:sldId id="826" r:id="rId15"/>
    <p:sldId id="825" r:id="rId16"/>
    <p:sldId id="920" r:id="rId17"/>
    <p:sldId id="831" r:id="rId18"/>
    <p:sldId id="832" r:id="rId19"/>
    <p:sldId id="980" r:id="rId20"/>
    <p:sldId id="981" r:id="rId21"/>
    <p:sldId id="836" r:id="rId22"/>
    <p:sldId id="921" r:id="rId23"/>
    <p:sldId id="922" r:id="rId24"/>
    <p:sldId id="923" r:id="rId25"/>
    <p:sldId id="924" r:id="rId26"/>
    <p:sldId id="925" r:id="rId27"/>
    <p:sldId id="926" r:id="rId28"/>
    <p:sldId id="927" r:id="rId29"/>
    <p:sldId id="928" r:id="rId30"/>
    <p:sldId id="929" r:id="rId31"/>
    <p:sldId id="930" r:id="rId32"/>
    <p:sldId id="931" r:id="rId33"/>
    <p:sldId id="932" r:id="rId34"/>
    <p:sldId id="933" r:id="rId35"/>
    <p:sldId id="934" r:id="rId36"/>
    <p:sldId id="935" r:id="rId37"/>
    <p:sldId id="936" r:id="rId38"/>
    <p:sldId id="937" r:id="rId39"/>
    <p:sldId id="938" r:id="rId40"/>
    <p:sldId id="939" r:id="rId41"/>
    <p:sldId id="940" r:id="rId42"/>
    <p:sldId id="941" r:id="rId43"/>
    <p:sldId id="942" r:id="rId44"/>
    <p:sldId id="943" r:id="rId45"/>
    <p:sldId id="944" r:id="rId46"/>
    <p:sldId id="945" r:id="rId47"/>
    <p:sldId id="946" r:id="rId48"/>
    <p:sldId id="947" r:id="rId49"/>
    <p:sldId id="967" r:id="rId50"/>
    <p:sldId id="968" r:id="rId51"/>
    <p:sldId id="969" r:id="rId52"/>
    <p:sldId id="970" r:id="rId53"/>
    <p:sldId id="971" r:id="rId54"/>
    <p:sldId id="972" r:id="rId55"/>
    <p:sldId id="973" r:id="rId56"/>
    <p:sldId id="974" r:id="rId57"/>
    <p:sldId id="975" r:id="rId58"/>
    <p:sldId id="976" r:id="rId59"/>
    <p:sldId id="977" r:id="rId60"/>
    <p:sldId id="978" r:id="rId61"/>
    <p:sldId id="979" r:id="rId62"/>
    <p:sldId id="879" r:id="rId63"/>
    <p:sldId id="878" r:id="rId64"/>
    <p:sldId id="881" r:id="rId65"/>
    <p:sldId id="886" r:id="rId66"/>
    <p:sldId id="885" r:id="rId67"/>
    <p:sldId id="884" r:id="rId68"/>
    <p:sldId id="883" r:id="rId69"/>
    <p:sldId id="882" r:id="rId70"/>
    <p:sldId id="887" r:id="rId71"/>
    <p:sldId id="888" r:id="rId72"/>
    <p:sldId id="889" r:id="rId73"/>
    <p:sldId id="880" r:id="rId74"/>
    <p:sldId id="892" r:id="rId75"/>
    <p:sldId id="893" r:id="rId76"/>
    <p:sldId id="894" r:id="rId77"/>
    <p:sldId id="895" r:id="rId78"/>
    <p:sldId id="896" r:id="rId79"/>
    <p:sldId id="897" r:id="rId80"/>
    <p:sldId id="898" r:id="rId81"/>
    <p:sldId id="899" r:id="rId82"/>
    <p:sldId id="900" r:id="rId83"/>
    <p:sldId id="903" r:id="rId84"/>
    <p:sldId id="902" r:id="rId85"/>
    <p:sldId id="904" r:id="rId86"/>
    <p:sldId id="905" r:id="rId87"/>
    <p:sldId id="906" r:id="rId88"/>
    <p:sldId id="891" r:id="rId89"/>
    <p:sldId id="907" r:id="rId90"/>
    <p:sldId id="908" r:id="rId91"/>
    <p:sldId id="909" r:id="rId92"/>
    <p:sldId id="910" r:id="rId93"/>
    <p:sldId id="911" r:id="rId94"/>
    <p:sldId id="890" r:id="rId95"/>
    <p:sldId id="912" r:id="rId96"/>
    <p:sldId id="913" r:id="rId97"/>
    <p:sldId id="914" r:id="rId98"/>
    <p:sldId id="915" r:id="rId99"/>
    <p:sldId id="916" r:id="rId100"/>
    <p:sldId id="965" r:id="rId101"/>
    <p:sldId id="966" r:id="rId102"/>
    <p:sldId id="877" r:id="rId103"/>
    <p:sldId id="917" r:id="rId104"/>
    <p:sldId id="918" r:id="rId105"/>
    <p:sldId id="919" r:id="rId106"/>
    <p:sldId id="485" r:id="rId107"/>
  </p:sldIdLst>
  <p:sldSz cx="9144000" cy="6858000" type="screen4x3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z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00A"/>
    <a:srgbClr val="336600"/>
    <a:srgbClr val="00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491" autoAdjust="0"/>
  </p:normalViewPr>
  <p:slideViewPr>
    <p:cSldViewPr snapToObjects="1" showGuides="1">
      <p:cViewPr varScale="1">
        <p:scale>
          <a:sx n="78" d="100"/>
          <a:sy n="78" d="100"/>
        </p:scale>
        <p:origin x="-102" y="-690"/>
      </p:cViewPr>
      <p:guideLst>
        <p:guide orient="horz" pos="4247"/>
        <p:guide orient="horz" pos="73"/>
        <p:guide orient="horz" pos="2568"/>
        <p:guide orient="horz" pos="4110"/>
        <p:guide orient="horz" pos="4065"/>
        <p:guide orient="horz" pos="107"/>
        <p:guide orient="horz" pos="527"/>
        <p:guide pos="476"/>
        <p:guide pos="1973"/>
        <p:guide pos="5329"/>
      </p:guideLst>
    </p:cSldViewPr>
  </p:slideViewPr>
  <p:outlineViewPr>
    <p:cViewPr>
      <p:scale>
        <a:sx n="33" d="100"/>
        <a:sy n="33" d="100"/>
      </p:scale>
      <p:origin x="0" y="33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874"/>
    </p:cViewPr>
  </p:sorterViewPr>
  <p:notesViewPr>
    <p:cSldViewPr snapToObjects="1" showGuide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4688221709087"/>
          <c:y val="9.7328244274809225E-2"/>
          <c:w val="0.72286374133949194"/>
          <c:h val="0.9045801526717555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rgbClr val="FF6600"/>
            </a:solidFill>
            <a:ln w="24226">
              <a:noFill/>
            </a:ln>
          </c:spPr>
          <c:invertIfNegative val="0"/>
          <c:dLbls>
            <c:spPr>
              <a:noFill/>
              <a:ln w="24226">
                <a:noFill/>
              </a:ln>
            </c:spPr>
            <c:txPr>
              <a:bodyPr/>
              <a:lstStyle/>
              <a:p>
                <a:pPr>
                  <a:defRPr sz="1145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 delegatur BAISO jest widoczne/ 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0.96000000000000063</c:v>
                </c:pt>
                <c:pt idx="1">
                  <c:v>0.97000000000000042</c:v>
                </c:pt>
                <c:pt idx="2">
                  <c:v>0.95000000000000062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(N=340)</c:v>
                </c:pt>
              </c:strCache>
            </c:strRef>
          </c:tx>
          <c:spPr>
            <a:solidFill>
              <a:srgbClr val="FFCC00"/>
            </a:solidFill>
            <a:ln w="24226">
              <a:noFill/>
            </a:ln>
          </c:spPr>
          <c:invertIfNegative val="0"/>
          <c:dLbls>
            <c:spPr>
              <a:noFill/>
              <a:ln w="24226">
                <a:noFill/>
              </a:ln>
            </c:spPr>
            <c:txPr>
              <a:bodyPr/>
              <a:lstStyle/>
              <a:p>
                <a:pPr>
                  <a:defRPr sz="1145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 delegatur BAISO jest widoczne/ 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0.97000000000000042</c:v>
                </c:pt>
                <c:pt idx="1">
                  <c:v>0.99</c:v>
                </c:pt>
                <c:pt idx="2">
                  <c:v>0.96000000000000063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4226">
              <a:noFill/>
            </a:ln>
          </c:spPr>
          <c:invertIfNegative val="0"/>
          <c:dLbls>
            <c:spPr>
              <a:noFill/>
              <a:ln w="24226">
                <a:noFill/>
              </a:ln>
            </c:spPr>
            <c:txPr>
              <a:bodyPr/>
              <a:lstStyle/>
              <a:p>
                <a:pPr>
                  <a:defRPr sz="114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PI delegatur BAISO jest widoczne/ 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0.94000000000000061</c:v>
                </c:pt>
                <c:pt idx="1">
                  <c:v>0.97000000000000042</c:v>
                </c:pt>
                <c:pt idx="2">
                  <c:v>0.96000000000000063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6757504"/>
        <c:axId val="166759040"/>
      </c:barChart>
      <c:catAx>
        <c:axId val="166757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75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759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6757504"/>
        <c:crosses val="autoZero"/>
        <c:crossBetween val="between"/>
        <c:majorUnit val="0.2"/>
      </c:valAx>
      <c:spPr>
        <a:noFill/>
        <a:ln w="24226">
          <a:noFill/>
        </a:ln>
      </c:spPr>
    </c:plotArea>
    <c:legend>
      <c:legendPos val="t"/>
      <c:layout>
        <c:manualLayout>
          <c:xMode val="edge"/>
          <c:yMode val="edge"/>
          <c:x val="0.24364896073903042"/>
          <c:y val="0"/>
          <c:w val="0.70323325635103962"/>
          <c:h val="9.160305343511449E-2"/>
        </c:manualLayout>
      </c:layout>
      <c:overlay val="0"/>
      <c:spPr>
        <a:noFill/>
        <a:ln w="24226">
          <a:noFill/>
        </a:ln>
      </c:spPr>
      <c:txPr>
        <a:bodyPr/>
        <a:lstStyle/>
        <a:p>
          <a:pPr>
            <a:defRPr sz="104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5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1986644407396"/>
          <c:y val="6.0240963855421898E-3"/>
          <c:w val="0.84974958263773148"/>
          <c:h val="0.572289156626507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rgbClr val="000080"/>
            </a:solidFill>
            <a:ln w="23235">
              <a:noFill/>
            </a:ln>
          </c:spPr>
          <c:invertIfNegative val="0"/>
          <c:dLbls>
            <c:spPr>
              <a:noFill/>
              <a:ln w="23235">
                <a:noFill/>
              </a:ln>
            </c:spPr>
            <c:txPr>
              <a:bodyPr/>
              <a:lstStyle/>
              <a:p>
                <a:pPr>
                  <a:defRPr sz="107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2012 (N=280)</c:v>
                </c:pt>
                <c:pt idx="1">
                  <c:v>2011 (N=340)</c:v>
                </c:pt>
                <c:pt idx="2">
                  <c:v>2010 (N=212)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0.69285714285714251</c:v>
                </c:pt>
                <c:pt idx="1">
                  <c:v>0.74000000000000132</c:v>
                </c:pt>
                <c:pt idx="2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rgbClr val="3366FF"/>
            </a:solidFill>
            <a:ln w="23235">
              <a:noFill/>
            </a:ln>
          </c:spPr>
          <c:invertIfNegative val="0"/>
          <c:dLbls>
            <c:dLbl>
              <c:idx val="4"/>
              <c:layout>
                <c:manualLayout>
                  <c:xMode val="edge"/>
                  <c:yMode val="edge"/>
                  <c:x val="0.81135225375625886"/>
                  <c:y val="0.72891566265060426"/>
                </c:manualLayout>
              </c:layout>
              <c:spPr>
                <a:noFill/>
                <a:ln w="23235">
                  <a:noFill/>
                </a:ln>
              </c:spPr>
              <c:txPr>
                <a:bodyPr/>
                <a:lstStyle/>
                <a:p>
                  <a:pPr>
                    <a:defRPr sz="107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 w="23235">
                  <a:noFill/>
                </a:ln>
              </c:spPr>
              <c:txPr>
                <a:bodyPr/>
                <a:lstStyle/>
                <a:p>
                  <a:pPr>
                    <a:defRPr sz="107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 w="23235">
                  <a:noFill/>
                </a:ln>
              </c:spPr>
              <c:txPr>
                <a:bodyPr/>
                <a:lstStyle/>
                <a:p>
                  <a:pPr>
                    <a:defRPr sz="107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 w="23235">
                  <a:noFill/>
                </a:ln>
              </c:spPr>
              <c:txPr>
                <a:bodyPr/>
                <a:lstStyle/>
                <a:p>
                  <a:pPr>
                    <a:defRPr sz="107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35">
                <a:noFill/>
              </a:ln>
            </c:spPr>
            <c:txPr>
              <a:bodyPr/>
              <a:lstStyle/>
              <a:p>
                <a:pPr>
                  <a:defRPr sz="107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2012 (N=280)</c:v>
                </c:pt>
                <c:pt idx="1">
                  <c:v>2011 (N=340)</c:v>
                </c:pt>
                <c:pt idx="2">
                  <c:v>2010 (N=212)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0.15714285714285744</c:v>
                </c:pt>
                <c:pt idx="1">
                  <c:v>0.22</c:v>
                </c:pt>
                <c:pt idx="2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rgbClr val="99CCFF"/>
            </a:solidFill>
            <a:ln w="23235">
              <a:noFill/>
            </a:ln>
          </c:spPr>
          <c:invertIfNegative val="0"/>
          <c:dLbls>
            <c:spPr>
              <a:noFill/>
              <a:ln w="23235">
                <a:noFill/>
              </a:ln>
            </c:spPr>
            <c:txPr>
              <a:bodyPr/>
              <a:lstStyle/>
              <a:p>
                <a:pPr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2012 (N=280)</c:v>
                </c:pt>
                <c:pt idx="1">
                  <c:v>2011 (N=340)</c:v>
                </c:pt>
                <c:pt idx="2">
                  <c:v>2010 (N=212)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0.15000000000000024</c:v>
                </c:pt>
                <c:pt idx="1">
                  <c:v>4.0000000000000022E-2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8258560"/>
        <c:axId val="168276736"/>
      </c:barChart>
      <c:catAx>
        <c:axId val="168258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276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767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8258560"/>
        <c:crosses val="autoZero"/>
        <c:crossBetween val="between"/>
        <c:majorUnit val="0.2"/>
      </c:valAx>
      <c:spPr>
        <a:noFill/>
        <a:ln w="23235">
          <a:noFill/>
        </a:ln>
      </c:spPr>
    </c:plotArea>
    <c:legend>
      <c:legendPos val="b"/>
      <c:layout>
        <c:manualLayout>
          <c:xMode val="edge"/>
          <c:yMode val="edge"/>
          <c:x val="0"/>
          <c:y val="0.5903614457831311"/>
          <c:w val="0.98998330550918201"/>
          <c:h val="0.28915662650602403"/>
        </c:manualLayout>
      </c:layout>
      <c:overlay val="0"/>
      <c:spPr>
        <a:noFill/>
        <a:ln w="23235">
          <a:noFill/>
        </a:ln>
      </c:spPr>
      <c:txPr>
        <a:bodyPr/>
        <a:lstStyle/>
        <a:p>
          <a:pPr>
            <a:defRPr sz="98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71589627959525"/>
          <c:y val="8.1932773109243698E-2"/>
          <c:w val="0.56820744081172458"/>
          <c:h val="0.836134453781512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503">
              <a:noFill/>
            </a:ln>
          </c:spPr>
          <c:invertIfNegative val="0"/>
          <c:dLbls>
            <c:dLbl>
              <c:idx val="6"/>
              <c:layout>
                <c:manualLayout>
                  <c:x val="1.0785942301490456E-2"/>
                  <c:y val="5.82072012488212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5832379099949988"/>
                  <c:y val="5.71009874323588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03">
                <a:noFill/>
              </a:ln>
            </c:spPr>
            <c:txPr>
              <a:bodyPr/>
              <a:lstStyle/>
              <a:p>
                <a:pPr>
                  <a:defRPr sz="111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9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17">
                  <c:v>2011 (N=340)</c:v>
                </c:pt>
                <c:pt idx="18">
                  <c:v>2010 (N=340)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0.85</c:v>
                </c:pt>
                <c:pt idx="1">
                  <c:v>0.79</c:v>
                </c:pt>
                <c:pt idx="2">
                  <c:v>0.84</c:v>
                </c:pt>
                <c:pt idx="4">
                  <c:v>0.91</c:v>
                </c:pt>
                <c:pt idx="5">
                  <c:v>0.9</c:v>
                </c:pt>
                <c:pt idx="6">
                  <c:v>0.88</c:v>
                </c:pt>
                <c:pt idx="8">
                  <c:v>0.02</c:v>
                </c:pt>
                <c:pt idx="9">
                  <c:v>0.06</c:v>
                </c:pt>
                <c:pt idx="10">
                  <c:v>0.04</c:v>
                </c:pt>
                <c:pt idx="12">
                  <c:v>0.89</c:v>
                </c:pt>
                <c:pt idx="13">
                  <c:v>0.85</c:v>
                </c:pt>
                <c:pt idx="14">
                  <c:v>0.81</c:v>
                </c:pt>
                <c:pt idx="16">
                  <c:v>0.81</c:v>
                </c:pt>
                <c:pt idx="17">
                  <c:v>0.54</c:v>
                </c:pt>
                <c:pt idx="18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503">
              <a:noFill/>
            </a:ln>
          </c:spPr>
          <c:invertIfNegative val="0"/>
          <c:dLbls>
            <c:dLbl>
              <c:idx val="4"/>
              <c:layout>
                <c:manualLayout>
                  <c:x val="-2.8129138154550382E-4"/>
                  <c:y val="6.04196288817466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555409051181103E-3"/>
                  <c:y val="5.93134150652837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908742451304416E-3"/>
                  <c:y val="5.82072012488212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9909808342728403"/>
                  <c:y val="-2.693262601301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019303535790338E-2"/>
                  <c:y val="3.49887599406677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03">
                <a:noFill/>
              </a:ln>
            </c:spPr>
            <c:txPr>
              <a:bodyPr/>
              <a:lstStyle/>
              <a:p>
                <a:pPr>
                  <a:defRPr sz="111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9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17">
                  <c:v>2011 (N=340)</c:v>
                </c:pt>
                <c:pt idx="18">
                  <c:v>2010 (N=340)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0.1</c:v>
                </c:pt>
                <c:pt idx="1">
                  <c:v>0.16</c:v>
                </c:pt>
                <c:pt idx="2">
                  <c:v>0.15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8">
                  <c:v>0.93</c:v>
                </c:pt>
                <c:pt idx="9">
                  <c:v>0.87</c:v>
                </c:pt>
                <c:pt idx="10">
                  <c:v>0.86</c:v>
                </c:pt>
                <c:pt idx="12">
                  <c:v>0.05</c:v>
                </c:pt>
                <c:pt idx="13">
                  <c:v>0.08</c:v>
                </c:pt>
                <c:pt idx="14">
                  <c:v>0.08</c:v>
                </c:pt>
                <c:pt idx="16">
                  <c:v>0.17</c:v>
                </c:pt>
                <c:pt idx="17">
                  <c:v>0.37</c:v>
                </c:pt>
                <c:pt idx="18">
                  <c:v>0.36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333333"/>
            </a:solidFill>
            <a:ln w="23503">
              <a:noFill/>
            </a:ln>
          </c:spPr>
          <c:invertIfNegative val="0"/>
          <c:dLbls>
            <c:spPr>
              <a:noFill/>
              <a:ln w="23503">
                <a:noFill/>
              </a:ln>
            </c:spPr>
            <c:txPr>
              <a:bodyPr/>
              <a:lstStyle/>
              <a:p>
                <a:pPr>
                  <a:defRPr sz="111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9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17">
                  <c:v>2011 (N=340)</c:v>
                </c:pt>
                <c:pt idx="18">
                  <c:v>2010 (N=340)</c:v>
                </c:pt>
              </c:strCache>
            </c:strRef>
          </c:cat>
          <c:val>
            <c:numRef>
              <c:f>Sheet1!$D$2:$D$30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2">
                  <c:v>0.02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0.09</c:v>
                </c:pt>
                <c:pt idx="8">
                  <c:v>0.05</c:v>
                </c:pt>
                <c:pt idx="9">
                  <c:v>7.0000000000000007E-2</c:v>
                </c:pt>
                <c:pt idx="10">
                  <c:v>0.11</c:v>
                </c:pt>
                <c:pt idx="12">
                  <c:v>0.06</c:v>
                </c:pt>
                <c:pt idx="13">
                  <c:v>7.0000000000000007E-2</c:v>
                </c:pt>
                <c:pt idx="14">
                  <c:v>0.11</c:v>
                </c:pt>
                <c:pt idx="16">
                  <c:v>0.02</c:v>
                </c:pt>
                <c:pt idx="17">
                  <c:v>0.09</c:v>
                </c:pt>
                <c:pt idx="18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8221696"/>
        <c:axId val="168624896"/>
      </c:barChart>
      <c:catAx>
        <c:axId val="168221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3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624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624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8221696"/>
        <c:crosses val="autoZero"/>
        <c:crossBetween val="between"/>
        <c:majorUnit val="0.2"/>
      </c:valAx>
      <c:spPr>
        <a:noFill/>
        <a:ln w="23503">
          <a:noFill/>
        </a:ln>
      </c:spPr>
    </c:plotArea>
    <c:legend>
      <c:legendPos val="t"/>
      <c:layout>
        <c:manualLayout>
          <c:xMode val="edge"/>
          <c:yMode val="edge"/>
          <c:x val="0.41262683201803835"/>
          <c:y val="4.2016806722689074E-3"/>
          <c:w val="0.57722660653889835"/>
          <c:h val="5.2521008403361352E-2"/>
        </c:manualLayout>
      </c:layout>
      <c:overlay val="0"/>
      <c:spPr>
        <a:noFill/>
        <a:ln w="23503">
          <a:noFill/>
        </a:ln>
      </c:spPr>
      <c:txPr>
        <a:bodyPr/>
        <a:lstStyle/>
        <a:p>
          <a:pPr>
            <a:defRPr sz="101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45295404814041"/>
          <c:y val="0.35699119385777728"/>
          <c:w val="0.75273522975929974"/>
          <c:h val="0.6430088061422232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NIE OD RAZU i nie wyjaśnił przyczyny ani nie przeprosił</c:v>
                </c:pt>
              </c:strCache>
            </c:strRef>
          </c:tx>
          <c:spPr>
            <a:solidFill>
              <a:srgbClr val="FF0000"/>
            </a:solidFill>
            <a:ln w="23324">
              <a:noFill/>
            </a:ln>
          </c:spPr>
          <c:invertIfNegative val="0"/>
          <c:dLbls>
            <c:dLbl>
              <c:idx val="1"/>
              <c:layout>
                <c:manualLayout>
                  <c:x val="-7.5464957998751525E-2"/>
                  <c:y val="0.268701445350518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24">
                <a:noFill/>
              </a:ln>
            </c:spPr>
            <c:txPr>
              <a:bodyPr/>
              <a:lstStyle/>
              <a:p>
                <a:pPr>
                  <a:defRPr sz="73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1.0000000000000005E-2</c:v>
                </c:pt>
                <c:pt idx="1">
                  <c:v>2.0000000000000011E-2</c:v>
                </c:pt>
                <c:pt idx="2">
                  <c:v>0.05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rgbClr val="FF9900"/>
            </a:solidFill>
            <a:ln w="23324">
              <a:noFill/>
            </a:ln>
          </c:spPr>
          <c:invertIfNegative val="0"/>
          <c:dLbls>
            <c:spPr>
              <a:noFill/>
              <a:ln w="23324">
                <a:noFill/>
              </a:ln>
            </c:spPr>
            <c:txPr>
              <a:bodyPr/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rgbClr val="339966"/>
            </a:solidFill>
            <a:ln w="23324">
              <a:noFill/>
            </a:ln>
          </c:spPr>
          <c:invertIfNegative val="0"/>
          <c:dLbls>
            <c:spPr>
              <a:noFill/>
              <a:ln w="23324">
                <a:noFill/>
              </a:ln>
            </c:spPr>
            <c:txPr>
              <a:bodyPr/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0.99</c:v>
                </c:pt>
                <c:pt idx="1">
                  <c:v>0.97000000000000031</c:v>
                </c:pt>
                <c:pt idx="2">
                  <c:v>0.94000000000000028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68437632"/>
        <c:axId val="168439168"/>
      </c:barChart>
      <c:catAx>
        <c:axId val="168437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3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43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4391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8437632"/>
        <c:crosses val="autoZero"/>
        <c:crossBetween val="between"/>
      </c:valAx>
      <c:spPr>
        <a:noFill/>
        <a:ln w="23324">
          <a:noFill/>
        </a:ln>
      </c:spPr>
    </c:plotArea>
    <c:legend>
      <c:legendPos val="t"/>
      <c:layout>
        <c:manualLayout>
          <c:xMode val="edge"/>
          <c:yMode val="edge"/>
          <c:x val="0.14945931960963454"/>
          <c:y val="4.2402826855123747E-2"/>
          <c:w val="0.70108110971602788"/>
          <c:h val="0.2803566956957238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4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931116389548857"/>
          <c:y val="0.10318949343339587"/>
          <c:w val="0.45368171021377685"/>
          <c:h val="0.89868667917448464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rgbClr val="FF6600"/>
            </a:solidFill>
            <a:ln w="25351">
              <a:noFill/>
            </a:ln>
          </c:spPr>
          <c:invertIfNegative val="0"/>
          <c:dLbls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3.0000000000000002E-2</c:v>
                </c:pt>
                <c:pt idx="2">
                  <c:v>0.12000000000000002</c:v>
                </c:pt>
                <c:pt idx="3">
                  <c:v>0</c:v>
                </c:pt>
                <c:pt idx="4">
                  <c:v>6.0000000000000032E-2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(N=340)</c:v>
                </c:pt>
              </c:strCache>
            </c:strRef>
          </c:tx>
          <c:spPr>
            <a:solidFill>
              <a:srgbClr val="FFCC00"/>
            </a:solidFill>
            <a:ln w="25351">
              <a:noFill/>
            </a:ln>
          </c:spPr>
          <c:invertIfNegative val="0"/>
          <c:dLbls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3.0000000000000002E-2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5351">
              <a:noFill/>
            </a:ln>
          </c:spPr>
          <c:invertIfNegative val="0"/>
          <c:dLbls>
            <c:spPr>
              <a:noFill/>
              <a:ln w="25351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0.62000000000000111</c:v>
                </c:pt>
                <c:pt idx="1">
                  <c:v>0.21000000000000021</c:v>
                </c:pt>
                <c:pt idx="2">
                  <c:v>3.0000000000000002E-2</c:v>
                </c:pt>
                <c:pt idx="3">
                  <c:v>3.0000000000000002E-2</c:v>
                </c:pt>
                <c:pt idx="4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8990592"/>
        <c:axId val="168992128"/>
      </c:barChart>
      <c:catAx>
        <c:axId val="168990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99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9921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8990592"/>
        <c:crosses val="autoZero"/>
        <c:crossBetween val="between"/>
        <c:majorUnit val="0.2"/>
      </c:valAx>
      <c:spPr>
        <a:noFill/>
        <a:ln w="25351">
          <a:noFill/>
        </a:ln>
      </c:spPr>
    </c:plotArea>
    <c:legend>
      <c:legendPos val="r"/>
      <c:layout>
        <c:manualLayout>
          <c:xMode val="edge"/>
          <c:yMode val="edge"/>
          <c:x val="0"/>
          <c:y val="1.3133208255159477E-2"/>
          <c:w val="0.99762470308788664"/>
          <c:h val="9.0056285178236786E-2"/>
        </c:manualLayout>
      </c:layout>
      <c:overlay val="0"/>
      <c:spPr>
        <a:noFill/>
        <a:ln w="25351">
          <a:noFill/>
        </a:ln>
      </c:spPr>
      <c:txPr>
        <a:bodyPr/>
        <a:lstStyle/>
        <a:p>
          <a:pPr>
            <a:defRPr sz="109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77161862527714"/>
          <c:y val="0.26635514018691575"/>
          <c:w val="0.74722838137472281"/>
          <c:h val="0.696261682242990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rgbClr val="CCFFFF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2.331234017784688E-2"/>
                  <c:y val="7.6650037888355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58934602216509E-2"/>
                  <c:y val="5.17278382952824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29635078068644E-2"/>
                  <c:y val="5.01701246835176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1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0.05</c:v>
                </c:pt>
                <c:pt idx="1">
                  <c:v>2.0000000000000011E-2</c:v>
                </c:pt>
                <c:pt idx="2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rgbClr val="FF0000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6.0284940862281554E-3"/>
                  <c:y val="-2.14808032331397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04864721500593E-3"/>
                  <c:y val="-1.83656196486427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47267639813225E-3"/>
                  <c:y val="-2.4596230456669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1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0.11</c:v>
                </c:pt>
                <c:pt idx="1">
                  <c:v>0.05</c:v>
                </c:pt>
                <c:pt idx="2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rgbClr val="339966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4.4437575778907064E-2"/>
                  <c:y val="1.5902374336953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387488855967526E-3"/>
                  <c:y val="9.67176352892735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1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0.8400000000000003</c:v>
                </c:pt>
                <c:pt idx="1">
                  <c:v>0.93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68777600"/>
        <c:axId val="168779136"/>
      </c:barChart>
      <c:catAx>
        <c:axId val="168777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77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779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8777600"/>
        <c:crosses val="autoZero"/>
        <c:crossBetween val="between"/>
      </c:valAx>
      <c:spPr>
        <a:noFill/>
        <a:ln w="23586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7860538827271"/>
          <c:y val="1.7035775127768353E-3"/>
          <c:w val="0.78605388272583199"/>
          <c:h val="0.933560477001703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280">
              <a:noFill/>
            </a:ln>
          </c:spPr>
          <c:invertIfNegative val="0"/>
          <c:dLbls>
            <c:spPr>
              <a:noFill/>
              <a:ln w="23280">
                <a:noFill/>
              </a:ln>
            </c:spPr>
            <c:txPr>
              <a:bodyPr/>
              <a:lstStyle/>
              <a:p>
                <a:pPr>
                  <a:defRPr sz="105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Sheet1!$A$2:$A$46</c:f>
              <c:strCache>
                <c:ptCount val="28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20">
                  <c:v>2012 (N=340)</c:v>
                </c:pt>
                <c:pt idx="21">
                  <c:v>2011 (N=340)</c:v>
                </c:pt>
                <c:pt idx="22">
                  <c:v>2010 (N=340)</c:v>
                </c:pt>
                <c:pt idx="23">
                  <c:v>2007 (N=285)</c:v>
                </c:pt>
                <c:pt idx="25">
                  <c:v>2012 (N=340)</c:v>
                </c:pt>
                <c:pt idx="26">
                  <c:v>2011 (N=340)</c:v>
                </c:pt>
                <c:pt idx="27">
                  <c:v>2010 (N=340)</c:v>
                </c:pt>
              </c:strCache>
            </c:strRef>
          </c:cat>
          <c:val>
            <c:numRef>
              <c:f>Sheet1!$B$2:$B$46</c:f>
              <c:numCache>
                <c:formatCode>0%</c:formatCode>
                <c:ptCount val="28"/>
                <c:pt idx="0">
                  <c:v>0.94000000000000028</c:v>
                </c:pt>
                <c:pt idx="1">
                  <c:v>0.94000000000000028</c:v>
                </c:pt>
                <c:pt idx="2">
                  <c:v>0.91</c:v>
                </c:pt>
                <c:pt idx="4">
                  <c:v>0.99</c:v>
                </c:pt>
                <c:pt idx="5">
                  <c:v>0.99</c:v>
                </c:pt>
                <c:pt idx="6">
                  <c:v>0.98</c:v>
                </c:pt>
                <c:pt idx="8">
                  <c:v>4.0000000000000022E-2</c:v>
                </c:pt>
                <c:pt idx="9">
                  <c:v>7.0000000000000021E-2</c:v>
                </c:pt>
                <c:pt idx="10">
                  <c:v>3.0000000000000002E-2</c:v>
                </c:pt>
                <c:pt idx="12">
                  <c:v>0</c:v>
                </c:pt>
                <c:pt idx="13">
                  <c:v>3.0000000000000002E-2</c:v>
                </c:pt>
                <c:pt idx="14">
                  <c:v>1.0000000000000005E-2</c:v>
                </c:pt>
                <c:pt idx="16">
                  <c:v>0</c:v>
                </c:pt>
                <c:pt idx="20">
                  <c:v>7.0000000000000021E-2</c:v>
                </c:pt>
                <c:pt idx="21">
                  <c:v>7.0000000000000021E-2</c:v>
                </c:pt>
                <c:pt idx="22">
                  <c:v>0.11</c:v>
                </c:pt>
                <c:pt idx="23">
                  <c:v>0.12000000000000002</c:v>
                </c:pt>
                <c:pt idx="25">
                  <c:v>0.92</c:v>
                </c:pt>
                <c:pt idx="26">
                  <c:v>0.9</c:v>
                </c:pt>
                <c:pt idx="27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280">
              <a:noFill/>
            </a:ln>
          </c:spPr>
          <c:invertIfNegative val="0"/>
          <c:dLbls>
            <c:dLbl>
              <c:idx val="4"/>
              <c:layout>
                <c:manualLayout>
                  <c:x val="4.6876067887988504E-3"/>
                  <c:y val="1.06510587011551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126689701886807E-2"/>
                  <c:y val="1.06458261170138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481774960380347"/>
                  <c:y val="2.12532226105900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050994085107623E-2"/>
                  <c:y val="7.23324281880640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0">
                <a:noFill/>
              </a:ln>
            </c:spPr>
            <c:txPr>
              <a:bodyPr/>
              <a:lstStyle/>
              <a:p>
                <a:pPr>
                  <a:defRPr sz="105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Sheet1!$A$2:$A$46</c:f>
              <c:strCache>
                <c:ptCount val="28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20">
                  <c:v>2012 (N=340)</c:v>
                </c:pt>
                <c:pt idx="21">
                  <c:v>2011 (N=340)</c:v>
                </c:pt>
                <c:pt idx="22">
                  <c:v>2010 (N=340)</c:v>
                </c:pt>
                <c:pt idx="23">
                  <c:v>2007 (N=285)</c:v>
                </c:pt>
                <c:pt idx="25">
                  <c:v>2012 (N=340)</c:v>
                </c:pt>
                <c:pt idx="26">
                  <c:v>2011 (N=340)</c:v>
                </c:pt>
                <c:pt idx="27">
                  <c:v>2010 (N=340)</c:v>
                </c:pt>
              </c:strCache>
            </c:strRef>
          </c:cat>
          <c:val>
            <c:numRef>
              <c:f>Sheet1!$C$2:$C$46</c:f>
              <c:numCache>
                <c:formatCode>0%</c:formatCode>
                <c:ptCount val="28"/>
                <c:pt idx="0">
                  <c:v>6.0000000000000026E-2</c:v>
                </c:pt>
                <c:pt idx="1">
                  <c:v>6.0000000000000026E-2</c:v>
                </c:pt>
                <c:pt idx="2">
                  <c:v>9.0000000000000024E-2</c:v>
                </c:pt>
                <c:pt idx="4">
                  <c:v>1.0000000000000005E-2</c:v>
                </c:pt>
                <c:pt idx="5">
                  <c:v>1.0000000000000005E-2</c:v>
                </c:pt>
                <c:pt idx="6">
                  <c:v>2.0000000000000011E-2</c:v>
                </c:pt>
                <c:pt idx="8">
                  <c:v>0.9600000000000003</c:v>
                </c:pt>
                <c:pt idx="9">
                  <c:v>0.93</c:v>
                </c:pt>
                <c:pt idx="10">
                  <c:v>0.97000000000000031</c:v>
                </c:pt>
                <c:pt idx="12">
                  <c:v>1</c:v>
                </c:pt>
                <c:pt idx="13">
                  <c:v>0.97000000000000031</c:v>
                </c:pt>
                <c:pt idx="14">
                  <c:v>0.99</c:v>
                </c:pt>
                <c:pt idx="16">
                  <c:v>1</c:v>
                </c:pt>
                <c:pt idx="20">
                  <c:v>0.93</c:v>
                </c:pt>
                <c:pt idx="21">
                  <c:v>0.93</c:v>
                </c:pt>
                <c:pt idx="22">
                  <c:v>0.89</c:v>
                </c:pt>
                <c:pt idx="23">
                  <c:v>0.87000000000000033</c:v>
                </c:pt>
                <c:pt idx="25">
                  <c:v>8.0000000000000043E-2</c:v>
                </c:pt>
                <c:pt idx="26">
                  <c:v>0.1</c:v>
                </c:pt>
                <c:pt idx="27">
                  <c:v>0.18000000000000008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333333"/>
            </a:solidFill>
            <a:ln w="23280">
              <a:noFill/>
            </a:ln>
          </c:spPr>
          <c:invertIfNegative val="0"/>
          <c:dLbls>
            <c:dLbl>
              <c:idx val="4"/>
              <c:layout>
                <c:manualLayout>
                  <c:x val="0.9683042789223455"/>
                  <c:y val="1.0651058701155083E-2"/>
                </c:manualLayout>
              </c:layout>
              <c:spPr>
                <a:noFill/>
                <a:ln w="23280">
                  <a:noFill/>
                </a:ln>
              </c:spPr>
              <c:txPr>
                <a:bodyPr/>
                <a:lstStyle/>
                <a:p>
                  <a:pPr>
                    <a:defRPr sz="1054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5372424722662481"/>
                  <c:y val="1.4029238825419217E-2"/>
                </c:manualLayout>
              </c:layout>
              <c:spPr>
                <a:noFill/>
                <a:ln w="23280">
                  <a:noFill/>
                </a:ln>
              </c:spPr>
              <c:txPr>
                <a:bodyPr/>
                <a:lstStyle/>
                <a:p>
                  <a:pPr>
                    <a:defRPr sz="1054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6.6751372849413966E-5"/>
                  <c:y val="1.74178841179661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0">
                <a:noFill/>
              </a:ln>
            </c:spPr>
            <c:txPr>
              <a:bodyPr/>
              <a:lstStyle/>
              <a:p>
                <a:pPr>
                  <a:defRPr sz="105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Sheet1!$A$2:$A$46</c:f>
              <c:strCache>
                <c:ptCount val="28"/>
                <c:pt idx="0">
                  <c:v>2012 (N=340)</c:v>
                </c:pt>
                <c:pt idx="1">
                  <c:v>2011 (N=340)</c:v>
                </c:pt>
                <c:pt idx="2">
                  <c:v>2010 (N=340)</c:v>
                </c:pt>
                <c:pt idx="4">
                  <c:v>2012 (N=340)</c:v>
                </c:pt>
                <c:pt idx="5">
                  <c:v>2011 (N=340)</c:v>
                </c:pt>
                <c:pt idx="6">
                  <c:v>2010 (N=340)</c:v>
                </c:pt>
                <c:pt idx="8">
                  <c:v>2012 (N=340)</c:v>
                </c:pt>
                <c:pt idx="9">
                  <c:v>2011 (N=340)</c:v>
                </c:pt>
                <c:pt idx="10">
                  <c:v>2010 (N=340)</c:v>
                </c:pt>
                <c:pt idx="12">
                  <c:v>2012 (N=340)</c:v>
                </c:pt>
                <c:pt idx="13">
                  <c:v>2011 (N=340)</c:v>
                </c:pt>
                <c:pt idx="14">
                  <c:v>2010 (N=340)</c:v>
                </c:pt>
                <c:pt idx="16">
                  <c:v>2012 (N=340)</c:v>
                </c:pt>
                <c:pt idx="20">
                  <c:v>2012 (N=340)</c:v>
                </c:pt>
                <c:pt idx="21">
                  <c:v>2011 (N=340)</c:v>
                </c:pt>
                <c:pt idx="22">
                  <c:v>2010 (N=340)</c:v>
                </c:pt>
                <c:pt idx="23">
                  <c:v>2007 (N=285)</c:v>
                </c:pt>
                <c:pt idx="25">
                  <c:v>2012 (N=340)</c:v>
                </c:pt>
                <c:pt idx="26">
                  <c:v>2011 (N=340)</c:v>
                </c:pt>
                <c:pt idx="27">
                  <c:v>2010 (N=340)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28"/>
                <c:pt idx="23" formatCode="0%">
                  <c:v>1.0000000000000005E-2</c:v>
                </c:pt>
                <c:pt idx="27" formatCode="0%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9044992"/>
        <c:axId val="169063168"/>
      </c:barChart>
      <c:catAx>
        <c:axId val="169044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06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0631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9044992"/>
        <c:crosses val="autoZero"/>
        <c:crossBetween val="between"/>
        <c:majorUnit val="0.2"/>
      </c:valAx>
      <c:spPr>
        <a:noFill/>
        <a:ln w="23280">
          <a:noFill/>
        </a:ln>
      </c:spPr>
    </c:plotArea>
    <c:legend>
      <c:legendPos val="b"/>
      <c:layout>
        <c:manualLayout>
          <c:xMode val="edge"/>
          <c:yMode val="edge"/>
          <c:x val="6.0221870047543584E-2"/>
          <c:y val="0.94037478705281086"/>
          <c:w val="0.93977812995245646"/>
          <c:h val="6.1328790459965928E-2"/>
        </c:manualLayout>
      </c:layout>
      <c:overlay val="0"/>
      <c:spPr>
        <a:noFill/>
        <a:ln w="23280">
          <a:noFill/>
        </a:ln>
      </c:spPr>
      <c:txPr>
        <a:bodyPr/>
        <a:lstStyle/>
        <a:p>
          <a:pPr>
            <a:defRPr sz="96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02818489289901"/>
          <c:y val="2.4570024570024639E-3"/>
          <c:w val="0.52198421645997972"/>
          <c:h val="0.904176904176902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390">
              <a:noFill/>
            </a:ln>
          </c:spPr>
          <c:invertIfNegative val="0"/>
          <c:dLbls>
            <c:spPr>
              <a:noFill/>
              <a:ln w="23390">
                <a:noFill/>
              </a:ln>
            </c:spPr>
            <c:txPr>
              <a:bodyPr/>
              <a:lstStyle/>
              <a:p>
                <a:pPr>
                  <a:defRPr sz="110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11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  <c:pt idx="4">
                  <c:v>2012 (N=339)</c:v>
                </c:pt>
                <c:pt idx="5">
                  <c:v>2011 (N=323)</c:v>
                </c:pt>
                <c:pt idx="6">
                  <c:v>2010 (N=327)</c:v>
                </c:pt>
                <c:pt idx="8">
                  <c:v>2012 (N=339)</c:v>
                </c:pt>
                <c:pt idx="9">
                  <c:v>2011 (N=323)</c:v>
                </c:pt>
                <c:pt idx="10">
                  <c:v>2010 (N=327)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11"/>
                <c:pt idx="0">
                  <c:v>0.68</c:v>
                </c:pt>
                <c:pt idx="1">
                  <c:v>0.54</c:v>
                </c:pt>
                <c:pt idx="2">
                  <c:v>0.56999999999999995</c:v>
                </c:pt>
                <c:pt idx="4">
                  <c:v>0.97000000000000064</c:v>
                </c:pt>
                <c:pt idx="5">
                  <c:v>0.94000000000000061</c:v>
                </c:pt>
                <c:pt idx="6">
                  <c:v>0.94000000000000061</c:v>
                </c:pt>
                <c:pt idx="8">
                  <c:v>0.12000000000000002</c:v>
                </c:pt>
                <c:pt idx="9">
                  <c:v>3.0000000000000002E-2</c:v>
                </c:pt>
                <c:pt idx="1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390">
              <a:noFill/>
            </a:ln>
          </c:spPr>
          <c:invertIfNegative val="0"/>
          <c:dLbls>
            <c:dLbl>
              <c:idx val="5"/>
              <c:layout>
                <c:manualLayout>
                  <c:x val="-9.6966817681215043E-3"/>
                  <c:y val="6.3531422822761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889423574164365E-2"/>
                  <c:y val="5.01303399728586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90">
                <a:noFill/>
              </a:ln>
            </c:spPr>
            <c:txPr>
              <a:bodyPr/>
              <a:lstStyle/>
              <a:p>
                <a:pPr>
                  <a:defRPr sz="110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11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  <c:pt idx="4">
                  <c:v>2012 (N=339)</c:v>
                </c:pt>
                <c:pt idx="5">
                  <c:v>2011 (N=323)</c:v>
                </c:pt>
                <c:pt idx="6">
                  <c:v>2010 (N=327)</c:v>
                </c:pt>
                <c:pt idx="8">
                  <c:v>2012 (N=339)</c:v>
                </c:pt>
                <c:pt idx="9">
                  <c:v>2011 (N=323)</c:v>
                </c:pt>
                <c:pt idx="10">
                  <c:v>2010 (N=327)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11"/>
                <c:pt idx="0">
                  <c:v>0.32000000000000062</c:v>
                </c:pt>
                <c:pt idx="1">
                  <c:v>0.46</c:v>
                </c:pt>
                <c:pt idx="2">
                  <c:v>0.4</c:v>
                </c:pt>
                <c:pt idx="4">
                  <c:v>3.0000000000000002E-2</c:v>
                </c:pt>
                <c:pt idx="5">
                  <c:v>6.0000000000000032E-2</c:v>
                </c:pt>
                <c:pt idx="6">
                  <c:v>1.0000000000000005E-2</c:v>
                </c:pt>
                <c:pt idx="8">
                  <c:v>0.88</c:v>
                </c:pt>
                <c:pt idx="9">
                  <c:v>0.97000000000000064</c:v>
                </c:pt>
                <c:pt idx="10">
                  <c:v>0.93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odpowiedzi</c:v>
                </c:pt>
              </c:strCache>
            </c:strRef>
          </c:tx>
          <c:spPr>
            <a:solidFill>
              <a:srgbClr val="333333"/>
            </a:solidFill>
            <a:ln w="23390">
              <a:noFill/>
            </a:ln>
          </c:spPr>
          <c:invertIfNegative val="0"/>
          <c:dLbls>
            <c:dLbl>
              <c:idx val="3"/>
              <c:spPr>
                <a:noFill/>
                <a:ln w="23390">
                  <a:noFill/>
                </a:ln>
              </c:spPr>
              <c:txPr>
                <a:bodyPr/>
                <a:lstStyle/>
                <a:p>
                  <a:pPr>
                    <a:defRPr sz="110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3390">
                  <a:noFill/>
                </a:ln>
              </c:spPr>
              <c:txPr>
                <a:bodyPr/>
                <a:lstStyle/>
                <a:p>
                  <a:pPr>
                    <a:defRPr sz="110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37619514917181E-2"/>
                  <c:y val="9.92703891129081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90">
                <a:noFill/>
              </a:ln>
            </c:spPr>
            <c:txPr>
              <a:bodyPr/>
              <a:lstStyle/>
              <a:p>
                <a:pPr>
                  <a:defRPr sz="110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Sheet1!$A$2:$A$21</c:f>
              <c:strCache>
                <c:ptCount val="11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  <c:pt idx="4">
                  <c:v>2012 (N=339)</c:v>
                </c:pt>
                <c:pt idx="5">
                  <c:v>2011 (N=323)</c:v>
                </c:pt>
                <c:pt idx="6">
                  <c:v>2010 (N=327)</c:v>
                </c:pt>
                <c:pt idx="8">
                  <c:v>2012 (N=339)</c:v>
                </c:pt>
                <c:pt idx="9">
                  <c:v>2011 (N=323)</c:v>
                </c:pt>
                <c:pt idx="10">
                  <c:v>2010 (N=327)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11"/>
                <c:pt idx="2" formatCode="0%">
                  <c:v>3.0000000000000002E-2</c:v>
                </c:pt>
                <c:pt idx="6" formatCode="0%">
                  <c:v>6.0000000000000032E-2</c:v>
                </c:pt>
                <c:pt idx="10" formatCode="0%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006976"/>
        <c:axId val="167008512"/>
      </c:barChart>
      <c:catAx>
        <c:axId val="167006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008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008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006976"/>
        <c:crosses val="autoZero"/>
        <c:crossBetween val="between"/>
        <c:majorUnit val="0.2"/>
      </c:valAx>
      <c:spPr>
        <a:noFill/>
        <a:ln w="23390">
          <a:noFill/>
        </a:ln>
      </c:spPr>
    </c:plotArea>
    <c:legend>
      <c:legendPos val="b"/>
      <c:layout>
        <c:manualLayout>
          <c:xMode val="edge"/>
          <c:yMode val="edge"/>
          <c:x val="0.3314543404735063"/>
          <c:y val="0.91400491400491402"/>
          <c:w val="0.66854565952649703"/>
          <c:h val="8.8452088452088504E-2"/>
        </c:manualLayout>
      </c:layout>
      <c:overlay val="0"/>
      <c:spPr>
        <a:noFill/>
        <a:ln w="23390">
          <a:noFill/>
        </a:ln>
      </c:spPr>
      <c:txPr>
        <a:bodyPr/>
        <a:lstStyle/>
        <a:p>
          <a:pPr>
            <a:defRPr sz="101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588454376164"/>
          <c:y val="0.10621242484969963"/>
          <c:w val="0.6927374301675997"/>
          <c:h val="0.89579158316633267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0.61000000000000065</c:v>
                </c:pt>
                <c:pt idx="1">
                  <c:v>0.2</c:v>
                </c:pt>
                <c:pt idx="2">
                  <c:v>6.0000000000000032E-2</c:v>
                </c:pt>
                <c:pt idx="3">
                  <c:v>0.15000000000000024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2011 (N=323)</c:v>
                </c:pt>
              </c:strCache>
            </c:strRef>
          </c:tx>
          <c:spPr>
            <a:solidFill>
              <a:srgbClr val="FFCC00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0.65000000000000135</c:v>
                </c:pt>
                <c:pt idx="1">
                  <c:v>0.2</c:v>
                </c:pt>
                <c:pt idx="2">
                  <c:v>3.0000000000000002E-2</c:v>
                </c:pt>
                <c:pt idx="3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(N=327)</c:v>
                </c:pt>
              </c:strCache>
            </c:strRef>
          </c:tx>
          <c:spPr>
            <a:solidFill>
              <a:srgbClr val="339966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0.70000000000000062</c:v>
                </c:pt>
                <c:pt idx="1">
                  <c:v>0.2</c:v>
                </c:pt>
                <c:pt idx="2">
                  <c:v>4.0000000000000022E-2</c:v>
                </c:pt>
                <c:pt idx="3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7160064"/>
        <c:axId val="167170048"/>
      </c:barChart>
      <c:catAx>
        <c:axId val="167160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17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170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160064"/>
        <c:crosses val="autoZero"/>
        <c:crossBetween val="between"/>
        <c:majorUnit val="0.2"/>
      </c:valAx>
      <c:spPr>
        <a:noFill/>
        <a:ln w="23341">
          <a:noFill/>
        </a:ln>
      </c:spPr>
    </c:plotArea>
    <c:legend>
      <c:legendPos val="r"/>
      <c:layout>
        <c:manualLayout>
          <c:xMode val="edge"/>
          <c:yMode val="edge"/>
          <c:x val="8.752327746741155E-2"/>
          <c:y val="2.0040080160320692E-3"/>
          <c:w val="0.90689013035381938"/>
          <c:h val="0.11222444889779558"/>
        </c:manualLayout>
      </c:layout>
      <c:overlay val="0"/>
      <c:spPr>
        <a:noFill/>
        <a:ln w="23341">
          <a:noFill/>
        </a:ln>
      </c:spPr>
      <c:txPr>
        <a:bodyPr/>
        <a:lstStyle/>
        <a:p>
          <a:pPr>
            <a:defRPr sz="101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29850746268656"/>
          <c:y val="6.1120543293718146E-2"/>
          <c:w val="0.55223880597014929"/>
          <c:h val="0.796264855687606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rgbClr val="333333"/>
            </a:solidFill>
            <a:ln w="17519">
              <a:noFill/>
            </a:ln>
          </c:spPr>
          <c:invertIfNegative val="0"/>
          <c:dLbls>
            <c:spPr>
              <a:noFill/>
              <a:ln w="17519">
                <a:noFill/>
              </a:ln>
            </c:spPr>
            <c:txPr>
              <a:bodyPr/>
              <a:lstStyle/>
              <a:p>
                <a:pPr>
                  <a:defRPr sz="1086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0.13</c:v>
                </c:pt>
                <c:pt idx="1">
                  <c:v>0.1</c:v>
                </c:pt>
                <c:pt idx="2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17519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519">
                <a:noFill/>
              </a:ln>
            </c:spPr>
            <c:txPr>
              <a:bodyPr/>
              <a:lstStyle/>
              <a:p>
                <a:pPr>
                  <a:defRPr sz="96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0.55000000000000004</c:v>
                </c:pt>
                <c:pt idx="1">
                  <c:v>0.62000000000000111</c:v>
                </c:pt>
                <c:pt idx="2">
                  <c:v>0.59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17519">
              <a:noFill/>
            </a:ln>
          </c:spPr>
          <c:invertIfNegative val="0"/>
          <c:dLbls>
            <c:spPr>
              <a:noFill/>
              <a:ln w="17519">
                <a:noFill/>
              </a:ln>
            </c:spPr>
            <c:txPr>
              <a:bodyPr/>
              <a:lstStyle/>
              <a:p>
                <a:pPr>
                  <a:defRPr sz="96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(N=323)</c:v>
                </c:pt>
                <c:pt idx="2">
                  <c:v>2010 (N=327)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0.32000000000000062</c:v>
                </c:pt>
                <c:pt idx="1">
                  <c:v>0.28000000000000008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69429248"/>
        <c:axId val="169455616"/>
      </c:barChart>
      <c:catAx>
        <c:axId val="1694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5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45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455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9429248"/>
        <c:crosses val="autoZero"/>
        <c:crossBetween val="between"/>
      </c:valAx>
      <c:spPr>
        <a:noFill/>
        <a:ln w="17519">
          <a:noFill/>
        </a:ln>
      </c:spPr>
    </c:plotArea>
    <c:legend>
      <c:legendPos val="l"/>
      <c:layout>
        <c:manualLayout>
          <c:xMode val="edge"/>
          <c:yMode val="edge"/>
          <c:x val="4.1044776119402965E-2"/>
          <c:y val="0.23938879456706347"/>
          <c:w val="0.28358208955223962"/>
          <c:h val="0.32937181663837095"/>
        </c:manualLayout>
      </c:layout>
      <c:overlay val="0"/>
      <c:spPr>
        <a:noFill/>
        <a:ln w="17519">
          <a:noFill/>
        </a:ln>
      </c:spPr>
      <c:txPr>
        <a:bodyPr/>
        <a:lstStyle/>
        <a:p>
          <a:pPr>
            <a:defRPr sz="88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77832512315269"/>
          <c:y val="1.1210762331838571E-2"/>
          <c:w val="0.49014778325123182"/>
          <c:h val="0.8116591928251137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2010 (N=327)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Powiedział, że karta informacyjna jest dostępna na stronie internetowej urzędu</c:v>
                </c:pt>
                <c:pt idx="1">
                  <c:v>Powiedział, gdzie można znaleźć kartę informacyjną na terenie urzędu</c:v>
                </c:pt>
                <c:pt idx="2">
                  <c:v>Wydał kartę informacyjną</c:v>
                </c:pt>
                <c:pt idx="3">
                  <c:v>Nie wspominał o karcie informacyjnej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2.0000000000000011E-2</c:v>
                </c:pt>
                <c:pt idx="1">
                  <c:v>0.1</c:v>
                </c:pt>
                <c:pt idx="2">
                  <c:v>0.13</c:v>
                </c:pt>
                <c:pt idx="3">
                  <c:v>0.76000000000000123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2011 (N=323)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Powiedział, że karta informacyjna jest dostępna na stronie internetowej urzędu</c:v>
                </c:pt>
                <c:pt idx="1">
                  <c:v>Powiedział, gdzie można znaleźć kartę informacyjną na terenie urzędu</c:v>
                </c:pt>
                <c:pt idx="2">
                  <c:v>Wydał kartę informacyjną</c:v>
                </c:pt>
                <c:pt idx="3">
                  <c:v>Nie wspominał o karcie informacyjnej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0.11</c:v>
                </c:pt>
                <c:pt idx="2">
                  <c:v>9.0000000000000024E-2</c:v>
                </c:pt>
                <c:pt idx="3">
                  <c:v>0.76000000000000123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Powiedział, że karta informacyjna jest dostępna na stronie internetowej urzędu</c:v>
                </c:pt>
                <c:pt idx="1">
                  <c:v>Powiedział, gdzie można znaleźć kartę informacyjną na terenie urzędu</c:v>
                </c:pt>
                <c:pt idx="2">
                  <c:v>Wydał kartę informacyjną</c:v>
                </c:pt>
                <c:pt idx="3">
                  <c:v>Nie wspominał o karcie informacyjnej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0.05</c:v>
                </c:pt>
                <c:pt idx="1">
                  <c:v>0.17</c:v>
                </c:pt>
                <c:pt idx="2">
                  <c:v>0.19</c:v>
                </c:pt>
                <c:pt idx="3">
                  <c:v>0.62000000000000111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69855232"/>
        <c:axId val="169865216"/>
      </c:barChart>
      <c:catAx>
        <c:axId val="16985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865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865216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855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8472906403941081"/>
          <c:y val="0.82959641255605465"/>
          <c:w val="0.29310344827586232"/>
          <c:h val="0.1659192825112117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3741339491916"/>
          <c:y val="9.9047619047619065E-2"/>
          <c:w val="0.72401847575057765"/>
          <c:h val="0.90285714285714258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rgbClr val="FF6600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innym miejscu</c:v>
                </c:pt>
                <c:pt idx="3">
                  <c:v>Nie ma / brak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0.93</c:v>
                </c:pt>
                <c:pt idx="1">
                  <c:v>0.24000000000000021</c:v>
                </c:pt>
                <c:pt idx="2">
                  <c:v>7.0000000000000021E-2</c:v>
                </c:pt>
                <c:pt idx="3">
                  <c:v>4.0000000000000022E-2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(N=340)</c:v>
                </c:pt>
              </c:strCache>
            </c:strRef>
          </c:tx>
          <c:spPr>
            <a:solidFill>
              <a:srgbClr val="FFCC00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innym miejscu</c:v>
                </c:pt>
                <c:pt idx="3">
                  <c:v>Nie ma / brak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0.86000000000000065</c:v>
                </c:pt>
                <c:pt idx="1">
                  <c:v>0.12000000000000002</c:v>
                </c:pt>
                <c:pt idx="2">
                  <c:v>4.0000000000000022E-2</c:v>
                </c:pt>
                <c:pt idx="3">
                  <c:v>8.0000000000000043E-2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innym miejscu</c:v>
                </c:pt>
                <c:pt idx="3">
                  <c:v>Nie ma / brak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0.83000000000000063</c:v>
                </c:pt>
                <c:pt idx="1">
                  <c:v>0.16</c:v>
                </c:pt>
                <c:pt idx="2">
                  <c:v>0.23</c:v>
                </c:pt>
                <c:pt idx="3">
                  <c:v>6.0000000000000032E-2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5702656"/>
        <c:axId val="165729024"/>
      </c:barChart>
      <c:catAx>
        <c:axId val="165702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72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729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02656"/>
        <c:crosses val="autoZero"/>
        <c:crossBetween val="between"/>
        <c:majorUnit val="0.2"/>
      </c:valAx>
      <c:spPr>
        <a:noFill/>
        <a:ln w="24221">
          <a:noFill/>
        </a:ln>
      </c:spPr>
    </c:plotArea>
    <c:legend>
      <c:legendPos val="t"/>
      <c:layout>
        <c:manualLayout>
          <c:xMode val="edge"/>
          <c:yMode val="edge"/>
          <c:x val="0.24133949191685924"/>
          <c:y val="0"/>
          <c:w val="0.43644038079372638"/>
          <c:h val="4.6978593634618683E-2"/>
        </c:manualLayout>
      </c:layout>
      <c:overlay val="0"/>
      <c:spPr>
        <a:noFill/>
        <a:ln w="24221">
          <a:noFill/>
        </a:ln>
      </c:spPr>
      <c:txPr>
        <a:bodyPr/>
        <a:lstStyle/>
        <a:p>
          <a:pPr>
            <a:defRPr sz="104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4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588454376164"/>
          <c:y val="0.10621242484969966"/>
          <c:w val="0.69273743016759992"/>
          <c:h val="0.89579158316633267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Trudno powiedzieć</c:v>
                </c:pt>
                <c:pt idx="1">
                  <c:v>Posługiwał się papierowymi aktami prawnymi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Posługiwał się papierowymi kartami informacyjnymi</c:v>
                </c:pt>
                <c:pt idx="5">
                  <c:v>Wyjaśniał sprawę „z głowy”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1.0000000000000005E-2</c:v>
                </c:pt>
                <c:pt idx="1">
                  <c:v>1.0000000000000005E-2</c:v>
                </c:pt>
                <c:pt idx="2">
                  <c:v>0.13</c:v>
                </c:pt>
                <c:pt idx="3">
                  <c:v>4.0000000000000022E-2</c:v>
                </c:pt>
                <c:pt idx="4">
                  <c:v>3.0000000000000002E-2</c:v>
                </c:pt>
                <c:pt idx="5">
                  <c:v>0.87000000000000111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2011 (N=323)</c:v>
                </c:pt>
              </c:strCache>
            </c:strRef>
          </c:tx>
          <c:spPr>
            <a:solidFill>
              <a:srgbClr val="FFCC00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Trudno powiedzieć</c:v>
                </c:pt>
                <c:pt idx="1">
                  <c:v>Posługiwał się papierowymi aktami prawnymi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Posługiwał się papierowymi kartami informacyjnymi</c:v>
                </c:pt>
                <c:pt idx="5">
                  <c:v>Wyjaśniał sprawę „z głowy”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1.0000000000000005E-2</c:v>
                </c:pt>
                <c:pt idx="2">
                  <c:v>6.0000000000000032E-2</c:v>
                </c:pt>
                <c:pt idx="3">
                  <c:v>3.0000000000000002E-2</c:v>
                </c:pt>
                <c:pt idx="4">
                  <c:v>4.0000000000000022E-2</c:v>
                </c:pt>
                <c:pt idx="5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(N=327)</c:v>
                </c:pt>
              </c:strCache>
            </c:strRef>
          </c:tx>
          <c:spPr>
            <a:solidFill>
              <a:srgbClr val="339966"/>
            </a:solidFill>
            <a:ln w="23341">
              <a:noFill/>
            </a:ln>
          </c:spPr>
          <c:invertIfNegative val="0"/>
          <c:dLbls>
            <c:spPr>
              <a:noFill/>
              <a:ln w="23341">
                <a:noFill/>
              </a:ln>
            </c:spPr>
            <c:txPr>
              <a:bodyPr/>
              <a:lstStyle/>
              <a:p>
                <a:pPr>
                  <a:defRPr sz="11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Trudno powiedzieć</c:v>
                </c:pt>
                <c:pt idx="1">
                  <c:v>Posługiwał się papierowymi aktami prawnymi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Posługiwał się papierowymi kartami informacyjnymi</c:v>
                </c:pt>
                <c:pt idx="5">
                  <c:v>Wyjaśniał sprawę „z głowy”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3.0000000000000002E-2</c:v>
                </c:pt>
                <c:pt idx="1">
                  <c:v>3.0000000000000002E-2</c:v>
                </c:pt>
                <c:pt idx="2">
                  <c:v>4.0000000000000022E-2</c:v>
                </c:pt>
                <c:pt idx="3">
                  <c:v>7.0000000000000021E-2</c:v>
                </c:pt>
                <c:pt idx="4">
                  <c:v>6.0000000000000032E-2</c:v>
                </c:pt>
                <c:pt idx="5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9666816"/>
        <c:axId val="169742336"/>
      </c:barChart>
      <c:catAx>
        <c:axId val="16966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742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7423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666816"/>
        <c:crosses val="autoZero"/>
        <c:crossBetween val="between"/>
        <c:majorUnit val="0.2"/>
      </c:valAx>
      <c:spPr>
        <a:noFill/>
        <a:ln w="23341">
          <a:noFill/>
        </a:ln>
      </c:spPr>
    </c:plotArea>
    <c:legend>
      <c:legendPos val="r"/>
      <c:layout>
        <c:manualLayout>
          <c:xMode val="edge"/>
          <c:yMode val="edge"/>
          <c:x val="8.752327746741155E-2"/>
          <c:y val="2.0040080160320692E-3"/>
          <c:w val="0.90689013035381971"/>
          <c:h val="0.11222444889779558"/>
        </c:manualLayout>
      </c:layout>
      <c:overlay val="0"/>
      <c:spPr>
        <a:noFill/>
        <a:ln w="23341">
          <a:noFill/>
        </a:ln>
      </c:spPr>
      <c:txPr>
        <a:bodyPr/>
        <a:lstStyle/>
        <a:p>
          <a:pPr>
            <a:defRPr sz="101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006568144499181"/>
          <c:y val="5.6027164685908307E-2"/>
          <c:w val="0.55336617405582778"/>
          <c:h val="0.801358234295416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Nie dzwonił, ale nie widziałem co jest na biurku</c:v>
                </c:pt>
              </c:strCache>
            </c:strRef>
          </c:tx>
          <c:spPr>
            <a:solidFill>
              <a:srgbClr val="333333"/>
            </a:solidFill>
            <a:ln w="17487">
              <a:noFill/>
            </a:ln>
          </c:spPr>
          <c:invertIfNegative val="0"/>
          <c:dLbls>
            <c:spPr>
              <a:noFill/>
              <a:ln w="17487">
                <a:noFill/>
              </a:ln>
            </c:spPr>
            <c:txPr>
              <a:bodyPr/>
              <a:lstStyle/>
              <a:p>
                <a:pPr>
                  <a:defRPr sz="1084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(N=327)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0.16</c:v>
                </c:pt>
                <c:pt idx="1">
                  <c:v>0.32000000000000062</c:v>
                </c:pt>
                <c:pt idx="2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Nie dzwonił, bo nie było aparatu telefonicznego / komórki</c:v>
                </c:pt>
              </c:strCache>
            </c:strRef>
          </c:tx>
          <c:spPr>
            <a:solidFill>
              <a:srgbClr val="C0C0C0"/>
            </a:solidFill>
            <a:ln w="174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487">
                <a:noFill/>
              </a:ln>
            </c:spPr>
            <c:txPr>
              <a:bodyPr/>
              <a:lstStyle/>
              <a:p>
                <a:pPr>
                  <a:defRPr sz="9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(N=327)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0.31000000000000055</c:v>
                </c:pt>
                <c:pt idx="1">
                  <c:v>0.30000000000000032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Nie dzwonił, a był na biurku</c:v>
                </c:pt>
              </c:strCache>
            </c:strRef>
          </c:tx>
          <c:spPr>
            <a:solidFill>
              <a:srgbClr val="FF99CC"/>
            </a:solidFill>
            <a:ln w="17487">
              <a:noFill/>
            </a:ln>
          </c:spPr>
          <c:invertIfNegative val="0"/>
          <c:dLbls>
            <c:dLbl>
              <c:idx val="0"/>
              <c:layout>
                <c:manualLayout>
                  <c:x val="6.7872917531283956E-3"/>
                  <c:y val="-5.562614898031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36489996247521E-3"/>
                  <c:y val="-1.9225415195932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487">
                <a:noFill/>
              </a:ln>
            </c:spPr>
            <c:txPr>
              <a:bodyPr/>
              <a:lstStyle/>
              <a:p>
                <a:pPr>
                  <a:defRPr sz="9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(N=327)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0.5</c:v>
                </c:pt>
                <c:pt idx="1">
                  <c:v>0.37000000000000038</c:v>
                </c:pt>
                <c:pt idx="2">
                  <c:v>0.56000000000000005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Tak</c:v>
                </c:pt>
              </c:strCache>
            </c:strRef>
          </c:tx>
          <c:spPr>
            <a:solidFill>
              <a:schemeClr val="accent1"/>
            </a:solidFill>
            <a:ln w="17487">
              <a:noFill/>
            </a:ln>
          </c:spPr>
          <c:invertIfNegative val="0"/>
          <c:dLbls>
            <c:dLbl>
              <c:idx val="0"/>
              <c:layout>
                <c:manualLayout>
                  <c:x val="-4.4724635832565175E-4"/>
                  <c:y val="-1.0328918194117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33637617340686E-3"/>
                  <c:y val="-9.24250091916503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487">
                <a:noFill/>
              </a:ln>
            </c:spPr>
            <c:txPr>
              <a:bodyPr/>
              <a:lstStyle/>
              <a:p>
                <a:pPr>
                  <a:defRPr sz="9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(N=327)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0">
                  <c:v>3.0000000000000002E-2</c:v>
                </c:pt>
                <c:pt idx="1">
                  <c:v>1.0000000000000005E-2</c:v>
                </c:pt>
                <c:pt idx="2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0368384"/>
        <c:axId val="170386560"/>
      </c:barChart>
      <c:catAx>
        <c:axId val="1703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386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386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0368384"/>
        <c:crosses val="autoZero"/>
        <c:crossBetween val="between"/>
      </c:valAx>
      <c:spPr>
        <a:noFill/>
        <a:ln w="17487">
          <a:noFill/>
        </a:ln>
      </c:spPr>
    </c:plotArea>
    <c:legend>
      <c:legendPos val="l"/>
      <c:layout>
        <c:manualLayout>
          <c:xMode val="edge"/>
          <c:yMode val="edge"/>
          <c:x val="6.4039408866995093E-2"/>
          <c:y val="0"/>
          <c:w val="0.34154351395730731"/>
          <c:h val="0.97453310696094908"/>
        </c:manualLayout>
      </c:layout>
      <c:overlay val="0"/>
      <c:spPr>
        <a:noFill/>
        <a:ln w="17487">
          <a:noFill/>
        </a:ln>
      </c:spPr>
      <c:txPr>
        <a:bodyPr/>
        <a:lstStyle/>
        <a:p>
          <a:pPr>
            <a:defRPr sz="101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4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592592592593"/>
          <c:y val="1.8761726078799286E-3"/>
          <c:w val="0.7420634920634947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(N=327)</c:v>
                </c:pt>
              </c:strCache>
            </c:strRef>
          </c:tx>
          <c:spPr>
            <a:solidFill>
              <a:srgbClr val="339966"/>
            </a:solidFill>
            <a:ln w="23427">
              <a:noFill/>
            </a:ln>
          </c:spPr>
          <c:invertIfNegative val="0"/>
          <c:dLbls>
            <c:spPr>
              <a:noFill/>
              <a:ln w="23427">
                <a:noFill/>
              </a:ln>
            </c:spPr>
            <c:txPr>
              <a:bodyPr/>
              <a:lstStyle/>
              <a:p>
                <a:pPr>
                  <a:defRPr sz="110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 wszystko audytor musiał się sam dopytywać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</c:v>
                </c:pt>
                <c:pt idx="1">
                  <c:v>0.43000000000000038</c:v>
                </c:pt>
                <c:pt idx="2">
                  <c:v>0.61000000000000065</c:v>
                </c:pt>
                <c:pt idx="3">
                  <c:v>0.37000000000000038</c:v>
                </c:pt>
                <c:pt idx="4">
                  <c:v>0.78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3427">
              <a:noFill/>
            </a:ln>
          </c:spPr>
          <c:invertIfNegative val="0"/>
          <c:dLbls>
            <c:spPr>
              <a:noFill/>
              <a:ln w="23427">
                <a:noFill/>
              </a:ln>
            </c:spPr>
            <c:txPr>
              <a:bodyPr/>
              <a:lstStyle/>
              <a:p>
                <a:pPr>
                  <a:defRPr sz="110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 wszystko audytor musiał się sam dopytywać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0.4</c:v>
                </c:pt>
                <c:pt idx="2">
                  <c:v>0.54</c:v>
                </c:pt>
                <c:pt idx="3">
                  <c:v>0.49000000000000032</c:v>
                </c:pt>
                <c:pt idx="4">
                  <c:v>0.91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3427">
              <a:noFill/>
            </a:ln>
          </c:spPr>
          <c:invertIfNegative val="0"/>
          <c:dLbls>
            <c:spPr>
              <a:noFill/>
              <a:ln w="23427">
                <a:noFill/>
              </a:ln>
            </c:spPr>
            <c:txPr>
              <a:bodyPr/>
              <a:lstStyle/>
              <a:p>
                <a:pPr>
                  <a:defRPr sz="110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 wszystko audytor musiał się sam dopytywać</c:v>
                </c:pt>
                <c:pt idx="1">
                  <c:v>Termin odpowiedzi</c:v>
                </c:pt>
                <c:pt idx="2">
                  <c:v>Miejsce złożenia dokumentów</c:v>
                </c:pt>
                <c:pt idx="3">
                  <c:v>Wymagane opłaty</c:v>
                </c:pt>
                <c:pt idx="4">
                  <c:v>Wymagane dokumenty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0.45</c:v>
                </c:pt>
                <c:pt idx="2">
                  <c:v>0.68</c:v>
                </c:pt>
                <c:pt idx="3">
                  <c:v>0.59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0058496"/>
        <c:axId val="170060032"/>
      </c:barChart>
      <c:catAx>
        <c:axId val="170058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17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060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060032"/>
        <c:scaling>
          <c:orientation val="minMax"/>
          <c:max val="1.100000000000000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0058496"/>
        <c:crosses val="autoZero"/>
        <c:crossBetween val="between"/>
      </c:valAx>
      <c:spPr>
        <a:noFill/>
        <a:ln w="23427">
          <a:noFill/>
        </a:ln>
      </c:spPr>
    </c:plotArea>
    <c:legend>
      <c:legendPos val="r"/>
      <c:layout>
        <c:manualLayout>
          <c:xMode val="edge"/>
          <c:yMode val="edge"/>
          <c:x val="0.82936507936507964"/>
          <c:y val="0.83302063789868885"/>
          <c:w val="0.16931216931216941"/>
          <c:h val="0.16510318949343344"/>
        </c:manualLayout>
      </c:layout>
      <c:overlay val="0"/>
      <c:spPr>
        <a:noFill/>
        <a:ln w="23427">
          <a:noFill/>
        </a:ln>
      </c:spPr>
      <c:txPr>
        <a:bodyPr/>
        <a:lstStyle/>
        <a:p>
          <a:pPr>
            <a:defRPr sz="101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53881278538811"/>
          <c:y val="4.4052863436123508E-3"/>
          <c:w val="0.68264840182648556"/>
          <c:h val="0.9977973568281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5455">
              <a:noFill/>
            </a:ln>
          </c:spPr>
          <c:invertIfNegative val="0"/>
          <c:dLbls>
            <c:spPr>
              <a:noFill/>
              <a:ln w="25455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podał żadnej informacji o opłatach </c:v>
                </c:pt>
                <c:pt idx="1">
                  <c:v>Podał sumę nie wchodząc w szczegóły</c:v>
                </c:pt>
                <c:pt idx="2">
                  <c:v>Podał sumę oraz wysokość poszczególnych opłat</c:v>
                </c:pt>
                <c:pt idx="3">
                  <c:v>Nie podał sumy tylko wysokość poszczególnych opłat</c:v>
                </c:pt>
                <c:pt idx="4">
                  <c:v>Poinformował o braku opłat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0.42000000000000015</c:v>
                </c:pt>
                <c:pt idx="1">
                  <c:v>0.2</c:v>
                </c:pt>
                <c:pt idx="2">
                  <c:v>8.0000000000000043E-2</c:v>
                </c:pt>
                <c:pt idx="3">
                  <c:v>2.0000000000000011E-2</c:v>
                </c:pt>
                <c:pt idx="4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5455">
              <a:noFill/>
            </a:ln>
          </c:spPr>
          <c:invertIfNegative val="0"/>
          <c:dLbls>
            <c:spPr>
              <a:noFill/>
              <a:ln w="25455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podał żadnej informacji o opłatach </c:v>
                </c:pt>
                <c:pt idx="1">
                  <c:v>Podał sumę nie wchodząc w szczegóły</c:v>
                </c:pt>
                <c:pt idx="2">
                  <c:v>Podał sumę oraz wysokość poszczególnych opłat</c:v>
                </c:pt>
                <c:pt idx="3">
                  <c:v>Nie podał sumy tylko wysokość poszczególnych opłat</c:v>
                </c:pt>
                <c:pt idx="4">
                  <c:v>Poinformował o braku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0.43000000000000016</c:v>
                </c:pt>
                <c:pt idx="1">
                  <c:v>0.1</c:v>
                </c:pt>
                <c:pt idx="2">
                  <c:v>1.0000000000000005E-2</c:v>
                </c:pt>
                <c:pt idx="3">
                  <c:v>3.0000000000000002E-2</c:v>
                </c:pt>
                <c:pt idx="4">
                  <c:v>0.43000000000000016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5455">
              <a:noFill/>
            </a:ln>
          </c:spPr>
          <c:invertIfNegative val="0"/>
          <c:dLbls>
            <c:spPr>
              <a:noFill/>
              <a:ln w="25455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podał żadnej informacji o opłatach </c:v>
                </c:pt>
                <c:pt idx="1">
                  <c:v>Podał sumę nie wchodząc w szczegóły</c:v>
                </c:pt>
                <c:pt idx="2">
                  <c:v>Podał sumę oraz wysokość poszczególnych opłat</c:v>
                </c:pt>
                <c:pt idx="3">
                  <c:v>Nie podał sumy tylko wysokość poszczególnych opłat</c:v>
                </c:pt>
                <c:pt idx="4">
                  <c:v>Poinformował o braku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0.54</c:v>
                </c:pt>
                <c:pt idx="1">
                  <c:v>0.2</c:v>
                </c:pt>
                <c:pt idx="2">
                  <c:v>6.0000000000000026E-2</c:v>
                </c:pt>
                <c:pt idx="3">
                  <c:v>3.0000000000000002E-2</c:v>
                </c:pt>
                <c:pt idx="4">
                  <c:v>0.17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0179968"/>
        <c:axId val="170194048"/>
      </c:barChart>
      <c:catAx>
        <c:axId val="170179968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19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194048"/>
        <c:scaling>
          <c:orientation val="minMax"/>
          <c:max val="0.60000000000000064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46">
            <a:noFill/>
          </a:ln>
        </c:spPr>
        <c:crossAx val="170179968"/>
        <c:crosses val="autoZero"/>
        <c:crossBetween val="between"/>
      </c:valAx>
      <c:spPr>
        <a:noFill/>
        <a:ln w="2545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40855106888445"/>
          <c:y val="2.2522522522522583E-3"/>
          <c:w val="0.6959619952494066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(N=141)</c:v>
                </c:pt>
              </c:strCache>
            </c:strRef>
          </c:tx>
          <c:spPr>
            <a:solidFill>
              <a:srgbClr val="FF6600"/>
            </a:solidFill>
            <a:ln w="25459">
              <a:noFill/>
            </a:ln>
          </c:spPr>
          <c:invertIfNegative val="0"/>
          <c:dLbls>
            <c:dLbl>
              <c:idx val="3"/>
              <c:delete val="1"/>
            </c:dLbl>
            <c:spPr>
              <a:noFill/>
              <a:ln w="25459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 Poinformował, że wymienił wszystkie opłaty</c:v>
                </c:pt>
                <c:pt idx="1">
                  <c:v> Poinformował o opłatach, których nie wymienił wcześniej</c:v>
                </c:pt>
                <c:pt idx="2">
                  <c:v> Nie odpowiedział na pytanie</c:v>
                </c:pt>
                <c:pt idx="3">
                  <c:v> Brak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0.27</c:v>
                </c:pt>
                <c:pt idx="2">
                  <c:v>0.22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5459">
              <a:noFill/>
            </a:ln>
          </c:spPr>
          <c:invertIfNegative val="0"/>
          <c:dLbls>
            <c:spPr>
              <a:noFill/>
              <a:ln w="25459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 Poinformował, że wymienił wszystkie opłaty</c:v>
                </c:pt>
                <c:pt idx="1">
                  <c:v> Poinformował o opłatach, których nie wymienił wcześniej</c:v>
                </c:pt>
                <c:pt idx="2">
                  <c:v> Nie odpowiedział na pytanie</c:v>
                </c:pt>
                <c:pt idx="3">
                  <c:v> Brak opłat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0.59</c:v>
                </c:pt>
                <c:pt idx="1">
                  <c:v>0.23</c:v>
                </c:pt>
                <c:pt idx="2">
                  <c:v>0.18000000000000024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5459">
              <a:noFill/>
            </a:ln>
          </c:spPr>
          <c:invertIfNegative val="0"/>
          <c:dLbls>
            <c:spPr>
              <a:noFill/>
              <a:ln w="25459">
                <a:noFill/>
              </a:ln>
            </c:spPr>
            <c:txPr>
              <a:bodyPr/>
              <a:lstStyle/>
              <a:p>
                <a:pPr>
                  <a:defRPr sz="120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 Poinformował, że wymienił wszystkie opłaty</c:v>
                </c:pt>
                <c:pt idx="1">
                  <c:v> Poinformował o opłatach, których nie wymienił wcześniej</c:v>
                </c:pt>
                <c:pt idx="2">
                  <c:v> Nie odpowiedział na pytanie</c:v>
                </c:pt>
                <c:pt idx="3">
                  <c:v> Brak opłat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0.38000000000000062</c:v>
                </c:pt>
                <c:pt idx="1">
                  <c:v>0.30000000000000032</c:v>
                </c:pt>
                <c:pt idx="2">
                  <c:v>6.0000000000000032E-2</c:v>
                </c:pt>
                <c:pt idx="3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170323328"/>
        <c:axId val="170484864"/>
      </c:barChart>
      <c:catAx>
        <c:axId val="170323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48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484864"/>
        <c:scaling>
          <c:orientation val="minMax"/>
          <c:max val="0.650000000000001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0323328"/>
        <c:crosses val="autoZero"/>
        <c:crossBetween val="between"/>
      </c:valAx>
      <c:spPr>
        <a:noFill/>
        <a:ln w="2545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2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0130624092937"/>
          <c:y val="0.10359408033826661"/>
          <c:w val="0.62893131230824395"/>
          <c:h val="0.8985200845665966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3329">
              <a:noFill/>
            </a:ln>
          </c:spPr>
          <c:invertIfNegative val="0"/>
          <c:dLbls>
            <c:spPr>
              <a:noFill/>
              <a:ln w="23329">
                <a:noFill/>
              </a:ln>
            </c:spPr>
            <c:txPr>
              <a:bodyPr/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Tak, w kasie</c:v>
                </c:pt>
                <c:pt idx="1">
                  <c:v>W ogóle nie poinformował o miejscu uiszczenia opłaty</c:v>
                </c:pt>
                <c:pt idx="2">
                  <c:v>Nie dotyczy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0.28000000000000008</c:v>
                </c:pt>
                <c:pt idx="1">
                  <c:v>0.13</c:v>
                </c:pt>
                <c:pt idx="2">
                  <c:v>0.59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3329">
              <a:noFill/>
            </a:ln>
          </c:spPr>
          <c:invertIfNegative val="0"/>
          <c:dLbls>
            <c:spPr>
              <a:noFill/>
              <a:ln w="23329">
                <a:noFill/>
              </a:ln>
            </c:spPr>
            <c:txPr>
              <a:bodyPr/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Tak, w kasie</c:v>
                </c:pt>
                <c:pt idx="1">
                  <c:v>W ogóle nie poinformował o miejscu uiszczenia opłaty</c:v>
                </c:pt>
                <c:pt idx="2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0.28000000000000008</c:v>
                </c:pt>
                <c:pt idx="1">
                  <c:v>8.0000000000000043E-2</c:v>
                </c:pt>
                <c:pt idx="2">
                  <c:v>0.64000000000000123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3329">
              <a:noFill/>
            </a:ln>
          </c:spPr>
          <c:invertIfNegative val="0"/>
          <c:dLbls>
            <c:spPr>
              <a:noFill/>
              <a:ln w="23329">
                <a:noFill/>
              </a:ln>
            </c:spPr>
            <c:txPr>
              <a:bodyPr/>
              <a:lstStyle/>
              <a:p>
                <a:pPr>
                  <a:defRPr sz="11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Tak, w kasie</c:v>
                </c:pt>
                <c:pt idx="1">
                  <c:v>W ogóle nie poinformował o miejscu uiszczenia opłaty</c:v>
                </c:pt>
                <c:pt idx="2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0.29000000000000031</c:v>
                </c:pt>
                <c:pt idx="1">
                  <c:v>0.26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0522880"/>
        <c:axId val="170536960"/>
      </c:barChart>
      <c:catAx>
        <c:axId val="170522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53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536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0522880"/>
        <c:crosses val="autoZero"/>
        <c:crossBetween val="between"/>
        <c:majorUnit val="0.2"/>
      </c:valAx>
      <c:spPr>
        <a:noFill/>
        <a:ln w="23329">
          <a:noFill/>
        </a:ln>
      </c:spPr>
    </c:plotArea>
    <c:legend>
      <c:legendPos val="t"/>
      <c:layout>
        <c:manualLayout>
          <c:xMode val="edge"/>
          <c:yMode val="edge"/>
          <c:x val="6.8214804063860671E-2"/>
          <c:y val="0"/>
          <c:w val="0.56458635703918725"/>
          <c:h val="0.1014799154334038"/>
        </c:manualLayout>
      </c:layout>
      <c:overlay val="0"/>
      <c:spPr>
        <a:noFill/>
        <a:ln w="23329">
          <a:noFill/>
        </a:ln>
      </c:spPr>
      <c:txPr>
        <a:bodyPr/>
        <a:lstStyle/>
        <a:p>
          <a:pPr>
            <a:defRPr sz="101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04030226700282"/>
          <c:y val="0.10503282275711186"/>
          <c:w val="0.6649874055415631"/>
          <c:h val="0.89715536105032756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5379">
              <a:noFill/>
            </a:ln>
          </c:spPr>
          <c:invertIfNegative val="0"/>
          <c:dLbls>
            <c:dLbl>
              <c:idx val="3"/>
              <c:delete val="1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 prawidłowo MNIE poinformował</c:v>
                </c:pt>
                <c:pt idx="1">
                  <c:v>Poinformował, MNIE ale nieprawidłowo</c:v>
                </c:pt>
                <c:pt idx="2">
                  <c:v>W ogóle MNIE nie poinformował </c:v>
                </c:pt>
                <c:pt idx="3">
                  <c:v>Brak odpowiedzi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0.7400000000000011</c:v>
                </c:pt>
                <c:pt idx="1">
                  <c:v>3.0000000000000002E-2</c:v>
                </c:pt>
                <c:pt idx="2">
                  <c:v>0.23</c:v>
                </c:pt>
                <c:pt idx="3">
                  <c:v>0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5379">
              <a:noFill/>
            </a:ln>
          </c:spPr>
          <c:invertIfNegative val="0"/>
          <c:dLbls>
            <c:dLbl>
              <c:idx val="3"/>
              <c:delete val="1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 prawidłowo MNIE poinformował</c:v>
                </c:pt>
                <c:pt idx="1">
                  <c:v>Poinformował, MNIE ale nieprawidłowo</c:v>
                </c:pt>
                <c:pt idx="2">
                  <c:v>W ogóle MNIE nie poinformował </c:v>
                </c:pt>
                <c:pt idx="3">
                  <c:v>Brak odpowiedzi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0.69000000000000061</c:v>
                </c:pt>
                <c:pt idx="1">
                  <c:v>3.0000000000000002E-2</c:v>
                </c:pt>
                <c:pt idx="2">
                  <c:v>0.28000000000000008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5379">
              <a:noFill/>
            </a:ln>
          </c:spPr>
          <c:invertIfNegative val="0"/>
          <c:dLbls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10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Tak,  prawidłowo MNIE poinformował</c:v>
                </c:pt>
                <c:pt idx="1">
                  <c:v>Poinformował, MNIE ale nieprawidłowo</c:v>
                </c:pt>
                <c:pt idx="2">
                  <c:v>W ogóle MNIE nie poinformował </c:v>
                </c:pt>
                <c:pt idx="3">
                  <c:v>Brak odpowiedzi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0.7400000000000011</c:v>
                </c:pt>
                <c:pt idx="1">
                  <c:v>4.0000000000000022E-2</c:v>
                </c:pt>
                <c:pt idx="2">
                  <c:v>0.1</c:v>
                </c:pt>
                <c:pt idx="3">
                  <c:v>0.12000000000000002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0584320"/>
        <c:axId val="171122688"/>
      </c:barChart>
      <c:catAx>
        <c:axId val="1705843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1122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12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0584320"/>
        <c:crosses val="autoZero"/>
        <c:crossBetween val="between"/>
        <c:majorUnit val="0.2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2.0151133501259452E-2"/>
          <c:y val="1.0940919037199124E-2"/>
          <c:w val="0.97984886649874392"/>
          <c:h val="0.10503282275711186"/>
        </c:manualLayout>
      </c:layout>
      <c:overlay val="0"/>
      <c:spPr>
        <a:noFill/>
        <a:ln w="25379">
          <a:noFill/>
        </a:ln>
      </c:spPr>
      <c:txPr>
        <a:bodyPr/>
        <a:lstStyle/>
        <a:p>
          <a:pPr>
            <a:defRPr sz="100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2982456140351"/>
          <c:y val="5.4945054945054984E-3"/>
          <c:w val="0.53179824561403655"/>
          <c:h val="0.785714285714285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accent1"/>
            </a:solidFill>
            <a:ln w="23361">
              <a:noFill/>
            </a:ln>
          </c:spPr>
          <c:invertIfNegative val="0"/>
          <c:dLbls>
            <c:spPr>
              <a:noFill/>
              <a:ln w="23361">
                <a:noFill/>
              </a:ln>
            </c:spPr>
            <c:txPr>
              <a:bodyPr/>
              <a:lstStyle/>
              <a:p>
                <a:pPr>
                  <a:defRPr sz="108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(N=317)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0.12</c:v>
                </c:pt>
                <c:pt idx="1">
                  <c:v>0.16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rgbClr val="C0C0C0"/>
            </a:solidFill>
            <a:ln w="23361">
              <a:noFill/>
            </a:ln>
          </c:spPr>
          <c:invertIfNegative val="0"/>
          <c:dLbls>
            <c:dLbl>
              <c:idx val="4"/>
              <c:layout>
                <c:manualLayout>
                  <c:xMode val="edge"/>
                  <c:yMode val="edge"/>
                  <c:x val="0.53289473684210564"/>
                  <c:y val="0.66483516483516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61">
                <a:noFill/>
              </a:ln>
            </c:spPr>
            <c:txPr>
              <a:bodyPr/>
              <a:lstStyle/>
              <a:p>
                <a:pPr>
                  <a:defRPr sz="108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(N=317)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0.88</c:v>
                </c:pt>
                <c:pt idx="1">
                  <c:v>0.84</c:v>
                </c:pt>
                <c:pt idx="2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333333"/>
            </a:solidFill>
            <a:ln w="23361">
              <a:noFill/>
            </a:ln>
          </c:spPr>
          <c:invertIfNegative val="0"/>
          <c:dLbls>
            <c:dLbl>
              <c:idx val="2"/>
              <c:layout>
                <c:manualLayout>
                  <c:x val="-1.7574589339590476E-3"/>
                  <c:y val="2.71074915635544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61">
                <a:noFill/>
              </a:ln>
            </c:spPr>
            <c:txPr>
              <a:bodyPr/>
              <a:lstStyle/>
              <a:p>
                <a:pPr>
                  <a:defRPr sz="108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(N=317)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0935424"/>
        <c:axId val="170936960"/>
      </c:barChart>
      <c:catAx>
        <c:axId val="170935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0936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0936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0935424"/>
        <c:crosses val="autoZero"/>
        <c:crossBetween val="between"/>
        <c:majorUnit val="0.2"/>
      </c:valAx>
      <c:spPr>
        <a:noFill/>
        <a:ln w="23361">
          <a:noFill/>
        </a:ln>
      </c:spPr>
    </c:plotArea>
    <c:legend>
      <c:legendPos val="b"/>
      <c:layout>
        <c:manualLayout>
          <c:xMode val="edge"/>
          <c:yMode val="edge"/>
          <c:x val="0.34978070175438697"/>
          <c:y val="0.80769230769230771"/>
          <c:w val="0.65021929824561464"/>
          <c:h val="0.19780219780219838"/>
        </c:manualLayout>
      </c:layout>
      <c:overlay val="0"/>
      <c:spPr>
        <a:noFill/>
        <a:ln w="23361">
          <a:noFill/>
        </a:ln>
      </c:spPr>
      <c:txPr>
        <a:bodyPr/>
        <a:lstStyle/>
        <a:p>
          <a:pPr>
            <a:defRPr sz="99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60278745644703"/>
          <c:y val="2.5706940874036057E-3"/>
          <c:w val="0.54239256678281056"/>
          <c:h val="0.899742930591259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342">
              <a:noFill/>
            </a:ln>
          </c:spPr>
          <c:invertIfNegative val="0"/>
          <c:dLbls>
            <c:dLbl>
              <c:idx val="3"/>
              <c:layout>
                <c:manualLayout>
                  <c:x val="-0.56246346967497729"/>
                  <c:y val="9.68397194335574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42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7"/>
                <c:pt idx="0">
                  <c:v>2012 (N=339)</c:v>
                </c:pt>
                <c:pt idx="1">
                  <c:v>2011 (N=327)</c:v>
                </c:pt>
                <c:pt idx="2">
                  <c:v>2010 (N=312)</c:v>
                </c:pt>
                <c:pt idx="4">
                  <c:v>2012 (N=339)</c:v>
                </c:pt>
                <c:pt idx="5">
                  <c:v>2011 (N=327)</c:v>
                </c:pt>
                <c:pt idx="6">
                  <c:v>2010 (N=306)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7"/>
                <c:pt idx="0">
                  <c:v>0.53</c:v>
                </c:pt>
                <c:pt idx="1">
                  <c:v>0.45</c:v>
                </c:pt>
                <c:pt idx="2">
                  <c:v>0.39000000000000062</c:v>
                </c:pt>
                <c:pt idx="4">
                  <c:v>0.21000000000000021</c:v>
                </c:pt>
                <c:pt idx="5">
                  <c:v>0.29000000000000031</c:v>
                </c:pt>
                <c:pt idx="6">
                  <c:v>0.15000000000000024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342">
              <a:noFill/>
            </a:ln>
          </c:spPr>
          <c:invertIfNegative val="0"/>
          <c:dLbls>
            <c:dLbl>
              <c:idx val="4"/>
              <c:layout>
                <c:manualLayout>
                  <c:x val="7.9356722740920906E-3"/>
                  <c:y val="4.54248672975568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5269259853194323E-3"/>
                  <c:y val="9.683680826976764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5002690739419707E-2"/>
                  <c:y val="0.112832922472599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9233137831201026"/>
                  <c:y val="0.265610679149494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42">
                <a:noFill/>
              </a:ln>
            </c:spPr>
            <c:txPr>
              <a:bodyPr/>
              <a:lstStyle/>
              <a:p>
                <a:pPr>
                  <a:defRPr sz="108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7"/>
                <c:pt idx="0">
                  <c:v>2012 (N=339)</c:v>
                </c:pt>
                <c:pt idx="1">
                  <c:v>2011 (N=327)</c:v>
                </c:pt>
                <c:pt idx="2">
                  <c:v>2010 (N=312)</c:v>
                </c:pt>
                <c:pt idx="4">
                  <c:v>2012 (N=339)</c:v>
                </c:pt>
                <c:pt idx="5">
                  <c:v>2011 (N=327)</c:v>
                </c:pt>
                <c:pt idx="6">
                  <c:v>2010 (N=306)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7"/>
                <c:pt idx="0">
                  <c:v>0.47000000000000008</c:v>
                </c:pt>
                <c:pt idx="1">
                  <c:v>0.55000000000000004</c:v>
                </c:pt>
                <c:pt idx="2">
                  <c:v>0.61000000000000065</c:v>
                </c:pt>
                <c:pt idx="4">
                  <c:v>0.79</c:v>
                </c:pt>
                <c:pt idx="5">
                  <c:v>0.71000000000000063</c:v>
                </c:pt>
                <c:pt idx="6">
                  <c:v>0.85000000000000064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1057152"/>
        <c:axId val="171058688"/>
      </c:barChart>
      <c:catAx>
        <c:axId val="171057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1058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058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1057152"/>
        <c:crosses val="autoZero"/>
        <c:crossBetween val="between"/>
        <c:majorUnit val="0.2"/>
      </c:valAx>
      <c:spPr>
        <a:noFill/>
        <a:ln w="23342">
          <a:noFill/>
        </a:ln>
      </c:spPr>
    </c:plotArea>
    <c:legend>
      <c:legendPos val="b"/>
      <c:layout>
        <c:manualLayout>
          <c:xMode val="edge"/>
          <c:yMode val="edge"/>
          <c:x val="0.31126596980255661"/>
          <c:y val="0.91002570694087592"/>
          <c:w val="0.68873403019744484"/>
          <c:h val="9.2544987146529561E-2"/>
        </c:manualLayout>
      </c:layout>
      <c:overlay val="0"/>
      <c:spPr>
        <a:noFill/>
        <a:ln w="23342">
          <a:noFill/>
        </a:ln>
      </c:spPr>
      <c:txPr>
        <a:bodyPr/>
        <a:lstStyle/>
        <a:p>
          <a:pPr>
            <a:defRPr sz="99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18556701030928E-3"/>
          <c:w val="1"/>
          <c:h val="0.890721649484538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672">
              <a:noFill/>
            </a:ln>
          </c:spPr>
          <c:invertIfNegative val="0"/>
          <c:dLbls>
            <c:dLbl>
              <c:idx val="2"/>
              <c:layout>
                <c:manualLayout>
                  <c:x val="6.0097096448802866E-3"/>
                  <c:y val="-5.41175631427082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12655741266238E-3"/>
                  <c:y val="-4.58709570197761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235798807974724E-3"/>
                  <c:y val="-5.82405780074170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72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Ogólne zadowolonie ze sposobu obsługi przez urzędnika</c:v>
                </c:pt>
                <c:pt idx="1">
                  <c:v>Urzędnik poświęcił Ci dużo uwagi/ czasu</c:v>
                </c:pt>
                <c:pt idx="2">
                  <c:v>Urzędnik udzielał informacji w sposób kompetentny</c:v>
                </c:pt>
                <c:pt idx="3">
                  <c:v>Urzędnik udzielał informacji w sposób zrozumiały </c:v>
                </c:pt>
                <c:pt idx="4">
                  <c:v>Urzędnik był uprzejmy i miły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0.65000000000000135</c:v>
                </c:pt>
                <c:pt idx="2">
                  <c:v>0.63000000000000123</c:v>
                </c:pt>
                <c:pt idx="3">
                  <c:v>0.71000000000000063</c:v>
                </c:pt>
                <c:pt idx="4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rgbClr val="99CC00"/>
            </a:solidFill>
            <a:ln w="23672">
              <a:noFill/>
            </a:ln>
          </c:spPr>
          <c:invertIfNegative val="0"/>
          <c:dLbls>
            <c:dLbl>
              <c:idx val="3"/>
              <c:layout>
                <c:manualLayout>
                  <c:x val="7.429491136840354E-3"/>
                  <c:y val="-4.58709570197761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58591665940863E-2"/>
                  <c:y val="-5.82405780074170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72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Ogólne zadowolonie ze sposobu obsługi przez urzędnika</c:v>
                </c:pt>
                <c:pt idx="1">
                  <c:v>Urzędnik poświęcił Ci dużo uwagi/ czasu</c:v>
                </c:pt>
                <c:pt idx="2">
                  <c:v>Urzędnik udzielał informacji w sposób kompetentny</c:v>
                </c:pt>
                <c:pt idx="3">
                  <c:v>Urzędnik udzielał informacji w sposób zrozumiały </c:v>
                </c:pt>
                <c:pt idx="4">
                  <c:v>Urzędnik był uprzejmy i miły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0.37000000000000038</c:v>
                </c:pt>
                <c:pt idx="1">
                  <c:v>0.24000000000000021</c:v>
                </c:pt>
                <c:pt idx="2">
                  <c:v>0.25</c:v>
                </c:pt>
                <c:pt idx="3">
                  <c:v>0.25</c:v>
                </c:pt>
                <c:pt idx="4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rgbClr val="FF6600"/>
            </a:solidFill>
            <a:ln w="23672">
              <a:noFill/>
            </a:ln>
          </c:spPr>
          <c:invertIfNegative val="0"/>
          <c:dLbls>
            <c:dLbl>
              <c:idx val="0"/>
              <c:layout>
                <c:manualLayout>
                  <c:x val="1.7628194202996459E-3"/>
                  <c:y val="-4.00510012195527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901003528719946E-7"/>
                  <c:y val="-3.71642519781103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703848887588937E-4"/>
                  <c:y val="-4.046330270602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72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Ogólne zadowolonie ze sposobu obsługi przez urzędnika</c:v>
                </c:pt>
                <c:pt idx="1">
                  <c:v>Urzędnik poświęcił Ci dużo uwagi/ czasu</c:v>
                </c:pt>
                <c:pt idx="2">
                  <c:v>Urzędnik udzielał informacji w sposób kompetentny</c:v>
                </c:pt>
                <c:pt idx="3">
                  <c:v>Urzędnik udzielał informacji w sposób zrozumiały </c:v>
                </c:pt>
                <c:pt idx="4">
                  <c:v>Urzędnik był uprzejmy i miły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7.0000000000000021E-2</c:v>
                </c:pt>
                <c:pt idx="2">
                  <c:v>0.1</c:v>
                </c:pt>
                <c:pt idx="3">
                  <c:v>3.0000000000000002E-2</c:v>
                </c:pt>
                <c:pt idx="4">
                  <c:v>6.0000000000000032E-2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F0000"/>
            </a:solidFill>
            <a:ln w="23672">
              <a:noFill/>
            </a:ln>
          </c:spPr>
          <c:invertIfNegative val="0"/>
          <c:dLbls>
            <c:dLbl>
              <c:idx val="0"/>
              <c:layout>
                <c:manualLayout>
                  <c:x val="7.3536199389218652E-3"/>
                  <c:y val="2.18046688835402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899515085864751E-3"/>
                  <c:y val="2.8815129465188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80956799591933E-2"/>
                  <c:y val="2.13923673970694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95767195767195923"/>
                  <c:y val="-1.07726627122869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5590828924162252"/>
                  <c:y val="-3.76220213063863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72">
                <a:noFill/>
              </a:ln>
            </c:spPr>
            <c:txPr>
              <a:bodyPr/>
              <a:lstStyle/>
              <a:p>
                <a:pPr>
                  <a:defRPr sz="111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Ogólne zadowolonie ze sposobu obsługi przez urzędnika</c:v>
                </c:pt>
                <c:pt idx="1">
                  <c:v>Urzędnik poświęcił Ci dużo uwagi/ czasu</c:v>
                </c:pt>
                <c:pt idx="2">
                  <c:v>Urzędnik udzielał informacji w sposób kompetentny</c:v>
                </c:pt>
                <c:pt idx="3">
                  <c:v>Urzędnik udzielał informacji w sposób zrozumiały </c:v>
                </c:pt>
                <c:pt idx="4">
                  <c:v>Urzędnik był uprzejmy i miły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3.0000000000000002E-2</c:v>
                </c:pt>
                <c:pt idx="1">
                  <c:v>4.0000000000000022E-2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700608"/>
        <c:axId val="171702144"/>
      </c:barChart>
      <c:catAx>
        <c:axId val="17170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170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7021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1700608"/>
        <c:crosses val="autoZero"/>
        <c:crossBetween val="between"/>
      </c:valAx>
      <c:spPr>
        <a:noFill/>
        <a:ln w="23672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1340206185566697"/>
          <c:w val="0.98589065255732089"/>
          <c:h val="8.6597938144330255E-2"/>
        </c:manualLayout>
      </c:layout>
      <c:overlay val="0"/>
      <c:spPr>
        <a:solidFill>
          <a:schemeClr val="bg1"/>
        </a:solidFill>
        <a:ln w="23672">
          <a:noFill/>
        </a:ln>
      </c:spPr>
      <c:txPr>
        <a:bodyPr/>
        <a:lstStyle/>
        <a:p>
          <a:pPr>
            <a:defRPr sz="102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311161217586"/>
          <c:y val="3.952569169960474E-3"/>
          <c:w val="0.85569334836527766"/>
          <c:h val="0.841897233201584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611">
              <a:noFill/>
            </a:ln>
          </c:spPr>
          <c:invertIfNegative val="0"/>
          <c:dLbls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11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0.99</c:v>
                </c:pt>
                <c:pt idx="1">
                  <c:v>0.99</c:v>
                </c:pt>
                <c:pt idx="2">
                  <c:v>0.97000000000000064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611">
              <a:noFill/>
            </a:ln>
          </c:spPr>
          <c:invertIfNegative val="0"/>
          <c:dLbls>
            <c:dLbl>
              <c:idx val="0"/>
              <c:layout>
                <c:manualLayout>
                  <c:x val="-1.1632852549694621E-2"/>
                  <c:y val="1.2290574507551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96439106500924E-3"/>
                  <c:y val="6.36741720516202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9057610545957713"/>
                  <c:y val="0.23989954530468768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733934611048477"/>
                  <c:y val="0.7351778656126482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7621195039458851"/>
                  <c:y val="0.84584980237154517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27733934611048477"/>
                  <c:y val="0.93280632411067199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11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2.0000000000000011E-2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rgbClr val="333333"/>
            </a:solidFill>
            <a:ln w="23611">
              <a:noFill/>
            </a:ln>
          </c:spPr>
          <c:invertIfNegative val="0"/>
          <c:dLbls>
            <c:dLbl>
              <c:idx val="0"/>
              <c:layout>
                <c:manualLayout>
                  <c:x val="0.98421645997744922"/>
                  <c:y val="9.8603897194863097E-3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958739702132106E-3"/>
                  <c:y val="-1.1424642177628798E-2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11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115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885056"/>
        <c:axId val="165886592"/>
      </c:barChart>
      <c:catAx>
        <c:axId val="165885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588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8865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885056"/>
        <c:crosses val="autoZero"/>
        <c:crossBetween val="between"/>
        <c:majorUnit val="0.2"/>
      </c:valAx>
      <c:spPr>
        <a:noFill/>
        <a:ln w="236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6387959866221"/>
          <c:y val="1.9120458891013475E-3"/>
          <c:w val="0.69732441471571904"/>
          <c:h val="0.88718929254302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(n=339)</c:v>
                </c:pt>
              </c:strCache>
            </c:strRef>
          </c:tx>
          <c:spPr>
            <a:solidFill>
              <a:srgbClr val="FF6600"/>
            </a:solidFill>
            <a:ln w="24063">
              <a:noFill/>
            </a:ln>
          </c:spPr>
          <c:invertIfNegative val="0"/>
          <c:dLbls>
            <c:spPr>
              <a:noFill/>
              <a:ln w="24063">
                <a:noFill/>
              </a:ln>
            </c:spPr>
            <c:txPr>
              <a:bodyPr/>
              <a:lstStyle/>
              <a:p>
                <a:pPr>
                  <a:defRPr sz="11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Ogólne zadowolonie ze sposobu obsługi przez urzędnika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0.95000000000000062</c:v>
                </c:pt>
                <c:pt idx="1">
                  <c:v>0.97000000000000064</c:v>
                </c:pt>
                <c:pt idx="2">
                  <c:v>0.96000000000000063</c:v>
                </c:pt>
                <c:pt idx="3">
                  <c:v>0.94000000000000061</c:v>
                </c:pt>
                <c:pt idx="4">
                  <c:v>0.94000000000000061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2011 (N=327)</c:v>
                </c:pt>
              </c:strCache>
            </c:strRef>
          </c:tx>
          <c:spPr>
            <a:solidFill>
              <a:srgbClr val="FFCC00"/>
            </a:solidFill>
            <a:ln w="24063">
              <a:noFill/>
            </a:ln>
          </c:spPr>
          <c:invertIfNegative val="0"/>
          <c:dLbls>
            <c:spPr>
              <a:noFill/>
              <a:ln w="24063">
                <a:noFill/>
              </a:ln>
            </c:spPr>
            <c:txPr>
              <a:bodyPr/>
              <a:lstStyle/>
              <a:p>
                <a:pPr>
                  <a:defRPr sz="11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Ogólne zadowolonie ze sposobu obsługi przez urzędnika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0.95000000000000062</c:v>
                </c:pt>
                <c:pt idx="1">
                  <c:v>0.97000000000000064</c:v>
                </c:pt>
                <c:pt idx="2">
                  <c:v>0.96000000000000063</c:v>
                </c:pt>
                <c:pt idx="3">
                  <c:v>0.94000000000000061</c:v>
                </c:pt>
                <c:pt idx="4">
                  <c:v>0.94000000000000061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 (N=318)</c:v>
                </c:pt>
              </c:strCache>
            </c:strRef>
          </c:tx>
          <c:spPr>
            <a:solidFill>
              <a:srgbClr val="339966"/>
            </a:solidFill>
            <a:ln w="24063">
              <a:noFill/>
            </a:ln>
          </c:spPr>
          <c:invertIfNegative val="0"/>
          <c:dLbls>
            <c:spPr>
              <a:noFill/>
              <a:ln w="24063">
                <a:noFill/>
              </a:ln>
            </c:spPr>
            <c:txPr>
              <a:bodyPr/>
              <a:lstStyle/>
              <a:p>
                <a:pPr>
                  <a:defRPr sz="11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Urzędnik był uprzejmy i miły</c:v>
                </c:pt>
                <c:pt idx="1">
                  <c:v>Urzędnik udzielał informacji w sposób zrozumiały </c:v>
                </c:pt>
                <c:pt idx="2">
                  <c:v>Urzędnik udzielał informacji w sposób kompetentny</c:v>
                </c:pt>
                <c:pt idx="3">
                  <c:v>Urzędnik poświęcił Ci dużo uwagi/ czasu</c:v>
                </c:pt>
                <c:pt idx="4">
                  <c:v>Ogólne zadowolonie ze sposobu obsługi przez urzędnika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0.87000000000000111</c:v>
                </c:pt>
                <c:pt idx="1">
                  <c:v>0.95000000000000062</c:v>
                </c:pt>
                <c:pt idx="2">
                  <c:v>0.84000000000000064</c:v>
                </c:pt>
                <c:pt idx="3">
                  <c:v>0.72000000000000064</c:v>
                </c:pt>
                <c:pt idx="4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1227008"/>
        <c:axId val="171228544"/>
      </c:barChart>
      <c:catAx>
        <c:axId val="171227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3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1228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228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1227008"/>
        <c:crosses val="autoZero"/>
        <c:crossBetween val="between"/>
        <c:majorUnit val="0.2"/>
      </c:valAx>
      <c:spPr>
        <a:noFill/>
        <a:ln w="24063">
          <a:noFill/>
        </a:ln>
      </c:spPr>
    </c:plotArea>
    <c:legend>
      <c:legendPos val="r"/>
      <c:layout>
        <c:manualLayout>
          <c:xMode val="edge"/>
          <c:yMode val="edge"/>
          <c:x val="0.24080267558528429"/>
          <c:y val="0.87762906309751698"/>
          <c:w val="0.65050167224080591"/>
          <c:h val="9.1778202676864234E-2"/>
        </c:manualLayout>
      </c:layout>
      <c:overlay val="0"/>
      <c:spPr>
        <a:noFill/>
        <a:ln w="24063">
          <a:noFill/>
        </a:ln>
      </c:spPr>
      <c:txPr>
        <a:bodyPr/>
        <a:lstStyle/>
        <a:p>
          <a:pPr>
            <a:defRPr sz="104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2661838518327"/>
          <c:y val="0.27949178087980592"/>
          <c:w val="0.75492341356674209"/>
          <c:h val="0.584392014519056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4960">
              <a:noFill/>
            </a:ln>
          </c:spPr>
          <c:invertIfNegative val="0"/>
          <c:dLbls>
            <c:spPr>
              <a:noFill/>
              <a:ln w="24960">
                <a:noFill/>
              </a:ln>
            </c:spPr>
            <c:txPr>
              <a:bodyPr/>
              <a:lstStyle/>
              <a:p>
                <a:pPr>
                  <a:defRPr sz="117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(N=318)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4960">
              <a:noFill/>
            </a:ln>
          </c:spPr>
          <c:invertIfNegative val="0"/>
          <c:dLbls>
            <c:spPr>
              <a:noFill/>
              <a:ln w="24960">
                <a:noFill/>
              </a:ln>
            </c:spPr>
            <c:txPr>
              <a:bodyPr/>
              <a:lstStyle/>
              <a:p>
                <a:pPr>
                  <a:defRPr sz="117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2012 (N=339)</c:v>
                </c:pt>
                <c:pt idx="1">
                  <c:v>2011 (N=327)</c:v>
                </c:pt>
                <c:pt idx="2">
                  <c:v>2010 (N=318)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374848"/>
        <c:axId val="171450368"/>
      </c:barChart>
      <c:catAx>
        <c:axId val="1713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145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450368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171374848"/>
        <c:crosses val="autoZero"/>
        <c:crossBetween val="between"/>
      </c:valAx>
      <c:spPr>
        <a:noFill/>
        <a:ln w="24960">
          <a:noFill/>
        </a:ln>
      </c:spPr>
    </c:plotArea>
    <c:legend>
      <c:legendPos val="r"/>
      <c:layout>
        <c:manualLayout>
          <c:xMode val="edge"/>
          <c:yMode val="edge"/>
          <c:x val="7.1115973741794306E-2"/>
          <c:y val="0.30490018148820436"/>
          <c:w val="7.1115973741794306E-2"/>
          <c:h val="0.19600725952813094"/>
        </c:manualLayout>
      </c:layout>
      <c:overlay val="0"/>
      <c:spPr>
        <a:solidFill>
          <a:schemeClr val="bg1"/>
        </a:solidFill>
        <a:ln w="24960">
          <a:noFill/>
        </a:ln>
      </c:spPr>
      <c:txPr>
        <a:bodyPr/>
        <a:lstStyle/>
        <a:p>
          <a:pPr>
            <a:defRPr sz="108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4.9140049140049139E-3"/>
          <c:w val="0.81932773109243651"/>
          <c:h val="0.8402948402948423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(N=170)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0.73000000000000054</c:v>
                </c:pt>
                <c:pt idx="1">
                  <c:v>0.79</c:v>
                </c:pt>
                <c:pt idx="2">
                  <c:v>2.0000000000000011E-2</c:v>
                </c:pt>
                <c:pt idx="3">
                  <c:v>0.88</c:v>
                </c:pt>
                <c:pt idx="4">
                  <c:v>0.81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(N=170)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0.52</c:v>
                </c:pt>
                <c:pt idx="1">
                  <c:v>0.85000000000000053</c:v>
                </c:pt>
                <c:pt idx="2">
                  <c:v>0.11</c:v>
                </c:pt>
                <c:pt idx="3">
                  <c:v>0.91</c:v>
                </c:pt>
                <c:pt idx="4">
                  <c:v>0.84000000000000052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naczynia?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0.8</c:v>
                </c:pt>
                <c:pt idx="1">
                  <c:v>0.89</c:v>
                </c:pt>
                <c:pt idx="2">
                  <c:v>1.0000000000000005E-2</c:v>
                </c:pt>
                <c:pt idx="3">
                  <c:v>0.88</c:v>
                </c:pt>
                <c:pt idx="4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69151488"/>
        <c:axId val="169165568"/>
      </c:barChart>
      <c:catAx>
        <c:axId val="169151488"/>
        <c:scaling>
          <c:orientation val="minMax"/>
        </c:scaling>
        <c:delete val="1"/>
        <c:axPos val="l"/>
        <c:majorTickMark val="out"/>
        <c:minorTickMark val="none"/>
        <c:tickLblPos val="none"/>
        <c:crossAx val="169165568"/>
        <c:crossesAt val="0"/>
        <c:auto val="1"/>
        <c:lblAlgn val="ctr"/>
        <c:lblOffset val="100"/>
        <c:noMultiLvlLbl val="0"/>
      </c:catAx>
      <c:valAx>
        <c:axId val="169165568"/>
        <c:scaling>
          <c:orientation val="minMax"/>
          <c:max val="1.3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1514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501228501228506"/>
          <c:w val="0.5924369747899122"/>
          <c:h val="0.152334152334152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16455696202528E-2"/>
          <c:y val="4.9261083743842434E-3"/>
          <c:w val="0.81856540084388185"/>
          <c:h val="0.8399014778325142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0.64000000000000068</c:v>
                </c:pt>
                <c:pt idx="1">
                  <c:v>0.88</c:v>
                </c:pt>
                <c:pt idx="2">
                  <c:v>2.0000000000000011E-2</c:v>
                </c:pt>
                <c:pt idx="3">
                  <c:v>0.93</c:v>
                </c:pt>
                <c:pt idx="4">
                  <c:v>0.85000000000000053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(N=88)</c:v>
                </c:pt>
              </c:strCache>
            </c:strRef>
          </c:tx>
          <c:spPr>
            <a:solidFill>
              <a:srgbClr val="FFCC00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0.8</c:v>
                </c:pt>
                <c:pt idx="2">
                  <c:v>2.0000000000000011E-2</c:v>
                </c:pt>
                <c:pt idx="3">
                  <c:v>0.82000000000000051</c:v>
                </c:pt>
                <c:pt idx="4">
                  <c:v>0.85000000000000053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366">
              <a:noFill/>
            </a:ln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19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0.89</c:v>
                </c:pt>
                <c:pt idx="1">
                  <c:v>0.91</c:v>
                </c:pt>
                <c:pt idx="2">
                  <c:v>4.0000000000000022E-2</c:v>
                </c:pt>
                <c:pt idx="3">
                  <c:v>0.98</c:v>
                </c:pt>
                <c:pt idx="4">
                  <c:v>0.85000000000000053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69196544"/>
        <c:axId val="169210624"/>
      </c:barChart>
      <c:catAx>
        <c:axId val="169196544"/>
        <c:scaling>
          <c:orientation val="minMax"/>
        </c:scaling>
        <c:delete val="1"/>
        <c:axPos val="l"/>
        <c:majorTickMark val="out"/>
        <c:minorTickMark val="none"/>
        <c:tickLblPos val="none"/>
        <c:crossAx val="169210624"/>
        <c:crossesAt val="0"/>
        <c:auto val="1"/>
        <c:lblAlgn val="ctr"/>
        <c:lblOffset val="100"/>
        <c:noMultiLvlLbl val="0"/>
      </c:catAx>
      <c:valAx>
        <c:axId val="169210624"/>
        <c:scaling>
          <c:orientation val="minMax"/>
          <c:max val="1.3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196544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291"/>
          <c:w val="0.59493670886075645"/>
          <c:h val="0.15270935960591184"/>
        </c:manualLayout>
      </c:layout>
      <c:overlay val="0"/>
      <c:spPr>
        <a:noFill/>
        <a:ln w="25366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06"/>
          <c:y val="7.0422535211267789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1460979067663191"/>
                  <c:y val="0.36619718309859156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933099927233465"/>
                  <c:y val="-8.4716950350753301E-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75324938746908"/>
                  <c:y val="-0.112604531209388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103</c:v>
                </c:pt>
                <c:pt idx="1">
                  <c:v>13</c:v>
                </c:pt>
                <c:pt idx="2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71428571428591E-2"/>
          <c:y val="4.9261083743842434E-3"/>
          <c:w val="0.80952380952380965"/>
          <c:h val="0.8399014778325142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19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0.42000000000000026</c:v>
                </c:pt>
                <c:pt idx="1">
                  <c:v>0.78</c:v>
                </c:pt>
                <c:pt idx="2">
                  <c:v>7.0000000000000021E-2</c:v>
                </c:pt>
                <c:pt idx="3">
                  <c:v>0.84000000000000052</c:v>
                </c:pt>
                <c:pt idx="4">
                  <c:v>0.89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(N=82)</c:v>
                </c:pt>
              </c:strCache>
            </c:strRef>
          </c:tx>
          <c:spPr>
            <a:solidFill>
              <a:srgbClr val="FFCC00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19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0.91</c:v>
                </c:pt>
                <c:pt idx="3">
                  <c:v>0.98</c:v>
                </c:pt>
                <c:pt idx="4">
                  <c:v>0.62000000000000055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319">
              <a:noFill/>
            </a:ln>
          </c:spPr>
          <c:invertIfNegative val="0"/>
          <c:dLbls>
            <c:spPr>
              <a:noFill/>
              <a:ln w="25319">
                <a:noFill/>
              </a:ln>
            </c:spPr>
            <c:txPr>
              <a:bodyPr/>
              <a:lstStyle/>
              <a:p>
                <a:pPr>
                  <a:defRPr sz="119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P18. Czy urzędnik ma identyfikator z imieniem                i nazwiskiem?</c:v>
                </c:pt>
                <c:pt idx="1">
                  <c:v>P22. Czy na biurku urzędnika znajdują się tylko przedmioty związane z pracą? (tzn. brak prywatnych zdjęć, maskotek)</c:v>
                </c:pt>
                <c:pt idx="2">
                  <c:v>P21. Czy na biurku są brudne naczynia (kubki, talerze)?</c:v>
                </c:pt>
                <c:pt idx="3">
                  <c:v>P20. Czy na biurku urzędnika jest porządek? (tzn. papiery/ dokumenty są ułożone)</c:v>
                </c:pt>
                <c:pt idx="4">
                  <c:v>P19. Czy urzędnik jest ubrany „na służbowo”? 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0.75000000000000056</c:v>
                </c:pt>
                <c:pt idx="1">
                  <c:v>0.9</c:v>
                </c:pt>
                <c:pt idx="2">
                  <c:v>3.0000000000000002E-2</c:v>
                </c:pt>
                <c:pt idx="3">
                  <c:v>0.93</c:v>
                </c:pt>
                <c:pt idx="4">
                  <c:v>0.87000000000000055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69398272"/>
        <c:axId val="169399808"/>
      </c:barChart>
      <c:catAx>
        <c:axId val="169398272"/>
        <c:scaling>
          <c:orientation val="minMax"/>
        </c:scaling>
        <c:delete val="1"/>
        <c:axPos val="l"/>
        <c:majorTickMark val="out"/>
        <c:minorTickMark val="none"/>
        <c:tickLblPos val="none"/>
        <c:crossAx val="169399808"/>
        <c:crossesAt val="0"/>
        <c:auto val="1"/>
        <c:lblAlgn val="ctr"/>
        <c:lblOffset val="100"/>
        <c:noMultiLvlLbl val="0"/>
      </c:catAx>
      <c:valAx>
        <c:axId val="169399808"/>
        <c:scaling>
          <c:orientation val="minMax"/>
          <c:max val="1.3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9398272"/>
        <c:crosses val="autoZero"/>
        <c:crossBetween val="between"/>
      </c:valAx>
      <c:spPr>
        <a:noFill/>
        <a:ln w="25319">
          <a:noFill/>
        </a:ln>
      </c:spPr>
    </c:plotArea>
    <c:legend>
      <c:legendPos val="b"/>
      <c:layout>
        <c:manualLayout>
          <c:xMode val="edge"/>
          <c:yMode val="edge"/>
          <c:x val="0"/>
          <c:y val="0.84975369458128291"/>
          <c:w val="0.67142857142857515"/>
          <c:h val="0.15270935960591184"/>
        </c:manualLayout>
      </c:layout>
      <c:overlay val="0"/>
      <c:spPr>
        <a:noFill/>
        <a:ln w="25319">
          <a:noFill/>
        </a:ln>
      </c:spPr>
      <c:txPr>
        <a:bodyPr/>
        <a:lstStyle/>
        <a:p>
          <a:pPr>
            <a:defRPr sz="109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06"/>
          <c:y val="7.0422535211267789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574942878790791"/>
                  <c:y val="0.12045237588544669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533405641437474"/>
                  <c:y val="-7.7674696829626674E-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92093485532347"/>
                  <c:y val="-0.119928834552323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</c:v>
                </c:pt>
                <c:pt idx="1">
                  <c:v>17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06"/>
          <c:y val="7.0422535211267789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078809746663439"/>
                  <c:y val="0.30281690140845258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596894314115166E-2"/>
                  <c:y val="-8.4716950350753301E-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122312733522263"/>
                  <c:y val="-4.67518625265105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 tak, miał przypięty/ powieszony na szyi</c:v>
                </c:pt>
                <c:pt idx="1">
                  <c:v> tak, znajduje się w okienku (urzędnik nie nosi identyfikatora ale identyfikator jest widoczny np. leży na biurku)</c:v>
                </c:pt>
                <c:pt idx="2">
                  <c:v> tak, miał przypięty w innym miejscu niż na szyi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6.4453125000000014E-2"/>
          <c:w val="0.99484004127966952"/>
          <c:h val="0.6972656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Zachował się w inny sposób</c:v>
                </c:pt>
              </c:strCache>
            </c:strRef>
          </c:tx>
          <c:spPr>
            <a:solidFill>
              <a:srgbClr val="333333"/>
            </a:solidFill>
            <a:ln w="23298">
              <a:noFill/>
            </a:ln>
          </c:spPr>
          <c:invertIfNegative val="0"/>
          <c:dLbls>
            <c:dLbl>
              <c:idx val="0"/>
              <c:layout>
                <c:manualLayout>
                  <c:x val="-1.5487354279680201E-2"/>
                  <c:y val="-1.9983596530249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726213630189628E-2"/>
                  <c:y val="-2.89093446142851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096720316485112E-3"/>
                  <c:y val="-2.30499696142851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0328340552612E-2"/>
                  <c:y val="-2.88741497253901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538650991711559E-2"/>
                  <c:y val="-1.21710965302489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(N=170)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(N=62)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(N=99)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9"/>
                <c:pt idx="0">
                  <c:v>0.04</c:v>
                </c:pt>
                <c:pt idx="1">
                  <c:v>0.03</c:v>
                </c:pt>
                <c:pt idx="2">
                  <c:v>0.05</c:v>
                </c:pt>
                <c:pt idx="3">
                  <c:v>0.11</c:v>
                </c:pt>
                <c:pt idx="4">
                  <c:v>0.01</c:v>
                </c:pt>
                <c:pt idx="5">
                  <c:v>0.04</c:v>
                </c:pt>
                <c:pt idx="8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Nie, odesłał w inne miejsce (PI/ WOM)</c:v>
                </c:pt>
              </c:strCache>
            </c:strRef>
          </c:tx>
          <c:spPr>
            <a:solidFill>
              <a:srgbClr val="C0C0C0"/>
            </a:solidFill>
            <a:ln w="23298">
              <a:noFill/>
            </a:ln>
          </c:spPr>
          <c:invertIfNegative val="0"/>
          <c:dLbls>
            <c:dLbl>
              <c:idx val="0"/>
              <c:layout>
                <c:manualLayout>
                  <c:x val="1.4440406298235274E-2"/>
                  <c:y val="-2.98955646488916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69555203659761E-2"/>
                  <c:y val="-2.2776374274946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2003140241599065E-4"/>
                  <c:y val="-2.54230330722670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460493684257305E-2"/>
                  <c:y val="-3.0028156261383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293134354005623E-2"/>
                  <c:y val="-2.40361896488917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(N=170)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(N=62)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(N=99)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9"/>
                <c:pt idx="0">
                  <c:v>0.1</c:v>
                </c:pt>
                <c:pt idx="1">
                  <c:v>0.02</c:v>
                </c:pt>
                <c:pt idx="2">
                  <c:v>0.1</c:v>
                </c:pt>
                <c:pt idx="3">
                  <c:v>0.26</c:v>
                </c:pt>
                <c:pt idx="4">
                  <c:v>0.15</c:v>
                </c:pt>
                <c:pt idx="5">
                  <c:v>0.04</c:v>
                </c:pt>
                <c:pt idx="7">
                  <c:v>0.02</c:v>
                </c:pt>
                <c:pt idx="8">
                  <c:v>0.02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(N=170)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(N=62)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(N=99)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9"/>
                <c:pt idx="0">
                  <c:v>0.86</c:v>
                </c:pt>
                <c:pt idx="1">
                  <c:v>0.95</c:v>
                </c:pt>
                <c:pt idx="2">
                  <c:v>0.86</c:v>
                </c:pt>
                <c:pt idx="3">
                  <c:v>0.63</c:v>
                </c:pt>
                <c:pt idx="4">
                  <c:v>0.84</c:v>
                </c:pt>
                <c:pt idx="5">
                  <c:v>0.92</c:v>
                </c:pt>
                <c:pt idx="6">
                  <c:v>1</c:v>
                </c:pt>
                <c:pt idx="7">
                  <c:v>0.98</c:v>
                </c:pt>
                <c:pt idx="8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2482560"/>
        <c:axId val="172484096"/>
      </c:barChart>
      <c:catAx>
        <c:axId val="1724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248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484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2482560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19917440660474E-3"/>
          <c:y val="6.25E-2"/>
          <c:w val="0.99484004127966952"/>
          <c:h val="0.699218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333333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9"/>
                <c:pt idx="0">
                  <c:v>2012 (N=173)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(N=85)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(N=85)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Nie zajął się moją sprawą od razu, nie wyjaśnił dlaczego/ nie przeprosił za zwłokę, musiałem(-am) czekać</c:v>
                </c:pt>
              </c:strCache>
            </c:strRef>
          </c:tx>
          <c:spPr>
            <a:solidFill>
              <a:srgbClr val="C0C0C0"/>
            </a:solidFill>
            <a:ln w="23298">
              <a:noFill/>
            </a:ln>
          </c:spPr>
          <c:invertIfNegative val="0"/>
          <c:dLbls>
            <c:dLbl>
              <c:idx val="0"/>
              <c:layout>
                <c:manualLayout>
                  <c:x val="-1.5487354279680201E-2"/>
                  <c:y val="-1.9133856078543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590730121799515E-2"/>
                  <c:y val="-7.10272911003994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630238397991453E-2"/>
                  <c:y val="-1.26903428594444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6158121637521E-2"/>
                  <c:y val="-1.75908060007844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40328340552612E-2"/>
                  <c:y val="-2.10869810785438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9"/>
                <c:pt idx="0">
                  <c:v>2012 (N=173)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(N=85)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(N=85)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Sheet1!$B$3:$P$3</c:f>
              <c:numCache>
                <c:formatCode>0%</c:formatCode>
                <c:ptCount val="9"/>
                <c:pt idx="0">
                  <c:v>2.0000000000000011E-2</c:v>
                </c:pt>
                <c:pt idx="1">
                  <c:v>1.0000000000000005E-2</c:v>
                </c:pt>
                <c:pt idx="2">
                  <c:v>0.05</c:v>
                </c:pt>
                <c:pt idx="4">
                  <c:v>2.0000000000000011E-2</c:v>
                </c:pt>
                <c:pt idx="5">
                  <c:v>0.1</c:v>
                </c:pt>
                <c:pt idx="7">
                  <c:v>2.0000000000000011E-2</c:v>
                </c:pt>
                <c:pt idx="8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Nie zajął się moją sprawą od razu, ale przywitał mnie/ wyjaśnił przyczynę/przeprosił za zwłokę</c:v>
                </c:pt>
              </c:strCache>
            </c:strRef>
          </c:tx>
          <c:spPr>
            <a:solidFill>
              <a:srgbClr val="FF99CC"/>
            </a:solidFill>
            <a:ln w="23298">
              <a:noFill/>
            </a:ln>
          </c:spPr>
          <c:invertIfNegative val="0"/>
          <c:dLbls>
            <c:dLbl>
              <c:idx val="0"/>
              <c:layout>
                <c:manualLayout>
                  <c:x val="1.2376422810103108E-2"/>
                  <c:y val="-3.16729800942920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37030456115841E-2"/>
                  <c:y val="-1.9739326908257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073579971461621E-2"/>
                  <c:y val="-2.27267260311877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38212385276118E-2"/>
                  <c:y val="-2.3547878954521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556468916455221E-2"/>
                  <c:y val="-3.3626105094292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9"/>
                <c:pt idx="0">
                  <c:v>2012 (N=173)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(N=85)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(N=85)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Sheet1!$B$4:$P$4</c:f>
              <c:numCache>
                <c:formatCode>0%</c:formatCode>
                <c:ptCount val="9"/>
                <c:pt idx="1">
                  <c:v>1.0000000000000005E-2</c:v>
                </c:pt>
                <c:pt idx="2">
                  <c:v>2.0000000000000011E-2</c:v>
                </c:pt>
                <c:pt idx="3">
                  <c:v>1.0000000000000005E-2</c:v>
                </c:pt>
                <c:pt idx="4">
                  <c:v>3.0000000000000002E-2</c:v>
                </c:pt>
                <c:pt idx="5">
                  <c:v>1.0000000000000005E-2</c:v>
                </c:pt>
                <c:pt idx="8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Tak, od razu rozpoczął obsługę mojej sprawy</c:v>
                </c:pt>
              </c:strCache>
            </c:strRef>
          </c:tx>
          <c:spPr>
            <a:solidFill>
              <a:schemeClr val="accent1"/>
            </a:solidFill>
            <a:ln w="23298">
              <a:noFill/>
            </a:ln>
          </c:spPr>
          <c:invertIfNegative val="0"/>
          <c:dLbls>
            <c:spPr>
              <a:noFill/>
              <a:ln w="23298">
                <a:noFill/>
              </a:ln>
            </c:spPr>
            <c:txPr>
              <a:bodyPr/>
              <a:lstStyle/>
              <a:p>
                <a:pPr>
                  <a:defRPr sz="11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9"/>
                <c:pt idx="0">
                  <c:v>2012 (N=173)</c:v>
                </c:pt>
                <c:pt idx="1">
                  <c:v>2011 (N=170)</c:v>
                </c:pt>
                <c:pt idx="2">
                  <c:v>2010 (N=170)</c:v>
                </c:pt>
                <c:pt idx="3">
                  <c:v>2012 (N=85)</c:v>
                </c:pt>
                <c:pt idx="4">
                  <c:v>2011 (N=88)</c:v>
                </c:pt>
                <c:pt idx="5">
                  <c:v>2010 (N=85)</c:v>
                </c:pt>
                <c:pt idx="6">
                  <c:v>2012 (N=85)</c:v>
                </c:pt>
                <c:pt idx="7">
                  <c:v>2011 (N=82)</c:v>
                </c:pt>
                <c:pt idx="8">
                  <c:v>2010 (N=85)</c:v>
                </c:pt>
              </c:strCache>
            </c:strRef>
          </c:cat>
          <c:val>
            <c:numRef>
              <c:f>Sheet1!$B$5:$P$5</c:f>
              <c:numCache>
                <c:formatCode>0%</c:formatCode>
                <c:ptCount val="9"/>
                <c:pt idx="0">
                  <c:v>0.98</c:v>
                </c:pt>
                <c:pt idx="1">
                  <c:v>0.98</c:v>
                </c:pt>
                <c:pt idx="2">
                  <c:v>0.93</c:v>
                </c:pt>
                <c:pt idx="3">
                  <c:v>0.99</c:v>
                </c:pt>
                <c:pt idx="4">
                  <c:v>0.95000000000000051</c:v>
                </c:pt>
                <c:pt idx="5">
                  <c:v>0.91</c:v>
                </c:pt>
                <c:pt idx="6">
                  <c:v>1</c:v>
                </c:pt>
                <c:pt idx="7">
                  <c:v>0.98</c:v>
                </c:pt>
                <c:pt idx="8">
                  <c:v>0.98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2694528"/>
        <c:axId val="172737280"/>
      </c:barChart>
      <c:catAx>
        <c:axId val="1726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2737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273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2694528"/>
        <c:crosses val="autoZero"/>
        <c:crossBetween val="between"/>
      </c:valAx>
      <c:spPr>
        <a:noFill/>
        <a:ln w="23298">
          <a:noFill/>
        </a:ln>
      </c:spPr>
    </c:plotArea>
    <c:legend>
      <c:legendPos val="b"/>
      <c:layout/>
      <c:overlay val="0"/>
      <c:spPr>
        <a:noFill/>
        <a:ln w="23298">
          <a:noFill/>
        </a:ln>
      </c:spPr>
      <c:txPr>
        <a:bodyPr/>
        <a:lstStyle/>
        <a:p>
          <a:pPr>
            <a:defRPr sz="92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3394495412843"/>
          <c:y val="4.1493775933609993E-3"/>
          <c:w val="0.87041284403669728"/>
          <c:h val="0.834024896265562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680">
              <a:noFill/>
            </a:ln>
          </c:spPr>
          <c:invertIfNegative val="0"/>
          <c:dLbls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0.96000000000000063</c:v>
                </c:pt>
                <c:pt idx="1">
                  <c:v>0.96000000000000063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680">
              <a:noFill/>
            </a:ln>
          </c:spPr>
          <c:invertIfNegative val="0"/>
          <c:dLbls>
            <c:dLbl>
              <c:idx val="4"/>
              <c:layout>
                <c:manualLayout>
                  <c:x val="-0.22018736576696626"/>
                  <c:y val="8.1040600896585491E-2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21100917431193"/>
                  <c:y val="0.7717842323651487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8096330275229381"/>
                  <c:y val="0.88796680497925118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2821100917431193"/>
                  <c:y val="0.97925311203319765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4.0000000000000022E-2</c:v>
                </c:pt>
                <c:pt idx="2">
                  <c:v>8.0000000000000043E-2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rgbClr val="333333"/>
            </a:solidFill>
            <a:ln w="23680">
              <a:noFill/>
            </a:ln>
          </c:spPr>
          <c:invertIfNegative val="0"/>
          <c:dLbls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(N=326)</c:v>
                </c:pt>
                <c:pt idx="1">
                  <c:v>2011 (N=313)</c:v>
                </c:pt>
                <c:pt idx="2">
                  <c:v>2010 (N=320)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520512"/>
        <c:axId val="167530496"/>
      </c:barChart>
      <c:catAx>
        <c:axId val="16752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53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530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520512"/>
        <c:crosses val="autoZero"/>
        <c:crossBetween val="between"/>
        <c:majorUnit val="0.2"/>
      </c:valAx>
      <c:spPr>
        <a:noFill/>
        <a:ln w="23680">
          <a:noFill/>
        </a:ln>
      </c:spPr>
    </c:plotArea>
    <c:legend>
      <c:legendPos val="b"/>
      <c:layout>
        <c:manualLayout>
          <c:xMode val="edge"/>
          <c:yMode val="edge"/>
          <c:x val="0.31880733944954254"/>
          <c:y val="0.85477178423236511"/>
          <c:w val="0.68004587155963492"/>
          <c:h val="0.1493775933609959"/>
        </c:manualLayout>
      </c:layout>
      <c:overlay val="0"/>
      <c:spPr>
        <a:noFill/>
        <a:ln w="23680">
          <a:noFill/>
        </a:ln>
      </c:spPr>
      <c:txPr>
        <a:bodyPr/>
        <a:lstStyle/>
        <a:p>
          <a:pPr>
            <a:defRPr sz="102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26213592233007E-2"/>
          <c:y val="4.6511627906976995E-3"/>
          <c:w val="0.70388349514563109"/>
          <c:h val="0.8488372093023255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243">
              <a:noFill/>
            </a:ln>
          </c:spPr>
          <c:invertIfNegative val="0"/>
          <c:dLbls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19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7.0000000000000021E-2</c:v>
                </c:pt>
                <c:pt idx="1">
                  <c:v>2.0000000000000011E-2</c:v>
                </c:pt>
                <c:pt idx="3">
                  <c:v>0.28000000000000008</c:v>
                </c:pt>
                <c:pt idx="4">
                  <c:v>0.62000000000000055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(N=82)</c:v>
                </c:pt>
              </c:strCache>
            </c:strRef>
          </c:tx>
          <c:spPr>
            <a:solidFill>
              <a:srgbClr val="FFCC00"/>
            </a:solidFill>
            <a:ln w="25243">
              <a:noFill/>
            </a:ln>
          </c:spPr>
          <c:invertIfNegative val="0"/>
          <c:dLbls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19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2.0000000000000011E-2</c:v>
                </c:pt>
                <c:pt idx="1">
                  <c:v>4.0000000000000022E-2</c:v>
                </c:pt>
                <c:pt idx="2">
                  <c:v>6.0000000000000032E-2</c:v>
                </c:pt>
                <c:pt idx="3">
                  <c:v>2.0000000000000011E-2</c:v>
                </c:pt>
                <c:pt idx="4">
                  <c:v>0.86000000000000054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243">
              <a:noFill/>
            </a:ln>
          </c:spPr>
          <c:invertIfNegative val="0"/>
          <c:dLbls>
            <c:spPr>
              <a:noFill/>
              <a:ln w="25243">
                <a:noFill/>
              </a:ln>
            </c:spPr>
            <c:txPr>
              <a:bodyPr/>
              <a:lstStyle/>
              <a:p>
                <a:pPr>
                  <a:defRPr sz="119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%">
                  <c:v>6.0000000000000032E-2</c:v>
                </c:pt>
                <c:pt idx="2" formatCode="0%">
                  <c:v>2.0000000000000011E-2</c:v>
                </c:pt>
                <c:pt idx="3" formatCode="0%">
                  <c:v>0.19</c:v>
                </c:pt>
                <c:pt idx="4" formatCode="0%">
                  <c:v>0.73000000000000054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102208"/>
        <c:axId val="173103744"/>
      </c:barChart>
      <c:catAx>
        <c:axId val="173102208"/>
        <c:scaling>
          <c:orientation val="minMax"/>
        </c:scaling>
        <c:delete val="1"/>
        <c:axPos val="l"/>
        <c:majorTickMark val="out"/>
        <c:minorTickMark val="none"/>
        <c:tickLblPos val="none"/>
        <c:crossAx val="173103744"/>
        <c:crossesAt val="0"/>
        <c:auto val="1"/>
        <c:lblAlgn val="ctr"/>
        <c:lblOffset val="100"/>
        <c:noMultiLvlLbl val="0"/>
      </c:catAx>
      <c:valAx>
        <c:axId val="1731037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102208"/>
        <c:crosses val="autoZero"/>
        <c:crossBetween val="between"/>
      </c:valAx>
      <c:spPr>
        <a:noFill/>
        <a:ln w="25243">
          <a:noFill/>
        </a:ln>
      </c:spPr>
    </c:plotArea>
    <c:legend>
      <c:legendPos val="b"/>
      <c:layout>
        <c:manualLayout>
          <c:xMode val="edge"/>
          <c:yMode val="edge"/>
          <c:x val="0"/>
          <c:y val="0.85813953488372163"/>
          <c:w val="0.68446601941747576"/>
          <c:h val="0.14418604651162836"/>
        </c:manualLayout>
      </c:layout>
      <c:overlay val="0"/>
      <c:spPr>
        <a:noFill/>
        <a:ln w="25243">
          <a:noFill/>
        </a:ln>
      </c:spPr>
      <c:txPr>
        <a:bodyPr/>
        <a:lstStyle/>
        <a:p>
          <a:pPr>
            <a:defRPr sz="109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31718061674225E-2"/>
          <c:y val="4.6948356807511738E-3"/>
          <c:w val="0.81497797356828405"/>
          <c:h val="0.8474178403755876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(N=170)</c:v>
                </c:pt>
              </c:strCache>
            </c:strRef>
          </c:tx>
          <c:spPr>
            <a:solidFill>
              <a:srgbClr val="339966"/>
            </a:solidFill>
            <a:ln w="25478">
              <a:noFill/>
            </a:ln>
          </c:spPr>
          <c:invertIfNegative val="0"/>
          <c:dLbls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0.12000000000000002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0.22</c:v>
                </c:pt>
                <c:pt idx="4">
                  <c:v>0.58000000000000007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(N=170)</c:v>
                </c:pt>
              </c:strCache>
            </c:strRef>
          </c:tx>
          <c:spPr>
            <a:solidFill>
              <a:srgbClr val="FFCC00"/>
            </a:solidFill>
            <a:ln w="25478">
              <a:noFill/>
            </a:ln>
          </c:spPr>
          <c:invertIfNegative val="0"/>
          <c:dLbls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3.0000000000000002E-2</c:v>
                </c:pt>
                <c:pt idx="2" formatCode="0%">
                  <c:v>0.05</c:v>
                </c:pt>
                <c:pt idx="3" formatCode="0%">
                  <c:v>1.0000000000000005E-2</c:v>
                </c:pt>
                <c:pt idx="4" formatCode="0%">
                  <c:v>0.91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(N=170)</c:v>
                </c:pt>
              </c:strCache>
            </c:strRef>
          </c:tx>
          <c:spPr>
            <a:solidFill>
              <a:srgbClr val="FF6600"/>
            </a:solidFill>
            <a:ln w="25478">
              <a:noFill/>
            </a:ln>
          </c:spPr>
          <c:invertIfNegative val="0"/>
          <c:dLbls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6.0000000000000032E-2</c:v>
                </c:pt>
                <c:pt idx="1">
                  <c:v>1.0000000000000005E-2</c:v>
                </c:pt>
                <c:pt idx="2">
                  <c:v>4.0000000000000022E-2</c:v>
                </c:pt>
                <c:pt idx="3">
                  <c:v>0.11</c:v>
                </c:pt>
                <c:pt idx="4">
                  <c:v>0.78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143168"/>
        <c:axId val="173144704"/>
      </c:barChart>
      <c:catAx>
        <c:axId val="173143168"/>
        <c:scaling>
          <c:orientation val="minMax"/>
        </c:scaling>
        <c:delete val="1"/>
        <c:axPos val="l"/>
        <c:majorTickMark val="out"/>
        <c:minorTickMark val="none"/>
        <c:tickLblPos val="none"/>
        <c:crossAx val="173144704"/>
        <c:crossesAt val="0"/>
        <c:auto val="1"/>
        <c:lblAlgn val="ctr"/>
        <c:lblOffset val="100"/>
        <c:noMultiLvlLbl val="0"/>
      </c:catAx>
      <c:valAx>
        <c:axId val="17314470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143168"/>
        <c:crosses val="autoZero"/>
        <c:crossBetween val="between"/>
      </c:valAx>
      <c:spPr>
        <a:noFill/>
        <a:ln w="25478">
          <a:noFill/>
        </a:ln>
      </c:spPr>
    </c:plotArea>
    <c:legend>
      <c:legendPos val="b"/>
      <c:layout>
        <c:manualLayout>
          <c:xMode val="edge"/>
          <c:yMode val="edge"/>
          <c:x val="0"/>
          <c:y val="0.85680751173708924"/>
          <c:w val="0.62114537444934148"/>
          <c:h val="0.1455399061032864"/>
        </c:manualLayout>
      </c:layout>
      <c:overlay val="0"/>
      <c:spPr>
        <a:noFill/>
        <a:ln w="25478">
          <a:noFill/>
        </a:ln>
      </c:spPr>
      <c:txPr>
        <a:bodyPr/>
        <a:lstStyle/>
        <a:p>
          <a:pPr>
            <a:defRPr sz="110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46303501945546E-2"/>
          <c:y val="4.6838407494145381E-3"/>
          <c:w val="0.82101167315175094"/>
          <c:h val="0.8477751756440302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368">
              <a:noFill/>
            </a:ln>
          </c:spPr>
          <c:invertIfNegative val="0"/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</c:v>
                </c:pt>
                <c:pt idx="1">
                  <c:v>0.05</c:v>
                </c:pt>
                <c:pt idx="2">
                  <c:v>2.0000000000000011E-2</c:v>
                </c:pt>
                <c:pt idx="3">
                  <c:v>0.11</c:v>
                </c:pt>
                <c:pt idx="4">
                  <c:v>0.6900000000000005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(N=88)</c:v>
                </c:pt>
              </c:strCache>
            </c:strRef>
          </c:tx>
          <c:spPr>
            <a:solidFill>
              <a:srgbClr val="FFCC00"/>
            </a:solidFill>
            <a:ln w="25368">
              <a:noFill/>
            </a:ln>
          </c:spPr>
          <c:invertIfNegative val="0"/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1.0000000000000005E-2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0.89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368">
              <a:noFill/>
            </a:ln>
          </c:spPr>
          <c:invertIfNegative val="0"/>
          <c:dLbls>
            <c:spPr>
              <a:noFill/>
              <a:ln w="25368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Nie przywitał mnie w ogóle</c:v>
                </c:pt>
                <c:pt idx="1">
                  <c:v>Tak, przywitał, ale użył innych słów a powitanie nie było uprzejme</c:v>
                </c:pt>
                <c:pt idx="2">
                  <c:v>Tak, powiedział „dzień dobry” lub „w czym mogę pomóc”, ale                       nie było to uprzejme</c:v>
                </c:pt>
                <c:pt idx="3">
                  <c:v>Tak, przywitał mnie uprzejmie, ale użył innych słów</c:v>
                </c:pt>
                <c:pt idx="4">
                  <c:v>Tak, powiedział „dzień dobry” lub „w czym mogę pomóc” w uprzejmy sposób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%">
                  <c:v>4.0000000000000022E-2</c:v>
                </c:pt>
                <c:pt idx="3" formatCode="0%">
                  <c:v>7.0000000000000021E-2</c:v>
                </c:pt>
                <c:pt idx="4" formatCode="0%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180032"/>
        <c:axId val="173181568"/>
      </c:barChart>
      <c:catAx>
        <c:axId val="173180032"/>
        <c:scaling>
          <c:orientation val="minMax"/>
        </c:scaling>
        <c:delete val="1"/>
        <c:axPos val="l"/>
        <c:majorTickMark val="out"/>
        <c:minorTickMark val="none"/>
        <c:tickLblPos val="none"/>
        <c:crossAx val="173181568"/>
        <c:crossesAt val="0"/>
        <c:auto val="1"/>
        <c:lblAlgn val="ctr"/>
        <c:lblOffset val="100"/>
        <c:noMultiLvlLbl val="0"/>
      </c:catAx>
      <c:valAx>
        <c:axId val="1731815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18003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layout>
        <c:manualLayout>
          <c:xMode val="edge"/>
          <c:yMode val="edge"/>
          <c:x val="0"/>
          <c:y val="0.85714285714285765"/>
          <c:w val="0.54863813229572178"/>
          <c:h val="0.14519906323185011"/>
        </c:manualLayout>
      </c:layout>
      <c:overlay val="0"/>
      <c:spPr>
        <a:noFill/>
        <a:ln w="25368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36018957346001E-2"/>
          <c:y val="4.3196544276457886E-3"/>
          <c:w val="0.81042654028435956"/>
          <c:h val="0.8596112311015139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(N=170)</c:v>
                </c:pt>
              </c:strCache>
            </c:strRef>
          </c:tx>
          <c:spPr>
            <a:solidFill>
              <a:srgbClr val="339966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15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0.79</c:v>
                </c:pt>
                <c:pt idx="1">
                  <c:v>0.1</c:v>
                </c:pt>
                <c:pt idx="3">
                  <c:v>2.0000000000000011E-2</c:v>
                </c:pt>
                <c:pt idx="4">
                  <c:v>0.98</c:v>
                </c:pt>
                <c:pt idx="5">
                  <c:v>0.89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(N=170)</c:v>
                </c:pt>
              </c:strCache>
            </c:strRef>
          </c:tx>
          <c:spPr>
            <a:solidFill>
              <a:srgbClr val="FFCC00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0.93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0.11</c:v>
                </c:pt>
                <c:pt idx="4">
                  <c:v>0.99</c:v>
                </c:pt>
                <c:pt idx="5">
                  <c:v>0.98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(N=170)</c:v>
                </c:pt>
              </c:strCache>
            </c:strRef>
          </c:tx>
          <c:spPr>
            <a:solidFill>
              <a:srgbClr val="FF6600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</c:v>
                </c:pt>
                <c:pt idx="1">
                  <c:v>0.11</c:v>
                </c:pt>
                <c:pt idx="2">
                  <c:v>1.0000000000000005E-2</c:v>
                </c:pt>
                <c:pt idx="3">
                  <c:v>2.0000000000000011E-2</c:v>
                </c:pt>
                <c:pt idx="4">
                  <c:v>0.97000000000000053</c:v>
                </c:pt>
                <c:pt idx="5">
                  <c:v>0.92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494656"/>
        <c:axId val="173496192"/>
      </c:barChart>
      <c:catAx>
        <c:axId val="173494656"/>
        <c:scaling>
          <c:orientation val="minMax"/>
        </c:scaling>
        <c:delete val="1"/>
        <c:axPos val="l"/>
        <c:majorTickMark val="out"/>
        <c:minorTickMark val="none"/>
        <c:tickLblPos val="none"/>
        <c:crossAx val="173496192"/>
        <c:crossesAt val="0"/>
        <c:auto val="1"/>
        <c:lblAlgn val="ctr"/>
        <c:lblOffset val="100"/>
        <c:noMultiLvlLbl val="0"/>
      </c:catAx>
      <c:valAx>
        <c:axId val="17349619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494656"/>
        <c:crosses val="autoZero"/>
        <c:crossBetween val="between"/>
      </c:valAx>
      <c:spPr>
        <a:noFill/>
        <a:ln w="25418">
          <a:noFill/>
        </a:ln>
      </c:spPr>
    </c:plotArea>
    <c:legend>
      <c:legendPos val="b"/>
      <c:layout>
        <c:manualLayout>
          <c:xMode val="edge"/>
          <c:yMode val="edge"/>
          <c:x val="0"/>
          <c:y val="0.86825053995680368"/>
          <c:w val="0.66824644549763035"/>
          <c:h val="0.13390928725701995"/>
        </c:manualLayout>
      </c:layout>
      <c:overlay val="0"/>
      <c:spPr>
        <a:noFill/>
        <a:ln w="25418">
          <a:noFill/>
        </a:ln>
      </c:spPr>
      <c:txPr>
        <a:bodyPr/>
        <a:lstStyle/>
        <a:p>
          <a:pPr>
            <a:defRPr sz="110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50406504065054E-3"/>
          <c:y val="8.6393088552915685E-3"/>
          <c:w val="0.75203252032520329"/>
          <c:h val="0.857451403887689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0.76000000000000056</c:v>
                </c:pt>
                <c:pt idx="1">
                  <c:v>0.13</c:v>
                </c:pt>
                <c:pt idx="2">
                  <c:v>1.0000000000000005E-2</c:v>
                </c:pt>
                <c:pt idx="3">
                  <c:v>4.0000000000000022E-2</c:v>
                </c:pt>
                <c:pt idx="4">
                  <c:v>0.96000000000000052</c:v>
                </c:pt>
                <c:pt idx="5">
                  <c:v>0.91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(N=88)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0.88</c:v>
                </c:pt>
                <c:pt idx="1">
                  <c:v>8.0000000000000043E-2</c:v>
                </c:pt>
                <c:pt idx="2">
                  <c:v>1.0000000000000005E-2</c:v>
                </c:pt>
                <c:pt idx="3">
                  <c:v>0.05</c:v>
                </c:pt>
                <c:pt idx="4">
                  <c:v>0.97000000000000053</c:v>
                </c:pt>
                <c:pt idx="5">
                  <c:v>0.91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0.93</c:v>
                </c:pt>
                <c:pt idx="1">
                  <c:v>6.0000000000000032E-2</c:v>
                </c:pt>
                <c:pt idx="3">
                  <c:v>4.0000000000000022E-2</c:v>
                </c:pt>
                <c:pt idx="4">
                  <c:v>1</c:v>
                </c:pt>
                <c:pt idx="5">
                  <c:v>0.95000000000000051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568384"/>
        <c:axId val="173569920"/>
      </c:barChart>
      <c:catAx>
        <c:axId val="173568384"/>
        <c:scaling>
          <c:orientation val="minMax"/>
        </c:scaling>
        <c:delete val="1"/>
        <c:axPos val="l"/>
        <c:majorTickMark val="out"/>
        <c:minorTickMark val="none"/>
        <c:tickLblPos val="none"/>
        <c:crossAx val="173569920"/>
        <c:crossesAt val="0"/>
        <c:auto val="1"/>
        <c:lblAlgn val="ctr"/>
        <c:lblOffset val="100"/>
        <c:noMultiLvlLbl val="0"/>
      </c:catAx>
      <c:valAx>
        <c:axId val="17356992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5683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6825053995680368"/>
          <c:w val="0.57317073170731658"/>
          <c:h val="0.1339092872570199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52863436123526E-3"/>
          <c:y val="2.1598272138228952E-3"/>
          <c:w val="0.84140969162995594"/>
          <c:h val="0.8596112311015139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489">
              <a:noFill/>
            </a:ln>
          </c:spPr>
          <c:invertIfNegative val="0"/>
          <c:dLbls>
            <c:spPr>
              <a:noFill/>
              <a:ln w="25489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0.92</c:v>
                </c:pt>
                <c:pt idx="1">
                  <c:v>9.0000000000000024E-2</c:v>
                </c:pt>
                <c:pt idx="2">
                  <c:v>1.0000000000000005E-2</c:v>
                </c:pt>
                <c:pt idx="3">
                  <c:v>0.05</c:v>
                </c:pt>
                <c:pt idx="4">
                  <c:v>0.99</c:v>
                </c:pt>
                <c:pt idx="5">
                  <c:v>0.93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(N=82)</c:v>
                </c:pt>
              </c:strCache>
            </c:strRef>
          </c:tx>
          <c:spPr>
            <a:solidFill>
              <a:srgbClr val="FFCC00"/>
            </a:solidFill>
            <a:ln w="25489">
              <a:noFill/>
            </a:ln>
          </c:spPr>
          <c:invertIfNegative val="0"/>
          <c:dLbls>
            <c:spPr>
              <a:noFill/>
              <a:ln w="25489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0.87000000000000055</c:v>
                </c:pt>
                <c:pt idx="1">
                  <c:v>9.0000000000000024E-2</c:v>
                </c:pt>
                <c:pt idx="3">
                  <c:v>4.0000000000000022E-2</c:v>
                </c:pt>
                <c:pt idx="4">
                  <c:v>1</c:v>
                </c:pt>
                <c:pt idx="5">
                  <c:v>0.89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489">
              <a:noFill/>
            </a:ln>
          </c:spPr>
          <c:invertIfNegative val="0"/>
          <c:dLbls>
            <c:spPr>
              <a:noFill/>
              <a:ln w="25489">
                <a:noFill/>
              </a:ln>
            </c:spPr>
            <c:txPr>
              <a:bodyPr/>
              <a:lstStyle/>
              <a:p>
                <a:pPr>
                  <a:defRPr sz="12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P31. Czy urzędnik uprzejmie Cię pożegnał?</c:v>
                </c:pt>
                <c:pt idx="1">
                  <c:v>P30. Czy urzędnik okazywał zniecierpliwienie?</c:v>
                </c:pt>
                <c:pt idx="2">
                  <c:v>P29. Czy podczas rozmowy z Tobą urzędnik jadł posiłek / przekąskę / żuł gumę / pił herbatę, kawę lub inny napój? </c:v>
                </c:pt>
                <c:pt idx="3">
                  <c:v>P28. Czy podczas rozmowy z Tobą urzędnik zajmował się prywatnymi sprawami? </c:v>
                </c:pt>
                <c:pt idx="4">
                  <c:v>P27. Czy urzędnik mówił wyraźnie (dykcja)?</c:v>
                </c:pt>
                <c:pt idx="5">
                  <c:v>P26. Czy urzędnik podczas rozmowy starał się podtrzymywać kontakt wzrokowy  z Tobą?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0.95000000000000051</c:v>
                </c:pt>
                <c:pt idx="1">
                  <c:v>2.0000000000000011E-2</c:v>
                </c:pt>
                <c:pt idx="3">
                  <c:v>7.0000000000000021E-2</c:v>
                </c:pt>
                <c:pt idx="4">
                  <c:v>1</c:v>
                </c:pt>
                <c:pt idx="5">
                  <c:v>0.98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855104"/>
        <c:axId val="173856640"/>
      </c:barChart>
      <c:catAx>
        <c:axId val="173855104"/>
        <c:scaling>
          <c:orientation val="minMax"/>
        </c:scaling>
        <c:delete val="1"/>
        <c:axPos val="l"/>
        <c:majorTickMark val="out"/>
        <c:minorTickMark val="none"/>
        <c:tickLblPos val="none"/>
        <c:crossAx val="173856640"/>
        <c:crossesAt val="0"/>
        <c:auto val="1"/>
        <c:lblAlgn val="ctr"/>
        <c:lblOffset val="100"/>
        <c:noMultiLvlLbl val="0"/>
      </c:catAx>
      <c:valAx>
        <c:axId val="1738566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855104"/>
        <c:crosses val="autoZero"/>
        <c:crossBetween val="between"/>
      </c:valAx>
      <c:spPr>
        <a:noFill/>
        <a:ln w="25489">
          <a:noFill/>
        </a:ln>
      </c:spPr>
    </c:plotArea>
    <c:legend>
      <c:legendPos val="b"/>
      <c:layout>
        <c:manualLayout>
          <c:xMode val="edge"/>
          <c:yMode val="edge"/>
          <c:x val="0"/>
          <c:y val="0.86825053995680368"/>
          <c:w val="0.62114537444934148"/>
          <c:h val="0.13390928725701995"/>
        </c:manualLayout>
      </c:layout>
      <c:overlay val="0"/>
      <c:spPr>
        <a:noFill/>
        <a:ln w="25489">
          <a:noFill/>
        </a:ln>
      </c:spPr>
      <c:txPr>
        <a:bodyPr/>
        <a:lstStyle/>
        <a:p>
          <a:pPr>
            <a:defRPr sz="110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22935779816612E-2"/>
          <c:y val="5.3908355795148251E-3"/>
          <c:w val="0.61009174311926662"/>
          <c:h val="0.827493261455525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(N=160)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0.91</c:v>
                </c:pt>
                <c:pt idx="2">
                  <c:v>0.53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(N=167)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0.95000000000000051</c:v>
                </c:pt>
                <c:pt idx="2">
                  <c:v>0.56000000000000005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(N=172)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0%</c:formatCode>
                <c:ptCount val="3"/>
                <c:pt idx="0">
                  <c:v>0.13</c:v>
                </c:pt>
                <c:pt idx="1">
                  <c:v>0.96000000000000052</c:v>
                </c:pt>
                <c:pt idx="2">
                  <c:v>0.63000000000000056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868160"/>
        <c:axId val="173869696"/>
      </c:barChart>
      <c:catAx>
        <c:axId val="17386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869696"/>
        <c:crossesAt val="0"/>
        <c:auto val="1"/>
        <c:lblAlgn val="ctr"/>
        <c:lblOffset val="100"/>
        <c:noMultiLvlLbl val="0"/>
      </c:catAx>
      <c:valAx>
        <c:axId val="17386969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8681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2210242587601057"/>
          <c:w val="0.64678899082568864"/>
          <c:h val="0.167115902964959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91497975708502E-2"/>
          <c:y val="5.4644808743169355E-3"/>
          <c:w val="0.708502024291498"/>
          <c:h val="0.8224043715846997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(N=82)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0.95000000000000051</c:v>
                </c:pt>
                <c:pt idx="2">
                  <c:v>0.52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(N=76)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1">
                  <c:v>0.88</c:v>
                </c:pt>
                <c:pt idx="2">
                  <c:v>0.56999999999999995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(N=68)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0%</c:formatCode>
                <c:ptCount val="3"/>
                <c:pt idx="0">
                  <c:v>0.18000000000000013</c:v>
                </c:pt>
                <c:pt idx="1">
                  <c:v>0.99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3921408"/>
        <c:axId val="173922944"/>
      </c:barChart>
      <c:catAx>
        <c:axId val="173921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3922944"/>
        <c:crossesAt val="0"/>
        <c:auto val="1"/>
        <c:lblAlgn val="ctr"/>
        <c:lblOffset val="100"/>
        <c:noMultiLvlLbl val="0"/>
      </c:catAx>
      <c:valAx>
        <c:axId val="1739229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39214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1147540983606559"/>
          <c:w val="0.57085020242915263"/>
          <c:h val="0.1693989071038252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140221402214052E-2"/>
          <c:y val="5.5865921787709534E-3"/>
          <c:w val="0.67158671586715857"/>
          <c:h val="0.818435754189944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0.96000000000000052</c:v>
                </c:pt>
                <c:pt idx="2">
                  <c:v>0.72000000000000053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(N=80)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0.98</c:v>
                </c:pt>
                <c:pt idx="2">
                  <c:v>0.49000000000000027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2011 (N=80)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Sheet1!$E$2:$E$4</c:f>
              <c:numCache>
                <c:formatCode>0%</c:formatCode>
                <c:ptCount val="3"/>
                <c:pt idx="0">
                  <c:v>4.0000000000000022E-2</c:v>
                </c:pt>
                <c:pt idx="1">
                  <c:v>0.96000000000000052</c:v>
                </c:pt>
                <c:pt idx="2">
                  <c:v>0.67000000000000082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4204032"/>
        <c:axId val="174205568"/>
      </c:barChart>
      <c:catAx>
        <c:axId val="17420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4205568"/>
        <c:crossesAt val="0"/>
        <c:auto val="1"/>
        <c:lblAlgn val="ctr"/>
        <c:lblOffset val="100"/>
        <c:noMultiLvlLbl val="0"/>
      </c:catAx>
      <c:valAx>
        <c:axId val="1742055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204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070110701107052E-2"/>
          <c:y val="0.81284916201117585"/>
          <c:w val="0.52029520295202969"/>
          <c:h val="0.1731843575418999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36018957346001E-2"/>
          <c:y val="5.6497175141242938E-3"/>
          <c:w val="0.81042654028435956"/>
          <c:h val="0.8163841807909566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(N=160)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8.0000000000000043E-2</c:v>
                </c:pt>
                <c:pt idx="2">
                  <c:v>0.19</c:v>
                </c:pt>
                <c:pt idx="3">
                  <c:v>0.74000000000000055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(N=167)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0.18000000000000013</c:v>
                </c:pt>
                <c:pt idx="1">
                  <c:v>2.0000000000000011E-2</c:v>
                </c:pt>
                <c:pt idx="2">
                  <c:v>0.17</c:v>
                </c:pt>
                <c:pt idx="3">
                  <c:v>0.63000000000000056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(N=169)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9.0000000000000024E-2</c:v>
                </c:pt>
                <c:pt idx="1">
                  <c:v>4.0000000000000022E-2</c:v>
                </c:pt>
                <c:pt idx="2">
                  <c:v>0.19</c:v>
                </c:pt>
                <c:pt idx="3">
                  <c:v>0.6900000000000005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4347392"/>
        <c:axId val="174348928"/>
      </c:barChart>
      <c:catAx>
        <c:axId val="174347392"/>
        <c:scaling>
          <c:orientation val="minMax"/>
        </c:scaling>
        <c:delete val="1"/>
        <c:axPos val="l"/>
        <c:majorTickMark val="out"/>
        <c:minorTickMark val="none"/>
        <c:tickLblPos val="none"/>
        <c:crossAx val="174348928"/>
        <c:crossesAt val="0"/>
        <c:auto val="1"/>
        <c:lblAlgn val="ctr"/>
        <c:lblOffset val="100"/>
        <c:noMultiLvlLbl val="0"/>
      </c:catAx>
      <c:valAx>
        <c:axId val="17434892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347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768361581920902"/>
          <c:w val="0.66824644549763035"/>
          <c:h val="0.1751412429378532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63741339491916"/>
          <c:y val="9.9047619047619065E-2"/>
          <c:w val="0.72401847575057765"/>
          <c:h val="0.90285714285714258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rgbClr val="FF6600"/>
            </a:solidFill>
            <a:ln w="23370">
              <a:noFill/>
            </a:ln>
          </c:spPr>
          <c:invertIfNegative val="0"/>
          <c:dLbls>
            <c:dLbl>
              <c:idx val="4"/>
              <c:delete val="1"/>
            </c:dLbl>
            <c:spPr>
              <a:noFill/>
              <a:ln w="23370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informacji, przy punkcie informacyjnym</c:v>
                </c:pt>
                <c:pt idx="3">
                  <c:v>W innym miejscu</c:v>
                </c:pt>
                <c:pt idx="4">
                  <c:v>Nie ma / brak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0.27</c:v>
                </c:pt>
                <c:pt idx="3">
                  <c:v>0.14000000000000001</c:v>
                </c:pt>
                <c:pt idx="4">
                  <c:v>2.0000000000000011E-2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(N=340)</c:v>
                </c:pt>
              </c:strCache>
            </c:strRef>
          </c:tx>
          <c:spPr>
            <a:solidFill>
              <a:srgbClr val="FFCC00"/>
            </a:solidFill>
            <a:ln w="23370">
              <a:noFill/>
            </a:ln>
          </c:spPr>
          <c:invertIfNegative val="0"/>
          <c:dLbls>
            <c:spPr>
              <a:noFill/>
              <a:ln w="23370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informacji, przy punkcie informacyjnym</c:v>
                </c:pt>
                <c:pt idx="3">
                  <c:v>W innym miejscu</c:v>
                </c:pt>
                <c:pt idx="4">
                  <c:v>Nie ma / brak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0.88</c:v>
                </c:pt>
                <c:pt idx="1">
                  <c:v>0.26</c:v>
                </c:pt>
                <c:pt idx="2">
                  <c:v>7.0000000000000021E-2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3370">
              <a:noFill/>
            </a:ln>
          </c:spPr>
          <c:invertIfNegative val="0"/>
          <c:dLbls>
            <c:spPr>
              <a:noFill/>
              <a:ln w="23370">
                <a:noFill/>
              </a:ln>
            </c:spPr>
            <c:txPr>
              <a:bodyPr/>
              <a:lstStyle/>
              <a:p>
                <a:pPr>
                  <a:defRPr sz="110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 (kieszonki  stojaki)</c:v>
                </c:pt>
                <c:pt idx="1">
                  <c:v>Przy okienku (na ladzie)</c:v>
                </c:pt>
                <c:pt idx="2">
                  <c:v>W informacji, przy punkcie informacyjnym</c:v>
                </c:pt>
                <c:pt idx="3">
                  <c:v>W innym miejscu</c:v>
                </c:pt>
                <c:pt idx="4">
                  <c:v>Nie ma / brak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0.73000000000000065</c:v>
                </c:pt>
                <c:pt idx="1">
                  <c:v>0.3300000000000009</c:v>
                </c:pt>
                <c:pt idx="3">
                  <c:v>0.34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7474688"/>
        <c:axId val="167476224"/>
      </c:barChart>
      <c:catAx>
        <c:axId val="167474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47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762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474688"/>
        <c:crosses val="autoZero"/>
        <c:crossBetween val="between"/>
        <c:majorUnit val="0.2"/>
      </c:valAx>
      <c:spPr>
        <a:noFill/>
        <a:ln w="23370">
          <a:noFill/>
        </a:ln>
      </c:spPr>
    </c:plotArea>
    <c:legend>
      <c:legendPos val="t"/>
      <c:layout>
        <c:manualLayout>
          <c:xMode val="edge"/>
          <c:yMode val="edge"/>
          <c:x val="0.2401847575057737"/>
          <c:y val="0"/>
          <c:w val="0.43667416887222826"/>
          <c:h val="4.7524228787227452E-2"/>
        </c:manualLayout>
      </c:layout>
      <c:overlay val="0"/>
      <c:spPr>
        <a:noFill/>
        <a:ln w="23370">
          <a:noFill/>
        </a:ln>
      </c:spPr>
      <c:txPr>
        <a:bodyPr/>
        <a:lstStyle/>
        <a:p>
          <a:pPr>
            <a:defRPr sz="1012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4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56650246305397E-2"/>
          <c:y val="5.6338028169014088E-3"/>
          <c:w val="0.80788177339901679"/>
          <c:h val="0.81690140845070658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(N=82)</c:v>
                </c:pt>
              </c:strCache>
            </c:strRef>
          </c:tx>
          <c:spPr>
            <a:solidFill>
              <a:srgbClr val="339966"/>
            </a:solidFill>
            <a:ln w="25423">
              <a:noFill/>
            </a:ln>
          </c:spPr>
          <c:invertIfNegative val="0"/>
          <c:dLbls>
            <c:spPr>
              <a:noFill/>
              <a:ln w="25423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0.15000000000000013</c:v>
                </c:pt>
                <c:pt idx="2" formatCode="0%">
                  <c:v>0.12000000000000002</c:v>
                </c:pt>
                <c:pt idx="3" formatCode="0%">
                  <c:v>0.76000000000000056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(N=76)</c:v>
                </c:pt>
              </c:strCache>
            </c:strRef>
          </c:tx>
          <c:spPr>
            <a:solidFill>
              <a:srgbClr val="FFCC00"/>
            </a:solidFill>
            <a:ln w="25423">
              <a:noFill/>
            </a:ln>
          </c:spPr>
          <c:invertIfNegative val="0"/>
          <c:dLbls>
            <c:spPr>
              <a:noFill/>
              <a:ln w="25423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0.05</c:v>
                </c:pt>
                <c:pt idx="1">
                  <c:v>1.0000000000000005E-2</c:v>
                </c:pt>
                <c:pt idx="2">
                  <c:v>9.0000000000000024E-2</c:v>
                </c:pt>
                <c:pt idx="3">
                  <c:v>0.85000000000000053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423">
              <a:noFill/>
            </a:ln>
          </c:spPr>
          <c:invertIfNegative val="0"/>
          <c:dLbls>
            <c:spPr>
              <a:noFill/>
              <a:ln w="25423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0.3300000000000004</c:v>
                </c:pt>
                <c:pt idx="1">
                  <c:v>0.14000000000000001</c:v>
                </c:pt>
                <c:pt idx="2">
                  <c:v>0.19</c:v>
                </c:pt>
                <c:pt idx="3">
                  <c:v>0.39000000000000035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4949504"/>
        <c:axId val="174951040"/>
      </c:barChart>
      <c:catAx>
        <c:axId val="174949504"/>
        <c:scaling>
          <c:orientation val="minMax"/>
        </c:scaling>
        <c:delete val="1"/>
        <c:axPos val="l"/>
        <c:majorTickMark val="out"/>
        <c:minorTickMark val="none"/>
        <c:tickLblPos val="none"/>
        <c:crossAx val="174951040"/>
        <c:crossesAt val="0"/>
        <c:auto val="1"/>
        <c:lblAlgn val="ctr"/>
        <c:lblOffset val="100"/>
        <c:noMultiLvlLbl val="0"/>
      </c:catAx>
      <c:valAx>
        <c:axId val="17495104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949504"/>
        <c:crosses val="autoZero"/>
        <c:crossBetween val="between"/>
      </c:valAx>
      <c:spPr>
        <a:noFill/>
        <a:ln w="25423">
          <a:noFill/>
        </a:ln>
      </c:spPr>
    </c:plotArea>
    <c:legend>
      <c:legendPos val="b"/>
      <c:layout>
        <c:manualLayout>
          <c:xMode val="edge"/>
          <c:yMode val="edge"/>
          <c:x val="0"/>
          <c:y val="0.82816901408450938"/>
          <c:w val="0.6945812807881776"/>
          <c:h val="0.17464788732394371"/>
        </c:manualLayout>
      </c:layout>
      <c:overlay val="0"/>
      <c:spPr>
        <a:noFill/>
        <a:ln w="25423">
          <a:noFill/>
        </a:ln>
      </c:spPr>
      <c:txPr>
        <a:bodyPr/>
        <a:lstStyle/>
        <a:p>
          <a:pPr>
            <a:defRPr sz="110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3E-2"/>
          <c:y val="5.6818181818182037E-3"/>
          <c:w val="0.81932773109243651"/>
          <c:h val="0.815340909090909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383">
              <a:noFill/>
            </a:ln>
          </c:spPr>
          <c:invertIfNegative val="0"/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0.14000000000000001</c:v>
                </c:pt>
                <c:pt idx="2" formatCode="0%">
                  <c:v>0.29000000000000026</c:v>
                </c:pt>
                <c:pt idx="3" formatCode="0%">
                  <c:v>0.56000000000000005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2011 (N=80%)</c:v>
                </c:pt>
              </c:strCache>
            </c:strRef>
          </c:tx>
          <c:spPr>
            <a:solidFill>
              <a:srgbClr val="FFCC00"/>
            </a:solidFill>
            <a:ln w="25383">
              <a:noFill/>
            </a:ln>
          </c:spPr>
          <c:invertIfNegative val="0"/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6.0000000000000032E-2</c:v>
                </c:pt>
                <c:pt idx="1">
                  <c:v>6.0000000000000032E-2</c:v>
                </c:pt>
                <c:pt idx="2">
                  <c:v>0.39000000000000035</c:v>
                </c:pt>
                <c:pt idx="3">
                  <c:v>0.49000000000000027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383">
              <a:noFill/>
            </a:ln>
          </c:spPr>
          <c:invertIfNegative val="0"/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1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nie dotyczy</c:v>
                </c:pt>
                <c:pt idx="1">
                  <c:v>poinformował, że są one dostępne na stronie internetowej Urzędu</c:v>
                </c:pt>
                <c:pt idx="2">
                  <c:v>poinformował, gdzie znaleźć taki formularz / wniosek na terenie urzędu</c:v>
                </c:pt>
                <c:pt idx="3">
                  <c:v>wydał druk formularza / wniosku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8.0000000000000043E-2</c:v>
                </c:pt>
                <c:pt idx="1">
                  <c:v>2.0000000000000011E-2</c:v>
                </c:pt>
                <c:pt idx="2">
                  <c:v>0.25</c:v>
                </c:pt>
                <c:pt idx="3">
                  <c:v>0.67000000000000082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74785664"/>
        <c:axId val="174787200"/>
      </c:barChart>
      <c:catAx>
        <c:axId val="174785664"/>
        <c:scaling>
          <c:orientation val="minMax"/>
        </c:scaling>
        <c:delete val="1"/>
        <c:axPos val="l"/>
        <c:majorTickMark val="out"/>
        <c:minorTickMark val="none"/>
        <c:tickLblPos val="none"/>
        <c:crossAx val="174787200"/>
        <c:crossesAt val="0"/>
        <c:auto val="1"/>
        <c:lblAlgn val="ctr"/>
        <c:lblOffset val="100"/>
        <c:noMultiLvlLbl val="0"/>
      </c:catAx>
      <c:valAx>
        <c:axId val="1747872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74785664"/>
        <c:crosses val="autoZero"/>
        <c:crossBetween val="between"/>
      </c:valAx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0"/>
          <c:y val="0.82670454545454564"/>
          <c:w val="0.59243697478991197"/>
          <c:h val="0.17613636363636417"/>
        </c:manualLayout>
      </c:layout>
      <c:overlay val="0"/>
      <c:spPr>
        <a:noFill/>
        <a:ln w="25383">
          <a:noFill/>
        </a:ln>
      </c:spPr>
      <c:txPr>
        <a:bodyPr/>
        <a:lstStyle/>
        <a:p>
          <a:pPr>
            <a:defRPr sz="109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12"/>
          <c:y val="7.0422535211267798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WOM (Wydział Obsługi Mieszkańców)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3371008931945541"/>
                  <c:y val="0.12676056338028169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896613311459874"/>
                  <c:y val="-9.604763717439796E-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55388276286538"/>
                  <c:y val="-6.19944994504163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0.33000000000000063</c:v>
                </c:pt>
                <c:pt idx="1">
                  <c:v>0.62000000000000099</c:v>
                </c:pt>
                <c:pt idx="2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12"/>
          <c:y val="7.0422535211267798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0653006305861218"/>
                  <c:y val="0.11267605633802819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242548412177581"/>
                  <c:y val="-0.12421665125890542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943722943723027"/>
                  <c:y val="-1.76084898409396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0.3100000000000005</c:v>
                </c:pt>
                <c:pt idx="1">
                  <c:v>0.3100000000000005</c:v>
                </c:pt>
                <c:pt idx="2">
                  <c:v>0.38000000000000056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718614718712"/>
          <c:y val="7.0422535211267798E-3"/>
          <c:w val="0.60173160173160178"/>
          <c:h val="0.978873239436619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BAiSO</c:v>
                </c:pt>
              </c:strCache>
            </c:strRef>
          </c:tx>
          <c:spPr>
            <a:ln w="8054">
              <a:solidFill>
                <a:schemeClr val="hlink"/>
              </a:solidFill>
              <a:prstDash val="solid"/>
            </a:ln>
          </c:spPr>
          <c:dPt>
            <c:idx val="0"/>
            <c:bubble3D val="0"/>
            <c:spPr>
              <a:solidFill>
                <a:srgbClr val="000080"/>
              </a:solidFill>
              <a:ln w="16108">
                <a:noFill/>
              </a:ln>
            </c:spPr>
          </c:dPt>
          <c:dPt>
            <c:idx val="1"/>
            <c:bubble3D val="0"/>
            <c:spPr>
              <a:solidFill>
                <a:srgbClr val="3366FF"/>
              </a:solidFill>
              <a:ln w="16108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16108">
                <a:noFill/>
              </a:ln>
            </c:spPr>
          </c:dPt>
          <c:dPt>
            <c:idx val="3"/>
            <c:bubble3D val="0"/>
            <c:spPr>
              <a:solidFill>
                <a:schemeClr val="tx2"/>
              </a:solidFill>
              <a:ln w="8054">
                <a:solidFill>
                  <a:schemeClr val="tx2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hlink"/>
              </a:solidFill>
              <a:ln w="8054">
                <a:solidFill>
                  <a:schemeClr val="hlink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0893891578341794"/>
                  <c:y val="0.11971830985915488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932748974749255"/>
                  <c:y val="-0.13125890478003174"/>
                </c:manualLayout>
              </c:layout>
              <c:numFmt formatCode="0%" sourceLinked="0"/>
              <c:spPr>
                <a:noFill/>
                <a:ln w="16108">
                  <a:noFill/>
                </a:ln>
              </c:spPr>
              <c:txPr>
                <a:bodyPr/>
                <a:lstStyle/>
                <a:p>
                  <a:pPr>
                    <a:defRPr sz="888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2943722943723019"/>
                  <c:y val="-1.87857170689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16108">
                <a:noFill/>
              </a:ln>
            </c:spPr>
            <c:txPr>
              <a:bodyPr/>
              <a:lstStyle/>
              <a:p>
                <a:pPr>
                  <a:defRPr sz="888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0.33000000000000063</c:v>
                </c:pt>
                <c:pt idx="1">
                  <c:v>0.60000000000000064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  <c:spPr>
        <a:noFill/>
        <a:ln w="161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7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61083743842434E-3"/>
          <c:y val="8.5106382978723822E-3"/>
          <c:w val="0.86699507389162755"/>
          <c:h val="0.89787234042553188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(N=175)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0.82000000000000051</c:v>
                </c:pt>
                <c:pt idx="1">
                  <c:v>4.0000000000000022E-2</c:v>
                </c:pt>
                <c:pt idx="2">
                  <c:v>1.0000000000000005E-2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2.0000000000000011E-2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(N=167)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3.0000000000000002E-2</c:v>
                </c:pt>
                <c:pt idx="2">
                  <c:v>1.0000000000000005E-2</c:v>
                </c:pt>
                <c:pt idx="3">
                  <c:v>8.0000000000000043E-2</c:v>
                </c:pt>
                <c:pt idx="4">
                  <c:v>4.0000000000000022E-2</c:v>
                </c:pt>
                <c:pt idx="5">
                  <c:v>1.0000000000000005E-2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2010 (N=160)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 Wyjaśniał sprawę z głowy</c:v>
                </c:pt>
                <c:pt idx="1">
                  <c:v> Posługiwał się papierowymi kartami informacyjnymi</c:v>
                </c:pt>
                <c:pt idx="2">
                  <c:v> Posługiwał się papierowymi aktami prawnymi (ustawy, monitory itp.)</c:v>
                </c:pt>
                <c:pt idx="3">
                  <c:v> Posługiwał się komputerem</c:v>
                </c:pt>
                <c:pt idx="4">
                  <c:v> Korzystał z pomocy innych urzędników</c:v>
                </c:pt>
                <c:pt idx="5">
                  <c:v> nie wiem/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0.88</c:v>
                </c:pt>
                <c:pt idx="1">
                  <c:v>7.0000000000000021E-2</c:v>
                </c:pt>
                <c:pt idx="2">
                  <c:v>6.0000000000000032E-2</c:v>
                </c:pt>
                <c:pt idx="3">
                  <c:v>3.0000000000000002E-2</c:v>
                </c:pt>
                <c:pt idx="4">
                  <c:v>0.11</c:v>
                </c:pt>
                <c:pt idx="5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184512"/>
        <c:axId val="175206784"/>
      </c:barChart>
      <c:catAx>
        <c:axId val="175184512"/>
        <c:scaling>
          <c:orientation val="maxMin"/>
        </c:scaling>
        <c:delete val="1"/>
        <c:axPos val="l"/>
        <c:majorTickMark val="out"/>
        <c:minorTickMark val="none"/>
        <c:tickLblPos val="none"/>
        <c:crossAx val="175206784"/>
        <c:crosses val="autoZero"/>
        <c:auto val="1"/>
        <c:lblAlgn val="ctr"/>
        <c:lblOffset val="100"/>
        <c:noMultiLvlLbl val="0"/>
      </c:catAx>
      <c:valAx>
        <c:axId val="1752067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18451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"/>
          <c:w val="0.86699507389162755"/>
          <c:h val="0.102127659574468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0917874396135E-3"/>
          <c:y val="8.4925690021231768E-3"/>
          <c:w val="0.8695652173913061"/>
          <c:h val="0.8980891719745223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0.87000000000000055</c:v>
                </c:pt>
                <c:pt idx="1">
                  <c:v>4.0000000000000022E-2</c:v>
                </c:pt>
                <c:pt idx="3">
                  <c:v>0.3300000000000004</c:v>
                </c:pt>
                <c:pt idx="4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 (N=76)</c:v>
                </c:pt>
              </c:strCache>
            </c:strRef>
          </c:tx>
          <c:spPr>
            <a:solidFill>
              <a:srgbClr val="FFCC00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0.88</c:v>
                </c:pt>
                <c:pt idx="1">
                  <c:v>8.0000000000000043E-2</c:v>
                </c:pt>
                <c:pt idx="2">
                  <c:v>3.0000000000000002E-2</c:v>
                </c:pt>
                <c:pt idx="3">
                  <c:v>9.0000000000000024E-2</c:v>
                </c:pt>
                <c:pt idx="4">
                  <c:v>4.0000000000000022E-2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2010 (N=82)</c:v>
                </c:pt>
              </c:strCache>
            </c:strRef>
          </c:tx>
          <c:spPr>
            <a:solidFill>
              <a:srgbClr val="339966"/>
            </a:solidFill>
            <a:ln w="25418">
              <a:noFill/>
            </a:ln>
          </c:spPr>
          <c:invertIfNegative val="0"/>
          <c:dLbls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201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0.9400000000000005</c:v>
                </c:pt>
                <c:pt idx="1">
                  <c:v>0.1</c:v>
                </c:pt>
                <c:pt idx="3">
                  <c:v>2.0000000000000011E-2</c:v>
                </c:pt>
                <c:pt idx="4">
                  <c:v>6.0000000000000032E-2</c:v>
                </c:pt>
                <c:pt idx="5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270528"/>
        <c:axId val="175280512"/>
      </c:barChart>
      <c:catAx>
        <c:axId val="175270528"/>
        <c:scaling>
          <c:orientation val="maxMin"/>
        </c:scaling>
        <c:delete val="1"/>
        <c:axPos val="l"/>
        <c:majorTickMark val="out"/>
        <c:minorTickMark val="none"/>
        <c:tickLblPos val="none"/>
        <c:crossAx val="175280512"/>
        <c:crosses val="autoZero"/>
        <c:auto val="1"/>
        <c:lblAlgn val="ctr"/>
        <c:lblOffset val="100"/>
        <c:noMultiLvlLbl val="0"/>
      </c:catAx>
      <c:valAx>
        <c:axId val="175280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270528"/>
        <c:crosses val="autoZero"/>
        <c:crossBetween val="between"/>
        <c:majorUnit val="0.2"/>
      </c:valAx>
      <c:spPr>
        <a:noFill/>
        <a:ln w="25418">
          <a:noFill/>
        </a:ln>
      </c:spPr>
    </c:plotArea>
    <c:legend>
      <c:legendPos val="r"/>
      <c:layout>
        <c:manualLayout>
          <c:xMode val="edge"/>
          <c:yMode val="edge"/>
          <c:x val="4.830917874396135E-3"/>
          <c:y val="0.90021231422505132"/>
          <c:w val="0.85024154589371981"/>
          <c:h val="0.10191082802547755"/>
        </c:manualLayout>
      </c:layout>
      <c:overlay val="0"/>
      <c:spPr>
        <a:noFill/>
        <a:ln w="25418">
          <a:noFill/>
        </a:ln>
      </c:spPr>
      <c:txPr>
        <a:bodyPr/>
        <a:lstStyle/>
        <a:p>
          <a:pPr>
            <a:defRPr sz="1101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71559633027525E-3"/>
          <c:y val="8.5106382978723822E-3"/>
          <c:w val="0.71100917431192667"/>
          <c:h val="0.8957446808510635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2012 (N=85)</c:v>
                </c:pt>
              </c:strCache>
            </c:strRef>
          </c:tx>
          <c:spPr>
            <a:solidFill>
              <a:srgbClr val="FF66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0.99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 (N=80)</c:v>
                </c:pt>
              </c:strCache>
            </c:strRef>
          </c:tx>
          <c:spPr>
            <a:solidFill>
              <a:srgbClr val="FFCC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0.99</c:v>
                </c:pt>
                <c:pt idx="1">
                  <c:v>4.0000000000000022E-2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2010 (N=85)</c:v>
                </c:pt>
              </c:strCache>
            </c:strRef>
          </c:tx>
          <c:spPr>
            <a:solidFill>
              <a:srgbClr val="339966"/>
            </a:solidFill>
            <a:ln w="25400">
              <a:noFill/>
            </a:ln>
          </c:spPr>
          <c:invertIfNegative val="0"/>
          <c:dLbls>
            <c:dLbl>
              <c:idx val="2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Wyjaśniał sprawę z głowy</c:v>
                </c:pt>
                <c:pt idx="1">
                  <c:v>Posługiwał się papierowymi kartami informacyjnymi</c:v>
                </c:pt>
                <c:pt idx="2">
                  <c:v>Posługiwał się papierowymi aktami prawnymi (ustawy, monitory itp )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nie wiem 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0.95000000000000051</c:v>
                </c:pt>
                <c:pt idx="1">
                  <c:v>2.0000000000000011E-2</c:v>
                </c:pt>
                <c:pt idx="2">
                  <c:v>0</c:v>
                </c:pt>
                <c:pt idx="3">
                  <c:v>6.0000000000000032E-2</c:v>
                </c:pt>
                <c:pt idx="4">
                  <c:v>1.0000000000000005E-2</c:v>
                </c:pt>
                <c:pt idx="5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381120"/>
        <c:axId val="175391104"/>
      </c:barChart>
      <c:catAx>
        <c:axId val="175381120"/>
        <c:scaling>
          <c:orientation val="maxMin"/>
        </c:scaling>
        <c:delete val="1"/>
        <c:axPos val="l"/>
        <c:majorTickMark val="out"/>
        <c:minorTickMark val="none"/>
        <c:tickLblPos val="none"/>
        <c:crossAx val="175391104"/>
        <c:crosses val="autoZero"/>
        <c:auto val="1"/>
        <c:lblAlgn val="ctr"/>
        <c:lblOffset val="100"/>
        <c:noMultiLvlLbl val="0"/>
      </c:catAx>
      <c:valAx>
        <c:axId val="175391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38112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"/>
          <c:w val="0.80733944954128445"/>
          <c:h val="0.1021276595744680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46368715083875E-3"/>
          <c:y val="6.8000000000000019E-2"/>
          <c:w val="0.99441340782122578"/>
          <c:h val="0.658000000000002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wspominał o karcie informacyjnej</c:v>
                </c:pt>
              </c:strCache>
            </c:strRef>
          </c:tx>
          <c:spPr>
            <a:solidFill>
              <a:srgbClr val="333333"/>
            </a:solidFill>
            <a:ln w="23290">
              <a:noFill/>
            </a:ln>
          </c:spPr>
          <c:invertIfNegative val="0"/>
          <c:dLbls>
            <c:spPr>
              <a:noFill/>
              <a:ln w="2329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(N=169)</c:v>
                </c:pt>
                <c:pt idx="1">
                  <c:v>2011 (N=167)</c:v>
                </c:pt>
                <c:pt idx="2">
                  <c:v>2010 (N=160)</c:v>
                </c:pt>
                <c:pt idx="3">
                  <c:v>2012 (N=85)</c:v>
                </c:pt>
                <c:pt idx="4">
                  <c:v>2011 (N=76)</c:v>
                </c:pt>
                <c:pt idx="5">
                  <c:v>2010 (N=82)</c:v>
                </c:pt>
                <c:pt idx="6">
                  <c:v>2012 (N=85)</c:v>
                </c:pt>
                <c:pt idx="7">
                  <c:v>2011 (N=80)</c:v>
                </c:pt>
                <c:pt idx="8">
                  <c:v>2010 (N=85)</c:v>
                </c:pt>
              </c:strCache>
            </c:strRef>
          </c:cat>
          <c:val>
            <c:numRef>
              <c:f>Sheet1!$B$2:$R$2</c:f>
              <c:numCache>
                <c:formatCode>0%</c:formatCode>
                <c:ptCount val="9"/>
                <c:pt idx="0">
                  <c:v>0.7</c:v>
                </c:pt>
                <c:pt idx="1">
                  <c:v>0.81</c:v>
                </c:pt>
                <c:pt idx="2">
                  <c:v>0.64</c:v>
                </c:pt>
                <c:pt idx="3">
                  <c:v>0.35</c:v>
                </c:pt>
                <c:pt idx="4">
                  <c:v>0.68</c:v>
                </c:pt>
                <c:pt idx="5">
                  <c:v>0.78</c:v>
                </c:pt>
                <c:pt idx="6">
                  <c:v>0.68</c:v>
                </c:pt>
                <c:pt idx="7">
                  <c:v>0.71</c:v>
                </c:pt>
                <c:pt idx="8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Powiedział, że taka karta informacyjna jest dostępna na stronie internetowej Urzędu</c:v>
                </c:pt>
              </c:strCache>
            </c:strRef>
          </c:tx>
          <c:spPr>
            <a:solidFill>
              <a:srgbClr val="C0C0C0"/>
            </a:solidFill>
            <a:ln w="23290">
              <a:noFill/>
            </a:ln>
          </c:spPr>
          <c:invertIfNegative val="0"/>
          <c:dLbls>
            <c:dLbl>
              <c:idx val="8"/>
              <c:layout>
                <c:manualLayout>
                  <c:x val="1.0949876127116663E-2"/>
                  <c:y val="-1.68131283298255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(N=169)</c:v>
                </c:pt>
                <c:pt idx="1">
                  <c:v>2011 (N=167)</c:v>
                </c:pt>
                <c:pt idx="2">
                  <c:v>2010 (N=160)</c:v>
                </c:pt>
                <c:pt idx="3">
                  <c:v>2012 (N=85)</c:v>
                </c:pt>
                <c:pt idx="4">
                  <c:v>2011 (N=76)</c:v>
                </c:pt>
                <c:pt idx="5">
                  <c:v>2010 (N=82)</c:v>
                </c:pt>
                <c:pt idx="6">
                  <c:v>2012 (N=85)</c:v>
                </c:pt>
                <c:pt idx="7">
                  <c:v>2011 (N=80)</c:v>
                </c:pt>
                <c:pt idx="8">
                  <c:v>2010 (N=85)</c:v>
                </c:pt>
              </c:strCache>
            </c:strRef>
          </c:cat>
          <c:val>
            <c:numRef>
              <c:f>Sheet1!$B$3:$R$3</c:f>
              <c:numCache>
                <c:formatCode>0%</c:formatCode>
                <c:ptCount val="9"/>
                <c:pt idx="0">
                  <c:v>0.02</c:v>
                </c:pt>
                <c:pt idx="1">
                  <c:v>7.0000000000000007E-2</c:v>
                </c:pt>
                <c:pt idx="2">
                  <c:v>0.05</c:v>
                </c:pt>
                <c:pt idx="3">
                  <c:v>0.11</c:v>
                </c:pt>
                <c:pt idx="4">
                  <c:v>0.05</c:v>
                </c:pt>
                <c:pt idx="6">
                  <c:v>0.04</c:v>
                </c:pt>
                <c:pt idx="7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Powiedział, gdzie można znaleźć kartę informacyjną na terenie urzędu</c:v>
                </c:pt>
              </c:strCache>
            </c:strRef>
          </c:tx>
          <c:spPr>
            <a:solidFill>
              <a:srgbClr val="FF99CC"/>
            </a:solidFill>
            <a:ln w="23290">
              <a:noFill/>
            </a:ln>
          </c:spPr>
          <c:invertIfNegative val="0"/>
          <c:dLbls>
            <c:dLbl>
              <c:idx val="0"/>
              <c:layout>
                <c:manualLayout>
                  <c:x val="-3.2368576165114392E-3"/>
                  <c:y val="-7.08671740140280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895513840314524E-3"/>
                  <c:y val="-6.35715801366050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490498262923599E-4"/>
                  <c:y val="-5.45307419238291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037744138990813E-3"/>
                  <c:y val="-6.4803780445142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513072563464101E-2"/>
                  <c:y val="-1.7819453922957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56967694550923E-2"/>
                  <c:y val="-7.6531418641861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(N=169)</c:v>
                </c:pt>
                <c:pt idx="1">
                  <c:v>2011 (N=167)</c:v>
                </c:pt>
                <c:pt idx="2">
                  <c:v>2010 (N=160)</c:v>
                </c:pt>
                <c:pt idx="3">
                  <c:v>2012 (N=85)</c:v>
                </c:pt>
                <c:pt idx="4">
                  <c:v>2011 (N=76)</c:v>
                </c:pt>
                <c:pt idx="5">
                  <c:v>2010 (N=82)</c:v>
                </c:pt>
                <c:pt idx="6">
                  <c:v>2012 (N=85)</c:v>
                </c:pt>
                <c:pt idx="7">
                  <c:v>2011 (N=80)</c:v>
                </c:pt>
                <c:pt idx="8">
                  <c:v>2010 (N=85)</c:v>
                </c:pt>
              </c:strCache>
            </c:strRef>
          </c:cat>
          <c:val>
            <c:numRef>
              <c:f>Sheet1!$B$4:$R$4</c:f>
              <c:numCache>
                <c:formatCode>0%</c:formatCode>
                <c:ptCount val="9"/>
                <c:pt idx="0">
                  <c:v>0.11</c:v>
                </c:pt>
                <c:pt idx="1">
                  <c:v>0.1</c:v>
                </c:pt>
                <c:pt idx="2">
                  <c:v>0.14000000000000001</c:v>
                </c:pt>
                <c:pt idx="3">
                  <c:v>0.21</c:v>
                </c:pt>
                <c:pt idx="4">
                  <c:v>7.0000000000000007E-2</c:v>
                </c:pt>
                <c:pt idx="5">
                  <c:v>0.11</c:v>
                </c:pt>
                <c:pt idx="6">
                  <c:v>0.22</c:v>
                </c:pt>
                <c:pt idx="7">
                  <c:v>0.16</c:v>
                </c:pt>
                <c:pt idx="8">
                  <c:v>0.01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Wydał kartę informacyjną</c:v>
                </c:pt>
              </c:strCache>
            </c:strRef>
          </c:tx>
          <c:spPr>
            <a:solidFill>
              <a:schemeClr val="accent1"/>
            </a:solidFill>
            <a:ln w="23290">
              <a:noFill/>
            </a:ln>
          </c:spPr>
          <c:invertIfNegative val="0"/>
          <c:dLbls>
            <c:dLbl>
              <c:idx val="7"/>
              <c:layout>
                <c:manualLayout>
                  <c:x val="1.7771843637653311E-2"/>
                  <c:y val="-1.784967683846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301831434378841E-2"/>
                  <c:y val="-3.0493155398546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9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9"/>
                <c:pt idx="0">
                  <c:v>2012 (N=169)</c:v>
                </c:pt>
                <c:pt idx="1">
                  <c:v>2011 (N=167)</c:v>
                </c:pt>
                <c:pt idx="2">
                  <c:v>2010 (N=160)</c:v>
                </c:pt>
                <c:pt idx="3">
                  <c:v>2012 (N=85)</c:v>
                </c:pt>
                <c:pt idx="4">
                  <c:v>2011 (N=76)</c:v>
                </c:pt>
                <c:pt idx="5">
                  <c:v>2010 (N=82)</c:v>
                </c:pt>
                <c:pt idx="6">
                  <c:v>2012 (N=85)</c:v>
                </c:pt>
                <c:pt idx="7">
                  <c:v>2011 (N=80)</c:v>
                </c:pt>
                <c:pt idx="8">
                  <c:v>2010 (N=85)</c:v>
                </c:pt>
              </c:strCache>
            </c:strRef>
          </c:cat>
          <c:val>
            <c:numRef>
              <c:f>Sheet1!$B$5:$R$5</c:f>
              <c:numCache>
                <c:formatCode>0%</c:formatCode>
                <c:ptCount val="9"/>
                <c:pt idx="0">
                  <c:v>0.18</c:v>
                </c:pt>
                <c:pt idx="1">
                  <c:v>0.05</c:v>
                </c:pt>
                <c:pt idx="2">
                  <c:v>0.21</c:v>
                </c:pt>
                <c:pt idx="3">
                  <c:v>0.36</c:v>
                </c:pt>
                <c:pt idx="4">
                  <c:v>0.21</c:v>
                </c:pt>
                <c:pt idx="5">
                  <c:v>0.11</c:v>
                </c:pt>
                <c:pt idx="6">
                  <c:v>0.06</c:v>
                </c:pt>
                <c:pt idx="7">
                  <c:v>0.08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76086400"/>
        <c:axId val="175645824"/>
      </c:barChart>
      <c:catAx>
        <c:axId val="1760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2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645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645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6086400"/>
        <c:crosses val="autoZero"/>
        <c:crossBetween val="between"/>
      </c:valAx>
      <c:spPr>
        <a:noFill/>
        <a:ln w="23290">
          <a:noFill/>
        </a:ln>
      </c:spPr>
    </c:plotArea>
    <c:legend>
      <c:legendPos val="b"/>
      <c:layout/>
      <c:overlay val="0"/>
      <c:spPr>
        <a:noFill/>
        <a:ln w="23290">
          <a:noFill/>
        </a:ln>
      </c:spPr>
      <c:txPr>
        <a:bodyPr/>
        <a:lstStyle/>
        <a:p>
          <a:pPr>
            <a:defRPr sz="100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311161217586"/>
          <c:y val="3.952569169960474E-3"/>
          <c:w val="0.85569334836527766"/>
          <c:h val="0.8418972332015842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611">
              <a:noFill/>
            </a:ln>
          </c:spPr>
          <c:invertIfNegative val="0"/>
          <c:dLbls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11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611">
              <a:noFill/>
            </a:ln>
          </c:spPr>
          <c:invertIfNegative val="0"/>
          <c:dLbls>
            <c:dLbl>
              <c:idx val="0"/>
              <c:layout>
                <c:manualLayout>
                  <c:x val="-1.1632852549694621E-2"/>
                  <c:y val="1.2290574507551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2639912652590974"/>
                  <c:y val="0.11361511748689899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7733934611048477"/>
                  <c:y val="0.7351778656126482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7621195039458851"/>
                  <c:y val="0.84584980237154517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27733934611048477"/>
                  <c:y val="0.93280632411067199"/>
                </c:manualLayout>
              </c:layout>
              <c:spPr>
                <a:noFill/>
                <a:ln w="23611">
                  <a:noFill/>
                </a:ln>
              </c:spPr>
              <c:txPr>
                <a:bodyPr/>
                <a:lstStyle/>
                <a:p>
                  <a:pPr>
                    <a:defRPr sz="1069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115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rgbClr val="C0C0C0"/>
            </a:solidFill>
            <a:ln w="23611">
              <a:noFill/>
            </a:ln>
          </c:spPr>
          <c:invertIfNegative val="0"/>
          <c:dLbls>
            <c:dLbl>
              <c:idx val="0"/>
              <c:layout>
                <c:manualLayout>
                  <c:x val="0.98421645997744922"/>
                  <c:y val="9.86038971948630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11">
                <a:noFill/>
              </a:ln>
            </c:spPr>
            <c:txPr>
              <a:bodyPr/>
              <a:lstStyle/>
              <a:p>
                <a:pPr>
                  <a:defRPr sz="106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360000"/>
        <c:axId val="167361536"/>
      </c:barChart>
      <c:catAx>
        <c:axId val="167360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36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3615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360000"/>
        <c:crosses val="autoZero"/>
        <c:crossBetween val="between"/>
        <c:majorUnit val="0.2"/>
      </c:valAx>
      <c:spPr>
        <a:noFill/>
        <a:ln w="236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3394495412843"/>
          <c:y val="4.1493775933609993E-3"/>
          <c:w val="0.87041284403669728"/>
          <c:h val="0.834024896265562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680">
              <a:noFill/>
            </a:ln>
          </c:spPr>
          <c:invertIfNegative val="0"/>
          <c:dLbls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0.95000000000000062</c:v>
                </c:pt>
                <c:pt idx="1">
                  <c:v>0.96000000000000063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680">
              <a:noFill/>
            </a:ln>
          </c:spPr>
          <c:invertIfNegative val="0"/>
          <c:dLbls>
            <c:dLbl>
              <c:idx val="4"/>
              <c:layout>
                <c:manualLayout>
                  <c:x val="-0.22018736576696626"/>
                  <c:y val="8.1040600896585491E-2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2821100917431193"/>
                  <c:y val="0.7717842323651487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28096330275229381"/>
                  <c:y val="0.88796680497925118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Mode val="edge"/>
                  <c:yMode val="edge"/>
                  <c:x val="0.2821100917431193"/>
                  <c:y val="0.97925311203319765"/>
                </c:manualLayout>
              </c:layout>
              <c:spPr>
                <a:noFill/>
                <a:ln w="23680">
                  <a:noFill/>
                </a:ln>
              </c:spPr>
              <c:txPr>
                <a:bodyPr/>
                <a:lstStyle/>
                <a:p>
                  <a:pPr>
                    <a:defRPr sz="1095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4.0000000000000022E-2</c:v>
                </c:pt>
                <c:pt idx="2">
                  <c:v>9.0000000000000024E-2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rgbClr val="333333"/>
            </a:solidFill>
            <a:ln w="23680">
              <a:noFill/>
            </a:ln>
          </c:spPr>
          <c:invertIfNegative val="0"/>
          <c:dLbls>
            <c:spPr>
              <a:noFill/>
              <a:ln w="23680">
                <a:noFill/>
              </a:ln>
            </c:spPr>
            <c:txPr>
              <a:bodyPr/>
              <a:lstStyle/>
              <a:p>
                <a:pPr>
                  <a:defRPr sz="111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2012 (N=334)</c:v>
                </c:pt>
                <c:pt idx="1">
                  <c:v>2011 (N=340)</c:v>
                </c:pt>
                <c:pt idx="2">
                  <c:v>2010 (N=333)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0%">
                  <c:v>2.0000000000000011E-2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692928"/>
        <c:axId val="168042880"/>
      </c:barChart>
      <c:catAx>
        <c:axId val="1676929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804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042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692928"/>
        <c:crosses val="autoZero"/>
        <c:crossBetween val="between"/>
        <c:majorUnit val="0.2"/>
      </c:valAx>
      <c:spPr>
        <a:noFill/>
        <a:ln w="23680">
          <a:noFill/>
        </a:ln>
      </c:spPr>
    </c:plotArea>
    <c:legend>
      <c:legendPos val="b"/>
      <c:layout>
        <c:manualLayout>
          <c:xMode val="edge"/>
          <c:yMode val="edge"/>
          <c:x val="0.31880733944954254"/>
          <c:y val="0.85477178423236511"/>
          <c:w val="0.68004587155963492"/>
          <c:h val="0.1493775933609959"/>
        </c:manualLayout>
      </c:layout>
      <c:overlay val="0"/>
      <c:spPr>
        <a:noFill/>
        <a:ln w="23680">
          <a:noFill/>
        </a:ln>
      </c:spPr>
      <c:txPr>
        <a:bodyPr/>
        <a:lstStyle/>
        <a:p>
          <a:pPr>
            <a:defRPr sz="102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184757505774"/>
          <c:y val="9.9047619047619065E-2"/>
          <c:w val="0.72863741339492105"/>
          <c:h val="0.90285714285714258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2012 (N=340)</c:v>
                </c:pt>
              </c:strCache>
            </c:strRef>
          </c:tx>
          <c:spPr>
            <a:solidFill>
              <a:srgbClr val="FF6600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W okienku PI/ stanowisku WOM/ delegatury BAiSO</c:v>
                </c:pt>
                <c:pt idx="3">
                  <c:v>W innym miejscu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0.66000000000000181</c:v>
                </c:pt>
                <c:pt idx="1">
                  <c:v>0.18000000000000024</c:v>
                </c:pt>
                <c:pt idx="2">
                  <c:v>6.0000000000000032E-2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2011 (N=340)</c:v>
                </c:pt>
              </c:strCache>
            </c:strRef>
          </c:tx>
          <c:spPr>
            <a:solidFill>
              <a:srgbClr val="FFCC00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W okienku PI/ stanowisku WOM/ delegatury BAiSO</c:v>
                </c:pt>
                <c:pt idx="3">
                  <c:v>W innym miejscu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0.43000000000000038</c:v>
                </c:pt>
                <c:pt idx="2">
                  <c:v>7.0000000000000021E-2</c:v>
                </c:pt>
                <c:pt idx="3">
                  <c:v>0.18000000000000024</c:v>
                </c:pt>
                <c:pt idx="4">
                  <c:v>8.0000000000000043E-2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2010 (N=340)</c:v>
                </c:pt>
              </c:strCache>
            </c:strRef>
          </c:tx>
          <c:spPr>
            <a:solidFill>
              <a:srgbClr val="339966"/>
            </a:solidFill>
            <a:ln w="24221">
              <a:noFill/>
            </a:ln>
          </c:spPr>
          <c:invertIfNegative val="0"/>
          <c:dLbls>
            <c:spPr>
              <a:noFill/>
              <a:ln w="24221">
                <a:noFill/>
              </a:ln>
            </c:spPr>
            <c:txPr>
              <a:bodyPr/>
              <a:lstStyle/>
              <a:p>
                <a:pPr>
                  <a:defRPr sz="1144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Poza okienkiem PI/ stanowiskiem WOM/ delegatury BAiSO</c:v>
                </c:pt>
                <c:pt idx="2">
                  <c:v>W okienku PI/ stanowisku WOM/ delegatury BAiSO</c:v>
                </c:pt>
                <c:pt idx="3">
                  <c:v>W innym miejscu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</c:v>
                </c:pt>
                <c:pt idx="2">
                  <c:v>6.0000000000000032E-2</c:v>
                </c:pt>
                <c:pt idx="3">
                  <c:v>0.41000000000000031</c:v>
                </c:pt>
                <c:pt idx="4">
                  <c:v>6.0000000000000032E-2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7856000"/>
        <c:axId val="167857536"/>
      </c:barChart>
      <c:catAx>
        <c:axId val="16785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85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8575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856000"/>
        <c:crosses val="autoZero"/>
        <c:crossBetween val="between"/>
        <c:majorUnit val="0.2"/>
      </c:valAx>
      <c:spPr>
        <a:noFill/>
        <a:ln w="24221">
          <a:noFill/>
        </a:ln>
      </c:spPr>
    </c:plotArea>
    <c:legend>
      <c:legendPos val="t"/>
      <c:layout>
        <c:manualLayout>
          <c:xMode val="edge"/>
          <c:yMode val="edge"/>
          <c:x val="0.24133949191685924"/>
          <c:y val="0"/>
          <c:w val="0.70323325635103962"/>
          <c:h val="9.1428571428571415E-2"/>
        </c:manualLayout>
      </c:layout>
      <c:overlay val="0"/>
      <c:spPr>
        <a:noFill/>
        <a:ln w="24221">
          <a:noFill/>
        </a:ln>
      </c:spPr>
      <c:txPr>
        <a:bodyPr/>
        <a:lstStyle/>
        <a:p>
          <a:pPr>
            <a:defRPr sz="104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4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53590568059991"/>
          <c:y val="3.6429872495446373E-2"/>
          <c:w val="0.50160771704180063"/>
          <c:h val="0.910746812386158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/>
            </a:solidFill>
            <a:ln w="23110">
              <a:noFill/>
            </a:ln>
          </c:spPr>
          <c:invertIfNegative val="0"/>
          <c:dLbls>
            <c:spPr>
              <a:noFill/>
              <a:ln w="23110">
                <a:noFill/>
              </a:ln>
            </c:spPr>
            <c:txPr>
              <a:bodyPr/>
              <a:lstStyle/>
              <a:p>
                <a:pPr>
                  <a:defRPr sz="118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19"/>
                <c:pt idx="0">
                  <c:v>0.71000000000000063</c:v>
                </c:pt>
                <c:pt idx="1">
                  <c:v>0.85000000000000064</c:v>
                </c:pt>
                <c:pt idx="2">
                  <c:v>0.68</c:v>
                </c:pt>
                <c:pt idx="4">
                  <c:v>0.92</c:v>
                </c:pt>
                <c:pt idx="5">
                  <c:v>0.93</c:v>
                </c:pt>
                <c:pt idx="6">
                  <c:v>0.84000000000000064</c:v>
                </c:pt>
                <c:pt idx="8">
                  <c:v>0.92</c:v>
                </c:pt>
                <c:pt idx="9">
                  <c:v>0.96000000000000063</c:v>
                </c:pt>
                <c:pt idx="10">
                  <c:v>0.84000000000000064</c:v>
                </c:pt>
                <c:pt idx="12">
                  <c:v>0.78</c:v>
                </c:pt>
                <c:pt idx="13">
                  <c:v>0.8</c:v>
                </c:pt>
                <c:pt idx="14">
                  <c:v>0.7600000000000009</c:v>
                </c:pt>
                <c:pt idx="16">
                  <c:v>0.13</c:v>
                </c:pt>
                <c:pt idx="17">
                  <c:v>7.0000000000000021E-2</c:v>
                </c:pt>
                <c:pt idx="18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C0C0C0"/>
            </a:solidFill>
            <a:ln w="23110">
              <a:noFill/>
            </a:ln>
          </c:spPr>
          <c:invertIfNegative val="0"/>
          <c:dLbls>
            <c:dLbl>
              <c:idx val="4"/>
              <c:layout>
                <c:manualLayout>
                  <c:x val="4.1949903992351874E-3"/>
                  <c:y val="1.1402643403526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76218816155515E-2"/>
                  <c:y val="7.47604159592632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5037513397642015"/>
                  <c:y val="-2.10673596671440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1949903992351874E-3"/>
                  <c:y val="2.88264628584473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10">
                <a:noFill/>
              </a:ln>
            </c:spPr>
            <c:txPr>
              <a:bodyPr/>
              <a:lstStyle/>
              <a:p>
                <a:pPr>
                  <a:defRPr sz="1183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Sheet1!$C$2:$C$24</c:f>
              <c:numCache>
                <c:formatCode>0%</c:formatCode>
                <c:ptCount val="19"/>
                <c:pt idx="0">
                  <c:v>0.29000000000000031</c:v>
                </c:pt>
                <c:pt idx="1">
                  <c:v>0.15000000000000019</c:v>
                </c:pt>
                <c:pt idx="2">
                  <c:v>0.30000000000000032</c:v>
                </c:pt>
                <c:pt idx="4">
                  <c:v>8.0000000000000043E-2</c:v>
                </c:pt>
                <c:pt idx="5">
                  <c:v>7.0000000000000021E-2</c:v>
                </c:pt>
                <c:pt idx="6">
                  <c:v>0.16</c:v>
                </c:pt>
                <c:pt idx="8">
                  <c:v>8.0000000000000043E-2</c:v>
                </c:pt>
                <c:pt idx="9">
                  <c:v>4.0000000000000022E-2</c:v>
                </c:pt>
                <c:pt idx="10">
                  <c:v>0.15000000000000019</c:v>
                </c:pt>
                <c:pt idx="12">
                  <c:v>0.05</c:v>
                </c:pt>
                <c:pt idx="13">
                  <c:v>4.0000000000000022E-2</c:v>
                </c:pt>
                <c:pt idx="14">
                  <c:v>1.0000000000000005E-2</c:v>
                </c:pt>
                <c:pt idx="16">
                  <c:v>0.87000000000000077</c:v>
                </c:pt>
                <c:pt idx="17">
                  <c:v>0.93</c:v>
                </c:pt>
                <c:pt idx="18">
                  <c:v>0.92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rgbClr val="333333"/>
            </a:solidFill>
            <a:ln w="23110">
              <a:noFill/>
            </a:ln>
          </c:spPr>
          <c:invertIfNegative val="0"/>
          <c:dLbls>
            <c:spPr>
              <a:noFill/>
              <a:ln w="23110">
                <a:noFill/>
              </a:ln>
            </c:spPr>
            <c:txPr>
              <a:bodyPr/>
              <a:lstStyle/>
              <a:p>
                <a:pPr>
                  <a:defRPr sz="118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19"/>
                <c:pt idx="2" formatCode="0%">
                  <c:v>2.0000000000000011E-2</c:v>
                </c:pt>
                <c:pt idx="10" formatCode="0%">
                  <c:v>1.0000000000000005E-2</c:v>
                </c:pt>
                <c:pt idx="12" formatCode="0%">
                  <c:v>0.17</c:v>
                </c:pt>
                <c:pt idx="13" formatCode="0%">
                  <c:v>0.16</c:v>
                </c:pt>
                <c:pt idx="14" formatCode="0%">
                  <c:v>0.22</c:v>
                </c:pt>
                <c:pt idx="18" formatCode="0%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7977344"/>
        <c:axId val="167978880"/>
      </c:barChart>
      <c:catAx>
        <c:axId val="167977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9788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679788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977344"/>
        <c:crosses val="autoZero"/>
        <c:crossBetween val="between"/>
        <c:majorUnit val="0.2"/>
      </c:valAx>
      <c:spPr>
        <a:noFill/>
        <a:ln w="23110">
          <a:noFill/>
        </a:ln>
      </c:spPr>
    </c:plotArea>
    <c:legend>
      <c:legendPos val="r"/>
      <c:layout>
        <c:manualLayout>
          <c:xMode val="edge"/>
          <c:yMode val="edge"/>
          <c:x val="0.50267952840300278"/>
          <c:y val="0.93624772313296856"/>
          <c:w val="0.49196141479099681"/>
          <c:h val="6.5573770491803282E-2"/>
        </c:manualLayout>
      </c:layout>
      <c:overlay val="0"/>
      <c:spPr>
        <a:noFill/>
        <a:ln w="23110">
          <a:noFill/>
        </a:ln>
      </c:spPr>
      <c:txPr>
        <a:bodyPr/>
        <a:lstStyle/>
        <a:p>
          <a:pPr>
            <a:defRPr sz="106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0.5465</cdr:x>
      <cdr:y>0.3995</cdr:y>
    </cdr:from>
    <cdr:to>
      <cdr:x>0.551</cdr:x>
      <cdr:y>0.499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9120" y="917062"/>
          <a:ext cx="37376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0.5465</cdr:x>
      <cdr:y>0.402</cdr:y>
    </cdr:from>
    <cdr:to>
      <cdr:x>0.551</cdr:x>
      <cdr:y>0.5015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9120" y="922801"/>
          <a:ext cx="37376" cy="228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pl-PL" sz="800" b="1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7F1EE0F0-0197-43C9-BF21-A74C262F4767}" type="datetimeFigureOut">
              <a:rPr lang="pl-PL" smtClean="0"/>
              <a:pPr/>
              <a:t>2014-05-07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CFCBC42-221B-4C0F-8C3E-A41CEF1EA0D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230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06A4311-2DCD-42EF-99E7-2331D10BBCBB}" type="datetimeFigureOut">
              <a:rPr lang="pl-PL" smtClean="0"/>
              <a:pPr/>
              <a:t>2014-05-07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ECDE443-8745-4639-A45C-02E30601196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96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C3F9B-4428-477E-B62E-A48ABC1D0128}" type="slidenum">
              <a:rPr lang="pl-PL"/>
              <a:pPr/>
              <a:t>16</a:t>
            </a:fld>
            <a:endParaRPr lang="pl-PL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750888"/>
            <a:ext cx="4943475" cy="37084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6124" y="6859032"/>
            <a:ext cx="4895297" cy="182678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9F2AF-C11B-49D9-8AAB-42D1E667334C}" type="slidenum">
              <a:rPr lang="en-GB"/>
              <a:pPr/>
              <a:t>20</a:t>
            </a:fld>
            <a:endParaRPr lang="en-GB"/>
          </a:p>
        </p:txBody>
      </p:sp>
      <p:sp>
        <p:nvSpPr>
          <p:cNvPr id="25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50888"/>
            <a:ext cx="4945063" cy="3709987"/>
          </a:xfrm>
          <a:ln/>
        </p:spPr>
      </p:sp>
      <p:sp>
        <p:nvSpPr>
          <p:cNvPr id="256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690" y="6857541"/>
            <a:ext cx="4896155" cy="1822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E443-8745-4639-A45C-02E306011963}" type="slidenum">
              <a:rPr lang="pl-PL" smtClean="0"/>
              <a:pPr/>
              <a:t>24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E443-8745-4639-A45C-02E306011963}" type="slidenum">
              <a:rPr lang="pl-PL" smtClean="0"/>
              <a:pPr/>
              <a:t>36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E443-8745-4639-A45C-02E306011963}" type="slidenum">
              <a:rPr lang="pl-PL" smtClean="0"/>
              <a:pPr/>
              <a:t>37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E443-8745-4639-A45C-02E306011963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DE443-8745-4639-A45C-02E306011963}" type="slidenum">
              <a:rPr lang="pl-PL" smtClean="0"/>
              <a:pPr/>
              <a:t>59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92162" y="3068960"/>
            <a:ext cx="7608093" cy="1945108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5157192"/>
            <a:ext cx="5555977" cy="108009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7668343" y="6237312"/>
            <a:ext cx="1068621" cy="28803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z zaokrąglonym rogiem 8"/>
          <p:cNvSpPr/>
          <p:nvPr userDrawn="1"/>
        </p:nvSpPr>
        <p:spPr>
          <a:xfrm>
            <a:off x="0" y="6597650"/>
            <a:ext cx="8454083" cy="24765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147822" cy="45719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2" name="Prostokąt z zaokrąglonym rogiem 11"/>
          <p:cNvSpPr/>
          <p:nvPr userDrawn="1"/>
        </p:nvSpPr>
        <p:spPr>
          <a:xfrm>
            <a:off x="0" y="6661448"/>
            <a:ext cx="9144000" cy="196552"/>
          </a:xfrm>
          <a:prstGeom prst="round1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3361" y="6669360"/>
            <a:ext cx="7967663" cy="154134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1" name="Podtytuł 2"/>
          <p:cNvSpPr txBox="1">
            <a:spLocks/>
          </p:cNvSpPr>
          <p:nvPr userDrawn="1"/>
        </p:nvSpPr>
        <p:spPr>
          <a:xfrm>
            <a:off x="297099" y="5157192"/>
            <a:ext cx="3986869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00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Przygotowano dla: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cja_poza_Agendą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708275"/>
            <a:ext cx="4005259" cy="2736949"/>
          </a:xfrm>
        </p:spPr>
        <p:txBody>
          <a:bodyPr anchor="t"/>
          <a:lstStyle>
            <a:lvl1pPr algn="l">
              <a:defRPr sz="2800" b="1" cap="none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obrazu 7"/>
          <p:cNvSpPr>
            <a:spLocks noGrp="1"/>
          </p:cNvSpPr>
          <p:nvPr>
            <p:ph type="pic" sz="quarter" idx="11"/>
          </p:nvPr>
        </p:nvSpPr>
        <p:spPr>
          <a:xfrm>
            <a:off x="5340424" y="2708920"/>
            <a:ext cx="3048000" cy="2018369"/>
          </a:xfrm>
          <a:prstGeom prst="roundRect">
            <a:avLst>
              <a:gd name="adj" fmla="val 10568"/>
            </a:avLst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6" name="Prostokąt z zaokrąglonym rogiem 5"/>
          <p:cNvSpPr/>
          <p:nvPr userDrawn="1"/>
        </p:nvSpPr>
        <p:spPr>
          <a:xfrm>
            <a:off x="0" y="6597650"/>
            <a:ext cx="8454083" cy="24765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z zaokrąglonym rogiem 6"/>
          <p:cNvSpPr/>
          <p:nvPr userDrawn="1"/>
        </p:nvSpPr>
        <p:spPr>
          <a:xfrm>
            <a:off x="0" y="6661448"/>
            <a:ext cx="9144000" cy="196552"/>
          </a:xfrm>
          <a:prstGeom prst="round1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daty 8"/>
          <p:cNvSpPr>
            <a:spLocks noGrp="1"/>
          </p:cNvSpPr>
          <p:nvPr>
            <p:ph type="dt" sz="half" idx="12"/>
          </p:nvPr>
        </p:nvSpPr>
        <p:spPr>
          <a:xfrm>
            <a:off x="7691204" y="6237288"/>
            <a:ext cx="1068621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stopki 10"/>
          <p:cNvSpPr>
            <a:spLocks noGrp="1"/>
          </p:cNvSpPr>
          <p:nvPr>
            <p:ph type="ftr" sz="quarter" idx="14"/>
          </p:nvPr>
        </p:nvSpPr>
        <p:spPr>
          <a:xfrm>
            <a:off x="33362" y="6661448"/>
            <a:ext cx="7967662" cy="17750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1"/>
            <a:ext cx="9144000" cy="36513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 userDrawn="1"/>
        </p:nvSpPr>
        <p:spPr>
          <a:xfrm>
            <a:off x="1187624" y="1037493"/>
            <a:ext cx="7224284" cy="2426676"/>
          </a:xfrm>
          <a:prstGeom prst="roundRect">
            <a:avLst>
              <a:gd name="adj" fmla="val 1351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16824" y="1627855"/>
            <a:ext cx="5512778" cy="13690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1397977" y="1116623"/>
            <a:ext cx="6816488" cy="422031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Symbol zastępczy obrazu 25"/>
          <p:cNvSpPr>
            <a:spLocks noGrp="1"/>
          </p:cNvSpPr>
          <p:nvPr>
            <p:ph type="pic" sz="quarter" idx="27"/>
          </p:nvPr>
        </p:nvSpPr>
        <p:spPr>
          <a:xfrm>
            <a:off x="1404368" y="1627855"/>
            <a:ext cx="1232782" cy="1369097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31" name="Symbol zastępczy tekstu 7"/>
          <p:cNvSpPr>
            <a:spLocks noGrp="1"/>
          </p:cNvSpPr>
          <p:nvPr>
            <p:ph type="body" sz="quarter" idx="30"/>
          </p:nvPr>
        </p:nvSpPr>
        <p:spPr>
          <a:xfrm>
            <a:off x="1844824" y="3032470"/>
            <a:ext cx="6384776" cy="32452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429" y="2947804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Prostokąt zaokrąglony 15"/>
          <p:cNvSpPr/>
          <p:nvPr userDrawn="1"/>
        </p:nvSpPr>
        <p:spPr>
          <a:xfrm>
            <a:off x="1142581" y="3810614"/>
            <a:ext cx="7224284" cy="2426676"/>
          </a:xfrm>
          <a:prstGeom prst="roundRect">
            <a:avLst>
              <a:gd name="adj" fmla="val 1351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Symbol zastępczy zawartości 2"/>
          <p:cNvSpPr>
            <a:spLocks noGrp="1"/>
          </p:cNvSpPr>
          <p:nvPr>
            <p:ph idx="31"/>
          </p:nvPr>
        </p:nvSpPr>
        <p:spPr>
          <a:xfrm>
            <a:off x="2671781" y="4400976"/>
            <a:ext cx="5512778" cy="13690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Symbol zastępczy zawartości 25"/>
          <p:cNvSpPr>
            <a:spLocks noGrp="1"/>
          </p:cNvSpPr>
          <p:nvPr>
            <p:ph sz="quarter" idx="32"/>
          </p:nvPr>
        </p:nvSpPr>
        <p:spPr>
          <a:xfrm>
            <a:off x="1352934" y="3889744"/>
            <a:ext cx="6816488" cy="422031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obrazu 25"/>
          <p:cNvSpPr>
            <a:spLocks noGrp="1"/>
          </p:cNvSpPr>
          <p:nvPr>
            <p:ph type="pic" sz="quarter" idx="33"/>
          </p:nvPr>
        </p:nvSpPr>
        <p:spPr>
          <a:xfrm>
            <a:off x="1359325" y="4400976"/>
            <a:ext cx="1232782" cy="1369097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34" name="Symbol zastępczy tekstu 7"/>
          <p:cNvSpPr>
            <a:spLocks noGrp="1"/>
          </p:cNvSpPr>
          <p:nvPr>
            <p:ph type="body" sz="quarter" idx="34"/>
          </p:nvPr>
        </p:nvSpPr>
        <p:spPr>
          <a:xfrm>
            <a:off x="1799781" y="5805591"/>
            <a:ext cx="6384776" cy="324522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386" y="5720925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ostokąt zaokrąglony 34"/>
          <p:cNvSpPr/>
          <p:nvPr userDrawn="1"/>
        </p:nvSpPr>
        <p:spPr>
          <a:xfrm>
            <a:off x="4851344" y="3861048"/>
            <a:ext cx="3879536" cy="2376264"/>
          </a:xfrm>
          <a:prstGeom prst="roundRect">
            <a:avLst>
              <a:gd name="adj" fmla="val 1025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97972" y="3861048"/>
            <a:ext cx="3879536" cy="2376264"/>
          </a:xfrm>
          <a:prstGeom prst="roundRect">
            <a:avLst>
              <a:gd name="adj" fmla="val 1025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21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4922504" y="4014056"/>
            <a:ext cx="3719284" cy="410957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Symbol zastępczy zawartości 25"/>
          <p:cNvSpPr>
            <a:spLocks noGrp="1"/>
          </p:cNvSpPr>
          <p:nvPr>
            <p:ph sz="quarter" idx="24"/>
          </p:nvPr>
        </p:nvSpPr>
        <p:spPr>
          <a:xfrm>
            <a:off x="887457" y="4005064"/>
            <a:ext cx="3703593" cy="410957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4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4860136" y="980728"/>
            <a:ext cx="3879536" cy="2376264"/>
          </a:xfrm>
          <a:prstGeom prst="roundRect">
            <a:avLst>
              <a:gd name="adj" fmla="val 1025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Prostokąt zaokrąglony 28"/>
          <p:cNvSpPr/>
          <p:nvPr userDrawn="1"/>
        </p:nvSpPr>
        <p:spPr>
          <a:xfrm>
            <a:off x="806764" y="980728"/>
            <a:ext cx="3879536" cy="2376264"/>
          </a:xfrm>
          <a:prstGeom prst="roundRect">
            <a:avLst>
              <a:gd name="adj" fmla="val 1025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pl-PL" sz="1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Symbol zastępczy zawartości 25"/>
          <p:cNvSpPr>
            <a:spLocks noGrp="1"/>
          </p:cNvSpPr>
          <p:nvPr>
            <p:ph sz="quarter" idx="35"/>
          </p:nvPr>
        </p:nvSpPr>
        <p:spPr>
          <a:xfrm>
            <a:off x="4938731" y="1133736"/>
            <a:ext cx="3742333" cy="410957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1" name="Symbol zastępczy zawartości 25"/>
          <p:cNvSpPr>
            <a:spLocks noGrp="1"/>
          </p:cNvSpPr>
          <p:nvPr>
            <p:ph sz="quarter" idx="36"/>
          </p:nvPr>
        </p:nvSpPr>
        <p:spPr>
          <a:xfrm>
            <a:off x="903652" y="1124744"/>
            <a:ext cx="3726545" cy="410957"/>
          </a:xfrm>
        </p:spPr>
        <p:txBody>
          <a:bodyPr anchor="ctr">
            <a:no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0" name="Symbol zastępczy obrazu 25"/>
          <p:cNvSpPr>
            <a:spLocks noGrp="1"/>
          </p:cNvSpPr>
          <p:nvPr>
            <p:ph type="pic" sz="quarter" idx="28"/>
          </p:nvPr>
        </p:nvSpPr>
        <p:spPr>
          <a:xfrm>
            <a:off x="883365" y="4509120"/>
            <a:ext cx="1185939" cy="125205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de-DE" sz="1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51" name="Symbol zastępczy tekstu 7"/>
          <p:cNvSpPr>
            <a:spLocks noGrp="1"/>
          </p:cNvSpPr>
          <p:nvPr>
            <p:ph type="body" sz="quarter" idx="31"/>
          </p:nvPr>
        </p:nvSpPr>
        <p:spPr>
          <a:xfrm>
            <a:off x="1364708" y="5800180"/>
            <a:ext cx="3228649" cy="29073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3" name="Symbol zastępczy zawartości 2"/>
          <p:cNvSpPr>
            <a:spLocks noGrp="1"/>
          </p:cNvSpPr>
          <p:nvPr>
            <p:ph idx="32"/>
          </p:nvPr>
        </p:nvSpPr>
        <p:spPr>
          <a:xfrm>
            <a:off x="2144297" y="4509119"/>
            <a:ext cx="2449060" cy="125205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4" name="Symbol zastępczy obrazu 25"/>
          <p:cNvSpPr>
            <a:spLocks noGrp="1"/>
          </p:cNvSpPr>
          <p:nvPr>
            <p:ph type="pic" sz="quarter" idx="33"/>
          </p:nvPr>
        </p:nvSpPr>
        <p:spPr>
          <a:xfrm>
            <a:off x="4922504" y="4509121"/>
            <a:ext cx="1185939" cy="125205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de-DE" sz="1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55" name="Symbol zastępczy tekstu 7"/>
          <p:cNvSpPr>
            <a:spLocks noGrp="1"/>
          </p:cNvSpPr>
          <p:nvPr>
            <p:ph type="body" sz="quarter" idx="34"/>
          </p:nvPr>
        </p:nvSpPr>
        <p:spPr>
          <a:xfrm>
            <a:off x="5388363" y="5800181"/>
            <a:ext cx="3261716" cy="29073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7" name="Symbol zastępczy zawartości 2"/>
          <p:cNvSpPr>
            <a:spLocks noGrp="1"/>
          </p:cNvSpPr>
          <p:nvPr>
            <p:ph idx="43"/>
          </p:nvPr>
        </p:nvSpPr>
        <p:spPr>
          <a:xfrm>
            <a:off x="6201020" y="4509120"/>
            <a:ext cx="2449060" cy="125205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8" name="Symbol zastępczy obrazu 25"/>
          <p:cNvSpPr>
            <a:spLocks noGrp="1"/>
          </p:cNvSpPr>
          <p:nvPr>
            <p:ph type="pic" sz="quarter" idx="44"/>
          </p:nvPr>
        </p:nvSpPr>
        <p:spPr>
          <a:xfrm>
            <a:off x="899592" y="1628799"/>
            <a:ext cx="1185939" cy="125205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de-DE" sz="1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59" name="Symbol zastępczy tekstu 7"/>
          <p:cNvSpPr>
            <a:spLocks noGrp="1"/>
          </p:cNvSpPr>
          <p:nvPr>
            <p:ph type="body" sz="quarter" idx="45"/>
          </p:nvPr>
        </p:nvSpPr>
        <p:spPr>
          <a:xfrm>
            <a:off x="1380935" y="2919859"/>
            <a:ext cx="3228649" cy="29073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1" name="Symbol zastępczy zawartości 2"/>
          <p:cNvSpPr>
            <a:spLocks noGrp="1"/>
          </p:cNvSpPr>
          <p:nvPr>
            <p:ph idx="46"/>
          </p:nvPr>
        </p:nvSpPr>
        <p:spPr>
          <a:xfrm>
            <a:off x="2160524" y="1628798"/>
            <a:ext cx="2449060" cy="125205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2" name="Symbol zastępczy obrazu 25"/>
          <p:cNvSpPr>
            <a:spLocks noGrp="1"/>
          </p:cNvSpPr>
          <p:nvPr>
            <p:ph type="pic" sz="quarter" idx="47"/>
          </p:nvPr>
        </p:nvSpPr>
        <p:spPr>
          <a:xfrm>
            <a:off x="4938731" y="1628800"/>
            <a:ext cx="1185939" cy="125205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de-DE" sz="1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</a:lstStyle>
          <a:p>
            <a:r>
              <a:rPr lang="pl-PL" dirty="0" smtClean="0"/>
              <a:t>Kliknij ikonę, aby dodać obraz</a:t>
            </a:r>
            <a:endParaRPr lang="de-DE" dirty="0"/>
          </a:p>
        </p:txBody>
      </p:sp>
      <p:sp>
        <p:nvSpPr>
          <p:cNvPr id="63" name="Symbol zastępczy tekstu 7"/>
          <p:cNvSpPr>
            <a:spLocks noGrp="1"/>
          </p:cNvSpPr>
          <p:nvPr>
            <p:ph type="body" sz="quarter" idx="48"/>
          </p:nvPr>
        </p:nvSpPr>
        <p:spPr>
          <a:xfrm>
            <a:off x="5404590" y="2919860"/>
            <a:ext cx="3261716" cy="29073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49"/>
          </p:nvPr>
        </p:nvSpPr>
        <p:spPr>
          <a:xfrm>
            <a:off x="6217247" y="1628799"/>
            <a:ext cx="2449060" cy="125205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0" indent="0">
              <a:defRPr sz="1200"/>
            </a:lvl2pPr>
            <a:lvl3pPr marL="0" indent="0">
              <a:defRPr sz="1100"/>
            </a:lvl3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93" y="5690553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751" y="5705793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12526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6334" y="2827766"/>
            <a:ext cx="6762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162" y="2341740"/>
            <a:ext cx="7944801" cy="1231723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2162" y="3717032"/>
            <a:ext cx="7944801" cy="135661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ncow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zaokrąglonym rogiem 8"/>
          <p:cNvSpPr/>
          <p:nvPr userDrawn="1"/>
        </p:nvSpPr>
        <p:spPr>
          <a:xfrm>
            <a:off x="0" y="6597650"/>
            <a:ext cx="8454083" cy="24765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0" y="0"/>
            <a:ext cx="9147822" cy="45719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2" name="Prostokąt z zaokrąglonym rogiem 11"/>
          <p:cNvSpPr/>
          <p:nvPr userDrawn="1"/>
        </p:nvSpPr>
        <p:spPr>
          <a:xfrm>
            <a:off x="0" y="6661448"/>
            <a:ext cx="9144000" cy="196552"/>
          </a:xfrm>
          <a:prstGeom prst="round1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3923928" y="1432562"/>
            <a:ext cx="4462932" cy="242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0" tIns="46800" rIns="72000" bIns="4680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l-PL" sz="2400" b="1" dirty="0" smtClean="0">
                <a:latin typeface="Tahoma" pitchFamily="34" charset="0"/>
                <a:cs typeface="Tahoma" pitchFamily="34" charset="0"/>
              </a:rPr>
              <a:t>Grupa IQS Sp. z o.o.</a:t>
            </a:r>
          </a:p>
          <a:p>
            <a:pPr algn="r">
              <a:spcBef>
                <a:spcPts val="1000"/>
              </a:spcBef>
              <a:defRPr/>
            </a:pPr>
            <a:r>
              <a:rPr lang="pl-PL" dirty="0" smtClean="0">
                <a:latin typeface="Tahoma" pitchFamily="34" charset="0"/>
                <a:cs typeface="Tahoma" pitchFamily="34" charset="0"/>
              </a:rPr>
              <a:t>ul. Francuska 37</a:t>
            </a:r>
          </a:p>
          <a:p>
            <a:pPr algn="r">
              <a:spcBef>
                <a:spcPts val="1000"/>
              </a:spcBef>
              <a:defRPr/>
            </a:pPr>
            <a:r>
              <a:rPr lang="pl-PL" dirty="0" smtClean="0">
                <a:latin typeface="Tahoma" pitchFamily="34" charset="0"/>
                <a:cs typeface="Tahoma" pitchFamily="34" charset="0"/>
              </a:rPr>
              <a:t>03-905 Warszawa</a:t>
            </a:r>
            <a:endParaRPr lang="pl-PL" sz="1600" dirty="0" smtClean="0">
              <a:latin typeface="Tahoma" pitchFamily="34" charset="0"/>
              <a:cs typeface="Tahoma" pitchFamily="34" charset="0"/>
            </a:endParaRPr>
          </a:p>
          <a:p>
            <a:pPr algn="r">
              <a:spcBef>
                <a:spcPts val="1000"/>
              </a:spcBef>
              <a:defRPr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tel. +48 (22) 592 63 00</a:t>
            </a:r>
          </a:p>
          <a:p>
            <a:pPr algn="r">
              <a:spcBef>
                <a:spcPts val="1000"/>
              </a:spcBef>
              <a:defRPr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fax +48 (22) 825 48 70</a:t>
            </a:r>
          </a:p>
          <a:p>
            <a:pPr algn="r">
              <a:spcBef>
                <a:spcPts val="1000"/>
              </a:spcBef>
              <a:defRPr/>
            </a:pPr>
            <a:r>
              <a:rPr lang="pl-PL" sz="16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l-PL" sz="1200" b="1" dirty="0">
              <a:solidFill>
                <a:srgbClr val="CC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Podtytuł 2"/>
          <p:cNvSpPr txBox="1">
            <a:spLocks/>
          </p:cNvSpPr>
          <p:nvPr userDrawn="1"/>
        </p:nvSpPr>
        <p:spPr>
          <a:xfrm>
            <a:off x="4786110" y="4365104"/>
            <a:ext cx="3600750" cy="936576"/>
          </a:xfrm>
          <a:prstGeom prst="rect">
            <a:avLst/>
          </a:prstGeom>
        </p:spPr>
        <p:txBody>
          <a:bodyPr vert="horz" lIns="91440" tIns="45720" rIns="72000" bIns="45720"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F000A"/>
              </a:buClr>
              <a:buSzPct val="80000"/>
              <a:buFont typeface="Wingdings" pitchFamily="2" charset="2"/>
              <a:buNone/>
              <a:tabLst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F00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www.grupaiqs.pl  </a:t>
            </a:r>
            <a:b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maciej.gerc@grupaiqs.pl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4"/>
          </p:nvPr>
        </p:nvSpPr>
        <p:spPr>
          <a:xfrm>
            <a:off x="4572001" y="5275330"/>
            <a:ext cx="3814860" cy="719137"/>
          </a:xfrm>
        </p:spPr>
        <p:txBody>
          <a:bodyPr/>
          <a:lstStyle>
            <a:lvl1pPr marL="0" indent="0" algn="r">
              <a:buNone/>
              <a:defRPr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1" y="1322850"/>
            <a:ext cx="7944062" cy="1080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Prostokąt zaokrąglony 6"/>
          <p:cNvSpPr/>
          <p:nvPr userDrawn="1"/>
        </p:nvSpPr>
        <p:spPr>
          <a:xfrm>
            <a:off x="791435" y="836731"/>
            <a:ext cx="7958865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791435" y="836712"/>
            <a:ext cx="7939222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1"/>
          </p:nvPr>
        </p:nvSpPr>
        <p:spPr>
          <a:xfrm>
            <a:off x="782554" y="3356992"/>
            <a:ext cx="7954409" cy="1080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22"/>
          </p:nvPr>
        </p:nvSpPr>
        <p:spPr>
          <a:xfrm>
            <a:off x="782556" y="5301208"/>
            <a:ext cx="7967744" cy="1080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0" name="Prostokąt zaokrąglony 19"/>
          <p:cNvSpPr/>
          <p:nvPr userDrawn="1"/>
        </p:nvSpPr>
        <p:spPr>
          <a:xfrm>
            <a:off x="782555" y="2827331"/>
            <a:ext cx="7977269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782555" y="2827312"/>
            <a:ext cx="7944911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Prostokąt zaokrąglony 21"/>
          <p:cNvSpPr/>
          <p:nvPr userDrawn="1"/>
        </p:nvSpPr>
        <p:spPr>
          <a:xfrm>
            <a:off x="782556" y="4800575"/>
            <a:ext cx="7967744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ymbol zastępczy zawartości 25"/>
          <p:cNvSpPr>
            <a:spLocks noGrp="1"/>
          </p:cNvSpPr>
          <p:nvPr>
            <p:ph sz="quarter" idx="24"/>
          </p:nvPr>
        </p:nvSpPr>
        <p:spPr>
          <a:xfrm>
            <a:off x="782557" y="4800556"/>
            <a:ext cx="7954406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4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0" y="1391685"/>
            <a:ext cx="7957399" cy="10142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Prostokąt zaokrąglony 6"/>
          <p:cNvSpPr/>
          <p:nvPr userDrawn="1"/>
        </p:nvSpPr>
        <p:spPr>
          <a:xfrm>
            <a:off x="780977" y="836731"/>
            <a:ext cx="3996465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780977" y="836712"/>
            <a:ext cx="3996465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1"/>
          </p:nvPr>
        </p:nvSpPr>
        <p:spPr>
          <a:xfrm>
            <a:off x="792900" y="3385096"/>
            <a:ext cx="7957400" cy="10142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22"/>
          </p:nvPr>
        </p:nvSpPr>
        <p:spPr>
          <a:xfrm>
            <a:off x="782555" y="5367108"/>
            <a:ext cx="7957399" cy="10142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0" name="Prostokąt zaokrąglony 19"/>
          <p:cNvSpPr/>
          <p:nvPr userDrawn="1"/>
        </p:nvSpPr>
        <p:spPr>
          <a:xfrm>
            <a:off x="780977" y="2852955"/>
            <a:ext cx="4006923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780977" y="2852936"/>
            <a:ext cx="3996465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Prostokąt zaokrąglony 21"/>
          <p:cNvSpPr/>
          <p:nvPr userDrawn="1"/>
        </p:nvSpPr>
        <p:spPr>
          <a:xfrm>
            <a:off x="780977" y="4825975"/>
            <a:ext cx="3996465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ymbol zastępczy zawartości 25"/>
          <p:cNvSpPr>
            <a:spLocks noGrp="1"/>
          </p:cNvSpPr>
          <p:nvPr>
            <p:ph sz="quarter" idx="24"/>
          </p:nvPr>
        </p:nvSpPr>
        <p:spPr>
          <a:xfrm>
            <a:off x="780977" y="4825956"/>
            <a:ext cx="3996465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4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1" y="1437980"/>
            <a:ext cx="3851107" cy="12495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Prostokąt zaokrąglony 6"/>
          <p:cNvSpPr/>
          <p:nvPr userDrawn="1"/>
        </p:nvSpPr>
        <p:spPr>
          <a:xfrm>
            <a:off x="791435" y="836712"/>
            <a:ext cx="3852573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791435" y="845546"/>
            <a:ext cx="3852573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1"/>
          </p:nvPr>
        </p:nvSpPr>
        <p:spPr>
          <a:xfrm>
            <a:off x="4959021" y="1437980"/>
            <a:ext cx="3777944" cy="12495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0" name="Prostokąt zaokrąglony 19"/>
          <p:cNvSpPr/>
          <p:nvPr userDrawn="1"/>
        </p:nvSpPr>
        <p:spPr>
          <a:xfrm>
            <a:off x="4932039" y="836712"/>
            <a:ext cx="3827785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4932039" y="845546"/>
            <a:ext cx="3804925" cy="410957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1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1" y="836714"/>
            <a:ext cx="6685243" cy="24479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Prostokąt zaokrąglony 6"/>
          <p:cNvSpPr/>
          <p:nvPr userDrawn="1"/>
        </p:nvSpPr>
        <p:spPr>
          <a:xfrm rot="16200000">
            <a:off x="37684" y="1583053"/>
            <a:ext cx="2469159" cy="976479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 rot="16200000">
            <a:off x="37684" y="1603177"/>
            <a:ext cx="2469159" cy="936229"/>
          </a:xfrm>
        </p:spPr>
        <p:txBody>
          <a:bodyPr lIns="90000" rIns="126000"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1"/>
          </p:nvPr>
        </p:nvSpPr>
        <p:spPr>
          <a:xfrm>
            <a:off x="2028859" y="3875694"/>
            <a:ext cx="6708105" cy="2506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7" name="Prostokąt zaokrąglony 16"/>
          <p:cNvSpPr/>
          <p:nvPr userDrawn="1"/>
        </p:nvSpPr>
        <p:spPr>
          <a:xfrm rot="16200000">
            <a:off x="19448" y="4640271"/>
            <a:ext cx="2505633" cy="976479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9" name="Symbol zastępczy zawartości 25"/>
          <p:cNvSpPr>
            <a:spLocks noGrp="1"/>
          </p:cNvSpPr>
          <p:nvPr>
            <p:ph sz="quarter" idx="24"/>
          </p:nvPr>
        </p:nvSpPr>
        <p:spPr>
          <a:xfrm rot="16200000">
            <a:off x="19447" y="4660396"/>
            <a:ext cx="2505634" cy="93622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1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2028859" y="6453336"/>
            <a:ext cx="6721441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75972" y="933599"/>
            <a:ext cx="5974328" cy="14747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6" name="Prostokąt zaokrąglony 15"/>
          <p:cNvSpPr/>
          <p:nvPr userDrawn="1"/>
        </p:nvSpPr>
        <p:spPr>
          <a:xfrm>
            <a:off x="798984" y="2827387"/>
            <a:ext cx="1714500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Prostokąt zaokrąglony 16"/>
          <p:cNvSpPr/>
          <p:nvPr userDrawn="1"/>
        </p:nvSpPr>
        <p:spPr>
          <a:xfrm>
            <a:off x="798984" y="4809703"/>
            <a:ext cx="1714500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98984" y="836712"/>
            <a:ext cx="1714500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2699792" y="857920"/>
            <a:ext cx="6039867" cy="15716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Prostokąt zaokrąglony 25"/>
          <p:cNvSpPr/>
          <p:nvPr userDrawn="1"/>
        </p:nvSpPr>
        <p:spPr>
          <a:xfrm>
            <a:off x="2719958" y="2827387"/>
            <a:ext cx="6039867" cy="15716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Prostokąt zaokrąglony 26"/>
          <p:cNvSpPr/>
          <p:nvPr userDrawn="1"/>
        </p:nvSpPr>
        <p:spPr>
          <a:xfrm>
            <a:off x="2719958" y="4809703"/>
            <a:ext cx="6039867" cy="15716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876763" y="908702"/>
            <a:ext cx="1558943" cy="141906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21"/>
          </p:nvPr>
        </p:nvSpPr>
        <p:spPr>
          <a:xfrm>
            <a:off x="2796138" y="2882204"/>
            <a:ext cx="5954162" cy="15168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9" name="Symbol zastępczy zawartości 2"/>
          <p:cNvSpPr>
            <a:spLocks noGrp="1"/>
          </p:cNvSpPr>
          <p:nvPr>
            <p:ph idx="22"/>
          </p:nvPr>
        </p:nvSpPr>
        <p:spPr>
          <a:xfrm>
            <a:off x="2796138" y="4889698"/>
            <a:ext cx="5940826" cy="14916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1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869769" y="2903665"/>
            <a:ext cx="1572931" cy="141906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Symbol zastępczy zawartości 25"/>
          <p:cNvSpPr>
            <a:spLocks noGrp="1"/>
          </p:cNvSpPr>
          <p:nvPr>
            <p:ph sz="quarter" idx="24"/>
          </p:nvPr>
        </p:nvSpPr>
        <p:spPr>
          <a:xfrm>
            <a:off x="869769" y="4889698"/>
            <a:ext cx="1572931" cy="141906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22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1" y="836613"/>
            <a:ext cx="7957399" cy="55451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165" y="1803400"/>
            <a:ext cx="7967661" cy="45783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92163" y="836712"/>
            <a:ext cx="7967661" cy="770979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792164" y="1803400"/>
            <a:ext cx="7967662" cy="4578350"/>
          </a:xfrm>
          <a:prstGeom prst="roundRect">
            <a:avLst>
              <a:gd name="adj" fmla="val 33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792165" y="839542"/>
            <a:ext cx="7958136" cy="76814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164" y="836614"/>
            <a:ext cx="7944800" cy="40837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92163" y="5082608"/>
            <a:ext cx="7967661" cy="1298720"/>
          </a:xfrm>
          <a:prstGeom prst="roundRect">
            <a:avLst>
              <a:gd name="adj" fmla="val 8746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792164" y="836614"/>
            <a:ext cx="7967662" cy="4083730"/>
          </a:xfrm>
          <a:prstGeom prst="roundRect">
            <a:avLst>
              <a:gd name="adj" fmla="val 33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7"/>
          </p:nvPr>
        </p:nvSpPr>
        <p:spPr>
          <a:xfrm>
            <a:off x="782665" y="5082607"/>
            <a:ext cx="7977161" cy="12961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zaokrąglony 28"/>
          <p:cNvSpPr/>
          <p:nvPr userDrawn="1"/>
        </p:nvSpPr>
        <p:spPr>
          <a:xfrm>
            <a:off x="5076056" y="2624063"/>
            <a:ext cx="3683769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 userDrawn="1"/>
        </p:nvSpPr>
        <p:spPr>
          <a:xfrm>
            <a:off x="792163" y="836712"/>
            <a:ext cx="3707829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 userDrawn="1"/>
        </p:nvSpPr>
        <p:spPr>
          <a:xfrm>
            <a:off x="5076056" y="836712"/>
            <a:ext cx="3683769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8" name="Prostokąt zaokrąglony 27"/>
          <p:cNvSpPr/>
          <p:nvPr userDrawn="1"/>
        </p:nvSpPr>
        <p:spPr>
          <a:xfrm>
            <a:off x="792163" y="2624063"/>
            <a:ext cx="3707829" cy="1571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163" y="4406900"/>
            <a:ext cx="7967662" cy="19748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17"/>
          </p:nvPr>
        </p:nvSpPr>
        <p:spPr>
          <a:xfrm>
            <a:off x="782665" y="882427"/>
            <a:ext cx="3679227" cy="152591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1" name="Symbol zastępczy zawartości 2"/>
          <p:cNvSpPr>
            <a:spLocks noGrp="1"/>
          </p:cNvSpPr>
          <p:nvPr>
            <p:ph idx="18"/>
          </p:nvPr>
        </p:nvSpPr>
        <p:spPr>
          <a:xfrm>
            <a:off x="782666" y="2695648"/>
            <a:ext cx="3680740" cy="150003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2" name="Symbol zastępczy zawartości 2"/>
          <p:cNvSpPr>
            <a:spLocks noGrp="1"/>
          </p:cNvSpPr>
          <p:nvPr>
            <p:ph idx="19"/>
          </p:nvPr>
        </p:nvSpPr>
        <p:spPr>
          <a:xfrm>
            <a:off x="5076056" y="882427"/>
            <a:ext cx="3670895" cy="152591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3" name="Symbol zastępczy zawartości 2"/>
          <p:cNvSpPr>
            <a:spLocks noGrp="1"/>
          </p:cNvSpPr>
          <p:nvPr>
            <p:ph idx="20"/>
          </p:nvPr>
        </p:nvSpPr>
        <p:spPr>
          <a:xfrm>
            <a:off x="5076057" y="2695648"/>
            <a:ext cx="3672408" cy="150003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zaokrąglony 19"/>
          <p:cNvSpPr/>
          <p:nvPr userDrawn="1"/>
        </p:nvSpPr>
        <p:spPr>
          <a:xfrm>
            <a:off x="792163" y="839417"/>
            <a:ext cx="3707829" cy="1872208"/>
          </a:xfrm>
          <a:prstGeom prst="roundRect">
            <a:avLst>
              <a:gd name="adj" fmla="val 13106"/>
            </a:avLst>
          </a:prstGeom>
          <a:noFill/>
          <a:ln>
            <a:solidFill>
              <a:srgbClr val="AF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163" y="4876800"/>
            <a:ext cx="7967662" cy="1504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17"/>
          </p:nvPr>
        </p:nvSpPr>
        <p:spPr>
          <a:xfrm>
            <a:off x="782665" y="1340768"/>
            <a:ext cx="3679227" cy="1370857"/>
          </a:xfr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1" name="Symbol zastępczy zawartości 2"/>
          <p:cNvSpPr>
            <a:spLocks noGrp="1"/>
          </p:cNvSpPr>
          <p:nvPr>
            <p:ph idx="18"/>
          </p:nvPr>
        </p:nvSpPr>
        <p:spPr>
          <a:xfrm>
            <a:off x="782666" y="3429446"/>
            <a:ext cx="3680740" cy="1295697"/>
          </a:xfr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2" name="Symbol zastępczy zawartości 2"/>
          <p:cNvSpPr>
            <a:spLocks noGrp="1"/>
          </p:cNvSpPr>
          <p:nvPr>
            <p:ph idx="19"/>
          </p:nvPr>
        </p:nvSpPr>
        <p:spPr>
          <a:xfrm>
            <a:off x="5040636" y="1340768"/>
            <a:ext cx="3706316" cy="1370857"/>
          </a:xfr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3" name="Symbol zastępczy zawartości 2"/>
          <p:cNvSpPr>
            <a:spLocks noGrp="1"/>
          </p:cNvSpPr>
          <p:nvPr>
            <p:ph idx="20"/>
          </p:nvPr>
        </p:nvSpPr>
        <p:spPr>
          <a:xfrm>
            <a:off x="5039907" y="3429446"/>
            <a:ext cx="3708557" cy="1295697"/>
          </a:xfr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AF000A"/>
              </a:buClr>
              <a:buSzPct val="80000"/>
              <a:buFont typeface="Wingdings" pitchFamily="2" charset="2"/>
              <a:buChar char="n"/>
              <a:defRPr lang="pl-PL" sz="1800" kern="1200" dirty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16" name="Prostokąt z rogami zaokrąglonymi z jednej strony 15"/>
          <p:cNvSpPr/>
          <p:nvPr userDrawn="1"/>
        </p:nvSpPr>
        <p:spPr>
          <a:xfrm>
            <a:off x="791435" y="836712"/>
            <a:ext cx="3708557" cy="4286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828675" y="841236"/>
            <a:ext cx="3633217" cy="398702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Prostokąt zaokrąglony 20"/>
          <p:cNvSpPr/>
          <p:nvPr userDrawn="1"/>
        </p:nvSpPr>
        <p:spPr>
          <a:xfrm>
            <a:off x="5040635" y="839417"/>
            <a:ext cx="3707829" cy="1872208"/>
          </a:xfrm>
          <a:prstGeom prst="roundRect">
            <a:avLst>
              <a:gd name="adj" fmla="val 13106"/>
            </a:avLst>
          </a:prstGeom>
          <a:noFill/>
          <a:ln>
            <a:solidFill>
              <a:srgbClr val="AF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3" name="Prostokąt z rogami zaokrąglonymi z jednej strony 22"/>
          <p:cNvSpPr/>
          <p:nvPr userDrawn="1"/>
        </p:nvSpPr>
        <p:spPr>
          <a:xfrm>
            <a:off x="5039907" y="836712"/>
            <a:ext cx="3708557" cy="4286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4" name="Symbol zastępczy zawartości 25"/>
          <p:cNvSpPr>
            <a:spLocks noGrp="1"/>
          </p:cNvSpPr>
          <p:nvPr>
            <p:ph sz="quarter" idx="21"/>
          </p:nvPr>
        </p:nvSpPr>
        <p:spPr>
          <a:xfrm>
            <a:off x="5077147" y="841236"/>
            <a:ext cx="3633217" cy="398702"/>
          </a:xfrm>
        </p:spPr>
        <p:txBody>
          <a:bodyPr anchor="ctr">
            <a:no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lang="pl-PL" sz="1400" b="1" i="0" kern="1200" baseline="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792163" y="2852936"/>
            <a:ext cx="3707829" cy="1872208"/>
          </a:xfrm>
          <a:prstGeom prst="roundRect">
            <a:avLst>
              <a:gd name="adj" fmla="val 13106"/>
            </a:avLst>
          </a:prstGeom>
          <a:noFill/>
          <a:ln>
            <a:solidFill>
              <a:srgbClr val="AF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6" name="Prostokąt z rogami zaokrąglonymi z jednej strony 25"/>
          <p:cNvSpPr/>
          <p:nvPr userDrawn="1"/>
        </p:nvSpPr>
        <p:spPr>
          <a:xfrm>
            <a:off x="791435" y="2850231"/>
            <a:ext cx="3708557" cy="4286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7" name="Symbol zastępczy zawartości 25"/>
          <p:cNvSpPr>
            <a:spLocks noGrp="1"/>
          </p:cNvSpPr>
          <p:nvPr>
            <p:ph sz="quarter" idx="22"/>
          </p:nvPr>
        </p:nvSpPr>
        <p:spPr>
          <a:xfrm>
            <a:off x="828675" y="2874027"/>
            <a:ext cx="3633217" cy="410957"/>
          </a:xfrm>
        </p:spPr>
        <p:txBody>
          <a:bodyPr anchor="ctr">
            <a:no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lang="pl-PL" sz="1400" b="1" i="0" kern="1200" baseline="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4" name="Prostokąt zaokrąglony 33"/>
          <p:cNvSpPr/>
          <p:nvPr userDrawn="1"/>
        </p:nvSpPr>
        <p:spPr>
          <a:xfrm>
            <a:off x="5040635" y="2852936"/>
            <a:ext cx="3707829" cy="1872208"/>
          </a:xfrm>
          <a:prstGeom prst="roundRect">
            <a:avLst>
              <a:gd name="adj" fmla="val 13106"/>
            </a:avLst>
          </a:prstGeom>
          <a:noFill/>
          <a:ln>
            <a:solidFill>
              <a:srgbClr val="AF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5" name="Prostokąt z rogami zaokrąglonymi z jednej strony 34"/>
          <p:cNvSpPr/>
          <p:nvPr userDrawn="1"/>
        </p:nvSpPr>
        <p:spPr>
          <a:xfrm>
            <a:off x="5039907" y="2850231"/>
            <a:ext cx="3708557" cy="42862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marL="0" algn="ctr" defTabSz="914400" rtl="0" eaLnBrk="1" latinLnBrk="0" hangingPunct="1">
              <a:defRPr/>
            </a:pPr>
            <a:endParaRPr lang="pl-PL" sz="1800" kern="1200" dirty="0">
              <a:solidFill>
                <a:schemeClr val="lt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6" name="Symbol zastępczy zawartości 25"/>
          <p:cNvSpPr>
            <a:spLocks noGrp="1"/>
          </p:cNvSpPr>
          <p:nvPr>
            <p:ph sz="quarter" idx="23"/>
          </p:nvPr>
        </p:nvSpPr>
        <p:spPr>
          <a:xfrm>
            <a:off x="5077147" y="2874027"/>
            <a:ext cx="3633217" cy="410957"/>
          </a:xfrm>
        </p:spPr>
        <p:txBody>
          <a:bodyPr anchor="ctr">
            <a:no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lang="pl-PL" sz="1400" b="1" i="0" kern="1200" baseline="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2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22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164" y="836614"/>
            <a:ext cx="7944800" cy="39605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92163" y="4941169"/>
            <a:ext cx="7967661" cy="1443472"/>
          </a:xfrm>
          <a:prstGeom prst="roundRect">
            <a:avLst>
              <a:gd name="adj" fmla="val 19502"/>
            </a:avLst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Symbol zastępczy zawartości 2"/>
          <p:cNvSpPr>
            <a:spLocks noGrp="1"/>
          </p:cNvSpPr>
          <p:nvPr>
            <p:ph idx="17"/>
          </p:nvPr>
        </p:nvSpPr>
        <p:spPr>
          <a:xfrm>
            <a:off x="838200" y="4941168"/>
            <a:ext cx="7898764" cy="144058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343" y="928298"/>
            <a:ext cx="2335232" cy="351415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24" name="Prostokąt zaokrąglony 23"/>
          <p:cNvSpPr/>
          <p:nvPr userDrawn="1"/>
        </p:nvSpPr>
        <p:spPr>
          <a:xfrm>
            <a:off x="783580" y="4664075"/>
            <a:ext cx="2420268" cy="1728614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rostokąt zaokrąglony 24"/>
          <p:cNvSpPr/>
          <p:nvPr userDrawn="1"/>
        </p:nvSpPr>
        <p:spPr>
          <a:xfrm>
            <a:off x="792163" y="849164"/>
            <a:ext cx="2411685" cy="36004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861359" y="4736065"/>
            <a:ext cx="2200676" cy="1560819"/>
          </a:xfrm>
        </p:spPr>
        <p:txBody>
          <a:bodyPr anchor="ctr">
            <a:normAutofit/>
          </a:bodyPr>
          <a:lstStyle>
            <a:lvl1pPr marL="0" indent="0">
              <a:buClr>
                <a:srgbClr val="C00000"/>
              </a:buClr>
              <a:buSzPct val="75000"/>
              <a:buFont typeface="Wingdings" pitchFamily="2" charset="2"/>
              <a:buNone/>
              <a:defRPr sz="14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rostokąt zaokrąglony 19"/>
          <p:cNvSpPr/>
          <p:nvPr userDrawn="1"/>
        </p:nvSpPr>
        <p:spPr>
          <a:xfrm>
            <a:off x="3555888" y="4653136"/>
            <a:ext cx="2420268" cy="1728614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Symbol zastępczy zawartości 25"/>
          <p:cNvSpPr>
            <a:spLocks noGrp="1"/>
          </p:cNvSpPr>
          <p:nvPr>
            <p:ph sz="quarter" idx="17"/>
          </p:nvPr>
        </p:nvSpPr>
        <p:spPr>
          <a:xfrm>
            <a:off x="3667468" y="4725126"/>
            <a:ext cx="2200676" cy="1560819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lang="pl-PL" sz="1400" b="1" i="0" kern="1200" baseline="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28" name="Prostokąt zaokrąglony 27"/>
          <p:cNvSpPr/>
          <p:nvPr userDrawn="1"/>
        </p:nvSpPr>
        <p:spPr>
          <a:xfrm>
            <a:off x="6328196" y="4653136"/>
            <a:ext cx="2420268" cy="1728614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Symbol zastępczy zawartości 25"/>
          <p:cNvSpPr>
            <a:spLocks noGrp="1"/>
          </p:cNvSpPr>
          <p:nvPr>
            <p:ph sz="quarter" idx="18"/>
          </p:nvPr>
        </p:nvSpPr>
        <p:spPr>
          <a:xfrm>
            <a:off x="6405975" y="4725126"/>
            <a:ext cx="2200676" cy="1560819"/>
          </a:xfrm>
        </p:spPr>
        <p:txBody>
          <a:bodyPr anchor="ctr">
            <a:normAutofit/>
          </a:bodyPr>
          <a:lstStyle>
            <a:lvl1pPr>
              <a:buClr>
                <a:srgbClr val="C00000"/>
              </a:buClr>
              <a:buSzPct val="75000"/>
              <a:buFont typeface="Wingdings" pitchFamily="2" charset="2"/>
              <a:buNone/>
              <a:defRPr lang="pl-PL" sz="1400" b="1" i="0" kern="1200" baseline="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0" name="Symbol zastępczy zawartości 2"/>
          <p:cNvSpPr>
            <a:spLocks noGrp="1"/>
          </p:cNvSpPr>
          <p:nvPr>
            <p:ph idx="19"/>
          </p:nvPr>
        </p:nvSpPr>
        <p:spPr>
          <a:xfrm>
            <a:off x="3640068" y="915747"/>
            <a:ext cx="2335232" cy="351415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1" name="Prostokąt zaokrąglony 30"/>
          <p:cNvSpPr/>
          <p:nvPr userDrawn="1"/>
        </p:nvSpPr>
        <p:spPr>
          <a:xfrm>
            <a:off x="3563888" y="836613"/>
            <a:ext cx="2411685" cy="36004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Symbol zastępczy zawartości 2"/>
          <p:cNvSpPr>
            <a:spLocks noGrp="1"/>
          </p:cNvSpPr>
          <p:nvPr>
            <p:ph idx="20"/>
          </p:nvPr>
        </p:nvSpPr>
        <p:spPr>
          <a:xfrm>
            <a:off x="6412959" y="928298"/>
            <a:ext cx="2335232" cy="351415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</p:txBody>
      </p:sp>
      <p:sp>
        <p:nvSpPr>
          <p:cNvPr id="33" name="Prostokąt zaokrąglony 32"/>
          <p:cNvSpPr/>
          <p:nvPr userDrawn="1"/>
        </p:nvSpPr>
        <p:spPr>
          <a:xfrm>
            <a:off x="6336779" y="849164"/>
            <a:ext cx="2411685" cy="36004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7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163" y="836613"/>
            <a:ext cx="2908981" cy="11522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836614"/>
            <a:ext cx="4957051" cy="5545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161" y="2132856"/>
            <a:ext cx="2908981" cy="42488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92901" y="836613"/>
            <a:ext cx="7957399" cy="55451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5451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92161" y="836613"/>
            <a:ext cx="5684839" cy="55451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836613"/>
            <a:ext cx="5486400" cy="3890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14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789814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fli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1" y="836613"/>
            <a:ext cx="5363275" cy="55451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700808"/>
            <a:ext cx="19716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2901" y="1384300"/>
            <a:ext cx="7957399" cy="49974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Prostokąt zaokrąglony 6"/>
          <p:cNvSpPr/>
          <p:nvPr userDrawn="1"/>
        </p:nvSpPr>
        <p:spPr>
          <a:xfrm>
            <a:off x="782665" y="840135"/>
            <a:ext cx="7977160" cy="428625"/>
          </a:xfrm>
          <a:prstGeom prst="round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25"/>
          <p:cNvSpPr>
            <a:spLocks noGrp="1"/>
          </p:cNvSpPr>
          <p:nvPr>
            <p:ph sz="quarter" idx="15"/>
          </p:nvPr>
        </p:nvSpPr>
        <p:spPr>
          <a:xfrm>
            <a:off x="782665" y="836712"/>
            <a:ext cx="7954299" cy="414033"/>
          </a:xfrm>
        </p:spPr>
        <p:txBody>
          <a:bodyPr/>
          <a:lstStyle>
            <a:lvl1pPr>
              <a:buClr>
                <a:schemeClr val="bg1"/>
              </a:buClr>
              <a:buSzPct val="75000"/>
              <a:buFont typeface="Wingdings" pitchFamily="2" charset="2"/>
              <a:buChar char="n"/>
              <a:defRPr sz="1800" b="1" i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 baseline="0">
                <a:latin typeface="Tahoma" pitchFamily="34" charset="0"/>
                <a:cs typeface="Tahoma" pitchFamily="34" charset="0"/>
              </a:defRPr>
            </a:lvl2pPr>
            <a:lvl3pPr>
              <a:buClr>
                <a:srgbClr val="C00000"/>
              </a:buClr>
              <a:buFont typeface="Wingdings" pitchFamily="2" charset="2"/>
              <a:buChar char="§"/>
              <a:defRPr sz="1800" baseline="0">
                <a:latin typeface="Tahoma" pitchFamily="34" charset="0"/>
                <a:cs typeface="Tahoma" pitchFamily="34" charset="0"/>
              </a:defRPr>
            </a:lvl3pPr>
            <a:lvl4pPr>
              <a:defRPr sz="1800" baseline="0">
                <a:latin typeface="Tahoma" pitchFamily="34" charset="0"/>
                <a:cs typeface="Tahoma" pitchFamily="34" charset="0"/>
              </a:defRPr>
            </a:lvl4pPr>
            <a:lvl5pPr>
              <a:buClr>
                <a:srgbClr val="C00000"/>
              </a:buClr>
              <a:defRPr sz="1600" baseline="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82664" y="836613"/>
            <a:ext cx="3789335" cy="5545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4048" y="836613"/>
            <a:ext cx="3732916" cy="5545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665" y="836712"/>
            <a:ext cx="37763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82665" y="1620490"/>
            <a:ext cx="3776388" cy="47612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91100" y="836712"/>
            <a:ext cx="37573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991100" y="1620490"/>
            <a:ext cx="3757364" cy="47612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4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5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7"/>
          <p:cNvSpPr>
            <a:spLocks noGrp="1"/>
          </p:cNvSpPr>
          <p:nvPr>
            <p:ph type="body" sz="quarter" idx="12"/>
          </p:nvPr>
        </p:nvSpPr>
        <p:spPr>
          <a:xfrm>
            <a:off x="1835695" y="6453336"/>
            <a:ext cx="6914605" cy="293117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708275"/>
            <a:ext cx="4005259" cy="2736949"/>
          </a:xfrm>
        </p:spPr>
        <p:txBody>
          <a:bodyPr anchor="t"/>
          <a:lstStyle>
            <a:lvl1pPr algn="l">
              <a:defRPr sz="2800" b="1" cap="none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obrazu 7"/>
          <p:cNvSpPr>
            <a:spLocks noGrp="1"/>
          </p:cNvSpPr>
          <p:nvPr>
            <p:ph type="pic" sz="quarter" idx="11"/>
          </p:nvPr>
        </p:nvSpPr>
        <p:spPr>
          <a:xfrm>
            <a:off x="5340424" y="2708920"/>
            <a:ext cx="3048000" cy="2018369"/>
          </a:xfrm>
          <a:prstGeom prst="roundRect">
            <a:avLst>
              <a:gd name="adj" fmla="val 10568"/>
            </a:avLst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6" name="Prostokąt z zaokrąglonym rogiem 5"/>
          <p:cNvSpPr/>
          <p:nvPr userDrawn="1"/>
        </p:nvSpPr>
        <p:spPr>
          <a:xfrm>
            <a:off x="0" y="6597650"/>
            <a:ext cx="8454083" cy="247650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z zaokrąglonym rogiem 6"/>
          <p:cNvSpPr/>
          <p:nvPr userDrawn="1"/>
        </p:nvSpPr>
        <p:spPr>
          <a:xfrm>
            <a:off x="0" y="6661448"/>
            <a:ext cx="9144000" cy="196552"/>
          </a:xfrm>
          <a:prstGeom prst="round1Rect">
            <a:avLst/>
          </a:prstGeom>
          <a:solidFill>
            <a:srgbClr val="AF0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daty 8"/>
          <p:cNvSpPr>
            <a:spLocks noGrp="1"/>
          </p:cNvSpPr>
          <p:nvPr>
            <p:ph type="dt" sz="half" idx="12"/>
          </p:nvPr>
        </p:nvSpPr>
        <p:spPr>
          <a:xfrm>
            <a:off x="7691204" y="6237288"/>
            <a:ext cx="1068621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stopki 10"/>
          <p:cNvSpPr>
            <a:spLocks noGrp="1"/>
          </p:cNvSpPr>
          <p:nvPr>
            <p:ph type="ftr" sz="quarter" idx="14"/>
          </p:nvPr>
        </p:nvSpPr>
        <p:spPr>
          <a:xfrm>
            <a:off x="33362" y="6661448"/>
            <a:ext cx="7967662" cy="177502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0" y="1"/>
            <a:ext cx="9144000" cy="36513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-10665" y="-9936"/>
            <a:ext cx="9156700" cy="8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z zaokrąglonym rogiem 6"/>
          <p:cNvSpPr/>
          <p:nvPr/>
        </p:nvSpPr>
        <p:spPr>
          <a:xfrm>
            <a:off x="353220" y="1196752"/>
            <a:ext cx="216024" cy="5661248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1" y="836613"/>
            <a:ext cx="522289" cy="6021387"/>
          </a:xfrm>
          <a:prstGeom prst="round1Rect">
            <a:avLst/>
          </a:prstGeom>
          <a:solidFill>
            <a:srgbClr val="AF000A"/>
          </a:solidFill>
          <a:ln w="9525">
            <a:noFill/>
            <a:miter lim="800000"/>
            <a:headEnd/>
            <a:tailEnd/>
          </a:ln>
          <a:effectLst/>
        </p:spPr>
        <p:txBody>
          <a:bodyPr lIns="91432" tIns="0" rIns="413966" bIns="0" anchor="ctr"/>
          <a:lstStyle/>
          <a:p>
            <a:pPr algn="r">
              <a:spcBef>
                <a:spcPct val="50000"/>
              </a:spcBef>
              <a:defRPr/>
            </a:pPr>
            <a:endParaRPr lang="pl-PL" dirty="0">
              <a:latin typeface="Tahoma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5496" y="150361"/>
            <a:ext cx="639847" cy="44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782665" y="44624"/>
            <a:ext cx="7101703" cy="661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2901" y="828675"/>
            <a:ext cx="7957399" cy="555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94765" y="6394391"/>
            <a:ext cx="1068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7A755569-54CB-40D0-8FFB-6454A0BD4B4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" name="Grupa 12" hidden="1"/>
          <p:cNvGrpSpPr/>
          <p:nvPr/>
        </p:nvGrpSpPr>
        <p:grpSpPr>
          <a:xfrm>
            <a:off x="0" y="0"/>
            <a:ext cx="9144000" cy="6858000"/>
            <a:chOff x="0" y="0"/>
            <a:chExt cx="9904413" cy="6858000"/>
          </a:xfrm>
        </p:grpSpPr>
        <p:cxnSp>
          <p:nvCxnSpPr>
            <p:cNvPr id="14" name="Łącznik prosty 13"/>
            <p:cNvCxnSpPr/>
            <p:nvPr userDrawn="1"/>
          </p:nvCxnSpPr>
          <p:spPr>
            <a:xfrm rot="5400000">
              <a:off x="-2571750" y="3429000"/>
              <a:ext cx="68580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 userDrawn="1"/>
          </p:nvCxnSpPr>
          <p:spPr>
            <a:xfrm rot="5400000">
              <a:off x="6059488" y="3429000"/>
              <a:ext cx="6858000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 userDrawn="1"/>
          </p:nvCxnSpPr>
          <p:spPr>
            <a:xfrm>
              <a:off x="0" y="6381750"/>
              <a:ext cx="990441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 userDrawn="1"/>
          </p:nvCxnSpPr>
          <p:spPr>
            <a:xfrm>
              <a:off x="0" y="764704"/>
              <a:ext cx="990441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rostokąt 17"/>
          <p:cNvSpPr/>
          <p:nvPr/>
        </p:nvSpPr>
        <p:spPr>
          <a:xfrm rot="5400000" flipV="1">
            <a:off x="5692428" y="3404393"/>
            <a:ext cx="6858000" cy="49213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104450" name="Picture 2" descr="Herb m.st. Warszawy"/>
          <p:cNvPicPr>
            <a:picLocks noChangeAspect="1" noChangeArrowheads="1"/>
          </p:cNvPicPr>
          <p:nvPr userDrawn="1"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542727" y="44624"/>
            <a:ext cx="421761" cy="73808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8" r:id="rId3"/>
    <p:sldLayoutId id="2147483664" r:id="rId4"/>
    <p:sldLayoutId id="2147483652" r:id="rId5"/>
    <p:sldLayoutId id="2147483653" r:id="rId6"/>
    <p:sldLayoutId id="2147483654" r:id="rId7"/>
    <p:sldLayoutId id="2147483655" r:id="rId8"/>
    <p:sldLayoutId id="2147483651" r:id="rId9"/>
    <p:sldLayoutId id="2147483691" r:id="rId10"/>
    <p:sldLayoutId id="2147483692" r:id="rId11"/>
    <p:sldLayoutId id="2147483693" r:id="rId12"/>
    <p:sldLayoutId id="2147483685" r:id="rId13"/>
    <p:sldLayoutId id="2147483683" r:id="rId14"/>
    <p:sldLayoutId id="2147483665" r:id="rId15"/>
    <p:sldLayoutId id="2147483666" r:id="rId16"/>
    <p:sldLayoutId id="2147483667" r:id="rId17"/>
    <p:sldLayoutId id="2147483668" r:id="rId18"/>
    <p:sldLayoutId id="2147483672" r:id="rId19"/>
    <p:sldLayoutId id="2147483670" r:id="rId20"/>
    <p:sldLayoutId id="2147483671" r:id="rId21"/>
    <p:sldLayoutId id="2147483669" r:id="rId22"/>
    <p:sldLayoutId id="2147483673" r:id="rId23"/>
    <p:sldLayoutId id="2147483674" r:id="rId24"/>
    <p:sldLayoutId id="2147483675" r:id="rId25"/>
    <p:sldLayoutId id="2147483656" r:id="rId26"/>
    <p:sldLayoutId id="2147483658" r:id="rId27"/>
    <p:sldLayoutId id="2147483659" r:id="rId28"/>
    <p:sldLayoutId id="2147483657" r:id="rId29"/>
    <p:sldLayoutId id="2147483694" r:id="rId3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AF000A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F000A"/>
        </a:buClr>
        <a:buSzPct val="80000"/>
        <a:buFont typeface="Wingdings" pitchFamily="2" charset="2"/>
        <a:buChar char="n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F000A"/>
        </a:buClr>
        <a:buSzPct val="80000"/>
        <a:buFont typeface="Wingdings" pitchFamily="2" charset="2"/>
        <a:buChar char="n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F000A"/>
        </a:buClr>
        <a:buSzPct val="80000"/>
        <a:buFont typeface="Wingdings" pitchFamily="2" charset="2"/>
        <a:buChar char="n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F000A"/>
        </a:buClr>
        <a:buSzPct val="80000"/>
        <a:buFont typeface="Wingdings" pitchFamily="2" charset="2"/>
        <a:buChar char="n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F000A"/>
        </a:buClr>
        <a:buSzPct val="80000"/>
        <a:buFont typeface="Wingdings" pitchFamily="2" charset="2"/>
        <a:buChar char="n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2.emf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3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4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6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8.e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7" Type="http://schemas.openxmlformats.org/officeDocument/2006/relationships/chart" Target="../charts/chart37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1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5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8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4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6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8.emf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2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4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6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8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208912" cy="1945108"/>
          </a:xfrm>
        </p:spPr>
        <p:txBody>
          <a:bodyPr>
            <a:noAutofit/>
          </a:bodyPr>
          <a:lstStyle/>
          <a:p>
            <a:r>
              <a:rPr lang="pl-PL" sz="2800" dirty="0" smtClean="0"/>
              <a:t>TAJEMNICZY KLIENT</a:t>
            </a:r>
            <a:br>
              <a:rPr lang="pl-PL" sz="2800" dirty="0" smtClean="0"/>
            </a:br>
            <a:r>
              <a:rPr lang="pl-PL" sz="2800" dirty="0" smtClean="0"/>
              <a:t>W 17 URZĘDACH DZIELNIC                                M.ST. WARSZAWY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000" b="0" dirty="0" smtClean="0"/>
              <a:t>RAPORT Z BADANIA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Badanie Tajemniczy Klient 2012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 bwMode="auto">
          <a:xfrm>
            <a:off x="4248472" y="5157192"/>
            <a:ext cx="6084168" cy="103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872" indent="-34287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</a:pPr>
            <a:r>
              <a:rPr lang="pl-PL" b="1" dirty="0" smtClean="0">
                <a:latin typeface="Tahoma" pitchFamily="34" charset="0"/>
                <a:cs typeface="Tahoma" pitchFamily="34" charset="0"/>
              </a:rPr>
              <a:t>Centrum Komunikacji Społecznej</a:t>
            </a:r>
          </a:p>
          <a:p>
            <a:pPr marL="342872" indent="-34287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</a:pPr>
            <a:r>
              <a:rPr lang="pl-PL" b="1" dirty="0" smtClean="0">
                <a:latin typeface="Tahoma" pitchFamily="34" charset="0"/>
                <a:cs typeface="Tahoma" pitchFamily="34" charset="0"/>
              </a:rPr>
              <a:t>Urzędu m.st. Warszawy</a:t>
            </a:r>
          </a:p>
          <a:p>
            <a:pPr marL="342872" marR="0" indent="-34287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tabLst/>
            </a:pPr>
            <a:endParaRPr kumimoji="0" lang="pl-P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3568" y="54868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ZACHOWANIE SIĘ URZĘDNIKA WOBEC INTERESANTA (2)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/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Poza jednym przypadkiem w Ursusie nie zdarzało się by podczas </a:t>
            </a:r>
            <a:r>
              <a:rPr lang="pl-PL" sz="1400" dirty="0" smtClean="0">
                <a:solidFill>
                  <a:schemeClr val="tx1"/>
                </a:solidFill>
              </a:rPr>
              <a:t>pojedynczych </a:t>
            </a:r>
            <a:r>
              <a:rPr lang="pl-PL" sz="1400" dirty="0">
                <a:solidFill>
                  <a:schemeClr val="tx1"/>
                </a:solidFill>
              </a:rPr>
              <a:t>wizyt </a:t>
            </a:r>
            <a:r>
              <a:rPr lang="pl-PL" sz="1400" dirty="0" smtClean="0"/>
              <a:t>pracownicy urzędów spożywali posiłek.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stosunku do zeszłego roku nie zmieniła się </a:t>
            </a:r>
            <a:r>
              <a:rPr lang="pl-PL" sz="1400" dirty="0" smtClean="0">
                <a:solidFill>
                  <a:schemeClr val="tx1"/>
                </a:solidFill>
              </a:rPr>
              <a:t>(7%) </a:t>
            </a:r>
            <a:r>
              <a:rPr lang="pl-PL" sz="1400" dirty="0">
                <a:solidFill>
                  <a:schemeClr val="tx1"/>
                </a:solidFill>
              </a:rPr>
              <a:t>liczba wizyt w trakcie których odczuwano zniecierpliwienie urzędnika. Najczęściej zdarzało się to </a:t>
            </a:r>
            <a:r>
              <a:rPr lang="pl-PL" sz="1400" dirty="0" smtClean="0">
                <a:solidFill>
                  <a:schemeClr val="tx1"/>
                </a:solidFill>
              </a:rPr>
              <a:t>w Ursusie (4 razy).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68% urzędników wyjaśniających przedstawioną im sprawę dopytywała interesanta o szczegóły odnośnie tej sprawy. 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Najrzadziej dopytywali interesantów pracownicy urzędów w dzielnicach: Targówek i Wawer. 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Większość urzędników posługuje się językiem zrozumiałym dla interesanta (97%, w zeszłym pomiarze 94%). 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Pracownicy urzędów relatywnie rzadko opuszczali stanowisko pracy (12%), ale częściej niż w 2011 roku – 3%. Najczęściej miało to miejsce w Wesołej (6 razy).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(5)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539750" y="1916832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5" name="Wykres" r:id="rId3" imgW="9305925" imgH="2971800" progId="MSGraph.Chart.8">
                  <p:embed followColorScheme="full"/>
                </p:oleObj>
              </mc:Choice>
              <mc:Fallback>
                <p:oleObj name="Wykres" r:id="rId3" imgW="9305925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16832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55327" y="1268760"/>
            <a:ext cx="878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 dirty="0" smtClean="0">
                <a:latin typeface="Tahoma" pitchFamily="34" charset="0"/>
              </a:rPr>
              <a:t>Czy urzędnik upewnił się, że zrozumiałeś jego  wyjaśnienia?</a:t>
            </a:r>
            <a:endParaRPr lang="pl-PL" sz="1200" b="1" dirty="0">
              <a:latin typeface="Tahoma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067944" y="830346"/>
            <a:ext cx="479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200" i="1" dirty="0"/>
              <a:t>Odsetek odpowiedzi: </a:t>
            </a:r>
            <a:r>
              <a:rPr lang="pl-PL" sz="1200" i="1" dirty="0" smtClean="0"/>
              <a:t>„TAK”</a:t>
            </a:r>
            <a:endParaRPr lang="en-GB" sz="1200" i="1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100</a:t>
            </a:fld>
            <a:endParaRPr lang="pl-PL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– ocena załatwienia przedstawionej sprawy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OGÓLNA OCENA ZADOWOLENIA Z OBSŁUGI PRZEZ URZĘDNIKA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606425" y="1412875"/>
          <a:ext cx="8561388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Wykres" r:id="rId3" imgW="9277350" imgH="5648325" progId="MSGraph.Chart.8">
                  <p:embed followColorScheme="full"/>
                </p:oleObj>
              </mc:Choice>
              <mc:Fallback>
                <p:oleObj name="Wykres" r:id="rId3" imgW="9277350" imgH="564832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412875"/>
                        <a:ext cx="8561388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15616" y="6405022"/>
            <a:ext cx="8028384" cy="21698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3,33    3,55    </a:t>
            </a:r>
            <a:r>
              <a:rPr lang="pl-PL" sz="900" b="1" dirty="0" err="1" smtClean="0">
                <a:solidFill>
                  <a:schemeClr val="tx2"/>
                </a:solidFill>
                <a:latin typeface="Verdana" pitchFamily="34" charset="0"/>
              </a:rPr>
              <a:t>3,55</a:t>
            </a: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   3,45     </a:t>
            </a:r>
            <a:r>
              <a:rPr lang="pl-PL" sz="900" b="1" dirty="0" err="1" smtClean="0">
                <a:solidFill>
                  <a:schemeClr val="tx2"/>
                </a:solidFill>
                <a:latin typeface="Verdana" pitchFamily="34" charset="0"/>
              </a:rPr>
              <a:t>3,45</a:t>
            </a: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     3,4	3,35    3,5    3,35   </a:t>
            </a:r>
            <a:r>
              <a:rPr lang="pl-PL" sz="900" b="1" dirty="0" err="1" smtClean="0">
                <a:solidFill>
                  <a:schemeClr val="tx2"/>
                </a:solidFill>
                <a:latin typeface="Verdana" pitchFamily="34" charset="0"/>
              </a:rPr>
              <a:t>3,35</a:t>
            </a: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     </a:t>
            </a:r>
            <a:r>
              <a:rPr lang="pl-PL" sz="900" b="1" dirty="0" err="1" smtClean="0">
                <a:solidFill>
                  <a:schemeClr val="tx2"/>
                </a:solidFill>
                <a:latin typeface="Verdana" pitchFamily="34" charset="0"/>
              </a:rPr>
              <a:t>3,35</a:t>
            </a: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    </a:t>
            </a:r>
            <a:r>
              <a:rPr lang="pl-PL" sz="900" b="1" dirty="0" err="1" smtClean="0">
                <a:solidFill>
                  <a:schemeClr val="tx2"/>
                </a:solidFill>
                <a:latin typeface="Verdana" pitchFamily="34" charset="0"/>
              </a:rPr>
              <a:t>3,35</a:t>
            </a:r>
            <a:r>
              <a:rPr lang="pl-PL" sz="900" b="1" dirty="0" smtClean="0">
                <a:solidFill>
                  <a:schemeClr val="tx2"/>
                </a:solidFill>
                <a:latin typeface="Verdana" pitchFamily="34" charset="0"/>
              </a:rPr>
              <a:t>    3,25    3,2     3,15      3,2     3,1      3,11</a:t>
            </a:r>
          </a:p>
        </p:txBody>
      </p:sp>
      <p:sp>
        <p:nvSpPr>
          <p:cNvPr id="10" name="pole tekstowe 7"/>
          <p:cNvSpPr txBox="1">
            <a:spLocks noChangeArrowheads="1"/>
          </p:cNvSpPr>
          <p:nvPr/>
        </p:nvSpPr>
        <p:spPr bwMode="auto">
          <a:xfrm>
            <a:off x="525100" y="6021388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pl-PL" sz="1000" b="1" dirty="0">
                <a:latin typeface="Verdana" pitchFamily="34" charset="0"/>
              </a:rPr>
              <a:t>Średnia oceny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82687" y="922338"/>
            <a:ext cx="4797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i="1" dirty="0"/>
              <a:t>Sortowanie wg odpowiedzi: </a:t>
            </a:r>
            <a:endParaRPr lang="pl-PL" sz="1200" i="1" dirty="0" smtClean="0"/>
          </a:p>
          <a:p>
            <a:pPr algn="l"/>
            <a:r>
              <a:rPr lang="pl-PL" sz="1200" i="1" dirty="0" smtClean="0"/>
              <a:t>TOP-2-BOX („Zdecydowanie </a:t>
            </a:r>
            <a:r>
              <a:rPr lang="pl-PL" sz="1200" i="1" dirty="0"/>
              <a:t>TAK</a:t>
            </a:r>
            <a:r>
              <a:rPr lang="pl-PL" sz="1200" i="1" dirty="0" smtClean="0"/>
              <a:t>” + „Raczej tak”)</a:t>
            </a:r>
            <a:endParaRPr lang="en-GB" sz="1200" i="1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102</a:t>
            </a:fld>
            <a:endParaRPr lang="pl-PL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OCENA SPOSOBU ZAŁATWIENIA PRZEDSTAWIONEJ SPRAWY PRZEZ URZĘDNIKA (1)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39179" y="3616350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name="Chart" r:id="rId3" imgW="9305821" imgH="2857500" progId="MSGraph.Chart.8">
                  <p:embed followColorScheme="full"/>
                </p:oleObj>
              </mc:Choice>
              <mc:Fallback>
                <p:oleObj name="Chart" r:id="rId3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79" y="3616350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45529" y="1020787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Chart" r:id="rId5" imgW="9305821" imgH="2971800" progId="MSGraph.Chart.8">
                  <p:embed followColorScheme="full"/>
                </p:oleObj>
              </mc:Choice>
              <mc:Fallback>
                <p:oleObj name="Chart" r:id="rId5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1020787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8027" y="3573463"/>
            <a:ext cx="834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urzędnik udzielał informacji w sposób zrozumiały?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55327" y="1052513"/>
            <a:ext cx="878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był uprzejmy i miły?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4663" y="908050"/>
            <a:ext cx="4797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200" i="1"/>
              <a:t>Odsetek odpowiedzi: „Zdecydowanie TAK” i „Raczej TAK”</a:t>
            </a:r>
            <a:endParaRPr lang="en-GB" sz="1200" i="1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103</a:t>
            </a:fld>
            <a:endParaRPr lang="pl-PL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OCENA SPOSOBU ZAŁATWIENIA PRZEDSTAWIONEJ SPRAWY PRZEZ URZĘDNIKA (2)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3400" y="3576638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Chart" r:id="rId3" imgW="9305821" imgH="2857500" progId="MSGraph.Chart.8">
                  <p:embed followColorScheme="full"/>
                </p:oleObj>
              </mc:Choice>
              <mc:Fallback>
                <p:oleObj name="Chart" r:id="rId3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76638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539750" y="981075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Chart" r:id="rId5" imgW="9305821" imgH="2971800" progId="MSGraph.Chart.8">
                  <p:embed followColorScheme="full"/>
                </p:oleObj>
              </mc:Choice>
              <mc:Fallback>
                <p:oleObj name="Chart" r:id="rId5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1075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68027" y="3573463"/>
            <a:ext cx="834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urzędnik w czasie załatwiania sprawy poświęcił Ci dużo uwagi/ czasu?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55327" y="1052513"/>
            <a:ext cx="8785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w czasie załatwiania sprawy udzielał informacji w sposób kompetentny?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63938" y="836613"/>
            <a:ext cx="479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l-PL" sz="1200" i="1" dirty="0"/>
              <a:t>Odsetek odpowiedzi: „Zdecydowanie TAK” i „Raczej TAK”</a:t>
            </a:r>
            <a:endParaRPr lang="en-GB" sz="1200" i="1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104</a:t>
            </a:fld>
            <a:endParaRPr lang="pl-PL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OCENA SPOSOBU ZAŁATWIENIA PRZEDSTAWIONEJ SPRAWY PRZEZ URZĘDNIKA (3)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25100" y="4133850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0" y="4133850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25100" y="3905250"/>
            <a:ext cx="910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wyrażał przy Tobie swoje uwagi/ komentarze dotyczące urzędu/ urzędników/ zarządu/ </a:t>
            </a:r>
            <a:br>
              <a:rPr lang="pl-PL" sz="1200" b="1" dirty="0">
                <a:latin typeface="Tahoma" pitchFamily="34" charset="0"/>
              </a:rPr>
            </a:br>
            <a:r>
              <a:rPr lang="pl-PL" sz="1200" b="1" dirty="0">
                <a:latin typeface="Tahoma" pitchFamily="34" charset="0"/>
              </a:rPr>
              <a:t>prezydenta m.st. Warszawy?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43663" y="9223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5100" y="1196975"/>
            <a:ext cx="91090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 dirty="0" smtClean="0">
                <a:latin typeface="Tahoma" pitchFamily="34" charset="0"/>
              </a:rPr>
              <a:t>Czy podczas rozmowy odczuwałeś niechęć ze  strony urzędnika? </a:t>
            </a:r>
            <a:endParaRPr lang="pl-PL" sz="1200" b="1" dirty="0">
              <a:latin typeface="Tahoma" pitchFamily="34" charset="0"/>
            </a:endParaRPr>
          </a:p>
        </p:txBody>
      </p:sp>
      <p:graphicFrame>
        <p:nvGraphicFramePr>
          <p:cNvPr id="131077" name="Object 3"/>
          <p:cNvGraphicFramePr>
            <a:graphicFrameLocks noChangeAspect="1"/>
          </p:cNvGraphicFramePr>
          <p:nvPr/>
        </p:nvGraphicFramePr>
        <p:xfrm>
          <a:off x="525100" y="1196975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Wykres" r:id="rId5" imgW="9305925" imgH="2971800" progId="MSGraph.Chart.8">
                  <p:embed followColorScheme="full"/>
                </p:oleObj>
              </mc:Choice>
              <mc:Fallback>
                <p:oleObj name="Wykres" r:id="rId5" imgW="9305925" imgH="297180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0" y="1196975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105</a:t>
            </a:fld>
            <a:endParaRPr lang="pl-PL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5"/>
          <p:cNvSpPr>
            <a:spLocks noGrp="1"/>
          </p:cNvSpPr>
          <p:nvPr>
            <p:ph type="body" sz="quarter" idx="4294967295"/>
          </p:nvPr>
        </p:nvSpPr>
        <p:spPr>
          <a:xfrm>
            <a:off x="539750" y="4041030"/>
            <a:ext cx="4032250" cy="972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 smtClean="0"/>
              <a:t>Zapraszamy do współpracy!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4060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OBSŁUGA PRZEDSTAWIONEJ SPRAWY </a:t>
            </a:r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(1)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Druk </a:t>
            </a:r>
            <a:r>
              <a:rPr lang="pl-PL" sz="1400" dirty="0">
                <a:solidFill>
                  <a:schemeClr val="tx1"/>
                </a:solidFill>
              </a:rPr>
              <a:t>formularza / wniosku wydano w </a:t>
            </a:r>
            <a:r>
              <a:rPr lang="pl-PL" sz="1400" dirty="0" smtClean="0">
                <a:solidFill>
                  <a:schemeClr val="tx1"/>
                </a:solidFill>
              </a:rPr>
              <a:t>61% </a:t>
            </a:r>
            <a:r>
              <a:rPr lang="pl-PL" sz="1400" dirty="0">
                <a:solidFill>
                  <a:schemeClr val="tx1"/>
                </a:solidFill>
              </a:rPr>
              <a:t>realizowanych wizyt (w poprzednim pomiarze </a:t>
            </a:r>
            <a:r>
              <a:rPr lang="pl-PL" sz="1400" dirty="0" smtClean="0">
                <a:solidFill>
                  <a:schemeClr val="tx1"/>
                </a:solidFill>
              </a:rPr>
              <a:t>65%), </a:t>
            </a:r>
            <a:r>
              <a:rPr lang="pl-PL" sz="1400" dirty="0">
                <a:solidFill>
                  <a:schemeClr val="tx1"/>
                </a:solidFill>
              </a:rPr>
              <a:t>a w 20% (poprzednio tak samo) urzędnik poinformował, gdzie znaleźć taki druk na terenie urzędu.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Druki najrzadziej wydawali pracownicy urzędów </a:t>
            </a:r>
            <a:r>
              <a:rPr lang="pl-PL" sz="1400" dirty="0" smtClean="0">
                <a:solidFill>
                  <a:schemeClr val="tx1"/>
                </a:solidFill>
              </a:rPr>
              <a:t>na Woli i w Wawrze.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czasie </a:t>
            </a:r>
            <a:r>
              <a:rPr lang="pl-PL" sz="1400" dirty="0" smtClean="0">
                <a:solidFill>
                  <a:schemeClr val="tx1"/>
                </a:solidFill>
              </a:rPr>
              <a:t>6% </a:t>
            </a:r>
            <a:r>
              <a:rPr lang="pl-PL" sz="1400" dirty="0">
                <a:solidFill>
                  <a:schemeClr val="tx1"/>
                </a:solidFill>
              </a:rPr>
              <a:t>wizyt (w poprzednim roku </a:t>
            </a:r>
            <a:r>
              <a:rPr lang="pl-PL" sz="1400" dirty="0" smtClean="0">
                <a:solidFill>
                  <a:schemeClr val="tx1"/>
                </a:solidFill>
              </a:rPr>
              <a:t>4%) </a:t>
            </a:r>
            <a:r>
              <a:rPr lang="pl-PL" sz="1400" dirty="0">
                <a:solidFill>
                  <a:schemeClr val="tx1"/>
                </a:solidFill>
              </a:rPr>
              <a:t>urzędnik poinformował, że takie formularze/ wnioski znajdują się na stronie internetowej urzędu.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czasie </a:t>
            </a:r>
            <a:r>
              <a:rPr lang="pl-PL" sz="1400" dirty="0" smtClean="0">
                <a:solidFill>
                  <a:schemeClr val="tx1"/>
                </a:solidFill>
              </a:rPr>
              <a:t>32% </a:t>
            </a:r>
            <a:r>
              <a:rPr lang="pl-PL" sz="1400" dirty="0">
                <a:solidFill>
                  <a:schemeClr val="tx1"/>
                </a:solidFill>
              </a:rPr>
              <a:t>wizyt (w poprzednim pomiarze </a:t>
            </a:r>
            <a:r>
              <a:rPr lang="pl-PL" sz="1400" dirty="0" smtClean="0">
                <a:solidFill>
                  <a:schemeClr val="tx1"/>
                </a:solidFill>
              </a:rPr>
              <a:t>28%) </a:t>
            </a:r>
            <a:r>
              <a:rPr lang="pl-PL" sz="1400" dirty="0">
                <a:solidFill>
                  <a:schemeClr val="tx1"/>
                </a:solidFill>
              </a:rPr>
              <a:t>urzędnik zaproponował wyjaśnienie lub wyjaśnił, jak wypełnić formularz/ wniosek. Najrzadziej wyjaśnienia proponowali urzędnicy z dzielnic: </a:t>
            </a:r>
            <a:r>
              <a:rPr lang="pl-PL" sz="1400" dirty="0" smtClean="0">
                <a:solidFill>
                  <a:schemeClr val="tx1"/>
                </a:solidFill>
              </a:rPr>
              <a:t>Wesoła i Rembertów.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W 62% </a:t>
            </a:r>
            <a:r>
              <a:rPr lang="pl-PL" sz="1400" dirty="0">
                <a:solidFill>
                  <a:schemeClr val="tx1"/>
                </a:solidFill>
              </a:rPr>
              <a:t>wizyt (w poprzednim pomiarze </a:t>
            </a:r>
            <a:r>
              <a:rPr lang="pl-PL" sz="1400" dirty="0" smtClean="0">
                <a:solidFill>
                  <a:schemeClr val="tx1"/>
                </a:solidFill>
              </a:rPr>
              <a:t>76%) </a:t>
            </a:r>
            <a:r>
              <a:rPr lang="pl-PL" sz="1400" dirty="0">
                <a:solidFill>
                  <a:schemeClr val="tx1"/>
                </a:solidFill>
              </a:rPr>
              <a:t>urzędnicy w ogóle nie wspominali o karcie informacyjnej a wydano ją podczas </a:t>
            </a:r>
            <a:r>
              <a:rPr lang="pl-PL" sz="1400" dirty="0" smtClean="0">
                <a:solidFill>
                  <a:schemeClr val="tx1"/>
                </a:solidFill>
              </a:rPr>
              <a:t>19% </a:t>
            </a:r>
            <a:r>
              <a:rPr lang="pl-PL" sz="1400" dirty="0">
                <a:solidFill>
                  <a:schemeClr val="tx1"/>
                </a:solidFill>
              </a:rPr>
              <a:t>wizyt </a:t>
            </a:r>
            <a:r>
              <a:rPr lang="pl-PL" sz="1400" dirty="0" smtClean="0">
                <a:solidFill>
                  <a:schemeClr val="tx1"/>
                </a:solidFill>
              </a:rPr>
              <a:t>(9% w 2011).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Podobne jak w poprzednich latach, urzędnicy zazwyczaj wyjaśnili sprawę „z głowy” (91%, w zeszłym pomiarze </a:t>
            </a:r>
            <a:r>
              <a:rPr lang="pl-PL" sz="1400" dirty="0" smtClean="0">
                <a:solidFill>
                  <a:schemeClr val="tx1"/>
                </a:solidFill>
              </a:rPr>
              <a:t>92%), </a:t>
            </a:r>
            <a:r>
              <a:rPr lang="pl-PL" sz="1400" dirty="0">
                <a:solidFill>
                  <a:schemeClr val="tx1"/>
                </a:solidFill>
              </a:rPr>
              <a:t>nie posiłkując się kartami, czy komputerem. Kartami posługiwało się łącznie tylko 6% </a:t>
            </a:r>
            <a:r>
              <a:rPr lang="pl-PL" sz="1400" dirty="0" smtClean="0">
                <a:solidFill>
                  <a:schemeClr val="tx1"/>
                </a:solidFill>
              </a:rPr>
              <a:t>urzędników, korzystało z pomocy innych urzędników 7%, </a:t>
            </a:r>
            <a:r>
              <a:rPr lang="pl-PL" sz="1400" dirty="0">
                <a:solidFill>
                  <a:schemeClr val="tx1"/>
                </a:solidFill>
              </a:rPr>
              <a:t>a </a:t>
            </a:r>
            <a:r>
              <a:rPr lang="pl-PL" sz="1400" dirty="0" smtClean="0">
                <a:solidFill>
                  <a:schemeClr val="tx1"/>
                </a:solidFill>
              </a:rPr>
              <a:t>z komputera </a:t>
            </a:r>
            <a:r>
              <a:rPr lang="pl-PL" sz="1400" dirty="0">
                <a:solidFill>
                  <a:schemeClr val="tx1"/>
                </a:solidFill>
              </a:rPr>
              <a:t>4%.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11</a:t>
            </a:fld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SPOSÓB ZAŁATWIENIA PRZEDSTAWIONEJ SPRAWY (1)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endParaRPr lang="pl-PL" sz="1200" dirty="0"/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Urzędnicy sami (bez dopytywania) informowali o wymogach związanych załatwieniem sprawy,  jedynie w przypadku wymaganych dokumentów - 80% (</a:t>
            </a:r>
            <a:r>
              <a:rPr lang="pl-PL" sz="1400" dirty="0" smtClean="0">
                <a:solidFill>
                  <a:schemeClr val="tx1"/>
                </a:solidFill>
              </a:rPr>
              <a:t>91% </a:t>
            </a:r>
            <a:r>
              <a:rPr lang="pl-PL" sz="1400" dirty="0">
                <a:solidFill>
                  <a:schemeClr val="tx1"/>
                </a:solidFill>
              </a:rPr>
              <a:t>w roku </a:t>
            </a:r>
            <a:r>
              <a:rPr lang="pl-PL" sz="1400" dirty="0" smtClean="0">
                <a:solidFill>
                  <a:schemeClr val="tx1"/>
                </a:solidFill>
              </a:rPr>
              <a:t>2011)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Urzędnicy informowali bez dopytania o:</a:t>
            </a:r>
          </a:p>
          <a:p>
            <a:pPr marL="952500" lvl="2" indent="-177800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>
                <a:solidFill>
                  <a:schemeClr val="tx1"/>
                </a:solidFill>
              </a:rPr>
              <a:t>opłatach 			</a:t>
            </a:r>
            <a:r>
              <a:rPr lang="pl-PL" sz="1400" dirty="0" smtClean="0">
                <a:solidFill>
                  <a:schemeClr val="tx1"/>
                </a:solidFill>
              </a:rPr>
              <a:t>59%</a:t>
            </a:r>
            <a:r>
              <a:rPr lang="pl-PL" sz="1400" dirty="0">
                <a:solidFill>
                  <a:schemeClr val="tx1"/>
                </a:solidFill>
              </a:rPr>
              <a:t>	(</a:t>
            </a:r>
            <a:r>
              <a:rPr lang="pl-PL" sz="1400" dirty="0" smtClean="0">
                <a:solidFill>
                  <a:schemeClr val="tx1"/>
                </a:solidFill>
              </a:rPr>
              <a:t>49% </a:t>
            </a:r>
            <a:r>
              <a:rPr lang="pl-PL" sz="1400" dirty="0">
                <a:solidFill>
                  <a:schemeClr val="tx1"/>
                </a:solidFill>
              </a:rPr>
              <a:t>w roku </a:t>
            </a:r>
            <a:r>
              <a:rPr lang="pl-PL" sz="1400" dirty="0" smtClean="0">
                <a:solidFill>
                  <a:schemeClr val="tx1"/>
                </a:solidFill>
              </a:rPr>
              <a:t>2011) </a:t>
            </a:r>
            <a:endParaRPr lang="pl-PL" sz="1400" dirty="0">
              <a:solidFill>
                <a:schemeClr val="tx1"/>
              </a:solidFill>
            </a:endParaRPr>
          </a:p>
          <a:p>
            <a:pPr marL="952500" lvl="2" indent="-177800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>
                <a:solidFill>
                  <a:schemeClr val="tx1"/>
                </a:solidFill>
              </a:rPr>
              <a:t>terminie odpowiedzi 		</a:t>
            </a:r>
            <a:r>
              <a:rPr lang="pl-PL" sz="1400" dirty="0" smtClean="0">
                <a:solidFill>
                  <a:schemeClr val="tx1"/>
                </a:solidFill>
              </a:rPr>
              <a:t>45%</a:t>
            </a:r>
            <a:r>
              <a:rPr lang="pl-PL" sz="1400" dirty="0">
                <a:solidFill>
                  <a:schemeClr val="tx1"/>
                </a:solidFill>
              </a:rPr>
              <a:t>	</a:t>
            </a:r>
            <a:r>
              <a:rPr lang="pl-PL" sz="1400" dirty="0" smtClean="0">
                <a:solidFill>
                  <a:schemeClr val="tx1"/>
                </a:solidFill>
              </a:rPr>
              <a:t>(40% </a:t>
            </a:r>
            <a:r>
              <a:rPr lang="pl-PL" sz="1400" dirty="0">
                <a:solidFill>
                  <a:schemeClr val="tx1"/>
                </a:solidFill>
              </a:rPr>
              <a:t>w roku </a:t>
            </a:r>
            <a:r>
              <a:rPr lang="pl-PL" sz="1400" dirty="0" smtClean="0">
                <a:solidFill>
                  <a:schemeClr val="tx1"/>
                </a:solidFill>
              </a:rPr>
              <a:t>2011) </a:t>
            </a:r>
            <a:endParaRPr lang="pl-PL" sz="1400" dirty="0">
              <a:solidFill>
                <a:schemeClr val="tx1"/>
              </a:solidFill>
            </a:endParaRPr>
          </a:p>
          <a:p>
            <a:pPr marL="952500" lvl="2" indent="-177800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>
                <a:solidFill>
                  <a:schemeClr val="tx1"/>
                </a:solidFill>
              </a:rPr>
              <a:t>miejscu złożenia dokumentów 	</a:t>
            </a:r>
            <a:r>
              <a:rPr lang="pl-PL" sz="1400" dirty="0" smtClean="0">
                <a:solidFill>
                  <a:schemeClr val="tx1"/>
                </a:solidFill>
              </a:rPr>
              <a:t>68%</a:t>
            </a:r>
            <a:r>
              <a:rPr lang="pl-PL" sz="1400" dirty="0">
                <a:solidFill>
                  <a:schemeClr val="tx1"/>
                </a:solidFill>
              </a:rPr>
              <a:t>	</a:t>
            </a:r>
            <a:r>
              <a:rPr lang="pl-PL" sz="1400" dirty="0" smtClean="0">
                <a:solidFill>
                  <a:schemeClr val="tx1"/>
                </a:solidFill>
              </a:rPr>
              <a:t>(54% </a:t>
            </a:r>
            <a:r>
              <a:rPr lang="pl-PL" sz="1400" dirty="0">
                <a:solidFill>
                  <a:schemeClr val="tx1"/>
                </a:solidFill>
              </a:rPr>
              <a:t>w roku </a:t>
            </a:r>
            <a:r>
              <a:rPr lang="pl-PL" sz="1400" dirty="0" smtClean="0">
                <a:solidFill>
                  <a:schemeClr val="tx1"/>
                </a:solidFill>
              </a:rPr>
              <a:t>2011)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W przypadku 42% zrealizowanych wizyt urzędnik poinformował interesanta o wszystkich sprawach (wymaganych dokumentach, opłatach, terminie odpowiedzi oraz miejscu złożenia dokumentów).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Urzędnicy</a:t>
            </a:r>
            <a:r>
              <a:rPr lang="pl-PL" sz="1400" dirty="0">
                <a:solidFill>
                  <a:schemeClr val="tx1"/>
                </a:solidFill>
              </a:rPr>
              <a:t>, jeśli informują o miejscu uiszczenia opłaty, to wskazują zazwyczaj kasę urzędu </a:t>
            </a:r>
            <a:r>
              <a:rPr lang="pl-PL" sz="1400" dirty="0" smtClean="0">
                <a:solidFill>
                  <a:schemeClr val="tx1"/>
                </a:solidFill>
              </a:rPr>
              <a:t> 28% </a:t>
            </a:r>
            <a:r>
              <a:rPr lang="pl-PL" sz="1400" dirty="0">
                <a:solidFill>
                  <a:schemeClr val="tx1"/>
                </a:solidFill>
              </a:rPr>
              <a:t>wizyt </a:t>
            </a:r>
            <a:r>
              <a:rPr lang="pl-PL" sz="1400" dirty="0" smtClean="0">
                <a:solidFill>
                  <a:schemeClr val="tx1"/>
                </a:solidFill>
              </a:rPr>
              <a:t>(taka samo jak w 2011 </a:t>
            </a:r>
            <a:r>
              <a:rPr lang="pl-PL" sz="1400" dirty="0" smtClean="0"/>
              <a:t>roku</a:t>
            </a:r>
            <a:r>
              <a:rPr lang="pl-PL" sz="1400" dirty="0" smtClean="0">
                <a:solidFill>
                  <a:schemeClr val="tx1"/>
                </a:solidFill>
              </a:rPr>
              <a:t>).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Terminy rozpatrzenia sprawy były podawane </a:t>
            </a:r>
            <a:r>
              <a:rPr lang="pl-PL" sz="1400" dirty="0" smtClean="0">
                <a:solidFill>
                  <a:schemeClr val="tx1"/>
                </a:solidFill>
              </a:rPr>
              <a:t>nieco częściej </a:t>
            </a:r>
            <a:r>
              <a:rPr lang="pl-PL" sz="1400" dirty="0">
                <a:solidFill>
                  <a:schemeClr val="tx1"/>
                </a:solidFill>
              </a:rPr>
              <a:t>niż w ostatnim roku. Prawidłowych odpowiedzi udzieliło 74% urzędników (przed rokiem </a:t>
            </a:r>
            <a:r>
              <a:rPr lang="pl-PL" sz="1400" dirty="0" smtClean="0">
                <a:solidFill>
                  <a:schemeClr val="tx1"/>
                </a:solidFill>
              </a:rPr>
              <a:t>69%).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21% </a:t>
            </a:r>
            <a:r>
              <a:rPr lang="pl-PL" sz="1400" dirty="0">
                <a:solidFill>
                  <a:schemeClr val="tx1"/>
                </a:solidFill>
              </a:rPr>
              <a:t>wizyt urzędnik poinformował o możliwości telefonicznego powiadomienia o odbiorze decyzji </a:t>
            </a:r>
            <a:r>
              <a:rPr lang="pl-PL" sz="1400" dirty="0" smtClean="0">
                <a:solidFill>
                  <a:schemeClr val="tx1"/>
                </a:solidFill>
              </a:rPr>
              <a:t>(29% </a:t>
            </a: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2011 </a:t>
            </a:r>
            <a:r>
              <a:rPr lang="pl-PL" sz="1400" dirty="0">
                <a:solidFill>
                  <a:schemeClr val="tx1"/>
                </a:solidFill>
              </a:rPr>
              <a:t>roku).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W przypadku ponad połowy wizyt (53%) urzędnicy upewniali się czy </a:t>
            </a:r>
            <a:r>
              <a:rPr lang="pl-PL" sz="1400" dirty="0">
                <a:solidFill>
                  <a:schemeClr val="tx1"/>
                </a:solidFill>
              </a:rPr>
              <a:t>interesant zrozumiał ich wyjaśnienia (w </a:t>
            </a:r>
            <a:r>
              <a:rPr lang="pl-PL" sz="1400" dirty="0" smtClean="0">
                <a:solidFill>
                  <a:schemeClr val="tx1"/>
                </a:solidFill>
              </a:rPr>
              <a:t>2011 </a:t>
            </a:r>
            <a:r>
              <a:rPr lang="pl-PL" sz="1400" dirty="0">
                <a:solidFill>
                  <a:schemeClr val="tx1"/>
                </a:solidFill>
              </a:rPr>
              <a:t>roku było to </a:t>
            </a:r>
            <a:r>
              <a:rPr lang="pl-PL" sz="1400" dirty="0" smtClean="0">
                <a:solidFill>
                  <a:schemeClr val="tx1"/>
                </a:solidFill>
              </a:rPr>
              <a:t>45%). </a:t>
            </a:r>
            <a:r>
              <a:rPr lang="pl-PL" sz="1400" dirty="0">
                <a:solidFill>
                  <a:schemeClr val="tx1"/>
                </a:solidFill>
              </a:rPr>
              <a:t>Najrzadziej miało to miejsce w urzędzie </a:t>
            </a:r>
            <a:r>
              <a:rPr lang="pl-PL" sz="1400" dirty="0" smtClean="0">
                <a:solidFill>
                  <a:schemeClr val="tx1"/>
                </a:solidFill>
              </a:rPr>
              <a:t>w Wawrze. </a:t>
            </a: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smtClean="0"/>
              <a:t>Rezultaty badania - poszczególne zagadnienia</a:t>
            </a:r>
            <a:endParaRPr lang="en-GB" sz="210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4060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SPOSÓB ZAŁATWIENIA PRZEDSTAWIONEJ SPRAWY (2)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Zdecydowana większość audytorów oceniła urzędnika w czasie załatwiania sprawy jako uprzejmego i miłego (95%). Niechęć ze strony urzędnika odczuwano podczas 12% wizyt.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Podobnie jak w poprzednim roku ogólny </a:t>
            </a:r>
            <a:r>
              <a:rPr lang="pl-PL" sz="1400" dirty="0">
                <a:solidFill>
                  <a:schemeClr val="tx1"/>
                </a:solidFill>
              </a:rPr>
              <a:t>poziom zadowolenia z obsługi jest </a:t>
            </a:r>
            <a:r>
              <a:rPr lang="pl-PL" sz="1400" dirty="0" smtClean="0">
                <a:solidFill>
                  <a:schemeClr val="tx1"/>
                </a:solidFill>
              </a:rPr>
              <a:t>bardzo dobry</a:t>
            </a:r>
            <a:r>
              <a:rPr lang="pl-PL" sz="1400" dirty="0">
                <a:solidFill>
                  <a:schemeClr val="tx1"/>
                </a:solidFill>
              </a:rPr>
              <a:t>. Spośród wszystkich interesantów, którzy odwiedzali urzędy </a:t>
            </a:r>
            <a:r>
              <a:rPr lang="pl-PL" sz="1400" dirty="0" smtClean="0">
                <a:solidFill>
                  <a:schemeClr val="tx1"/>
                </a:solidFill>
              </a:rPr>
              <a:t>aż 94</a:t>
            </a:r>
            <a:r>
              <a:rPr lang="pl-PL" sz="1400" dirty="0">
                <a:solidFill>
                  <a:schemeClr val="tx1"/>
                </a:solidFill>
              </a:rPr>
              <a:t>% deklarowało zadowolenie ze sposobu obsługi przez </a:t>
            </a:r>
            <a:r>
              <a:rPr lang="pl-PL" sz="1400" dirty="0" smtClean="0">
                <a:solidFill>
                  <a:schemeClr val="tx1"/>
                </a:solidFill>
              </a:rPr>
              <a:t>urzędnika.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Najbardziej zadowoleni byli po wizytach w dzielnicach (wg średniej ze sposobu obsługi):</a:t>
            </a: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>
                <a:solidFill>
                  <a:schemeClr val="tx1"/>
                </a:solidFill>
              </a:rPr>
              <a:t>Wilanów</a:t>
            </a:r>
            <a:r>
              <a:rPr lang="pl-PL" sz="1400" dirty="0">
                <a:solidFill>
                  <a:schemeClr val="tx1"/>
                </a:solidFill>
              </a:rPr>
              <a:t>		(„zdecydowanie </a:t>
            </a:r>
            <a:r>
              <a:rPr lang="pl-PL" sz="1400" dirty="0" smtClean="0">
                <a:solidFill>
                  <a:schemeClr val="tx1"/>
                </a:solidFill>
              </a:rPr>
              <a:t>zadowolony”: 65%, </a:t>
            </a:r>
            <a:r>
              <a:rPr lang="pl-PL" sz="1400" dirty="0">
                <a:solidFill>
                  <a:schemeClr val="tx1"/>
                </a:solidFill>
              </a:rPr>
              <a:t>średnia oceny </a:t>
            </a:r>
            <a:r>
              <a:rPr lang="pl-PL" sz="1400" dirty="0" smtClean="0">
                <a:solidFill>
                  <a:schemeClr val="tx1"/>
                </a:solidFill>
              </a:rPr>
              <a:t>3,55)</a:t>
            </a:r>
            <a:endParaRPr lang="pl-PL" sz="1400" dirty="0">
              <a:solidFill>
                <a:schemeClr val="tx1"/>
              </a:solidFill>
            </a:endParaRP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>
                <a:solidFill>
                  <a:schemeClr val="tx1"/>
                </a:solidFill>
              </a:rPr>
              <a:t>Bielany</a:t>
            </a:r>
            <a:r>
              <a:rPr lang="pl-PL" sz="1400" dirty="0">
                <a:solidFill>
                  <a:schemeClr val="tx1"/>
                </a:solidFill>
              </a:rPr>
              <a:t>		</a:t>
            </a:r>
            <a:r>
              <a:rPr lang="pl-PL" sz="1400" dirty="0" smtClean="0">
                <a:solidFill>
                  <a:schemeClr val="tx1"/>
                </a:solidFill>
              </a:rPr>
              <a:t>(60%, </a:t>
            </a:r>
            <a:r>
              <a:rPr lang="pl-PL" sz="1400" dirty="0">
                <a:solidFill>
                  <a:schemeClr val="tx1"/>
                </a:solidFill>
              </a:rPr>
              <a:t>średnia oceny </a:t>
            </a:r>
            <a:r>
              <a:rPr lang="pl-PL" sz="1400" dirty="0" smtClean="0">
                <a:solidFill>
                  <a:schemeClr val="tx1"/>
                </a:solidFill>
              </a:rPr>
              <a:t>3,55)</a:t>
            </a:r>
            <a:endParaRPr lang="pl-PL" sz="1400" dirty="0">
              <a:solidFill>
                <a:schemeClr val="tx1"/>
              </a:solidFill>
            </a:endParaRP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>
                <a:solidFill>
                  <a:schemeClr val="tx1"/>
                </a:solidFill>
              </a:rPr>
              <a:t>Białołęka</a:t>
            </a:r>
            <a:r>
              <a:rPr lang="pl-PL" sz="1400" dirty="0">
                <a:solidFill>
                  <a:schemeClr val="tx1"/>
                </a:solidFill>
              </a:rPr>
              <a:t>		</a:t>
            </a:r>
            <a:r>
              <a:rPr lang="pl-PL" sz="1400" dirty="0" smtClean="0">
                <a:solidFill>
                  <a:schemeClr val="tx1"/>
                </a:solidFill>
              </a:rPr>
              <a:t>(65%, </a:t>
            </a:r>
            <a:r>
              <a:rPr lang="pl-PL" sz="1400" dirty="0">
                <a:solidFill>
                  <a:schemeClr val="tx1"/>
                </a:solidFill>
              </a:rPr>
              <a:t>średnia oceny </a:t>
            </a:r>
            <a:r>
              <a:rPr lang="pl-PL" sz="1400" dirty="0" smtClean="0">
                <a:solidFill>
                  <a:schemeClr val="tx1"/>
                </a:solidFill>
              </a:rPr>
              <a:t>3,50)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Najniższy </a:t>
            </a:r>
            <a:r>
              <a:rPr lang="pl-PL" sz="1400" dirty="0">
                <a:solidFill>
                  <a:schemeClr val="tx1"/>
                </a:solidFill>
              </a:rPr>
              <a:t>poziom zadowolenia z obsługi wystąpił po wizytach w urzędach dzielnic:</a:t>
            </a: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>
                <a:solidFill>
                  <a:schemeClr val="tx1"/>
                </a:solidFill>
              </a:rPr>
              <a:t>Włochy</a:t>
            </a:r>
            <a:r>
              <a:rPr lang="pl-PL" sz="1400" dirty="0">
                <a:solidFill>
                  <a:schemeClr val="tx1"/>
                </a:solidFill>
              </a:rPr>
              <a:t>		</a:t>
            </a:r>
            <a:r>
              <a:rPr lang="pl-PL" sz="1400" dirty="0" smtClean="0">
                <a:solidFill>
                  <a:schemeClr val="tx1"/>
                </a:solidFill>
              </a:rPr>
              <a:t>(45%, </a:t>
            </a:r>
            <a:r>
              <a:rPr lang="pl-PL" sz="1400" dirty="0">
                <a:solidFill>
                  <a:schemeClr val="tx1"/>
                </a:solidFill>
              </a:rPr>
              <a:t>średnia oceny </a:t>
            </a:r>
            <a:r>
              <a:rPr lang="pl-PL" sz="1400" dirty="0" smtClean="0">
                <a:solidFill>
                  <a:schemeClr val="tx1"/>
                </a:solidFill>
              </a:rPr>
              <a:t>3,1)</a:t>
            </a:r>
            <a:endParaRPr lang="pl-PL" sz="1400" dirty="0">
              <a:solidFill>
                <a:schemeClr val="tx1"/>
              </a:solidFill>
            </a:endParaRP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>
                <a:solidFill>
                  <a:schemeClr val="tx1"/>
                </a:solidFill>
              </a:rPr>
              <a:t>Ursus</a:t>
            </a:r>
            <a:r>
              <a:rPr lang="pl-PL" sz="1400" dirty="0">
                <a:solidFill>
                  <a:schemeClr val="tx1"/>
                </a:solidFill>
              </a:rPr>
              <a:t>	</a:t>
            </a:r>
            <a:r>
              <a:rPr lang="pl-PL" sz="1400" dirty="0" smtClean="0">
                <a:solidFill>
                  <a:schemeClr val="tx1"/>
                </a:solidFill>
              </a:rPr>
              <a:t>	(47%, </a:t>
            </a:r>
            <a:r>
              <a:rPr lang="pl-PL" sz="1400" dirty="0">
                <a:solidFill>
                  <a:schemeClr val="tx1"/>
                </a:solidFill>
              </a:rPr>
              <a:t>średnia oceny </a:t>
            </a:r>
            <a:r>
              <a:rPr lang="pl-PL" sz="1400" dirty="0" smtClean="0">
                <a:solidFill>
                  <a:schemeClr val="tx1"/>
                </a:solidFill>
              </a:rPr>
              <a:t>3,11)</a:t>
            </a:r>
          </a:p>
          <a:p>
            <a:pPr marL="663575" lvl="1" indent="-180975" algn="just">
              <a:spcBef>
                <a:spcPct val="30000"/>
              </a:spcBef>
              <a:buClr>
                <a:schemeClr val="accent1"/>
              </a:buClr>
              <a:buFontTx/>
              <a:buChar char="–"/>
            </a:pPr>
            <a:r>
              <a:rPr lang="pl-PL" sz="1400" dirty="0" smtClean="0"/>
              <a:t>Śródmieście		(45%, średnia oceny 3,15)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Urzędnicy sporadycznie wyrażali uwagi na temat urzędu. Taka sytuacja miała miejsce jedynie w </a:t>
            </a:r>
            <a:r>
              <a:rPr lang="pl-PL" sz="1400" dirty="0" smtClean="0"/>
              <a:t>Wesołej i Wawrze.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badania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Schemat badania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99320" y="3586163"/>
            <a:ext cx="569913" cy="76517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18000" tIns="108000" rIns="1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04233" y="1149350"/>
            <a:ext cx="3276600" cy="836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72000" rIns="90000" bIns="72000" anchor="ctr"/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chemeClr val="bg1"/>
                </a:solidFill>
              </a:rPr>
              <a:t>URZĄD MIASTA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43608" y="2363788"/>
            <a:ext cx="569912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18000" tIns="108000" rIns="1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83370" y="2290763"/>
            <a:ext cx="2462213" cy="914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tIns="72000" rIns="90000" bIns="72000"/>
          <a:lstStyle/>
          <a:p>
            <a:pPr algn="ctr"/>
            <a:r>
              <a:rPr lang="pl-PL" sz="1400" b="1"/>
              <a:t>	</a:t>
            </a:r>
          </a:p>
          <a:p>
            <a:pPr algn="ctr"/>
            <a:r>
              <a:rPr lang="pl-PL" sz="1400" b="1">
                <a:solidFill>
                  <a:schemeClr val="tx2"/>
                </a:solidFill>
              </a:rPr>
              <a:t>PUNKTY INFORMACYJNE (PI)</a:t>
            </a:r>
            <a:endParaRPr lang="pl-PL" sz="1400" b="1"/>
          </a:p>
          <a:p>
            <a:pPr algn="ctr"/>
            <a:endParaRPr lang="pl-PL" sz="1400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32733" y="3433763"/>
            <a:ext cx="2673350" cy="1066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tIns="72000" rIns="90000" bIns="72000"/>
          <a:lstStyle/>
          <a:p>
            <a:pPr algn="ctr"/>
            <a:endParaRPr lang="pl-PL" sz="1400" b="1"/>
          </a:p>
          <a:p>
            <a:pPr algn="ctr"/>
            <a:r>
              <a:rPr lang="pl-PL" sz="1400" b="1">
                <a:solidFill>
                  <a:schemeClr val="tx2"/>
                </a:solidFill>
              </a:rPr>
              <a:t>WYDZIAŁY OBSŁUGI MIESZKAŃCÓW                 (WOM)</a:t>
            </a:r>
            <a:endParaRPr lang="pl-PL" sz="1400" b="1"/>
          </a:p>
          <a:p>
            <a:pPr algn="ctr"/>
            <a:endParaRPr lang="pl-PL" sz="1400" b="1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497883" y="4805363"/>
            <a:ext cx="569912" cy="7651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lIns="18000" tIns="108000" rIns="18000" bIns="10800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29708" y="4729163"/>
            <a:ext cx="3446462" cy="1066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tIns="72000" rIns="90000" bIns="72000"/>
          <a:lstStyle/>
          <a:p>
            <a:pPr algn="ctr"/>
            <a:endParaRPr lang="pl-PL" sz="1400" b="1">
              <a:solidFill>
                <a:schemeClr val="tx2"/>
              </a:solidFill>
            </a:endParaRPr>
          </a:p>
          <a:p>
            <a:pPr algn="ctr"/>
            <a:r>
              <a:rPr lang="pl-PL" sz="1400" b="1">
                <a:solidFill>
                  <a:schemeClr val="tx2"/>
                </a:solidFill>
              </a:rPr>
              <a:t>DELEGATURY BIURA ADMINISTRACJI i SPRAW OBYWATELSKICH (BAiSO)</a:t>
            </a:r>
            <a:endParaRPr lang="pl-PL" sz="1400" b="1"/>
          </a:p>
          <a:p>
            <a:pPr algn="ctr"/>
            <a:endParaRPr lang="pl-PL" sz="1400" b="1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15</a:t>
            </a:fld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54657" y="99988"/>
            <a:ext cx="8297863" cy="520700"/>
          </a:xfrm>
          <a:noFill/>
        </p:spPr>
        <p:txBody>
          <a:bodyPr/>
          <a:lstStyle/>
          <a:p>
            <a:r>
              <a:rPr lang="pl-PL" dirty="0" smtClean="0"/>
              <a:t>Rodzaje spraw „załatwianych” w urzędach</a:t>
            </a:r>
            <a:endParaRPr lang="en-GB" dirty="0" smtClean="0"/>
          </a:p>
        </p:txBody>
      </p:sp>
      <p:sp>
        <p:nvSpPr>
          <p:cNvPr id="5" name="Symbol zastępczy stopki 4"/>
          <p:cNvSpPr txBox="1">
            <a:spLocks/>
          </p:cNvSpPr>
          <p:nvPr/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Badanie Tajemniczy Klient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numeru slajdu 5"/>
          <p:cNvSpPr txBox="1">
            <a:spLocks/>
          </p:cNvSpPr>
          <p:nvPr/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5569-54CB-40D0-8FFB-6454A0BD4B47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55576" y="967665"/>
          <a:ext cx="8136903" cy="566332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0042"/>
                <a:gridCol w="2153197"/>
                <a:gridCol w="4829016"/>
                <a:gridCol w="924648"/>
              </a:tblGrid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Nr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Tytuł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Nazwa sprawy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Miejsce realizacji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"Instalacja gazowa w samochodzie"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Zawiadomienie o dokonaniu montażu instalacji gazowej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"Informacja publiczna"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Udostępnianie informacji publicznej na wniosek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PI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323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"Zgubiona rejestracja"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Utrata lub zniszczenie tablic/y rejestracyjnej/</a:t>
                      </a:r>
                      <a:r>
                        <a:rPr lang="pl-PL" sz="1000" u="none" strike="noStrike" dirty="0" err="1"/>
                        <a:t>ych</a:t>
                      </a:r>
                      <a:r>
                        <a:rPr lang="pl-PL" sz="1000" u="none" strike="noStrike" dirty="0"/>
                        <a:t> (przerejestrowanie pojazdu na nowe numery rejestracyjne, wydanie wtórnika tablic/y rejestracyjnej/</a:t>
                      </a:r>
                      <a:r>
                        <a:rPr lang="pl-PL" sz="1000" u="none" strike="noStrike" dirty="0" err="1"/>
                        <a:t>ych</a:t>
                      </a:r>
                      <a:r>
                        <a:rPr lang="pl-PL" sz="1000" u="none" strike="noStrike" dirty="0"/>
                        <a:t>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/>
                        <a:t>4</a:t>
                      </a:r>
                      <a:endParaRPr lang="pl-PL" sz="105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"Skarga konsumenta"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Udzielanie porad i pomocy konsumentom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323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"Okolica mojego mieszkania"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Wydanie wypisu i wyrysu z miejscowego planu zagospodarowania przestrzennego m.st. Warszawy.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„Mieszkanie u siostry”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Zameldowanie na pobyt stały lub </a:t>
                      </a:r>
                      <a:r>
                        <a:rPr lang="pl-PL" sz="1000" u="sng" strike="noStrike" dirty="0"/>
                        <a:t>czasowy ponad 3 miesiące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BAiSO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"Skarga konsumenta"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Udzielanie porad i pomocy konsumentom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PI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"Dodatek mieszkaniowy"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Przyznanie dodatku mieszkaniowego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323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"Miedzynarodowe prawo jazdy"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Wydawanie międzynarodowego prawa jazdy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282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"Winiarnia"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Wydawanie zezwolenia na sprzedaż napojów alkoholowych przeznaczonych do spożycia poza miejscem sprzedaży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WOM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"Meldunek dla narzeczonej"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Zameldowanie na pobyt </a:t>
                      </a:r>
                      <a:r>
                        <a:rPr lang="pl-PL" sz="1000" u="sng" strike="noStrike" dirty="0"/>
                        <a:t>stały</a:t>
                      </a:r>
                      <a:r>
                        <a:rPr lang="pl-PL" sz="1000" u="none" strike="noStrike" dirty="0"/>
                        <a:t> lub czasowy ponad 3 miesiące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BAiSO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323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"Zaświadczenie o zameldowaniu"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Wydanie zaświadczenia o zameldowaniu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BAiSO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"Mój pierwszy dowód"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Wydanie dowodu osobistego po raz pierwszy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err="1"/>
                        <a:t>BAiSO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"Wymeldowanie od rodziców"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Wymeldowanie z pobytu stałego lub czasowego ponad 3 miesiące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PI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"Wymeldowanie od rodziców"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/>
                        <a:t>Wymeldowanie z pobytu stałego lub czasowego ponad 3 miesiące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err="1"/>
                        <a:t>BAiSO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"Dowód dla nieletniego"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Wydanie dowodu osobistego po raz pierwszy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PI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32330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"Budowa oczka wodnego"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Zgłoszenie zamiaru wykonywania budowy lub robót budowlanych niewymagających </a:t>
                      </a:r>
                      <a:r>
                        <a:rPr lang="pl-PL" sz="1000" u="none" strike="noStrike" dirty="0" err="1"/>
                        <a:t>pozwlenia</a:t>
                      </a:r>
                      <a:r>
                        <a:rPr lang="pl-PL" sz="1000" u="none" strike="noStrike" dirty="0"/>
                        <a:t> na budowę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WOM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5367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"Obniżenie opłat za użytkowanie wieczyste"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Bonifikata od opłat rocznych z tytułu użytkowania wieczystego, udzielana osobom fizycznym, jeżeli dochód miesięczny na jednego członka gospodarstwa domowego nie przekracza 50% przeciętnego wynagrodzenia w gospodarce narodowej w roku poprzedzającym rok, za który opłata ma być wnoszona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PI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"Agresywny pies"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Wydawanie zezwolenia na hodowlę lub utrzymanie psa rasy uznawanej za agresywną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PI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  <a:tr h="21657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/>
                        <a:t>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/>
                        <a:t>"Motor"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/>
                        <a:t>Rejestracja pojazdu, który był zarejestrowany w Polsce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/>
                        <a:t>WOM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028" marR="4028" marT="4028" marB="0"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Metodologia badania Tajemniczy Klient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67543" y="4486275"/>
            <a:ext cx="7808913" cy="1676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ctr">
              <a:lnSpc>
                <a:spcPct val="100000"/>
              </a:lnSpc>
              <a:buClr>
                <a:srgbClr val="990099"/>
              </a:buClr>
            </a:pPr>
            <a:r>
              <a:rPr lang="pl-PL" sz="1400" b="1" dirty="0">
                <a:solidFill>
                  <a:schemeClr val="bg1"/>
                </a:solidFill>
              </a:rPr>
              <a:t>SPOSÓB REALIZACJI:</a:t>
            </a:r>
          </a:p>
          <a:p>
            <a:pPr marL="292100" indent="-292100" algn="just">
              <a:lnSpc>
                <a:spcPct val="100000"/>
              </a:lnSpc>
              <a:buClr>
                <a:srgbClr val="990099"/>
              </a:buClr>
              <a:buFontTx/>
              <a:buChar char="•"/>
            </a:pPr>
            <a:endParaRPr lang="pl-PL" sz="1400" b="1" dirty="0">
              <a:solidFill>
                <a:schemeClr val="bg1"/>
              </a:solidFill>
            </a:endParaRPr>
          </a:p>
          <a:p>
            <a:pPr marL="292100" indent="-292100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Przed badaniem miało miejsce szkolenie audytorów w zakresie standardów obsługi w urzędach. </a:t>
            </a:r>
          </a:p>
          <a:p>
            <a:pPr marL="292100" indent="-292100">
              <a:lnSpc>
                <a:spcPct val="120000"/>
              </a:lnSpc>
              <a:buClr>
                <a:schemeClr val="tx2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Na każdy urząd przypadało: 10 wizyt w WOM, 5 wizyt w PI, 5 wizyt w Delegaturach </a:t>
            </a:r>
            <a:r>
              <a:rPr lang="pl-PL" sz="1400" dirty="0" err="1">
                <a:solidFill>
                  <a:schemeClr val="bg1"/>
                </a:solidFill>
              </a:rPr>
              <a:t>BAiSO</a:t>
            </a:r>
            <a:r>
              <a:rPr lang="pl-PL" sz="1400" dirty="0">
                <a:solidFill>
                  <a:schemeClr val="bg1"/>
                </a:solidFill>
              </a:rPr>
              <a:t>.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67543" y="1514475"/>
            <a:ext cx="7808913" cy="2514600"/>
          </a:xfrm>
          <a:prstGeom prst="rect">
            <a:avLst/>
          </a:prstGeom>
          <a:solidFill>
            <a:srgbClr val="000080"/>
          </a:solidFill>
          <a:ln w="12700">
            <a:noFill/>
            <a:miter lim="800000"/>
            <a:headEnd/>
            <a:tailEnd/>
          </a:ln>
        </p:spPr>
        <p:txBody>
          <a:bodyPr lIns="201600" tIns="46038" rIns="201600" bIns="46038"/>
          <a:lstStyle/>
          <a:p>
            <a:pPr marL="292100" indent="-292100" algn="ctr">
              <a:lnSpc>
                <a:spcPct val="100000"/>
              </a:lnSpc>
              <a:buClr>
                <a:srgbClr val="990099"/>
              </a:buClr>
            </a:pPr>
            <a:r>
              <a:rPr lang="pl-PL" sz="1400" b="1" dirty="0">
                <a:solidFill>
                  <a:schemeClr val="bg1"/>
                </a:solidFill>
              </a:rPr>
              <a:t>TECHNIKA BADANIA “MYSTERY SHOPPING”: </a:t>
            </a:r>
            <a:endParaRPr lang="pl-PL" sz="1400" dirty="0">
              <a:solidFill>
                <a:schemeClr val="bg1"/>
              </a:solidFill>
            </a:endParaRPr>
          </a:p>
          <a:p>
            <a:pPr marL="292100" indent="-292100" algn="just">
              <a:lnSpc>
                <a:spcPct val="100000"/>
              </a:lnSpc>
              <a:buClr>
                <a:srgbClr val="990099"/>
              </a:buClr>
              <a:buFontTx/>
              <a:buChar char="•"/>
            </a:pPr>
            <a:endParaRPr lang="pl-PL" sz="1200" dirty="0">
              <a:solidFill>
                <a:schemeClr val="bg1"/>
              </a:solidFill>
            </a:endParaRPr>
          </a:p>
          <a:p>
            <a:pPr marL="292100" indent="-292100">
              <a:lnSpc>
                <a:spcPct val="12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Specjalnie przeszkoleni audytorzy w roli potencjalnych klientów – obserwują i oceniają sposób oraz jakość obsługi. </a:t>
            </a:r>
          </a:p>
          <a:p>
            <a:pPr marL="292100" indent="-292100">
              <a:lnSpc>
                <a:spcPct val="12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Dane zbierane są w trakcie rozmowy z pracownikami urzędu oraz poprzez obserwację ich zachowań. </a:t>
            </a:r>
          </a:p>
          <a:p>
            <a:pPr marL="292100" indent="-292100">
              <a:lnSpc>
                <a:spcPct val="12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Arkusz ocen określa zagadnienia i elementy, na które audytorzy mają zwracać uwagę podczas wizyty.</a:t>
            </a:r>
          </a:p>
          <a:p>
            <a:pPr marL="292100" indent="-292100">
              <a:lnSpc>
                <a:spcPct val="12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dirty="0">
                <a:solidFill>
                  <a:schemeClr val="bg1"/>
                </a:solidFill>
              </a:rPr>
              <a:t>Po wyjściu z urzędu audytorzy zaznaczają swoje obserwacje w kwestionariuszu.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17</a:t>
            </a:fld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Badanie Tajemniczy Klient 2012</a:t>
            </a:r>
            <a:endParaRPr lang="pl-PL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03263" y="1828800"/>
            <a:ext cx="7737475" cy="3657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90500" lvl="1" indent="285750">
              <a:lnSpc>
                <a:spcPct val="25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b="1" dirty="0">
                <a:solidFill>
                  <a:schemeClr val="tx1"/>
                </a:solidFill>
              </a:rPr>
              <a:t>OTOCZENIE - WYGLĄD URZĘDU</a:t>
            </a:r>
          </a:p>
          <a:p>
            <a:pPr marL="190500" lvl="1" indent="285750">
              <a:lnSpc>
                <a:spcPct val="25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b="1" dirty="0">
                <a:solidFill>
                  <a:schemeClr val="tx1"/>
                </a:solidFill>
              </a:rPr>
              <a:t>WYGLĄD ZEWNĘTRZNY URZĘDNIKA I JEGO STANOWISKO PRACY</a:t>
            </a:r>
            <a:endParaRPr lang="pl-PL" sz="1400" b="1" dirty="0">
              <a:solidFill>
                <a:srgbClr val="990099"/>
              </a:solidFill>
            </a:endParaRPr>
          </a:p>
          <a:p>
            <a:pPr marL="190500" lvl="1" indent="285750">
              <a:lnSpc>
                <a:spcPct val="25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b="1" dirty="0">
                <a:solidFill>
                  <a:schemeClr val="tx1"/>
                </a:solidFill>
              </a:rPr>
              <a:t>URZĘDNIK - ZACHOWANIE SIĘ WOBEC KLIENTA</a:t>
            </a:r>
            <a:endParaRPr lang="pl-PL" sz="1400" b="1" dirty="0">
              <a:solidFill>
                <a:schemeClr val="accent1"/>
              </a:solidFill>
            </a:endParaRPr>
          </a:p>
          <a:p>
            <a:pPr marL="190500" lvl="1" indent="285750">
              <a:lnSpc>
                <a:spcPct val="25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b="1" dirty="0">
                <a:solidFill>
                  <a:schemeClr val="tx1"/>
                </a:solidFill>
              </a:rPr>
              <a:t>URZĘDNIK - OBSŁUGA PRZEDSTAWIONEJ SPRAWY</a:t>
            </a:r>
            <a:endParaRPr lang="pl-PL" sz="1400" b="1" dirty="0">
              <a:solidFill>
                <a:schemeClr val="accent1"/>
              </a:solidFill>
            </a:endParaRPr>
          </a:p>
          <a:p>
            <a:pPr marL="190500" lvl="1" indent="285750">
              <a:lnSpc>
                <a:spcPct val="250000"/>
              </a:lnSpc>
              <a:buClr>
                <a:schemeClr val="accent1"/>
              </a:buClr>
              <a:buFont typeface="Symbol" pitchFamily="18" charset="2"/>
              <a:buChar char="Þ"/>
            </a:pPr>
            <a:r>
              <a:rPr lang="pl-PL" sz="1400" b="1" dirty="0">
                <a:solidFill>
                  <a:schemeClr val="tx1"/>
                </a:solidFill>
              </a:rPr>
              <a:t>URZĘDNIK - SPOSÓB ZAŁATWIENIA PRZEDSTAWIONEJ SPRAWY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18</a:t>
            </a:fld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Ranking urzędów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 (1/2)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23900" y="1565275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METODOLOGIA BADANIA						  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23900" y="2353469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SCHEMAT I OPIS BADANIA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14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3900" y="2747566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WSZYSTKIE URZĘDY	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23900" y="3141663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Otoczenie </a:t>
            </a: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wygląd urzędu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22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23900" y="353576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Wygląd zewnętrzny urzędnika i jego stanowisko pracy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30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23900" y="3929857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Zachowanie się urzędnika wobec interesanta - ogólnie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32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23900" y="4323954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obsługa przedstawionej sprawy 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35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23900" y="47180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sposób załatwienia przedstawionej sprawy 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40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30250" y="1959372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WYNIKI BADANIA</a:t>
            </a: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	   5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9988"/>
            <a:ext cx="7243396" cy="520700"/>
          </a:xfrm>
        </p:spPr>
        <p:txBody>
          <a:bodyPr/>
          <a:lstStyle/>
          <a:p>
            <a:r>
              <a:rPr lang="pl-PL" sz="2000" dirty="0"/>
              <a:t>Ranking </a:t>
            </a:r>
            <a:r>
              <a:rPr lang="pl-PL" dirty="0" smtClean="0"/>
              <a:t>urzędów</a:t>
            </a:r>
            <a:endParaRPr lang="en-GB" sz="2000" dirty="0"/>
          </a:p>
        </p:txBody>
      </p:sp>
      <p:sp>
        <p:nvSpPr>
          <p:cNvPr id="2565140" name="Text Box 20"/>
          <p:cNvSpPr txBox="1">
            <a:spLocks noChangeArrowheads="1"/>
          </p:cNvSpPr>
          <p:nvPr/>
        </p:nvSpPr>
        <p:spPr bwMode="auto">
          <a:xfrm>
            <a:off x="1125416" y="6277256"/>
            <a:ext cx="7385538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pl-PL">
                <a:solidFill>
                  <a:schemeClr val="tx1"/>
                </a:solidFill>
              </a:rPr>
              <a:t>na podstawie uzyskanych pozytywnych ocen; 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565141" name="Text Box 21"/>
          <p:cNvSpPr txBox="1">
            <a:spLocks noChangeArrowheads="1"/>
          </p:cNvSpPr>
          <p:nvPr/>
        </p:nvSpPr>
        <p:spPr bwMode="auto">
          <a:xfrm>
            <a:off x="5724128" y="840135"/>
            <a:ext cx="260252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sz="1100" b="1" dirty="0">
                <a:solidFill>
                  <a:srgbClr val="FF0000"/>
                </a:solidFill>
              </a:rPr>
              <a:t>najlepsze wyniki w danej grupie ocenianych kryteriów 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565142" name="Line 22"/>
          <p:cNvSpPr>
            <a:spLocks noChangeShapeType="1"/>
          </p:cNvSpPr>
          <p:nvPr/>
        </p:nvSpPr>
        <p:spPr bwMode="auto">
          <a:xfrm flipH="1">
            <a:off x="4923693" y="1295400"/>
            <a:ext cx="2039815" cy="1600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565143" name="Line 23"/>
          <p:cNvSpPr>
            <a:spLocks noChangeShapeType="1"/>
          </p:cNvSpPr>
          <p:nvPr/>
        </p:nvSpPr>
        <p:spPr bwMode="auto">
          <a:xfrm>
            <a:off x="7174523" y="1295400"/>
            <a:ext cx="925869" cy="17735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9" name="Symbol zastępczy stopki 4"/>
          <p:cNvSpPr txBox="1">
            <a:spLocks/>
          </p:cNvSpPr>
          <p:nvPr/>
        </p:nvSpPr>
        <p:spPr>
          <a:xfrm rot="16200000">
            <a:off x="-2393549" y="3370010"/>
            <a:ext cx="5269624" cy="4649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Badanie Tajemniczy Klient 2012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numeru slajdu 6"/>
          <p:cNvSpPr txBox="1">
            <a:spLocks/>
          </p:cNvSpPr>
          <p:nvPr/>
        </p:nvSpPr>
        <p:spPr>
          <a:xfrm>
            <a:off x="-1" y="6381328"/>
            <a:ext cx="525101" cy="365125"/>
          </a:xfrm>
          <a:prstGeom prst="rect">
            <a:avLst/>
          </a:prstGeom>
        </p:spPr>
        <p:txBody>
          <a:bodyPr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55569-54CB-40D0-8FFB-6454A0BD4B47}" type="slidenum">
              <a:rPr lang="pl-PL" sz="12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lang="pl-PL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867508" y="1700800"/>
          <a:ext cx="7995138" cy="4536487"/>
        </p:xfrm>
        <a:graphic>
          <a:graphicData uri="http://schemas.openxmlformats.org/drawingml/2006/table">
            <a:tbl>
              <a:tblPr/>
              <a:tblGrid>
                <a:gridCol w="2309706"/>
                <a:gridCol w="947572"/>
                <a:gridCol w="947572"/>
                <a:gridCol w="947572"/>
                <a:gridCol w="947572"/>
                <a:gridCol w="947572"/>
                <a:gridCol w="947572"/>
              </a:tblGrid>
              <a:tr h="10310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URZĄD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DZIELNICY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ogółem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otoczenie - wygląd urzędu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wygląd zewnętrzny urzędnika i stanowisko pracy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urzędnik - zachowanie wobec interesanta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urzędnik - obsługa przedstawionej sprawy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urzędnik - sposób załatwienia przedstawionej sprawy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Ursynów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Ochota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Bielany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Praga Południe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Żoliborz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Praga Północ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Bemowo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Wilanów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Rembertów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99%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Wola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Targówek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Wawer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Białołęka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Włochy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Śródmieście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Ursus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Wesoła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84%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55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Otoczenie – wygląd urzędu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5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(1)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42963" y="1233488"/>
          <a:ext cx="7856537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23</a:t>
            </a:fld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(2)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42963" y="1229842"/>
          <a:ext cx="7856537" cy="47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55576" y="908720"/>
            <a:ext cx="56262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latin typeface="Tahoma" pitchFamily="34" charset="0"/>
              </a:rPr>
              <a:t>Gdzie znajdują się </a:t>
            </a:r>
            <a:r>
              <a:rPr lang="pl-PL" sz="1200" i="1" u="sng" dirty="0">
                <a:latin typeface="Tahoma" pitchFamily="34" charset="0"/>
              </a:rPr>
              <a:t>karty informacyjne</a:t>
            </a:r>
            <a:r>
              <a:rPr lang="pl-PL" sz="1200" i="1" dirty="0">
                <a:latin typeface="Tahoma" pitchFamily="34" charset="0"/>
              </a:rPr>
              <a:t>?</a:t>
            </a:r>
            <a:endParaRPr lang="en-GB" sz="1200" i="1" dirty="0">
              <a:latin typeface="Tahoma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24</a:t>
            </a:fld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655638" y="1325563"/>
          <a:ext cx="7840662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61988" y="3914775"/>
          <a:ext cx="7731125" cy="212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6593" y="3431258"/>
            <a:ext cx="59309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i="1" dirty="0"/>
              <a:t>Czy </a:t>
            </a:r>
            <a:r>
              <a:rPr lang="pl-PL" sz="1000" i="1" u="sng" dirty="0"/>
              <a:t>karty </a:t>
            </a:r>
            <a:r>
              <a:rPr lang="pl-PL" sz="1200" i="1" u="sng" dirty="0"/>
              <a:t>informacyjne</a:t>
            </a:r>
            <a:r>
              <a:rPr lang="pl-PL" sz="1000" i="1" dirty="0"/>
              <a:t> na terenie urzędu są w miejscu, w którym łatwo je zauważyć?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3568" y="908720"/>
            <a:ext cx="5334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000" i="1" dirty="0"/>
              <a:t>Czy </a:t>
            </a:r>
            <a:r>
              <a:rPr lang="pl-PL" sz="1000" i="1" u="sng" dirty="0"/>
              <a:t>karty informacyjne</a:t>
            </a:r>
            <a:r>
              <a:rPr lang="pl-PL" sz="1000" i="1" dirty="0"/>
              <a:t>, które są na terenie urzędu są uporządkowane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782665" y="44624"/>
            <a:ext cx="7101703" cy="661060"/>
          </a:xfrm>
        </p:spPr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(3)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25</a:t>
            </a:fld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803275" y="1304925"/>
          <a:ext cx="7575550" cy="459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>
          <a:xfrm>
            <a:off x="792901" y="31636"/>
            <a:ext cx="7101703" cy="661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0A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Wszystkie urzędy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AF000A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(4)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92901" y="1123950"/>
            <a:ext cx="35988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i="1" u="sng" dirty="0"/>
              <a:t>Gdzie znajdują się formularze / wnioski?</a:t>
            </a:r>
            <a:endParaRPr lang="en-GB" sz="1000" i="1" u="sng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26</a:t>
            </a:fld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55638" y="1325563"/>
          <a:ext cx="7840662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61988" y="3914775"/>
          <a:ext cx="7731125" cy="212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2665" y="3485277"/>
            <a:ext cx="719931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i="1" u="sng" dirty="0"/>
              <a:t>Czy formularze / wnioski na terenie urzędu są w miejscu, w którym łatwo je zauważyć?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82665" y="967665"/>
            <a:ext cx="5334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i="1" u="sng" dirty="0"/>
              <a:t>Czy formularze / wnioski, które są na terenie urzędu są uporządkowane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(5)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27</a:t>
            </a:fld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(6)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graphicFrame>
        <p:nvGraphicFramePr>
          <p:cNvPr id="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42963" y="1229842"/>
          <a:ext cx="7856537" cy="475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82665" y="1000839"/>
            <a:ext cx="5915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Gdzie znajdują się wzory wypełnionych formularzy / wniosków?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28</a:t>
            </a:fld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(7)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1750" y="1155700"/>
          <a:ext cx="807085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6"/>
          <p:cNvSpPr txBox="1">
            <a:spLocks noChangeArrowheads="1"/>
          </p:cNvSpPr>
          <p:nvPr/>
        </p:nvSpPr>
        <p:spPr bwMode="auto">
          <a:xfrm>
            <a:off x="8162925" y="1264992"/>
            <a:ext cx="1200150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pl-PL" sz="1000" dirty="0" smtClean="0">
                <a:cs typeface="Arial" charset="0"/>
              </a:rPr>
              <a:t>2012(N=340) 2011 </a:t>
            </a:r>
            <a:r>
              <a:rPr lang="pl-PL" sz="1000" dirty="0">
                <a:cs typeface="Arial" charset="0"/>
              </a:rPr>
              <a:t>(N=340) 2010 (N=340</a:t>
            </a:r>
            <a:r>
              <a:rPr lang="pl-PL" sz="1000" dirty="0" smtClean="0">
                <a:cs typeface="Arial" charset="0"/>
              </a:rPr>
              <a:t>)</a:t>
            </a:r>
            <a:endParaRPr lang="pl-PL" sz="1000" dirty="0">
              <a:cs typeface="Arial" charset="0"/>
            </a:endParaRPr>
          </a:p>
        </p:txBody>
      </p: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8158752" y="2214744"/>
            <a:ext cx="1200150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pl-PL" sz="1000" dirty="0" smtClean="0">
                <a:cs typeface="Arial" charset="0"/>
              </a:rPr>
              <a:t>2012(N=340) 2011 </a:t>
            </a:r>
            <a:r>
              <a:rPr lang="pl-PL" sz="1000" dirty="0">
                <a:cs typeface="Arial" charset="0"/>
              </a:rPr>
              <a:t>(N=340) 2010 (N=340</a:t>
            </a:r>
            <a:r>
              <a:rPr lang="pl-PL" sz="1000" dirty="0" smtClean="0">
                <a:cs typeface="Arial" charset="0"/>
              </a:rPr>
              <a:t>)</a:t>
            </a:r>
            <a:endParaRPr lang="pl-PL" sz="1000" dirty="0">
              <a:cs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8154579" y="3168658"/>
            <a:ext cx="1200150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pl-PL" sz="1000" dirty="0" smtClean="0">
                <a:cs typeface="Arial" charset="0"/>
              </a:rPr>
              <a:t>2012(N=340) 2011 </a:t>
            </a:r>
            <a:r>
              <a:rPr lang="pl-PL" sz="1000" dirty="0">
                <a:cs typeface="Arial" charset="0"/>
              </a:rPr>
              <a:t>(N=340) 2010 (N=340</a:t>
            </a:r>
            <a:r>
              <a:rPr lang="pl-PL" sz="1000" dirty="0" smtClean="0">
                <a:cs typeface="Arial" charset="0"/>
              </a:rPr>
              <a:t>)</a:t>
            </a:r>
            <a:endParaRPr lang="pl-PL" sz="1000" dirty="0">
              <a:cs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8146233" y="4005064"/>
            <a:ext cx="1200150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pl-PL" sz="1000" dirty="0" smtClean="0">
                <a:cs typeface="Arial" charset="0"/>
              </a:rPr>
              <a:t>2012(N=340) 2011 </a:t>
            </a:r>
            <a:r>
              <a:rPr lang="pl-PL" sz="1000" dirty="0">
                <a:cs typeface="Arial" charset="0"/>
              </a:rPr>
              <a:t>(N=340) 2010 (N=340</a:t>
            </a:r>
            <a:r>
              <a:rPr lang="pl-PL" sz="1000" dirty="0" smtClean="0">
                <a:cs typeface="Arial" charset="0"/>
              </a:rPr>
              <a:t>)</a:t>
            </a:r>
            <a:endParaRPr lang="pl-PL" sz="1000" dirty="0">
              <a:cs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8142060" y="5054120"/>
            <a:ext cx="1200150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pl-PL" sz="1000" dirty="0" smtClean="0">
                <a:cs typeface="Arial" charset="0"/>
              </a:rPr>
              <a:t>2012(N=340) 2011 </a:t>
            </a:r>
            <a:r>
              <a:rPr lang="pl-PL" sz="1000" dirty="0">
                <a:cs typeface="Arial" charset="0"/>
              </a:rPr>
              <a:t>(N=340) 2010 (N=340</a:t>
            </a:r>
            <a:r>
              <a:rPr lang="pl-PL" sz="1000" dirty="0" smtClean="0">
                <a:cs typeface="Arial" charset="0"/>
              </a:rPr>
              <a:t>)</a:t>
            </a:r>
            <a:endParaRPr lang="pl-PL" sz="1000" dirty="0">
              <a:cs typeface="Arial" charset="0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29</a:t>
            </a:fld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 (2/</a:t>
            </a:r>
            <a:r>
              <a:rPr lang="pl-PL" dirty="0" err="1" smtClean="0"/>
              <a:t>2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3900" y="4006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POSZCZEGÓLNE URZĘDY - ZESTAWIENIE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71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23900" y="4387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Otoczenie - wygląd urzędu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72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3900" y="4768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Wygląd zewnętrzny urzędnika i jego stanowisko pracy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83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3900" y="5149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Zachowanie się urzędnika wobec interesanta – ogólnie 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87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23900" y="5530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obsługa przedstawionej sprawy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93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3900" y="59118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sposób załatwienia przedstawionej sprawy	 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101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3900" y="1565275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JEDNOSTKI ORGANIZACYJNE		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48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23900" y="1946275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Wygląd zewnętrzny urzędnika i jego stanowisko pracy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50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23900" y="2316163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Zachowanie się urzędnika wobec interesanta – ogólnie 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52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23900" y="2686050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obsługa przedstawionej sprawy	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57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23900" y="3055938"/>
            <a:ext cx="7877175" cy="304800"/>
          </a:xfrm>
          <a:prstGeom prst="rect">
            <a:avLst/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Urzędnik - sposób załatwienia przedstawionej sprawy 		</a:t>
            </a: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62</a:t>
            </a:r>
            <a:endParaRPr lang="pl-PL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 zewnętrzny urzędnika i jego stanowisko pracy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179763" y="4775200"/>
          <a:ext cx="5222875" cy="143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01370"/>
              </p:ext>
            </p:extLst>
          </p:nvPr>
        </p:nvGraphicFramePr>
        <p:xfrm>
          <a:off x="898525" y="815975"/>
          <a:ext cx="780415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8313" y="4070350"/>
            <a:ext cx="2230437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/>
              <a:t>Czy urzędnik ma identyfikator z imieniem  i nazwiskiem?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8313" y="2794000"/>
            <a:ext cx="2230437" cy="2462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/>
              <a:t>Czy na biurku są naczynia?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8313" y="3294063"/>
            <a:ext cx="2230437" cy="55399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/>
              <a:t>Czy na biurku urzędnika znajdują się tylko przedmioty związane z pracą?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1905000"/>
            <a:ext cx="2220912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/>
              <a:t>Czy na biurku urzędnika jest porządek?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009650" y="4610375"/>
            <a:ext cx="1041400" cy="2645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8313" y="1139825"/>
            <a:ext cx="2230437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 dirty="0"/>
              <a:t>Czy urzędnik jest ubrany “na służbowo”?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93713" y="5030788"/>
            <a:ext cx="2230437" cy="2462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000" dirty="0"/>
              <a:t>Gdzie umieszczony był identyfikator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WYGLĄD ZEWNĘTRZNY URZĘDNIKA I JEGO STANOWISKO PRACY</a:t>
            </a: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31</a:t>
            </a:fld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Zachowanie urzędnika wobec interesanta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URZĘDNIKA WOBEC INTERESANTA (1)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36563" y="4003675"/>
          <a:ext cx="3983037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0575" y="3476625"/>
            <a:ext cx="3560763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pl-PL" sz="1200" b="1">
                <a:latin typeface="Verdana" pitchFamily="34" charset="0"/>
              </a:rPr>
              <a:t>Czy urzędnik rozpoczął obsługę sprawy od razu?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1525" y="981075"/>
            <a:ext cx="363855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podjął się obsługi sprawy?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848350" y="758825"/>
            <a:ext cx="261620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pl-PL" sz="1200" b="1">
                <a:latin typeface="Verdana" pitchFamily="34" charset="0"/>
              </a:rPr>
              <a:t>Czy urzędnik przywitał Cię? 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5054600" y="958850"/>
          <a:ext cx="3995738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374650" y="1319213"/>
          <a:ext cx="3984625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33</a:t>
            </a:fld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URZĘDNIKA WOBEC INTERESANTA (2)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403600" y="944563"/>
          <a:ext cx="5495925" cy="511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83568" y="1017588"/>
            <a:ext cx="2635895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Czy urzędnik podczas rozmowy starał się podtrzymywać kontakt wzrokowy  z Tobą?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27584" y="1772816"/>
            <a:ext cx="2116179" cy="2462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Czy urzędnik mówił wyraźnie?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3568" y="3083482"/>
            <a:ext cx="2635895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Czy podczas rozmowy z Tobą urzędnik jadł posiłek lub pił napój?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6686" y="4440238"/>
            <a:ext cx="2599914" cy="2462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/>
              <a:t>Czy urzędnik okazywał zniecierpliwienie?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3568" y="2420888"/>
            <a:ext cx="2635895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Czy podczas rozmowy z Tobą urzędnik zajmował się prywatnymi sprawami?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76686" y="5232400"/>
            <a:ext cx="2599914" cy="24622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/>
              <a:t>Czy urzędnik uprzejmie Cię pożegnał?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83568" y="3748970"/>
            <a:ext cx="2635895" cy="40011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000" dirty="0" smtClean="0"/>
              <a:t>Czy podczas rozmowy z Tobą urzędnik żuł gumę?</a:t>
            </a:r>
            <a:endParaRPr lang="pl-PL" sz="1000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34</a:t>
            </a:fld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- obsługa przedstawionej sprawy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(1)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147763" y="1216025"/>
          <a:ext cx="776605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urzędnik dopytywał o szczegóły przedstawionej przez Ciebie sprawy?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" y="2611438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urzędnik używał zrozumiałej terminologii?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5099" y="3778250"/>
            <a:ext cx="2678475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Czy urzędnik opuszczał stanowisko pracy w trakcie rozmowy z Tobą?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68313" y="5157788"/>
            <a:ext cx="3060700" cy="83099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dirty="0"/>
              <a:t>Czy urzędnik poinformował Cię                w jakim celu opuszcza stanowisko pracy? </a:t>
            </a:r>
            <a:br>
              <a:rPr lang="pl-PL" sz="1200" dirty="0"/>
            </a:br>
            <a:r>
              <a:rPr lang="pl-PL" sz="1200" dirty="0"/>
              <a:t>(</a:t>
            </a:r>
            <a:r>
              <a:rPr lang="pl-PL" sz="1200" dirty="0" smtClean="0"/>
              <a:t>N=41 </a:t>
            </a:r>
            <a:r>
              <a:rPr lang="pl-PL" sz="1200" dirty="0"/>
              <a:t>osób, przy których urzędnik opuszczał stanowisko pracy)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44925" y="5079498"/>
            <a:ext cx="3938588" cy="90588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 fontAlgn="ctr"/>
            <a:r>
              <a:rPr lang="pl-PL" sz="1200" dirty="0" smtClean="0">
                <a:solidFill>
                  <a:schemeClr val="bg1"/>
                </a:solidFill>
              </a:rPr>
              <a:t>37 pracowników </a:t>
            </a:r>
            <a:r>
              <a:rPr lang="pl-PL" sz="1200" dirty="0">
                <a:solidFill>
                  <a:schemeClr val="bg1"/>
                </a:solidFill>
              </a:rPr>
              <a:t>poinformowało, w jakim celu opuszcza stanowisko </a:t>
            </a:r>
            <a:r>
              <a:rPr lang="pl-PL" sz="1200" dirty="0" smtClean="0">
                <a:solidFill>
                  <a:schemeClr val="bg1"/>
                </a:solidFill>
              </a:rPr>
              <a:t>pracy.</a:t>
            </a:r>
          </a:p>
          <a:p>
            <a:pPr algn="l" defTabSz="762000" fontAlgn="ctr"/>
            <a:r>
              <a:rPr lang="pl-PL" sz="1200" dirty="0" smtClean="0">
                <a:solidFill>
                  <a:schemeClr val="bg1"/>
                </a:solidFill>
              </a:rPr>
              <a:t>4 pracowników </a:t>
            </a:r>
            <a:r>
              <a:rPr lang="pl-PL" sz="1200" dirty="0">
                <a:solidFill>
                  <a:schemeClr val="bg1"/>
                </a:solidFill>
              </a:rPr>
              <a:t>nie poinformowało w jakim celu opuszcza stanowisko pracy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331913" y="4421188"/>
            <a:ext cx="1041400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sz="4000">
              <a:solidFill>
                <a:schemeClr val="hlink"/>
              </a:solidFill>
            </a:endParaRPr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36</a:t>
            </a:fld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(2)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080125" y="989013"/>
            <a:ext cx="288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zaproponował wyjaśnienie formularza/ wniosku / lub wyjaśnił, jak go wypełnić?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42988" y="989013"/>
            <a:ext cx="439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374650" y="1565275"/>
          <a:ext cx="46863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054600" y="1604963"/>
          <a:ext cx="3489325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37</a:t>
            </a:fld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(3)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72050" y="1052513"/>
            <a:ext cx="368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podczas wyjaśniania przedstawionej sprawy wydał kartę informacyjną?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340" y="1052513"/>
            <a:ext cx="330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podczas wyjaśniania przedstawionej przez Ciebie sprawy...?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4908550" y="1608138"/>
          <a:ext cx="38608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74650" y="1565275"/>
          <a:ext cx="46863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(4)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48338" y="2069076"/>
            <a:ext cx="2917825" cy="90588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/>
            <a:r>
              <a:rPr lang="pl-PL" sz="1200" dirty="0" smtClean="0">
                <a:solidFill>
                  <a:schemeClr val="bg1"/>
                </a:solidFill>
              </a:rPr>
              <a:t>2012 </a:t>
            </a:r>
            <a:r>
              <a:rPr lang="pl-PL" sz="1200" dirty="0">
                <a:solidFill>
                  <a:schemeClr val="bg1"/>
                </a:solidFill>
              </a:rPr>
              <a:t>(</a:t>
            </a:r>
            <a:r>
              <a:rPr lang="pl-PL" sz="1200" dirty="0" smtClean="0">
                <a:solidFill>
                  <a:schemeClr val="bg1"/>
                </a:solidFill>
              </a:rPr>
              <a:t>N=10) 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/>
            <a:r>
              <a:rPr lang="pl-PL" sz="1200" dirty="0">
                <a:solidFill>
                  <a:schemeClr val="bg1"/>
                </a:solidFill>
              </a:rPr>
              <a:t>Tak, odebrał wszystkie - </a:t>
            </a:r>
            <a:r>
              <a:rPr lang="pl-PL" sz="1200" dirty="0" smtClean="0">
                <a:solidFill>
                  <a:schemeClr val="bg1"/>
                </a:solidFill>
              </a:rPr>
              <a:t>9 wskazań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/>
            <a:r>
              <a:rPr lang="pl-PL" sz="1200" dirty="0" smtClean="0">
                <a:solidFill>
                  <a:schemeClr val="bg1"/>
                </a:solidFill>
              </a:rPr>
              <a:t>Nie – nie odebrał żadnego – 1 wskazanie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23900" y="1153591"/>
            <a:ext cx="3546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w trakcie rozmowy z Tobą zadzwonił telefon znajdujący się przy stanowisku, przy którym miała miejsce rozmowa?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49925" y="1444104"/>
            <a:ext cx="2809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odebrał dzwoniący telefon?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46750" y="3356992"/>
            <a:ext cx="28130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przed odebraniem telefonu przeprosił Ciebie / powiadomił, że odbierze telefon?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809625" y="1807641"/>
          <a:ext cx="3970338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764213" y="4359839"/>
            <a:ext cx="2955925" cy="905881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/>
            <a:r>
              <a:rPr lang="pl-PL" sz="1200" dirty="0" smtClean="0">
                <a:solidFill>
                  <a:schemeClr val="bg1"/>
                </a:solidFill>
              </a:rPr>
              <a:t>2012 </a:t>
            </a:r>
            <a:r>
              <a:rPr lang="pl-PL" sz="1200" dirty="0">
                <a:solidFill>
                  <a:schemeClr val="bg1"/>
                </a:solidFill>
              </a:rPr>
              <a:t>(</a:t>
            </a:r>
            <a:r>
              <a:rPr lang="pl-PL" sz="1200" dirty="0" smtClean="0">
                <a:solidFill>
                  <a:schemeClr val="bg1"/>
                </a:solidFill>
              </a:rPr>
              <a:t>N=9):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/>
            <a:r>
              <a:rPr lang="pl-PL" sz="1200" dirty="0">
                <a:solidFill>
                  <a:schemeClr val="bg1"/>
                </a:solidFill>
              </a:rPr>
              <a:t>Tak – </a:t>
            </a:r>
            <a:r>
              <a:rPr lang="pl-PL" sz="1200" dirty="0" smtClean="0">
                <a:solidFill>
                  <a:schemeClr val="bg1"/>
                </a:solidFill>
              </a:rPr>
              <a:t>6 wskazań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/>
            <a:r>
              <a:rPr lang="pl-PL" sz="1200" dirty="0">
                <a:solidFill>
                  <a:schemeClr val="bg1"/>
                </a:solidFill>
              </a:rPr>
              <a:t>Nie – </a:t>
            </a:r>
            <a:r>
              <a:rPr lang="pl-PL" sz="1200" dirty="0" smtClean="0">
                <a:solidFill>
                  <a:schemeClr val="bg1"/>
                </a:solidFill>
              </a:rPr>
              <a:t>3  wskazania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/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39</a:t>
            </a:fld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Metodologia badania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pole tekstowe 24"/>
          <p:cNvSpPr>
            <a:spLocks noChangeArrowheads="1"/>
          </p:cNvSpPr>
          <p:nvPr/>
        </p:nvSpPr>
        <p:spPr bwMode="auto">
          <a:xfrm>
            <a:off x="1043608" y="1208668"/>
            <a:ext cx="2521053" cy="626415"/>
          </a:xfrm>
          <a:prstGeom prst="roundRect">
            <a:avLst>
              <a:gd name="adj" fmla="val 16667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3719997" y="1196751"/>
            <a:ext cx="4860000" cy="63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obserwacja uczestnicząca</a:t>
            </a:r>
            <a:endParaRPr lang="pl-PL" sz="1200" dirty="0">
              <a:latin typeface="+mj-lt"/>
              <a:cs typeface="Tahoma" pitchFamily="34" charset="0"/>
            </a:endParaRPr>
          </a:p>
        </p:txBody>
      </p:sp>
      <p:sp>
        <p:nvSpPr>
          <p:cNvPr id="9" name="pole tekstowe 24"/>
          <p:cNvSpPr>
            <a:spLocks noChangeArrowheads="1"/>
          </p:cNvSpPr>
          <p:nvPr/>
        </p:nvSpPr>
        <p:spPr bwMode="auto">
          <a:xfrm>
            <a:off x="1043608" y="1926763"/>
            <a:ext cx="2521053" cy="626415"/>
          </a:xfrm>
          <a:prstGeom prst="roundRect">
            <a:avLst>
              <a:gd name="adj" fmla="val 16667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Technika</a:t>
            </a:r>
          </a:p>
        </p:txBody>
      </p:sp>
      <p:sp>
        <p:nvSpPr>
          <p:cNvPr id="11" name="pole tekstowe 24"/>
          <p:cNvSpPr>
            <a:spLocks noChangeArrowheads="1"/>
          </p:cNvSpPr>
          <p:nvPr/>
        </p:nvSpPr>
        <p:spPr bwMode="auto">
          <a:xfrm>
            <a:off x="1043608" y="4454510"/>
            <a:ext cx="2521053" cy="626415"/>
          </a:xfrm>
          <a:prstGeom prst="roundRect">
            <a:avLst>
              <a:gd name="adj" fmla="val 16667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Dobór próby</a:t>
            </a:r>
          </a:p>
        </p:txBody>
      </p:sp>
      <p:sp>
        <p:nvSpPr>
          <p:cNvPr id="12" name="pole tekstowe 24"/>
          <p:cNvSpPr>
            <a:spLocks noChangeArrowheads="1"/>
          </p:cNvSpPr>
          <p:nvPr/>
        </p:nvSpPr>
        <p:spPr bwMode="auto">
          <a:xfrm>
            <a:off x="1043608" y="5159179"/>
            <a:ext cx="2521053" cy="626415"/>
          </a:xfrm>
          <a:prstGeom prst="roundRect">
            <a:avLst>
              <a:gd name="adj" fmla="val 16667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Termin realizacji</a:t>
            </a:r>
          </a:p>
        </p:txBody>
      </p:sp>
      <p:sp>
        <p:nvSpPr>
          <p:cNvPr id="13" name="pole tekstowe 24"/>
          <p:cNvSpPr>
            <a:spLocks noChangeArrowheads="1"/>
          </p:cNvSpPr>
          <p:nvPr/>
        </p:nvSpPr>
        <p:spPr bwMode="auto">
          <a:xfrm>
            <a:off x="1043608" y="2636912"/>
            <a:ext cx="2521053" cy="626415"/>
          </a:xfrm>
          <a:prstGeom prst="roundRect">
            <a:avLst>
              <a:gd name="adj" fmla="val 16667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Wielkość próby</a:t>
            </a:r>
            <a:endParaRPr lang="pl-PL" sz="14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719997" y="1916832"/>
            <a:ext cx="4860000" cy="63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Tajemniczy Klient</a:t>
            </a:r>
            <a:endParaRPr lang="pl-PL" sz="1200" dirty="0">
              <a:latin typeface="+mj-lt"/>
              <a:cs typeface="Tahoma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3719997" y="4454510"/>
            <a:ext cx="4860000" cy="63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adresowy według listy urzędów</a:t>
            </a:r>
            <a:endParaRPr lang="pl-PL" sz="1200" dirty="0">
              <a:latin typeface="+mj-lt"/>
              <a:cs typeface="Tahoma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719997" y="5157192"/>
            <a:ext cx="4860000" cy="63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27.11.2012 - 14.12.2012</a:t>
            </a:r>
            <a:endParaRPr lang="pl-PL" sz="1200" dirty="0">
              <a:latin typeface="+mj-lt"/>
              <a:cs typeface="Tahoma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3719997" y="2636912"/>
            <a:ext cx="4860000" cy="630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17 urzędów – 340 wizyt (20 wizyt per Urząd)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1043608" y="3364937"/>
            <a:ext cx="2521053" cy="1006891"/>
          </a:xfrm>
          <a:prstGeom prst="roundRect">
            <a:avLst>
              <a:gd name="adj" fmla="val 7729"/>
            </a:avLst>
          </a:prstGeom>
          <a:solidFill>
            <a:srgbClr val="AF000A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l-PL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Definicja próby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3719997" y="3356992"/>
            <a:ext cx="4860000" cy="10134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l-PL" sz="1200" dirty="0" smtClean="0"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dirty="0" err="1" smtClean="0">
                <a:latin typeface="+mj-lt"/>
                <a:cs typeface="Arial" pitchFamily="34" charset="0"/>
              </a:rPr>
              <a:t>BAiSO</a:t>
            </a:r>
            <a:r>
              <a:rPr lang="pl-PL" sz="1200" dirty="0" smtClean="0">
                <a:latin typeface="+mj-lt"/>
                <a:cs typeface="Arial" pitchFamily="34" charset="0"/>
              </a:rPr>
              <a:t>             w urzędach dzielnicy: Bemowo, Białołęka, Bielany, Ochota, Praga Południe, Praga Północ, Rembertów, Śródmieście, Targówek, Ursus, Ursynów, Wawer, Wesoła, Wilanów, Włochy, Wola,  Żoliborz</a:t>
            </a:r>
          </a:p>
          <a:p>
            <a:endParaRPr lang="pl-PL" sz="1200" dirty="0">
              <a:latin typeface="+mj-lt"/>
              <a:cs typeface="Tahoma" pitchFamily="34" charset="0"/>
            </a:endParaRPr>
          </a:p>
        </p:txBody>
      </p:sp>
      <p:sp>
        <p:nvSpPr>
          <p:cNvPr id="21" name="Symbol zastępczy numeru slajdu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- sposób załatwienia przedstawionej sprawy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(1)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7" y="1052513"/>
            <a:ext cx="2951807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SPRAWY, O KTÓRYCH URZĘDNIK POINFORMOWAŁ SAM (bez dopytywania)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598613" y="1284288"/>
          <a:ext cx="6627812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943600" y="4001049"/>
            <a:ext cx="3092450" cy="72121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lIns="162000" tIns="82800" rIns="162000" bIns="82800" anchor="ctr">
            <a:spAutoFit/>
          </a:bodyPr>
          <a:lstStyle/>
          <a:p>
            <a:pPr algn="l" defTabSz="762000"/>
            <a:r>
              <a:rPr lang="pl-PL" sz="1200" dirty="0">
                <a:solidFill>
                  <a:schemeClr val="bg1"/>
                </a:solidFill>
              </a:rPr>
              <a:t>W przypadku </a:t>
            </a:r>
            <a:r>
              <a:rPr lang="pl-PL" sz="1200" dirty="0" smtClean="0">
                <a:solidFill>
                  <a:schemeClr val="bg1"/>
                </a:solidFill>
              </a:rPr>
              <a:t>42% </a:t>
            </a:r>
            <a:r>
              <a:rPr lang="pl-PL" sz="1200" dirty="0">
                <a:solidFill>
                  <a:schemeClr val="bg1"/>
                </a:solidFill>
              </a:rPr>
              <a:t>zrealizowanych wizyt urzędnik poinformował interesanta o WSZYSTKICH sprawach.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41</a:t>
            </a:fld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(2)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5100" y="980728"/>
            <a:ext cx="4262800" cy="83099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W jaki sposób urzędnik </a:t>
            </a:r>
            <a:r>
              <a:rPr lang="pl-PL" sz="1200" b="1" dirty="0"/>
              <a:t>SPONTANICZNIE</a:t>
            </a:r>
            <a:r>
              <a:rPr lang="pl-PL" sz="1200" dirty="0"/>
              <a:t>, bez Twojego dopytywania poinformował Cię o opłatach/braku opłat, jakie są wymagane przy załatwianiu przedstawionej przez Ciebie sprawy? 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517525" y="1717675"/>
          <a:ext cx="4176713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61527" y="1019175"/>
            <a:ext cx="3331647" cy="276999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/>
              <a:t>Czy </a:t>
            </a:r>
            <a:r>
              <a:rPr lang="pl-PL" sz="1200" b="1"/>
              <a:t>PO</a:t>
            </a:r>
            <a:r>
              <a:rPr lang="pl-PL" sz="1200"/>
              <a:t> </a:t>
            </a:r>
            <a:r>
              <a:rPr lang="pl-PL" sz="1200" b="1"/>
              <a:t>DOPYTANIU</a:t>
            </a:r>
            <a:r>
              <a:rPr lang="pl-PL" sz="1200"/>
              <a:t> urzędnik...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045075" y="1714500"/>
          <a:ext cx="4013200" cy="423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42</a:t>
            </a:fld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(3)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3900" y="1052513"/>
            <a:ext cx="288448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poinformował, gdzie można uiścić opłatę?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02766" y="1627188"/>
          <a:ext cx="6013450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783138" y="1052513"/>
            <a:ext cx="3657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poinformował o terminie odpowiedzi na przedstawioną sprawę? 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940300" y="1543050"/>
          <a:ext cx="37719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43</a:t>
            </a:fld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(4)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811507"/>
              </p:ext>
            </p:extLst>
          </p:nvPr>
        </p:nvGraphicFramePr>
        <p:xfrm>
          <a:off x="519113" y="4416425"/>
          <a:ext cx="7975600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1103313" y="936625"/>
          <a:ext cx="75311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8" y="2908300"/>
            <a:ext cx="2172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poinformował Cię, że istnieje możliwość telefonicznego poinformowania o odbiorze decyzji?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1322388"/>
            <a:ext cx="217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upewnił się, że zrozumiałeś jego /jej wyjaśnienia?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3093" y="4710113"/>
            <a:ext cx="2172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podczas rozmowy </a:t>
            </a:r>
            <a:r>
              <a:rPr lang="pl-PL" sz="1200" b="1" dirty="0" err="1">
                <a:latin typeface="Verdana" pitchFamily="34" charset="0"/>
              </a:rPr>
              <a:t>odczuwałe</a:t>
            </a:r>
            <a:r>
              <a:rPr lang="pl-PL" sz="1200" b="1" dirty="0">
                <a:latin typeface="Verdana" pitchFamily="34" charset="0"/>
              </a:rPr>
              <a:t>(a)ś niechęć ze strony urzędnika?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44</a:t>
            </a:fld>
            <a:endParaRPr 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OCENA SPOSOBU ZAŁATWIENIA PRZEDSTAWIONEJ SPRAWY (1)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3668713" y="1606550"/>
          <a:ext cx="50292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2988" y="5602569"/>
            <a:ext cx="1974850" cy="369326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r>
              <a:rPr lang="pl-PL" dirty="0" smtClean="0"/>
              <a:t>2012 </a:t>
            </a:r>
            <a:r>
              <a:rPr lang="pl-PL" dirty="0"/>
              <a:t>(</a:t>
            </a:r>
            <a:r>
              <a:rPr lang="en-GB" dirty="0"/>
              <a:t>N=</a:t>
            </a:r>
            <a:r>
              <a:rPr lang="pl-PL" dirty="0" smtClean="0"/>
              <a:t>339)</a:t>
            </a:r>
            <a:endParaRPr lang="en-GB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4553" y="4730750"/>
            <a:ext cx="8066060" cy="7112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lnSpc>
                <a:spcPct val="90000"/>
              </a:lnSpc>
            </a:pPr>
            <a:endParaRPr lang="pl-PL" sz="24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4553" y="1094085"/>
            <a:ext cx="2373285" cy="46166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ZACHOWANIE URZĘDNIKA – </a:t>
            </a:r>
            <a:r>
              <a:rPr lang="pl-PL" sz="1200" b="1" dirty="0" smtClean="0">
                <a:solidFill>
                  <a:schemeClr val="bg1"/>
                </a:solidFill>
              </a:rPr>
              <a:t>2012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06413" y="1689100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dirty="0"/>
              <a:t>Czy urzędnik w czasie załatwiania sprawy był uprzejmy i miły?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06413" y="2414588"/>
            <a:ext cx="2795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urzędnik w czasie załatwiania sprawy udzielał informacji w sposób zrozumiały?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6413" y="3227388"/>
            <a:ext cx="2782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urzędnik w czasie załatwiania sprawy udzielał informacji w sposób kompetentny?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06413" y="4016375"/>
            <a:ext cx="280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urzędnik w czasie załatwiania sprawy poświęcił Ci dużo uwagi/ czasu?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06413" y="4841875"/>
            <a:ext cx="274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/>
              <a:t>Czy jesteś zadowolony ze sposobu obsługi przez urzędnika?</a:t>
            </a:r>
          </a:p>
        </p:txBody>
      </p:sp>
      <p:sp>
        <p:nvSpPr>
          <p:cNvPr id="17" name="Symbol zastępczy numeru slajdu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45</a:t>
            </a:fld>
            <a:endParaRPr lang="pl-P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OCENA SPOSOBU ZAŁATWIENIA PRZEDSTAWIONEJ SPRAWY (2)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36601" y="1095127"/>
            <a:ext cx="3187328" cy="46166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chemeClr val="bg1"/>
                </a:solidFill>
              </a:rPr>
              <a:t>ZACHOWANIE URZĘDNIKA – porównanie w latach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708400" y="1546225"/>
          <a:ext cx="5384800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23900" y="4889500"/>
            <a:ext cx="8169275" cy="8255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lnSpc>
                <a:spcPct val="90000"/>
              </a:lnSpc>
            </a:pPr>
            <a:endParaRPr lang="pl-PL" sz="24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36600" y="1717675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dirty="0"/>
              <a:t>Czy urzędnik w czasie załatwiania sprawy był uprzejmy i miły?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736600" y="2443163"/>
            <a:ext cx="2795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Czy urzędnik w czasie załatwiania sprawy udzielał informacji w sposób zrozumiały?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36600" y="3357563"/>
            <a:ext cx="278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Czy urzędnik w czasie załatwiania sprawy udzielał informacji w sposób kompetentny?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36600" y="4133850"/>
            <a:ext cx="2806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Czy urzędnik w czasie załatwiania sprawy poświęcił Ci dużo uwagi/ czasu?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736600" y="5111750"/>
            <a:ext cx="274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Czy jesteś zadowolony ze sposobu obsługi przez urzędnika?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84659" y="5848821"/>
            <a:ext cx="3743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r>
              <a:rPr lang="pl-PL" sz="1000" i="1" dirty="0"/>
              <a:t>Na wykresie: suma odpowiedzi: „tak” i „raczej tak”</a:t>
            </a:r>
            <a:endParaRPr lang="en-GB" sz="1000" i="1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46</a:t>
            </a:fld>
            <a:endParaRPr lang="pl-P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Wszystkie urzędy 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OCENA SPOSOBU ZAŁATWIENIA PRZEDSTAWIONEJ SPRAWY (3)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98450" y="790575"/>
          <a:ext cx="8547100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14388" y="1312863"/>
            <a:ext cx="7515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wyrażał przy Tobie swoje uwagi, komentarze dotyczące urzędu, urzędników, zarządu, prezydenta m.st. Warszawy?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47</a:t>
            </a:fld>
            <a:endParaRPr lang="pl-PL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 (PI, WOM, delegatura </a:t>
            </a:r>
            <a:r>
              <a:rPr lang="pl-PL" dirty="0" err="1" smtClean="0"/>
              <a:t>BAiSO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3007547" y="5628007"/>
            <a:ext cx="1195388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82" name="Rectangle 24"/>
          <p:cNvSpPr>
            <a:spLocks noChangeArrowheads="1"/>
          </p:cNvSpPr>
          <p:nvPr/>
        </p:nvSpPr>
        <p:spPr bwMode="auto">
          <a:xfrm>
            <a:off x="4312472" y="5628007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5649147" y="5628007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1493072" y="5578593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/>
              <a:t>Rok 20</a:t>
            </a:r>
            <a:r>
              <a:rPr lang="pl-PL" sz="1200" b="1"/>
              <a:t>1</a:t>
            </a:r>
            <a:r>
              <a:rPr lang="en-GB" sz="1200" b="1"/>
              <a:t>0: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2993260" y="5097782"/>
            <a:ext cx="1195387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978972" y="5616283"/>
            <a:ext cx="1265238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1,8 osób</a:t>
            </a:r>
          </a:p>
        </p:txBody>
      </p:sp>
      <p:sp>
        <p:nvSpPr>
          <p:cNvPr id="87" name="Rectangle 24"/>
          <p:cNvSpPr>
            <a:spLocks noChangeArrowheads="1"/>
          </p:cNvSpPr>
          <p:nvPr/>
        </p:nvSpPr>
        <p:spPr bwMode="auto">
          <a:xfrm>
            <a:off x="4328347" y="5097782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88" name="Text Box 25"/>
          <p:cNvSpPr txBox="1">
            <a:spLocks noChangeArrowheads="1"/>
          </p:cNvSpPr>
          <p:nvPr/>
        </p:nvSpPr>
        <p:spPr bwMode="auto">
          <a:xfrm>
            <a:off x="4314060" y="5616283"/>
            <a:ext cx="1266825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1,8 osób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5665022" y="5107307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5511035" y="5606758"/>
            <a:ext cx="1476375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1,8 osób</a:t>
            </a:r>
          </a:p>
        </p:txBody>
      </p: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1508947" y="5048368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/>
              <a:t>Rok 20</a:t>
            </a:r>
            <a:r>
              <a:rPr lang="pl-PL" sz="1200" b="1"/>
              <a:t>11</a:t>
            </a:r>
            <a:r>
              <a:rPr lang="en-GB" sz="1200" b="1"/>
              <a:t>:</a:t>
            </a:r>
          </a:p>
        </p:txBody>
      </p: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2978972" y="5113045"/>
            <a:ext cx="126523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1,6 osób</a:t>
            </a:r>
          </a:p>
        </p:txBody>
      </p: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4314060" y="5113045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2,1 osób</a:t>
            </a: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5511035" y="5103520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3,2 osób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95613" y="908050"/>
            <a:ext cx="3868737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CZAS OCZEKIWANIA NA OBSŁUGĘ PRZED PI/WOM/DELEGATURĄ </a:t>
            </a:r>
            <a:r>
              <a:rPr lang="pl-PL" sz="1200" b="1" dirty="0" err="1"/>
              <a:t>BAiSO</a:t>
            </a:r>
            <a:r>
              <a:rPr lang="pl-PL" sz="1200" b="1" dirty="0"/>
              <a:t> (ŚREDNIO)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95613" y="3389726"/>
            <a:ext cx="1195387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330700" y="3389726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667375" y="3389726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95613" y="1421957"/>
            <a:ext cx="1195387" cy="426792"/>
            <a:chOff x="3024" y="1276"/>
            <a:chExt cx="720" cy="376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3072" y="1305"/>
              <a:ext cx="67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30700" y="1429895"/>
            <a:ext cx="1196975" cy="426791"/>
            <a:chOff x="3024" y="1276"/>
            <a:chExt cx="720" cy="376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3072" y="1305"/>
              <a:ext cx="67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667375" y="1429895"/>
            <a:ext cx="1196975" cy="426791"/>
            <a:chOff x="3024" y="1276"/>
            <a:chExt cx="720" cy="376"/>
          </a:xfrm>
        </p:grpSpPr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072" y="1305"/>
              <a:ext cx="67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986088" y="4005263"/>
            <a:ext cx="3868737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LICZBA OSÓB W KOLEJCE                                                  DO PI/WOM/DELEGATURĄ </a:t>
            </a:r>
            <a:r>
              <a:rPr lang="pl-PL" sz="1200" b="1" dirty="0" err="1"/>
              <a:t>BAiSO</a:t>
            </a:r>
            <a:r>
              <a:rPr lang="pl-PL" sz="1200" b="1" dirty="0"/>
              <a:t>( ŚREDNIO)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016250" y="5086962"/>
            <a:ext cx="1195388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321175" y="5086962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5657850" y="5086962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1511300" y="3399049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 dirty="0" err="1"/>
              <a:t>Rok</a:t>
            </a:r>
            <a:r>
              <a:rPr lang="en-GB" sz="1200" b="1" dirty="0"/>
              <a:t> 20</a:t>
            </a:r>
            <a:r>
              <a:rPr lang="pl-PL" sz="1200" b="1" dirty="0"/>
              <a:t>1</a:t>
            </a:r>
            <a:r>
              <a:rPr lang="en-GB" sz="1200" b="1" dirty="0"/>
              <a:t>0: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11488" y="2654713"/>
            <a:ext cx="1195387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3011488" y="2631876"/>
            <a:ext cx="1265237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4,4 minuty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346575" y="2654713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346575" y="2631876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1,9 minuty</a:t>
            </a: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5683250" y="2654713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5543550" y="2631876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/>
              <a:t>4,5 minuty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4699000" y="2974776"/>
            <a:ext cx="59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/>
              <a:t>N=</a:t>
            </a:r>
            <a:r>
              <a:rPr lang="pl-PL" sz="1200"/>
              <a:t>88</a:t>
            </a:r>
            <a:endParaRPr lang="en-GB" sz="1200"/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3292475" y="2974776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 dirty="0"/>
              <a:t>N=</a:t>
            </a:r>
            <a:r>
              <a:rPr lang="pl-PL" sz="1200" dirty="0"/>
              <a:t>170</a:t>
            </a:r>
            <a:endParaRPr lang="en-GB" sz="1200" dirty="0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5965825" y="2974776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/>
              <a:t>N=</a:t>
            </a:r>
            <a:r>
              <a:rPr lang="pl-PL" sz="1200"/>
              <a:t>82</a:t>
            </a:r>
            <a:endParaRPr lang="en-GB" sz="1200"/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1527175" y="2664036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 dirty="0" err="1"/>
              <a:t>Rok</a:t>
            </a:r>
            <a:r>
              <a:rPr lang="en-GB" sz="1200" b="1" dirty="0"/>
              <a:t> 20</a:t>
            </a:r>
            <a:r>
              <a:rPr lang="pl-PL" sz="1200" b="1" dirty="0"/>
              <a:t>11</a:t>
            </a:r>
            <a:r>
              <a:rPr lang="en-GB" sz="1200" b="1" dirty="0"/>
              <a:t>: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3001963" y="4556737"/>
            <a:ext cx="1195387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337050" y="4556737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5673725" y="4566262"/>
            <a:ext cx="1196975" cy="260713"/>
          </a:xfrm>
          <a:prstGeom prst="rect">
            <a:avLst/>
          </a:prstGeom>
          <a:solidFill>
            <a:srgbClr val="AABC04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1517650" y="4507323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 dirty="0" err="1"/>
              <a:t>Rok</a:t>
            </a:r>
            <a:r>
              <a:rPr lang="en-GB" sz="1200" b="1" dirty="0"/>
              <a:t> 20</a:t>
            </a:r>
            <a:r>
              <a:rPr lang="pl-PL" sz="1200" b="1" dirty="0" smtClean="0"/>
              <a:t>12</a:t>
            </a:r>
            <a:r>
              <a:rPr lang="en-GB" sz="1200" b="1" dirty="0" smtClean="0"/>
              <a:t>:</a:t>
            </a:r>
            <a:endParaRPr lang="en-GB" sz="1200" b="1" dirty="0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011488" y="3387526"/>
            <a:ext cx="1265237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3 minuty</a:t>
            </a: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4346575" y="3387526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3 minuty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5543550" y="3387526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3 minuty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4699000" y="3730426"/>
            <a:ext cx="59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/>
              <a:t>N=</a:t>
            </a:r>
            <a:r>
              <a:rPr lang="pl-PL" sz="1200"/>
              <a:t>85</a:t>
            </a:r>
            <a:endParaRPr lang="en-GB" sz="1200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3292475" y="3730426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/>
              <a:t>N=</a:t>
            </a:r>
            <a:r>
              <a:rPr lang="pl-PL" sz="1200"/>
              <a:t>170</a:t>
            </a:r>
            <a:endParaRPr lang="en-GB" sz="1200"/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965825" y="3730426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/>
              <a:t>N=</a:t>
            </a:r>
            <a:r>
              <a:rPr lang="pl-PL" sz="1200"/>
              <a:t>85</a:t>
            </a:r>
            <a:endParaRPr lang="en-GB" sz="1200"/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2987675" y="4572000"/>
            <a:ext cx="126523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 smtClean="0"/>
              <a:t>0,9 osób</a:t>
            </a:r>
            <a:endParaRPr lang="pl-PL" sz="1200" b="1" dirty="0"/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4322763" y="4572000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 smtClean="0"/>
              <a:t>0,9 osób</a:t>
            </a:r>
            <a:endParaRPr lang="pl-PL" sz="1200" b="1" dirty="0"/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5519738" y="4562475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smtClean="0"/>
              <a:t>1,4 </a:t>
            </a:r>
            <a:r>
              <a:rPr lang="pl-PL" sz="1200" b="1" dirty="0"/>
              <a:t>osób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FUNKCJONOWANIE URZĘDÓW – JEDNOSTKI ORGANIZACYJNE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3018329" y="1929789"/>
            <a:ext cx="1195387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4353416" y="1929789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75" name="Rectangle 7"/>
          <p:cNvSpPr>
            <a:spLocks noChangeArrowheads="1"/>
          </p:cNvSpPr>
          <p:nvPr/>
        </p:nvSpPr>
        <p:spPr bwMode="auto">
          <a:xfrm>
            <a:off x="5690091" y="1929789"/>
            <a:ext cx="1196975" cy="26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4705841" y="2249852"/>
            <a:ext cx="595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 dirty="0" smtClean="0"/>
              <a:t>N=</a:t>
            </a:r>
            <a:r>
              <a:rPr lang="pl-PL" sz="1200" dirty="0" smtClean="0"/>
              <a:t>85</a:t>
            </a:r>
            <a:endParaRPr lang="en-GB" sz="1200" dirty="0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3299316" y="2249852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 dirty="0" smtClean="0"/>
              <a:t>N=</a:t>
            </a:r>
            <a:r>
              <a:rPr lang="pl-PL" sz="1200" dirty="0" smtClean="0"/>
              <a:t>170</a:t>
            </a:r>
            <a:endParaRPr lang="en-GB" sz="1200" dirty="0"/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5972666" y="2249852"/>
            <a:ext cx="593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en-GB" sz="1200" dirty="0" smtClean="0"/>
              <a:t>N=</a:t>
            </a:r>
            <a:r>
              <a:rPr lang="pl-PL" sz="1200" dirty="0" smtClean="0"/>
              <a:t>85</a:t>
            </a:r>
            <a:endParaRPr lang="en-GB" sz="1200" dirty="0"/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1534016" y="1939112"/>
            <a:ext cx="1509713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/>
            <a:r>
              <a:rPr lang="en-GB" sz="1200" b="1" dirty="0" err="1"/>
              <a:t>Rok</a:t>
            </a:r>
            <a:r>
              <a:rPr lang="en-GB" sz="1200" b="1" dirty="0"/>
              <a:t> 20</a:t>
            </a:r>
            <a:r>
              <a:rPr lang="pl-PL" sz="1200" b="1" dirty="0" smtClean="0"/>
              <a:t>12</a:t>
            </a:r>
            <a:r>
              <a:rPr lang="en-GB" sz="1200" b="1" dirty="0" smtClean="0"/>
              <a:t>:</a:t>
            </a:r>
            <a:endParaRPr lang="en-GB" sz="1200" b="1" dirty="0"/>
          </a:p>
        </p:txBody>
      </p:sp>
      <p:sp>
        <p:nvSpPr>
          <p:cNvPr id="95" name="Text Box 23"/>
          <p:cNvSpPr txBox="1">
            <a:spLocks noChangeArrowheads="1"/>
          </p:cNvSpPr>
          <p:nvPr/>
        </p:nvSpPr>
        <p:spPr bwMode="auto">
          <a:xfrm>
            <a:off x="2987824" y="5098578"/>
            <a:ext cx="126523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1,6 osób</a:t>
            </a: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4322912" y="5098578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2,1 osób</a:t>
            </a:r>
          </a:p>
        </p:txBody>
      </p:sp>
      <p:sp>
        <p:nvSpPr>
          <p:cNvPr id="97" name="Text Box 27"/>
          <p:cNvSpPr txBox="1">
            <a:spLocks noChangeArrowheads="1"/>
          </p:cNvSpPr>
          <p:nvPr/>
        </p:nvSpPr>
        <p:spPr bwMode="auto">
          <a:xfrm>
            <a:off x="5519887" y="5089053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/>
              <a:t>3,2 osób</a:t>
            </a: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3001472" y="1930226"/>
            <a:ext cx="1265237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 smtClean="0"/>
              <a:t>4,2 </a:t>
            </a:r>
            <a:r>
              <a:rPr lang="pl-PL" sz="1200" b="1" dirty="0"/>
              <a:t>minuty</a:t>
            </a:r>
          </a:p>
        </p:txBody>
      </p:sp>
      <p:sp>
        <p:nvSpPr>
          <p:cNvPr id="74" name="Text Box 6"/>
          <p:cNvSpPr txBox="1">
            <a:spLocks noChangeArrowheads="1"/>
          </p:cNvSpPr>
          <p:nvPr/>
        </p:nvSpPr>
        <p:spPr bwMode="auto">
          <a:xfrm>
            <a:off x="4336559" y="1930226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 smtClean="0"/>
              <a:t>4,2 </a:t>
            </a:r>
            <a:r>
              <a:rPr lang="pl-PL" sz="1200" b="1" dirty="0"/>
              <a:t>minuty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5533534" y="1930226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/>
            <a:r>
              <a:rPr lang="pl-PL" sz="1200" b="1" dirty="0" smtClean="0"/>
              <a:t>5,2 </a:t>
            </a:r>
            <a:r>
              <a:rPr lang="pl-PL" sz="1200" b="1" dirty="0"/>
              <a:t>minuty</a:t>
            </a:r>
          </a:p>
        </p:txBody>
      </p:sp>
      <p:sp>
        <p:nvSpPr>
          <p:cNvPr id="99" name="Symbol zastępczy numeru slajdu 9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49</a:t>
            </a:fld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badania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 zewnętrzny urzędnika i jego stanowisko pracy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WYGLĄD ZEWNĘTRZNY URZĘDNIKA I JEGO STANOWISKO PRACY</a:t>
            </a: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3721100" y="1125538"/>
          <a:ext cx="226060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3020" y="3835400"/>
            <a:ext cx="250628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urzędnik ma identyfikator z imieniem i nazwiskiem?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2665" y="1298575"/>
            <a:ext cx="2511398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urzędnik jest ubrany “na służbowo”? 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3020" y="2576513"/>
            <a:ext cx="2506280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na biurku są naczynia?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83020" y="3190875"/>
            <a:ext cx="250628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na biurku urzędnika znajdują się tylko przedmioty związane z pracą?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83020" y="1916113"/>
            <a:ext cx="2506280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na biurku urzędnika jest porządek?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30250" y="5241925"/>
            <a:ext cx="2684463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200" dirty="0"/>
              <a:t>identyfikator</a:t>
            </a:r>
            <a:r>
              <a:rPr lang="en-GB" sz="1200" dirty="0"/>
              <a:t> </a:t>
            </a:r>
            <a:r>
              <a:rPr lang="pl-PL" sz="1200" dirty="0"/>
              <a:t>powieszony na szyi</a:t>
            </a:r>
            <a:endParaRPr lang="en-GB" sz="1200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3900" y="5419725"/>
            <a:ext cx="267811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200" dirty="0"/>
              <a:t>identyfikator przypięty w innym miejscu niż na szyi</a:t>
            </a:r>
            <a:r>
              <a:rPr lang="en-GB" sz="1200" dirty="0"/>
              <a:t>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849688" y="981075"/>
            <a:ext cx="1117600" cy="2016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pl-PL" b="1"/>
              <a:t>WOM</a:t>
            </a:r>
          </a:p>
        </p:txBody>
      </p:sp>
      <p:graphicFrame>
        <p:nvGraphicFramePr>
          <p:cNvPr id="34" name="Object 13"/>
          <p:cNvGraphicFramePr>
            <a:graphicFrameLocks noChangeAspect="1"/>
          </p:cNvGraphicFramePr>
          <p:nvPr/>
        </p:nvGraphicFramePr>
        <p:xfrm>
          <a:off x="5600700" y="1125538"/>
          <a:ext cx="22479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3759200" y="5208588"/>
          <a:ext cx="1354138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6"/>
          <p:cNvSpPr>
            <a:spLocks noChangeAspect="1" noChangeArrowheads="1"/>
          </p:cNvSpPr>
          <p:nvPr/>
        </p:nvSpPr>
        <p:spPr bwMode="auto">
          <a:xfrm>
            <a:off x="539750" y="5305425"/>
            <a:ext cx="150813" cy="12541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414000" bIns="46800" anchor="ctr"/>
          <a:lstStyle/>
          <a:p>
            <a:pPr algn="l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716588" y="985838"/>
            <a:ext cx="1117600" cy="201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pl-PL" b="1"/>
              <a:t>PI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515225" y="985838"/>
            <a:ext cx="1116013" cy="2016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4000" tIns="46800" rIns="54000" bIns="46800" anchor="ctr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pl-PL" b="1"/>
              <a:t>BAiSO</a:t>
            </a:r>
          </a:p>
        </p:txBody>
      </p:sp>
      <p:sp>
        <p:nvSpPr>
          <p:cNvPr id="22" name="Rectangle 29"/>
          <p:cNvSpPr>
            <a:spLocks noChangeAspect="1" noChangeArrowheads="1"/>
          </p:cNvSpPr>
          <p:nvPr/>
        </p:nvSpPr>
        <p:spPr bwMode="auto">
          <a:xfrm>
            <a:off x="533400" y="5592763"/>
            <a:ext cx="150813" cy="1254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414000" bIns="46800" anchor="ctr"/>
          <a:lstStyle/>
          <a:p>
            <a:pPr algn="l">
              <a:lnSpc>
                <a:spcPct val="90000"/>
              </a:lnSpc>
              <a:defRPr/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2411413" y="4883575"/>
            <a:ext cx="1017587" cy="2960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 algn="l">
              <a:lnSpc>
                <a:spcPct val="90000"/>
              </a:lnSpc>
            </a:pPr>
            <a:endParaRPr lang="pl-PL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627313" y="4825973"/>
            <a:ext cx="595312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ctr"/>
            <a:r>
              <a:rPr lang="pl-PL" sz="1000" b="1" dirty="0">
                <a:solidFill>
                  <a:schemeClr val="bg1"/>
                </a:solidFill>
              </a:rPr>
              <a:t>TAK</a:t>
            </a:r>
            <a:br>
              <a:rPr lang="pl-PL" sz="1000" b="1" dirty="0">
                <a:solidFill>
                  <a:schemeClr val="bg1"/>
                </a:solidFill>
              </a:rPr>
            </a:br>
            <a:r>
              <a:rPr lang="pl-PL" sz="1000" b="1" dirty="0" smtClean="0">
                <a:solidFill>
                  <a:schemeClr val="bg1"/>
                </a:solidFill>
              </a:rPr>
              <a:t>2012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723900" y="5818188"/>
            <a:ext cx="2678113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46800" rIns="54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sz="1200"/>
              <a:t>identyfikator  w okienku / na biurku</a:t>
            </a:r>
            <a:endParaRPr lang="en-GB" sz="1200"/>
          </a:p>
        </p:txBody>
      </p:sp>
      <p:sp>
        <p:nvSpPr>
          <p:cNvPr id="26" name="Rectangle 36"/>
          <p:cNvSpPr>
            <a:spLocks noChangeAspect="1" noChangeArrowheads="1"/>
          </p:cNvSpPr>
          <p:nvPr/>
        </p:nvSpPr>
        <p:spPr bwMode="auto">
          <a:xfrm>
            <a:off x="533400" y="5876925"/>
            <a:ext cx="150813" cy="12541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414000" bIns="46800" anchor="ctr"/>
          <a:lstStyle/>
          <a:p>
            <a:pPr algn="l">
              <a:lnSpc>
                <a:spcPct val="90000"/>
              </a:lnSpc>
            </a:pPr>
            <a:endParaRPr lang="pl-PL" sz="12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36" name="Object 14"/>
          <p:cNvGraphicFramePr>
            <a:graphicFrameLocks noChangeAspect="1"/>
          </p:cNvGraphicFramePr>
          <p:nvPr/>
        </p:nvGraphicFramePr>
        <p:xfrm>
          <a:off x="7359650" y="1136650"/>
          <a:ext cx="2006600" cy="384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Line 98"/>
          <p:cNvSpPr>
            <a:spLocks noChangeShapeType="1"/>
          </p:cNvSpPr>
          <p:nvPr/>
        </p:nvSpPr>
        <p:spPr bwMode="auto">
          <a:xfrm>
            <a:off x="3419475" y="5084763"/>
            <a:ext cx="55451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29" name="Line 99"/>
          <p:cNvSpPr>
            <a:spLocks noChangeShapeType="1"/>
          </p:cNvSpPr>
          <p:nvPr/>
        </p:nvSpPr>
        <p:spPr bwMode="auto">
          <a:xfrm>
            <a:off x="3132138" y="5084763"/>
            <a:ext cx="5832475" cy="0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37" name="Object 6"/>
          <p:cNvGraphicFramePr>
            <a:graphicFrameLocks noChangeAspect="1"/>
          </p:cNvGraphicFramePr>
          <p:nvPr/>
        </p:nvGraphicFramePr>
        <p:xfrm>
          <a:off x="5559425" y="5208588"/>
          <a:ext cx="1354138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7359650" y="5208588"/>
          <a:ext cx="1354138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Symbol zastępczy numeru slajdu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51</a:t>
            </a:fld>
            <a:endParaRPr lang="pl-PL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Zachowanie urzędnika wobec interesanta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(1)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1584"/>
              </p:ext>
            </p:extLst>
          </p:nvPr>
        </p:nvGraphicFramePr>
        <p:xfrm>
          <a:off x="503237" y="1725637"/>
          <a:ext cx="8626475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2665" y="988219"/>
            <a:ext cx="3861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podjął się obsługi sprawy?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06524" y="1517674"/>
            <a:ext cx="1054100" cy="420688"/>
            <a:chOff x="3024" y="1279"/>
            <a:chExt cx="720" cy="37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 dirty="0"/>
                <a:t>WOM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240212" y="1525612"/>
            <a:ext cx="1055687" cy="420687"/>
            <a:chOff x="3024" y="1279"/>
            <a:chExt cx="720" cy="37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050087" y="1544662"/>
            <a:ext cx="1054100" cy="420687"/>
            <a:chOff x="3024" y="1279"/>
            <a:chExt cx="720" cy="37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6211887" y="1722462"/>
            <a:ext cx="19050" cy="391477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332162" y="1722462"/>
            <a:ext cx="19050" cy="391477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1" name="Symbol zastępczy numeru slajdu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53</a:t>
            </a:fld>
            <a:endParaRPr lang="pl-P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(2)</a:t>
            </a: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75245" y="1581621"/>
          <a:ext cx="8626475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2664" y="1052513"/>
            <a:ext cx="6021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rozpoczął obsługę Twojej sprawy od razu?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60375" y="1443508"/>
            <a:ext cx="1054100" cy="420688"/>
            <a:chOff x="3024" y="1279"/>
            <a:chExt cx="720" cy="371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294063" y="1451446"/>
            <a:ext cx="1055687" cy="420687"/>
            <a:chOff x="3024" y="1279"/>
            <a:chExt cx="720" cy="371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103938" y="1470496"/>
            <a:ext cx="1054100" cy="420687"/>
            <a:chOff x="3024" y="1279"/>
            <a:chExt cx="720" cy="37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6265738" y="1432396"/>
            <a:ext cx="19050" cy="391477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3386013" y="1432396"/>
            <a:ext cx="19050" cy="3914775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1" name="Symbol zastępczy numeru slajdu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54</a:t>
            </a:fld>
            <a:endParaRPr lang="pl-P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(3)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7278688" y="1665288"/>
          <a:ext cx="19431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1217" y="1203325"/>
            <a:ext cx="210910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Czy urzędnik przywitał się? </a:t>
            </a: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2967038" y="1679575"/>
          <a:ext cx="216376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4983163" y="1674813"/>
          <a:ext cx="243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79750" y="1222375"/>
            <a:ext cx="1055688" cy="420688"/>
            <a:chOff x="3024" y="1279"/>
            <a:chExt cx="720" cy="371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84763" y="1222375"/>
            <a:ext cx="1055687" cy="420688"/>
            <a:chOff x="3024" y="1279"/>
            <a:chExt cx="720" cy="371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316788" y="1209675"/>
            <a:ext cx="1055687" cy="420688"/>
            <a:chOff x="3024" y="1279"/>
            <a:chExt cx="720" cy="371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24253" y="4667250"/>
            <a:ext cx="2261810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Nie przywitał mnie w ogóle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25099" y="1831975"/>
            <a:ext cx="2265725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Tak, powiedział „dzień dobry” </a:t>
            </a:r>
            <a:r>
              <a:rPr lang="pl-PL" sz="1200" dirty="0" smtClean="0"/>
              <a:t>lub </a:t>
            </a:r>
            <a:r>
              <a:rPr lang="pl-PL" sz="1200" dirty="0"/>
              <a:t>„w czym mogę pomóc”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524253" y="2420938"/>
            <a:ext cx="226181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Tak, powiedział „dzień dobry” </a:t>
            </a:r>
            <a:r>
              <a:rPr lang="pl-PL" sz="1200" dirty="0" smtClean="0"/>
              <a:t>lub  </a:t>
            </a:r>
            <a:r>
              <a:rPr lang="pl-PL" sz="1200" dirty="0"/>
              <a:t>„w czym mogę pomóc”, ale nie było to uprzejme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24253" y="3875088"/>
            <a:ext cx="226181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/>
              <a:t>Tak przywitał mnie, ale użył innych słów a powitanie nie było uprzejme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524253" y="3187700"/>
            <a:ext cx="226181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/>
            <a:r>
              <a:rPr lang="pl-PL" sz="1200"/>
              <a:t>Tak przywitał mnie uprzejmie, ale użył innych słów</a:t>
            </a:r>
          </a:p>
        </p:txBody>
      </p:sp>
      <p:sp>
        <p:nvSpPr>
          <p:cNvPr id="26" name="Symbol zastępczy numeru slajdu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55</a:t>
            </a:fld>
            <a:endParaRPr lang="pl-PL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(4)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5959" y="993775"/>
            <a:ext cx="1964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3567" y="1628775"/>
            <a:ext cx="2119958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podczas rozmowy utrzymywał kontakt wzrokowy?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83567" y="2303463"/>
            <a:ext cx="2119958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mówił wyraźnie?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7" y="3500438"/>
            <a:ext cx="211995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podczas rozmowy z Tobą urzędnik jadł lub pił?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3567" y="4116388"/>
            <a:ext cx="211995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okazywał zniecierpliwienie?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83567" y="2855913"/>
            <a:ext cx="2119958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podczas rozmowy zajmował się prywatnymi sprawami?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83567" y="4724400"/>
            <a:ext cx="2119958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uprzejmie Cię pożegnał?</a:t>
            </a:r>
          </a:p>
        </p:txBody>
      </p: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2678113" y="1503363"/>
          <a:ext cx="20066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16238" y="1028700"/>
            <a:ext cx="1054100" cy="420688"/>
            <a:chOff x="3024" y="1279"/>
            <a:chExt cx="720" cy="371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991100" y="1027113"/>
            <a:ext cx="1055688" cy="420687"/>
            <a:chOff x="3024" y="1279"/>
            <a:chExt cx="720" cy="371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991350" y="1027113"/>
            <a:ext cx="1055688" cy="420687"/>
            <a:chOff x="3024" y="1279"/>
            <a:chExt cx="720" cy="371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4705350" y="1490663"/>
          <a:ext cx="23368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21"/>
          <p:cNvGraphicFramePr>
            <a:graphicFrameLocks noChangeAspect="1"/>
          </p:cNvGraphicFramePr>
          <p:nvPr/>
        </p:nvGraphicFramePr>
        <p:xfrm>
          <a:off x="6765925" y="1503363"/>
          <a:ext cx="21653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Symbol zastępczy numeru slajdu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56</a:t>
            </a:fld>
            <a:endParaRPr lang="pl-PL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- obsługa przedstawionej sprawy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(1)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27785" y="993775"/>
            <a:ext cx="1872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2665" y="1706563"/>
            <a:ext cx="202086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urzędnik dopytywał o szczegóły przedstawionej przez Ciebie sprawy?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82665" y="2798763"/>
            <a:ext cx="2020860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używał terminologii zrozumiałej dla Ciebie?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2665" y="3729038"/>
            <a:ext cx="202086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opuszczał stanowisko pracy w trakcie rozmowy z Tobą?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82665" y="5246688"/>
            <a:ext cx="2020860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poinformował Cię w jakim celu opuszcza stanowisko pracy?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067050" y="5420281"/>
            <a:ext cx="4817318" cy="721215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square" lIns="162000" tIns="82800" rIns="162000" bIns="82800" anchor="ctr">
            <a:spAutoFit/>
          </a:bodyPr>
          <a:lstStyle/>
          <a:p>
            <a:pPr defTabSz="762000" fontAlgn="ctr"/>
            <a:r>
              <a:rPr lang="pl-PL" sz="1200" dirty="0" smtClean="0">
                <a:solidFill>
                  <a:schemeClr val="bg1"/>
                </a:solidFill>
              </a:rPr>
              <a:t>WOM </a:t>
            </a:r>
            <a:r>
              <a:rPr lang="pl-PL" sz="1200" dirty="0">
                <a:solidFill>
                  <a:schemeClr val="bg1"/>
                </a:solidFill>
              </a:rPr>
              <a:t>(</a:t>
            </a:r>
            <a:r>
              <a:rPr lang="pl-PL" sz="1200" dirty="0" smtClean="0">
                <a:solidFill>
                  <a:schemeClr val="bg1"/>
                </a:solidFill>
              </a:rPr>
              <a:t>N=23): jeden pracownik nie poinformował</a:t>
            </a:r>
          </a:p>
          <a:p>
            <a:pPr algn="l" defTabSz="762000" fontAlgn="ctr"/>
            <a:r>
              <a:rPr lang="pl-PL" sz="1200" dirty="0" smtClean="0">
                <a:solidFill>
                  <a:schemeClr val="bg1"/>
                </a:solidFill>
              </a:rPr>
              <a:t>PI (N=15): jeden pracownik nie poinformował</a:t>
            </a:r>
            <a:endParaRPr lang="pl-PL" sz="1200" dirty="0">
              <a:solidFill>
                <a:schemeClr val="bg1"/>
              </a:solidFill>
            </a:endParaRPr>
          </a:p>
          <a:p>
            <a:pPr algn="l" defTabSz="762000" fontAlgn="ctr"/>
            <a:r>
              <a:rPr lang="pl-PL" sz="1200" dirty="0" err="1">
                <a:solidFill>
                  <a:schemeClr val="bg1"/>
                </a:solidFill>
              </a:rPr>
              <a:t>BAiSO</a:t>
            </a:r>
            <a:r>
              <a:rPr lang="pl-PL" sz="1200" dirty="0">
                <a:solidFill>
                  <a:schemeClr val="bg1"/>
                </a:solidFill>
              </a:rPr>
              <a:t> (</a:t>
            </a:r>
            <a:r>
              <a:rPr lang="pl-PL" sz="1200" dirty="0" smtClean="0">
                <a:solidFill>
                  <a:schemeClr val="bg1"/>
                </a:solidFill>
              </a:rPr>
              <a:t>N=3): dwóch pracowników </a:t>
            </a:r>
            <a:r>
              <a:rPr lang="pl-PL" sz="1200" dirty="0">
                <a:solidFill>
                  <a:schemeClr val="bg1"/>
                </a:solidFill>
              </a:rPr>
              <a:t>nie </a:t>
            </a:r>
            <a:r>
              <a:rPr lang="pl-PL" sz="1200" dirty="0" smtClean="0">
                <a:solidFill>
                  <a:schemeClr val="bg1"/>
                </a:solidFill>
              </a:rPr>
              <a:t>poinformowało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16213" y="1112838"/>
            <a:ext cx="1055687" cy="420687"/>
            <a:chOff x="3024" y="1279"/>
            <a:chExt cx="720" cy="371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22788" y="1125538"/>
            <a:ext cx="1055687" cy="420687"/>
            <a:chOff x="3024" y="1279"/>
            <a:chExt cx="720" cy="371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877050" y="1111250"/>
            <a:ext cx="1055688" cy="420688"/>
            <a:chOff x="3024" y="1279"/>
            <a:chExt cx="720" cy="371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graphicFrame>
        <p:nvGraphicFramePr>
          <p:cNvPr id="28" name="Object 17"/>
          <p:cNvGraphicFramePr>
            <a:graphicFrameLocks noChangeAspect="1"/>
          </p:cNvGraphicFramePr>
          <p:nvPr/>
        </p:nvGraphicFramePr>
        <p:xfrm>
          <a:off x="2678113" y="1512888"/>
          <a:ext cx="207010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Object 18"/>
          <p:cNvGraphicFramePr>
            <a:graphicFrameLocks noChangeAspect="1"/>
          </p:cNvGraphicFramePr>
          <p:nvPr/>
        </p:nvGraphicFramePr>
        <p:xfrm>
          <a:off x="4478338" y="1554163"/>
          <a:ext cx="2349500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19"/>
          <p:cNvGraphicFramePr>
            <a:graphicFrameLocks noChangeAspect="1"/>
          </p:cNvGraphicFramePr>
          <p:nvPr/>
        </p:nvGraphicFramePr>
        <p:xfrm>
          <a:off x="6623050" y="1608138"/>
          <a:ext cx="25781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AutoShape 20"/>
          <p:cNvSpPr>
            <a:spLocks noChangeArrowheads="1"/>
          </p:cNvSpPr>
          <p:nvPr/>
        </p:nvSpPr>
        <p:spPr bwMode="auto">
          <a:xfrm>
            <a:off x="1369095" y="4436467"/>
            <a:ext cx="682625" cy="720725"/>
          </a:xfrm>
          <a:prstGeom prst="downArrow">
            <a:avLst>
              <a:gd name="adj1" fmla="val 50120"/>
              <a:gd name="adj2" fmla="val 26395"/>
            </a:avLst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 sz="4000">
              <a:solidFill>
                <a:schemeClr val="bg1"/>
              </a:solidFill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58</a:t>
            </a:fld>
            <a:endParaRPr lang="pl-P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(2)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71825" y="1149350"/>
            <a:ext cx="1054100" cy="420688"/>
            <a:chOff x="3024" y="1194"/>
            <a:chExt cx="720" cy="540"/>
          </a:xfrm>
        </p:grpSpPr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024" y="1194"/>
              <a:ext cx="720" cy="5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3072" y="1341"/>
              <a:ext cx="672" cy="2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38725" y="1125538"/>
            <a:ext cx="1054100" cy="420687"/>
            <a:chOff x="3024" y="1134"/>
            <a:chExt cx="720" cy="660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024" y="1134"/>
              <a:ext cx="720" cy="66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72" y="1311"/>
              <a:ext cx="672" cy="3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829425" y="1130300"/>
            <a:ext cx="1055688" cy="420688"/>
            <a:chOff x="3024" y="1148"/>
            <a:chExt cx="720" cy="632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3024" y="1148"/>
              <a:ext cx="720" cy="63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72" y="1317"/>
              <a:ext cx="672" cy="3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52897" y="836800"/>
            <a:ext cx="7347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wydał druk formularza / wniosku lub poinformował, gdzie możesz go znaleźć?</a:t>
            </a:r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/>
        </p:nvGraphicFramePr>
        <p:xfrm>
          <a:off x="3176588" y="1392238"/>
          <a:ext cx="200660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4910138" y="1404938"/>
          <a:ext cx="193040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6862763" y="1395413"/>
          <a:ext cx="2259012" cy="336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52897" y="1570038"/>
            <a:ext cx="1976437" cy="46166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Wydał druk formularza/wniosku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52897" y="2068513"/>
            <a:ext cx="1976437" cy="83099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Poinformował gdzie można znaleźć taki formularz/wniosek na terenie urzędu 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52897" y="2900363"/>
            <a:ext cx="1976437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Poinformował, że są one dostępne na stronie internetowej Urzędu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752897" y="3659188"/>
            <a:ext cx="1976437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Nie dotyczy</a:t>
            </a:r>
          </a:p>
        </p:txBody>
      </p:sp>
      <p:graphicFrame>
        <p:nvGraphicFramePr>
          <p:cNvPr id="44" name="Object 15"/>
          <p:cNvGraphicFramePr>
            <a:graphicFrameLocks noChangeAspect="1"/>
          </p:cNvGraphicFramePr>
          <p:nvPr/>
        </p:nvGraphicFramePr>
        <p:xfrm>
          <a:off x="3109913" y="5364187"/>
          <a:ext cx="1354137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827584" y="4576216"/>
            <a:ext cx="7960846" cy="1589088"/>
            <a:chOff x="176" y="2750"/>
            <a:chExt cx="5471" cy="1001"/>
          </a:xfrm>
        </p:grpSpPr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176" y="2750"/>
              <a:ext cx="1446" cy="1001"/>
              <a:chOff x="176" y="2750"/>
              <a:chExt cx="1446" cy="1001"/>
            </a:xfrm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176" y="2750"/>
                <a:ext cx="1446" cy="523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 type="none" w="lg" len="lg"/>
              </a:ln>
            </p:spPr>
            <p:txBody>
              <a:bodyPr>
                <a:spAutoFit/>
              </a:bodyPr>
              <a:lstStyle/>
              <a:p>
                <a:r>
                  <a:rPr lang="pl-PL" sz="1200" dirty="0">
                    <a:solidFill>
                      <a:schemeClr val="bg1"/>
                    </a:solidFill>
                  </a:rPr>
                  <a:t>Czy urzędnik zaproponował wyjaśnienie formularza/ wniosku / lub wyjaśnił, jak go wypełnić? (</a:t>
                </a:r>
                <a:r>
                  <a:rPr lang="pl-PL" sz="1200" dirty="0" smtClean="0">
                    <a:solidFill>
                      <a:schemeClr val="bg1"/>
                    </a:solidFill>
                  </a:rPr>
                  <a:t>2012) </a:t>
                </a:r>
                <a:endParaRPr lang="pl-PL" sz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oup 57"/>
              <p:cNvGrpSpPr>
                <a:grpSpLocks/>
              </p:cNvGrpSpPr>
              <p:nvPr/>
            </p:nvGrpSpPr>
            <p:grpSpPr bwMode="auto">
              <a:xfrm>
                <a:off x="336" y="3302"/>
                <a:ext cx="784" cy="449"/>
                <a:chOff x="336" y="3339"/>
                <a:chExt cx="784" cy="449"/>
              </a:xfrm>
            </p:grpSpPr>
            <p:sp>
              <p:nvSpPr>
                <p:cNvPr id="3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1" y="3339"/>
                  <a:ext cx="347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54000" tIns="46800" rIns="54000" bIns="46800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pl-PL" sz="1200"/>
                    <a:t>tak</a:t>
                  </a:r>
                  <a:endParaRPr lang="en-GB" sz="1200"/>
                </a:p>
              </p:txBody>
            </p:sp>
            <p:sp>
              <p:nvSpPr>
                <p:cNvPr id="3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21" y="3484"/>
                  <a:ext cx="352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54000" tIns="46800" rIns="54000" bIns="46800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pl-PL" sz="1200"/>
                    <a:t>nie</a:t>
                  </a:r>
                  <a:endParaRPr lang="en-GB" sz="1200"/>
                </a:p>
              </p:txBody>
            </p:sp>
            <p:sp>
              <p:nvSpPr>
                <p:cNvPr id="33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21" y="3612"/>
                  <a:ext cx="599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54000" tIns="46800" rIns="54000" bIns="46800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pl-PL" sz="1200"/>
                    <a:t>nie dotyczy</a:t>
                  </a:r>
                  <a:endParaRPr lang="en-GB" sz="1200"/>
                </a:p>
              </p:txBody>
            </p:sp>
            <p:sp>
              <p:nvSpPr>
                <p:cNvPr id="34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40" y="3385"/>
                  <a:ext cx="95" cy="79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414000" bIns="46800" anchor="ctr"/>
                <a:lstStyle/>
                <a:p>
                  <a:pPr algn="l">
                    <a:lnSpc>
                      <a:spcPct val="90000"/>
                    </a:lnSpc>
                  </a:pPr>
                  <a:endParaRPr lang="pl-PL" sz="1200">
                    <a:solidFill>
                      <a:srgbClr val="5090CD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523"/>
                  <a:ext cx="95" cy="79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414000" bIns="46800" anchor="ctr"/>
                <a:lstStyle/>
                <a:p>
                  <a:pPr algn="l">
                    <a:lnSpc>
                      <a:spcPct val="90000"/>
                    </a:lnSpc>
                    <a:defRPr/>
                  </a:pPr>
                  <a:endParaRPr lang="pl-PL" sz="1200">
                    <a:solidFill>
                      <a:srgbClr val="5090CD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6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336" y="3657"/>
                  <a:ext cx="95" cy="7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000" tIns="46800" rIns="414000" bIns="46800" anchor="ctr"/>
                <a:lstStyle/>
                <a:p>
                  <a:pPr algn="l">
                    <a:lnSpc>
                      <a:spcPct val="90000"/>
                    </a:lnSpc>
                  </a:pPr>
                  <a:endParaRPr lang="pl-PL" sz="1200">
                    <a:solidFill>
                      <a:srgbClr val="5090CD"/>
                    </a:solidFill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28" name="Line 59"/>
            <p:cNvSpPr>
              <a:spLocks noChangeShapeType="1"/>
            </p:cNvSpPr>
            <p:nvPr/>
          </p:nvSpPr>
          <p:spPr bwMode="auto">
            <a:xfrm>
              <a:off x="1610" y="3067"/>
              <a:ext cx="4037" cy="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 sz="1200"/>
            </a:p>
          </p:txBody>
        </p:sp>
      </p:grpSp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4983163" y="5351487"/>
          <a:ext cx="1354137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6927850" y="5338787"/>
          <a:ext cx="1354138" cy="8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94770" y="4090988"/>
            <a:ext cx="18313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38" name="Symbol zastępczy numeru slajdu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59</a:t>
            </a:fld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Rezultaty badania - poszczególne zagadnienia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03263" y="1187152"/>
            <a:ext cx="82296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3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Oznakowanie stanowisk WOM oraz Punktów Informacyjnych jest widoczne/ czytelne w większości urzędów.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Tablica informacyjna jest dobrze widoczna w większości urzędów dzielnicowych. Najwięcej problemów było w </a:t>
            </a:r>
            <a:r>
              <a:rPr lang="pl-PL" sz="1400" dirty="0" smtClean="0">
                <a:solidFill>
                  <a:schemeClr val="tx1"/>
                </a:solidFill>
              </a:rPr>
              <a:t>Rembertowie, </a:t>
            </a:r>
            <a:r>
              <a:rPr lang="pl-PL" sz="1400" dirty="0">
                <a:solidFill>
                  <a:schemeClr val="tx1"/>
                </a:solidFill>
              </a:rPr>
              <a:t>gdzie zdarzało się, że nie była dostrzegana (przez 20%).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Karty informacyjne były dostępne na sali podczas </a:t>
            </a:r>
            <a:r>
              <a:rPr lang="pl-PL" sz="1400" dirty="0" smtClean="0">
                <a:solidFill>
                  <a:schemeClr val="tx1"/>
                </a:solidFill>
              </a:rPr>
              <a:t>93% </a:t>
            </a:r>
            <a:r>
              <a:rPr lang="pl-PL" sz="1400" dirty="0">
                <a:solidFill>
                  <a:schemeClr val="tx1"/>
                </a:solidFill>
              </a:rPr>
              <a:t>realizowanych wizyt, co jest </a:t>
            </a:r>
            <a:r>
              <a:rPr lang="pl-PL" sz="1400" dirty="0" smtClean="0">
                <a:solidFill>
                  <a:schemeClr val="tx1"/>
                </a:solidFill>
              </a:rPr>
              <a:t>wynikiem wyższym w porównaniu z 2011 rokiem</a:t>
            </a:r>
            <a:r>
              <a:rPr lang="pl-PL" sz="1400" dirty="0">
                <a:solidFill>
                  <a:schemeClr val="tx1"/>
                </a:solidFill>
              </a:rPr>
              <a:t>. </a:t>
            </a:r>
            <a:r>
              <a:rPr lang="pl-PL" sz="1400" dirty="0" smtClean="0">
                <a:solidFill>
                  <a:schemeClr val="tx1"/>
                </a:solidFill>
              </a:rPr>
              <a:t>W </a:t>
            </a:r>
            <a:r>
              <a:rPr lang="pl-PL" sz="1400" dirty="0">
                <a:solidFill>
                  <a:schemeClr val="tx1"/>
                </a:solidFill>
              </a:rPr>
              <a:t>tym roku </a:t>
            </a:r>
            <a:r>
              <a:rPr lang="pl-PL" sz="1400" dirty="0" smtClean="0">
                <a:solidFill>
                  <a:schemeClr val="tx1"/>
                </a:solidFill>
              </a:rPr>
              <a:t>brakowało kart informacyjnych </a:t>
            </a:r>
            <a:r>
              <a:rPr lang="pl-PL" sz="1400" dirty="0">
                <a:solidFill>
                  <a:schemeClr val="tx1"/>
                </a:solidFill>
              </a:rPr>
              <a:t>sporadycznie, </a:t>
            </a:r>
            <a:r>
              <a:rPr lang="pl-PL" sz="1400" dirty="0" smtClean="0">
                <a:solidFill>
                  <a:schemeClr val="tx1"/>
                </a:solidFill>
              </a:rPr>
              <a:t>a najwięcej z tym kłopotów było w urzędach na Pradze-Północ oraz na Woli (po 15%).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zdecydowanej większości </a:t>
            </a:r>
            <a:r>
              <a:rPr lang="pl-PL" sz="1400" dirty="0">
                <a:solidFill>
                  <a:schemeClr val="tx1"/>
                </a:solidFill>
              </a:rPr>
              <a:t>urzędów karty informacyjne znajdują się w kieszonkach, w łatwo </a:t>
            </a:r>
            <a:r>
              <a:rPr lang="pl-PL" sz="1400" dirty="0" smtClean="0">
                <a:solidFill>
                  <a:schemeClr val="tx1"/>
                </a:solidFill>
              </a:rPr>
              <a:t>zauważalnym </a:t>
            </a:r>
            <a:r>
              <a:rPr lang="pl-PL" sz="1400" dirty="0">
                <a:solidFill>
                  <a:schemeClr val="tx1"/>
                </a:solidFill>
              </a:rPr>
              <a:t>miejscu i zazwyczaj są porządnie poukładane.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Formularze / wnioski </a:t>
            </a:r>
            <a:r>
              <a:rPr lang="pl-PL" sz="1400" dirty="0">
                <a:solidFill>
                  <a:schemeClr val="tx1"/>
                </a:solidFill>
              </a:rPr>
              <a:t>dostępne były w 98% realizowanych wizyt. Najczęściej </a:t>
            </a:r>
            <a:r>
              <a:rPr lang="pl-PL" sz="1400" dirty="0" smtClean="0">
                <a:solidFill>
                  <a:schemeClr val="tx1"/>
                </a:solidFill>
              </a:rPr>
              <a:t>znajdowały się </a:t>
            </a:r>
            <a:r>
              <a:rPr lang="pl-PL" sz="1400" dirty="0">
                <a:solidFill>
                  <a:schemeClr val="tx1"/>
                </a:solidFill>
              </a:rPr>
              <a:t>w stojakach na sali </a:t>
            </a:r>
            <a:r>
              <a:rPr lang="pl-PL" sz="1400" dirty="0" smtClean="0">
                <a:solidFill>
                  <a:schemeClr val="tx1"/>
                </a:solidFill>
              </a:rPr>
              <a:t>(89%) </a:t>
            </a:r>
            <a:r>
              <a:rPr lang="pl-PL" sz="1400" dirty="0">
                <a:solidFill>
                  <a:schemeClr val="tx1"/>
                </a:solidFill>
              </a:rPr>
              <a:t>lub za okienkiem urzędnika </a:t>
            </a:r>
            <a:r>
              <a:rPr lang="pl-PL" sz="1400" dirty="0" smtClean="0">
                <a:solidFill>
                  <a:schemeClr val="tx1"/>
                </a:solidFill>
              </a:rPr>
              <a:t>(27%).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Formularze / wnioski </a:t>
            </a:r>
            <a:r>
              <a:rPr lang="pl-PL" sz="1400" dirty="0">
                <a:solidFill>
                  <a:schemeClr val="tx1"/>
                </a:solidFill>
              </a:rPr>
              <a:t>znajdują się raczej w łatwym do zauważenia miejscu. </a:t>
            </a:r>
            <a:r>
              <a:rPr lang="pl-PL" sz="1400" dirty="0" smtClean="0">
                <a:solidFill>
                  <a:schemeClr val="tx1"/>
                </a:solidFill>
              </a:rPr>
              <a:t>Najtrudniej </a:t>
            </a:r>
            <a:r>
              <a:rPr lang="pl-PL" sz="1400" dirty="0">
                <a:solidFill>
                  <a:schemeClr val="tx1"/>
                </a:solidFill>
              </a:rPr>
              <a:t>je znaleźć w urzędzie w </a:t>
            </a:r>
            <a:r>
              <a:rPr lang="pl-PL" sz="1400" dirty="0" smtClean="0">
                <a:solidFill>
                  <a:schemeClr val="tx1"/>
                </a:solidFill>
              </a:rPr>
              <a:t>Rembertowie.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Formularze leżą w należytym porządku we wszystkich urzędach.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3568" y="662865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WYGLĄD URZĘDU (1</a:t>
            </a:r>
            <a:r>
              <a:rPr lang="pl-PL" sz="1200" dirty="0">
                <a:solidFill>
                  <a:schemeClr val="accent1"/>
                </a:solidFill>
                <a:latin typeface="Tahoma" pitchFamily="34" charset="0"/>
              </a:rPr>
              <a:t>)</a:t>
            </a:r>
            <a:endParaRPr lang="en-GB" sz="1200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(3)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2665" y="980728"/>
            <a:ext cx="7101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podczas wyjaśniania przedstawionej przez Ciebie sprawy…?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987675" y="1209675"/>
            <a:ext cx="1054100" cy="420688"/>
            <a:chOff x="3024" y="1279"/>
            <a:chExt cx="720" cy="37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03800" y="1209675"/>
            <a:ext cx="1054100" cy="420688"/>
            <a:chOff x="3024" y="1279"/>
            <a:chExt cx="720" cy="371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6980238" y="1209675"/>
            <a:ext cx="1055687" cy="420688"/>
            <a:chOff x="3024" y="1279"/>
            <a:chExt cx="720" cy="371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2735263" y="1500188"/>
          <a:ext cx="19304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/>
        </p:nvGraphicFramePr>
        <p:xfrm>
          <a:off x="4767263" y="1487488"/>
          <a:ext cx="19685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6854825" y="1500188"/>
          <a:ext cx="20701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611560" y="1701453"/>
            <a:ext cx="209382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Wyjaśniał sprawę z głowy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11560" y="2276128"/>
            <a:ext cx="209382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Posługiwał się papierowymi kartami informacyjnymi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11560" y="3715991"/>
            <a:ext cx="2093828" cy="2746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Posługiwał się komputerem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46485" y="4292253"/>
            <a:ext cx="209382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Korzystał z pomocy innych urzędników?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11560" y="2971453"/>
            <a:ext cx="209382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Posługiwał się papierowymi aktami prawnymi  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46485" y="5025678"/>
            <a:ext cx="2093828" cy="27463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Nie wiem/trudno powiedzieć</a:t>
            </a: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60</a:t>
            </a:fld>
            <a:endParaRPr lang="pl-PL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(4)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85888" y="1397000"/>
            <a:ext cx="1054100" cy="420688"/>
            <a:chOff x="3024" y="1279"/>
            <a:chExt cx="720" cy="371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59225" y="1404938"/>
            <a:ext cx="1055688" cy="420687"/>
            <a:chOff x="3024" y="1279"/>
            <a:chExt cx="720" cy="371"/>
          </a:xfrm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484938" y="1423988"/>
            <a:ext cx="1054100" cy="420687"/>
            <a:chOff x="3024" y="1279"/>
            <a:chExt cx="720" cy="37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96598"/>
              </p:ext>
            </p:extLst>
          </p:nvPr>
        </p:nvGraphicFramePr>
        <p:xfrm>
          <a:off x="660400" y="1611313"/>
          <a:ext cx="7802563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268663" y="1340768"/>
            <a:ext cx="7937" cy="3627438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5848350" y="1369343"/>
            <a:ext cx="19050" cy="3665538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0" name="Symbol zastępczy numeru slajdu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61</a:t>
            </a:fld>
            <a:endParaRPr lang="pl-PL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- sposób załatwienia przedstawionej sprawy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(1)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795588" y="1636760"/>
            <a:ext cx="1055687" cy="426357"/>
            <a:chOff x="3024" y="1276"/>
            <a:chExt cx="720" cy="376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3072" y="1351"/>
              <a:ext cx="672" cy="2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787900" y="1636760"/>
            <a:ext cx="1054100" cy="426357"/>
            <a:chOff x="3024" y="1276"/>
            <a:chExt cx="720" cy="376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072" y="1351"/>
              <a:ext cx="672" cy="2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6975475" y="1636760"/>
            <a:ext cx="1054100" cy="426357"/>
            <a:chOff x="3024" y="1276"/>
            <a:chExt cx="720" cy="376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72" y="1351"/>
              <a:ext cx="672" cy="2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85537" y="1052513"/>
            <a:ext cx="538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SPRAWY, O KTÓRYCH URZĘDNIK POINFORMOWAŁ SAM (bez dopytywania)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2411413" y="2241252"/>
          <a:ext cx="2108200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Wykres" r:id="rId3" imgW="2095500" imgH="4333875" progId="MSGraph.Chart.8">
                  <p:embed followColorScheme="full"/>
                </p:oleObj>
              </mc:Choice>
              <mc:Fallback>
                <p:oleObj name="Wykres" r:id="rId3" imgW="2095500" imgH="433387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241252"/>
                        <a:ext cx="2108200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2665" y="4700290"/>
            <a:ext cx="173193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Termin odpowiedzi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85537" y="3979565"/>
            <a:ext cx="1738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Miejsce złożenia dokumentów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85537" y="3162002"/>
            <a:ext cx="173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Wymagane opłaty</a:t>
            </a:r>
            <a:br>
              <a:rPr lang="pl-PL" sz="1200"/>
            </a:br>
            <a:r>
              <a:rPr lang="pl-PL" sz="1200"/>
              <a:t>Brak opłat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85537" y="2539702"/>
            <a:ext cx="1738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Wymagane dokumenty</a:t>
            </a:r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4427538" y="2252365"/>
          <a:ext cx="2212975" cy="432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Wykres" r:id="rId5" imgW="2390775" imgH="4343400" progId="MSGraph.Chart.8">
                  <p:embed followColorScheme="full"/>
                </p:oleObj>
              </mc:Choice>
              <mc:Fallback>
                <p:oleObj name="Wykres" r:id="rId5" imgW="2390775" imgH="4343400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52365"/>
                        <a:ext cx="2212975" cy="432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/>
        </p:nvGraphicFramePr>
        <p:xfrm>
          <a:off x="6615113" y="2249190"/>
          <a:ext cx="2133600" cy="434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Wykres" r:id="rId7" imgW="2124075" imgH="4333875" progId="MSGraph.Chart.8">
                  <p:embed followColorScheme="full"/>
                </p:oleObj>
              </mc:Choice>
              <mc:Fallback>
                <p:oleObj name="Wykres" r:id="rId7" imgW="2124075" imgH="4333875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113" y="2249190"/>
                        <a:ext cx="2133600" cy="434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82665" y="5419427"/>
            <a:ext cx="1731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O WSZYSTKICH sprawach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56095" y="5241602"/>
            <a:ext cx="7560321" cy="682625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lnSpc>
                <a:spcPct val="90000"/>
              </a:lnSpc>
            </a:pPr>
            <a:endParaRPr lang="pl-PL" sz="2400">
              <a:solidFill>
                <a:srgbClr val="5090CD"/>
              </a:solidFill>
              <a:latin typeface="Verdana" pitchFamily="34" charset="0"/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63</a:t>
            </a:fld>
            <a:endParaRPr lang="pl-PL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(2)</a:t>
            </a: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895672" y="2574156"/>
          <a:ext cx="7924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1" name="Wykres" r:id="rId3" imgW="8620125" imgH="4276725" progId="MSGraph.Chart.8">
                  <p:embed followColorScheme="full"/>
                </p:oleObj>
              </mc:Choice>
              <mc:Fallback>
                <p:oleObj name="Wykres" r:id="rId3" imgW="8620125" imgH="42767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672" y="2574156"/>
                        <a:ext cx="7924800" cy="393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1787128" y="2270944"/>
            <a:ext cx="1054100" cy="420687"/>
            <a:chOff x="3024" y="1279"/>
            <a:chExt cx="720" cy="371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 dirty="0"/>
                <a:t>WOM</a:t>
              </a: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4246885" y="2275480"/>
            <a:ext cx="1055687" cy="426358"/>
            <a:chOff x="3024" y="1276"/>
            <a:chExt cx="720" cy="376"/>
          </a:xfrm>
        </p:grpSpPr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3072" y="1351"/>
              <a:ext cx="672" cy="2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34" name="Group 12"/>
          <p:cNvGrpSpPr>
            <a:grpSpLocks/>
          </p:cNvGrpSpPr>
          <p:nvPr/>
        </p:nvGrpSpPr>
        <p:grpSpPr bwMode="auto">
          <a:xfrm>
            <a:off x="6772597" y="2297931"/>
            <a:ext cx="1054100" cy="420688"/>
            <a:chOff x="3024" y="1279"/>
            <a:chExt cx="720" cy="371"/>
          </a:xfrm>
        </p:grpSpPr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37" name="Line 15"/>
          <p:cNvSpPr>
            <a:spLocks noChangeShapeType="1"/>
          </p:cNvSpPr>
          <p:nvPr/>
        </p:nvSpPr>
        <p:spPr bwMode="auto">
          <a:xfrm flipH="1">
            <a:off x="3515047" y="2060848"/>
            <a:ext cx="7938" cy="36274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38" name="Line 16"/>
          <p:cNvSpPr>
            <a:spLocks noChangeShapeType="1"/>
          </p:cNvSpPr>
          <p:nvPr/>
        </p:nvSpPr>
        <p:spPr bwMode="auto">
          <a:xfrm>
            <a:off x="6107608" y="2067744"/>
            <a:ext cx="19050" cy="36655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782665" y="1052513"/>
            <a:ext cx="772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Które z poniższych stwierdzeń najlepiej  opisuje to w jaki sposób urzędnik SPONTANICZNIE, bez Twojego dopytywania poinformował Cię o opłatach/braku opłat, jakie są wymagane przy załatwianiu przedstawionej przez Ciebie sprawy? </a:t>
            </a:r>
          </a:p>
        </p:txBody>
      </p:sp>
      <p:sp>
        <p:nvSpPr>
          <p:cNvPr id="19" name="Symbol zastępczy numeru slajdu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64</a:t>
            </a:fld>
            <a:endParaRPr lang="pl-PL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(3)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2665" y="1138238"/>
            <a:ext cx="7073873" cy="27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PO DOPYTANIU urzędnik.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13650"/>
              </p:ext>
            </p:extLst>
          </p:nvPr>
        </p:nvGraphicFramePr>
        <p:xfrm>
          <a:off x="971600" y="2444328"/>
          <a:ext cx="7924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5" name="Wykres" r:id="rId3" imgW="8619934" imgH="4276534" progId="MSGraph.Chart.8">
                  <p:embed followColorScheme="full"/>
                </p:oleObj>
              </mc:Choice>
              <mc:Fallback>
                <p:oleObj name="Wykres" r:id="rId3" imgW="8619934" imgH="427653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444328"/>
                        <a:ext cx="7924800" cy="393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3632250" y="2014116"/>
            <a:ext cx="7937" cy="36274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212681" y="2042691"/>
            <a:ext cx="19050" cy="366553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1839243" y="2223666"/>
            <a:ext cx="1054100" cy="420687"/>
            <a:chOff x="3024" y="1279"/>
            <a:chExt cx="720" cy="371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 dirty="0"/>
                <a:t>WOM</a:t>
              </a:r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4299000" y="2235284"/>
            <a:ext cx="1055687" cy="426358"/>
            <a:chOff x="3024" y="1276"/>
            <a:chExt cx="720" cy="376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024" y="1276"/>
              <a:ext cx="720" cy="376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072" y="1351"/>
              <a:ext cx="672" cy="23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ctr"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 dirty="0"/>
                <a:t>PI</a:t>
              </a:r>
            </a:p>
          </p:txBody>
        </p:sp>
      </p:grpSp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6824712" y="2229594"/>
            <a:ext cx="1054100" cy="420688"/>
            <a:chOff x="3024" y="1279"/>
            <a:chExt cx="720" cy="371"/>
          </a:xfrm>
        </p:grpSpPr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30" name="Symbol zastępczy numeru slajdu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65</a:t>
            </a:fld>
            <a:endParaRPr lang="pl-P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(4)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5043" y="981075"/>
            <a:ext cx="4291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poinformował, gdzie można uiścić opłatę?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509639" y="2395240"/>
          <a:ext cx="2378075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Wykres" r:id="rId3" imgW="2590800" imgH="4267200" progId="MSGraph.Chart.8">
                  <p:embed followColorScheme="full"/>
                </p:oleObj>
              </mc:Choice>
              <mc:Fallback>
                <p:oleObj name="Wykres" r:id="rId3" imgW="2590800" imgH="42672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639" y="2395240"/>
                        <a:ext cx="2378075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506714" y="2355553"/>
          <a:ext cx="2540000" cy="395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Wykres" r:id="rId5" imgW="2771775" imgH="4295775" progId="MSGraph.Chart.8">
                  <p:embed followColorScheme="full"/>
                </p:oleObj>
              </mc:Choice>
              <mc:Fallback>
                <p:oleObj name="Wykres" r:id="rId5" imgW="2771775" imgH="429577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714" y="2355553"/>
                        <a:ext cx="2540000" cy="395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521251" y="2312690"/>
          <a:ext cx="2327275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Wykres" r:id="rId7" imgW="2533650" imgH="4352925" progId="MSGraph.Chart.8">
                  <p:embed followColorScheme="full"/>
                </p:oleObj>
              </mc:Choice>
              <mc:Fallback>
                <p:oleObj name="Wykres" r:id="rId7" imgW="2533650" imgH="435292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251" y="2312690"/>
                        <a:ext cx="2327275" cy="399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2823964" y="1988840"/>
            <a:ext cx="1054100" cy="420688"/>
            <a:chOff x="3024" y="1279"/>
            <a:chExt cx="720" cy="371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838501" y="1998365"/>
            <a:ext cx="1055688" cy="420688"/>
            <a:chOff x="3024" y="1279"/>
            <a:chExt cx="720" cy="371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783189" y="1988840"/>
            <a:ext cx="1055687" cy="420688"/>
            <a:chOff x="3024" y="1279"/>
            <a:chExt cx="720" cy="371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827584" y="5168603"/>
            <a:ext cx="163074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Nie dotyczy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39226" y="3484265"/>
            <a:ext cx="16704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Tak, w banku / na poczcie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39226" y="2649240"/>
            <a:ext cx="167041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Tak, w kasie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39226" y="4236740"/>
            <a:ext cx="16704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 ogóle nie poinformował </a:t>
            </a:r>
          </a:p>
          <a:p>
            <a:pPr algn="l"/>
            <a:r>
              <a:rPr lang="pl-PL" sz="1200"/>
              <a:t>o miejscu uiszczenia opłat</a:t>
            </a: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66</a:t>
            </a:fld>
            <a:endParaRPr lang="pl-PL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(5)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889132" y="1980332"/>
            <a:ext cx="1054100" cy="420687"/>
            <a:chOff x="3024" y="1279"/>
            <a:chExt cx="720" cy="371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4851282" y="1980332"/>
            <a:ext cx="1054100" cy="420687"/>
            <a:chOff x="3024" y="1279"/>
            <a:chExt cx="720" cy="371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7081719" y="1980332"/>
            <a:ext cx="1054100" cy="420687"/>
            <a:chOff x="3024" y="1279"/>
            <a:chExt cx="720" cy="371"/>
          </a:xfrm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2735144" y="2329582"/>
          <a:ext cx="2011363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Wykres" r:id="rId3" imgW="2190750" imgH="4572000" progId="MSGraph.Chart.8">
                  <p:embed followColorScheme="full"/>
                </p:oleObj>
              </mc:Choice>
              <mc:Fallback>
                <p:oleObj name="Wykres" r:id="rId3" imgW="2190750" imgH="4572000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144" y="2329582"/>
                        <a:ext cx="2011363" cy="419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782666" y="991761"/>
            <a:ext cx="6309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poinformował o terminie odpowiedzi na przedstawioną sprawę?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971600" y="4431432"/>
            <a:ext cx="1998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W ogóle mnie nie poinformował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71600" y="3456707"/>
            <a:ext cx="19984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Poinformował mnie ale nieprawidłowo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71600" y="2578819"/>
            <a:ext cx="199849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Tak, prawidłowo mnie poinformował 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971600" y="5280744"/>
            <a:ext cx="199849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Trudno powiedzieć</a:t>
            </a: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4756032" y="2329582"/>
          <a:ext cx="2011362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Wykres" r:id="rId5" imgW="2190750" imgH="4572000" progId="MSGraph.Chart.8">
                  <p:embed followColorScheme="full"/>
                </p:oleObj>
              </mc:Choice>
              <mc:Fallback>
                <p:oleObj name="Wykres" r:id="rId5" imgW="2190750" imgH="4572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032" y="2329582"/>
                        <a:ext cx="2011362" cy="419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6838832" y="2329582"/>
          <a:ext cx="2011362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Wykres" r:id="rId7" imgW="2190750" imgH="4572000" progId="MSGraph.Chart.8">
                  <p:embed followColorScheme="full"/>
                </p:oleObj>
              </mc:Choice>
              <mc:Fallback>
                <p:oleObj name="Wykres" r:id="rId7" imgW="2190750" imgH="457200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832" y="2329582"/>
                        <a:ext cx="2011362" cy="419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ymbol zastępczy numeru slajdu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67</a:t>
            </a:fld>
            <a:endParaRPr lang="pl-PL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(6)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149600" y="2260873"/>
          <a:ext cx="2225675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Wykres" r:id="rId3" imgW="2238375" imgH="4324350" progId="MSGraph.Chart.8">
                  <p:embed followColorScheme="full"/>
                </p:oleObj>
              </mc:Choice>
              <mc:Fallback>
                <p:oleObj name="Wykres" r:id="rId3" imgW="2238375" imgH="432435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260873"/>
                        <a:ext cx="2225675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145087" y="2254523"/>
          <a:ext cx="2286000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3" name="Wykres" r:id="rId5" imgW="2276475" imgH="4248150" progId="MSGraph.Chart.8">
                  <p:embed followColorScheme="full"/>
                </p:oleObj>
              </mc:Choice>
              <mc:Fallback>
                <p:oleObj name="Wykres" r:id="rId5" imgW="2276475" imgH="424815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7" y="2254523"/>
                        <a:ext cx="2286000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7086600" y="2230710"/>
          <a:ext cx="2093912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name="Wykres" r:id="rId7" imgW="2085975" imgH="4229100" progId="MSGraph.Chart.8">
                  <p:embed followColorScheme="full"/>
                </p:oleObj>
              </mc:Choice>
              <mc:Fallback>
                <p:oleObj name="Wykres" r:id="rId7" imgW="2085975" imgH="42291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30710"/>
                        <a:ext cx="2093912" cy="423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56037" y="4791348"/>
            <a:ext cx="2131637" cy="101566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urzędnik poinformował, że istnieje możliwość telefonicznego poinformowania o odbiorze decyzji?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4101" y="3040335"/>
            <a:ext cx="2125635" cy="646331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upewnił się,                            że zrozumiałeś jego/jej wyjaśnienia?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211512" y="2073548"/>
            <a:ext cx="1054100" cy="420687"/>
            <a:chOff x="3024" y="1279"/>
            <a:chExt cx="720" cy="371"/>
          </a:xfrm>
        </p:grpSpPr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5173662" y="2060848"/>
            <a:ext cx="1054100" cy="420687"/>
            <a:chOff x="3024" y="1279"/>
            <a:chExt cx="720" cy="371"/>
          </a:xfrm>
        </p:grpSpPr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7131050" y="2073548"/>
            <a:ext cx="1055687" cy="420687"/>
            <a:chOff x="3024" y="1279"/>
            <a:chExt cx="720" cy="371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60740" y="1066800"/>
            <a:ext cx="19395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68</a:t>
            </a:fld>
            <a:endParaRPr lang="pl-PL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SPOSÓB ZAŁATWIENIA PRZEDSTAWIONEJ SPRAWY (7)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82665" y="981075"/>
            <a:ext cx="77263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podczas rozmowy odczuwałeś</a:t>
            </a:r>
            <a:r>
              <a:rPr lang="pl-PL" sz="1200" b="1" dirty="0" err="1">
                <a:latin typeface="Verdana" pitchFamily="34" charset="0"/>
              </a:rPr>
              <a:t>(a</a:t>
            </a:r>
            <a:r>
              <a:rPr lang="pl-PL" sz="1200" b="1" dirty="0">
                <a:latin typeface="Verdana" pitchFamily="34" charset="0"/>
              </a:rPr>
              <a:t>ś) niechęć ze strony urzędnika?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732855" y="2132856"/>
            <a:ext cx="1135063" cy="420687"/>
            <a:chOff x="3024" y="1279"/>
            <a:chExt cx="720" cy="371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4323655" y="2132856"/>
            <a:ext cx="1136650" cy="420687"/>
            <a:chOff x="3024" y="1279"/>
            <a:chExt cx="720" cy="371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6827143" y="2132856"/>
            <a:ext cx="1136650" cy="420687"/>
            <a:chOff x="3024" y="1279"/>
            <a:chExt cx="720" cy="371"/>
          </a:xfrm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660080" y="2142381"/>
            <a:ext cx="0" cy="360680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179443" y="2150318"/>
            <a:ext cx="19050" cy="3665538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 lIns="90000" tIns="46800" rIns="414000" bIns="46800" anchor="ctr">
            <a:spAutoFit/>
          </a:bodyPr>
          <a:lstStyle/>
          <a:p>
            <a:endParaRPr lang="pl-PL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967680" y="2455118"/>
          <a:ext cx="7924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Wykres" r:id="rId3" imgW="8601075" imgH="4267200" progId="MSGraph.Chart.8">
                  <p:embed followColorScheme="full"/>
                </p:oleObj>
              </mc:Choice>
              <mc:Fallback>
                <p:oleObj name="Wykres" r:id="rId3" imgW="8601075" imgH="4267200" progId="MSGraph.Chart.8">
                  <p:embed followColorScheme="full"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680" y="2455118"/>
                        <a:ext cx="7924800" cy="393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ymbol zastępczy numeru slajdu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69</a:t>
            </a:fld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Wzory formularzy / wniosków znajdują się przede wszystkim na tablicy (66%). Podczas 14% </a:t>
            </a:r>
            <a:r>
              <a:rPr lang="pl-PL" sz="1400" dirty="0">
                <a:solidFill>
                  <a:schemeClr val="tx1"/>
                </a:solidFill>
              </a:rPr>
              <a:t>wizyt (w zeszłym roku było to 8%) nie udało się znaleźć wzorów wypełnionych formularzy/wniosków. </a:t>
            </a:r>
            <a:r>
              <a:rPr lang="pl-PL" sz="1400" dirty="0" smtClean="0">
                <a:solidFill>
                  <a:schemeClr val="tx1"/>
                </a:solidFill>
              </a:rPr>
              <a:t>Najsłabiej </a:t>
            </a:r>
            <a:r>
              <a:rPr lang="pl-PL" sz="1400" dirty="0">
                <a:solidFill>
                  <a:schemeClr val="tx1"/>
                </a:solidFill>
              </a:rPr>
              <a:t>prezentuje się w tym przypadku </a:t>
            </a:r>
            <a:r>
              <a:rPr lang="pl-PL" sz="1400" dirty="0" smtClean="0">
                <a:solidFill>
                  <a:schemeClr val="tx1"/>
                </a:solidFill>
              </a:rPr>
              <a:t>urząd na Białołęce (40%), we Włochach (25%) oraz Wesołej (25%). 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Odległość blatów/ stolików od wzorów wypełnionych formularzy/wniosków została oceniona jako odpowiednia w </a:t>
            </a:r>
            <a:r>
              <a:rPr lang="pl-PL" sz="1400" dirty="0" smtClean="0">
                <a:solidFill>
                  <a:schemeClr val="tx1"/>
                </a:solidFill>
              </a:rPr>
              <a:t>71% </a:t>
            </a:r>
            <a:r>
              <a:rPr lang="pl-PL" sz="1400" dirty="0">
                <a:solidFill>
                  <a:schemeClr val="tx1"/>
                </a:solidFill>
              </a:rPr>
              <a:t>realizowanych wizyt (w </a:t>
            </a:r>
            <a:r>
              <a:rPr lang="pl-PL" sz="1400" dirty="0" smtClean="0">
                <a:solidFill>
                  <a:schemeClr val="tx1"/>
                </a:solidFill>
              </a:rPr>
              <a:t>zeszłym roku wynik </a:t>
            </a:r>
            <a:r>
              <a:rPr lang="pl-PL" sz="1400" dirty="0">
                <a:solidFill>
                  <a:schemeClr val="tx1"/>
                </a:solidFill>
              </a:rPr>
              <a:t>był </a:t>
            </a:r>
            <a:r>
              <a:rPr lang="pl-PL" sz="1400" dirty="0" smtClean="0">
                <a:solidFill>
                  <a:schemeClr val="tx1"/>
                </a:solidFill>
              </a:rPr>
              <a:t>wyższy</a:t>
            </a:r>
            <a:r>
              <a:rPr lang="pl-PL" sz="1400" dirty="0">
                <a:solidFill>
                  <a:schemeClr val="tx1"/>
                </a:solidFill>
              </a:rPr>
              <a:t>: </a:t>
            </a:r>
            <a:r>
              <a:rPr lang="pl-PL" sz="1400" dirty="0" smtClean="0">
                <a:solidFill>
                  <a:schemeClr val="tx1"/>
                </a:solidFill>
              </a:rPr>
              <a:t>2011 </a:t>
            </a:r>
            <a:r>
              <a:rPr lang="pl-PL" sz="1400" dirty="0">
                <a:solidFill>
                  <a:schemeClr val="tx1"/>
                </a:solidFill>
              </a:rPr>
              <a:t>– </a:t>
            </a:r>
            <a:r>
              <a:rPr lang="pl-PL" sz="1400" dirty="0" smtClean="0">
                <a:solidFill>
                  <a:schemeClr val="tx1"/>
                </a:solidFill>
              </a:rPr>
              <a:t>85%).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Liczba blatów / stolików </a:t>
            </a:r>
            <a:r>
              <a:rPr lang="pl-PL" sz="1400" dirty="0">
                <a:solidFill>
                  <a:schemeClr val="tx1"/>
                </a:solidFill>
              </a:rPr>
              <a:t>do pisania </a:t>
            </a:r>
            <a:r>
              <a:rPr lang="pl-PL" sz="1400" dirty="0" smtClean="0">
                <a:solidFill>
                  <a:schemeClr val="tx1"/>
                </a:solidFill>
              </a:rPr>
              <a:t>była wystarczająca dla potrzeb interesantów podczas 92% wizyt. (przy 96% </a:t>
            </a: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2011). </a:t>
            </a:r>
            <a:r>
              <a:rPr lang="pl-PL" sz="1400" dirty="0">
                <a:solidFill>
                  <a:schemeClr val="tx1"/>
                </a:solidFill>
              </a:rPr>
              <a:t>Niedostatki w tym względzie mają </a:t>
            </a:r>
            <a:r>
              <a:rPr lang="pl-PL" sz="1400" dirty="0" smtClean="0">
                <a:solidFill>
                  <a:schemeClr val="tx1"/>
                </a:solidFill>
              </a:rPr>
              <a:t>jeszcze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dirty="0" smtClean="0"/>
              <a:t>Targówek (85%) i Rembertów (70%).</a:t>
            </a:r>
            <a:endParaRPr lang="pl-PL" sz="14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Liczba miejsc siedzących została oceniona jako wystarczająca w czasie 84% wizyt, co jest wynikiem porównywalnym z zeszłorocznym (87%). Urzędami gdzie liczba miejsc siedzących została słabo </a:t>
            </a:r>
            <a:r>
              <a:rPr lang="pl-PL" sz="1400" dirty="0"/>
              <a:t>oceniona są </a:t>
            </a:r>
            <a:r>
              <a:rPr lang="pl-PL" sz="1400" dirty="0" smtClean="0"/>
              <a:t>Targówek (70%), Wola i Włochy (85%).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W </a:t>
            </a:r>
            <a:r>
              <a:rPr lang="pl-PL" sz="1400" dirty="0">
                <a:solidFill>
                  <a:schemeClr val="tx1"/>
                </a:solidFill>
              </a:rPr>
              <a:t>czasie </a:t>
            </a:r>
            <a:r>
              <a:rPr lang="pl-PL" sz="1400" dirty="0" smtClean="0">
                <a:solidFill>
                  <a:schemeClr val="tx1"/>
                </a:solidFill>
              </a:rPr>
              <a:t>13% </a:t>
            </a:r>
            <a:r>
              <a:rPr lang="pl-PL" sz="1400" dirty="0">
                <a:solidFill>
                  <a:schemeClr val="tx1"/>
                </a:solidFill>
              </a:rPr>
              <a:t>wizyt (w </a:t>
            </a:r>
            <a:r>
              <a:rPr lang="pl-PL" sz="1400" dirty="0" smtClean="0">
                <a:solidFill>
                  <a:schemeClr val="tx1"/>
                </a:solidFill>
              </a:rPr>
              <a:t>2011 </a:t>
            </a:r>
            <a:r>
              <a:rPr lang="pl-PL" sz="1400" dirty="0">
                <a:solidFill>
                  <a:schemeClr val="tx1"/>
                </a:solidFill>
              </a:rPr>
              <a:t>roku 7%) interesantowi zaoferowano pomoc, kiedy znalazł się na terenie urzędu. Najczęściej w urzędzie </a:t>
            </a:r>
            <a:r>
              <a:rPr lang="pl-PL" sz="1400" dirty="0" smtClean="0">
                <a:solidFill>
                  <a:schemeClr val="tx1"/>
                </a:solidFill>
              </a:rPr>
              <a:t>na Ursynowie i we Włochach (po 25</a:t>
            </a:r>
            <a:r>
              <a:rPr lang="pl-PL" sz="1400" dirty="0">
                <a:solidFill>
                  <a:schemeClr val="tx1"/>
                </a:solidFill>
              </a:rPr>
              <a:t>%). </a:t>
            </a:r>
            <a:r>
              <a:rPr lang="pl-PL" sz="1400" dirty="0" smtClean="0">
                <a:solidFill>
                  <a:schemeClr val="tx1"/>
                </a:solidFill>
              </a:rPr>
              <a:t>Najgorzej wyglądało to na Bemowie i Bielanach (po 5%).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662865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WYGLĄD URZĘDU (2)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Jednostki organizacyjne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OCENA SPOSOBU ZAŁATWIENIA PRZEDSTAWIONEJ SPRAWY PRZEZ URZĘDNIKA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227958" y="1746399"/>
            <a:ext cx="1054100" cy="420687"/>
            <a:chOff x="3024" y="1279"/>
            <a:chExt cx="720" cy="371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WOM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220270" y="1746399"/>
            <a:ext cx="1055688" cy="420687"/>
            <a:chOff x="3024" y="1279"/>
            <a:chExt cx="720" cy="371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PI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7164958" y="1746399"/>
            <a:ext cx="1054100" cy="420687"/>
            <a:chOff x="3024" y="1279"/>
            <a:chExt cx="720" cy="371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024" y="1279"/>
              <a:ext cx="720" cy="37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algn="l">
                <a:lnSpc>
                  <a:spcPct val="90000"/>
                </a:lnSpc>
              </a:pPr>
              <a:endParaRPr lang="pl-PL" sz="2400" b="1">
                <a:solidFill>
                  <a:srgbClr val="5090CD"/>
                </a:solidFill>
                <a:latin typeface="Verdana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072" y="1380"/>
              <a:ext cx="672" cy="17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4000" tIns="46800" rIns="54000" bIns="46800" anchor="ctr">
              <a:spAutoFit/>
            </a:bodyPr>
            <a:lstStyle/>
            <a:p>
              <a:pPr defTabSz="762000">
                <a:lnSpc>
                  <a:spcPct val="60000"/>
                </a:lnSpc>
                <a:spcBef>
                  <a:spcPct val="50000"/>
                </a:spcBef>
              </a:pPr>
              <a:r>
                <a:rPr lang="pl-PL" b="1"/>
                <a:t>BAiSO</a:t>
              </a: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82665" y="947739"/>
            <a:ext cx="41496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dirty="0"/>
              <a:t>Odsetek odpowiedzi: „Zdecydowanie TAK” i „raczej TAK”</a:t>
            </a:r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/>
        </p:nvGraphicFramePr>
        <p:xfrm>
          <a:off x="5004370" y="1944836"/>
          <a:ext cx="21209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Wykres" r:id="rId3" imgW="2114550" imgH="4505325" progId="MSGraph.Chart.8">
                  <p:embed followColorScheme="full"/>
                </p:oleObj>
              </mc:Choice>
              <mc:Fallback>
                <p:oleObj name="Wykres" r:id="rId3" imgW="2114550" imgH="4505325" progId="MSGraph.Chart.8">
                  <p:embed followColorScheme="full"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370" y="1944836"/>
                        <a:ext cx="21209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83300" y="2160736"/>
            <a:ext cx="2300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w czasie załatwiania sprawy był uprzejmy i miły?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84137" y="2886224"/>
            <a:ext cx="2304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w czasie załatwiania sprawy udzielał informacji w sposób zrozumiały?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81904" y="3699024"/>
            <a:ext cx="22936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w czasie załatwiania sprawy udzielał informacji w sposób kompetentny?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86090" y="4488011"/>
            <a:ext cx="23132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/>
              <a:t>Czy urzędnik w czasie załatwiania sprawy poświęcił Ci dużo uwagi/ czasu?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5485" y="5313511"/>
            <a:ext cx="2263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dirty="0"/>
              <a:t>Czy jesteś zadowolony ze sposobu obsługi przez urzędnika?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5485" y="5200799"/>
            <a:ext cx="8289698" cy="7493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>
              <a:lnSpc>
                <a:spcPct val="90000"/>
              </a:lnSpc>
            </a:pPr>
            <a:endParaRPr lang="pl-PL" sz="24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2988245" y="1940074"/>
          <a:ext cx="21209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1" name="Wykres" r:id="rId5" imgW="2105025" imgH="4505325" progId="MSGraph.Chart.8">
                  <p:embed followColorScheme="full"/>
                </p:oleObj>
              </mc:Choice>
              <mc:Fallback>
                <p:oleObj name="Wykres" r:id="rId5" imgW="2105025" imgH="45053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245" y="1940074"/>
                        <a:ext cx="21209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15"/>
          <p:cNvGraphicFramePr>
            <a:graphicFrameLocks noChangeAspect="1"/>
          </p:cNvGraphicFramePr>
          <p:nvPr/>
        </p:nvGraphicFramePr>
        <p:xfrm>
          <a:off x="7030020" y="1944836"/>
          <a:ext cx="22225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Wykres" r:id="rId7" imgW="2219325" imgH="4505325" progId="MSGraph.Chart.8">
                  <p:embed followColorScheme="full"/>
                </p:oleObj>
              </mc:Choice>
              <mc:Fallback>
                <p:oleObj name="Wykres" r:id="rId7" imgW="2219325" imgH="4505325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020" y="1944836"/>
                        <a:ext cx="22225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99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ymbol zastępczy numeru slajdu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70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>
          <a:xfrm>
            <a:off x="33362" y="6635874"/>
            <a:ext cx="7967662" cy="177502"/>
          </a:xfrm>
        </p:spPr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Otoczenie – wygląd urzędu</a:t>
            </a:r>
            <a:endParaRPr lang="pl-PL" dirty="0"/>
          </a:p>
        </p:txBody>
      </p:sp>
      <p:pic>
        <p:nvPicPr>
          <p:cNvPr id="5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  <p:sp>
        <p:nvSpPr>
          <p:cNvPr id="4" name="Symbol zastępczy stop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(1)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50862" y="1412007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Wykres" r:id="rId3" imgW="9305925" imgH="2857500" progId="MSGraph.Chart.8">
                  <p:embed followColorScheme="full"/>
                </p:oleObj>
              </mc:Choice>
              <mc:Fallback>
                <p:oleObj name="Wykres" r:id="rId3" imgW="9305925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" y="1412007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17537" y="3896444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Wykres" r:id="rId5" imgW="9305925" imgH="2857500" progId="MSGraph.Chart.8">
                  <p:embed followColorScheme="full"/>
                </p:oleObj>
              </mc:Choice>
              <mc:Fallback>
                <p:oleObj name="Wykres" r:id="rId5" imgW="9305925" imgH="285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" y="3896444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4037" y="1354857"/>
            <a:ext cx="3744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</a:t>
            </a:r>
            <a:r>
              <a:rPr lang="pl-PL" sz="1200" b="1" dirty="0">
                <a:latin typeface="Verdana" pitchFamily="34" charset="0"/>
              </a:rPr>
              <a:t>widoczna</a:t>
            </a:r>
            <a:r>
              <a:rPr lang="pl-PL" sz="1200" b="1" dirty="0">
                <a:latin typeface="Tahoma" pitchFamily="34" charset="0"/>
              </a:rPr>
              <a:t> jest tablica informacyjna?</a:t>
            </a:r>
            <a:endParaRPr lang="en-GB" sz="1200" b="1" dirty="0">
              <a:latin typeface="Tahoma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54037" y="3850407"/>
            <a:ext cx="4095750" cy="27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oznakowanie PI jest widoczne/czytelne?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61187" y="83562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615112" y="1051520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73</a:t>
            </a:fld>
            <a:endParaRPr lang="pl-P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(2)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67544" y="2592388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Wykres" r:id="rId3" imgW="9315450" imgH="2857500" progId="MSGraph.Chart.8">
                  <p:embed followColorScheme="full"/>
                </p:oleObj>
              </mc:Choice>
              <mc:Fallback>
                <p:oleObj name="Wykres" r:id="rId3" imgW="9315450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592388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0911" y="2120900"/>
            <a:ext cx="7704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</a:t>
            </a:r>
            <a:r>
              <a:rPr lang="pl-PL" sz="1200" b="1" dirty="0">
                <a:latin typeface="Verdana" pitchFamily="34" charset="0"/>
              </a:rPr>
              <a:t>oznakowanie</a:t>
            </a:r>
            <a:r>
              <a:rPr lang="pl-PL" sz="1200" b="1" dirty="0">
                <a:latin typeface="Tahoma" pitchFamily="34" charset="0"/>
              </a:rPr>
              <a:t> poszczególnych stanowisk WOM PI delegatur BAISO jest widoczne/ czytelne?</a:t>
            </a:r>
            <a:endParaRPr lang="en-GB" sz="1200" b="1" dirty="0">
              <a:latin typeface="Tahom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35949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31136" y="1209675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74</a:t>
            </a:fld>
            <a:endParaRPr lang="pl-PL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(3)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1392138"/>
            <a:ext cx="35512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Gdzie znajdują się karty </a:t>
            </a:r>
            <a:r>
              <a:rPr lang="pl-PL" sz="1200" b="1" dirty="0">
                <a:latin typeface="Verdana" pitchFamily="34" charset="0"/>
              </a:rPr>
              <a:t>informacyjne</a:t>
            </a:r>
            <a:r>
              <a:rPr lang="pl-PL" sz="1200" b="1" dirty="0">
                <a:latin typeface="Tahoma" pitchFamily="34" charset="0"/>
              </a:rPr>
              <a:t>?</a:t>
            </a:r>
            <a:endParaRPr lang="en-GB" sz="1200" b="1" dirty="0">
              <a:latin typeface="Tahom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34404" y="1785838"/>
          <a:ext cx="8510216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Wykres" r:id="rId3" imgW="9667875" imgH="2276475" progId="MSGraph.Chart.8">
                  <p:embed followColorScheme="full"/>
                </p:oleObj>
              </mc:Choice>
              <mc:Fallback>
                <p:oleObj name="Wykres" r:id="rId3" imgW="9667875" imgH="227647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04" y="1785838"/>
                        <a:ext cx="8510216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34404" y="3913088"/>
          <a:ext cx="8510216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Chart" r:id="rId5" imgW="9667887" imgH="2276566" progId="MSGraph.Chart.8">
                  <p:embed followColorScheme="full"/>
                </p:oleObj>
              </mc:Choice>
              <mc:Fallback>
                <p:oleObj name="Chart" r:id="rId5" imgW="9667887" imgH="2276566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04" y="3913088"/>
                        <a:ext cx="8510216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77658" y="1004093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75</a:t>
            </a:fld>
            <a:endParaRPr lang="pl-PL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(4)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38981" y="1269131"/>
          <a:ext cx="8559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Chart" r:id="rId3" imgW="9305821" imgH="2648131" progId="MSGraph.Chart.8">
                  <p:embed followColorScheme="full"/>
                </p:oleObj>
              </mc:Choice>
              <mc:Fallback>
                <p:oleObj name="Chart" r:id="rId3" imgW="9305821" imgH="264813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81" y="1269131"/>
                        <a:ext cx="85598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1234206"/>
            <a:ext cx="788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karty informacyjne, które są na terenie urzędu są uporządkowane?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48506" y="4036144"/>
          <a:ext cx="85598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Wykres" r:id="rId5" imgW="9305925" imgH="2705100" progId="MSGraph.Chart.8">
                  <p:embed followColorScheme="full"/>
                </p:oleObj>
              </mc:Choice>
              <mc:Fallback>
                <p:oleObj name="Wykres" r:id="rId5" imgW="9305925" imgH="27051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6" y="4036144"/>
                        <a:ext cx="8559800" cy="248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53269" y="3720231"/>
            <a:ext cx="788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karty informacyjne, które są na terenie urzędu są w miejscu, w którym łatwo je zauważyć?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31136" y="1065807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76</a:t>
            </a:fld>
            <a:endParaRPr lang="pl-PL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(5)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7169" y="1196752"/>
            <a:ext cx="3551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Gdzie znajdują się formularze / wnioski?</a:t>
            </a:r>
            <a:endParaRPr lang="en-GB" sz="1200" b="1" dirty="0">
              <a:latin typeface="Verdan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8071" y="1619027"/>
          <a:ext cx="846043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Chart" r:id="rId3" imgW="9658281" imgH="2295434" progId="MSGraph.Chart.8">
                  <p:embed followColorScheme="full"/>
                </p:oleObj>
              </mc:Choice>
              <mc:Fallback>
                <p:oleObj name="Chart" r:id="rId3" imgW="9658281" imgH="2295434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1" y="1619027"/>
                        <a:ext cx="8460433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48071" y="3746277"/>
          <a:ext cx="846043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Wykres" r:id="rId5" imgW="9658350" imgH="2295525" progId="MSGraph.Chart.8">
                  <p:embed followColorScheme="full"/>
                </p:oleObj>
              </mc:Choice>
              <mc:Fallback>
                <p:oleObj name="Wykres" r:id="rId5" imgW="9658350" imgH="22955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1" y="3746277"/>
                        <a:ext cx="8460433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77658" y="1023938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77</a:t>
            </a:fld>
            <a:endParaRPr lang="pl-PL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(6)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44761" y="4041106"/>
          <a:ext cx="8562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Chart" r:id="rId3" imgW="9305821" imgH="2705100" progId="MSGraph.Chart.8">
                  <p:embed followColorScheme="full"/>
                </p:oleObj>
              </mc:Choice>
              <mc:Fallback>
                <p:oleObj name="Chart" r:id="rId3" imgW="9305821" imgH="2705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61" y="4041106"/>
                        <a:ext cx="856297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44761" y="1415381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61" y="1415381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77056" y="1279450"/>
            <a:ext cx="7899400" cy="27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formularze/ wnioski, które są na terenie urzędu są ułożone w należytym porządku?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9756" y="3946450"/>
            <a:ext cx="7886700" cy="27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formularze/ wnioski na terenie urzędu są w miejscu, w którym łatwo je zauważyć?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903144" y="920327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78</a:t>
            </a:fld>
            <a:endParaRPr lang="pl-PL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(7)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48488" y="1023938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3723" y="1124744"/>
            <a:ext cx="5278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Gdzie znajdują się wzory wypełnionych formularzy / wniosków?</a:t>
            </a:r>
            <a:endParaRPr lang="en-GB" sz="1200" b="1" dirty="0">
              <a:latin typeface="Verdana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83566" y="1518444"/>
          <a:ext cx="8424937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Wykres" r:id="rId3" imgW="9658350" imgH="2295525" progId="MSGraph.Chart.8">
                  <p:embed followColorScheme="full"/>
                </p:oleObj>
              </mc:Choice>
              <mc:Fallback>
                <p:oleObj name="Wykres" r:id="rId3" imgW="9658350" imgH="22955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6" y="1518444"/>
                        <a:ext cx="8424937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30208" y="3683794"/>
          <a:ext cx="8406858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Wykres" r:id="rId5" imgW="9658350" imgH="2466975" progId="MSGraph.Chart.8">
                  <p:embed followColorScheme="full"/>
                </p:oleObj>
              </mc:Choice>
              <mc:Fallback>
                <p:oleObj name="Wykres" r:id="rId5" imgW="9658350" imgH="246697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08" y="3683794"/>
                        <a:ext cx="8406858" cy="226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79</a:t>
            </a:fld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Urzędnicy posiadali widoczne identyfikatory z imieniem i nazwiskiem w czasie </a:t>
            </a:r>
            <a:r>
              <a:rPr lang="pl-PL" sz="1400" dirty="0" smtClean="0">
                <a:solidFill>
                  <a:schemeClr val="tx1"/>
                </a:solidFill>
              </a:rPr>
              <a:t>81% </a:t>
            </a:r>
            <a:r>
              <a:rPr lang="pl-PL" sz="1400" dirty="0">
                <a:solidFill>
                  <a:schemeClr val="tx1"/>
                </a:solidFill>
              </a:rPr>
              <a:t>wizyt. Jest to znaczne </a:t>
            </a:r>
            <a:r>
              <a:rPr lang="pl-PL" sz="1400" dirty="0" smtClean="0">
                <a:solidFill>
                  <a:schemeClr val="tx1"/>
                </a:solidFill>
              </a:rPr>
              <a:t>podwyższenie wskaźnika </a:t>
            </a:r>
            <a:r>
              <a:rPr lang="pl-PL" sz="1400" dirty="0">
                <a:solidFill>
                  <a:schemeClr val="tx1"/>
                </a:solidFill>
              </a:rPr>
              <a:t>w porównaniu z poprzednimi latami, kiedy to identyfikatory były zauważone w </a:t>
            </a:r>
            <a:r>
              <a:rPr lang="pl-PL" sz="1400" dirty="0" smtClean="0">
                <a:solidFill>
                  <a:schemeClr val="tx1"/>
                </a:solidFill>
              </a:rPr>
              <a:t>2011 </a:t>
            </a:r>
            <a:r>
              <a:rPr lang="pl-PL" sz="1400" dirty="0">
                <a:solidFill>
                  <a:schemeClr val="tx1"/>
                </a:solidFill>
              </a:rPr>
              <a:t>r. w </a:t>
            </a:r>
            <a:r>
              <a:rPr lang="pl-PL" sz="1400" dirty="0" smtClean="0"/>
              <a:t>54</a:t>
            </a:r>
            <a:r>
              <a:rPr lang="pl-PL" sz="1400" dirty="0" smtClean="0">
                <a:solidFill>
                  <a:schemeClr val="tx1"/>
                </a:solidFill>
              </a:rPr>
              <a:t>%, </a:t>
            </a:r>
            <a:r>
              <a:rPr lang="pl-PL" sz="1400" dirty="0">
                <a:solidFill>
                  <a:schemeClr val="tx1"/>
                </a:solidFill>
              </a:rPr>
              <a:t>a w </a:t>
            </a:r>
            <a:r>
              <a:rPr lang="pl-PL" sz="1400" dirty="0" smtClean="0">
                <a:solidFill>
                  <a:schemeClr val="tx1"/>
                </a:solidFill>
              </a:rPr>
              <a:t>2010 </a:t>
            </a:r>
            <a:r>
              <a:rPr lang="pl-PL" sz="1400" dirty="0">
                <a:solidFill>
                  <a:schemeClr val="tx1"/>
                </a:solidFill>
              </a:rPr>
              <a:t>r. w ponad </a:t>
            </a:r>
            <a:r>
              <a:rPr lang="pl-PL" sz="1400" dirty="0" smtClean="0">
                <a:solidFill>
                  <a:schemeClr val="tx1"/>
                </a:solidFill>
              </a:rPr>
              <a:t>62% </a:t>
            </a:r>
            <a:r>
              <a:rPr lang="pl-PL" sz="1400" dirty="0">
                <a:solidFill>
                  <a:schemeClr val="tx1"/>
                </a:solidFill>
              </a:rPr>
              <a:t>wizyt.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Najrzadziej identyfikatory zostały zauważone w urzędach dzielnic: </a:t>
            </a:r>
            <a:r>
              <a:rPr lang="pl-PL" sz="1400" dirty="0" smtClean="0">
                <a:solidFill>
                  <a:schemeClr val="tx1"/>
                </a:solidFill>
              </a:rPr>
              <a:t>Praga-Północ i Wilanów (40%).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Zdecydowana większość </a:t>
            </a:r>
            <a:r>
              <a:rPr lang="pl-PL" sz="1400" dirty="0">
                <a:solidFill>
                  <a:schemeClr val="tx1"/>
                </a:solidFill>
              </a:rPr>
              <a:t>urzędników </a:t>
            </a:r>
            <a:r>
              <a:rPr lang="pl-PL" sz="1400" dirty="0" smtClean="0">
                <a:solidFill>
                  <a:schemeClr val="tx1"/>
                </a:solidFill>
              </a:rPr>
              <a:t>nosiła </a:t>
            </a:r>
            <a:r>
              <a:rPr lang="pl-PL" sz="1400" dirty="0">
                <a:solidFill>
                  <a:schemeClr val="tx1"/>
                </a:solidFill>
              </a:rPr>
              <a:t>strój „służbowy” </a:t>
            </a:r>
            <a:r>
              <a:rPr lang="pl-PL" sz="1400" dirty="0" smtClean="0">
                <a:solidFill>
                  <a:schemeClr val="tx1"/>
                </a:solidFill>
              </a:rPr>
              <a:t>(86%). </a:t>
            </a:r>
            <a:r>
              <a:rPr lang="pl-PL" sz="1400" dirty="0">
                <a:solidFill>
                  <a:schemeClr val="tx1"/>
                </a:solidFill>
              </a:rPr>
              <a:t>Jest to nieco </a:t>
            </a:r>
            <a:r>
              <a:rPr lang="pl-PL" sz="1400" dirty="0" smtClean="0">
                <a:solidFill>
                  <a:schemeClr val="tx1"/>
                </a:solidFill>
              </a:rPr>
              <a:t>więcej niż </a:t>
            </a: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/>
              <a:t>poprzednim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roku </a:t>
            </a:r>
            <a:r>
              <a:rPr lang="pl-PL" sz="1400" dirty="0" smtClean="0">
                <a:solidFill>
                  <a:schemeClr val="tx1"/>
                </a:solidFill>
              </a:rPr>
              <a:t>(2011 - 79%).</a:t>
            </a: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Podobnie jak w poprzednich pomiarach na większości urzędniczych biurek panuje porządek </a:t>
            </a:r>
            <a:r>
              <a:rPr lang="pl-PL" sz="1400" dirty="0" smtClean="0">
                <a:solidFill>
                  <a:schemeClr val="tx1"/>
                </a:solidFill>
              </a:rPr>
              <a:t>(91%). </a:t>
            </a:r>
            <a:r>
              <a:rPr lang="pl-PL" sz="1400" dirty="0">
                <a:solidFill>
                  <a:schemeClr val="tx1"/>
                </a:solidFill>
              </a:rPr>
              <a:t>Najsłabiej pod tym względem </a:t>
            </a:r>
            <a:r>
              <a:rPr lang="pl-PL" sz="1400" dirty="0" smtClean="0">
                <a:solidFill>
                  <a:schemeClr val="tx1"/>
                </a:solidFill>
              </a:rPr>
              <a:t>wypadają </a:t>
            </a:r>
            <a:r>
              <a:rPr lang="pl-PL" sz="1400" dirty="0" smtClean="0"/>
              <a:t>urzędy: Białołęka i Włochy. </a:t>
            </a:r>
            <a:endParaRPr lang="pl-PL" sz="14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czasie </a:t>
            </a:r>
            <a:r>
              <a:rPr lang="pl-PL" sz="1400" dirty="0" smtClean="0">
                <a:solidFill>
                  <a:schemeClr val="tx1"/>
                </a:solidFill>
              </a:rPr>
              <a:t>5% </a:t>
            </a:r>
            <a:r>
              <a:rPr lang="pl-PL" sz="1400" dirty="0">
                <a:solidFill>
                  <a:schemeClr val="tx1"/>
                </a:solidFill>
              </a:rPr>
              <a:t>wizyt zauważono na biurku urzędnika przedmioty </a:t>
            </a:r>
            <a:r>
              <a:rPr lang="pl-PL" sz="1400" dirty="0" smtClean="0">
                <a:solidFill>
                  <a:schemeClr val="tx1"/>
                </a:solidFill>
              </a:rPr>
              <a:t>niezwiązane </a:t>
            </a:r>
            <a:r>
              <a:rPr lang="pl-PL" sz="1400" dirty="0">
                <a:solidFill>
                  <a:schemeClr val="tx1"/>
                </a:solidFill>
              </a:rPr>
              <a:t>z jego pracą. Zdecydowanie najczęściej miało to miejsce na Bemowie.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Bardzo rzadko zdarzają </a:t>
            </a:r>
            <a:r>
              <a:rPr lang="pl-PL" sz="1400" dirty="0">
                <a:solidFill>
                  <a:schemeClr val="tx1"/>
                </a:solidFill>
              </a:rPr>
              <a:t>się też brudne naczynia (kubki, talerzyki</a:t>
            </a:r>
            <a:r>
              <a:rPr lang="pl-PL" sz="1400" dirty="0" smtClean="0">
                <a:solidFill>
                  <a:schemeClr val="tx1"/>
                </a:solidFill>
              </a:rPr>
              <a:t>) na biurku urzędnika (2%). Relatywnie więcej takich </a:t>
            </a:r>
            <a:r>
              <a:rPr lang="pl-PL" sz="1400" dirty="0">
                <a:solidFill>
                  <a:schemeClr val="tx1"/>
                </a:solidFill>
              </a:rPr>
              <a:t>przypadków odnotowano w urzędzie </a:t>
            </a:r>
            <a:r>
              <a:rPr lang="pl-PL" sz="1400" dirty="0" smtClean="0">
                <a:solidFill>
                  <a:schemeClr val="tx1"/>
                </a:solidFill>
              </a:rPr>
              <a:t>w Śródmieściu. 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620688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WYGLĄD ZEWNĘTRZNY URZĘDNIKA I STANOWISKA PRACY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(8)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46936" y="845427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r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74771" y="2455863"/>
          <a:ext cx="836172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Wykres" r:id="rId3" imgW="9305925" imgH="2857500" progId="MSGraph.Chart.8">
                  <p:embed followColorScheme="full"/>
                </p:oleObj>
              </mc:Choice>
              <mc:Fallback>
                <p:oleObj name="Wykres" r:id="rId3" imgW="9305925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71" y="2455863"/>
                        <a:ext cx="836172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9347" y="1484784"/>
            <a:ext cx="7631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odległość blatów/ stolików od wzorów wypełnionych formularzy/wniosków na </a:t>
            </a:r>
            <a:r>
              <a:rPr lang="pl-PL" sz="1200" b="1" dirty="0" smtClean="0">
                <a:latin typeface="Verdana" pitchFamily="34" charset="0"/>
              </a:rPr>
              <a:t>tablicach/w </a:t>
            </a:r>
            <a:r>
              <a:rPr lang="pl-PL" sz="1200" b="1" dirty="0">
                <a:latin typeface="Verdana" pitchFamily="34" charset="0"/>
              </a:rPr>
              <a:t>skoroszytach jest odpowiednia?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659563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80</a:t>
            </a:fld>
            <a:endParaRPr lang="pl-PL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(9)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38881" y="1268413"/>
          <a:ext cx="83248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Wykres" r:id="rId3" imgW="7115175" imgH="2276475" progId="MSGraph.Chart.8">
                  <p:embed followColorScheme="full"/>
                </p:oleObj>
              </mc:Choice>
              <mc:Fallback>
                <p:oleObj name="Wykres" r:id="rId3" imgW="7115175" imgH="22764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81" y="1268413"/>
                        <a:ext cx="832485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97817" y="1268413"/>
            <a:ext cx="835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liczba blatów/stolików do pisania formularzy/wniosków jest wystarczająca w trakcie wizyty?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91466" y="3730625"/>
            <a:ext cx="7524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>
                <a:latin typeface="Verdana" pitchFamily="34" charset="0"/>
              </a:rPr>
              <a:t>Czy ilość miejsc siedzących dla osób oczekujących jest wystarczająca?</a:t>
            </a:r>
            <a:endParaRPr lang="en-GB" sz="1200" b="1">
              <a:latin typeface="Verdana" pitchFamily="34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38869" y="3789363"/>
          <a:ext cx="8420100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Wykres" r:id="rId5" imgW="7134225" imgH="2143125" progId="MSGraph.Chart.8">
                  <p:embed followColorScheme="full"/>
                </p:oleObj>
              </mc:Choice>
              <mc:Fallback>
                <p:oleObj name="Wykres" r:id="rId5" imgW="7134225" imgH="21431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69" y="3789363"/>
                        <a:ext cx="8420100" cy="253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31706" y="858838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903144" y="1066800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81</a:t>
            </a:fld>
            <a:endParaRPr lang="pl-PL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OTOCZENIE – WYGLĄD URZĘDU (10)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831706" y="858838"/>
            <a:ext cx="207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82562" y="4161681"/>
            <a:ext cx="7677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>
                <a:latin typeface="Verdana" pitchFamily="34" charset="0"/>
              </a:rPr>
              <a:t>Czy ktoś z pracowników urzędu podszedł do Ciebie i zaoferował pomoc?</a:t>
            </a:r>
            <a:endParaRPr lang="en-GB" sz="1200" b="1">
              <a:latin typeface="Verdana" pitchFamily="34" charset="0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45529" y="4074368"/>
          <a:ext cx="85629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Wykres" r:id="rId3" imgW="9305925" imgH="2886075" progId="MSGraph.Chart.8">
                  <p:embed followColorScheme="full"/>
                </p:oleObj>
              </mc:Choice>
              <mc:Fallback>
                <p:oleObj name="Wykres" r:id="rId3" imgW="9305925" imgH="288607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4074368"/>
                        <a:ext cx="8562975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7092280" y="1209675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17537" y="1592188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" y="1592188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59160" y="1273100"/>
            <a:ext cx="3352800" cy="274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działa system numerowy?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82</a:t>
            </a:fld>
            <a:endParaRPr lang="pl-PL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Wygląd zewnętrzny urzędnika i jego stanowisko pracy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WYGLĄD ZEWNĘTRZNY URZĘDNIKA I JEGO STANOWISKO PRACY (1)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7765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2277" y="1249363"/>
            <a:ext cx="6049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</a:t>
            </a:r>
            <a:r>
              <a:rPr lang="pl-PL" sz="1200" b="1" dirty="0">
                <a:latin typeface="Verdana" pitchFamily="34" charset="0"/>
              </a:rPr>
              <a:t>pracownik</a:t>
            </a:r>
            <a:r>
              <a:rPr lang="pl-PL" sz="1200" b="1" dirty="0">
                <a:latin typeface="Tahoma" pitchFamily="34" charset="0"/>
              </a:rPr>
              <a:t> miał identyfikator?</a:t>
            </a:r>
            <a:endParaRPr lang="en-GB" sz="1200" b="1" dirty="0">
              <a:latin typeface="Tahoma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682277" y="1557338"/>
          <a:ext cx="8508331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Chart" r:id="rId3" imgW="9648675" imgH="4924334" progId="MSGraph.Chart.8">
                  <p:embed followColorScheme="full"/>
                </p:oleObj>
              </mc:Choice>
              <mc:Fallback>
                <p:oleObj name="Chart" r:id="rId3" imgW="9648675" imgH="492433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77" y="1557338"/>
                        <a:ext cx="8508331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369370" y="1168400"/>
            <a:ext cx="488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/>
            <a:r>
              <a:rPr lang="pl-PL" sz="1000" i="1">
                <a:latin typeface="Tahoma" pitchFamily="34" charset="0"/>
              </a:rPr>
              <a:t>Posortowane według odpowiedzi: „nie ma żadnego identyfikatora przy urzędniku”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84</a:t>
            </a:fld>
            <a:endParaRPr lang="pl-PL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WYGLĄD ZEWNĘTRZNY URZĘDNIKA I JEGO STANOWISKO PRACY (2)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18088" y="1023938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047160" y="993775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40766" y="3573463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name="Chart" r:id="rId3" imgW="9305821" imgH="2857500" progId="MSGraph.Chart.8">
                  <p:embed followColorScheme="full"/>
                </p:oleObj>
              </mc:Choice>
              <mc:Fallback>
                <p:oleObj name="Chart" r:id="rId3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66" y="3573463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45529" y="981075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Chart" r:id="rId5" imgW="9305821" imgH="2971800" progId="MSGraph.Chart.8">
                  <p:embed followColorScheme="full"/>
                </p:oleObj>
              </mc:Choice>
              <mc:Fallback>
                <p:oleObj name="Chart" r:id="rId5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981075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0084" y="3573463"/>
            <a:ext cx="4598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>
                <a:latin typeface="Verdana" pitchFamily="34" charset="0"/>
              </a:rPr>
              <a:t>Czy na biurku urzędnika jest porządek? </a:t>
            </a:r>
            <a:endParaRPr lang="en-GB" sz="1200" b="1">
              <a:latin typeface="Verdana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7384" y="1052513"/>
            <a:ext cx="43822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urzędnik jest ubrany “na służbowo”?</a:t>
            </a:r>
            <a:endParaRPr lang="en-GB" sz="1200" b="1" dirty="0">
              <a:latin typeface="Verdana" pitchFamily="34" charset="0"/>
            </a:endParaRP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85</a:t>
            </a:fld>
            <a:endParaRPr lang="pl-PL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WYGLĄD ZEWNĘTRZNY URZĘDNIKA I JEGO STANOWISKO PRACY (3)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5529" y="1088032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2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1088032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59563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40766" y="3680420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3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66" y="3680420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40457" y="3573463"/>
            <a:ext cx="3517900" cy="27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na biurku są naczynia?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27757" y="1052513"/>
            <a:ext cx="5832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itchFamily="34" charset="0"/>
              </a:rPr>
              <a:t>Czy na biurku urzędnika znajdują się tylko przedmioty związane z pracą?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86</a:t>
            </a:fld>
            <a:endParaRPr lang="pl-PL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Zachowanie urzędnika wobec interesanta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(1)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5529" y="1088032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1088032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4848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20272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40766" y="3680420"/>
          <a:ext cx="8562975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66" y="3680420"/>
                        <a:ext cx="8562975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5262" y="3573463"/>
            <a:ext cx="4884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urzędnik rozpoczął obsługę Twojej sprawy od razu?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82562" y="1052513"/>
            <a:ext cx="583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podjął się obsługi sprawy?</a:t>
            </a: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88</a:t>
            </a:fld>
            <a:endParaRPr lang="pl-PL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(2)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5529" y="981075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29" y="981075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4848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92182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9179" y="3576638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79" y="3576638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0244" y="3573463"/>
            <a:ext cx="4884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urzędnik mówił wyraźnie?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1052513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podczas rozmowy starał się podtrzymywać kontakt wzrokowy  z Tobą?</a:t>
            </a: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89</a:t>
            </a:fld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/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93% </a:t>
            </a:r>
            <a:r>
              <a:rPr lang="pl-PL" sz="1400" dirty="0">
                <a:solidFill>
                  <a:schemeClr val="tx1"/>
                </a:solidFill>
              </a:rPr>
              <a:t>przypadków urzędnik od razu zajął się obsługą sprawy. </a:t>
            </a: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Podczas </a:t>
            </a:r>
            <a:r>
              <a:rPr lang="pl-PL" sz="1400" dirty="0" smtClean="0">
                <a:solidFill>
                  <a:schemeClr val="tx1"/>
                </a:solidFill>
              </a:rPr>
              <a:t>prawie wszystkich wizyt (99%) </a:t>
            </a:r>
            <a:r>
              <a:rPr lang="pl-PL" sz="1400" dirty="0">
                <a:solidFill>
                  <a:schemeClr val="tx1"/>
                </a:solidFill>
              </a:rPr>
              <a:t>urzędnicy od razu zajęli się sprawą albo przeprosili interesanta, że zajmą się sprawą za chwilę. </a:t>
            </a: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83% </a:t>
            </a:r>
            <a:r>
              <a:rPr lang="pl-PL" sz="1400" dirty="0">
                <a:solidFill>
                  <a:schemeClr val="tx1"/>
                </a:solidFill>
              </a:rPr>
              <a:t>przypadków interesant został </a:t>
            </a:r>
            <a:r>
              <a:rPr lang="pl-PL" sz="1400" dirty="0" smtClean="0">
                <a:solidFill>
                  <a:schemeClr val="tx1"/>
                </a:solidFill>
              </a:rPr>
              <a:t>uprzejmie </a:t>
            </a:r>
            <a:r>
              <a:rPr lang="pl-PL" sz="1400" dirty="0">
                <a:solidFill>
                  <a:schemeClr val="tx1"/>
                </a:solidFill>
              </a:rPr>
              <a:t>powitany </a:t>
            </a:r>
            <a:r>
              <a:rPr lang="pl-PL" sz="1400" dirty="0" smtClean="0">
                <a:solidFill>
                  <a:schemeClr val="tx1"/>
                </a:solidFill>
              </a:rPr>
              <a:t>(mniej niż w 2011 roku - poprzednim </a:t>
            </a:r>
            <a:r>
              <a:rPr lang="pl-PL" sz="1400" dirty="0">
                <a:solidFill>
                  <a:schemeClr val="tx1"/>
                </a:solidFill>
              </a:rPr>
              <a:t>roku w </a:t>
            </a:r>
            <a:r>
              <a:rPr lang="pl-PL" sz="1400" dirty="0" smtClean="0">
                <a:solidFill>
                  <a:schemeClr val="tx1"/>
                </a:solidFill>
              </a:rPr>
              <a:t>95%). </a:t>
            </a:r>
            <a:r>
              <a:rPr lang="pl-PL" sz="1400" dirty="0">
                <a:solidFill>
                  <a:schemeClr val="tx1"/>
                </a:solidFill>
              </a:rPr>
              <a:t>W </a:t>
            </a:r>
            <a:r>
              <a:rPr lang="pl-PL" sz="1400" dirty="0" smtClean="0">
                <a:solidFill>
                  <a:schemeClr val="tx1"/>
                </a:solidFill>
              </a:rPr>
              <a:t>6% </a:t>
            </a:r>
            <a:r>
              <a:rPr lang="pl-PL" sz="1400" dirty="0">
                <a:solidFill>
                  <a:schemeClr val="tx1"/>
                </a:solidFill>
              </a:rPr>
              <a:t>wizyt (w poprzednim pomiarze przy </a:t>
            </a:r>
            <a:r>
              <a:rPr lang="pl-PL" sz="1400" dirty="0" smtClean="0">
                <a:solidFill>
                  <a:schemeClr val="tx1"/>
                </a:solidFill>
              </a:rPr>
              <a:t>3% </a:t>
            </a:r>
            <a:r>
              <a:rPr lang="pl-PL" sz="1400" dirty="0">
                <a:solidFill>
                  <a:schemeClr val="tx1"/>
                </a:solidFill>
              </a:rPr>
              <a:t>wizyt) powitanie w ogóle  nie miało miejsca a w </a:t>
            </a:r>
            <a:r>
              <a:rPr lang="pl-PL" sz="1400" dirty="0" smtClean="0">
                <a:solidFill>
                  <a:schemeClr val="tx1"/>
                </a:solidFill>
              </a:rPr>
              <a:t>12% </a:t>
            </a:r>
            <a:r>
              <a:rPr lang="pl-PL" sz="1400" dirty="0">
                <a:solidFill>
                  <a:schemeClr val="tx1"/>
                </a:solidFill>
              </a:rPr>
              <a:t>przypadków nie było uprzejme. Najsłabiej pod tym względem </a:t>
            </a:r>
            <a:r>
              <a:rPr lang="pl-PL" sz="1400" dirty="0" smtClean="0">
                <a:solidFill>
                  <a:schemeClr val="tx1"/>
                </a:solidFill>
              </a:rPr>
              <a:t>wypada urząd w Ursusie. </a:t>
            </a:r>
            <a:endParaRPr lang="pl-PL" sz="1400" dirty="0">
              <a:solidFill>
                <a:schemeClr val="accent1"/>
              </a:solidFill>
            </a:endParaRP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W 8% </a:t>
            </a:r>
            <a:r>
              <a:rPr lang="pl-PL" sz="1400" dirty="0">
                <a:solidFill>
                  <a:schemeClr val="tx1"/>
                </a:solidFill>
              </a:rPr>
              <a:t>wizyt (w </a:t>
            </a:r>
            <a:r>
              <a:rPr lang="pl-PL" sz="1400" dirty="0" smtClean="0"/>
              <a:t>2011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roku </a:t>
            </a:r>
            <a:r>
              <a:rPr lang="pl-PL" sz="1400" dirty="0" smtClean="0">
                <a:solidFill>
                  <a:schemeClr val="tx1"/>
                </a:solidFill>
              </a:rPr>
              <a:t>10%) </a:t>
            </a:r>
            <a:r>
              <a:rPr lang="pl-PL" sz="1400" dirty="0">
                <a:solidFill>
                  <a:schemeClr val="tx1"/>
                </a:solidFill>
              </a:rPr>
              <a:t>nie pożegnano uprzejmie interesanta. Najwięcej takich sytuacji odnotowano w urzędzie </a:t>
            </a:r>
            <a:r>
              <a:rPr lang="pl-PL" sz="1400" dirty="0" smtClean="0">
                <a:solidFill>
                  <a:schemeClr val="tx1"/>
                </a:solidFill>
              </a:rPr>
              <a:t>w Ursusie i Wesołej.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Audytorzy ocenili, że prawie wszyscy urzędnicy mówili wyraźnie (99% wizyt - jest to wynik identyczny z poprzednim rokiem).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Kontakt wzrokowy z interesantem podtrzymywany był podczas 94% wizyt w warszawskich urzędach (w poprzednim roku tak samo). Najrzadziej miało to miejsce w Ursusie. </a:t>
            </a:r>
          </a:p>
          <a:p>
            <a:pPr marL="292100" indent="-292100" algn="just">
              <a:lnSpc>
                <a:spcPct val="110000"/>
              </a:lnSpc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r>
              <a:rPr lang="pl-PL" sz="1400" dirty="0" smtClean="0"/>
              <a:t>Podczas 4% wizyt urzędnicy w czasie rozmowy z interesantem zajmowali się prywatnymi sprawami – najczęściej miało to miejsce w urzędach Białołęka, Bielany, Włochy i Targówek. </a:t>
            </a:r>
          </a:p>
          <a:p>
            <a:pPr marL="292100" indent="-292100" algn="just">
              <a:spcBef>
                <a:spcPct val="30000"/>
              </a:spcBef>
              <a:buClr>
                <a:schemeClr val="accent1"/>
              </a:buClr>
              <a:buFontTx/>
              <a:buChar char="•"/>
            </a:pPr>
            <a:endParaRPr lang="pl-PL" sz="1400" dirty="0">
              <a:solidFill>
                <a:schemeClr val="tx1"/>
              </a:solidFill>
            </a:endParaRPr>
          </a:p>
          <a:p>
            <a:pPr marL="292100" indent="-292100" algn="just">
              <a:spcBef>
                <a:spcPct val="70000"/>
              </a:spcBef>
              <a:buClr>
                <a:schemeClr val="accent1"/>
              </a:buClr>
              <a:buFontTx/>
              <a:buChar char="•"/>
            </a:pPr>
            <a:endParaRPr lang="pl-PL" sz="1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100" dirty="0" smtClean="0"/>
              <a:t>Rezultaty badania - poszczególne zagadnienia</a:t>
            </a:r>
            <a:endParaRPr lang="en-GB" sz="210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3568" y="603920"/>
            <a:ext cx="351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>
                <a:solidFill>
                  <a:schemeClr val="accent1"/>
                </a:solidFill>
                <a:latin typeface="Tahoma" pitchFamily="34" charset="0"/>
              </a:rPr>
              <a:t>ZACHOWANIE SIĘ URZĘDNIKA WOBEC INTERESANTA (1)</a:t>
            </a:r>
            <a:endParaRPr lang="en-GB" sz="1200" b="1" dirty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(3)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5902" y="1020787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02" y="1020787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94848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659563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39552" y="3616350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616350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67456" y="3573463"/>
            <a:ext cx="7981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podczas rozmowy z Tobą urzędnik jadł posiłek / przekąskę / </a:t>
            </a:r>
            <a:r>
              <a:rPr lang="pl-PL" sz="1200" b="1" dirty="0" smtClean="0">
                <a:latin typeface="Tahoma" pitchFamily="34" charset="0"/>
              </a:rPr>
              <a:t>pił </a:t>
            </a:r>
            <a:r>
              <a:rPr lang="pl-PL" sz="1200" b="1" dirty="0">
                <a:latin typeface="Tahoma" pitchFamily="34" charset="0"/>
              </a:rPr>
              <a:t>herbatę, kawę lub inny napój?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54756" y="1052513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podczas rozmowy z Tobą urzędnik zajmował się prywatnymi sprawami?</a:t>
            </a:r>
          </a:p>
        </p:txBody>
      </p:sp>
      <p:sp>
        <p:nvSpPr>
          <p:cNvPr id="14" name="Symbol zastępczy numeru slajdu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90</a:t>
            </a:fld>
            <a:endParaRPr lang="pl-PL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(4)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73521" y="981075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21" y="981075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67171" y="3576638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Chart" r:id="rId5" imgW="9305821" imgH="2857500" progId="MSGraph.Chart.8">
                  <p:embed followColorScheme="full"/>
                </p:oleObj>
              </mc:Choice>
              <mc:Fallback>
                <p:oleObj name="Chart" r:id="rId5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71" y="3576638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7035" y="3573463"/>
            <a:ext cx="4884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uprzejmie Ciebie pożegnał?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4335" y="1052513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uprzejmie Cię przywitał?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94848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659563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91</a:t>
            </a:fld>
            <a:endParaRPr lang="pl-PL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ZACHOWANIE SIĘ URZĘDNIKA WOBEC INTERESANTA (5)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25100" y="4133850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Chart" r:id="rId3" imgW="9305821" imgH="2971800" progId="MSGraph.Chart.8">
                  <p:embed followColorScheme="full"/>
                </p:oleObj>
              </mc:Choice>
              <mc:Fallback>
                <p:oleObj name="Chart" r:id="rId3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00" y="4133850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2665" y="4133850"/>
            <a:ext cx="705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okazywał zniecierpliwienie?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48488" y="952500"/>
            <a:ext cx="207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>
            <a:spAutoFit/>
          </a:bodyPr>
          <a:lstStyle/>
          <a:p>
            <a:pPr algn="l">
              <a:defRPr/>
            </a:pPr>
            <a:r>
              <a:rPr lang="pl-PL" sz="1000" i="1" dirty="0">
                <a:latin typeface="+mj-lt"/>
              </a:rPr>
              <a:t>N=20 wizyt w każdym urzędzie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659563" y="1138238"/>
            <a:ext cx="256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 dirty="0"/>
              <a:t>Odsetek odpowiedzi: „TAK”</a:t>
            </a:r>
            <a:endParaRPr lang="en-GB" sz="1200" i="1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92</a:t>
            </a:fld>
            <a:endParaRPr lang="pl-PL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45902" y="1424930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Wykres" r:id="rId5" imgW="9305925" imgH="2971800" progId="MSGraph.Chart.8">
                  <p:embed followColorScheme="full"/>
                </p:oleObj>
              </mc:Choice>
              <mc:Fallback>
                <p:oleObj name="Wykres" r:id="rId5" imgW="9305925" imgH="2971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02" y="1424930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4756" y="1456656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b="1" dirty="0" smtClean="0">
                <a:latin typeface="Tahoma" pitchFamily="34" charset="0"/>
              </a:rPr>
              <a:t>Czy podczas rozmowy z Tobą urzędnik żuł gumę?</a:t>
            </a:r>
            <a:endParaRPr lang="pl-PL" sz="1200" b="1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Urzędnik - obsługa przedstawionej sprawy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pic>
        <p:nvPicPr>
          <p:cNvPr id="9" name="Symbol zastępczy obrazu 8" descr="slide2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205" r="19205"/>
          <a:stretch>
            <a:fillRect/>
          </a:stretch>
        </p:blipFill>
        <p:spPr/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(1)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20174" y="993775"/>
            <a:ext cx="256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Odsetek odpowiedzi: „TAK”</a:t>
            </a:r>
            <a:endParaRPr lang="en-GB" sz="1200" i="1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33649" y="3976390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Chart" r:id="rId3" imgW="9305821" imgH="2857500" progId="MSGraph.Chart.8">
                  <p:embed followColorScheme="full"/>
                </p:oleObj>
              </mc:Choice>
              <mc:Fallback>
                <p:oleObj name="Chart" r:id="rId3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649" y="3976390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9999" y="1380827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Chart" r:id="rId5" imgW="9305821" imgH="2971800" progId="MSGraph.Chart.8">
                  <p:embed followColorScheme="full"/>
                </p:oleObj>
              </mc:Choice>
              <mc:Fallback>
                <p:oleObj name="Chart" r:id="rId5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99" y="1380827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7035" y="3973215"/>
            <a:ext cx="48847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używał zrozumiałej terminologii?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54335" y="1452265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>
                <a:latin typeface="Tahoma" pitchFamily="34" charset="0"/>
              </a:rPr>
              <a:t>Czy urzędnik dopytywał o szczegóły przedstawionej przez Ciebie sprawy?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94</a:t>
            </a:fld>
            <a:endParaRPr lang="pl-PL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(2)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46611" y="1268760"/>
            <a:ext cx="8613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wydał Ci druk formularza/wniosku lub poinformował, gdzie możesz znaleźć taki formularz/ wniosek?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11560" y="1772816"/>
          <a:ext cx="8394807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Wykres" r:id="rId3" imgW="9658350" imgH="2295525" progId="MSGraph.Chart.8">
                  <p:embed followColorScheme="full"/>
                </p:oleObj>
              </mc:Choice>
              <mc:Fallback>
                <p:oleObj name="Wykres" r:id="rId3" imgW="9658350" imgH="22955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72816"/>
                        <a:ext cx="8394807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15288" y="3885778"/>
          <a:ext cx="837679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Wykres" r:id="rId5" imgW="9658350" imgH="2371725" progId="MSGraph.Chart.8">
                  <p:embed followColorScheme="full"/>
                </p:oleObj>
              </mc:Choice>
              <mc:Fallback>
                <p:oleObj name="Wykres" r:id="rId5" imgW="9658350" imgH="23717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88" y="3885778"/>
                        <a:ext cx="8376792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95</a:t>
            </a:fld>
            <a:endParaRPr lang="pl-PL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(3)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68127" y="3832374"/>
          <a:ext cx="8534400" cy="262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Chart" r:id="rId3" imgW="9305821" imgH="2857500" progId="MSGraph.Chart.8">
                  <p:embed followColorScheme="full"/>
                </p:oleObj>
              </mc:Choice>
              <mc:Fallback>
                <p:oleObj name="Chart" r:id="rId3" imgW="9305821" imgH="285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27" y="3832374"/>
                        <a:ext cx="8534400" cy="262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39552" y="1223401"/>
          <a:ext cx="856297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Chart" r:id="rId5" imgW="9305821" imgH="2971800" progId="MSGraph.Chart.8">
                  <p:embed followColorScheme="full"/>
                </p:oleObj>
              </mc:Choice>
              <mc:Fallback>
                <p:oleObj name="Chart" r:id="rId5" imgW="9305821" imgH="297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23401"/>
                        <a:ext cx="856297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68276" y="3685183"/>
            <a:ext cx="550786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opuszczał stanowisko pracy w trakcie rozmowy z Tobą?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55576" y="1164233"/>
            <a:ext cx="792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zaproponował wyjaśnienie formularza/ wniosku lub wyjaśnił, jak wypełnić formularz wniosek?</a:t>
            </a:r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96</a:t>
            </a:fld>
            <a:endParaRPr lang="pl-PL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(4)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73955" y="1196876"/>
            <a:ext cx="7058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podczas wyjaśniania przedstawionej przez Ciebie sprawy...?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928688" y="1597025"/>
          <a:ext cx="794226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Wykres" r:id="rId3" imgW="8658225" imgH="2295525" progId="MSGraph.Chart.8">
                  <p:embed followColorScheme="full"/>
                </p:oleObj>
              </mc:Choice>
              <mc:Fallback>
                <p:oleObj name="Wykres" r:id="rId3" imgW="8658225" imgH="22955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597025"/>
                        <a:ext cx="7942262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60425" y="3752850"/>
          <a:ext cx="7983538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Wykres" r:id="rId5" imgW="8705850" imgH="2466975" progId="MSGraph.Chart.8">
                  <p:embed followColorScheme="full"/>
                </p:oleObj>
              </mc:Choice>
              <mc:Fallback>
                <p:oleObj name="Wykres" r:id="rId5" imgW="8705850" imgH="246697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3752850"/>
                        <a:ext cx="7983538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97</a:t>
            </a:fld>
            <a:endParaRPr lang="pl-PL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(5)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8221" y="1052513"/>
            <a:ext cx="6526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200" b="1" dirty="0">
                <a:latin typeface="Tahoma" pitchFamily="34" charset="0"/>
              </a:rPr>
              <a:t>Czy urzędnik podczas wyjaśniania przedstawionej przez Ciebie sprawy...?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27585" y="1446213"/>
          <a:ext cx="8208911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Wykres" r:id="rId3" imgW="9658350" imgH="2295525" progId="MSGraph.Chart.8">
                  <p:embed followColorScheme="full"/>
                </p:oleObj>
              </mc:Choice>
              <mc:Fallback>
                <p:oleObj name="Wykres" r:id="rId3" imgW="9658350" imgH="22955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1446213"/>
                        <a:ext cx="8208911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0913" y="3559175"/>
          <a:ext cx="819129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3" name="Wykres" r:id="rId5" imgW="9658350" imgH="2371725" progId="MSGraph.Chart.8">
                  <p:embed followColorScheme="full"/>
                </p:oleObj>
              </mc:Choice>
              <mc:Fallback>
                <p:oleObj name="Wykres" r:id="rId5" imgW="9658350" imgH="23717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13" y="3559175"/>
                        <a:ext cx="8191295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98</a:t>
            </a:fld>
            <a:endParaRPr lang="pl-PL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Poszczególne urzędy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Badanie Tajemniczy Klient 2012</a:t>
            </a:r>
            <a:endParaRPr lang="pl-PL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567" y="603920"/>
            <a:ext cx="5063605" cy="30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rIns="180000"/>
          <a:lstStyle/>
          <a:p>
            <a:r>
              <a:rPr lang="pl-PL" sz="1200" b="1" dirty="0" smtClean="0">
                <a:solidFill>
                  <a:schemeClr val="accent1"/>
                </a:solidFill>
                <a:latin typeface="Tahoma" pitchFamily="34" charset="0"/>
              </a:rPr>
              <a:t>URZĘDNIK – OBSŁUGA PRZEDSTAWIONEJ SPRAWY (6)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5" y="1052513"/>
            <a:ext cx="831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200" b="1" dirty="0" smtClean="0">
                <a:latin typeface="Tahoma" pitchFamily="34" charset="0"/>
              </a:rPr>
              <a:t>Czy urzędnik poinformował Ciebie o następujących krokach do załatwienia przedstawionej                                     przez Ciebie sprawy? </a:t>
            </a:r>
            <a:endParaRPr lang="pl-PL" sz="1200" b="1" dirty="0">
              <a:latin typeface="Tahoma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827585" y="1446213"/>
          <a:ext cx="8208911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6" name="Wykres" r:id="rId3" imgW="9658350" imgH="2295525" progId="MSGraph.Chart.8">
                  <p:embed followColorScheme="full"/>
                </p:oleObj>
              </mc:Choice>
              <mc:Fallback>
                <p:oleObj name="Wykres" r:id="rId3" imgW="9658350" imgH="2295525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5" y="1446213"/>
                        <a:ext cx="8208911" cy="210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830913" y="3559175"/>
          <a:ext cx="8191295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Wykres" r:id="rId5" imgW="9658350" imgH="2371725" progId="MSGraph.Chart.8">
                  <p:embed followColorScheme="full"/>
                </p:oleObj>
              </mc:Choice>
              <mc:Fallback>
                <p:oleObj name="Wykres" r:id="rId5" imgW="9658350" imgH="23717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13" y="3559175"/>
                        <a:ext cx="8191295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numeru slajdu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755569-54CB-40D0-8FFB-6454A0BD4B47}" type="slidenum">
              <a:rPr lang="pl-PL" smtClean="0"/>
              <a:pPr/>
              <a:t>99</a:t>
            </a:fld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ablon_bazowy_IQS_final15">
  <a:themeElements>
    <a:clrScheme name="IQS 10">
      <a:dk1>
        <a:sysClr val="windowText" lastClr="000000"/>
      </a:dk1>
      <a:lt1>
        <a:sysClr val="window" lastClr="FFFFFF"/>
      </a:lt1>
      <a:dk2>
        <a:srgbClr val="1F497D"/>
      </a:dk2>
      <a:lt2>
        <a:srgbClr val="FF8C19"/>
      </a:lt2>
      <a:accent1>
        <a:srgbClr val="AF000A"/>
      </a:accent1>
      <a:accent2>
        <a:srgbClr val="4C7FBC"/>
      </a:accent2>
      <a:accent3>
        <a:srgbClr val="99CC00"/>
      </a:accent3>
      <a:accent4>
        <a:srgbClr val="703869"/>
      </a:accent4>
      <a:accent5>
        <a:srgbClr val="F5AF01"/>
      </a:accent5>
      <a:accent6>
        <a:srgbClr val="646464"/>
      </a:accent6>
      <a:hlink>
        <a:srgbClr val="003399"/>
      </a:hlink>
      <a:folHlink>
        <a:srgbClr val="0066FF"/>
      </a:folHlink>
    </a:clrScheme>
    <a:fontScheme name="PB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32" tIns="45716" rIns="91432" bIns="45716" numCol="1" rtlCol="0" anchor="t" anchorCtr="0" compatLnSpc="1">
        <a:prstTxWarp prst="textNoShape">
          <a:avLst/>
        </a:prstTxWarp>
        <a:spAutoFit/>
      </a:bodyPr>
      <a:lstStyle>
        <a:defPPr marL="342872" marR="0" indent="-342872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00000"/>
          </a:buClr>
          <a:buSzPct val="90000"/>
          <a:buFont typeface="Wingdings" pitchFamily="2" charset="2"/>
          <a:buChar char="n"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ahoma" pitchFamily="34" charset="0"/>
            <a:ea typeface="+mn-ea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7524</TotalTime>
  <Words>5826</Words>
  <Application>Microsoft Office PowerPoint</Application>
  <PresentationFormat>Pokaz na ekranie (4:3)</PresentationFormat>
  <Paragraphs>1134</Paragraphs>
  <Slides>106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106</vt:i4>
      </vt:variant>
    </vt:vector>
  </HeadingPairs>
  <TitlesOfParts>
    <vt:vector size="110" baseType="lpstr">
      <vt:lpstr>szablon_bazowy_IQS_final15</vt:lpstr>
      <vt:lpstr>Wykres</vt:lpstr>
      <vt:lpstr>Wykres programu Microsoft Graph</vt:lpstr>
      <vt:lpstr>Chart</vt:lpstr>
      <vt:lpstr>TAJEMNICZY KLIENT W 17 URZĘDACH DZIELNIC                                M.ST. WARSZAWY  RAPORT Z BADANIA </vt:lpstr>
      <vt:lpstr>Spis treści (1/2)</vt:lpstr>
      <vt:lpstr>Spis treści (2/2)</vt:lpstr>
      <vt:lpstr>Metodologia badania</vt:lpstr>
      <vt:lpstr>Wyniki badania</vt:lpstr>
      <vt:lpstr>Rezultaty badania - poszczególne zagadnienia</vt:lpstr>
      <vt:lpstr>Rezultaty badania - poszczególne zagadnienia</vt:lpstr>
      <vt:lpstr>Rezultaty badania - poszczególne zagadnienia</vt:lpstr>
      <vt:lpstr>Rezultaty badania - poszczególne zagadnienia</vt:lpstr>
      <vt:lpstr>Rezultaty badania - poszczególne zagadnienia</vt:lpstr>
      <vt:lpstr>Rezultaty badania - poszczególne zagadnienia</vt:lpstr>
      <vt:lpstr>Rezultaty badania - poszczególne zagadnienia</vt:lpstr>
      <vt:lpstr>Rezultaty badania - poszczególne zagadnienia</vt:lpstr>
      <vt:lpstr>Schemat badania</vt:lpstr>
      <vt:lpstr>Schemat badania</vt:lpstr>
      <vt:lpstr>Rodzaje spraw „załatwianych” w urzędach</vt:lpstr>
      <vt:lpstr>Metodologia badania Tajemniczy Klient</vt:lpstr>
      <vt:lpstr>Kryteria oceny</vt:lpstr>
      <vt:lpstr>Ranking urzędów</vt:lpstr>
      <vt:lpstr>Ranking urzędów</vt:lpstr>
      <vt:lpstr>Wszystkie urzędy</vt:lpstr>
      <vt:lpstr>Otoczenie – wygląd urzędu</vt:lpstr>
      <vt:lpstr>Wszystkie urzędy</vt:lpstr>
      <vt:lpstr>Wszystkie urzędy</vt:lpstr>
      <vt:lpstr>Wszystkie urzędy</vt:lpstr>
      <vt:lpstr>Prezentacja programu PowerPoint</vt:lpstr>
      <vt:lpstr>Wszystkie urzędy</vt:lpstr>
      <vt:lpstr>Wszystkie urzędy</vt:lpstr>
      <vt:lpstr>Wszystkie urzędy</vt:lpstr>
      <vt:lpstr>Wygląd zewnętrzny urzędnika i jego stanowisko pracy </vt:lpstr>
      <vt:lpstr>Wszystkie urzędy</vt:lpstr>
      <vt:lpstr>Zachowanie urzędnika wobec interesanta </vt:lpstr>
      <vt:lpstr>Wszystkie urzędy</vt:lpstr>
      <vt:lpstr>Wszystkie urzędy</vt:lpstr>
      <vt:lpstr>Urzędnik - obsługa przedstawionej sprawy </vt:lpstr>
      <vt:lpstr>Wszystkie urzędy</vt:lpstr>
      <vt:lpstr>Wszystkie urzędy</vt:lpstr>
      <vt:lpstr>Wszystkie urzędy</vt:lpstr>
      <vt:lpstr>Wszystkie urzędy </vt:lpstr>
      <vt:lpstr>Urzędnik - sposób załatwienia przedstawionej sprawy</vt:lpstr>
      <vt:lpstr>Wszystkie urzędy</vt:lpstr>
      <vt:lpstr>Wszystkie urzędy</vt:lpstr>
      <vt:lpstr>Wszystkie urzędy</vt:lpstr>
      <vt:lpstr>Wszystkie urzędy</vt:lpstr>
      <vt:lpstr>Wszystkie urzędy </vt:lpstr>
      <vt:lpstr>Wszystkie urzędy </vt:lpstr>
      <vt:lpstr>Wszystkie urzędy </vt:lpstr>
      <vt:lpstr>Jednostki organizacyjne (PI, WOM, delegatura BAiSO)</vt:lpstr>
      <vt:lpstr>Jednostki organizacyjne</vt:lpstr>
      <vt:lpstr>Wygląd zewnętrzny urzędnika i jego stanowisko pracy </vt:lpstr>
      <vt:lpstr>Jednostki organizacyjne</vt:lpstr>
      <vt:lpstr>Zachowanie urzędnika wobec interesanta</vt:lpstr>
      <vt:lpstr>Jednostki organizacyjne</vt:lpstr>
      <vt:lpstr>Jednostki organizacyjne</vt:lpstr>
      <vt:lpstr>Jednostki organizacyjne</vt:lpstr>
      <vt:lpstr>Jednostki organizacyjne</vt:lpstr>
      <vt:lpstr>Urzędnik - obsługa przedstawionej sprawy </vt:lpstr>
      <vt:lpstr>Jednostki organizacyjne</vt:lpstr>
      <vt:lpstr>Jednostki organizacyjne</vt:lpstr>
      <vt:lpstr>Jednostki organizacyjne</vt:lpstr>
      <vt:lpstr>Jednostki organizacyjne</vt:lpstr>
      <vt:lpstr>Urzędnik - sposób załatwienia przedstawionej sprawy</vt:lpstr>
      <vt:lpstr>Jednostki organizacyjne</vt:lpstr>
      <vt:lpstr>Jednostki organizacyjne</vt:lpstr>
      <vt:lpstr>Jednostki organizacyjne</vt:lpstr>
      <vt:lpstr>Jednostki organizacyjne</vt:lpstr>
      <vt:lpstr>Jednostki organizacyjne</vt:lpstr>
      <vt:lpstr>Jednostki organizacyjne</vt:lpstr>
      <vt:lpstr>Jednostki organizacyjne</vt:lpstr>
      <vt:lpstr>Jednostki organizacyjne</vt:lpstr>
      <vt:lpstr>Poszczególne urzędy</vt:lpstr>
      <vt:lpstr>Otoczenie – wygląd urzędu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Wygląd zewnętrzny urzędnika i jego stanowisko pracy </vt:lpstr>
      <vt:lpstr>Poszczególne urzędy</vt:lpstr>
      <vt:lpstr>Poszczególne urzędy</vt:lpstr>
      <vt:lpstr>Poszczególne urzędy</vt:lpstr>
      <vt:lpstr>Zachowanie urzędnika wobec interesanta </vt:lpstr>
      <vt:lpstr>Poszczególne urzędy</vt:lpstr>
      <vt:lpstr>Poszczególne urzędy</vt:lpstr>
      <vt:lpstr>Poszczególne urzędy</vt:lpstr>
      <vt:lpstr>Poszczególne urzędy</vt:lpstr>
      <vt:lpstr>Poszczególne urzędy</vt:lpstr>
      <vt:lpstr>Urzędnik - obsługa przedstawionej sprawy 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Poszczególne urzędy</vt:lpstr>
      <vt:lpstr>Urzędnik – ocena załatwienia przedstawionej sprawy </vt:lpstr>
      <vt:lpstr>Poszczególne urzędy</vt:lpstr>
      <vt:lpstr>Poszczególne urzędy</vt:lpstr>
      <vt:lpstr>Poszczególne urzędy</vt:lpstr>
      <vt:lpstr>Poszczególne urzędy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</dc:title>
  <dc:creator>Grupa IQS</dc:creator>
  <cp:lastModifiedBy>Sopińska Alicja</cp:lastModifiedBy>
  <cp:revision>973</cp:revision>
  <dcterms:created xsi:type="dcterms:W3CDTF">2011-07-08T14:47:09Z</dcterms:created>
  <dcterms:modified xsi:type="dcterms:W3CDTF">2014-05-07T14:17:55Z</dcterms:modified>
  <cp:contentStatus/>
</cp:coreProperties>
</file>