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0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108"/>
  </p:notesMasterIdLst>
  <p:sldIdLst>
    <p:sldId id="288" r:id="rId2"/>
    <p:sldId id="257" r:id="rId3"/>
    <p:sldId id="321" r:id="rId4"/>
    <p:sldId id="292" r:id="rId5"/>
    <p:sldId id="290" r:id="rId6"/>
    <p:sldId id="465" r:id="rId7"/>
    <p:sldId id="466" r:id="rId8"/>
    <p:sldId id="467" r:id="rId9"/>
    <p:sldId id="468" r:id="rId10"/>
    <p:sldId id="469" r:id="rId11"/>
    <p:sldId id="470" r:id="rId12"/>
    <p:sldId id="472" r:id="rId13"/>
    <p:sldId id="473" r:id="rId14"/>
    <p:sldId id="474" r:id="rId15"/>
    <p:sldId id="322" r:id="rId16"/>
    <p:sldId id="330" r:id="rId17"/>
    <p:sldId id="475" r:id="rId18"/>
    <p:sldId id="476" r:id="rId19"/>
    <p:sldId id="334" r:id="rId20"/>
    <p:sldId id="333" r:id="rId21"/>
    <p:sldId id="337" r:id="rId22"/>
    <p:sldId id="291" r:id="rId23"/>
    <p:sldId id="338" r:id="rId24"/>
    <p:sldId id="295" r:id="rId25"/>
    <p:sldId id="296" r:id="rId26"/>
    <p:sldId id="302" r:id="rId27"/>
    <p:sldId id="303" r:id="rId28"/>
    <p:sldId id="304" r:id="rId29"/>
    <p:sldId id="305" r:id="rId30"/>
    <p:sldId id="297" r:id="rId31"/>
    <p:sldId id="313" r:id="rId32"/>
    <p:sldId id="298" r:id="rId33"/>
    <p:sldId id="317" r:id="rId34"/>
    <p:sldId id="306" r:id="rId35"/>
    <p:sldId id="299" r:id="rId36"/>
    <p:sldId id="312" r:id="rId37"/>
    <p:sldId id="316" r:id="rId38"/>
    <p:sldId id="310" r:id="rId39"/>
    <p:sldId id="340" r:id="rId40"/>
    <p:sldId id="300" r:id="rId41"/>
    <p:sldId id="307" r:id="rId42"/>
    <p:sldId id="308" r:id="rId43"/>
    <p:sldId id="309" r:id="rId44"/>
    <p:sldId id="311" r:id="rId45"/>
    <p:sldId id="315" r:id="rId46"/>
    <p:sldId id="314" r:id="rId47"/>
    <p:sldId id="344" r:id="rId48"/>
    <p:sldId id="404" r:id="rId49"/>
    <p:sldId id="416" r:id="rId50"/>
    <p:sldId id="405" r:id="rId51"/>
    <p:sldId id="417" r:id="rId52"/>
    <p:sldId id="406" r:id="rId53"/>
    <p:sldId id="418" r:id="rId54"/>
    <p:sldId id="419" r:id="rId55"/>
    <p:sldId id="420" r:id="rId56"/>
    <p:sldId id="421" r:id="rId57"/>
    <p:sldId id="415" r:id="rId58"/>
    <p:sldId id="458" r:id="rId59"/>
    <p:sldId id="456" r:id="rId60"/>
    <p:sldId id="457" r:id="rId61"/>
    <p:sldId id="452" r:id="rId62"/>
    <p:sldId id="407" r:id="rId63"/>
    <p:sldId id="459" r:id="rId64"/>
    <p:sldId id="455" r:id="rId65"/>
    <p:sldId id="453" r:id="rId66"/>
    <p:sldId id="460" r:id="rId67"/>
    <p:sldId id="461" r:id="rId68"/>
    <p:sldId id="462" r:id="rId69"/>
    <p:sldId id="454" r:id="rId70"/>
    <p:sldId id="463" r:id="rId71"/>
    <p:sldId id="408" r:id="rId72"/>
    <p:sldId id="409" r:id="rId73"/>
    <p:sldId id="422" r:id="rId74"/>
    <p:sldId id="423" r:id="rId75"/>
    <p:sldId id="443" r:id="rId76"/>
    <p:sldId id="425" r:id="rId77"/>
    <p:sldId id="444" r:id="rId78"/>
    <p:sldId id="426" r:id="rId79"/>
    <p:sldId id="447" r:id="rId80"/>
    <p:sldId id="427" r:id="rId81"/>
    <p:sldId id="428" r:id="rId82"/>
    <p:sldId id="429" r:id="rId83"/>
    <p:sldId id="410" r:id="rId84"/>
    <p:sldId id="449" r:id="rId85"/>
    <p:sldId id="430" r:id="rId86"/>
    <p:sldId id="431" r:id="rId87"/>
    <p:sldId id="411" r:id="rId88"/>
    <p:sldId id="432" r:id="rId89"/>
    <p:sldId id="433" r:id="rId90"/>
    <p:sldId id="434" r:id="rId91"/>
    <p:sldId id="435" r:id="rId92"/>
    <p:sldId id="436" r:id="rId93"/>
    <p:sldId id="412" r:id="rId94"/>
    <p:sldId id="437" r:id="rId95"/>
    <p:sldId id="445" r:id="rId96"/>
    <p:sldId id="441" r:id="rId97"/>
    <p:sldId id="451" r:id="rId98"/>
    <p:sldId id="446" r:id="rId99"/>
    <p:sldId id="448" r:id="rId100"/>
    <p:sldId id="442" r:id="rId101"/>
    <p:sldId id="413" r:id="rId102"/>
    <p:sldId id="450" r:id="rId103"/>
    <p:sldId id="438" r:id="rId104"/>
    <p:sldId id="439" r:id="rId105"/>
    <p:sldId id="440" r:id="rId106"/>
    <p:sldId id="414" r:id="rId107"/>
  </p:sldIdLst>
  <p:sldSz cx="9145588" cy="6859588"/>
  <p:notesSz cx="6797675" cy="99266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00"/>
    <a:srgbClr val="477237"/>
    <a:srgbClr val="FF9900"/>
    <a:srgbClr val="FF6600"/>
    <a:srgbClr val="CC3300"/>
    <a:srgbClr val="008000"/>
    <a:srgbClr val="808285"/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4" autoAdjust="0"/>
    <p:restoredTop sz="99643" autoAdjust="0"/>
  </p:normalViewPr>
  <p:slideViewPr>
    <p:cSldViewPr>
      <p:cViewPr>
        <p:scale>
          <a:sx n="80" d="100"/>
          <a:sy n="80" d="100"/>
        </p:scale>
        <p:origin x="-1650" y="-438"/>
      </p:cViewPr>
      <p:guideLst>
        <p:guide orient="horz" pos="2568"/>
        <p:guide pos="55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presProps" Target="pres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image" Target="../media/image37.png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14.png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image" Target="../media/image46.png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image" Target="../media/image48.png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png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png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image" Target="../media/image62.png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image" Target="../media/image65.png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image" Target="../media/image71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png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image" Target="../media/image75.png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png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png"/></Relationships>
</file>

<file path=ppt/drawings/_rels/vmlDrawing3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image" Target="../media/image80.png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image" Target="../media/image83.png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image" Target="../media/image86.png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9.png"/></Relationships>
</file>

<file path=ppt/drawings/_rels/vmlDrawing38.v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image" Target="../media/image90.png"/></Relationships>
</file>

<file path=ppt/drawings/_rels/vmlDrawing39.v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image" Target="../media/image93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17.png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95.png"/></Relationships>
</file>

<file path=ppt/drawings/_rels/vmlDrawing4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image" Target="../media/image96.png"/></Relationships>
</file>

<file path=ppt/drawings/_rels/vmlDrawing4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image" Target="../media/image98.png"/></Relationships>
</file>

<file path=ppt/drawings/_rels/vmlDrawing4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image" Target="../media/image100.png"/></Relationships>
</file>

<file path=ppt/drawings/_rels/vmlDrawing4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image" Target="../media/image102.png"/></Relationships>
</file>

<file path=ppt/drawings/_rels/vmlDrawing4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image" Target="../media/image104.png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6.png"/></Relationships>
</file>

<file path=ppt/drawings/_rels/vmlDrawing4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image" Target="../media/image107.png"/></Relationships>
</file>

<file path=ppt/drawings/_rels/vmlDrawing4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image" Target="../media/image109.png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1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rawings/_rels/vmlDrawing5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image" Target="../media/image112.png"/></Relationships>
</file>

<file path=ppt/drawings/_rels/vmlDrawing5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image" Target="../media/image114.png"/></Relationships>
</file>

<file path=ppt/drawings/_rels/vmlDrawing5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image" Target="../media/image116.png"/></Relationships>
</file>

<file path=ppt/drawings/_rels/vmlDrawing5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image" Target="../media/image118.png"/></Relationships>
</file>

<file path=ppt/drawings/_rels/vmlDrawing5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image" Target="../media/image120.png"/></Relationships>
</file>

<file path=ppt/drawings/_rels/vmlDrawing5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image" Target="../media/image122.png"/></Relationships>
</file>

<file path=ppt/drawings/_rels/vmlDrawing5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image" Target="../media/image124.png"/></Relationships>
</file>

<file path=ppt/drawings/_rels/vmlDrawing5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image" Target="../media/image126.png"/></Relationships>
</file>

<file path=ppt/drawings/_rels/vmlDrawing5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image" Target="../media/image128.png"/></Relationships>
</file>

<file path=ppt/drawings/_rels/vmlDrawing5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image" Target="../media/image130.png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20.png"/></Relationships>
</file>

<file path=ppt/drawings/_rels/vmlDrawing6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image" Target="../media/image132.png"/></Relationships>
</file>

<file path=ppt/drawings/_rels/vmlDrawing6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image" Target="../media/image134.png"/></Relationships>
</file>

<file path=ppt/drawings/_rels/vmlDrawing6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image" Target="../media/image136.png"/></Relationships>
</file>

<file path=ppt/drawings/_rels/vmlDrawing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8.png"/></Relationships>
</file>

<file path=ppt/drawings/_rels/vmlDrawing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9.png"/></Relationships>
</file>

<file path=ppt/drawings/_rels/vmlDrawing6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image" Target="../media/image140.png"/></Relationships>
</file>

<file path=ppt/drawings/_rels/vmlDrawing6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image" Target="../media/image142.png"/></Relationships>
</file>

<file path=ppt/drawings/_rels/vmlDrawing6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image" Target="../media/image144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Relationship Id="rId4" Type="http://schemas.openxmlformats.org/officeDocument/2006/relationships/image" Target="../media/image2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449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1449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D42BAC2-DEBC-4440-B645-88726606AA1E}" type="datetimeFigureOut">
              <a:rPr lang="pl-PL"/>
              <a:pPr>
                <a:defRPr/>
              </a:pPr>
              <a:t>2014-05-20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449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1449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D29D658-2C78-445E-8691-2A03051E0B5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w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1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011988" y="900113"/>
            <a:ext cx="1231900" cy="168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15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7100" cy="599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Łącznik prostoliniowy 19"/>
          <p:cNvCxnSpPr/>
          <p:nvPr userDrawn="1"/>
        </p:nvCxnSpPr>
        <p:spPr>
          <a:xfrm>
            <a:off x="5076825" y="5338763"/>
            <a:ext cx="3167063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0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en-US" dirty="0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>
            <a:normAutofit/>
          </a:bodyPr>
          <a:lstStyle>
            <a:lvl1pPr marL="0" indent="0" algn="r">
              <a:spcBef>
                <a:spcPts val="0"/>
              </a:spcBef>
              <a:buNone/>
              <a:defRPr sz="1400" baseline="0">
                <a:solidFill>
                  <a:srgbClr val="ACADAE"/>
                </a:solidFill>
                <a:latin typeface="+mn-lt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Kliknij, aby edytować styl wzorca podtytułu</a:t>
            </a:r>
            <a:endParaRPr lang="pl-PL" dirty="0" smtClean="0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72CAA-F1AD-4DBA-97A5-DD26CA153AEF}" type="datetime1">
              <a:rPr lang="pl-PL"/>
              <a:pPr>
                <a:defRPr/>
              </a:pPr>
              <a:t>2014-05-20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50800" y="-134938"/>
            <a:ext cx="1554163" cy="157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197850" y="358775"/>
            <a:ext cx="587375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RC: Tytuł slajdu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en-US" dirty="0" smtClean="0"/>
              <a:t>Kliknij, aby edytować styl</a:t>
            </a:r>
            <a:endParaRPr lang="pl-PL" dirty="0"/>
          </a:p>
        </p:txBody>
      </p:sp>
      <p:sp>
        <p:nvSpPr>
          <p:cNvPr id="5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E8EFE-F178-471F-983E-FBA2889D23C8}" type="datetime1">
              <a:rPr lang="pl-PL"/>
              <a:pPr>
                <a:defRPr/>
              </a:pPr>
              <a:t>2014-05-20</a:t>
            </a:fld>
            <a:endParaRPr lang="pl-PL"/>
          </a:p>
        </p:txBody>
      </p:sp>
      <p:sp>
        <p:nvSpPr>
          <p:cNvPr id="6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26C05-86BC-4CA0-88CB-7C3ECA66289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RC: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A85A1-446F-4C52-82D6-5E2D87B87666}" type="datetime1">
              <a:rPr lang="pl-PL"/>
              <a:pPr>
                <a:defRPr/>
              </a:pPr>
              <a:t>2014-05-20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50FBE-CFCD-4DBD-AB0D-E72E889E6D7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RC: 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82" y="273113"/>
            <a:ext cx="3008835" cy="1162319"/>
          </a:xfrm>
          <a:prstGeom prst="rect">
            <a:avLst/>
          </a:prstGeom>
        </p:spPr>
        <p:txBody>
          <a:bodyPr tIns="122400" bIns="122400" anchor="b"/>
          <a:lstStyle>
            <a:lvl1pPr algn="l">
              <a:defRPr sz="2000" b="1" cap="all" baseline="0"/>
            </a:lvl1pPr>
          </a:lstStyle>
          <a:p>
            <a:r>
              <a:rPr lang="en-US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671" y="273116"/>
            <a:ext cx="5112638" cy="5854468"/>
          </a:xfrm>
          <a:noFill/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Kliknij, aby edytować style wzorca tekstu</a:t>
            </a:r>
          </a:p>
          <a:p>
            <a:pPr lvl="1"/>
            <a:r>
              <a:rPr lang="en-US" dirty="0" smtClean="0"/>
              <a:t>Drugi poziom</a:t>
            </a:r>
          </a:p>
          <a:p>
            <a:pPr lvl="2"/>
            <a:r>
              <a:rPr lang="en-US" dirty="0" smtClean="0"/>
              <a:t>Trzeci poziom</a:t>
            </a:r>
          </a:p>
          <a:p>
            <a:pPr lvl="3"/>
            <a:r>
              <a:rPr lang="en-US" dirty="0" smtClean="0"/>
              <a:t>Czwarty poziom</a:t>
            </a:r>
          </a:p>
          <a:p>
            <a:pPr lvl="4"/>
            <a:r>
              <a:rPr lang="en-US" dirty="0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82" y="1435435"/>
            <a:ext cx="3008835" cy="4692149"/>
          </a:xfrm>
          <a:noFill/>
        </p:spPr>
        <p:txBody>
          <a:bodyPr tIns="122400" bIns="122400"/>
          <a:lstStyle>
            <a:lvl1pPr marL="0" indent="0">
              <a:buNone/>
              <a:defRPr sz="1400" baseline="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dirty="0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E5645-923D-4252-8A87-46001A596065}" type="datetime1">
              <a:rPr lang="pl-PL"/>
              <a:pPr>
                <a:defRPr/>
              </a:pPr>
              <a:t>2014-05-20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E72FD-DB58-42C1-923E-E4AD13CB96C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RC: 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599" y="4801714"/>
            <a:ext cx="5487353" cy="56686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599" y="612919"/>
            <a:ext cx="5487353" cy="4115753"/>
          </a:xfrm>
          <a:noFill/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56" indent="0">
              <a:buNone/>
              <a:defRPr sz="2800"/>
            </a:lvl2pPr>
            <a:lvl3pPr marL="914307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3" indent="0">
              <a:buNone/>
              <a:defRPr sz="2000"/>
            </a:lvl6pPr>
            <a:lvl7pPr marL="2742924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599" y="5368581"/>
            <a:ext cx="5487353" cy="805048"/>
          </a:xfrm>
          <a:noFill/>
        </p:spPr>
        <p:txBody>
          <a:bodyPr/>
          <a:lstStyle>
            <a:lvl1pPr marL="0" indent="0">
              <a:buNone/>
              <a:defRPr sz="140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B79C0-B787-42B1-A669-CA640B14E1E7}" type="datetime1">
              <a:rPr lang="pl-PL"/>
              <a:pPr>
                <a:defRPr/>
              </a:pPr>
              <a:t>2014-05-20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55E3D-B34B-4328-9A92-763E3B14B30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B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1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011988" y="900113"/>
            <a:ext cx="1231900" cy="168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15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7100" cy="599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Łącznik prostoliniowy 19"/>
          <p:cNvCxnSpPr/>
          <p:nvPr userDrawn="1"/>
        </p:nvCxnSpPr>
        <p:spPr>
          <a:xfrm>
            <a:off x="5076825" y="5338763"/>
            <a:ext cx="3167063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1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en-US" dirty="0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>
            <a:normAutofit/>
          </a:bodyPr>
          <a:lstStyle>
            <a:lvl1pPr marL="0" indent="0" algn="r">
              <a:spcBef>
                <a:spcPts val="0"/>
              </a:spcBef>
              <a:buNone/>
              <a:defRPr lang="pl-PL" sz="1400" kern="1200" baseline="0" dirty="0" smtClean="0">
                <a:solidFill>
                  <a:srgbClr val="ACADAE"/>
                </a:solidFill>
                <a:latin typeface="+mn-lt"/>
                <a:ea typeface="+mn-ea"/>
                <a:cs typeface="+mn-cs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Kliknij, aby edytować styl wzorca podtytułu</a:t>
            </a:r>
            <a:endParaRPr lang="pl-PL" dirty="0" smtClean="0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D4C4F-D089-4078-B736-91B02C1B0184}" type="datetime1">
              <a:rPr lang="pl-PL"/>
              <a:pPr>
                <a:defRPr/>
              </a:pPr>
              <a:t>2014-05-20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8"/>
          <p:cNvPicPr>
            <a:picLocks noChangeAspect="1"/>
          </p:cNvPicPr>
          <p:nvPr userDrawn="1"/>
        </p:nvPicPr>
        <p:blipFill>
          <a:blip r:embed="rId2"/>
          <a:srcRect l="-2" t="1851" r="359" b="-2"/>
          <a:stretch>
            <a:fillRect/>
          </a:stretch>
        </p:blipFill>
        <p:spPr bwMode="auto">
          <a:xfrm>
            <a:off x="3059113" y="0"/>
            <a:ext cx="6083300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Łącznik prostoliniowy 7"/>
          <p:cNvCxnSpPr/>
          <p:nvPr userDrawn="1"/>
        </p:nvCxnSpPr>
        <p:spPr>
          <a:xfrm>
            <a:off x="0" y="5529263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en-US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Kliknij, aby edytować style wzorca tekstu</a:t>
            </a:r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6FEAA-0DF1-4143-82FD-192FD06E57E3}" type="datetime1">
              <a:rPr lang="pl-PL"/>
              <a:pPr>
                <a:defRPr/>
              </a:pPr>
              <a:t>2014-05-20</a:t>
            </a:fld>
            <a:endParaRPr lang="pl-PL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EB81A-5E85-4BB5-A313-770703A19F3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Pod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8"/>
          <p:cNvPicPr>
            <a:picLocks noChangeAspect="1"/>
          </p:cNvPicPr>
          <p:nvPr userDrawn="1"/>
        </p:nvPicPr>
        <p:blipFill>
          <a:blip r:embed="rId2"/>
          <a:srcRect l="2" t="816" r="166"/>
          <a:stretch>
            <a:fillRect/>
          </a:stretch>
        </p:blipFill>
        <p:spPr bwMode="auto">
          <a:xfrm>
            <a:off x="5984875" y="0"/>
            <a:ext cx="3160713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Łącznik prostoliniowy 7"/>
          <p:cNvCxnSpPr/>
          <p:nvPr userDrawn="1"/>
        </p:nvCxnSpPr>
        <p:spPr>
          <a:xfrm>
            <a:off x="0" y="5529263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en-US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Kliknij, aby edytować style wzorca tekstu</a:t>
            </a:r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B38A7-8B7F-4159-A125-62281427A72C}" type="datetime1">
              <a:rPr lang="pl-PL"/>
              <a:pPr>
                <a:defRPr/>
              </a:pPr>
              <a:t>2014-05-20</a:t>
            </a:fld>
            <a:endParaRPr lang="pl-PL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F9FDE-930D-4593-A8A9-9880291B5C7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tuł i zawartość (tło podstawow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50800" y="-134938"/>
            <a:ext cx="1554163" cy="157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197850" y="358775"/>
            <a:ext cx="587375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>
            <a:lvl1pPr>
              <a:defRPr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en-US" dirty="0" smtClean="0"/>
              <a:t>Kliknij, aby edytować style wzorca tekstu</a:t>
            </a:r>
          </a:p>
          <a:p>
            <a:pPr lvl="1"/>
            <a:r>
              <a:rPr lang="en-US" dirty="0" smtClean="0"/>
              <a:t>Drugi poziom</a:t>
            </a:r>
          </a:p>
          <a:p>
            <a:pPr lvl="2"/>
            <a:r>
              <a:rPr lang="en-US" dirty="0" smtClean="0"/>
              <a:t>Trzeci poziom</a:t>
            </a:r>
          </a:p>
          <a:p>
            <a:pPr lvl="3"/>
            <a:r>
              <a:rPr lang="en-US" dirty="0" smtClean="0"/>
              <a:t>Czwarty poziom</a:t>
            </a:r>
          </a:p>
          <a:p>
            <a:pPr lvl="4"/>
            <a:r>
              <a:rPr lang="en-US" dirty="0" smtClean="0"/>
              <a:t>Piąty poziom</a:t>
            </a:r>
            <a:endParaRPr lang="pl-PL" dirty="0"/>
          </a:p>
        </p:txBody>
      </p:sp>
      <p:sp>
        <p:nvSpPr>
          <p:cNvPr id="8" name="ARC: Tytuł slajdu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en-US" dirty="0" smtClean="0"/>
              <a:t>Kliknij, aby edytować styl</a:t>
            </a:r>
            <a:endParaRPr lang="pl-PL" dirty="0"/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5E57D4-790D-46D9-8838-3379545D328D}" type="datetime1">
              <a:rPr lang="pl-PL"/>
              <a:pPr>
                <a:defRPr/>
              </a:pPr>
              <a:t>2014-05-20</a:t>
            </a:fld>
            <a:endParaRPr lang="pl-PL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E6C92-D651-4688-96C8-297C1A43082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50800" y="-134938"/>
            <a:ext cx="1554163" cy="157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197850" y="358775"/>
            <a:ext cx="587375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RC: Tytuł slajdu"/>
          <p:cNvSpPr txBox="1">
            <a:spLocks/>
          </p:cNvSpPr>
          <p:nvPr userDrawn="1"/>
        </p:nvSpPr>
        <p:spPr>
          <a:xfrm>
            <a:off x="900113" y="0"/>
            <a:ext cx="7885112" cy="1439863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lIns="360000" tIns="45717" rIns="720000" bIns="45717" anchor="ctr">
            <a:normAutofit/>
          </a:bodyPr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l-PL" dirty="0" smtClean="0"/>
              <a:t>Tytuł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sp>
        <p:nvSpPr>
          <p:cNvPr id="10" name="ARC: Tytuł slajdu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en-US" dirty="0" smtClean="0"/>
              <a:t>Kliknij, aby edytować styl</a:t>
            </a:r>
            <a:endParaRPr lang="pl-PL" dirty="0"/>
          </a:p>
        </p:txBody>
      </p:sp>
      <p:sp>
        <p:nvSpPr>
          <p:cNvPr id="3" name="SmartArt Placeholder 2"/>
          <p:cNvSpPr>
            <a:spLocks noGrp="1"/>
          </p:cNvSpPr>
          <p:nvPr>
            <p:ph type="dgm" sz="quarter" idx="13"/>
          </p:nvPr>
        </p:nvSpPr>
        <p:spPr>
          <a:xfrm>
            <a:off x="457200" y="1630363"/>
            <a:ext cx="8231188" cy="4464050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SmartArt graphic</a:t>
            </a:r>
            <a:endParaRPr lang="pl-PL" noProof="0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DFAA7-7961-45AC-9D1D-EC1E96762A52}" type="datetime1">
              <a:rPr lang="pl-PL"/>
              <a:pPr>
                <a:defRPr/>
              </a:pPr>
              <a:t>2014-05-20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D5D4D-84B9-4B1D-9948-82188469AF9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K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ichał\Desktop\ARC\__ok\LAPTOP-2.wmf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995363" y="1989138"/>
            <a:ext cx="7250112" cy="421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-50800" y="-134938"/>
            <a:ext cx="1554163" cy="157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8197850" y="358775"/>
            <a:ext cx="587375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86065" y="2349674"/>
            <a:ext cx="4901470" cy="3202620"/>
          </a:xfrm>
          <a:noFill/>
        </p:spPr>
        <p:txBody>
          <a:bodyPr/>
          <a:lstStyle>
            <a:lvl1pPr>
              <a:defRPr baseline="0"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en-US" dirty="0" smtClean="0"/>
              <a:t>Kliknij, aby edytować style wzorca tekstu</a:t>
            </a:r>
          </a:p>
          <a:p>
            <a:pPr lvl="1"/>
            <a:r>
              <a:rPr lang="en-US" dirty="0" smtClean="0"/>
              <a:t>Drugi poziom</a:t>
            </a:r>
          </a:p>
          <a:p>
            <a:pPr lvl="2"/>
            <a:r>
              <a:rPr lang="en-US" dirty="0" smtClean="0"/>
              <a:t>Trzeci poziom</a:t>
            </a:r>
          </a:p>
          <a:p>
            <a:pPr lvl="3"/>
            <a:r>
              <a:rPr lang="en-US" dirty="0" smtClean="0"/>
              <a:t>Czwarty poziom</a:t>
            </a:r>
          </a:p>
          <a:p>
            <a:pPr lvl="4"/>
            <a:r>
              <a:rPr lang="en-US" dirty="0" smtClean="0"/>
              <a:t>Piąty poziom</a:t>
            </a:r>
            <a:endParaRPr lang="pl-PL" dirty="0"/>
          </a:p>
        </p:txBody>
      </p:sp>
      <p:sp>
        <p:nvSpPr>
          <p:cNvPr id="13" name="ARC: Tytuł slajdu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en-US" dirty="0" smtClean="0"/>
              <a:t>Kliknij, aby edytować styl</a:t>
            </a:r>
            <a:endParaRPr lang="pl-PL" dirty="0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74718-4029-4919-A5A5-72BE7EE7782B}" type="datetime1">
              <a:rPr lang="pl-PL"/>
              <a:pPr>
                <a:defRPr/>
              </a:pPr>
              <a:t>2014-05-20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F45D0-6FF9-44D3-B61B-382A5370094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50800" y="-134938"/>
            <a:ext cx="1554163" cy="157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197850" y="358775"/>
            <a:ext cx="587375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82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Kliknij, aby edytować style wzorca tekstu</a:t>
            </a:r>
          </a:p>
          <a:p>
            <a:pPr lvl="1"/>
            <a:r>
              <a:rPr lang="en-US" dirty="0" smtClean="0"/>
              <a:t>Drugi poziom</a:t>
            </a:r>
          </a:p>
          <a:p>
            <a:pPr lvl="2"/>
            <a:r>
              <a:rPr lang="en-US" dirty="0" smtClean="0"/>
              <a:t>Trzeci poziom</a:t>
            </a:r>
          </a:p>
          <a:p>
            <a:pPr lvl="3"/>
            <a:r>
              <a:rPr lang="en-US" dirty="0" smtClean="0"/>
              <a:t>Czwarty poziom</a:t>
            </a:r>
          </a:p>
          <a:p>
            <a:pPr lvl="4"/>
            <a:r>
              <a:rPr lang="en-US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9007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Kliknij, aby edytować style wzorca tekstu</a:t>
            </a:r>
          </a:p>
          <a:p>
            <a:pPr lvl="1"/>
            <a:r>
              <a:rPr lang="en-US" dirty="0" smtClean="0"/>
              <a:t>Drugi poziom</a:t>
            </a:r>
          </a:p>
          <a:p>
            <a:pPr lvl="2"/>
            <a:r>
              <a:rPr lang="en-US" dirty="0" smtClean="0"/>
              <a:t>Trzeci poziom</a:t>
            </a:r>
          </a:p>
          <a:p>
            <a:pPr lvl="3"/>
            <a:r>
              <a:rPr lang="en-US" dirty="0" smtClean="0"/>
              <a:t>Czwarty poziom</a:t>
            </a:r>
          </a:p>
          <a:p>
            <a:pPr lvl="4"/>
            <a:r>
              <a:rPr lang="en-US" dirty="0" smtClean="0"/>
              <a:t>Piąty poziom</a:t>
            </a:r>
            <a:endParaRPr lang="pl-PL" dirty="0"/>
          </a:p>
        </p:txBody>
      </p:sp>
      <p:sp>
        <p:nvSpPr>
          <p:cNvPr id="10" name="ARC: Tytuł slajdu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en-US" dirty="0" smtClean="0"/>
              <a:t>Kliknij, aby edytować styl</a:t>
            </a:r>
            <a:endParaRPr lang="pl-PL" dirty="0"/>
          </a:p>
        </p:txBody>
      </p:sp>
      <p:sp>
        <p:nvSpPr>
          <p:cNvPr id="7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51EBF-7778-4537-910C-A6AA5B72694D}" type="datetime1">
              <a:rPr lang="pl-PL"/>
              <a:pPr>
                <a:defRPr/>
              </a:pPr>
              <a:t>2014-05-20</a:t>
            </a:fld>
            <a:endParaRPr lang="pl-PL"/>
          </a:p>
        </p:txBody>
      </p:sp>
      <p:sp>
        <p:nvSpPr>
          <p:cNvPr id="8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A2C2C-31D3-4AD4-8DE1-228C43F75DF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50800" y="-134938"/>
            <a:ext cx="1554163" cy="157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197850" y="358775"/>
            <a:ext cx="587375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79" y="1535469"/>
            <a:ext cx="4040890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 dirty="0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79" y="2175381"/>
            <a:ext cx="4040890" cy="3952203"/>
          </a:xfrm>
          <a:noFill/>
        </p:spPr>
        <p:txBody>
          <a:bodyPr/>
          <a:lstStyle>
            <a:lvl1pPr>
              <a:defRPr sz="240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Kliknij, aby edytować style wzorca tekstu</a:t>
            </a:r>
          </a:p>
          <a:p>
            <a:pPr lvl="1"/>
            <a:r>
              <a:rPr lang="en-US" dirty="0" smtClean="0"/>
              <a:t>Drugi poziom</a:t>
            </a:r>
          </a:p>
          <a:p>
            <a:pPr lvl="2"/>
            <a:r>
              <a:rPr lang="en-US" dirty="0" smtClean="0"/>
              <a:t>Trzeci poziom</a:t>
            </a:r>
          </a:p>
          <a:p>
            <a:pPr lvl="3"/>
            <a:r>
              <a:rPr lang="en-US" dirty="0" smtClean="0"/>
              <a:t>Czwarty poziom</a:t>
            </a:r>
          </a:p>
          <a:p>
            <a:pPr lvl="4"/>
            <a:r>
              <a:rPr lang="en-US" dirty="0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834" y="1535469"/>
            <a:ext cx="4042477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 dirty="0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834" y="2175381"/>
            <a:ext cx="4042477" cy="3952203"/>
          </a:xfrm>
          <a:noFill/>
        </p:spPr>
        <p:txBody>
          <a:bodyPr/>
          <a:lstStyle>
            <a:lvl1pPr>
              <a:defRPr sz="2400" baseline="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Kliknij, aby edytować style wzorca tekstu</a:t>
            </a:r>
          </a:p>
          <a:p>
            <a:pPr lvl="1"/>
            <a:r>
              <a:rPr lang="en-US" dirty="0" smtClean="0"/>
              <a:t>Drugi poziom</a:t>
            </a:r>
          </a:p>
          <a:p>
            <a:pPr lvl="2"/>
            <a:r>
              <a:rPr lang="en-US" dirty="0" smtClean="0"/>
              <a:t>Trzeci poziom</a:t>
            </a:r>
          </a:p>
          <a:p>
            <a:pPr lvl="3"/>
            <a:r>
              <a:rPr lang="en-US" dirty="0" smtClean="0"/>
              <a:t>Czwarty poziom</a:t>
            </a:r>
          </a:p>
          <a:p>
            <a:pPr lvl="4"/>
            <a:r>
              <a:rPr lang="en-US" dirty="0" smtClean="0"/>
              <a:t>Piąty poziom</a:t>
            </a:r>
            <a:endParaRPr lang="pl-PL" dirty="0"/>
          </a:p>
        </p:txBody>
      </p:sp>
      <p:sp>
        <p:nvSpPr>
          <p:cNvPr id="13" name="ARC: Tytuł slajdu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en-US" dirty="0" smtClean="0"/>
              <a:t>Kliknij, aby edytować styl</a:t>
            </a:r>
            <a:endParaRPr lang="pl-PL" dirty="0"/>
          </a:p>
        </p:txBody>
      </p:sp>
      <p:sp>
        <p:nvSpPr>
          <p:cNvPr id="9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DC6C5-A2CB-44C4-9926-3B5F1F749ABD}" type="datetime1">
              <a:rPr lang="pl-PL"/>
              <a:pPr>
                <a:defRPr/>
              </a:pPr>
              <a:t>2014-05-20</a:t>
            </a:fld>
            <a:endParaRPr lang="pl-PL"/>
          </a:p>
        </p:txBody>
      </p:sp>
      <p:sp>
        <p:nvSpPr>
          <p:cNvPr id="10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1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7F84F-3DE8-4BD0-BD87-EE129F1F893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1079500" y="1979613"/>
            <a:ext cx="7113588" cy="423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1" tIns="45717" rIns="91431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Pierwszy poziom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7938"/>
            <a:ext cx="2133600" cy="365125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l" defTabSz="914491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rgbClr val="808285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2A1952-78FA-4057-805D-D836D7E76216}" type="datetime1">
              <a:rPr lang="pl-PL"/>
              <a:pPr>
                <a:defRPr/>
              </a:pPr>
              <a:t>2014-05-20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7938"/>
            <a:ext cx="2897188" cy="365125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ctr" defTabSz="914491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4788" y="6357938"/>
            <a:ext cx="2133600" cy="365125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r" defTabSz="914491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FF1AC25-6926-46B9-B0A9-67AA4148684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01" r:id="rId11"/>
    <p:sldLayoutId id="2147483900" r:id="rId12"/>
    <p:sldLayoutId id="2147483899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2813" rtl="0" fontAlgn="base">
        <a:spcBef>
          <a:spcPct val="0"/>
        </a:spcBef>
        <a:spcAft>
          <a:spcPct val="0"/>
        </a:spcAft>
        <a:tabLst>
          <a:tab pos="2066925" algn="l"/>
        </a:tabLst>
        <a:defRPr sz="3800" b="1" kern="1200">
          <a:solidFill>
            <a:srgbClr val="808285"/>
          </a:solidFill>
          <a:latin typeface="+mj-lt"/>
          <a:ea typeface="+mj-ea"/>
          <a:cs typeface="+mj-cs"/>
        </a:defRPr>
      </a:lvl1pPr>
      <a:lvl2pPr algn="l" defTabSz="912813" rtl="0" fontAlgn="base">
        <a:spcBef>
          <a:spcPct val="0"/>
        </a:spcBef>
        <a:spcAft>
          <a:spcPct val="0"/>
        </a:spcAft>
        <a:tabLst>
          <a:tab pos="2066925" algn="l"/>
        </a:tabLst>
        <a:defRPr sz="3800" b="1">
          <a:solidFill>
            <a:srgbClr val="808285"/>
          </a:solidFill>
          <a:latin typeface="Arial Bold"/>
        </a:defRPr>
      </a:lvl2pPr>
      <a:lvl3pPr algn="l" defTabSz="912813" rtl="0" fontAlgn="base">
        <a:spcBef>
          <a:spcPct val="0"/>
        </a:spcBef>
        <a:spcAft>
          <a:spcPct val="0"/>
        </a:spcAft>
        <a:tabLst>
          <a:tab pos="2066925" algn="l"/>
        </a:tabLst>
        <a:defRPr sz="3800" b="1">
          <a:solidFill>
            <a:srgbClr val="808285"/>
          </a:solidFill>
          <a:latin typeface="Arial Bold"/>
        </a:defRPr>
      </a:lvl3pPr>
      <a:lvl4pPr algn="l" defTabSz="912813" rtl="0" fontAlgn="base">
        <a:spcBef>
          <a:spcPct val="0"/>
        </a:spcBef>
        <a:spcAft>
          <a:spcPct val="0"/>
        </a:spcAft>
        <a:tabLst>
          <a:tab pos="2066925" algn="l"/>
        </a:tabLst>
        <a:defRPr sz="3800" b="1">
          <a:solidFill>
            <a:srgbClr val="808285"/>
          </a:solidFill>
          <a:latin typeface="Arial Bold"/>
        </a:defRPr>
      </a:lvl4pPr>
      <a:lvl5pPr algn="l" defTabSz="912813" rtl="0" fontAlgn="base">
        <a:spcBef>
          <a:spcPct val="0"/>
        </a:spcBef>
        <a:spcAft>
          <a:spcPct val="0"/>
        </a:spcAft>
        <a:tabLst>
          <a:tab pos="2066925" algn="l"/>
        </a:tabLst>
        <a:defRPr sz="3800" b="1">
          <a:solidFill>
            <a:srgbClr val="808285"/>
          </a:solidFill>
          <a:latin typeface="Arial Bold"/>
        </a:defRPr>
      </a:lvl5pPr>
      <a:lvl6pPr marL="457200" algn="l" defTabSz="912813" rtl="0" fontAlgn="base">
        <a:spcBef>
          <a:spcPct val="0"/>
        </a:spcBef>
        <a:spcAft>
          <a:spcPct val="0"/>
        </a:spcAft>
        <a:tabLst>
          <a:tab pos="2066925" algn="l"/>
        </a:tabLst>
        <a:defRPr sz="3800" b="1">
          <a:solidFill>
            <a:srgbClr val="808285"/>
          </a:solidFill>
          <a:latin typeface="Arial Bold"/>
        </a:defRPr>
      </a:lvl6pPr>
      <a:lvl7pPr marL="914400" algn="l" defTabSz="912813" rtl="0" fontAlgn="base">
        <a:spcBef>
          <a:spcPct val="0"/>
        </a:spcBef>
        <a:spcAft>
          <a:spcPct val="0"/>
        </a:spcAft>
        <a:tabLst>
          <a:tab pos="2066925" algn="l"/>
        </a:tabLst>
        <a:defRPr sz="3800" b="1">
          <a:solidFill>
            <a:srgbClr val="808285"/>
          </a:solidFill>
          <a:latin typeface="Arial Bold"/>
        </a:defRPr>
      </a:lvl7pPr>
      <a:lvl8pPr marL="1371600" algn="l" defTabSz="912813" rtl="0" fontAlgn="base">
        <a:spcBef>
          <a:spcPct val="0"/>
        </a:spcBef>
        <a:spcAft>
          <a:spcPct val="0"/>
        </a:spcAft>
        <a:tabLst>
          <a:tab pos="2066925" algn="l"/>
        </a:tabLst>
        <a:defRPr sz="3800" b="1">
          <a:solidFill>
            <a:srgbClr val="808285"/>
          </a:solidFill>
          <a:latin typeface="Arial Bold"/>
        </a:defRPr>
      </a:lvl8pPr>
      <a:lvl9pPr marL="1828800" algn="l" defTabSz="912813" rtl="0" fontAlgn="base">
        <a:spcBef>
          <a:spcPct val="0"/>
        </a:spcBef>
        <a:spcAft>
          <a:spcPct val="0"/>
        </a:spcAft>
        <a:tabLst>
          <a:tab pos="2066925" algn="l"/>
        </a:tabLst>
        <a:defRPr sz="3800" b="1">
          <a:solidFill>
            <a:srgbClr val="808285"/>
          </a:solidFill>
          <a:latin typeface="Arial Bold"/>
        </a:defRPr>
      </a:lvl9pPr>
    </p:titleStyle>
    <p:bodyStyle>
      <a:lvl1pPr marL="341313" indent="-341313" algn="l" defTabSz="912813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808285"/>
          </a:solidFill>
          <a:latin typeface="+mn-lt"/>
          <a:ea typeface="+mn-ea"/>
          <a:cs typeface="+mn-cs"/>
        </a:defRPr>
      </a:lvl1pPr>
      <a:lvl2pPr marL="741363" indent="-284163" algn="l" defTabSz="912813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808285"/>
          </a:solidFill>
          <a:latin typeface="+mn-lt"/>
          <a:ea typeface="+mn-ea"/>
          <a:cs typeface="+mn-cs"/>
        </a:defRPr>
      </a:lvl2pPr>
      <a:lvl3pPr marL="1141413" indent="-227013" algn="l" defTabSz="912813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808285"/>
          </a:solidFill>
          <a:latin typeface="+mn-lt"/>
          <a:ea typeface="+mn-ea"/>
          <a:cs typeface="+mn-cs"/>
        </a:defRPr>
      </a:lvl3pPr>
      <a:lvl4pPr marL="1598613" indent="-227013" algn="l" defTabSz="912813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808285"/>
          </a:solidFill>
          <a:latin typeface="+mn-lt"/>
          <a:ea typeface="+mn-ea"/>
          <a:cs typeface="+mn-cs"/>
        </a:defRPr>
      </a:lvl4pPr>
      <a:lvl5pPr marL="2055813" indent="-227013" algn="l" defTabSz="912813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808285"/>
          </a:solidFill>
          <a:latin typeface="+mn-lt"/>
          <a:ea typeface="+mn-ea"/>
          <a:cs typeface="+mn-cs"/>
        </a:defRPr>
      </a:lvl5pPr>
      <a:lvl6pPr marL="251434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3.v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4.v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5.vml"/><Relationship Id="rId4" Type="http://schemas.openxmlformats.org/officeDocument/2006/relationships/oleObject" Target="../embeddings/oleObject136.bin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6.vml"/><Relationship Id="rId4" Type="http://schemas.openxmlformats.org/officeDocument/2006/relationships/oleObject" Target="../embeddings/oleObject138.bin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7.vml"/><Relationship Id="rId4" Type="http://schemas.openxmlformats.org/officeDocument/2006/relationships/oleObject" Target="../embeddings/oleObject140.bin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4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6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8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10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2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5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9.bin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3.vml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4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5.vml"/><Relationship Id="rId4" Type="http://schemas.openxmlformats.org/officeDocument/2006/relationships/oleObject" Target="../embeddings/oleObject30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6.vml"/><Relationship Id="rId5" Type="http://schemas.openxmlformats.org/officeDocument/2006/relationships/oleObject" Target="../embeddings/oleObject33.bin"/><Relationship Id="rId4" Type="http://schemas.openxmlformats.org/officeDocument/2006/relationships/oleObject" Target="../embeddings/oleObject32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7.vml"/><Relationship Id="rId5" Type="http://schemas.openxmlformats.org/officeDocument/2006/relationships/oleObject" Target="../embeddings/oleObject36.bin"/><Relationship Id="rId4" Type="http://schemas.openxmlformats.org/officeDocument/2006/relationships/oleObject" Target="../embeddings/oleObject35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8.vml"/><Relationship Id="rId4" Type="http://schemas.openxmlformats.org/officeDocument/2006/relationships/oleObject" Target="../embeddings/oleObject38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9.v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0.vml"/><Relationship Id="rId4" Type="http://schemas.openxmlformats.org/officeDocument/2006/relationships/oleObject" Target="../embeddings/oleObject41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1.v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3" Type="http://schemas.openxmlformats.org/officeDocument/2006/relationships/oleObject" Target="../embeddings/oleObject43.bin"/><Relationship Id="rId7" Type="http://schemas.openxmlformats.org/officeDocument/2006/relationships/oleObject" Target="../embeddings/oleObject4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46.bin"/><Relationship Id="rId5" Type="http://schemas.openxmlformats.org/officeDocument/2006/relationships/oleObject" Target="../embeddings/oleObject45.bin"/><Relationship Id="rId4" Type="http://schemas.openxmlformats.org/officeDocument/2006/relationships/oleObject" Target="../embeddings/oleObject44.bin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3.v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4.v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5.vml"/><Relationship Id="rId5" Type="http://schemas.openxmlformats.org/officeDocument/2006/relationships/oleObject" Target="../embeddings/oleObject53.bin"/><Relationship Id="rId4" Type="http://schemas.openxmlformats.org/officeDocument/2006/relationships/oleObject" Target="../embeddings/oleObject52.bin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6.vml"/><Relationship Id="rId5" Type="http://schemas.openxmlformats.org/officeDocument/2006/relationships/oleObject" Target="../embeddings/oleObject56.bin"/><Relationship Id="rId4" Type="http://schemas.openxmlformats.org/officeDocument/2006/relationships/oleObject" Target="../embeddings/oleObject55.bin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7.vml"/><Relationship Id="rId5" Type="http://schemas.openxmlformats.org/officeDocument/2006/relationships/oleObject" Target="../embeddings/oleObject59.bin"/><Relationship Id="rId4" Type="http://schemas.openxmlformats.org/officeDocument/2006/relationships/oleObject" Target="../embeddings/oleObject58.bin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5.bin"/><Relationship Id="rId3" Type="http://schemas.openxmlformats.org/officeDocument/2006/relationships/oleObject" Target="../embeddings/oleObject60.bin"/><Relationship Id="rId7" Type="http://schemas.openxmlformats.org/officeDocument/2006/relationships/oleObject" Target="../embeddings/oleObject6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63.bin"/><Relationship Id="rId5" Type="http://schemas.openxmlformats.org/officeDocument/2006/relationships/oleObject" Target="../embeddings/oleObject62.bin"/><Relationship Id="rId4" Type="http://schemas.openxmlformats.org/officeDocument/2006/relationships/oleObject" Target="../embeddings/oleObject61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9.vml"/><Relationship Id="rId5" Type="http://schemas.openxmlformats.org/officeDocument/2006/relationships/oleObject" Target="../embeddings/oleObject68.bin"/><Relationship Id="rId4" Type="http://schemas.openxmlformats.org/officeDocument/2006/relationships/oleObject" Target="../embeddings/oleObject67.bin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0.v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1.vml"/><Relationship Id="rId5" Type="http://schemas.openxmlformats.org/officeDocument/2006/relationships/oleObject" Target="../embeddings/oleObject72.bin"/><Relationship Id="rId4" Type="http://schemas.openxmlformats.org/officeDocument/2006/relationships/oleObject" Target="../embeddings/oleObject71.bin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2.v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3.v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4.vml"/><Relationship Id="rId5" Type="http://schemas.openxmlformats.org/officeDocument/2006/relationships/oleObject" Target="../embeddings/oleObject77.bin"/><Relationship Id="rId4" Type="http://schemas.openxmlformats.org/officeDocument/2006/relationships/oleObject" Target="../embeddings/oleObject76.bin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5.vml"/><Relationship Id="rId5" Type="http://schemas.openxmlformats.org/officeDocument/2006/relationships/oleObject" Target="../embeddings/oleObject80.bin"/><Relationship Id="rId4" Type="http://schemas.openxmlformats.org/officeDocument/2006/relationships/oleObject" Target="../embeddings/oleObject79.bin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6.vml"/><Relationship Id="rId5" Type="http://schemas.openxmlformats.org/officeDocument/2006/relationships/oleObject" Target="../embeddings/oleObject83.bin"/><Relationship Id="rId4" Type="http://schemas.openxmlformats.org/officeDocument/2006/relationships/oleObject" Target="../embeddings/oleObject82.bin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7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8.vml"/><Relationship Id="rId5" Type="http://schemas.openxmlformats.org/officeDocument/2006/relationships/oleObject" Target="../embeddings/oleObject87.bin"/><Relationship Id="rId4" Type="http://schemas.openxmlformats.org/officeDocument/2006/relationships/oleObject" Target="../embeddings/oleObject86.bin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9.vml"/><Relationship Id="rId4" Type="http://schemas.openxmlformats.org/officeDocument/2006/relationships/oleObject" Target="../embeddings/oleObject89.bin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0.v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1.vml"/><Relationship Id="rId4" Type="http://schemas.openxmlformats.org/officeDocument/2006/relationships/oleObject" Target="../embeddings/oleObject92.bin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2.vml"/><Relationship Id="rId4" Type="http://schemas.openxmlformats.org/officeDocument/2006/relationships/oleObject" Target="../embeddings/oleObject94.bin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3.vml"/><Relationship Id="rId4" Type="http://schemas.openxmlformats.org/officeDocument/2006/relationships/oleObject" Target="../embeddings/oleObject96.bin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4.vml"/><Relationship Id="rId4" Type="http://schemas.openxmlformats.org/officeDocument/2006/relationships/oleObject" Target="../embeddings/oleObject98.bin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5.vml"/><Relationship Id="rId4" Type="http://schemas.openxmlformats.org/officeDocument/2006/relationships/oleObject" Target="../embeddings/oleObject100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6.v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7.vml"/><Relationship Id="rId4" Type="http://schemas.openxmlformats.org/officeDocument/2006/relationships/oleObject" Target="../embeddings/oleObject103.bin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8.vml"/><Relationship Id="rId4" Type="http://schemas.openxmlformats.org/officeDocument/2006/relationships/oleObject" Target="../embeddings/oleObject105.bin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9.v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0.vml"/><Relationship Id="rId4" Type="http://schemas.openxmlformats.org/officeDocument/2006/relationships/oleObject" Target="../embeddings/oleObject108.bin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1.vml"/><Relationship Id="rId4" Type="http://schemas.openxmlformats.org/officeDocument/2006/relationships/oleObject" Target="../embeddings/oleObject110.bin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2.vml"/><Relationship Id="rId4" Type="http://schemas.openxmlformats.org/officeDocument/2006/relationships/oleObject" Target="../embeddings/oleObject112.bin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3.vml"/><Relationship Id="rId4" Type="http://schemas.openxmlformats.org/officeDocument/2006/relationships/oleObject" Target="../embeddings/oleObject114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4.vml"/><Relationship Id="rId4" Type="http://schemas.openxmlformats.org/officeDocument/2006/relationships/oleObject" Target="../embeddings/oleObject116.bin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5.vml"/><Relationship Id="rId4" Type="http://schemas.openxmlformats.org/officeDocument/2006/relationships/oleObject" Target="../embeddings/oleObject118.bin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6.vml"/><Relationship Id="rId4" Type="http://schemas.openxmlformats.org/officeDocument/2006/relationships/oleObject" Target="../embeddings/oleObject120.bin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7.vml"/><Relationship Id="rId4" Type="http://schemas.openxmlformats.org/officeDocument/2006/relationships/oleObject" Target="../embeddings/oleObject122.bin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8.vml"/><Relationship Id="rId4" Type="http://schemas.openxmlformats.org/officeDocument/2006/relationships/oleObject" Target="../embeddings/oleObject124.bin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9.vml"/><Relationship Id="rId4" Type="http://schemas.openxmlformats.org/officeDocument/2006/relationships/oleObject" Target="../embeddings/oleObject126.bin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0.vml"/><Relationship Id="rId4" Type="http://schemas.openxmlformats.org/officeDocument/2006/relationships/oleObject" Target="../embeddings/oleObject128.bin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1.vml"/><Relationship Id="rId4" Type="http://schemas.openxmlformats.org/officeDocument/2006/relationships/oleObject" Target="../embeddings/oleObject130.bin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2.vml"/><Relationship Id="rId4" Type="http://schemas.openxmlformats.org/officeDocument/2006/relationships/oleObject" Target="../embeddings/oleObject13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484438" y="3825875"/>
            <a:ext cx="5759450" cy="1512888"/>
          </a:xfrm>
        </p:spPr>
        <p:txBody>
          <a:bodyPr>
            <a:noAutofit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dirty="0"/>
              <a:t>TAJEMNICZY KLIENT</a:t>
            </a:r>
            <a:br>
              <a:rPr lang="pl-PL" dirty="0"/>
            </a:br>
            <a:r>
              <a:rPr lang="pl-PL" dirty="0"/>
              <a:t>W 17 URZĘDACH DZIELNIC                                M.ST. WARSZAWY</a:t>
            </a:r>
          </a:p>
        </p:txBody>
      </p:sp>
      <p:sp>
        <p:nvSpPr>
          <p:cNvPr id="16386" name="Podtytuł 2"/>
          <p:cNvSpPr>
            <a:spLocks noGrp="1"/>
          </p:cNvSpPr>
          <p:nvPr>
            <p:ph type="subTitle" idx="1"/>
          </p:nvPr>
        </p:nvSpPr>
        <p:spPr>
          <a:xfrm>
            <a:off x="2484438" y="5229225"/>
            <a:ext cx="5759450" cy="612775"/>
          </a:xfrm>
          <a:ln w="9525"/>
        </p:spPr>
        <p:txBody>
          <a:bodyPr/>
          <a:lstStyle/>
          <a:p>
            <a:pPr>
              <a:spcBef>
                <a:spcPct val="0"/>
              </a:spcBef>
            </a:pPr>
            <a:r>
              <a:rPr sz="1800" b="1">
                <a:solidFill>
                  <a:srgbClr val="808285"/>
                </a:solidFill>
              </a:rPr>
              <a:t>RAPORT DLA</a:t>
            </a:r>
            <a:br>
              <a:rPr sz="1800" b="1">
                <a:solidFill>
                  <a:srgbClr val="808285"/>
                </a:solidFill>
              </a:rPr>
            </a:br>
            <a:r>
              <a:rPr sz="1800" b="1">
                <a:solidFill>
                  <a:srgbClr val="808285"/>
                </a:solidFill>
              </a:rPr>
              <a:t>URZĘDU M.ST. WARSZAWY</a:t>
            </a:r>
          </a:p>
        </p:txBody>
      </p:sp>
      <p:sp>
        <p:nvSpPr>
          <p:cNvPr id="16387" name="Symbol zastępczy numeru slajdu 3"/>
          <p:cNvSpPr>
            <a:spLocks noGrp="1"/>
          </p:cNvSpPr>
          <p:nvPr>
            <p:ph type="sldNum" sz="quarter" idx="12"/>
          </p:nvPr>
        </p:nvSpPr>
        <p:spPr bwMode="auto">
          <a:xfrm>
            <a:off x="6110288" y="6357938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l-PL" b="1" smtClean="0">
                <a:solidFill>
                  <a:srgbClr val="808285"/>
                </a:solidFill>
                <a:cs typeface="Arial" charset="0"/>
              </a:rPr>
              <a:t>Warszawa, Grudzień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C7962BF-D8EE-47F5-BB92-E586EEC03C87}" type="slidenum">
              <a:rPr lang="pl-PL"/>
              <a:pPr>
                <a:defRPr/>
              </a:pPr>
              <a:t>10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 smtClean="0"/>
              <a:t>Rezultaty badania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accent5"/>
                </a:solidFill>
              </a:rPr>
              <a:t>5 z 7</a:t>
            </a:r>
            <a:endParaRPr lang="pl-PL" sz="2800" b="1" dirty="0"/>
          </a:p>
        </p:txBody>
      </p:sp>
      <p:sp>
        <p:nvSpPr>
          <p:cNvPr id="5" name="Symbol zastępczy zawartości 1"/>
          <p:cNvSpPr txBox="1">
            <a:spLocks/>
          </p:cNvSpPr>
          <p:nvPr/>
        </p:nvSpPr>
        <p:spPr>
          <a:xfrm>
            <a:off x="973138" y="1979613"/>
            <a:ext cx="7559675" cy="4330700"/>
          </a:xfrm>
          <a:prstGeom prst="rect">
            <a:avLst/>
          </a:prstGeom>
          <a:noFill/>
        </p:spPr>
        <p:txBody>
          <a:bodyPr lIns="91431" tIns="45717" rIns="91431" bIns="45717"/>
          <a:lstStyle>
            <a:lvl1pPr marL="342864" indent="-342864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1pPr>
            <a:lvl2pPr marL="742874" indent="-285723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2pPr>
            <a:lvl3pPr marL="1142884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4pPr>
            <a:lvl5pPr marL="2057195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5pPr>
            <a:lvl6pPr marL="251434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Wyłącznie w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Wilanowie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, na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Ochocie i Pradze Północ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zdarzali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się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urzędnicy, którzy podczas obsługi audytorów spożywali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posiłek. </a:t>
            </a: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Zaledwie podczas 6% wizyt audytorzy zetknęli się ze zniecierpliwieniem ze strony urzędników.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Najczęściej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ze zniecierpliwieniem spotykali się audytorzy w Wilanowie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64% urzędników wyjaśniających przedstawioną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sprawę, dopytywało interesantów </a:t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szczegóły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dotyczące ich spraw. W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roku 2012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odsetek urzędników dopytujących </a:t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 szczegóły był nieznacznie wyższy i wyniósł 68%. Na Białołęce odsetek urzędników dopytujących audytorów był najniższy – co trzeci urzędnik zadawał dodatkowe pytania.</a:t>
            </a: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Zdecydowana większość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urzędników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(99%) posługiwała się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językiem zrozumiałym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dla interesanta.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Urzędnicy relatywnie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rzadko opuszczali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swoje stanowisko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pracy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6% z nich odchodziło </a:t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za stanowiska. W porównaniu do roku 2012, odsetek ten jest niszy o 6%. </a:t>
            </a: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18" tIns="45725" rIns="180018" bIns="45725"/>
          <a:lstStyle/>
          <a:p>
            <a:r>
              <a:rPr lang="pl-PL" sz="1200" b="1">
                <a:latin typeface="Arial Light"/>
              </a:rPr>
              <a:t>Czy urzędnik upewnił się, że zrozumiałeś jego  wyjaśnienia?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C7EE3C1-106A-426E-A426-237351A88260}" type="slidenum">
              <a:rPr lang="pl-PL"/>
              <a:pPr>
                <a:defRPr/>
              </a:pPr>
              <a:t>100</a:t>
            </a:fld>
            <a:endParaRPr lang="pl-PL"/>
          </a:p>
        </p:txBody>
      </p:sp>
      <p:graphicFrame>
        <p:nvGraphicFramePr>
          <p:cNvPr id="117763" name="Object 2"/>
          <p:cNvGraphicFramePr>
            <a:graphicFrameLocks noChangeAspect="1"/>
          </p:cNvGraphicFramePr>
          <p:nvPr/>
        </p:nvGraphicFramePr>
        <p:xfrm>
          <a:off x="346075" y="2514600"/>
          <a:ext cx="8564563" cy="2630488"/>
        </p:xfrm>
        <a:graphic>
          <a:graphicData uri="http://schemas.openxmlformats.org/presentationml/2006/ole">
            <p:oleObj spid="_x0000_s117763" r:id="rId3" imgW="8565622" imgH="2627604" progId="Excel.Chart.8">
              <p:embed/>
            </p:oleObj>
          </a:graphicData>
        </a:graphic>
      </p:graphicFrame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Urzędnik: Obsługa przedstawionej </a:t>
            </a:r>
            <a:r>
              <a:rPr lang="pl-PL" sz="3100" b="1" dirty="0" smtClean="0">
                <a:solidFill>
                  <a:schemeClr val="accent5"/>
                </a:solidFill>
              </a:rPr>
              <a:t>sprawy (5)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07950" y="6129338"/>
            <a:ext cx="2293938" cy="325437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17766" name="pole tekstowe 9"/>
          <p:cNvSpPr txBox="1">
            <a:spLocks noChangeArrowheads="1"/>
          </p:cNvSpPr>
          <p:nvPr/>
        </p:nvSpPr>
        <p:spPr bwMode="auto">
          <a:xfrm>
            <a:off x="0" y="6459538"/>
            <a:ext cx="2989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0113" y="4168775"/>
            <a:ext cx="7773987" cy="1362075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dirty="0"/>
              <a:t>Wyniki badania</a:t>
            </a:r>
          </a:p>
        </p:txBody>
      </p:sp>
      <p:grpSp>
        <p:nvGrpSpPr>
          <p:cNvPr id="118786" name="Grupa 6"/>
          <p:cNvGrpSpPr>
            <a:grpSpLocks/>
          </p:cNvGrpSpPr>
          <p:nvPr/>
        </p:nvGrpSpPr>
        <p:grpSpPr bwMode="auto">
          <a:xfrm>
            <a:off x="0" y="3605213"/>
            <a:ext cx="8383588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51"/>
              <a:ext cx="2628651" cy="360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pic>
          <p:nvPicPr>
            <p:cNvPr id="118789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838" y="1412875"/>
            <a:ext cx="6916737" cy="1939925"/>
          </a:xfrm>
          <a:prstGeom prst="rect">
            <a:avLst/>
          </a:prstGeom>
        </p:spPr>
        <p:txBody>
          <a:bodyPr lIns="0" tIns="0" rIns="0" bIns="122400" anchor="b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</a:t>
            </a:r>
            <a:r>
              <a:rPr lang="pl-PL" dirty="0"/>
              <a:t>przedstawionej </a:t>
            </a:r>
            <a:r>
              <a:rPr lang="pl-PL" dirty="0" smtClean="0"/>
              <a:t>sprawy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18" tIns="45725" rIns="180018" bIns="45725"/>
          <a:lstStyle/>
          <a:p>
            <a:r>
              <a:rPr lang="pl-PL" sz="1200" b="1">
                <a:latin typeface="Arial Light"/>
              </a:rPr>
              <a:t>TOP-2-BOX („Zdecydowanie tak” + „Raczej tak”)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CB47AFBB-696E-4248-B322-E680D8A44B6C}" type="slidenum">
              <a:rPr lang="pl-PL"/>
              <a:pPr>
                <a:defRPr/>
              </a:pPr>
              <a:t>102</a:t>
            </a:fld>
            <a:endParaRPr lang="pl-PL"/>
          </a:p>
        </p:txBody>
      </p:sp>
      <p:graphicFrame>
        <p:nvGraphicFramePr>
          <p:cNvPr id="119811" name="Object 2"/>
          <p:cNvGraphicFramePr>
            <a:graphicFrameLocks noChangeAspect="1"/>
          </p:cNvGraphicFramePr>
          <p:nvPr/>
        </p:nvGraphicFramePr>
        <p:xfrm>
          <a:off x="346075" y="2154238"/>
          <a:ext cx="8564563" cy="4567237"/>
        </p:xfrm>
        <a:graphic>
          <a:graphicData uri="http://schemas.openxmlformats.org/presentationml/2006/ole">
            <p:oleObj spid="_x0000_s119811" r:id="rId3" imgW="8565622" imgH="4572396" progId="Excel.Chart.8">
              <p:embed/>
            </p:oleObj>
          </a:graphicData>
        </a:graphic>
      </p:graphicFrame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accent5"/>
                </a:solidFill>
              </a:rPr>
              <a:t>Ogólna ocena zadowolenia z obsługi przez urzędnika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3025" y="6310313"/>
          <a:ext cx="8789988" cy="427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000"/>
                <a:gridCol w="446400"/>
                <a:gridCol w="446400"/>
                <a:gridCol w="446400"/>
                <a:gridCol w="446400"/>
                <a:gridCol w="446400"/>
                <a:gridCol w="446400"/>
                <a:gridCol w="446400"/>
                <a:gridCol w="446400"/>
                <a:gridCol w="446400"/>
                <a:gridCol w="446400"/>
                <a:gridCol w="446400"/>
                <a:gridCol w="446400"/>
                <a:gridCol w="446400"/>
                <a:gridCol w="446400"/>
                <a:gridCol w="446400"/>
                <a:gridCol w="446400"/>
                <a:gridCol w="446400"/>
                <a:gridCol w="446400"/>
              </a:tblGrid>
              <a:tr h="421200">
                <a:tc>
                  <a:txBody>
                    <a:bodyPr/>
                    <a:lstStyle/>
                    <a:p>
                      <a:r>
                        <a:rPr lang="pl-PL" sz="11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Średnia </a:t>
                      </a:r>
                    </a:p>
                    <a:p>
                      <a:pPr algn="ctr"/>
                      <a:r>
                        <a:rPr lang="pl-PL" sz="11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oceny</a:t>
                      </a:r>
                      <a:endParaRPr lang="pl-PL" sz="11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4,46</a:t>
                      </a:r>
                      <a:endParaRPr lang="pl-PL" sz="105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3,81</a:t>
                      </a:r>
                      <a:endParaRPr lang="pl-PL" sz="105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3,65</a:t>
                      </a:r>
                      <a:endParaRPr lang="pl-PL" sz="105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3,64</a:t>
                      </a:r>
                      <a:endParaRPr lang="pl-PL" sz="105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3,60</a:t>
                      </a:r>
                      <a:endParaRPr lang="pl-PL" sz="105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3,50</a:t>
                      </a:r>
                      <a:endParaRPr lang="pl-PL" sz="105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3,60</a:t>
                      </a:r>
                      <a:endParaRPr lang="pl-PL" sz="105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3,57</a:t>
                      </a:r>
                      <a:endParaRPr lang="pl-PL" sz="105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3,43</a:t>
                      </a:r>
                      <a:endParaRPr lang="pl-PL" sz="105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3,48</a:t>
                      </a:r>
                      <a:endParaRPr lang="pl-PL" sz="105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3,48</a:t>
                      </a:r>
                      <a:endParaRPr lang="pl-PL" sz="105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3,40</a:t>
                      </a:r>
                      <a:endParaRPr lang="pl-PL" sz="105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3,38</a:t>
                      </a:r>
                      <a:endParaRPr lang="pl-PL" sz="105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3,20</a:t>
                      </a:r>
                      <a:endParaRPr lang="pl-PL" sz="105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3,33</a:t>
                      </a:r>
                      <a:endParaRPr lang="pl-PL" sz="105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3,36</a:t>
                      </a:r>
                      <a:endParaRPr lang="pl-PL" sz="105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3,40</a:t>
                      </a:r>
                      <a:endParaRPr lang="pl-PL" sz="105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3,05</a:t>
                      </a:r>
                      <a:endParaRPr lang="pl-PL" sz="105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A629C31-B083-4CF1-89BD-36B3C3885928}" type="slidenum">
              <a:rPr lang="pl-PL"/>
              <a:pPr>
                <a:defRPr/>
              </a:pPr>
              <a:t>103</a:t>
            </a:fld>
            <a:endParaRPr lang="pl-PL"/>
          </a:p>
        </p:txBody>
      </p:sp>
      <p:graphicFrame>
        <p:nvGraphicFramePr>
          <p:cNvPr id="120834" name="Object 2"/>
          <p:cNvGraphicFramePr>
            <a:graphicFrameLocks noChangeAspect="1"/>
          </p:cNvGraphicFramePr>
          <p:nvPr/>
        </p:nvGraphicFramePr>
        <p:xfrm>
          <a:off x="346075" y="1771650"/>
          <a:ext cx="8564563" cy="2630488"/>
        </p:xfrm>
        <a:graphic>
          <a:graphicData uri="http://schemas.openxmlformats.org/presentationml/2006/ole">
            <p:oleObj spid="_x0000_s120834" r:id="rId3" imgW="8565622" imgH="2627604" progId="Excel.Chart.8">
              <p:embed/>
            </p:oleObj>
          </a:graphicData>
        </a:graphic>
      </p:graphicFrame>
      <p:graphicFrame>
        <p:nvGraphicFramePr>
          <p:cNvPr id="120835" name="Object 2"/>
          <p:cNvGraphicFramePr>
            <a:graphicFrameLocks noChangeAspect="1"/>
          </p:cNvGraphicFramePr>
          <p:nvPr/>
        </p:nvGraphicFramePr>
        <p:xfrm>
          <a:off x="346075" y="4157663"/>
          <a:ext cx="8564563" cy="2628900"/>
        </p:xfrm>
        <a:graphic>
          <a:graphicData uri="http://schemas.openxmlformats.org/presentationml/2006/ole">
            <p:oleObj spid="_x0000_s120835" r:id="rId4" imgW="8565622" imgH="2627604" progId="Excel.Chart.8">
              <p:embed/>
            </p:oleObj>
          </a:graphicData>
        </a:graphic>
      </p:graphicFrame>
      <p:sp>
        <p:nvSpPr>
          <p:cNvPr id="120836" name="Rectangle 4"/>
          <p:cNvSpPr>
            <a:spLocks noChangeArrowheads="1"/>
          </p:cNvSpPr>
          <p:nvPr/>
        </p:nvSpPr>
        <p:spPr bwMode="auto">
          <a:xfrm>
            <a:off x="614363" y="4221163"/>
            <a:ext cx="7558087" cy="2778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r>
              <a:rPr lang="pl-PL" sz="1200" b="1">
                <a:latin typeface="Arial Light"/>
              </a:rPr>
              <a:t>Czy urzędnik udzielał informacji w sposób zrozumiały?</a:t>
            </a:r>
            <a:endParaRPr lang="pl-PL" sz="1200" b="1">
              <a:latin typeface="Tahoma" pitchFamily="34" charset="0"/>
            </a:endParaRPr>
          </a:p>
        </p:txBody>
      </p:sp>
      <p:sp>
        <p:nvSpPr>
          <p:cNvPr id="120837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urzędnik był uprzejmy i miły?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2900" b="1" dirty="0" smtClean="0">
                <a:solidFill>
                  <a:schemeClr val="accent5"/>
                </a:solidFill>
              </a:rPr>
              <a:t>Ocena sposobu załatwienia przedstawionej sprawy przez urzędnika (1)</a:t>
            </a:r>
            <a:endParaRPr lang="pl-PL" sz="2900" b="1" dirty="0">
              <a:solidFill>
                <a:schemeClr val="accent5"/>
              </a:solidFill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6229350" y="1476375"/>
            <a:ext cx="2808288" cy="32385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Odsetek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odpowiedzi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„Zdecydowanie tak” oraz „raczej tak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”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20840" name="pole tekstowe 8"/>
          <p:cNvSpPr txBox="1">
            <a:spLocks noChangeArrowheads="1"/>
          </p:cNvSpPr>
          <p:nvPr/>
        </p:nvSpPr>
        <p:spPr bwMode="auto">
          <a:xfrm>
            <a:off x="0" y="6597650"/>
            <a:ext cx="48609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2480E404-CDBF-47EB-948E-4415EFAC08A4}" type="slidenum">
              <a:rPr lang="pl-PL"/>
              <a:pPr>
                <a:defRPr/>
              </a:pPr>
              <a:t>104</a:t>
            </a:fld>
            <a:endParaRPr lang="pl-PL"/>
          </a:p>
        </p:txBody>
      </p:sp>
      <p:graphicFrame>
        <p:nvGraphicFramePr>
          <p:cNvPr id="121858" name="Object 2"/>
          <p:cNvGraphicFramePr>
            <a:graphicFrameLocks noChangeAspect="1"/>
          </p:cNvGraphicFramePr>
          <p:nvPr/>
        </p:nvGraphicFramePr>
        <p:xfrm>
          <a:off x="346075" y="1771650"/>
          <a:ext cx="8564563" cy="2630488"/>
        </p:xfrm>
        <a:graphic>
          <a:graphicData uri="http://schemas.openxmlformats.org/presentationml/2006/ole">
            <p:oleObj spid="_x0000_s121858" r:id="rId3" imgW="8565622" imgH="2627604" progId="Excel.Chart.8">
              <p:embed/>
            </p:oleObj>
          </a:graphicData>
        </a:graphic>
      </p:graphicFrame>
      <p:graphicFrame>
        <p:nvGraphicFramePr>
          <p:cNvPr id="121859" name="Object 2"/>
          <p:cNvGraphicFramePr>
            <a:graphicFrameLocks noChangeAspect="1"/>
          </p:cNvGraphicFramePr>
          <p:nvPr/>
        </p:nvGraphicFramePr>
        <p:xfrm>
          <a:off x="346075" y="4157663"/>
          <a:ext cx="8564563" cy="2628900"/>
        </p:xfrm>
        <a:graphic>
          <a:graphicData uri="http://schemas.openxmlformats.org/presentationml/2006/ole">
            <p:oleObj spid="_x0000_s121859" r:id="rId4" imgW="8565622" imgH="2627604" progId="Excel.Chart.8">
              <p:embed/>
            </p:oleObj>
          </a:graphicData>
        </a:graphic>
      </p:graphicFrame>
      <p:sp>
        <p:nvSpPr>
          <p:cNvPr id="121860" name="Rectangle 4"/>
          <p:cNvSpPr>
            <a:spLocks noChangeArrowheads="1"/>
          </p:cNvSpPr>
          <p:nvPr/>
        </p:nvSpPr>
        <p:spPr bwMode="auto">
          <a:xfrm>
            <a:off x="614363" y="4221163"/>
            <a:ext cx="7558087" cy="2778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r>
              <a:rPr lang="pl-PL" sz="1200" b="1">
                <a:latin typeface="Arial Light"/>
              </a:rPr>
              <a:t>Czy urzędnik w czasie załatwiania sprawy poświęcił Ci dużo uwagi/ czasu?</a:t>
            </a:r>
          </a:p>
        </p:txBody>
      </p:sp>
      <p:sp>
        <p:nvSpPr>
          <p:cNvPr id="121861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urzędnik w czasie załatwiania sprawy udzielał informacji w sposób kompetentny?</a:t>
            </a:r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2900" b="1" dirty="0" smtClean="0">
                <a:solidFill>
                  <a:schemeClr val="accent5"/>
                </a:solidFill>
              </a:rPr>
              <a:t>Ocena sposobu załatwienia przedstawionej sprawy przez urzędnika (2)</a:t>
            </a:r>
            <a:endParaRPr lang="pl-PL" sz="2900" b="1" dirty="0">
              <a:solidFill>
                <a:schemeClr val="accent5"/>
              </a:solidFill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6229350" y="1476375"/>
            <a:ext cx="2808288" cy="32385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Odsetek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odpowiedzi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„Zdecydowanie tak” oraz „raczej tak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”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21864" name="pole tekstowe 8"/>
          <p:cNvSpPr txBox="1">
            <a:spLocks noChangeArrowheads="1"/>
          </p:cNvSpPr>
          <p:nvPr/>
        </p:nvSpPr>
        <p:spPr bwMode="auto">
          <a:xfrm>
            <a:off x="0" y="6597650"/>
            <a:ext cx="522128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C7023688-785F-4A5F-A5B6-47D9716D9C05}" type="slidenum">
              <a:rPr lang="pl-PL"/>
              <a:pPr>
                <a:defRPr/>
              </a:pPr>
              <a:t>105</a:t>
            </a:fld>
            <a:endParaRPr lang="pl-PL"/>
          </a:p>
        </p:txBody>
      </p:sp>
      <p:graphicFrame>
        <p:nvGraphicFramePr>
          <p:cNvPr id="122882" name="Object 2"/>
          <p:cNvGraphicFramePr>
            <a:graphicFrameLocks noChangeAspect="1"/>
          </p:cNvGraphicFramePr>
          <p:nvPr/>
        </p:nvGraphicFramePr>
        <p:xfrm>
          <a:off x="346075" y="1771650"/>
          <a:ext cx="8564563" cy="2630488"/>
        </p:xfrm>
        <a:graphic>
          <a:graphicData uri="http://schemas.openxmlformats.org/presentationml/2006/ole">
            <p:oleObj spid="_x0000_s122882" r:id="rId3" imgW="8565622" imgH="2627604" progId="Excel.Chart.8">
              <p:embed/>
            </p:oleObj>
          </a:graphicData>
        </a:graphic>
      </p:graphicFrame>
      <p:graphicFrame>
        <p:nvGraphicFramePr>
          <p:cNvPr id="122883" name="Object 2"/>
          <p:cNvGraphicFramePr>
            <a:graphicFrameLocks noChangeAspect="1"/>
          </p:cNvGraphicFramePr>
          <p:nvPr/>
        </p:nvGraphicFramePr>
        <p:xfrm>
          <a:off x="346075" y="4235450"/>
          <a:ext cx="8564563" cy="2628900"/>
        </p:xfrm>
        <a:graphic>
          <a:graphicData uri="http://schemas.openxmlformats.org/presentationml/2006/ole">
            <p:oleObj spid="_x0000_s122883" r:id="rId4" imgW="8565622" imgH="2627604" progId="Excel.Chart.8">
              <p:embed/>
            </p:oleObj>
          </a:graphicData>
        </a:graphic>
      </p:graphicFrame>
      <p:sp>
        <p:nvSpPr>
          <p:cNvPr id="122884" name="Rectangle 4"/>
          <p:cNvSpPr>
            <a:spLocks noChangeArrowheads="1"/>
          </p:cNvSpPr>
          <p:nvPr/>
        </p:nvSpPr>
        <p:spPr bwMode="auto">
          <a:xfrm>
            <a:off x="614363" y="4221163"/>
            <a:ext cx="8278812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r>
              <a:rPr lang="pl-PL" sz="1200" b="1">
                <a:latin typeface="Arial Light"/>
              </a:rPr>
              <a:t>Czy urzędnik wyrażał przy Tobie swoje uwagi/ komentarze dotyczące urzędu/ urzędników/ zarządu/ prezydenta m.st. Warszawy?</a:t>
            </a:r>
          </a:p>
        </p:txBody>
      </p:sp>
      <p:sp>
        <p:nvSpPr>
          <p:cNvPr id="122885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podczas rozmowy odczuwałeś niechęć ze strony urzędnika? </a:t>
            </a:r>
          </a:p>
        </p:txBody>
      </p:sp>
      <p:sp>
        <p:nvSpPr>
          <p:cNvPr id="16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2900" b="1" dirty="0" smtClean="0">
                <a:solidFill>
                  <a:schemeClr val="accent5"/>
                </a:solidFill>
              </a:rPr>
              <a:t>Ocena sposobu załatwienia przedstawionej sprawy przez urzędnika (3)</a:t>
            </a:r>
            <a:endParaRPr lang="pl-PL" sz="2900" b="1" dirty="0">
              <a:solidFill>
                <a:schemeClr val="accent5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6743700" y="1476375"/>
            <a:ext cx="2293938" cy="32385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22888" name="pole tekstowe 8"/>
          <p:cNvSpPr txBox="1">
            <a:spLocks noChangeArrowheads="1"/>
          </p:cNvSpPr>
          <p:nvPr/>
        </p:nvSpPr>
        <p:spPr bwMode="auto">
          <a:xfrm>
            <a:off x="0" y="6597650"/>
            <a:ext cx="48609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148263" y="2854325"/>
            <a:ext cx="3744912" cy="2808288"/>
          </a:xfrm>
          <a:prstGeom prst="rect">
            <a:avLst/>
          </a:prstGeom>
          <a:noFill/>
        </p:spPr>
        <p:txBody>
          <a:bodyPr lIns="91431" tIns="45717" rIns="91431" bIns="45717">
            <a:normAutofit/>
          </a:bodyPr>
          <a:lstStyle/>
          <a:p>
            <a:pPr defTabSz="914307" fontAlgn="auto">
              <a:spcBef>
                <a:spcPct val="20000"/>
              </a:spcBef>
              <a:spcAft>
                <a:spcPts val="0"/>
              </a:spcAft>
              <a:buClr>
                <a:srgbClr val="FF9933"/>
              </a:buClr>
              <a:defRPr/>
            </a:pPr>
            <a:endParaRPr lang="pl-PL" sz="1600" b="1" dirty="0">
              <a:solidFill>
                <a:srgbClr val="808285"/>
              </a:solidFill>
              <a:latin typeface="+mn-lt"/>
              <a:cs typeface="+mn-cs"/>
            </a:endParaRPr>
          </a:p>
          <a:p>
            <a:pPr defTabSz="914307" fontAlgn="auto">
              <a:spcBef>
                <a:spcPct val="20000"/>
              </a:spcBef>
              <a:spcAft>
                <a:spcPts val="0"/>
              </a:spcAft>
              <a:buClr>
                <a:srgbClr val="FF9933"/>
              </a:buClr>
              <a:defRPr/>
            </a:pPr>
            <a:endParaRPr lang="pl-PL" sz="1600" b="1" dirty="0">
              <a:solidFill>
                <a:srgbClr val="808285"/>
              </a:solidFill>
              <a:latin typeface="+mn-lt"/>
              <a:cs typeface="+mn-cs"/>
            </a:endParaRPr>
          </a:p>
          <a:p>
            <a:pPr defTabSz="914307" fontAlgn="auto">
              <a:spcBef>
                <a:spcPct val="20000"/>
              </a:spcBef>
              <a:spcAft>
                <a:spcPts val="0"/>
              </a:spcAft>
              <a:buClr>
                <a:srgbClr val="FF9933"/>
              </a:buClr>
              <a:defRPr/>
            </a:pPr>
            <a:r>
              <a:rPr lang="pl-PL" sz="1600" b="1" dirty="0">
                <a:solidFill>
                  <a:srgbClr val="808285"/>
                </a:solidFill>
                <a:latin typeface="+mn-lt"/>
                <a:cs typeface="+mn-cs"/>
              </a:rPr>
              <a:t>ARC </a:t>
            </a:r>
            <a:r>
              <a:rPr lang="pl-PL" sz="1600" b="1" dirty="0">
                <a:solidFill>
                  <a:srgbClr val="808285"/>
                </a:solidFill>
                <a:latin typeface="+mn-lt"/>
                <a:cs typeface="+mn-cs"/>
              </a:rPr>
              <a:t>Rynek i Opinia Sp. z o. o.</a:t>
            </a:r>
          </a:p>
          <a:p>
            <a:pPr defTabSz="914307" fontAlgn="auto">
              <a:spcBef>
                <a:spcPct val="20000"/>
              </a:spcBef>
              <a:spcAft>
                <a:spcPts val="0"/>
              </a:spcAft>
              <a:buClr>
                <a:srgbClr val="FF9933"/>
              </a:buClr>
              <a:defRPr/>
            </a:pPr>
            <a:r>
              <a:rPr lang="pl-PL" sz="1600" b="1" dirty="0">
                <a:solidFill>
                  <a:srgbClr val="808285"/>
                </a:solidFill>
                <a:latin typeface="+mn-lt"/>
                <a:cs typeface="+mn-cs"/>
              </a:rPr>
              <a:t>ul. Juliusza Słowackiego 12</a:t>
            </a:r>
          </a:p>
          <a:p>
            <a:pPr defTabSz="914307" fontAlgn="auto">
              <a:spcBef>
                <a:spcPct val="20000"/>
              </a:spcBef>
              <a:spcAft>
                <a:spcPts val="0"/>
              </a:spcAft>
              <a:buClr>
                <a:srgbClr val="FF9933"/>
              </a:buClr>
              <a:defRPr/>
            </a:pPr>
            <a:r>
              <a:rPr lang="pl-PL" sz="1600" b="1" dirty="0">
                <a:solidFill>
                  <a:srgbClr val="808285"/>
                </a:solidFill>
                <a:latin typeface="+mn-lt"/>
                <a:cs typeface="+mn-cs"/>
              </a:rPr>
              <a:t>- budynek KIRKOR</a:t>
            </a:r>
          </a:p>
          <a:p>
            <a:pPr defTabSz="914307" fontAlgn="auto">
              <a:spcBef>
                <a:spcPct val="20000"/>
              </a:spcBef>
              <a:spcAft>
                <a:spcPts val="0"/>
              </a:spcAft>
              <a:buClr>
                <a:srgbClr val="FF9933"/>
              </a:buClr>
              <a:defRPr/>
            </a:pPr>
            <a:r>
              <a:rPr lang="pl-PL" sz="1600" b="1" dirty="0">
                <a:solidFill>
                  <a:srgbClr val="808285"/>
                </a:solidFill>
                <a:latin typeface="+mn-lt"/>
                <a:cs typeface="+mn-cs"/>
              </a:rPr>
              <a:t>01-627 Warszawa</a:t>
            </a:r>
          </a:p>
          <a:p>
            <a:pPr defTabSz="914307" fontAlgn="auto">
              <a:spcBef>
                <a:spcPct val="20000"/>
              </a:spcBef>
              <a:spcAft>
                <a:spcPts val="0"/>
              </a:spcAft>
              <a:buClr>
                <a:srgbClr val="FF9933"/>
              </a:buClr>
              <a:defRPr/>
            </a:pPr>
            <a:r>
              <a:rPr lang="pl-PL" sz="1600" b="1" dirty="0">
                <a:solidFill>
                  <a:srgbClr val="808285"/>
                </a:solidFill>
                <a:latin typeface="+mn-lt"/>
                <a:cs typeface="+mn-cs"/>
              </a:rPr>
              <a:t>tel.: +48 22 584 85 00 </a:t>
            </a:r>
          </a:p>
          <a:p>
            <a:pPr defTabSz="914307" fontAlgn="auto">
              <a:spcBef>
                <a:spcPct val="20000"/>
              </a:spcBef>
              <a:spcAft>
                <a:spcPts val="0"/>
              </a:spcAft>
              <a:buClr>
                <a:srgbClr val="FF9933"/>
              </a:buClr>
              <a:defRPr/>
            </a:pPr>
            <a:r>
              <a:rPr lang="pl-PL" sz="1600" b="1" dirty="0">
                <a:solidFill>
                  <a:srgbClr val="808285"/>
                </a:solidFill>
                <a:latin typeface="+mn-lt"/>
                <a:cs typeface="+mn-cs"/>
              </a:rPr>
              <a:t>fax.: +48 22 584 85 01  </a:t>
            </a:r>
            <a:endParaRPr lang="pl-PL" sz="1600" b="1" dirty="0">
              <a:solidFill>
                <a:srgbClr val="808285"/>
              </a:solidFill>
              <a:latin typeface="+mn-lt"/>
              <a:cs typeface="+mn-cs"/>
            </a:endParaRPr>
          </a:p>
          <a:p>
            <a:pPr marL="342864" indent="-342864" defTabSz="914307" fontAlgn="auto">
              <a:spcBef>
                <a:spcPct val="20000"/>
              </a:spcBef>
              <a:spcAft>
                <a:spcPts val="0"/>
              </a:spcAft>
              <a:buClr>
                <a:srgbClr val="FF9933"/>
              </a:buClr>
              <a:buFont typeface="Arial" pitchFamily="34" charset="0"/>
              <a:buChar char="•"/>
              <a:defRPr/>
            </a:pPr>
            <a:endParaRPr lang="pl-PL" sz="1600" b="1" dirty="0">
              <a:solidFill>
                <a:srgbClr val="808285"/>
              </a:solidFill>
              <a:latin typeface="+mn-lt"/>
              <a:cs typeface="+mn-cs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5148263" y="5481638"/>
            <a:ext cx="3744912" cy="360362"/>
          </a:xfrm>
          <a:prstGeom prst="rect">
            <a:avLst/>
          </a:prstGeom>
          <a:noFill/>
        </p:spPr>
        <p:txBody>
          <a:bodyPr lIns="91431" tIns="45717" rIns="91431" bIns="45717">
            <a:normAutofit/>
          </a:bodyPr>
          <a:lstStyle/>
          <a:p>
            <a:pPr defTabSz="914307" fontAlgn="auto">
              <a:spcBef>
                <a:spcPct val="20000"/>
              </a:spcBef>
              <a:spcAft>
                <a:spcPts val="0"/>
              </a:spcAft>
              <a:buClr>
                <a:srgbClr val="FF9933"/>
              </a:buClr>
              <a:defRPr/>
            </a:pPr>
            <a:r>
              <a:rPr lang="pl-PL" sz="16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TO, CO ISTOTNE</a:t>
            </a:r>
            <a:endParaRPr lang="pl-PL" sz="1600" b="1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347B70C-1513-478F-B513-992A7567A0F3}" type="slidenum">
              <a:rPr lang="pl-PL"/>
              <a:pPr>
                <a:defRPr/>
              </a:pPr>
              <a:t>11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 smtClean="0"/>
              <a:t>Rezultaty badania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accent5"/>
                </a:solidFill>
              </a:rPr>
              <a:t>6 z 7</a:t>
            </a:r>
            <a:endParaRPr lang="pl-PL" sz="2800" b="1" dirty="0"/>
          </a:p>
        </p:txBody>
      </p:sp>
      <p:sp>
        <p:nvSpPr>
          <p:cNvPr id="5" name="Symbol zastępczy zawartości 1"/>
          <p:cNvSpPr txBox="1">
            <a:spLocks/>
          </p:cNvSpPr>
          <p:nvPr/>
        </p:nvSpPr>
        <p:spPr>
          <a:xfrm>
            <a:off x="973138" y="1979613"/>
            <a:ext cx="7559675" cy="4402137"/>
          </a:xfrm>
          <a:prstGeom prst="rect">
            <a:avLst/>
          </a:prstGeom>
          <a:noFill/>
        </p:spPr>
        <p:txBody>
          <a:bodyPr lIns="91431" tIns="45717" rIns="91431" bIns="45717"/>
          <a:lstStyle>
            <a:lvl1pPr marL="342864" indent="-342864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1pPr>
            <a:lvl2pPr marL="742874" indent="-285723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2pPr>
            <a:lvl3pPr marL="1142884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4pPr>
            <a:lvl5pPr marL="2057195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5pPr>
            <a:lvl6pPr marL="251434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30% urzędników poinformowało o możliwości telefonicznego lub SMS-owego powiadomienia o odbiorze gotowych dokumentów, decyzji. Najczęściej taką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możliwość sygnalizowani pracownicy urzędów na Włochach (57%) i Bielanach (45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%), najrzadziej </a:t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na Białołęce i Targówku (po 10%).</a:t>
            </a: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37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%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urzędników zaproponowało audytorom wyjaśnienie wypełnienia lub pomogło wypełnić formularz, wniosek. W 2012 roku 32% urzędników oferowało pomoc przy uzupełnieniu formularza, wniosku.</a:t>
            </a: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66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%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urzędników w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ogóle nie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poinformowało audytorów o dostępnych (w urzędzie </a:t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lub na stronie) kartach informacyjnych zawierających wszystkie potrzebne informacje odnośnie załatwianej strawy urzędowej.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29% urzędników poinformowało audytorów o wszystkich wymaganych krokach podczas załatwiania sprawy: wymaganych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dokumentach, opłatach, terminie odpowiedzi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oraz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miejscu złożenia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dokumentów.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59% urzędników po wyjaśnieniu sprawy, upewniało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się czy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audytor na pewno wszystko zrozumiał. Najczęściej robili to urzędnicy w Urzędach na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Bielanach (80%) i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Włochach</a:t>
            </a:r>
            <a:r>
              <a:rPr lang="pl-PL" sz="1400" dirty="0" smtClean="0">
                <a:solidFill>
                  <a:schemeClr val="bg1"/>
                </a:solidFill>
              </a:rPr>
              <a:t> …..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Prawidłowy termin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rozpatrzenia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wniosku podało 78% urzędników – w porównaniu do roku 2012 nastąpił niewielki wzrost (przed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rokiem 74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% urzędników podało poprawny termin).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57% urzędników podało informację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wymaganych opłatach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lub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ich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braku. Najrzadziej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informowali o tym urzędnicy w urzędach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na Ochocie i w Wawrze. </a:t>
            </a: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8037513" y="5138738"/>
            <a:ext cx="711200" cy="307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defTabSz="91449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(76%).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E82D4A3C-D9AF-4C9D-99E7-9BDE8020CA00}" type="slidenum">
              <a:rPr lang="pl-PL"/>
              <a:pPr>
                <a:defRPr/>
              </a:pPr>
              <a:t>12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 smtClean="0"/>
              <a:t>Rezultaty badania</a:t>
            </a:r>
            <a:br>
              <a:rPr lang="pl-PL" b="1" dirty="0" smtClean="0"/>
            </a:br>
            <a:r>
              <a:rPr lang="pl-PL" sz="2800" b="1" dirty="0">
                <a:solidFill>
                  <a:schemeClr val="accent5"/>
                </a:solidFill>
              </a:rPr>
              <a:t>7</a:t>
            </a:r>
            <a:r>
              <a:rPr lang="pl-PL" sz="2800" b="1" dirty="0" smtClean="0">
                <a:solidFill>
                  <a:schemeClr val="accent5"/>
                </a:solidFill>
              </a:rPr>
              <a:t> z 7</a:t>
            </a:r>
            <a:endParaRPr lang="pl-PL" sz="2800" b="1" dirty="0"/>
          </a:p>
        </p:txBody>
      </p:sp>
      <p:sp>
        <p:nvSpPr>
          <p:cNvPr id="5" name="Symbol zastępczy zawartości 1"/>
          <p:cNvSpPr txBox="1">
            <a:spLocks/>
          </p:cNvSpPr>
          <p:nvPr/>
        </p:nvSpPr>
        <p:spPr>
          <a:xfrm>
            <a:off x="973138" y="1979613"/>
            <a:ext cx="7559675" cy="4402137"/>
          </a:xfrm>
          <a:prstGeom prst="rect">
            <a:avLst/>
          </a:prstGeom>
          <a:noFill/>
        </p:spPr>
        <p:txBody>
          <a:bodyPr lIns="91431" tIns="45717" rIns="91431" bIns="45717"/>
          <a:lstStyle>
            <a:lvl1pPr marL="342864" indent="-342864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1pPr>
            <a:lvl2pPr marL="742874" indent="-285723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2pPr>
            <a:lvl3pPr marL="1142884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4pPr>
            <a:lvl5pPr marL="2057195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5pPr>
            <a:lvl6pPr marL="251434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Zdecydowana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większość audytorów (94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%) obsługujących ich urzędników oceniła jako miłych i uprzejmych. Podczas 6% wizyt, audytorzy odczuli niechęć ze strony obsługujących ich urzędników (w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roku ubiegłym takich przypadków było dwa razy więcej).</a:t>
            </a: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Podobnie jak w poprzednim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roku,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ogólny poziom zadowolenia z obsługi jest bardzo dobry. Spośród wszystkich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audytorów,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którzy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odwiedzili urzędy,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aż 92%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zadeklarowało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zadowolenie ze sposobu obsługi przez urzędnika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endParaRPr lang="pl-PL" sz="500" dirty="0">
              <a:solidFill>
                <a:schemeClr val="tx1">
                  <a:lumMod val="50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Najbardziej zadowoleni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z wizyt (</a:t>
            </a:r>
            <a:r>
              <a:rPr lang="pl-PL" sz="1400" i="1" dirty="0">
                <a:solidFill>
                  <a:schemeClr val="tx1">
                    <a:lumMod val="50000"/>
                  </a:schemeClr>
                </a:solidFill>
              </a:rPr>
              <a:t>wg średniej ze sposobu obsług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i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) byli audytorzy załatwiający sprawę w następujących dzielnicach: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lvl="1"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Praga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Południe (100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% zadowolonych petentów, wskaźnik zadowolenia – 98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%);</a:t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endParaRPr lang="pl-PL" sz="100" dirty="0" smtClean="0">
              <a:solidFill>
                <a:schemeClr val="tx1">
                  <a:lumMod val="50000"/>
                </a:schemeClr>
              </a:solidFill>
            </a:endParaRPr>
          </a:p>
          <a:p>
            <a:pPr lvl="1"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Ursus 	(100% zadowolonych petentów, wskaźnik zadowolenia – 99%);</a:t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endParaRPr lang="pl-PL" sz="100" dirty="0" smtClean="0">
              <a:solidFill>
                <a:schemeClr val="tx1">
                  <a:lumMod val="50000"/>
                </a:schemeClr>
              </a:solidFill>
            </a:endParaRPr>
          </a:p>
          <a:p>
            <a:pPr lvl="1"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Wesoła 	(100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% zadowolonych petentów, wskaźnik zadowolenia – 97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%);</a:t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endParaRPr lang="pl-PL" sz="100" dirty="0">
              <a:solidFill>
                <a:schemeClr val="tx1">
                  <a:lumMod val="50000"/>
                </a:schemeClr>
              </a:solidFill>
            </a:endParaRPr>
          </a:p>
          <a:p>
            <a:pPr lvl="1"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Wola 	(100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% zadowolonych petentów, wskaźnik zadowolenia – 98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%).</a:t>
            </a:r>
            <a:endParaRPr lang="pl-PL" sz="500" dirty="0">
              <a:solidFill>
                <a:schemeClr val="tx1">
                  <a:lumMod val="50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Najniższy poziom zadowolenia z obsługi wystąpił po wizytach w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poniższych urzędach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dzielnic:</a:t>
            </a:r>
          </a:p>
          <a:p>
            <a:pPr lvl="1"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Białołęka 	(76% zadowolonych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petentów, wskaźnik zadowolenia – 87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%);</a:t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endParaRPr lang="pl-PL" sz="100" dirty="0">
              <a:solidFill>
                <a:schemeClr val="tx1">
                  <a:lumMod val="50000"/>
                </a:schemeClr>
              </a:solidFill>
            </a:endParaRPr>
          </a:p>
          <a:p>
            <a:pPr lvl="1"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Rembertów 	(85% zadowolonych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petentów, wskaźnik zadowolenia – 92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%);</a:t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endParaRPr lang="pl-PL" sz="100" dirty="0">
              <a:solidFill>
                <a:schemeClr val="tx1">
                  <a:lumMod val="50000"/>
                </a:schemeClr>
              </a:solidFill>
            </a:endParaRPr>
          </a:p>
          <a:p>
            <a:pPr lvl="1"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Śródmieście 	(85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%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zadowolonych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petentów, wskaźnik zadowolenia – 90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%);</a:t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endParaRPr lang="pl-PL" sz="100" dirty="0">
              <a:solidFill>
                <a:schemeClr val="tx1">
                  <a:lumMod val="50000"/>
                </a:schemeClr>
              </a:solidFill>
            </a:endParaRPr>
          </a:p>
          <a:p>
            <a:pPr lvl="1"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Ochota 	(85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%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zadowolonych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petentów, wskaźnik zadowolenia – 91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%).</a:t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endParaRPr lang="pl-PL" sz="1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0113" y="4168775"/>
            <a:ext cx="7773987" cy="1362075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dirty="0"/>
              <a:t>Wyniki badania</a:t>
            </a:r>
          </a:p>
        </p:txBody>
      </p:sp>
      <p:grpSp>
        <p:nvGrpSpPr>
          <p:cNvPr id="28674" name="Grupa 6"/>
          <p:cNvGrpSpPr>
            <a:grpSpLocks/>
          </p:cNvGrpSpPr>
          <p:nvPr/>
        </p:nvGrpSpPr>
        <p:grpSpPr bwMode="auto">
          <a:xfrm>
            <a:off x="0" y="3605213"/>
            <a:ext cx="8383588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51"/>
              <a:ext cx="2628651" cy="360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pic>
          <p:nvPicPr>
            <p:cNvPr id="28677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132138" y="842963"/>
            <a:ext cx="5251450" cy="1362075"/>
          </a:xfrm>
          <a:prstGeom prst="rect">
            <a:avLst/>
          </a:prstGeom>
        </p:spPr>
        <p:txBody>
          <a:bodyPr lIns="0" tIns="0" rIns="0" bIns="122400" anchor="b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pl-PL" dirty="0" smtClean="0"/>
              <a:t>Ranking urzędów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Autofit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 smtClean="0"/>
              <a:t>Ranking urzędów</a:t>
            </a:r>
            <a:endParaRPr lang="pl-PL" sz="2800" b="1" dirty="0">
              <a:solidFill>
                <a:schemeClr val="accent5"/>
              </a:solidFill>
            </a:endParaRPr>
          </a:p>
        </p:txBody>
      </p:sp>
      <p:graphicFrame>
        <p:nvGraphicFramePr>
          <p:cNvPr id="14" name="Tabela 13"/>
          <p:cNvGraphicFramePr>
            <a:graphicFrameLocks noGrp="1"/>
          </p:cNvGraphicFramePr>
          <p:nvPr/>
        </p:nvGraphicFramePr>
        <p:xfrm>
          <a:off x="219075" y="1552575"/>
          <a:ext cx="8693150" cy="4895850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1242000"/>
                <a:gridCol w="1242000"/>
                <a:gridCol w="1242000"/>
                <a:gridCol w="1242000"/>
                <a:gridCol w="1242000"/>
                <a:gridCol w="1242000"/>
                <a:gridCol w="1242000"/>
              </a:tblGrid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URZĄD DZIELNICY</a:t>
                      </a:r>
                      <a:endParaRPr lang="pl-PL" sz="12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</a:rPr>
                        <a:t>OGÓŁEM</a:t>
                      </a:r>
                      <a:endParaRPr lang="pl-PL" sz="12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Otoczenie - Wygląd urzędu</a:t>
                      </a:r>
                    </a:p>
                  </a:txBody>
                  <a:tcPr marL="4029" marR="4029" marT="4029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Wygląd zewnętrzny urzędnika i stanowisko pracy</a:t>
                      </a:r>
                    </a:p>
                  </a:txBody>
                  <a:tcPr marL="4029" marR="4029" marT="4029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Urzędnik: Zachowanie wobec interesanta</a:t>
                      </a:r>
                    </a:p>
                  </a:txBody>
                  <a:tcPr marL="4029" marR="4029" marT="4029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Urzędnik: Obsługa przedstawionej sprawy</a:t>
                      </a:r>
                    </a:p>
                  </a:txBody>
                  <a:tcPr marL="4029" marR="4029" marT="4029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Urzędnik:</a:t>
                      </a:r>
                      <a:r>
                        <a:rPr lang="pl-PL" sz="1200" b="1" i="0" u="none" strike="noStrike" kern="12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200" b="1" i="0" u="none" strike="noStrike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Sposób załatwienia przedstawionej sprawy</a:t>
                      </a:r>
                    </a:p>
                  </a:txBody>
                  <a:tcPr marL="4029" marR="4029" marT="4029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Włochy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98%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Ursynów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98%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Wola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89%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98%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98%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Żoliborz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Bielany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Praga Południe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89%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69%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98%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Praga Północ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Ursus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99%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99%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Wawer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Ochota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Wesoła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Śródmieście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Rembertów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Wilanów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Bemowo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Białołęka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Targówek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b="1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9852" name="Text Box 21"/>
          <p:cNvSpPr txBox="1">
            <a:spLocks noChangeArrowheads="1"/>
          </p:cNvSpPr>
          <p:nvPr/>
        </p:nvSpPr>
        <p:spPr bwMode="auto">
          <a:xfrm>
            <a:off x="3997325" y="6457950"/>
            <a:ext cx="2601913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2" rIns="91442" bIns="45722" anchor="ctr">
            <a:spAutoFit/>
          </a:bodyPr>
          <a:lstStyle/>
          <a:p>
            <a:pPr algn="ctr"/>
            <a:r>
              <a:rPr lang="pl-PL" sz="1100" b="1">
                <a:solidFill>
                  <a:srgbClr val="FF0000"/>
                </a:solidFill>
                <a:latin typeface="Arial Light"/>
              </a:rPr>
              <a:t>najlepsze wyniki w danej grupie ocenianych kryteriów </a:t>
            </a:r>
            <a:endParaRPr lang="en-GB" sz="1100" b="1">
              <a:solidFill>
                <a:srgbClr val="FF0000"/>
              </a:solidFill>
              <a:latin typeface="Arial Light"/>
            </a:endParaRPr>
          </a:p>
        </p:txBody>
      </p:sp>
      <p:sp>
        <p:nvSpPr>
          <p:cNvPr id="29853" name="Line 22"/>
          <p:cNvSpPr>
            <a:spLocks noChangeShapeType="1"/>
          </p:cNvSpPr>
          <p:nvPr/>
        </p:nvSpPr>
        <p:spPr bwMode="auto">
          <a:xfrm flipH="1" flipV="1">
            <a:off x="3492500" y="5878513"/>
            <a:ext cx="1728788" cy="57943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lIns="90009" tIns="46805" rIns="414041" bIns="46805" anchor="ctr">
            <a:spAutoFit/>
          </a:bodyPr>
          <a:lstStyle/>
          <a:p>
            <a:endParaRPr lang="pl-PL"/>
          </a:p>
        </p:txBody>
      </p:sp>
      <p:sp>
        <p:nvSpPr>
          <p:cNvPr id="29854" name="Line 23"/>
          <p:cNvSpPr>
            <a:spLocks noChangeShapeType="1"/>
          </p:cNvSpPr>
          <p:nvPr/>
        </p:nvSpPr>
        <p:spPr bwMode="auto">
          <a:xfrm flipH="1" flipV="1">
            <a:off x="4789488" y="5446713"/>
            <a:ext cx="431800" cy="101123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lIns="90009" tIns="46805" rIns="414041" bIns="46805" anchor="ctr">
            <a:spAutoFit/>
          </a:bodyPr>
          <a:lstStyle/>
          <a:p>
            <a:endParaRPr lang="pl-PL"/>
          </a:p>
        </p:txBody>
      </p:sp>
      <p:sp>
        <p:nvSpPr>
          <p:cNvPr id="10" name="Text Box 20"/>
          <p:cNvSpPr txBox="1">
            <a:spLocks noChangeArrowheads="1"/>
          </p:cNvSpPr>
          <p:nvPr/>
        </p:nvSpPr>
        <p:spPr bwMode="auto">
          <a:xfrm>
            <a:off x="219075" y="6524625"/>
            <a:ext cx="3692525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91442" tIns="45722" rIns="91442" bIns="45722" anchor="ctr">
            <a:spAutoFit/>
          </a:bodyPr>
          <a:lstStyle/>
          <a:p>
            <a:pPr defTabSz="914491" fontAlgn="auto">
              <a:spcAft>
                <a:spcPts val="0"/>
              </a:spcAft>
              <a:defRPr/>
            </a:pPr>
            <a:r>
              <a:rPr lang="pl-PL" sz="10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Ranking stworzono na podstawie </a:t>
            </a:r>
            <a:r>
              <a:rPr lang="pl-PL" sz="10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odpowiedzi </a:t>
            </a:r>
            <a:r>
              <a:rPr lang="pl-PL" sz="10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pozytywnych.</a:t>
            </a:r>
            <a:endParaRPr lang="en-GB" sz="10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0113" y="4168775"/>
            <a:ext cx="7773987" cy="1362075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dirty="0"/>
              <a:t>Wyniki badania</a:t>
            </a:r>
          </a:p>
        </p:txBody>
      </p:sp>
      <p:grpSp>
        <p:nvGrpSpPr>
          <p:cNvPr id="30722" name="Grupa 6"/>
          <p:cNvGrpSpPr>
            <a:grpSpLocks/>
          </p:cNvGrpSpPr>
          <p:nvPr/>
        </p:nvGrpSpPr>
        <p:grpSpPr bwMode="auto">
          <a:xfrm>
            <a:off x="0" y="3605213"/>
            <a:ext cx="8383588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51"/>
              <a:ext cx="2628651" cy="360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pic>
          <p:nvPicPr>
            <p:cNvPr id="30725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132138" y="842963"/>
            <a:ext cx="5251450" cy="1362075"/>
          </a:xfrm>
          <a:prstGeom prst="rect">
            <a:avLst/>
          </a:prstGeom>
        </p:spPr>
        <p:txBody>
          <a:bodyPr lIns="0" tIns="0" rIns="0" bIns="122400" anchor="b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pl-PL" dirty="0" smtClean="0"/>
              <a:t>SCHEMAT BADANIA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DD9EB945-2D27-424F-8833-951001345DC6}" type="slidenum">
              <a:rPr lang="pl-PL"/>
              <a:pPr>
                <a:defRPr/>
              </a:pPr>
              <a:t>16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/>
              <a:t>Schemat badania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933700" y="1662113"/>
            <a:ext cx="3278188" cy="836612"/>
          </a:xfrm>
          <a:prstGeom prst="rect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lIns="91449" tIns="72007" rIns="90009" bIns="72007" anchor="ctr"/>
          <a:lstStyle/>
          <a:p>
            <a:pPr algn="ctr" defTabSz="914491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2000" b="1" dirty="0">
                <a:solidFill>
                  <a:schemeClr val="bg1"/>
                </a:solidFill>
                <a:latin typeface="+mn-lt"/>
                <a:cs typeface="+mn-cs"/>
              </a:rPr>
              <a:t>URZĄD MIASTA</a:t>
            </a:r>
          </a:p>
        </p:txBody>
      </p:sp>
      <p:grpSp>
        <p:nvGrpSpPr>
          <p:cNvPr id="31748" name="Grupa 2"/>
          <p:cNvGrpSpPr>
            <a:grpSpLocks/>
          </p:cNvGrpSpPr>
          <p:nvPr/>
        </p:nvGrpSpPr>
        <p:grpSpPr bwMode="auto">
          <a:xfrm>
            <a:off x="1044575" y="2803525"/>
            <a:ext cx="3101975" cy="914400"/>
            <a:chOff x="1043789" y="2804102"/>
            <a:chExt cx="3102515" cy="914612"/>
          </a:xfrm>
        </p:grpSpPr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1043789" y="2878732"/>
              <a:ext cx="570012" cy="76535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18002" tIns="108011" rIns="18002" bIns="108011" anchor="ctr">
              <a:spAutoFit/>
            </a:bodyPr>
            <a:lstStyle/>
            <a:p>
              <a:pPr algn="ctr" defTabSz="914491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pl-PL" sz="3600" b="1" dirty="0">
                  <a:solidFill>
                    <a:schemeClr val="bg1"/>
                  </a:solidFill>
                  <a:latin typeface="+mn-lt"/>
                  <a:cs typeface="+mn-cs"/>
                </a:rPr>
                <a:t>1</a:t>
              </a: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1683663" y="2804102"/>
              <a:ext cx="2462641" cy="914612"/>
            </a:xfrm>
            <a:prstGeom prst="rect">
              <a:avLst/>
            </a:prstGeom>
            <a:noFill/>
            <a:ln w="28575">
              <a:solidFill>
                <a:schemeClr val="tx2"/>
              </a:solidFill>
              <a:miter lim="800000"/>
              <a:headEnd/>
              <a:tailEnd/>
            </a:ln>
          </p:spPr>
          <p:txBody>
            <a:bodyPr lIns="91449" tIns="72007" rIns="90009" bIns="72007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sz="1400" b="1">
                  <a:solidFill>
                    <a:schemeClr val="tx1">
                      <a:lumMod val="50000"/>
                    </a:schemeClr>
                  </a:solidFill>
                  <a:latin typeface="+mn-lt"/>
                  <a:cs typeface="+mn-cs"/>
                </a:rPr>
                <a:t>	</a:t>
              </a:r>
            </a:p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sz="1400" b="1">
                  <a:solidFill>
                    <a:schemeClr val="tx1">
                      <a:lumMod val="50000"/>
                    </a:schemeClr>
                  </a:solidFill>
                  <a:latin typeface="+mn-lt"/>
                  <a:cs typeface="+mn-cs"/>
                </a:rPr>
                <a:t>PUNKTY INFORMACYJNE (PI)</a:t>
              </a:r>
            </a:p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sz="1400" b="1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31749" name="Grupa 11"/>
          <p:cNvGrpSpPr>
            <a:grpSpLocks/>
          </p:cNvGrpSpPr>
          <p:nvPr/>
        </p:nvGrpSpPr>
        <p:grpSpPr bwMode="auto">
          <a:xfrm>
            <a:off x="2300288" y="3948113"/>
            <a:ext cx="3306762" cy="1066800"/>
            <a:chOff x="2299720" y="3947367"/>
            <a:chExt cx="3307336" cy="1067047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2299720" y="4099802"/>
              <a:ext cx="570011" cy="765352"/>
            </a:xfrm>
            <a:prstGeom prst="rect">
              <a:avLst/>
            </a:prstGeom>
            <a:solidFill>
              <a:schemeClr val="accent5"/>
            </a:solidFill>
            <a:ln w="9525">
              <a:noFill/>
              <a:miter lim="800000"/>
              <a:headEnd/>
              <a:tailEnd/>
            </a:ln>
          </p:spPr>
          <p:txBody>
            <a:bodyPr lIns="18002" tIns="108011" rIns="18002" bIns="108011" anchor="ctr">
              <a:spAutoFit/>
            </a:bodyPr>
            <a:lstStyle/>
            <a:p>
              <a:pPr algn="ctr" defTabSz="914491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pl-PL" sz="3600" b="1" dirty="0">
                  <a:solidFill>
                    <a:schemeClr val="bg1"/>
                  </a:solidFill>
                  <a:latin typeface="+mn-lt"/>
                  <a:cs typeface="+mn-cs"/>
                </a:rPr>
                <a:t>2</a:t>
              </a: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2933242" y="3947367"/>
              <a:ext cx="2673814" cy="1067047"/>
            </a:xfrm>
            <a:prstGeom prst="rect">
              <a:avLst/>
            </a:prstGeom>
            <a:noFill/>
            <a:ln w="28575">
              <a:solidFill>
                <a:schemeClr val="tx2"/>
              </a:solidFill>
              <a:miter lim="800000"/>
              <a:headEnd/>
              <a:tailEnd/>
            </a:ln>
          </p:spPr>
          <p:txBody>
            <a:bodyPr lIns="91449" tIns="72007" rIns="90009" bIns="72007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sz="14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endParaRPr>
            </a:p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sz="1400" b="1" dirty="0">
                  <a:solidFill>
                    <a:schemeClr val="tx1">
                      <a:lumMod val="50000"/>
                    </a:schemeClr>
                  </a:solidFill>
                  <a:latin typeface="+mn-lt"/>
                  <a:cs typeface="+mn-cs"/>
                </a:rPr>
                <a:t>WYDZIAŁY OBSŁUGI MIESZKAŃCÓW                 (WOM)</a:t>
              </a:r>
            </a:p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sz="14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31750" name="Grupa 12"/>
          <p:cNvGrpSpPr>
            <a:grpSpLocks/>
          </p:cNvGrpSpPr>
          <p:nvPr/>
        </p:nvGrpSpPr>
        <p:grpSpPr bwMode="auto">
          <a:xfrm>
            <a:off x="3498850" y="5243513"/>
            <a:ext cx="4078288" cy="1066800"/>
            <a:chOff x="3498490" y="5243067"/>
            <a:chExt cx="4078996" cy="1067047"/>
          </a:xfrm>
        </p:grpSpPr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3498490" y="5393914"/>
              <a:ext cx="570012" cy="765352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18002" tIns="108011" rIns="18002" bIns="108011" anchor="ctr">
              <a:spAutoFit/>
            </a:bodyPr>
            <a:lstStyle/>
            <a:p>
              <a:pPr algn="ctr" defTabSz="914491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pl-PL" sz="3600" b="1" dirty="0">
                  <a:solidFill>
                    <a:schemeClr val="bg1"/>
                  </a:solidFill>
                  <a:latin typeface="+mn-lt"/>
                  <a:cs typeface="+mn-cs"/>
                </a:rPr>
                <a:t>3</a:t>
              </a: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4130425" y="5243067"/>
              <a:ext cx="3447061" cy="1067047"/>
            </a:xfrm>
            <a:prstGeom prst="rect">
              <a:avLst/>
            </a:prstGeom>
            <a:noFill/>
            <a:ln w="28575">
              <a:solidFill>
                <a:schemeClr val="tx2"/>
              </a:solidFill>
              <a:miter lim="800000"/>
              <a:headEnd/>
              <a:tailEnd/>
            </a:ln>
          </p:spPr>
          <p:txBody>
            <a:bodyPr lIns="91449" tIns="72007" rIns="90009" bIns="72007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sz="14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endParaRPr>
            </a:p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sz="1400" b="1" dirty="0">
                  <a:solidFill>
                    <a:schemeClr val="tx1">
                      <a:lumMod val="50000"/>
                    </a:schemeClr>
                  </a:solidFill>
                  <a:latin typeface="+mn-lt"/>
                  <a:cs typeface="+mn-cs"/>
                </a:rPr>
                <a:t>DELEGATURY BIURA ADMINISTRACJI i SPRAW OBYWATELSKICH (</a:t>
              </a:r>
              <a:r>
                <a:rPr lang="pl-PL" sz="1400" b="1" dirty="0" err="1">
                  <a:solidFill>
                    <a:schemeClr val="tx1">
                      <a:lumMod val="50000"/>
                    </a:schemeClr>
                  </a:solidFill>
                  <a:latin typeface="+mn-lt"/>
                  <a:cs typeface="+mn-cs"/>
                </a:rPr>
                <a:t>BAiSO</a:t>
              </a:r>
              <a:r>
                <a:rPr lang="pl-PL" sz="1400" b="1" dirty="0">
                  <a:solidFill>
                    <a:schemeClr val="tx1">
                      <a:lumMod val="50000"/>
                    </a:schemeClr>
                  </a:solidFill>
                  <a:latin typeface="+mn-lt"/>
                  <a:cs typeface="+mn-cs"/>
                </a:rPr>
                <a:t>)</a:t>
              </a:r>
            </a:p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sz="14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Autofit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/>
              <a:t>Rodzaje spraw </a:t>
            </a:r>
            <a:r>
              <a:rPr lang="pl-PL" b="1" dirty="0" smtClean="0"/>
              <a:t>urzędowych:  audyty informacyjne</a:t>
            </a:r>
            <a:endParaRPr lang="pl-PL" b="1" dirty="0"/>
          </a:p>
        </p:txBody>
      </p:sp>
      <p:graphicFrame>
        <p:nvGraphicFramePr>
          <p:cNvPr id="14" name="Tabela 13"/>
          <p:cNvGraphicFramePr>
            <a:graphicFrameLocks noGrp="1"/>
          </p:cNvGraphicFramePr>
          <p:nvPr/>
        </p:nvGraphicFramePr>
        <p:xfrm>
          <a:off x="330200" y="1552575"/>
          <a:ext cx="8485188" cy="5240338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360000"/>
                <a:gridCol w="7200000"/>
                <a:gridCol w="924809"/>
              </a:tblGrid>
              <a:tr h="180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u="none" strike="noStrike" dirty="0">
                          <a:solidFill>
                            <a:schemeClr val="bg1"/>
                          </a:solidFill>
                        </a:rPr>
                        <a:t>Nr</a:t>
                      </a:r>
                      <a:endParaRPr lang="pl-PL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u="none" strike="noStrike" dirty="0">
                          <a:solidFill>
                            <a:schemeClr val="bg1"/>
                          </a:solidFill>
                        </a:rPr>
                        <a:t>Nazwa sprawy</a:t>
                      </a:r>
                      <a:endParaRPr lang="pl-PL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u="none" strike="noStrike" dirty="0">
                          <a:solidFill>
                            <a:schemeClr val="bg1"/>
                          </a:solidFill>
                        </a:rPr>
                        <a:t>Miejsce realizacji</a:t>
                      </a:r>
                      <a:endParaRPr lang="pl-PL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Dokonanie adnotacji o przystosowaniu pojazdu do zasilania gazem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BAiSO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Przyznanie jednorazowej</a:t>
                      </a:r>
                      <a:r>
                        <a:rPr lang="pl-PL" sz="1200" u="none" strike="noStrike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zapomogi z tytułu urodzenia się dziecka od 1 stycznia 2013 roku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</a:rPr>
                        <a:t>PI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6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Zameldowanie na pobyt </a:t>
                      </a:r>
                      <a:r>
                        <a:rPr lang="pl-PL" sz="120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czasowy trwający ponad </a:t>
                      </a:r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 miesiące </a:t>
                      </a:r>
                      <a:r>
                        <a:rPr lang="pl-PL" sz="120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obywateli RP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BAiSO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7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Udzielanie porad i pomocy konsumentom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</a:rPr>
                        <a:t>PI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8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Przyznanie dodatku mieszkaniowego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</a:rPr>
                        <a:t>PI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10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Wydawanie zezwolenia na sprzedaż napojów alkoholowych przeznaczonych do spożycia poza miejscem sprzedaży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</a:rPr>
                        <a:t>PI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11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Zameldowanie na pobyt stały </a:t>
                      </a:r>
                      <a:r>
                        <a:rPr lang="pl-PL" sz="120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obywateli RP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BAiSO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14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Wymeldowanie z pobytu stałego lub czasowego ponad 3 miesiące </a:t>
                      </a:r>
                      <a:r>
                        <a:rPr lang="pl-PL" sz="120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dla obywateli RP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</a:rPr>
                        <a:t>PI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15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Wymeldowanie z pobytu stałego lub czasowego ponad 3 </a:t>
                      </a:r>
                      <a:r>
                        <a:rPr lang="pl-PL" sz="120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miesiące dla obywateli RP 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BAiSO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16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Wymiana dowodu </a:t>
                      </a:r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osobistego </a:t>
                      </a:r>
                      <a:r>
                        <a:rPr lang="pl-PL" sz="120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– upływ terminu ważności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BAiSO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17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Wydanie zezwolenia na usunięcie drzew i krzewów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</a:rPr>
                        <a:t>WOM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18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Bonifikata od opłat rocznych z tytułu użytkowania wieczystego, udzielana osobom fizycznym, jeżeli dochód miesięczny na jednego członka gospodarstwa domowego nie przekracza 50% przeciętnego wynagrodzenia w gospodarce narodowej w roku poprzedzającym rok, za który opłata ma być wnoszona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</a:rPr>
                        <a:t>WOM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19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Wydawanie zezwolenia na </a:t>
                      </a:r>
                      <a:r>
                        <a:rPr lang="pl-PL" sz="120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prowadzenie hodowli </a:t>
                      </a:r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lub utrzymanie psa rasy uznawanej za agresywną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</a:rPr>
                        <a:t>WOM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20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Rejestracja </a:t>
                      </a:r>
                      <a:r>
                        <a:rPr lang="pl-PL" sz="120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pojazdu używanego</a:t>
                      </a:r>
                      <a:r>
                        <a:rPr lang="pl-PL" sz="1200" u="none" strike="noStrike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zakupionego </a:t>
                      </a:r>
                      <a:r>
                        <a:rPr lang="pl-PL" sz="120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w </a:t>
                      </a:r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Polsce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BAiSO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pic>
        <p:nvPicPr>
          <p:cNvPr id="18" name="Picture 2" descr="C:\Documents and Settings\nataliaj\Moje dokumenty\Pobieranie\information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2378" y="297530"/>
            <a:ext cx="756000" cy="756000"/>
          </a:xfrm>
          <a:prstGeom prst="rect">
            <a:avLst/>
          </a:prstGeom>
          <a:noFill/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/>
              <a:t>Rodzaje spraw </a:t>
            </a:r>
            <a:r>
              <a:rPr lang="pl-PL" b="1" dirty="0" smtClean="0"/>
              <a:t>faktycznie załatwianych </a:t>
            </a:r>
            <a:r>
              <a:rPr lang="pl-PL" b="1" dirty="0"/>
              <a:t>w </a:t>
            </a:r>
            <a:r>
              <a:rPr lang="pl-PL" b="1" dirty="0" smtClean="0"/>
              <a:t>urzędach</a:t>
            </a:r>
            <a:endParaRPr lang="pl-PL" b="1" dirty="0"/>
          </a:p>
        </p:txBody>
      </p:sp>
      <p:graphicFrame>
        <p:nvGraphicFramePr>
          <p:cNvPr id="14" name="Tabela 13"/>
          <p:cNvGraphicFramePr>
            <a:graphicFrameLocks noGrp="1"/>
          </p:cNvGraphicFramePr>
          <p:nvPr/>
        </p:nvGraphicFramePr>
        <p:xfrm>
          <a:off x="330200" y="1552575"/>
          <a:ext cx="8485188" cy="2373313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360000"/>
                <a:gridCol w="7200000"/>
                <a:gridCol w="924809"/>
              </a:tblGrid>
              <a:tr h="180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u="none" strike="noStrike" dirty="0">
                          <a:solidFill>
                            <a:schemeClr val="bg1"/>
                          </a:solidFill>
                        </a:rPr>
                        <a:t>Nr</a:t>
                      </a:r>
                      <a:endParaRPr lang="pl-PL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u="none" strike="noStrike" dirty="0">
                          <a:solidFill>
                            <a:schemeClr val="bg1"/>
                          </a:solidFill>
                        </a:rPr>
                        <a:t>Nazwa sprawy</a:t>
                      </a:r>
                      <a:endParaRPr lang="pl-PL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u="none" strike="noStrike" dirty="0">
                          <a:solidFill>
                            <a:schemeClr val="bg1"/>
                          </a:solidFill>
                        </a:rPr>
                        <a:t>Miejsce realizacji</a:t>
                      </a:r>
                      <a:endParaRPr lang="pl-PL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2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Udostępnianie informacji publicznej na wniosek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</a:rPr>
                        <a:t>WOM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4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Wymiana</a:t>
                      </a:r>
                      <a:r>
                        <a:rPr lang="pl-PL" sz="1200" u="none" strike="noStrike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dowodu osobistego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BAiSO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5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Wydanie wypisu i wyrysu z </a:t>
                      </a:r>
                      <a:r>
                        <a:rPr lang="pl-PL" sz="120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obowiązującego miejscowego </a:t>
                      </a:r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planu zagospodarowania </a:t>
                      </a:r>
                      <a:r>
                        <a:rPr lang="pl-PL" sz="120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przestrzennego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</a:rPr>
                        <a:t>WOM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9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Wydawanie międzynarodowego prawa jazdy 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BAiSO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12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Wydanie zaświadczenia </a:t>
                      </a:r>
                      <a:r>
                        <a:rPr lang="pl-PL" sz="120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o</a:t>
                      </a:r>
                      <a:r>
                        <a:rPr lang="pl-PL" sz="1200" u="none" strike="noStrike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zameldowaniu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BAiSO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13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Wydanie dowodu osobistego po raz pierwszy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BAiSO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pic>
        <p:nvPicPr>
          <p:cNvPr id="15" name="Picture 1" descr="C:\Documents and Settings\nataliaj\Moje dokumenty\Pobieranie\check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-43606" y="189434"/>
            <a:ext cx="1016000" cy="1016000"/>
          </a:xfrm>
          <a:prstGeom prst="rect">
            <a:avLst/>
          </a:prstGeom>
          <a:noFill/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D08BC9E3-48B6-4360-8B85-4952ADDB650B}" type="slidenum">
              <a:rPr lang="pl-PL"/>
              <a:pPr>
                <a:defRPr/>
              </a:pPr>
              <a:t>19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/>
              <a:t>Metodologia badania </a:t>
            </a:r>
            <a:r>
              <a:rPr lang="pl-PL" sz="2800" b="1" dirty="0">
                <a:solidFill>
                  <a:schemeClr val="accent5"/>
                </a:solidFill>
              </a:rPr>
              <a:t>Tajemniczy Klient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68338" y="4633913"/>
            <a:ext cx="7808912" cy="167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92084" tIns="46043" rIns="92084" bIns="46043"/>
          <a:lstStyle/>
          <a:p>
            <a:pPr marL="292129" indent="-292129" algn="ctr" defTabSz="914491" fontAlgn="auto">
              <a:spcBef>
                <a:spcPts val="0"/>
              </a:spcBef>
              <a:spcAft>
                <a:spcPts val="0"/>
              </a:spcAft>
              <a:buClr>
                <a:srgbClr val="990099"/>
              </a:buClr>
              <a:defRPr/>
            </a:pPr>
            <a:r>
              <a:rPr lang="pl-PL" sz="14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SPOSÓB REALIZACJI:</a:t>
            </a:r>
          </a:p>
          <a:p>
            <a:pPr marL="292129" indent="-292129" algn="just" defTabSz="914491" fontAlgn="auto">
              <a:spcBef>
                <a:spcPts val="0"/>
              </a:spcBef>
              <a:spcAft>
                <a:spcPts val="0"/>
              </a:spcAft>
              <a:buClr>
                <a:srgbClr val="990099"/>
              </a:buClr>
              <a:buFontTx/>
              <a:buChar char="•"/>
              <a:defRPr/>
            </a:pPr>
            <a:endParaRPr lang="pl-PL" sz="1400" b="1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  <a:p>
            <a:pPr marL="292129" indent="-292129"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Symbol" pitchFamily="18" charset="2"/>
              <a:buChar char="Þ"/>
              <a:defRPr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Przed badaniem miało miejsce szkolenie audytorów w zakresie standardów obsługi w urzędach. </a:t>
            </a:r>
          </a:p>
          <a:p>
            <a:pPr marL="292129" indent="-292129"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Symbol" pitchFamily="18" charset="2"/>
              <a:buChar char="Þ"/>
              <a:defRPr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Na każdy urząd przypadało: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5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wizyt w WOM, 5 wizyt w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PI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oraz 10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wizyt w Delegaturach BAiSO. 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668338" y="1995488"/>
            <a:ext cx="7808912" cy="2514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201620" tIns="46043" rIns="201620" bIns="46043"/>
          <a:lstStyle/>
          <a:p>
            <a:pPr marL="292129" indent="-292129" algn="ctr" defTabSz="914491" fontAlgn="auto">
              <a:spcBef>
                <a:spcPts val="0"/>
              </a:spcBef>
              <a:spcAft>
                <a:spcPts val="0"/>
              </a:spcAft>
              <a:buClr>
                <a:srgbClr val="990099"/>
              </a:buClr>
              <a:defRPr/>
            </a:pPr>
            <a:r>
              <a:rPr lang="pl-PL" sz="14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TECHNIKA BADANIA </a:t>
            </a:r>
            <a:r>
              <a:rPr lang="pl-PL" sz="14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„MYSTERY </a:t>
            </a:r>
            <a:r>
              <a:rPr lang="pl-PL" sz="14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SHOPPING”: </a:t>
            </a:r>
            <a:endParaRPr lang="pl-PL" sz="14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  <a:p>
            <a:pPr marL="292129" indent="-292129" algn="just" defTabSz="914491" fontAlgn="auto">
              <a:spcBef>
                <a:spcPts val="0"/>
              </a:spcBef>
              <a:spcAft>
                <a:spcPts val="0"/>
              </a:spcAft>
              <a:buClr>
                <a:srgbClr val="990099"/>
              </a:buClr>
              <a:buFontTx/>
              <a:buChar char="•"/>
              <a:defRPr/>
            </a:pPr>
            <a:endParaRPr lang="pl-PL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  <a:p>
            <a:pPr marL="292129" indent="-292129"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Symbol" pitchFamily="18" charset="2"/>
              <a:buChar char="Þ"/>
              <a:defRPr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Specjalnie przeszkoleni audytorzy w roli potencjalnych klientów – obserwują i oceniają sposób oraz jakość obsługi. </a:t>
            </a:r>
          </a:p>
          <a:p>
            <a:pPr marL="292129" indent="-292129"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Symbol" pitchFamily="18" charset="2"/>
              <a:buChar char="Þ"/>
              <a:defRPr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Dane zbierane są w trakcie rozmowy z pracownikami urzędu oraz poprzez obserwację ich zachowań. </a:t>
            </a:r>
          </a:p>
          <a:p>
            <a:pPr marL="292129" indent="-292129"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Symbol" pitchFamily="18" charset="2"/>
              <a:buChar char="Þ"/>
              <a:defRPr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Arkusz ocen określa zagadnienia i elementy, na które audytorzy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mieli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zwracać uwagę podczas wizyty.</a:t>
            </a:r>
          </a:p>
          <a:p>
            <a:pPr marL="292129" indent="-292129"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Symbol" pitchFamily="18" charset="2"/>
              <a:buChar char="Þ"/>
              <a:defRPr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Po wyjściu z urzędu audytorzy zaznaczają swoje obserwacje w kwestionariuszu.</a:t>
            </a:r>
            <a:endParaRPr lang="pl-PL" sz="1400" b="1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2EAB362-9272-43BD-B7C4-F310D381D685}" type="slidenum">
              <a:rPr lang="pl-PL"/>
              <a:pPr>
                <a:defRPr/>
              </a:pPr>
              <a:t>2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 smtClean="0"/>
              <a:t>Spis treści (1/2)</a:t>
            </a:r>
            <a:endParaRPr lang="pl-PL" b="1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723900" y="1989138"/>
            <a:ext cx="7883525" cy="360362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 defTabSz="914491" fontAlgn="auto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METODOLOGIA BADANIA						   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4</a:t>
            </a:r>
            <a:endParaRPr lang="pl-PL" sz="1400" b="1" dirty="0">
              <a:solidFill>
                <a:schemeClr val="bg1"/>
              </a:solidFill>
              <a:latin typeface="+mn-lt"/>
              <a:cs typeface="Tahoma" pitchFamily="34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723900" y="3897313"/>
            <a:ext cx="7883525" cy="360362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defTabSz="914491" fontAlgn="auto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           Otoczenie: wygląd 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U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rzędu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			 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                            22</a:t>
            </a:r>
            <a:endParaRPr lang="pl-PL" sz="1400" b="1" dirty="0">
              <a:solidFill>
                <a:schemeClr val="bg1"/>
              </a:solidFill>
              <a:latin typeface="+mn-lt"/>
              <a:cs typeface="Tahoma" pitchFamily="34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723900" y="4375150"/>
            <a:ext cx="7883525" cy="360363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 defTabSz="914491" fontAlgn="auto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Wygląd zewnętrzny urzędnika i jego stanowisko pracy			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30</a:t>
            </a:r>
            <a:endParaRPr lang="pl-PL" sz="1400" b="1" dirty="0">
              <a:solidFill>
                <a:schemeClr val="bg1"/>
              </a:solidFill>
              <a:latin typeface="+mn-lt"/>
              <a:cs typeface="Tahoma" pitchFamily="34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723900" y="4851400"/>
            <a:ext cx="7883525" cy="360363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 defTabSz="914491" fontAlgn="auto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Zachowanie 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urzędnika 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wobec interesanta 				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32</a:t>
            </a:r>
            <a:endParaRPr lang="pl-PL" sz="1400" b="1" dirty="0">
              <a:solidFill>
                <a:schemeClr val="bg1"/>
              </a:solidFill>
              <a:latin typeface="+mn-lt"/>
              <a:cs typeface="Tahoma" pitchFamily="34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723900" y="5329238"/>
            <a:ext cx="7883525" cy="360362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 defTabSz="914491" fontAlgn="auto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Urzędnik: obsługa 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przedstawionej sprawy 				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35</a:t>
            </a:r>
            <a:endParaRPr lang="pl-PL" sz="1400" b="1" dirty="0">
              <a:solidFill>
                <a:schemeClr val="bg1"/>
              </a:solidFill>
              <a:latin typeface="+mn-lt"/>
              <a:cs typeface="Tahoma" pitchFamily="34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723900" y="5805488"/>
            <a:ext cx="7883525" cy="360362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 defTabSz="914491" fontAlgn="auto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Urzędnik: sposób 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załatwienia przedstawionej sprawy 			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40 </a:t>
            </a:r>
            <a:endParaRPr lang="pl-PL" sz="1400" b="1" dirty="0">
              <a:solidFill>
                <a:schemeClr val="bg1"/>
              </a:solidFill>
              <a:latin typeface="+mn-lt"/>
              <a:cs typeface="Tahoma" pitchFamily="34" charset="0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723900" y="2466975"/>
            <a:ext cx="7883525" cy="360363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defTabSz="914491" fontAlgn="auto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WYNIKI BADANIA						   	    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5</a:t>
            </a:r>
            <a:endParaRPr lang="pl-PL" sz="1400" b="1" dirty="0">
              <a:solidFill>
                <a:schemeClr val="bg1"/>
              </a:solidFill>
              <a:latin typeface="+mn-lt"/>
              <a:cs typeface="Tahoma" pitchFamily="34" charset="0"/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723900" y="3421063"/>
            <a:ext cx="7883525" cy="360362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defTabSz="914491" fontAlgn="auto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WSZYSTKIE URZĘDY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					   	  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	   21</a:t>
            </a:r>
            <a:endParaRPr lang="pl-PL" sz="1400" b="1" dirty="0">
              <a:solidFill>
                <a:schemeClr val="bg1"/>
              </a:solidFill>
              <a:latin typeface="+mn-lt"/>
              <a:cs typeface="Tahoma" pitchFamily="34" charset="0"/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723900" y="2943225"/>
            <a:ext cx="7883525" cy="360363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/>
          <a:lstStyle/>
          <a:p>
            <a:pPr defTabSz="914491" fontAlgn="auto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OPIS I SCHEMAT BADANIA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		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				   15 </a:t>
            </a:r>
            <a:endParaRPr lang="pl-PL" sz="1400" b="1" dirty="0">
              <a:solidFill>
                <a:schemeClr val="bg1"/>
              </a:solidFill>
              <a:latin typeface="+mn-lt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59992C4-91DC-42D4-9338-1B561638C8DE}" type="slidenum">
              <a:rPr lang="pl-PL"/>
              <a:pPr>
                <a:defRPr/>
              </a:pPr>
              <a:t>20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 smtClean="0"/>
              <a:t>Kryteria oceny</a:t>
            </a:r>
            <a:endParaRPr lang="pl-PL" b="1" dirty="0"/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703263" y="1828800"/>
            <a:ext cx="7739062" cy="3659188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84" tIns="46043" rIns="92084" bIns="46043"/>
          <a:lstStyle/>
          <a:p>
            <a:pPr marL="476269" lvl="1" indent="-285750" defTabSz="914491" fontAlgn="auto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Symbol" panose="05050102010706020507" pitchFamily="18" charset="2"/>
              <a:buChar char="Þ"/>
              <a:defRPr/>
            </a:pPr>
            <a:r>
              <a:rPr lang="pl-PL" sz="1600" b="1" dirty="0">
                <a:latin typeface="+mn-lt"/>
                <a:cs typeface="+mn-cs"/>
              </a:rPr>
              <a:t>OTOCZENIE: WYGLĄD </a:t>
            </a:r>
            <a:r>
              <a:rPr lang="pl-PL" sz="1600" b="1" dirty="0">
                <a:latin typeface="+mn-lt"/>
                <a:cs typeface="+mn-cs"/>
              </a:rPr>
              <a:t>URZĘDU</a:t>
            </a:r>
          </a:p>
          <a:p>
            <a:pPr marL="476269" lvl="1" indent="-285750" defTabSz="914491" fontAlgn="auto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Symbol" panose="05050102010706020507" pitchFamily="18" charset="2"/>
              <a:buChar char="Þ"/>
              <a:defRPr/>
            </a:pPr>
            <a:r>
              <a:rPr lang="pl-PL" sz="1600" b="1" dirty="0">
                <a:latin typeface="+mn-lt"/>
                <a:cs typeface="+mn-cs"/>
              </a:rPr>
              <a:t>WYGLĄD ZEWNĘTRZNY URZĘDNIKA I JEGO STANOWISKO PRACY</a:t>
            </a:r>
            <a:endParaRPr lang="pl-PL" sz="1600" b="1" dirty="0">
              <a:solidFill>
                <a:srgbClr val="990099"/>
              </a:solidFill>
              <a:latin typeface="+mn-lt"/>
              <a:cs typeface="+mn-cs"/>
            </a:endParaRPr>
          </a:p>
          <a:p>
            <a:pPr marL="476269" lvl="1" indent="-285750" defTabSz="914491" fontAlgn="auto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Symbol" panose="05050102010706020507" pitchFamily="18" charset="2"/>
              <a:buChar char="Þ"/>
              <a:defRPr/>
            </a:pPr>
            <a:r>
              <a:rPr lang="pl-PL" sz="1600" b="1" dirty="0">
                <a:latin typeface="+mn-lt"/>
                <a:cs typeface="+mn-cs"/>
              </a:rPr>
              <a:t>ZACHOWANIE </a:t>
            </a:r>
            <a:r>
              <a:rPr lang="pl-PL" sz="1600" b="1" dirty="0">
                <a:latin typeface="+mn-lt"/>
                <a:cs typeface="+mn-cs"/>
              </a:rPr>
              <a:t>SIĘ </a:t>
            </a:r>
            <a:r>
              <a:rPr lang="pl-PL" sz="1600" b="1" dirty="0">
                <a:latin typeface="+mn-lt"/>
                <a:cs typeface="+mn-cs"/>
              </a:rPr>
              <a:t> URZĘDNIKA WOBEC </a:t>
            </a:r>
            <a:r>
              <a:rPr lang="pl-PL" sz="1600" b="1" dirty="0">
                <a:latin typeface="+mn-lt"/>
                <a:cs typeface="+mn-cs"/>
              </a:rPr>
              <a:t>KLIENTA</a:t>
            </a:r>
            <a:endParaRPr lang="pl-PL" sz="1600" b="1" dirty="0">
              <a:solidFill>
                <a:schemeClr val="accent1"/>
              </a:solidFill>
              <a:latin typeface="+mn-lt"/>
              <a:cs typeface="+mn-cs"/>
            </a:endParaRPr>
          </a:p>
          <a:p>
            <a:pPr marL="476269" lvl="1" indent="-285750" defTabSz="914491" fontAlgn="auto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Symbol" panose="05050102010706020507" pitchFamily="18" charset="2"/>
              <a:buChar char="Þ"/>
              <a:defRPr/>
            </a:pPr>
            <a:r>
              <a:rPr lang="pl-PL" sz="1600" b="1" dirty="0">
                <a:latin typeface="+mn-lt"/>
                <a:cs typeface="+mn-cs"/>
              </a:rPr>
              <a:t>URZĘDNIK: </a:t>
            </a:r>
            <a:r>
              <a:rPr lang="pl-PL" sz="1600" b="1" dirty="0">
                <a:latin typeface="+mn-lt"/>
                <a:cs typeface="+mn-cs"/>
              </a:rPr>
              <a:t>OBSŁUGA PRZEDSTAWIONEJ SPRAWY</a:t>
            </a:r>
            <a:endParaRPr lang="pl-PL" sz="1600" b="1" dirty="0">
              <a:solidFill>
                <a:schemeClr val="accent1"/>
              </a:solidFill>
              <a:latin typeface="+mn-lt"/>
              <a:cs typeface="+mn-cs"/>
            </a:endParaRPr>
          </a:p>
          <a:p>
            <a:pPr marL="476269" lvl="1" indent="-285750" defTabSz="914491" fontAlgn="auto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Symbol" panose="05050102010706020507" pitchFamily="18" charset="2"/>
              <a:buChar char="Þ"/>
              <a:defRPr/>
            </a:pPr>
            <a:r>
              <a:rPr lang="pl-PL" sz="1600" b="1" dirty="0">
                <a:latin typeface="+mn-lt"/>
                <a:cs typeface="+mn-cs"/>
              </a:rPr>
              <a:t>URZĘDNIK: </a:t>
            </a:r>
            <a:r>
              <a:rPr lang="pl-PL" sz="1600" b="1" dirty="0">
                <a:latin typeface="+mn-lt"/>
                <a:cs typeface="+mn-cs"/>
              </a:rPr>
              <a:t>SPOSÓB ZAŁATWIENIA PRZEDSTAWIONEJ SPRAWY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0113" y="4168775"/>
            <a:ext cx="7773987" cy="1362075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dirty="0"/>
              <a:t>Wyniki badania</a:t>
            </a:r>
          </a:p>
        </p:txBody>
      </p:sp>
      <p:grpSp>
        <p:nvGrpSpPr>
          <p:cNvPr id="36866" name="Grupa 6"/>
          <p:cNvGrpSpPr>
            <a:grpSpLocks/>
          </p:cNvGrpSpPr>
          <p:nvPr/>
        </p:nvGrpSpPr>
        <p:grpSpPr bwMode="auto">
          <a:xfrm>
            <a:off x="0" y="3605213"/>
            <a:ext cx="8383588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51"/>
              <a:ext cx="2628651" cy="360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pic>
          <p:nvPicPr>
            <p:cNvPr id="36869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132138" y="842963"/>
            <a:ext cx="5251450" cy="1362075"/>
          </a:xfrm>
          <a:prstGeom prst="rect">
            <a:avLst/>
          </a:prstGeom>
        </p:spPr>
        <p:txBody>
          <a:bodyPr lIns="0" tIns="0" rIns="0" bIns="122400" anchor="b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pl-PL" dirty="0" smtClean="0"/>
              <a:t>Wszystkie urzędy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0113" y="4168775"/>
            <a:ext cx="7773987" cy="1362075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dirty="0"/>
              <a:t>Wyniki badania</a:t>
            </a:r>
          </a:p>
        </p:txBody>
      </p:sp>
      <p:grpSp>
        <p:nvGrpSpPr>
          <p:cNvPr id="37890" name="Grupa 6"/>
          <p:cNvGrpSpPr>
            <a:grpSpLocks/>
          </p:cNvGrpSpPr>
          <p:nvPr/>
        </p:nvGrpSpPr>
        <p:grpSpPr bwMode="auto">
          <a:xfrm>
            <a:off x="0" y="3605213"/>
            <a:ext cx="8383588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51"/>
              <a:ext cx="2628651" cy="360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pic>
          <p:nvPicPr>
            <p:cNvPr id="37893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ytuł 1"/>
          <p:cNvSpPr txBox="1">
            <a:spLocks/>
          </p:cNvSpPr>
          <p:nvPr/>
        </p:nvSpPr>
        <p:spPr>
          <a:xfrm>
            <a:off x="4144963" y="1412875"/>
            <a:ext cx="4392612" cy="1363663"/>
          </a:xfrm>
          <a:prstGeom prst="rect">
            <a:avLst/>
          </a:prstGeom>
        </p:spPr>
        <p:txBody>
          <a:bodyPr lIns="0" tIns="0" rIns="0" bIns="122400" anchor="b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pl-PL" dirty="0" smtClean="0"/>
              <a:t>Otoczenie:  </a:t>
            </a:r>
            <a:r>
              <a:rPr lang="pl-PL" dirty="0"/>
              <a:t>wygląd urzędu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3" name="Grupa 8"/>
          <p:cNvGrpSpPr>
            <a:grpSpLocks/>
          </p:cNvGrpSpPr>
          <p:nvPr/>
        </p:nvGrpSpPr>
        <p:grpSpPr bwMode="auto">
          <a:xfrm>
            <a:off x="768350" y="2062163"/>
            <a:ext cx="7608888" cy="1054100"/>
            <a:chOff x="757332" y="5363944"/>
            <a:chExt cx="7610400" cy="1054218"/>
          </a:xfrm>
        </p:grpSpPr>
        <p:graphicFrame>
          <p:nvGraphicFramePr>
            <p:cNvPr id="38917" name="Object 17"/>
            <p:cNvGraphicFramePr>
              <a:graphicFrameLocks noChangeAspect="1"/>
            </p:cNvGraphicFramePr>
            <p:nvPr/>
          </p:nvGraphicFramePr>
          <p:xfrm>
            <a:off x="706628" y="5313144"/>
            <a:ext cx="7711809" cy="1151180"/>
          </p:xfrm>
          <a:graphic>
            <a:graphicData uri="http://schemas.openxmlformats.org/presentationml/2006/ole">
              <p:oleObj spid="_x0000_s38917" r:id="rId3" imgW="7712108" imgH="1152244" progId="Excel.Chart.8">
                <p:embed/>
              </p:oleObj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5318"/>
              <a:ext cx="7610400" cy="6128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0474E16-3A22-46F4-991F-ECA5B4655BDB}" type="slidenum">
              <a:rPr lang="pl-PL"/>
              <a:pPr>
                <a:defRPr/>
              </a:pPr>
              <a:t>23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 smtClean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2800" b="1" dirty="0" smtClean="0">
                <a:solidFill>
                  <a:schemeClr val="accent5"/>
                </a:solidFill>
              </a:rPr>
              <a:t>Otoczenie: Wygląd Urzędu (1)</a:t>
            </a:r>
            <a:endParaRPr lang="pl-PL" sz="2800" b="1" dirty="0">
              <a:solidFill>
                <a:schemeClr val="accent5"/>
              </a:solidFill>
            </a:endParaRPr>
          </a:p>
        </p:txBody>
      </p:sp>
      <p:graphicFrame>
        <p:nvGraphicFramePr>
          <p:cNvPr id="38916" name="Object 3"/>
          <p:cNvGraphicFramePr>
            <a:graphicFrameLocks/>
          </p:cNvGraphicFramePr>
          <p:nvPr/>
        </p:nvGraphicFramePr>
        <p:xfrm>
          <a:off x="563563" y="2371725"/>
          <a:ext cx="7659687" cy="3700463"/>
        </p:xfrm>
        <a:graphic>
          <a:graphicData uri="http://schemas.openxmlformats.org/presentationml/2006/ole">
            <p:oleObj spid="_x0000_s38916" r:id="rId4" imgW="7663336" imgH="3700593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7" name="Grupa 8"/>
          <p:cNvGrpSpPr>
            <a:grpSpLocks/>
          </p:cNvGrpSpPr>
          <p:nvPr/>
        </p:nvGrpSpPr>
        <p:grpSpPr bwMode="auto">
          <a:xfrm>
            <a:off x="768350" y="2062163"/>
            <a:ext cx="7608888" cy="1054100"/>
            <a:chOff x="757332" y="5363944"/>
            <a:chExt cx="7610400" cy="1054218"/>
          </a:xfrm>
        </p:grpSpPr>
        <p:graphicFrame>
          <p:nvGraphicFramePr>
            <p:cNvPr id="39942" name="Object 17"/>
            <p:cNvGraphicFramePr>
              <a:graphicFrameLocks noChangeAspect="1"/>
            </p:cNvGraphicFramePr>
            <p:nvPr/>
          </p:nvGraphicFramePr>
          <p:xfrm>
            <a:off x="706628" y="5313144"/>
            <a:ext cx="7711809" cy="1151180"/>
          </p:xfrm>
          <a:graphic>
            <a:graphicData uri="http://schemas.openxmlformats.org/presentationml/2006/ole">
              <p:oleObj spid="_x0000_s39942" r:id="rId3" imgW="7712108" imgH="1152244" progId="Excel.Chart.8">
                <p:embed/>
              </p:oleObj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5318"/>
              <a:ext cx="7610400" cy="6128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9B2E3ED7-1D32-477F-B5E8-8598D6AFFF8D}" type="slidenum">
              <a:rPr lang="pl-PL"/>
              <a:pPr>
                <a:defRPr/>
              </a:pPr>
              <a:t>24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2800" b="1" dirty="0" smtClean="0">
                <a:solidFill>
                  <a:schemeClr val="accent5"/>
                </a:solidFill>
              </a:rPr>
              <a:t>Otoczenie: Wygląd Urzędu (2)</a:t>
            </a:r>
            <a:endParaRPr lang="pl-PL" sz="2800" b="1" dirty="0">
              <a:solidFill>
                <a:schemeClr val="accent5"/>
              </a:solidFill>
            </a:endParaRP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614363" y="1757363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Gdzie znajdują się </a:t>
            </a:r>
            <a:r>
              <a:rPr lang="pl-PL" sz="1200" b="1" u="sng">
                <a:latin typeface="Arial Light"/>
              </a:rPr>
              <a:t>karty informacyjne</a:t>
            </a:r>
            <a:r>
              <a:rPr lang="pl-PL" sz="1200" b="1">
                <a:latin typeface="Arial Light"/>
              </a:rPr>
              <a:t>?</a:t>
            </a:r>
            <a:endParaRPr lang="en-GB" sz="1200" b="1">
              <a:latin typeface="Arial Light"/>
            </a:endParaRPr>
          </a:p>
        </p:txBody>
      </p:sp>
      <p:graphicFrame>
        <p:nvGraphicFramePr>
          <p:cNvPr id="39941" name="Object 3"/>
          <p:cNvGraphicFramePr>
            <a:graphicFrameLocks/>
          </p:cNvGraphicFramePr>
          <p:nvPr/>
        </p:nvGraphicFramePr>
        <p:xfrm>
          <a:off x="563563" y="2371725"/>
          <a:ext cx="7659687" cy="4457700"/>
        </p:xfrm>
        <a:graphic>
          <a:graphicData uri="http://schemas.openxmlformats.org/presentationml/2006/ole">
            <p:oleObj spid="_x0000_s39941" r:id="rId4" imgW="7663336" imgH="4456562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1CE57175-DC80-435D-91A6-8DE75BF2B987}" type="slidenum">
              <a:rPr lang="pl-PL"/>
              <a:pPr>
                <a:defRPr/>
              </a:pPr>
              <a:t>25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/>
              <a:t>Wszystkie urzędy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accent5"/>
                </a:solidFill>
              </a:rPr>
              <a:t>Otoczenie: Wygląd Urzędu (3)</a:t>
            </a:r>
            <a:endParaRPr lang="pl-PL" sz="2800" b="1" dirty="0">
              <a:solidFill>
                <a:schemeClr val="accent5"/>
              </a:solidFill>
            </a:endParaRPr>
          </a:p>
        </p:txBody>
      </p:sp>
      <p:sp>
        <p:nvSpPr>
          <p:cNvPr id="40963" name="Rectangle 4"/>
          <p:cNvSpPr>
            <a:spLocks noChangeArrowheads="1"/>
          </p:cNvSpPr>
          <p:nvPr/>
        </p:nvSpPr>
        <p:spPr bwMode="auto">
          <a:xfrm>
            <a:off x="614363" y="4179888"/>
            <a:ext cx="7558087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r>
              <a:rPr lang="pl-PL" sz="1200" b="1">
                <a:latin typeface="Arial Light"/>
              </a:rPr>
              <a:t>Czy </a:t>
            </a:r>
            <a:r>
              <a:rPr lang="pl-PL" sz="1200" b="1" u="sng">
                <a:latin typeface="Arial Light"/>
              </a:rPr>
              <a:t>karty informacyjne</a:t>
            </a:r>
            <a:r>
              <a:rPr lang="pl-PL" sz="1200" b="1">
                <a:latin typeface="Arial Light"/>
              </a:rPr>
              <a:t> na terenie urzędu są w miejscu, w którym łatwo je zauważyć?</a:t>
            </a:r>
          </a:p>
        </p:txBody>
      </p:sp>
      <p:graphicFrame>
        <p:nvGraphicFramePr>
          <p:cNvPr id="40964" name="Object 2"/>
          <p:cNvGraphicFramePr>
            <a:graphicFrameLocks noChangeAspect="1"/>
          </p:cNvGraphicFramePr>
          <p:nvPr/>
        </p:nvGraphicFramePr>
        <p:xfrm>
          <a:off x="563563" y="2090738"/>
          <a:ext cx="7807325" cy="2254250"/>
        </p:xfrm>
        <a:graphic>
          <a:graphicData uri="http://schemas.openxmlformats.org/presentationml/2006/ole">
            <p:oleObj spid="_x0000_s40964" r:id="rId3" imgW="7809653" imgH="2255715" progId="Excel.Chart.8">
              <p:embed/>
            </p:oleObj>
          </a:graphicData>
        </a:graphic>
      </p:graphicFrame>
      <p:graphicFrame>
        <p:nvGraphicFramePr>
          <p:cNvPr id="40965" name="Object 2"/>
          <p:cNvGraphicFramePr>
            <a:graphicFrameLocks noChangeAspect="1"/>
          </p:cNvGraphicFramePr>
          <p:nvPr/>
        </p:nvGraphicFramePr>
        <p:xfrm>
          <a:off x="563563" y="4602163"/>
          <a:ext cx="7807325" cy="2252662"/>
        </p:xfrm>
        <a:graphic>
          <a:graphicData uri="http://schemas.openxmlformats.org/presentationml/2006/ole">
            <p:oleObj spid="_x0000_s40965" r:id="rId4" imgW="7809653" imgH="2255715" progId="Excel.Chart.8">
              <p:embed/>
            </p:oleObj>
          </a:graphicData>
        </a:graphic>
      </p:graphicFrame>
      <p:sp>
        <p:nvSpPr>
          <p:cNvPr id="40966" name="Rectangle 4"/>
          <p:cNvSpPr>
            <a:spLocks noChangeArrowheads="1"/>
          </p:cNvSpPr>
          <p:nvPr/>
        </p:nvSpPr>
        <p:spPr bwMode="auto">
          <a:xfrm>
            <a:off x="614363" y="1757363"/>
            <a:ext cx="79914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</a:t>
            </a:r>
            <a:r>
              <a:rPr lang="pl-PL" sz="1200" b="1" u="sng">
                <a:latin typeface="Arial Light"/>
              </a:rPr>
              <a:t>karty informacyjne</a:t>
            </a:r>
            <a:r>
              <a:rPr lang="pl-PL" sz="1200" b="1">
                <a:latin typeface="Arial Light"/>
              </a:rPr>
              <a:t>, które są na terenie urzędu są uporządkowane?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5" name="Grupa 10"/>
          <p:cNvGrpSpPr>
            <a:grpSpLocks/>
          </p:cNvGrpSpPr>
          <p:nvPr/>
        </p:nvGrpSpPr>
        <p:grpSpPr bwMode="auto">
          <a:xfrm>
            <a:off x="768350" y="2062163"/>
            <a:ext cx="7608888" cy="1054100"/>
            <a:chOff x="757332" y="5363944"/>
            <a:chExt cx="7610400" cy="1054218"/>
          </a:xfrm>
        </p:grpSpPr>
        <p:graphicFrame>
          <p:nvGraphicFramePr>
            <p:cNvPr id="41990" name="Object 17"/>
            <p:cNvGraphicFramePr>
              <a:graphicFrameLocks noChangeAspect="1"/>
            </p:cNvGraphicFramePr>
            <p:nvPr/>
          </p:nvGraphicFramePr>
          <p:xfrm>
            <a:off x="706628" y="5313144"/>
            <a:ext cx="7711809" cy="1151180"/>
          </p:xfrm>
          <a:graphic>
            <a:graphicData uri="http://schemas.openxmlformats.org/presentationml/2006/ole">
              <p:oleObj spid="_x0000_s41990" r:id="rId3" imgW="7712108" imgH="1152244" progId="Excel.Chart.8">
                <p:embed/>
              </p:oleObj>
            </a:graphicData>
          </a:graphic>
        </p:graphicFrame>
        <p:sp>
          <p:nvSpPr>
            <p:cNvPr id="16" name="Prostokąt 15"/>
            <p:cNvSpPr/>
            <p:nvPr/>
          </p:nvSpPr>
          <p:spPr>
            <a:xfrm>
              <a:off x="757332" y="5805318"/>
              <a:ext cx="7610400" cy="6128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5FF115BD-2F84-4177-8E07-02866EF0B17A}" type="slidenum">
              <a:rPr lang="pl-PL"/>
              <a:pPr>
                <a:defRPr/>
              </a:pPr>
              <a:t>26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/>
              <a:t>Wszystkie urzędy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accent5"/>
                </a:solidFill>
              </a:rPr>
              <a:t>Otoczenie: Wygląd Urzędu (4)</a:t>
            </a:r>
            <a:endParaRPr lang="pl-PL" sz="2800" b="1" dirty="0">
              <a:solidFill>
                <a:schemeClr val="accent5"/>
              </a:solidFill>
            </a:endParaRP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614363" y="1757363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Gdzie znajdują się </a:t>
            </a:r>
            <a:r>
              <a:rPr lang="pl-PL" sz="1200" b="1" u="sng">
                <a:latin typeface="Arial Light"/>
              </a:rPr>
              <a:t>formularze / wnioski</a:t>
            </a:r>
            <a:r>
              <a:rPr lang="pl-PL" sz="1200" b="1">
                <a:latin typeface="Arial Light"/>
              </a:rPr>
              <a:t>?</a:t>
            </a:r>
          </a:p>
        </p:txBody>
      </p:sp>
      <p:graphicFrame>
        <p:nvGraphicFramePr>
          <p:cNvPr id="41989" name="Object 3"/>
          <p:cNvGraphicFramePr>
            <a:graphicFrameLocks/>
          </p:cNvGraphicFramePr>
          <p:nvPr/>
        </p:nvGraphicFramePr>
        <p:xfrm>
          <a:off x="563563" y="2371725"/>
          <a:ext cx="7659687" cy="4492625"/>
        </p:xfrm>
        <a:graphic>
          <a:graphicData uri="http://schemas.openxmlformats.org/presentationml/2006/ole">
            <p:oleObj spid="_x0000_s41989" r:id="rId4" imgW="7663336" imgH="4493141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29BC43D7-4491-479F-A978-01F3C7C30FA3}" type="slidenum">
              <a:rPr lang="pl-PL"/>
              <a:pPr>
                <a:defRPr/>
              </a:pPr>
              <a:t>27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/>
              <a:t>Wszystkie urzędy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accent5"/>
                </a:solidFill>
              </a:rPr>
              <a:t>Otoczenie: Wygląd Urzędu (5)</a:t>
            </a:r>
            <a:endParaRPr lang="pl-PL" sz="2800" b="1" dirty="0">
              <a:solidFill>
                <a:schemeClr val="accent5"/>
              </a:solidFill>
            </a:endParaRPr>
          </a:p>
        </p:txBody>
      </p:sp>
      <p:sp>
        <p:nvSpPr>
          <p:cNvPr id="43011" name="Rectangle 4"/>
          <p:cNvSpPr>
            <a:spLocks noChangeArrowheads="1"/>
          </p:cNvSpPr>
          <p:nvPr/>
        </p:nvSpPr>
        <p:spPr bwMode="auto">
          <a:xfrm>
            <a:off x="614363" y="4179888"/>
            <a:ext cx="7558087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r>
              <a:rPr lang="pl-PL" sz="1200" b="1">
                <a:latin typeface="Arial Light"/>
              </a:rPr>
              <a:t>Czy </a:t>
            </a:r>
            <a:r>
              <a:rPr lang="pl-PL" sz="1200" b="1" u="sng">
                <a:latin typeface="Arial Light"/>
              </a:rPr>
              <a:t>formularze / wnioski </a:t>
            </a:r>
            <a:r>
              <a:rPr lang="pl-PL" sz="1200" b="1">
                <a:latin typeface="Arial Light"/>
              </a:rPr>
              <a:t>na terenie urzędu są w miejscu, w którym łatwo je zauważyć?</a:t>
            </a:r>
          </a:p>
        </p:txBody>
      </p:sp>
      <p:graphicFrame>
        <p:nvGraphicFramePr>
          <p:cNvPr id="43012" name="Object 2"/>
          <p:cNvGraphicFramePr>
            <a:graphicFrameLocks noChangeAspect="1"/>
          </p:cNvGraphicFramePr>
          <p:nvPr/>
        </p:nvGraphicFramePr>
        <p:xfrm>
          <a:off x="563563" y="2090738"/>
          <a:ext cx="7807325" cy="2254250"/>
        </p:xfrm>
        <a:graphic>
          <a:graphicData uri="http://schemas.openxmlformats.org/presentationml/2006/ole">
            <p:oleObj spid="_x0000_s43012" r:id="rId3" imgW="7809653" imgH="2255715" progId="Excel.Chart.8">
              <p:embed/>
            </p:oleObj>
          </a:graphicData>
        </a:graphic>
      </p:graphicFrame>
      <p:graphicFrame>
        <p:nvGraphicFramePr>
          <p:cNvPr id="43013" name="Object 2"/>
          <p:cNvGraphicFramePr>
            <a:graphicFrameLocks noChangeAspect="1"/>
          </p:cNvGraphicFramePr>
          <p:nvPr/>
        </p:nvGraphicFramePr>
        <p:xfrm>
          <a:off x="563563" y="4602163"/>
          <a:ext cx="7807325" cy="2252662"/>
        </p:xfrm>
        <a:graphic>
          <a:graphicData uri="http://schemas.openxmlformats.org/presentationml/2006/ole">
            <p:oleObj spid="_x0000_s43013" r:id="rId4" imgW="7809653" imgH="2255715" progId="Excel.Chart.8">
              <p:embed/>
            </p:oleObj>
          </a:graphicData>
        </a:graphic>
      </p:graphicFrame>
      <p:sp>
        <p:nvSpPr>
          <p:cNvPr id="43014" name="Rectangle 4"/>
          <p:cNvSpPr>
            <a:spLocks noChangeArrowheads="1"/>
          </p:cNvSpPr>
          <p:nvPr/>
        </p:nvSpPr>
        <p:spPr bwMode="auto">
          <a:xfrm>
            <a:off x="614363" y="1757363"/>
            <a:ext cx="79914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</a:t>
            </a:r>
            <a:r>
              <a:rPr lang="pl-PL" sz="1200" b="1" u="sng">
                <a:latin typeface="Arial Light"/>
              </a:rPr>
              <a:t>formularze / wnioski</a:t>
            </a:r>
            <a:r>
              <a:rPr lang="pl-PL" sz="1200" b="1">
                <a:latin typeface="Arial Light"/>
              </a:rPr>
              <a:t>, które są na terenie urzędu są uporządkowane?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3" name="Grupa 10"/>
          <p:cNvGrpSpPr>
            <a:grpSpLocks/>
          </p:cNvGrpSpPr>
          <p:nvPr/>
        </p:nvGrpSpPr>
        <p:grpSpPr bwMode="auto">
          <a:xfrm>
            <a:off x="768350" y="2062163"/>
            <a:ext cx="7608888" cy="1054100"/>
            <a:chOff x="757332" y="5363944"/>
            <a:chExt cx="7610400" cy="1054218"/>
          </a:xfrm>
        </p:grpSpPr>
        <p:graphicFrame>
          <p:nvGraphicFramePr>
            <p:cNvPr id="44038" name="Object 17"/>
            <p:cNvGraphicFramePr>
              <a:graphicFrameLocks noChangeAspect="1"/>
            </p:cNvGraphicFramePr>
            <p:nvPr/>
          </p:nvGraphicFramePr>
          <p:xfrm>
            <a:off x="706628" y="5313144"/>
            <a:ext cx="7711809" cy="1151180"/>
          </p:xfrm>
          <a:graphic>
            <a:graphicData uri="http://schemas.openxmlformats.org/presentationml/2006/ole">
              <p:oleObj spid="_x0000_s44038" r:id="rId3" imgW="7712108" imgH="1152244" progId="Excel.Chart.8">
                <p:embed/>
              </p:oleObj>
            </a:graphicData>
          </a:graphic>
        </p:graphicFrame>
        <p:sp>
          <p:nvSpPr>
            <p:cNvPr id="16" name="Prostokąt 15"/>
            <p:cNvSpPr/>
            <p:nvPr/>
          </p:nvSpPr>
          <p:spPr>
            <a:xfrm>
              <a:off x="757332" y="5805318"/>
              <a:ext cx="7610400" cy="6128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D9E83CC-C9C1-4916-9352-D56345630255}" type="slidenum">
              <a:rPr lang="pl-PL"/>
              <a:pPr>
                <a:defRPr/>
              </a:pPr>
              <a:t>28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2800" b="1" dirty="0" smtClean="0">
                <a:solidFill>
                  <a:schemeClr val="accent5"/>
                </a:solidFill>
              </a:rPr>
              <a:t>Otoczenie: Wygląd Urzędu (6)</a:t>
            </a:r>
            <a:endParaRPr lang="pl-PL" sz="2800" b="1" dirty="0">
              <a:solidFill>
                <a:schemeClr val="accent5"/>
              </a:solidFill>
            </a:endParaRP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614363" y="1757363"/>
            <a:ext cx="4678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Gdzie znajdują się wzory wypełnionych </a:t>
            </a:r>
            <a:r>
              <a:rPr lang="pl-PL" sz="1200" b="1" u="sng">
                <a:latin typeface="Arial Light"/>
              </a:rPr>
              <a:t>formularzy / wniosków</a:t>
            </a:r>
            <a:r>
              <a:rPr lang="pl-PL" sz="1200" b="1">
                <a:latin typeface="Arial Light"/>
              </a:rPr>
              <a:t>?</a:t>
            </a:r>
            <a:endParaRPr lang="en-GB" sz="1200" b="1">
              <a:latin typeface="Arial Light"/>
            </a:endParaRPr>
          </a:p>
        </p:txBody>
      </p:sp>
      <p:graphicFrame>
        <p:nvGraphicFramePr>
          <p:cNvPr id="44037" name="Object 3"/>
          <p:cNvGraphicFramePr>
            <a:graphicFrameLocks/>
          </p:cNvGraphicFramePr>
          <p:nvPr/>
        </p:nvGraphicFramePr>
        <p:xfrm>
          <a:off x="563563" y="2371725"/>
          <a:ext cx="7659687" cy="4457700"/>
        </p:xfrm>
        <a:graphic>
          <a:graphicData uri="http://schemas.openxmlformats.org/presentationml/2006/ole">
            <p:oleObj spid="_x0000_s44037" r:id="rId4" imgW="7663336" imgH="4456562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1BC441D1-AC27-483F-9DE5-006BD876E04D}" type="slidenum">
              <a:rPr lang="pl-PL"/>
              <a:pPr>
                <a:defRPr/>
              </a:pPr>
              <a:t>29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/>
              <a:t>Wszystkie urzędy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accent5"/>
                </a:solidFill>
              </a:rPr>
              <a:t>Otoczenie: Wygląd Urzędu (7)</a:t>
            </a:r>
            <a:endParaRPr lang="pl-PL" sz="2800" b="1" dirty="0">
              <a:solidFill>
                <a:schemeClr val="accent5"/>
              </a:solidFill>
            </a:endParaRPr>
          </a:p>
        </p:txBody>
      </p:sp>
      <p:graphicFrame>
        <p:nvGraphicFramePr>
          <p:cNvPr id="45059" name="Object 2"/>
          <p:cNvGraphicFramePr>
            <a:graphicFrameLocks/>
          </p:cNvGraphicFramePr>
          <p:nvPr/>
        </p:nvGraphicFramePr>
        <p:xfrm>
          <a:off x="2865438" y="1455738"/>
          <a:ext cx="4895850" cy="5068887"/>
        </p:xfrm>
        <a:graphic>
          <a:graphicData uri="http://schemas.openxmlformats.org/presentationml/2006/ole">
            <p:oleObj spid="_x0000_s45059" r:id="rId3" imgW="4895512" imgH="5066215" progId="Excel.Chart.8">
              <p:embed/>
            </p:oleObj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713" y="1701800"/>
            <a:ext cx="12001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2012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2011 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l-PL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875" y="2493963"/>
            <a:ext cx="826293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875" y="3454400"/>
            <a:ext cx="826293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Łącznik prosty 20"/>
          <p:cNvCxnSpPr/>
          <p:nvPr/>
        </p:nvCxnSpPr>
        <p:spPr>
          <a:xfrm flipH="1">
            <a:off x="396875" y="5373688"/>
            <a:ext cx="826293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07950" y="1630363"/>
          <a:ext cx="2808288" cy="47513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odległość blatów  stolików od wzorów wypełnionych formularzy  wniosków na tablicach w skoroszytach jest odpowiednia?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blatów  stolików do pisania formularzy  wniosków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miejsc siedzących dla oczekujących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80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działa system numerkowy?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któryś z pracowników podszedł i zaoferował pomoc?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875" y="4413250"/>
            <a:ext cx="826293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713" y="5476875"/>
            <a:ext cx="12001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2012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2011 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l-PL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</p:txBody>
      </p:sp>
      <p:sp>
        <p:nvSpPr>
          <p:cNvPr id="31" name="pole tekstowe 6"/>
          <p:cNvSpPr txBox="1">
            <a:spLocks noChangeArrowheads="1"/>
          </p:cNvSpPr>
          <p:nvPr/>
        </p:nvSpPr>
        <p:spPr bwMode="auto">
          <a:xfrm>
            <a:off x="7732713" y="2638425"/>
            <a:ext cx="12001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2012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2011 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l-PL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</p:txBody>
      </p:sp>
      <p:sp>
        <p:nvSpPr>
          <p:cNvPr id="32" name="pole tekstowe 6"/>
          <p:cNvSpPr txBox="1">
            <a:spLocks noChangeArrowheads="1"/>
          </p:cNvSpPr>
          <p:nvPr/>
        </p:nvSpPr>
        <p:spPr bwMode="auto">
          <a:xfrm>
            <a:off x="7732713" y="3573463"/>
            <a:ext cx="12001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2012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2011 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l-PL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</p:txBody>
      </p:sp>
      <p:sp>
        <p:nvSpPr>
          <p:cNvPr id="33" name="pole tekstowe 6"/>
          <p:cNvSpPr txBox="1">
            <a:spLocks noChangeArrowheads="1"/>
          </p:cNvSpPr>
          <p:nvPr/>
        </p:nvSpPr>
        <p:spPr bwMode="auto">
          <a:xfrm>
            <a:off x="7732713" y="4581525"/>
            <a:ext cx="12001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2012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2011 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l-PL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 smtClean="0"/>
              <a:t>Spis treści (2/2)</a:t>
            </a:r>
            <a:endParaRPr lang="pl-PL" b="1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723900" y="1773238"/>
            <a:ext cx="7883525" cy="360362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 defTabSz="914491" fontAlgn="auto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JEDNOSTKI 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ORGANIZACYJNE: PI, WOM, Delegatura BAiSO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	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	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	   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48</a:t>
            </a:r>
            <a:endParaRPr lang="pl-PL" sz="1400" b="1" dirty="0">
              <a:solidFill>
                <a:schemeClr val="bg1"/>
              </a:solidFill>
              <a:latin typeface="+mn-lt"/>
              <a:cs typeface="Tahoma" pitchFamily="34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723900" y="2689225"/>
            <a:ext cx="7883525" cy="360363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 defTabSz="914491" fontAlgn="auto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Zachowanie 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urzędnika 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wobec interesanta 	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	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		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52</a:t>
            </a:r>
            <a:endParaRPr lang="pl-PL" sz="1400" b="1" dirty="0">
              <a:solidFill>
                <a:schemeClr val="bg1"/>
              </a:solidFill>
              <a:latin typeface="+mn-lt"/>
              <a:cs typeface="Tahoma" pitchFamily="34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723900" y="3146425"/>
            <a:ext cx="7883525" cy="360363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 defTabSz="914491" fontAlgn="auto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Urzędnik: 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obsługa przedstawionej sprawy 				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57</a:t>
            </a:r>
            <a:endParaRPr lang="pl-PL" sz="1400" b="1" dirty="0">
              <a:solidFill>
                <a:schemeClr val="bg1"/>
              </a:solidFill>
              <a:latin typeface="+mn-lt"/>
              <a:cs typeface="Tahoma" pitchFamily="34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723900" y="3605213"/>
            <a:ext cx="7883525" cy="360362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 defTabSz="914491" fontAlgn="auto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Urzędnik: 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sposób załatwienia przedstawionej sprawy 			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62 </a:t>
            </a:r>
            <a:endParaRPr lang="pl-PL" sz="1400" b="1" dirty="0">
              <a:solidFill>
                <a:schemeClr val="bg1"/>
              </a:solidFill>
              <a:latin typeface="+mn-lt"/>
              <a:cs typeface="Tahoma" pitchFamily="34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723900" y="4062413"/>
            <a:ext cx="7883525" cy="360362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latin typeface="Arial Light"/>
                <a:cs typeface="Tahoma" pitchFamily="34" charset="0"/>
              </a:rPr>
              <a:t>POSZCZEGÓLNE URZĘDY 				 		71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723900" y="4521200"/>
            <a:ext cx="7883525" cy="360363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latin typeface="Arial Light"/>
                <a:cs typeface="Tahoma" pitchFamily="34" charset="0"/>
              </a:rPr>
              <a:t>Otoczenie: wygląd urzędu 					72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723900" y="2232025"/>
            <a:ext cx="7883525" cy="358775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 defTabSz="914491" fontAlgn="auto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Wygląd zewnętrzny urzędnika i jego stanowisko pracy			</a:t>
            </a: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50</a:t>
            </a:r>
            <a:endParaRPr lang="pl-PL" sz="1400" b="1" dirty="0">
              <a:solidFill>
                <a:schemeClr val="bg1"/>
              </a:solidFill>
              <a:latin typeface="+mn-lt"/>
              <a:cs typeface="Tahoma" pitchFamily="34" charset="0"/>
            </a:endParaRP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723900" y="5437188"/>
            <a:ext cx="7883525" cy="358775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latin typeface="Arial Light"/>
                <a:cs typeface="Tahoma" pitchFamily="34" charset="0"/>
              </a:rPr>
              <a:t>Zachowanie urzędnika wobec interesanta 				85</a:t>
            </a: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723900" y="5894388"/>
            <a:ext cx="7883525" cy="360362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latin typeface="Arial Light"/>
                <a:cs typeface="Tahoma" pitchFamily="34" charset="0"/>
              </a:rPr>
              <a:t>Urzędnik: obsługa przedstawionej sprawy				93</a:t>
            </a: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723900" y="6351588"/>
            <a:ext cx="7883525" cy="360362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latin typeface="Arial Light"/>
                <a:cs typeface="Tahoma" pitchFamily="34" charset="0"/>
              </a:rPr>
              <a:t>Urzędnik: sposób załatwienia przedstawionej sprawy	 		101</a:t>
            </a:r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723900" y="4978400"/>
            <a:ext cx="7883525" cy="360363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latin typeface="Arial Light"/>
                <a:cs typeface="Tahoma" pitchFamily="34" charset="0"/>
              </a:rPr>
              <a:t>Wygląd zewnętrzny urzędnika i jego stanowisko pracy 		83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0113" y="4168775"/>
            <a:ext cx="7773987" cy="1362075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dirty="0"/>
              <a:t>Wyniki badania</a:t>
            </a:r>
          </a:p>
        </p:txBody>
      </p:sp>
      <p:grpSp>
        <p:nvGrpSpPr>
          <p:cNvPr id="46082" name="Grupa 6"/>
          <p:cNvGrpSpPr>
            <a:grpSpLocks/>
          </p:cNvGrpSpPr>
          <p:nvPr/>
        </p:nvGrpSpPr>
        <p:grpSpPr bwMode="auto">
          <a:xfrm>
            <a:off x="0" y="3605213"/>
            <a:ext cx="8383588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51"/>
              <a:ext cx="2628651" cy="360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pic>
          <p:nvPicPr>
            <p:cNvPr id="46085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Tytuł 1"/>
          <p:cNvSpPr txBox="1">
            <a:spLocks/>
          </p:cNvSpPr>
          <p:nvPr/>
        </p:nvSpPr>
        <p:spPr>
          <a:xfrm>
            <a:off x="1692275" y="1412875"/>
            <a:ext cx="6845300" cy="1939925"/>
          </a:xfrm>
          <a:prstGeom prst="rect">
            <a:avLst/>
          </a:prstGeom>
        </p:spPr>
        <p:txBody>
          <a:bodyPr lIns="0" tIns="0" rIns="0" bIns="122400" anchor="b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pl-PL" dirty="0"/>
              <a:t>wygląd Zewnętrzny urzędnika i jego stanowisko </a:t>
            </a:r>
            <a:r>
              <a:rPr lang="pl-PL" dirty="0" smtClean="0"/>
              <a:t>pracy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872DEDD-9157-4D5A-B4ED-52DC614BE6B7}" type="slidenum">
              <a:rPr lang="pl-PL"/>
              <a:pPr>
                <a:defRPr/>
              </a:pPr>
              <a:t>31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Wszystkie </a:t>
            </a:r>
            <a:r>
              <a:rPr lang="pl-PL" sz="4200" b="1" dirty="0" smtClean="0"/>
              <a:t>urzędy</a:t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accent5"/>
                </a:solidFill>
              </a:rPr>
              <a:t>Wygląd zewnętrzny urzędnika i jego stanowisko pracy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graphicFrame>
        <p:nvGraphicFramePr>
          <p:cNvPr id="47107" name="Object 2"/>
          <p:cNvGraphicFramePr>
            <a:graphicFrameLocks/>
          </p:cNvGraphicFramePr>
          <p:nvPr/>
        </p:nvGraphicFramePr>
        <p:xfrm>
          <a:off x="2865438" y="1290638"/>
          <a:ext cx="4895850" cy="4494212"/>
        </p:xfrm>
        <a:graphic>
          <a:graphicData uri="http://schemas.openxmlformats.org/presentationml/2006/ole">
            <p:oleObj spid="_x0000_s47107" r:id="rId3" imgW="4895512" imgH="4493141" progId="Excel.Chart.8">
              <p:embed/>
            </p:oleObj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713" y="1479550"/>
            <a:ext cx="12001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2012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2011 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l-PL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713" y="2308225"/>
            <a:ext cx="12001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2012 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2011 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l-PL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713" y="3141663"/>
            <a:ext cx="1200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2012 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2011 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713" y="3952875"/>
            <a:ext cx="1200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 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 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2011 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N=340)</a:t>
            </a:r>
            <a:endParaRPr lang="pl-PL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713" y="4816475"/>
            <a:ext cx="1200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352*)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2012 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2011 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713" y="5680075"/>
            <a:ext cx="1200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245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 </a:t>
            </a:r>
            <a:endParaRPr lang="pl-PL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2012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280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2011 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875" y="2227263"/>
            <a:ext cx="826293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875" y="3070225"/>
            <a:ext cx="826293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875" y="4725988"/>
            <a:ext cx="826293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07950" y="1393825"/>
          <a:ext cx="2808288" cy="5075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jest ubrany „na służbowo”?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jest porządek?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są naczynia?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znajdują się tylko przedmioty związane z pracą?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ma identyfikator z imieniem  i nazwiskiem?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Gdzie umieszczony był identyfikator?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875" y="3862388"/>
            <a:ext cx="826293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7125" name="AutoShape 8"/>
          <p:cNvSpPr>
            <a:spLocks noChangeArrowheads="1"/>
          </p:cNvSpPr>
          <p:nvPr/>
        </p:nvSpPr>
        <p:spPr bwMode="auto">
          <a:xfrm>
            <a:off x="1873250" y="5373688"/>
            <a:ext cx="755650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graphicFrame>
        <p:nvGraphicFramePr>
          <p:cNvPr id="47126" name="Object 2"/>
          <p:cNvGraphicFramePr>
            <a:graphicFrameLocks noChangeAspect="1"/>
          </p:cNvGraphicFramePr>
          <p:nvPr/>
        </p:nvGraphicFramePr>
        <p:xfrm>
          <a:off x="2863850" y="5608638"/>
          <a:ext cx="4897438" cy="1397000"/>
        </p:xfrm>
        <a:graphic>
          <a:graphicData uri="http://schemas.openxmlformats.org/presentationml/2006/ole">
            <p:oleObj spid="_x0000_s47126" r:id="rId4" imgW="4895512" imgH="1396105" progId="Excel.Chart.8">
              <p:embed/>
            </p:oleObj>
          </a:graphicData>
        </a:graphic>
      </p:graphicFrame>
      <p:sp>
        <p:nvSpPr>
          <p:cNvPr id="47127" name="pole tekstowe 28"/>
          <p:cNvSpPr txBox="1">
            <a:spLocks noChangeArrowheads="1"/>
          </p:cNvSpPr>
          <p:nvPr/>
        </p:nvSpPr>
        <p:spPr bwMode="auto">
          <a:xfrm>
            <a:off x="0" y="6459538"/>
            <a:ext cx="2989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0113" y="4168775"/>
            <a:ext cx="7773987" cy="1362075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dirty="0"/>
              <a:t>Wyniki badania</a:t>
            </a:r>
          </a:p>
        </p:txBody>
      </p:sp>
      <p:grpSp>
        <p:nvGrpSpPr>
          <p:cNvPr id="48130" name="Grupa 6"/>
          <p:cNvGrpSpPr>
            <a:grpSpLocks/>
          </p:cNvGrpSpPr>
          <p:nvPr/>
        </p:nvGrpSpPr>
        <p:grpSpPr bwMode="auto">
          <a:xfrm>
            <a:off x="0" y="3605213"/>
            <a:ext cx="8383588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51"/>
              <a:ext cx="2628651" cy="360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pic>
          <p:nvPicPr>
            <p:cNvPr id="48133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138" y="1412875"/>
            <a:ext cx="5405437" cy="1939925"/>
          </a:xfrm>
          <a:prstGeom prst="rect">
            <a:avLst/>
          </a:prstGeom>
        </p:spPr>
        <p:txBody>
          <a:bodyPr lIns="0" tIns="0" rIns="0" bIns="122400" anchor="b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pl-PL" dirty="0"/>
              <a:t>Zachowanie urzędnika wobec interesanta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3" name="Grupa 16"/>
          <p:cNvGrpSpPr>
            <a:grpSpLocks/>
          </p:cNvGrpSpPr>
          <p:nvPr/>
        </p:nvGrpSpPr>
        <p:grpSpPr bwMode="auto">
          <a:xfrm>
            <a:off x="4140200" y="2062163"/>
            <a:ext cx="4525963" cy="1054100"/>
            <a:chOff x="757332" y="5363944"/>
            <a:chExt cx="7610400" cy="1054218"/>
          </a:xfrm>
        </p:grpSpPr>
        <p:graphicFrame>
          <p:nvGraphicFramePr>
            <p:cNvPr id="49181" name="Object 17"/>
            <p:cNvGraphicFramePr>
              <a:graphicFrameLocks noChangeAspect="1"/>
            </p:cNvGraphicFramePr>
            <p:nvPr/>
          </p:nvGraphicFramePr>
          <p:xfrm>
            <a:off x="671995" y="5313144"/>
            <a:ext cx="7781074" cy="1151180"/>
          </p:xfrm>
          <a:graphic>
            <a:graphicData uri="http://schemas.openxmlformats.org/presentationml/2006/ole">
              <p:oleObj spid="_x0000_s49181" r:id="rId3" imgW="4627265" imgH="1152244" progId="Excel.Chart.8">
                <p:embed/>
              </p:oleObj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5318"/>
              <a:ext cx="7610400" cy="6128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304FB8F-15CA-40E3-9CA4-2F5B76E26E30}" type="slidenum">
              <a:rPr lang="pl-PL"/>
              <a:pPr>
                <a:defRPr/>
              </a:pPr>
              <a:t>33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Zachowanie urzędnika wobec </a:t>
            </a:r>
            <a:r>
              <a:rPr lang="pl-PL" sz="3100" b="1" dirty="0" smtClean="0">
                <a:solidFill>
                  <a:schemeClr val="accent5"/>
                </a:solidFill>
              </a:rPr>
              <a:t>interesanta (1)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graphicFrame>
        <p:nvGraphicFramePr>
          <p:cNvPr id="49156" name="Object 3"/>
          <p:cNvGraphicFramePr>
            <a:graphicFrameLocks/>
          </p:cNvGraphicFramePr>
          <p:nvPr/>
        </p:nvGraphicFramePr>
        <p:xfrm>
          <a:off x="5170488" y="2443163"/>
          <a:ext cx="4421187" cy="4025900"/>
        </p:xfrm>
        <a:graphic>
          <a:graphicData uri="http://schemas.openxmlformats.org/presentationml/2006/ole">
            <p:oleObj spid="_x0000_s49156" r:id="rId4" imgW="4419983" imgH="4023709" progId="Excel.Chart.8">
              <p:embed/>
            </p:oleObj>
          </a:graphicData>
        </a:graphic>
      </p:graphicFrame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4573588" y="1631950"/>
            <a:ext cx="33321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18" tIns="45725" rIns="180018" bIns="45725"/>
          <a:lstStyle/>
          <a:p>
            <a:r>
              <a:rPr lang="pl-PL" sz="1200" b="1">
                <a:latin typeface="Arial Light"/>
              </a:rPr>
              <a:t>Czy urzędnik przywitał Cię? </a:t>
            </a:r>
          </a:p>
        </p:txBody>
      </p:sp>
      <p:sp>
        <p:nvSpPr>
          <p:cNvPr id="49158" name="Rectangle 4"/>
          <p:cNvSpPr>
            <a:spLocks noChangeArrowheads="1"/>
          </p:cNvSpPr>
          <p:nvPr/>
        </p:nvSpPr>
        <p:spPr bwMode="auto">
          <a:xfrm>
            <a:off x="501650" y="1631950"/>
            <a:ext cx="4749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18" tIns="45725" rIns="180018" bIns="45725">
            <a:spAutoFit/>
          </a:bodyPr>
          <a:lstStyle/>
          <a:p>
            <a:r>
              <a:rPr lang="pl-PL" sz="1200" b="1">
                <a:latin typeface="Arial Light"/>
              </a:rPr>
              <a:t>Czy urzędnik podjął się obsługi sprawy? 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4356100" y="2439988"/>
          <a:ext cx="1800225" cy="4032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 w uprzejmy sposób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 mnie uprzejmie, ale użył innych słów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pomóc”, ale nie było to uprzejme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przywitał, ale użył innych słów a powitanie nie było uprzejme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przywitał mnie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/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ogóle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</a:tbl>
          </a:graphicData>
        </a:graphic>
      </p:graphicFrame>
      <p:sp>
        <p:nvSpPr>
          <p:cNvPr id="49173" name="Text Box 4"/>
          <p:cNvSpPr txBox="1">
            <a:spLocks noChangeArrowheads="1"/>
          </p:cNvSpPr>
          <p:nvPr/>
        </p:nvSpPr>
        <p:spPr bwMode="auto">
          <a:xfrm>
            <a:off x="501650" y="3933825"/>
            <a:ext cx="3560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18" tIns="45725" rIns="180018" bIns="45725">
            <a:spAutoFit/>
          </a:bodyPr>
          <a:lstStyle/>
          <a:p>
            <a:r>
              <a:rPr lang="pl-PL" sz="1200" b="1">
                <a:latin typeface="Arial Light"/>
              </a:rPr>
              <a:t>Czy urzędnik rozpoczął obsługę sprawy od razu? </a:t>
            </a:r>
          </a:p>
        </p:txBody>
      </p:sp>
      <p:graphicFrame>
        <p:nvGraphicFramePr>
          <p:cNvPr id="49174" name="Object 7"/>
          <p:cNvGraphicFramePr>
            <a:graphicFrameLocks noChangeAspect="1"/>
          </p:cNvGraphicFramePr>
          <p:nvPr/>
        </p:nvGraphicFramePr>
        <p:xfrm>
          <a:off x="273050" y="1971675"/>
          <a:ext cx="4087813" cy="1982788"/>
        </p:xfrm>
        <a:graphic>
          <a:graphicData uri="http://schemas.openxmlformats.org/presentationml/2006/ole">
            <p:oleObj spid="_x0000_s49174" r:id="rId5" imgW="4084674" imgH="1981372" progId="Excel.Chart.8">
              <p:embed/>
            </p:oleObj>
          </a:graphicData>
        </a:graphic>
      </p:graphicFrame>
      <p:graphicFrame>
        <p:nvGraphicFramePr>
          <p:cNvPr id="49175" name="Object 7"/>
          <p:cNvGraphicFramePr>
            <a:graphicFrameLocks noChangeAspect="1"/>
          </p:cNvGraphicFramePr>
          <p:nvPr/>
        </p:nvGraphicFramePr>
        <p:xfrm>
          <a:off x="273050" y="4281488"/>
          <a:ext cx="4087813" cy="2295525"/>
        </p:xfrm>
        <a:graphic>
          <a:graphicData uri="http://schemas.openxmlformats.org/presentationml/2006/ole">
            <p:oleObj spid="_x0000_s49175" r:id="rId6" imgW="4084674" imgH="2298391" progId="Excel.Chart.8">
              <p:embed/>
            </p:oleObj>
          </a:graphicData>
        </a:graphic>
      </p:graphicFrame>
      <p:sp>
        <p:nvSpPr>
          <p:cNvPr id="49176" name="pole tekstowe 4"/>
          <p:cNvSpPr txBox="1">
            <a:spLocks noChangeArrowheads="1"/>
          </p:cNvSpPr>
          <p:nvPr/>
        </p:nvSpPr>
        <p:spPr bwMode="auto">
          <a:xfrm>
            <a:off x="3997325" y="2519363"/>
            <a:ext cx="6477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100">
                <a:solidFill>
                  <a:schemeClr val="bg1"/>
                </a:solidFill>
                <a:latin typeface="Arial Light"/>
              </a:rPr>
              <a:t>5%</a:t>
            </a:r>
            <a:endParaRPr lang="en-GB" sz="1100">
              <a:solidFill>
                <a:schemeClr val="bg1"/>
              </a:solidFill>
              <a:latin typeface="Arial Light"/>
            </a:endParaRPr>
          </a:p>
        </p:txBody>
      </p:sp>
      <p:sp>
        <p:nvSpPr>
          <p:cNvPr id="49177" name="pole tekstowe 17"/>
          <p:cNvSpPr txBox="1">
            <a:spLocks noChangeArrowheads="1"/>
          </p:cNvSpPr>
          <p:nvPr/>
        </p:nvSpPr>
        <p:spPr bwMode="auto">
          <a:xfrm>
            <a:off x="3997325" y="2952750"/>
            <a:ext cx="6477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100">
                <a:solidFill>
                  <a:schemeClr val="bg1"/>
                </a:solidFill>
                <a:latin typeface="Arial Light"/>
              </a:rPr>
              <a:t>2%</a:t>
            </a:r>
            <a:endParaRPr lang="en-GB" sz="1100">
              <a:solidFill>
                <a:schemeClr val="bg1"/>
              </a:solidFill>
              <a:latin typeface="Arial Light"/>
            </a:endParaRPr>
          </a:p>
        </p:txBody>
      </p:sp>
      <p:sp>
        <p:nvSpPr>
          <p:cNvPr id="49178" name="pole tekstowe 20"/>
          <p:cNvSpPr txBox="1">
            <a:spLocks noChangeArrowheads="1"/>
          </p:cNvSpPr>
          <p:nvPr/>
        </p:nvSpPr>
        <p:spPr bwMode="auto">
          <a:xfrm>
            <a:off x="4040188" y="5302250"/>
            <a:ext cx="5334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100">
                <a:solidFill>
                  <a:schemeClr val="bg1"/>
                </a:solidFill>
                <a:latin typeface="Arial Light"/>
              </a:rPr>
              <a:t>2%</a:t>
            </a:r>
            <a:endParaRPr lang="en-GB" sz="1100">
              <a:solidFill>
                <a:schemeClr val="bg1"/>
              </a:solidFill>
              <a:latin typeface="Arial Light"/>
            </a:endParaRPr>
          </a:p>
        </p:txBody>
      </p:sp>
      <p:sp>
        <p:nvSpPr>
          <p:cNvPr id="49179" name="pole tekstowe 21"/>
          <p:cNvSpPr txBox="1">
            <a:spLocks noChangeArrowheads="1"/>
          </p:cNvSpPr>
          <p:nvPr/>
        </p:nvSpPr>
        <p:spPr bwMode="auto">
          <a:xfrm>
            <a:off x="0" y="6459538"/>
            <a:ext cx="2989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  <p:sp>
        <p:nvSpPr>
          <p:cNvPr id="49180" name="pole tekstowe 5"/>
          <p:cNvSpPr txBox="1">
            <a:spLocks noChangeArrowheads="1"/>
          </p:cNvSpPr>
          <p:nvPr/>
        </p:nvSpPr>
        <p:spPr bwMode="auto">
          <a:xfrm>
            <a:off x="4189413" y="4489450"/>
            <a:ext cx="4318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>
                <a:solidFill>
                  <a:srgbClr val="000000"/>
                </a:solidFill>
                <a:latin typeface="Arial Light"/>
              </a:rPr>
              <a:t>1%</a:t>
            </a:r>
            <a:endParaRPr lang="en-US" sz="1200">
              <a:solidFill>
                <a:srgbClr val="000000"/>
              </a:solidFill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F83D59D9-D46D-464D-8327-2E5233ED5E5C}" type="slidenum">
              <a:rPr lang="pl-PL"/>
              <a:pPr>
                <a:defRPr/>
              </a:pPr>
              <a:t>34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accent5"/>
                </a:solidFill>
              </a:rPr>
              <a:t>Zachowanie urzędnika wobec interesanta (2)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graphicFrame>
        <p:nvGraphicFramePr>
          <p:cNvPr id="50179" name="Object 2"/>
          <p:cNvGraphicFramePr>
            <a:graphicFrameLocks/>
          </p:cNvGraphicFramePr>
          <p:nvPr/>
        </p:nvGraphicFramePr>
        <p:xfrm>
          <a:off x="2865438" y="1455738"/>
          <a:ext cx="4895850" cy="5068887"/>
        </p:xfrm>
        <a:graphic>
          <a:graphicData uri="http://schemas.openxmlformats.org/presentationml/2006/ole">
            <p:oleObj spid="_x0000_s50179" r:id="rId3" imgW="4895512" imgH="5066215" progId="Excel.Chart.8">
              <p:embed/>
            </p:oleObj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713" y="1589088"/>
            <a:ext cx="1200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2012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2011 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713" y="2295525"/>
            <a:ext cx="1200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2012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2011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0)</a:t>
            </a: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713" y="2997200"/>
            <a:ext cx="1200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2012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2011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0)</a:t>
            </a: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713" y="3717925"/>
            <a:ext cx="1200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2012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2011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0)</a:t>
            </a: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713" y="4941888"/>
            <a:ext cx="1200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2012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2011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0)</a:t>
            </a: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713" y="5662613"/>
            <a:ext cx="1200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2012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0)</a:t>
            </a: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2011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0)</a:t>
            </a: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875" y="2278063"/>
            <a:ext cx="826293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875" y="2997200"/>
            <a:ext cx="826293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875" y="4870450"/>
            <a:ext cx="826293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Łącznik prosty 20"/>
          <p:cNvCxnSpPr/>
          <p:nvPr/>
        </p:nvCxnSpPr>
        <p:spPr>
          <a:xfrm flipH="1">
            <a:off x="396875" y="5589588"/>
            <a:ext cx="826293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07950" y="1558925"/>
          <a:ext cx="2808288" cy="4679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podczas rozmowy starał się podtrzymywać kontakt wzrokowy z Tobą?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mówił wyraźnie?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zajmował się prywatnymi sprawami?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jadł posiłek / pił herbatę, kawę lub inny napój?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żuł gumę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okazywał zniecierpliwienie?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uprzejmie Cię pożegnał?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875" y="3717925"/>
            <a:ext cx="826293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1" name="Łącznik prosty 19"/>
          <p:cNvCxnSpPr/>
          <p:nvPr/>
        </p:nvCxnSpPr>
        <p:spPr>
          <a:xfrm flipH="1">
            <a:off x="396875" y="4365625"/>
            <a:ext cx="826293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3" name="pole tekstowe 6"/>
          <p:cNvSpPr txBox="1">
            <a:spLocks noChangeArrowheads="1"/>
          </p:cNvSpPr>
          <p:nvPr/>
        </p:nvSpPr>
        <p:spPr bwMode="auto">
          <a:xfrm>
            <a:off x="7732713" y="4365625"/>
            <a:ext cx="120015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2012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</p:txBody>
      </p:sp>
      <p:sp>
        <p:nvSpPr>
          <p:cNvPr id="50201" name="pole tekstowe 19"/>
          <p:cNvSpPr txBox="1">
            <a:spLocks noChangeArrowheads="1"/>
          </p:cNvSpPr>
          <p:nvPr/>
        </p:nvSpPr>
        <p:spPr bwMode="auto">
          <a:xfrm>
            <a:off x="0" y="6459538"/>
            <a:ext cx="2989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0113" y="4168775"/>
            <a:ext cx="7773987" cy="1362075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dirty="0"/>
              <a:t>Wyniki badania</a:t>
            </a:r>
          </a:p>
        </p:txBody>
      </p:sp>
      <p:grpSp>
        <p:nvGrpSpPr>
          <p:cNvPr id="51202" name="Grupa 6"/>
          <p:cNvGrpSpPr>
            <a:grpSpLocks/>
          </p:cNvGrpSpPr>
          <p:nvPr/>
        </p:nvGrpSpPr>
        <p:grpSpPr bwMode="auto">
          <a:xfrm>
            <a:off x="0" y="3605213"/>
            <a:ext cx="8383588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51"/>
              <a:ext cx="2628651" cy="360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pic>
          <p:nvPicPr>
            <p:cNvPr id="51205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138" y="1412875"/>
            <a:ext cx="5405437" cy="1939925"/>
          </a:xfrm>
          <a:prstGeom prst="rect">
            <a:avLst/>
          </a:prstGeom>
        </p:spPr>
        <p:txBody>
          <a:bodyPr lIns="0" tIns="0" rIns="0" bIns="122400" anchor="b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pl-PL" dirty="0" smtClean="0"/>
              <a:t>Urzędnik: obsługa </a:t>
            </a:r>
            <a:r>
              <a:rPr lang="pl-PL" dirty="0"/>
              <a:t>przedstawionej </a:t>
            </a:r>
            <a:r>
              <a:rPr lang="pl-PL" dirty="0" smtClean="0"/>
              <a:t>sprawy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C75C351-3D19-4B0C-9284-B293A938A746}" type="slidenum">
              <a:rPr lang="pl-PL"/>
              <a:pPr>
                <a:defRPr/>
              </a:pPr>
              <a:t>36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Wszystkie urzędy 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accent5"/>
                </a:solidFill>
              </a:rPr>
              <a:t>Urzędnik: Obsługa przedstawionej sprawy (1)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graphicFrame>
        <p:nvGraphicFramePr>
          <p:cNvPr id="52227" name="Object 2"/>
          <p:cNvGraphicFramePr>
            <a:graphicFrameLocks/>
          </p:cNvGraphicFramePr>
          <p:nvPr/>
        </p:nvGraphicFramePr>
        <p:xfrm>
          <a:off x="2865438" y="1506538"/>
          <a:ext cx="4895850" cy="4062412"/>
        </p:xfrm>
        <a:graphic>
          <a:graphicData uri="http://schemas.openxmlformats.org/presentationml/2006/ole">
            <p:oleObj spid="_x0000_s52227" r:id="rId3" imgW="4895512" imgH="4060288" progId="Excel.Chart.8">
              <p:embed/>
            </p:oleObj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713" y="1681163"/>
            <a:ext cx="1200150" cy="96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sz="7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2012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339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l-PL" sz="7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2011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323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713" y="3017838"/>
            <a:ext cx="120015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l-PL" sz="7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2012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339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l-PL" sz="7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2011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323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713" y="4356100"/>
            <a:ext cx="120015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 </a:t>
            </a:r>
            <a:endParaRPr lang="pl-PL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l-PL" sz="7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2012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339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l-PL" sz="7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2011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323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/>
        </p:nvGraphicFramePr>
        <p:xfrm>
          <a:off x="107950" y="1681163"/>
          <a:ext cx="2808288" cy="3816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1044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dopytywał o szczegóły przedstawionej przez Ciebie sprawy?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7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używał zrozumiałej terminologii?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6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opuszczał stanowisko pracy w trakcie rozmowy z Tobą?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468313" y="5622925"/>
            <a:ext cx="3060700" cy="8318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Czy urzędnik poinformował Cię                w jakim celu opuszcza stanowisko pracy? </a:t>
            </a:r>
            <a:b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</a:br>
            <a:r>
              <a:rPr lang="pl-PL" sz="1200" i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(</a:t>
            </a:r>
            <a:r>
              <a:rPr lang="pl-PL" sz="1200" i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N=21 </a:t>
            </a:r>
            <a:r>
              <a:rPr lang="pl-PL" sz="1200" i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osób, przy których urzędnik opuszczał stanowisko pracy)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844925" y="5548313"/>
            <a:ext cx="3938588" cy="9064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lIns="162000" tIns="82800" rIns="162000" bIns="82800" anchor="ctr">
            <a:spAutoFit/>
          </a:bodyPr>
          <a:lstStyle/>
          <a:p>
            <a:pPr defTabSz="762000" fontAlgn="ctr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12 pracowników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poinformowało, w jakim celu opuszcza stanowisko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pracy.</a:t>
            </a:r>
          </a:p>
          <a:p>
            <a:pPr defTabSz="762000" fontAlgn="ctr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9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 pracowników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nie poinformowało w jakim celu opuszcza stanowisko pracy</a:t>
            </a:r>
          </a:p>
        </p:txBody>
      </p:sp>
      <p:sp>
        <p:nvSpPr>
          <p:cNvPr id="52237" name="AutoShape 10"/>
          <p:cNvSpPr>
            <a:spLocks noChangeArrowheads="1"/>
          </p:cNvSpPr>
          <p:nvPr/>
        </p:nvSpPr>
        <p:spPr bwMode="auto">
          <a:xfrm>
            <a:off x="1331913" y="4941888"/>
            <a:ext cx="1041400" cy="6127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endParaRPr lang="pl-PL" sz="4000">
              <a:solidFill>
                <a:schemeClr val="hlink"/>
              </a:solidFill>
              <a:latin typeface="Arial Light"/>
            </a:endParaRPr>
          </a:p>
        </p:txBody>
      </p:sp>
      <p:sp>
        <p:nvSpPr>
          <p:cNvPr id="52238" name="pole tekstowe 14"/>
          <p:cNvSpPr txBox="1">
            <a:spLocks noChangeArrowheads="1"/>
          </p:cNvSpPr>
          <p:nvPr/>
        </p:nvSpPr>
        <p:spPr bwMode="auto">
          <a:xfrm>
            <a:off x="0" y="6459538"/>
            <a:ext cx="2989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49" name="Grupa 13"/>
          <p:cNvGrpSpPr>
            <a:grpSpLocks/>
          </p:cNvGrpSpPr>
          <p:nvPr/>
        </p:nvGrpSpPr>
        <p:grpSpPr bwMode="auto">
          <a:xfrm>
            <a:off x="119063" y="2232025"/>
            <a:ext cx="4525962" cy="1054100"/>
            <a:chOff x="757332" y="5363944"/>
            <a:chExt cx="7610400" cy="1054218"/>
          </a:xfrm>
        </p:grpSpPr>
        <p:graphicFrame>
          <p:nvGraphicFramePr>
            <p:cNvPr id="53262" name="Object 17"/>
            <p:cNvGraphicFramePr>
              <a:graphicFrameLocks noChangeAspect="1"/>
            </p:cNvGraphicFramePr>
            <p:nvPr/>
          </p:nvGraphicFramePr>
          <p:xfrm>
            <a:off x="671995" y="5313144"/>
            <a:ext cx="7781074" cy="1151180"/>
          </p:xfrm>
          <a:graphic>
            <a:graphicData uri="http://schemas.openxmlformats.org/presentationml/2006/ole">
              <p:oleObj spid="_x0000_s53262" r:id="rId3" imgW="4627265" imgH="1152244" progId="Excel.Chart.8">
                <p:embed/>
              </p:oleObj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5318"/>
              <a:ext cx="7610400" cy="6128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F115D63-B0E6-42A7-85E5-B6B9E81805A8}" type="slidenum">
              <a:rPr lang="pl-PL"/>
              <a:pPr>
                <a:defRPr/>
              </a:pPr>
              <a:t>37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Wszystkie urzędy 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Urzędnik: </a:t>
            </a:r>
            <a:r>
              <a:rPr lang="pl-PL" sz="3100" b="1" dirty="0" smtClean="0">
                <a:solidFill>
                  <a:schemeClr val="accent5"/>
                </a:solidFill>
              </a:rPr>
              <a:t>Obsługa przedstawionej sprawy (2)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graphicFrame>
        <p:nvGraphicFramePr>
          <p:cNvPr id="53252" name="Object 3"/>
          <p:cNvGraphicFramePr>
            <a:graphicFrameLocks/>
          </p:cNvGraphicFramePr>
          <p:nvPr/>
        </p:nvGraphicFramePr>
        <p:xfrm>
          <a:off x="922338" y="2624138"/>
          <a:ext cx="4421187" cy="4024312"/>
        </p:xfrm>
        <a:graphic>
          <a:graphicData uri="http://schemas.openxmlformats.org/presentationml/2006/ole">
            <p:oleObj spid="_x0000_s53252" r:id="rId4" imgW="4426080" imgH="4029805" progId="Excel.Chart.8">
              <p:embed/>
            </p:oleObj>
          </a:graphicData>
        </a:graphic>
      </p:graphicFrame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5292725" y="1631950"/>
            <a:ext cx="33321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18" tIns="45725" rIns="180018" bIns="45725"/>
          <a:lstStyle/>
          <a:p>
            <a:r>
              <a:rPr lang="pl-PL" sz="1200" b="1">
                <a:latin typeface="Arial Light"/>
              </a:rPr>
              <a:t>Czy urzędnik zaproponował wyjaśnienie formularza/ wniosku / lub wyjaśnił, jak go wypełnić?</a:t>
            </a:r>
          </a:p>
        </p:txBody>
      </p:sp>
      <p:sp>
        <p:nvSpPr>
          <p:cNvPr id="53254" name="Rectangle 4"/>
          <p:cNvSpPr>
            <a:spLocks noChangeArrowheads="1"/>
          </p:cNvSpPr>
          <p:nvPr/>
        </p:nvSpPr>
        <p:spPr bwMode="auto">
          <a:xfrm>
            <a:off x="614363" y="1631950"/>
            <a:ext cx="4749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18" tIns="45725" rIns="180018" bIns="45725">
            <a:spAutoFit/>
          </a:bodyPr>
          <a:lstStyle/>
          <a:p>
            <a:r>
              <a:rPr lang="pl-PL" sz="1200" b="1">
                <a:latin typeface="Arial Light"/>
              </a:rPr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/>
        </p:nvGraphicFramePr>
        <p:xfrm>
          <a:off x="107950" y="2601913"/>
          <a:ext cx="1800225" cy="3201987"/>
        </p:xfrm>
        <a:graphic>
          <a:graphicData uri="http://schemas.openxmlformats.org/drawingml/2006/table">
            <a:tbl>
              <a:tblPr/>
              <a:tblGrid>
                <a:gridCol w="1800225"/>
              </a:tblGrid>
              <a:tr h="86360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Wydał druk </a:t>
                      </a:r>
                    </a:p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formularza / wniosku</a:t>
                      </a:r>
                    </a:p>
                  </a:txBody>
                  <a:tcPr marL="9319" marR="9319" marT="931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Poinformował, gdzie znaleźć formularz / wniosek na terenie urzędu</a:t>
                      </a:r>
                    </a:p>
                  </a:txBody>
                  <a:tcPr marL="9319" marR="9319" marT="931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Poinformował, że są one dostępne na stronie internetowej urzędu</a:t>
                      </a:r>
                    </a:p>
                  </a:txBody>
                  <a:tcPr marL="9319" marR="9319" marT="931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406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Nie wydał formularzy / nie poinformował</a:t>
                      </a:r>
                    </a:p>
                  </a:txBody>
                  <a:tcPr marL="9319" marR="9319" marT="931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3260" name="Object 5"/>
          <p:cNvGraphicFramePr>
            <a:graphicFrameLocks noChangeAspect="1"/>
          </p:cNvGraphicFramePr>
          <p:nvPr/>
        </p:nvGraphicFramePr>
        <p:xfrm>
          <a:off x="5611813" y="2228850"/>
          <a:ext cx="3048000" cy="4468813"/>
        </p:xfrm>
        <a:graphic>
          <a:graphicData uri="http://schemas.openxmlformats.org/presentationml/2006/ole">
            <p:oleObj spid="_x0000_s53260" r:id="rId5" imgW="3054361" imgH="4468755" progId="Excel.Chart.8">
              <p:embed/>
            </p:oleObj>
          </a:graphicData>
        </a:graphic>
      </p:graphicFrame>
      <p:sp>
        <p:nvSpPr>
          <p:cNvPr id="53261" name="pole tekstowe 15"/>
          <p:cNvSpPr txBox="1">
            <a:spLocks noChangeArrowheads="1"/>
          </p:cNvSpPr>
          <p:nvPr/>
        </p:nvSpPr>
        <p:spPr bwMode="auto">
          <a:xfrm>
            <a:off x="0" y="6459538"/>
            <a:ext cx="2989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73" name="Grupa 15"/>
          <p:cNvGrpSpPr>
            <a:grpSpLocks/>
          </p:cNvGrpSpPr>
          <p:nvPr/>
        </p:nvGrpSpPr>
        <p:grpSpPr bwMode="auto">
          <a:xfrm>
            <a:off x="768350" y="2159000"/>
            <a:ext cx="7608888" cy="1054100"/>
            <a:chOff x="757332" y="5363944"/>
            <a:chExt cx="7610400" cy="1054218"/>
          </a:xfrm>
        </p:grpSpPr>
        <p:graphicFrame>
          <p:nvGraphicFramePr>
            <p:cNvPr id="54294" name="Object 17"/>
            <p:cNvGraphicFramePr>
              <a:graphicFrameLocks noChangeAspect="1"/>
            </p:cNvGraphicFramePr>
            <p:nvPr/>
          </p:nvGraphicFramePr>
          <p:xfrm>
            <a:off x="706628" y="5313144"/>
            <a:ext cx="7711809" cy="1151180"/>
          </p:xfrm>
          <a:graphic>
            <a:graphicData uri="http://schemas.openxmlformats.org/presentationml/2006/ole">
              <p:oleObj spid="_x0000_s54294" r:id="rId3" imgW="7712108" imgH="1152244" progId="Excel.Chart.8">
                <p:embed/>
              </p:oleObj>
            </a:graphicData>
          </a:graphic>
        </p:graphicFrame>
        <p:sp>
          <p:nvSpPr>
            <p:cNvPr id="21" name="Prostokąt 20"/>
            <p:cNvSpPr/>
            <p:nvPr/>
          </p:nvSpPr>
          <p:spPr>
            <a:xfrm>
              <a:off x="757332" y="5805318"/>
              <a:ext cx="7610400" cy="6128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E9B4DB59-35F6-4DBB-919E-43551A2E46B8}" type="slidenum">
              <a:rPr lang="pl-PL"/>
              <a:pPr>
                <a:defRPr/>
              </a:pPr>
              <a:t>38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Urzędnik: </a:t>
            </a:r>
            <a:r>
              <a:rPr lang="pl-PL" sz="3100" b="1" dirty="0" smtClean="0">
                <a:solidFill>
                  <a:schemeClr val="accent5"/>
                </a:solidFill>
              </a:rPr>
              <a:t>Obsługa przedstawionej sprawy (3)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graphicFrame>
        <p:nvGraphicFramePr>
          <p:cNvPr id="54276" name="Object 3"/>
          <p:cNvGraphicFramePr>
            <a:graphicFrameLocks/>
          </p:cNvGraphicFramePr>
          <p:nvPr/>
        </p:nvGraphicFramePr>
        <p:xfrm>
          <a:off x="633413" y="2443163"/>
          <a:ext cx="4421187" cy="4422775"/>
        </p:xfrm>
        <a:graphic>
          <a:graphicData uri="http://schemas.openxmlformats.org/presentationml/2006/ole">
            <p:oleObj spid="_x0000_s54276" r:id="rId4" imgW="4419983" imgH="4419983" progId="Excel.Chart.8">
              <p:embed/>
            </p:oleObj>
          </a:graphicData>
        </a:graphic>
      </p:graphicFrame>
      <p:graphicFrame>
        <p:nvGraphicFramePr>
          <p:cNvPr id="54277" name="Object 3"/>
          <p:cNvGraphicFramePr>
            <a:graphicFrameLocks/>
          </p:cNvGraphicFramePr>
          <p:nvPr/>
        </p:nvGraphicFramePr>
        <p:xfrm>
          <a:off x="5386388" y="2443163"/>
          <a:ext cx="4421187" cy="4025900"/>
        </p:xfrm>
        <a:graphic>
          <a:graphicData uri="http://schemas.openxmlformats.org/presentationml/2006/ole">
            <p:oleObj spid="_x0000_s54277" r:id="rId5" imgW="4419983" imgH="4023709" progId="Excel.Chart.8">
              <p:embed/>
            </p:oleObj>
          </a:graphicData>
        </a:graphic>
      </p:graphicFrame>
      <p:sp>
        <p:nvSpPr>
          <p:cNvPr id="54278" name="Text Box 5"/>
          <p:cNvSpPr txBox="1">
            <a:spLocks noChangeArrowheads="1"/>
          </p:cNvSpPr>
          <p:nvPr/>
        </p:nvSpPr>
        <p:spPr bwMode="auto">
          <a:xfrm>
            <a:off x="5292725" y="1600200"/>
            <a:ext cx="33321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18" tIns="45725" rIns="180018" bIns="45725"/>
          <a:lstStyle/>
          <a:p>
            <a:r>
              <a:rPr lang="pl-PL" sz="1200" b="1">
                <a:latin typeface="Arial Light"/>
              </a:rPr>
              <a:t>Czy urzędnik podczas wyjaśniania przedstawionej sprawy wydał kartę informacyjną?</a:t>
            </a:r>
          </a:p>
        </p:txBody>
      </p:sp>
      <p:sp>
        <p:nvSpPr>
          <p:cNvPr id="54279" name="Rectangle 4"/>
          <p:cNvSpPr>
            <a:spLocks noChangeArrowheads="1"/>
          </p:cNvSpPr>
          <p:nvPr/>
        </p:nvSpPr>
        <p:spPr bwMode="auto">
          <a:xfrm>
            <a:off x="614363" y="1600200"/>
            <a:ext cx="3959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18" tIns="45725" rIns="180018" bIns="45725">
            <a:spAutoFit/>
          </a:bodyPr>
          <a:lstStyle/>
          <a:p>
            <a:r>
              <a:rPr lang="pl-PL" sz="1200" b="1">
                <a:latin typeface="Arial Light"/>
              </a:rPr>
              <a:t>Czy urzędnik podczas wyjaśniania przedstawionej przez Ciebie sprawy...?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/>
        </p:nvGraphicFramePr>
        <p:xfrm>
          <a:off x="-179388" y="2422525"/>
          <a:ext cx="1800226" cy="4427538"/>
        </p:xfrm>
        <a:graphic>
          <a:graphicData uri="http://schemas.openxmlformats.org/drawingml/2006/table">
            <a:tbl>
              <a:tblPr/>
              <a:tblGrid>
                <a:gridCol w="1800226"/>
              </a:tblGrid>
              <a:tr h="79216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Wyjaśniał sprawę </a:t>
                      </a:r>
                      <a:b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„z głowy”</a:t>
                      </a:r>
                    </a:p>
                  </a:txBody>
                  <a:tcPr marL="9319" marR="9319" marT="931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Posługiwał się papierowymi kartami informacyjnymi</a:t>
                      </a:r>
                    </a:p>
                  </a:txBody>
                  <a:tcPr marL="9319" marR="9319" marT="931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Posługiwał się papierowymi aktami prawnymi</a:t>
                      </a:r>
                    </a:p>
                  </a:txBody>
                  <a:tcPr marL="9319" marR="9319" marT="931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r" defTabSz="912813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Posługiwał się komputerem</a:t>
                      </a:r>
                    </a:p>
                  </a:txBody>
                  <a:tcPr marL="9319" marR="9319" marT="931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Korzystał z pomocy innych urzędników</a:t>
                      </a:r>
                    </a:p>
                  </a:txBody>
                  <a:tcPr marL="9319" marR="9319" marT="931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Trudno powiedzieć</a:t>
                      </a:r>
                    </a:p>
                  </a:txBody>
                  <a:tcPr marL="9319" marR="9319" marT="931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" name="Tabela 28"/>
          <p:cNvGraphicFramePr>
            <a:graphicFrameLocks noGrp="1"/>
          </p:cNvGraphicFramePr>
          <p:nvPr/>
        </p:nvGraphicFramePr>
        <p:xfrm>
          <a:off x="4573588" y="2422525"/>
          <a:ext cx="1798637" cy="4002088"/>
        </p:xfrm>
        <a:graphic>
          <a:graphicData uri="http://schemas.openxmlformats.org/drawingml/2006/table">
            <a:tbl>
              <a:tblPr/>
              <a:tblGrid>
                <a:gridCol w="1798637"/>
              </a:tblGrid>
              <a:tr h="86360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 Dał Ci kartę informacyjną</a:t>
                      </a:r>
                    </a:p>
                  </a:txBody>
                  <a:tcPr marL="8199" marR="8199" marT="819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 Powiedział gdzie możesz znaleźć kartę informacyjną na terenie Urzędu</a:t>
                      </a:r>
                    </a:p>
                  </a:txBody>
                  <a:tcPr marL="8199" marR="8199" marT="819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 Powiedział, że taka karta informacyjna jest dostępna na stronie internetowej Urzędu</a:t>
                      </a:r>
                    </a:p>
                  </a:txBody>
                  <a:tcPr marL="8199" marR="8199" marT="819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5338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 Nie wspomniał o karcie informacyjnej</a:t>
                      </a:r>
                    </a:p>
                  </a:txBody>
                  <a:tcPr marL="8199" marR="8199" marT="819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5338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Nie dotyczy</a:t>
                      </a:r>
                    </a:p>
                  </a:txBody>
                  <a:tcPr marL="8199" marR="8199" marT="8199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4293" name="pole tekstowe 13"/>
          <p:cNvSpPr txBox="1">
            <a:spLocks noChangeArrowheads="1"/>
          </p:cNvSpPr>
          <p:nvPr/>
        </p:nvSpPr>
        <p:spPr bwMode="auto">
          <a:xfrm>
            <a:off x="3132138" y="6459538"/>
            <a:ext cx="29892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FA3EEE9C-C0C5-493B-89AD-E1DC685D8309}" type="slidenum">
              <a:rPr lang="pl-PL"/>
              <a:pPr>
                <a:defRPr/>
              </a:pPr>
              <a:t>39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Wszystkie urzędy 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Urzędnik: </a:t>
            </a:r>
            <a:r>
              <a:rPr lang="pl-PL" sz="3100" b="1" dirty="0" smtClean="0">
                <a:solidFill>
                  <a:schemeClr val="accent5"/>
                </a:solidFill>
              </a:rPr>
              <a:t>Obsługa przedstawionej sprawy (4)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55299" name="Rectangle 4"/>
          <p:cNvSpPr>
            <a:spLocks noChangeArrowheads="1"/>
          </p:cNvSpPr>
          <p:nvPr/>
        </p:nvSpPr>
        <p:spPr bwMode="auto">
          <a:xfrm>
            <a:off x="614363" y="1631950"/>
            <a:ext cx="4749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18" tIns="45725" rIns="180018" bIns="45725">
            <a:spAutoFit/>
          </a:bodyPr>
          <a:lstStyle/>
          <a:p>
            <a:r>
              <a:rPr lang="pl-PL" sz="1200" b="1">
                <a:latin typeface="Arial Light"/>
              </a:rPr>
              <a:t>Czy w trakcie rozmowy z Tobą zadzwonił telefon znajdujący się przy stanowisku, przy którym miała miejsce rozmowa?</a:t>
            </a:r>
          </a:p>
        </p:txBody>
      </p:sp>
      <p:graphicFrame>
        <p:nvGraphicFramePr>
          <p:cNvPr id="55300" name="Object 5"/>
          <p:cNvGraphicFramePr>
            <a:graphicFrameLocks noChangeAspect="1"/>
          </p:cNvGraphicFramePr>
          <p:nvPr/>
        </p:nvGraphicFramePr>
        <p:xfrm>
          <a:off x="922338" y="2228850"/>
          <a:ext cx="3773487" cy="4468813"/>
        </p:xfrm>
        <a:graphic>
          <a:graphicData uri="http://schemas.openxmlformats.org/presentationml/2006/ole">
            <p:oleObj spid="_x0000_s55300" r:id="rId3" imgW="3773751" imgH="4468755" progId="Excel.Chart.8">
              <p:embed/>
            </p:oleObj>
          </a:graphicData>
        </a:graphic>
      </p:graphicFrame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5292725" y="1631950"/>
            <a:ext cx="33321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18" tIns="45725" rIns="180018" bIns="45725"/>
          <a:lstStyle/>
          <a:p>
            <a:r>
              <a:rPr lang="pl-PL" sz="1200" b="1">
                <a:latin typeface="Arial Light"/>
              </a:rPr>
              <a:t>Czy urzędnik odebrał dzwoniący telefon?</a:t>
            </a:r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5600700" y="2249488"/>
            <a:ext cx="2917825" cy="9064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lIns="162000" tIns="82800" rIns="162000" bIns="82800" anchor="ctr">
            <a:spAutoFit/>
          </a:bodyPr>
          <a:lstStyle/>
          <a:p>
            <a:pPr defTabSz="762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2013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(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N=10): </a:t>
            </a:r>
            <a:endParaRPr lang="pl-PL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  <a:p>
            <a:pPr defTabSz="762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Tak, odebrał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– 8 wskazań</a:t>
            </a:r>
            <a:endParaRPr lang="pl-PL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  <a:p>
            <a:pPr defTabSz="762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Nie, nie odebrał żadnego – 2 wskazania</a:t>
            </a:r>
            <a:endParaRPr lang="pl-PL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8" name="Rectangle 7"/>
          <p:cNvSpPr>
            <a:spLocks noChangeArrowheads="1"/>
          </p:cNvSpPr>
          <p:nvPr/>
        </p:nvSpPr>
        <p:spPr bwMode="auto">
          <a:xfrm>
            <a:off x="5581650" y="4632325"/>
            <a:ext cx="2955925" cy="7207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lIns="162000" tIns="82800" rIns="162000" bIns="82800" anchor="ctr">
            <a:spAutoFit/>
          </a:bodyPr>
          <a:lstStyle/>
          <a:p>
            <a:pPr defTabSz="762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2013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(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N=8):</a:t>
            </a:r>
            <a:endParaRPr lang="pl-PL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  <a:p>
            <a:pPr defTabSz="762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Tak –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6 wskazań</a:t>
            </a:r>
            <a:endParaRPr lang="pl-PL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  <a:p>
            <a:pPr defTabSz="762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Nie – 2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 wskazania</a:t>
            </a:r>
            <a:endParaRPr lang="pl-PL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5304" name="Text Box 5"/>
          <p:cNvSpPr txBox="1">
            <a:spLocks noChangeArrowheads="1"/>
          </p:cNvSpPr>
          <p:nvPr/>
        </p:nvSpPr>
        <p:spPr bwMode="auto">
          <a:xfrm>
            <a:off x="5292725" y="3597275"/>
            <a:ext cx="33321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18" tIns="45725" rIns="180018" bIns="45725"/>
          <a:lstStyle/>
          <a:p>
            <a:r>
              <a:rPr lang="pl-PL" sz="1200" b="1">
                <a:latin typeface="Arial Light"/>
              </a:rPr>
              <a:t>Czy urzędnik przed odebraniem telefonu przeprosił Ciebie / powiadomił, że odbierze telefon?</a:t>
            </a:r>
          </a:p>
        </p:txBody>
      </p:sp>
      <p:sp>
        <p:nvSpPr>
          <p:cNvPr id="55305" name="pole tekstowe 9"/>
          <p:cNvSpPr txBox="1">
            <a:spLocks noChangeArrowheads="1"/>
          </p:cNvSpPr>
          <p:nvPr/>
        </p:nvSpPr>
        <p:spPr bwMode="auto">
          <a:xfrm>
            <a:off x="0" y="6459538"/>
            <a:ext cx="2989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6907D02-9940-4D2E-B9CD-FDFA9298A056}" type="slidenum">
              <a:rPr lang="pl-PL"/>
              <a:pPr>
                <a:defRPr/>
              </a:pPr>
              <a:t>4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 smtClean="0"/>
              <a:t>Metodologia badania</a:t>
            </a:r>
            <a:endParaRPr lang="pl-PL" b="1" dirty="0"/>
          </a:p>
        </p:txBody>
      </p:sp>
      <p:sp>
        <p:nvSpPr>
          <p:cNvPr id="14" name="pole tekstowe 24"/>
          <p:cNvSpPr>
            <a:spLocks noChangeArrowheads="1"/>
          </p:cNvSpPr>
          <p:nvPr/>
        </p:nvSpPr>
        <p:spPr bwMode="auto">
          <a:xfrm>
            <a:off x="973138" y="1706563"/>
            <a:ext cx="2520950" cy="62706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Metoda</a:t>
            </a:r>
          </a:p>
        </p:txBody>
      </p:sp>
      <p:sp>
        <p:nvSpPr>
          <p:cNvPr id="15" name="Prostokąt zaokrąglony 14"/>
          <p:cNvSpPr/>
          <p:nvPr/>
        </p:nvSpPr>
        <p:spPr>
          <a:xfrm>
            <a:off x="3649663" y="1704975"/>
            <a:ext cx="4860925" cy="630238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>
                <a:lumMod val="50000"/>
              </a:schemeClr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 defTabSz="91449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Obserwacja Uczestnicząca</a:t>
            </a:r>
            <a:endParaRPr lang="pl-PL" sz="1200" b="1" dirty="0">
              <a:solidFill>
                <a:schemeClr val="bg1"/>
              </a:solidFill>
              <a:latin typeface="+mj-lt"/>
              <a:cs typeface="Tahoma" pitchFamily="34" charset="0"/>
            </a:endParaRPr>
          </a:p>
        </p:txBody>
      </p:sp>
      <p:sp>
        <p:nvSpPr>
          <p:cNvPr id="16" name="pole tekstowe 24"/>
          <p:cNvSpPr>
            <a:spLocks noChangeArrowheads="1"/>
          </p:cNvSpPr>
          <p:nvPr/>
        </p:nvSpPr>
        <p:spPr bwMode="auto">
          <a:xfrm>
            <a:off x="973138" y="2424113"/>
            <a:ext cx="2520950" cy="62547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Technika</a:t>
            </a:r>
          </a:p>
        </p:txBody>
      </p:sp>
      <p:sp>
        <p:nvSpPr>
          <p:cNvPr id="17" name="pole tekstowe 24"/>
          <p:cNvSpPr>
            <a:spLocks noChangeArrowheads="1"/>
          </p:cNvSpPr>
          <p:nvPr/>
        </p:nvSpPr>
        <p:spPr bwMode="auto">
          <a:xfrm>
            <a:off x="973138" y="4949825"/>
            <a:ext cx="2520950" cy="627063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Dobór próby</a:t>
            </a:r>
          </a:p>
        </p:txBody>
      </p:sp>
      <p:sp>
        <p:nvSpPr>
          <p:cNvPr id="18" name="pole tekstowe 24"/>
          <p:cNvSpPr>
            <a:spLocks noChangeArrowheads="1"/>
          </p:cNvSpPr>
          <p:nvPr/>
        </p:nvSpPr>
        <p:spPr bwMode="auto">
          <a:xfrm>
            <a:off x="973138" y="5665788"/>
            <a:ext cx="2520950" cy="62547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Termin realizacji</a:t>
            </a:r>
          </a:p>
        </p:txBody>
      </p:sp>
      <p:sp>
        <p:nvSpPr>
          <p:cNvPr id="19" name="pole tekstowe 24"/>
          <p:cNvSpPr>
            <a:spLocks noChangeArrowheads="1"/>
          </p:cNvSpPr>
          <p:nvPr/>
        </p:nvSpPr>
        <p:spPr bwMode="auto">
          <a:xfrm>
            <a:off x="973138" y="3138488"/>
            <a:ext cx="2520950" cy="62706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Wielkość próby</a:t>
            </a:r>
            <a:endParaRPr lang="pl-PL" sz="1400" b="1" i="1" dirty="0">
              <a:solidFill>
                <a:schemeClr val="bg1"/>
              </a:solidFill>
              <a:latin typeface="+mn-lt"/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3649663" y="2420938"/>
            <a:ext cx="4860925" cy="631825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>
                <a:lumMod val="50000"/>
              </a:schemeClr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 defTabSz="91449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Tajemniczy Klient</a:t>
            </a:r>
            <a:endParaRPr lang="pl-PL" sz="1200" b="1" dirty="0">
              <a:solidFill>
                <a:schemeClr val="bg1"/>
              </a:solidFill>
              <a:latin typeface="+mj-lt"/>
              <a:cs typeface="Tahoma" pitchFamily="34" charset="0"/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3649663" y="4948238"/>
            <a:ext cx="4860925" cy="630237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>
                <a:lumMod val="50000"/>
              </a:schemeClr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 defTabSz="91449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</a:t>
            </a:r>
            <a:r>
              <a:rPr lang="pl-PL" sz="1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dresowy </a:t>
            </a:r>
            <a:r>
              <a:rPr lang="pl-PL" sz="1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według listy </a:t>
            </a:r>
            <a:r>
              <a:rPr lang="pl-PL" sz="1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Urzędów</a:t>
            </a:r>
            <a:endParaRPr lang="pl-PL" sz="1200" b="1" dirty="0">
              <a:solidFill>
                <a:schemeClr val="bg1"/>
              </a:solidFill>
              <a:latin typeface="+mj-lt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/>
        </p:nvSpPr>
        <p:spPr>
          <a:xfrm>
            <a:off x="3649663" y="5662613"/>
            <a:ext cx="4860925" cy="631825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>
                <a:lumMod val="50000"/>
              </a:schemeClr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 defTabSz="91449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07.11.2013 – 10.12.2013</a:t>
            </a:r>
            <a:endParaRPr lang="pl-PL" sz="1200" b="1" dirty="0">
              <a:solidFill>
                <a:schemeClr val="bg1"/>
              </a:solidFill>
              <a:latin typeface="+mj-lt"/>
              <a:cs typeface="Tahoma" pitchFamily="34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3649663" y="3136900"/>
            <a:ext cx="4860925" cy="630238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>
                <a:lumMod val="50000"/>
              </a:schemeClr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 defTabSz="91449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17 urzędów – 340 wizyt (20 wizyt </a:t>
            </a:r>
            <a:r>
              <a:rPr lang="pl-PL" sz="1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na Urząd</a:t>
            </a:r>
            <a:r>
              <a:rPr lang="pl-PL" sz="1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)</a:t>
            </a:r>
          </a:p>
        </p:txBody>
      </p:sp>
      <p:sp>
        <p:nvSpPr>
          <p:cNvPr id="24" name="pole tekstowe 24"/>
          <p:cNvSpPr>
            <a:spLocks noChangeArrowheads="1"/>
          </p:cNvSpPr>
          <p:nvPr/>
        </p:nvSpPr>
        <p:spPr bwMode="auto">
          <a:xfrm>
            <a:off x="973138" y="3854450"/>
            <a:ext cx="2520950" cy="1006475"/>
          </a:xfrm>
          <a:prstGeom prst="roundRect">
            <a:avLst>
              <a:gd name="adj" fmla="val 772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+mn-lt"/>
                <a:cs typeface="Tahoma" pitchFamily="34" charset="0"/>
              </a:rPr>
              <a:t>Definicja próby</a:t>
            </a:r>
          </a:p>
        </p:txBody>
      </p:sp>
      <p:sp>
        <p:nvSpPr>
          <p:cNvPr id="25" name="Prostokąt zaokrąglony 24"/>
          <p:cNvSpPr/>
          <p:nvPr/>
        </p:nvSpPr>
        <p:spPr>
          <a:xfrm>
            <a:off x="3649663" y="3851275"/>
            <a:ext cx="4860925" cy="1012825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>
                <a:lumMod val="50000"/>
              </a:schemeClr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 defTabSz="91449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Punkty Informacyjne, stanowiska WOM oraz  Delegatury </a:t>
            </a:r>
            <a:r>
              <a:rPr lang="pl-PL" sz="1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BAiSO w Urzędach Dzielnicy</a:t>
            </a:r>
            <a:r>
              <a:rPr lang="pl-PL" sz="1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: Bemowo, Białołęka, Bielany, Ochota, Praga Południe, Praga Północ, Rembertów, Śródmieście, Targówek, Ursus, Ursynów, Wawer, Wesoła, Wilanów, Włochy, Wola,  </a:t>
            </a:r>
            <a:r>
              <a:rPr lang="pl-PL" sz="1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Żoliborz</a:t>
            </a:r>
            <a:endParaRPr lang="pl-PL" sz="12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0113" y="4168775"/>
            <a:ext cx="7773987" cy="1362075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dirty="0"/>
              <a:t>Wyniki badania</a:t>
            </a:r>
          </a:p>
        </p:txBody>
      </p:sp>
      <p:grpSp>
        <p:nvGrpSpPr>
          <p:cNvPr id="56322" name="Grupa 6"/>
          <p:cNvGrpSpPr>
            <a:grpSpLocks/>
          </p:cNvGrpSpPr>
          <p:nvPr/>
        </p:nvGrpSpPr>
        <p:grpSpPr bwMode="auto">
          <a:xfrm>
            <a:off x="0" y="3605213"/>
            <a:ext cx="8383588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51"/>
              <a:ext cx="2628651" cy="360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pic>
          <p:nvPicPr>
            <p:cNvPr id="56325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838" y="1412875"/>
            <a:ext cx="6916737" cy="1939925"/>
          </a:xfrm>
          <a:prstGeom prst="rect">
            <a:avLst/>
          </a:prstGeom>
        </p:spPr>
        <p:txBody>
          <a:bodyPr lIns="0" tIns="0" rIns="0" bIns="122400" anchor="b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przedstawionej </a:t>
            </a:r>
            <a:r>
              <a:rPr lang="pl-PL" dirty="0"/>
              <a:t>sprawy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5" name="Grupa 17"/>
          <p:cNvGrpSpPr>
            <a:grpSpLocks/>
          </p:cNvGrpSpPr>
          <p:nvPr/>
        </p:nvGrpSpPr>
        <p:grpSpPr bwMode="auto">
          <a:xfrm>
            <a:off x="768350" y="2062163"/>
            <a:ext cx="7608888" cy="1054100"/>
            <a:chOff x="757332" y="5363944"/>
            <a:chExt cx="7610400" cy="1054218"/>
          </a:xfrm>
        </p:grpSpPr>
        <p:graphicFrame>
          <p:nvGraphicFramePr>
            <p:cNvPr id="57352" name="Object 17"/>
            <p:cNvGraphicFramePr>
              <a:graphicFrameLocks noChangeAspect="1"/>
            </p:cNvGraphicFramePr>
            <p:nvPr/>
          </p:nvGraphicFramePr>
          <p:xfrm>
            <a:off x="706628" y="5313144"/>
            <a:ext cx="7711809" cy="1151180"/>
          </p:xfrm>
          <a:graphic>
            <a:graphicData uri="http://schemas.openxmlformats.org/presentationml/2006/ole">
              <p:oleObj spid="_x0000_s57352" r:id="rId3" imgW="7712108" imgH="1152244" progId="Excel.Chart.8">
                <p:embed/>
              </p:oleObj>
            </a:graphicData>
          </a:graphic>
        </p:graphicFrame>
        <p:sp>
          <p:nvSpPr>
            <p:cNvPr id="20" name="Prostokąt 19"/>
            <p:cNvSpPr/>
            <p:nvPr/>
          </p:nvSpPr>
          <p:spPr>
            <a:xfrm>
              <a:off x="757332" y="5805318"/>
              <a:ext cx="7610400" cy="6128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EF65C78-1AD1-4EE9-A22B-10B977F4E408}" type="slidenum">
              <a:rPr lang="pl-PL"/>
              <a:pPr>
                <a:defRPr/>
              </a:pPr>
              <a:t>41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U</a:t>
            </a:r>
            <a:r>
              <a:rPr lang="pl-PL" sz="3100" b="1" dirty="0" smtClean="0">
                <a:solidFill>
                  <a:schemeClr val="accent5"/>
                </a:solidFill>
              </a:rPr>
              <a:t>rzędnik: Sposób załatwienia przedstawionej sprawy (1)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413" y="6418263"/>
            <a:ext cx="2293937" cy="32385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7349" name="Rectangle 4"/>
          <p:cNvSpPr>
            <a:spLocks noChangeArrowheads="1"/>
          </p:cNvSpPr>
          <p:nvPr/>
        </p:nvSpPr>
        <p:spPr bwMode="auto">
          <a:xfrm>
            <a:off x="614363" y="1757363"/>
            <a:ext cx="4678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Sprawy, o których urzędnik poinformował sam (</a:t>
            </a:r>
            <a:r>
              <a:rPr lang="pl-PL" sz="1200" b="1" u="sng">
                <a:latin typeface="Arial Light"/>
              </a:rPr>
              <a:t>bez dopytywania</a:t>
            </a:r>
            <a:r>
              <a:rPr lang="pl-PL" sz="1200" b="1">
                <a:latin typeface="Arial Light"/>
              </a:rPr>
              <a:t>)</a:t>
            </a:r>
          </a:p>
        </p:txBody>
      </p:sp>
      <p:graphicFrame>
        <p:nvGraphicFramePr>
          <p:cNvPr id="57350" name="Object 3"/>
          <p:cNvGraphicFramePr>
            <a:graphicFrameLocks/>
          </p:cNvGraphicFramePr>
          <p:nvPr/>
        </p:nvGraphicFramePr>
        <p:xfrm>
          <a:off x="563563" y="2371725"/>
          <a:ext cx="7659687" cy="4025900"/>
        </p:xfrm>
        <a:graphic>
          <a:graphicData uri="http://schemas.openxmlformats.org/presentationml/2006/ole">
            <p:oleObj spid="_x0000_s57350" r:id="rId4" imgW="7663336" imgH="4023709" progId="Excel.Chart.8">
              <p:embed/>
            </p:oleObj>
          </a:graphicData>
        </a:graphic>
      </p:graphicFrame>
      <p:sp>
        <p:nvSpPr>
          <p:cNvPr id="57351" name="pole tekstowe 9"/>
          <p:cNvSpPr txBox="1">
            <a:spLocks noChangeArrowheads="1"/>
          </p:cNvSpPr>
          <p:nvPr/>
        </p:nvSpPr>
        <p:spPr bwMode="auto">
          <a:xfrm>
            <a:off x="3132138" y="6381750"/>
            <a:ext cx="29892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69" name="Grupa 17"/>
          <p:cNvGrpSpPr>
            <a:grpSpLocks/>
          </p:cNvGrpSpPr>
          <p:nvPr/>
        </p:nvGrpSpPr>
        <p:grpSpPr bwMode="auto">
          <a:xfrm>
            <a:off x="768350" y="2159000"/>
            <a:ext cx="7608888" cy="1054100"/>
            <a:chOff x="757332" y="5363944"/>
            <a:chExt cx="7610400" cy="1054218"/>
          </a:xfrm>
        </p:grpSpPr>
        <p:graphicFrame>
          <p:nvGraphicFramePr>
            <p:cNvPr id="58388" name="Object 17"/>
            <p:cNvGraphicFramePr>
              <a:graphicFrameLocks noChangeAspect="1"/>
            </p:cNvGraphicFramePr>
            <p:nvPr/>
          </p:nvGraphicFramePr>
          <p:xfrm>
            <a:off x="706628" y="5313144"/>
            <a:ext cx="7711809" cy="1151180"/>
          </p:xfrm>
          <a:graphic>
            <a:graphicData uri="http://schemas.openxmlformats.org/presentationml/2006/ole">
              <p:oleObj spid="_x0000_s58388" r:id="rId3" imgW="7712108" imgH="1152244" progId="Excel.Chart.8">
                <p:embed/>
              </p:oleObj>
            </a:graphicData>
          </a:graphic>
        </p:graphicFrame>
        <p:sp>
          <p:nvSpPr>
            <p:cNvPr id="27" name="Prostokąt 26"/>
            <p:cNvSpPr/>
            <p:nvPr/>
          </p:nvSpPr>
          <p:spPr>
            <a:xfrm>
              <a:off x="757332" y="5805318"/>
              <a:ext cx="7610400" cy="6128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34B13245-7F9A-40CA-9C24-68173F71F3A4}" type="slidenum">
              <a:rPr lang="pl-PL"/>
              <a:pPr>
                <a:defRPr/>
              </a:pPr>
              <a:t>42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Urzędnik: Sposób załatwienia przedstawionej </a:t>
            </a:r>
            <a:r>
              <a:rPr lang="pl-PL" sz="3100" b="1" dirty="0" smtClean="0">
                <a:solidFill>
                  <a:schemeClr val="accent5"/>
                </a:solidFill>
              </a:rPr>
              <a:t>sprawy (2)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graphicFrame>
        <p:nvGraphicFramePr>
          <p:cNvPr id="58372" name="Object 3"/>
          <p:cNvGraphicFramePr>
            <a:graphicFrameLocks/>
          </p:cNvGraphicFramePr>
          <p:nvPr/>
        </p:nvGraphicFramePr>
        <p:xfrm>
          <a:off x="922338" y="2443163"/>
          <a:ext cx="4421187" cy="4025900"/>
        </p:xfrm>
        <a:graphic>
          <a:graphicData uri="http://schemas.openxmlformats.org/presentationml/2006/ole">
            <p:oleObj spid="_x0000_s58372" r:id="rId4" imgW="4426080" imgH="4023709" progId="Excel.Chart.8">
              <p:embed/>
            </p:oleObj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/>
        </p:nvGraphicFramePr>
        <p:xfrm>
          <a:off x="107950" y="2422525"/>
          <a:ext cx="1800225" cy="4032250"/>
        </p:xfrm>
        <a:graphic>
          <a:graphicData uri="http://schemas.openxmlformats.org/drawingml/2006/table">
            <a:tbl>
              <a:tblPr/>
              <a:tblGrid>
                <a:gridCol w="1800225"/>
              </a:tblGrid>
              <a:tr h="828675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Poinformował mnie </a:t>
                      </a:r>
                      <a:b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o braku opłat </a:t>
                      </a:r>
                    </a:p>
                  </a:txBody>
                  <a:tcPr marL="6902" marR="6902" marT="690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8675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Podał sumę nie wchodząc </a:t>
                      </a:r>
                      <a:b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w szczegóły </a:t>
                      </a:r>
                    </a:p>
                  </a:txBody>
                  <a:tcPr marL="6902" marR="6902" marT="690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Nie podał sumy tylko podawał wysokość poszczególnych opłat </a:t>
                      </a:r>
                    </a:p>
                  </a:txBody>
                  <a:tcPr marL="6902" marR="6902" marT="690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360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Nie podał mi spontanicznie żadnej informacji na temat opłat\braku opłat </a:t>
                      </a:r>
                    </a:p>
                  </a:txBody>
                  <a:tcPr marL="6902" marR="6902" marT="690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8379" name="Object 3"/>
          <p:cNvGraphicFramePr>
            <a:graphicFrameLocks/>
          </p:cNvGraphicFramePr>
          <p:nvPr/>
        </p:nvGraphicFramePr>
        <p:xfrm>
          <a:off x="4978400" y="2443163"/>
          <a:ext cx="4421188" cy="4025900"/>
        </p:xfrm>
        <a:graphic>
          <a:graphicData uri="http://schemas.openxmlformats.org/presentationml/2006/ole">
            <p:oleObj spid="_x0000_s58379" r:id="rId5" imgW="4419983" imgH="4023709" progId="Excel.Chart.8">
              <p:embed/>
            </p:oleObj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/>
        </p:nvGraphicFramePr>
        <p:xfrm>
          <a:off x="4140200" y="2422525"/>
          <a:ext cx="1800225" cy="3203575"/>
        </p:xfrm>
        <a:graphic>
          <a:graphicData uri="http://schemas.openxmlformats.org/drawingml/2006/table">
            <a:tbl>
              <a:tblPr/>
              <a:tblGrid>
                <a:gridCol w="1800225"/>
              </a:tblGrid>
              <a:tr h="828675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Poinformował, że wymienił wszystkie opłaty</a:t>
                      </a:r>
                    </a:p>
                  </a:txBody>
                  <a:tcPr marL="6902" marR="6902" marT="690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8675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Poinformował o opłatach, których nie wymienił wcześniej</a:t>
                      </a:r>
                    </a:p>
                  </a:txBody>
                  <a:tcPr marL="6902" marR="6902" marT="690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Nie odpowiedział na pytanie</a:t>
                      </a:r>
                    </a:p>
                  </a:txBody>
                  <a:tcPr marL="6902" marR="6902" marT="690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Nie dotyczy</a:t>
                      </a:r>
                    </a:p>
                  </a:txBody>
                  <a:tcPr marL="6902" marR="6902" marT="690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8385" name="Text Box 5"/>
          <p:cNvSpPr txBox="1">
            <a:spLocks noChangeArrowheads="1"/>
          </p:cNvSpPr>
          <p:nvPr/>
        </p:nvSpPr>
        <p:spPr bwMode="auto">
          <a:xfrm>
            <a:off x="5292725" y="1446213"/>
            <a:ext cx="33321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</a:t>
            </a:r>
            <a:r>
              <a:rPr lang="pl-PL" sz="1200" b="1" u="sng">
                <a:latin typeface="Arial Light"/>
              </a:rPr>
              <a:t>po dopytaniu</a:t>
            </a:r>
            <a:r>
              <a:rPr lang="pl-PL" sz="1200" b="1">
                <a:latin typeface="Arial Light"/>
              </a:rPr>
              <a:t> urzędnik... </a:t>
            </a:r>
          </a:p>
        </p:txBody>
      </p:sp>
      <p:sp>
        <p:nvSpPr>
          <p:cNvPr id="58386" name="Rectangle 4"/>
          <p:cNvSpPr>
            <a:spLocks noChangeArrowheads="1"/>
          </p:cNvSpPr>
          <p:nvPr/>
        </p:nvSpPr>
        <p:spPr bwMode="auto">
          <a:xfrm>
            <a:off x="614363" y="1446213"/>
            <a:ext cx="47498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18" tIns="45725" rIns="180018" bIns="45725">
            <a:spAutoFit/>
          </a:bodyPr>
          <a:lstStyle/>
          <a:p>
            <a:r>
              <a:rPr lang="pl-PL" sz="1200" b="1">
                <a:latin typeface="Arial Light"/>
              </a:rPr>
              <a:t>W jaki sposób urzędnik </a:t>
            </a:r>
            <a:r>
              <a:rPr lang="pl-PL" sz="1200" b="1" u="sng">
                <a:latin typeface="Arial Light"/>
              </a:rPr>
              <a:t>spontanicznie</a:t>
            </a:r>
            <a:r>
              <a:rPr lang="pl-PL" sz="1200" b="1">
                <a:latin typeface="Arial Light"/>
              </a:rPr>
              <a:t>, bez Twojego dopytywania poinformował Cię o opłatach/braku opłat, jakie są wymagane przy załatwianiu przedstawionej przez Ciebie sprawy? </a:t>
            </a:r>
          </a:p>
        </p:txBody>
      </p:sp>
      <p:sp>
        <p:nvSpPr>
          <p:cNvPr id="58387" name="pole tekstowe 14"/>
          <p:cNvSpPr txBox="1">
            <a:spLocks noChangeArrowheads="1"/>
          </p:cNvSpPr>
          <p:nvPr/>
        </p:nvSpPr>
        <p:spPr bwMode="auto">
          <a:xfrm>
            <a:off x="0" y="6459538"/>
            <a:ext cx="2989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93" name="Grupa 14"/>
          <p:cNvGrpSpPr>
            <a:grpSpLocks/>
          </p:cNvGrpSpPr>
          <p:nvPr/>
        </p:nvGrpSpPr>
        <p:grpSpPr bwMode="auto">
          <a:xfrm>
            <a:off x="768350" y="2159000"/>
            <a:ext cx="7608888" cy="1054100"/>
            <a:chOff x="757332" y="5363944"/>
            <a:chExt cx="7610400" cy="1054218"/>
          </a:xfrm>
        </p:grpSpPr>
        <p:graphicFrame>
          <p:nvGraphicFramePr>
            <p:cNvPr id="59411" name="Object 17"/>
            <p:cNvGraphicFramePr>
              <a:graphicFrameLocks noChangeAspect="1"/>
            </p:cNvGraphicFramePr>
            <p:nvPr/>
          </p:nvGraphicFramePr>
          <p:xfrm>
            <a:off x="706628" y="5313144"/>
            <a:ext cx="7711809" cy="1151180"/>
          </p:xfrm>
          <a:graphic>
            <a:graphicData uri="http://schemas.openxmlformats.org/presentationml/2006/ole">
              <p:oleObj spid="_x0000_s59411" r:id="rId3" imgW="7712108" imgH="1152244" progId="Excel.Chart.8">
                <p:embed/>
              </p:oleObj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5318"/>
              <a:ext cx="7610400" cy="6128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24AA26B2-86DC-4E5B-8B7A-6A29171BB112}" type="slidenum">
              <a:rPr lang="pl-PL"/>
              <a:pPr>
                <a:defRPr/>
              </a:pPr>
              <a:t>43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Urzędnik: Sposób załatwienia przedstawionej </a:t>
            </a:r>
            <a:r>
              <a:rPr lang="pl-PL" sz="3100" b="1" dirty="0" smtClean="0">
                <a:solidFill>
                  <a:schemeClr val="accent5"/>
                </a:solidFill>
              </a:rPr>
              <a:t>sprawy (3)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graphicFrame>
        <p:nvGraphicFramePr>
          <p:cNvPr id="59396" name="Object 3"/>
          <p:cNvGraphicFramePr>
            <a:graphicFrameLocks/>
          </p:cNvGraphicFramePr>
          <p:nvPr/>
        </p:nvGraphicFramePr>
        <p:xfrm>
          <a:off x="849313" y="2536825"/>
          <a:ext cx="4422775" cy="4025900"/>
        </p:xfrm>
        <a:graphic>
          <a:graphicData uri="http://schemas.openxmlformats.org/presentationml/2006/ole">
            <p:oleObj spid="_x0000_s59396" r:id="rId4" imgW="4426080" imgH="4029805" progId="Excel.Chart.8">
              <p:embed/>
            </p:oleObj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/>
        </p:nvGraphicFramePr>
        <p:xfrm>
          <a:off x="36513" y="2565400"/>
          <a:ext cx="1800225" cy="3924300"/>
        </p:xfrm>
        <a:graphic>
          <a:graphicData uri="http://schemas.openxmlformats.org/drawingml/2006/table">
            <a:tbl>
              <a:tblPr/>
              <a:tblGrid>
                <a:gridCol w="1800225"/>
              </a:tblGrid>
              <a:tr h="828675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Tak, w kasie</a:t>
                      </a:r>
                    </a:p>
                  </a:txBody>
                  <a:tcPr marL="6902" marR="6902" marT="690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Tak, w banku</a:t>
                      </a:r>
                    </a:p>
                  </a:txBody>
                  <a:tcPr marL="6902" marR="6902" marT="690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8675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Tak, na poczcie</a:t>
                      </a:r>
                    </a:p>
                  </a:txBody>
                  <a:tcPr marL="6902" marR="6902" marT="690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W ogóle nie poinformował o miejscu uiszczenia opłaty </a:t>
                      </a:r>
                    </a:p>
                  </a:txBody>
                  <a:tcPr marL="6902" marR="6902" marT="690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Nie dotyczy</a:t>
                      </a:r>
                    </a:p>
                  </a:txBody>
                  <a:tcPr marL="6902" marR="6902" marT="690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9403" name="Object 3"/>
          <p:cNvGraphicFramePr>
            <a:graphicFrameLocks/>
          </p:cNvGraphicFramePr>
          <p:nvPr/>
        </p:nvGraphicFramePr>
        <p:xfrm>
          <a:off x="4906963" y="2536825"/>
          <a:ext cx="4421187" cy="2455863"/>
        </p:xfrm>
        <a:graphic>
          <a:graphicData uri="http://schemas.openxmlformats.org/presentationml/2006/ole">
            <p:oleObj spid="_x0000_s59403" r:id="rId5" imgW="4419983" imgH="2456901" progId="Excel.Chart.8">
              <p:embed/>
            </p:oleObj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/>
        </p:nvGraphicFramePr>
        <p:xfrm>
          <a:off x="4068763" y="2514600"/>
          <a:ext cx="1800225" cy="2413000"/>
        </p:xfrm>
        <a:graphic>
          <a:graphicData uri="http://schemas.openxmlformats.org/drawingml/2006/table">
            <a:tbl>
              <a:tblPr/>
              <a:tblGrid>
                <a:gridCol w="1800225"/>
              </a:tblGrid>
              <a:tr h="828675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Tak, prawidłowo mnie poinformował</a:t>
                      </a:r>
                    </a:p>
                  </a:txBody>
                  <a:tcPr marL="6902" marR="6902" marT="690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8675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Poinformował mnie ale nieprawidłowo </a:t>
                      </a:r>
                    </a:p>
                  </a:txBody>
                  <a:tcPr marL="6902" marR="6902" marT="690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143"/>
                          </a:solidFill>
                          <a:effectLst/>
                          <a:latin typeface="Arial" charset="0"/>
                          <a:cs typeface="Arial" charset="0"/>
                        </a:rPr>
                        <a:t>W ogóle mnie nie poinformował</a:t>
                      </a:r>
                    </a:p>
                  </a:txBody>
                  <a:tcPr marL="6902" marR="6902" marT="6902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9408" name="Text Box 5"/>
          <p:cNvSpPr txBox="1">
            <a:spLocks noChangeArrowheads="1"/>
          </p:cNvSpPr>
          <p:nvPr/>
        </p:nvSpPr>
        <p:spPr bwMode="auto">
          <a:xfrm>
            <a:off x="5292725" y="1744663"/>
            <a:ext cx="33321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18" tIns="45725" rIns="180018" bIns="45725"/>
          <a:lstStyle/>
          <a:p>
            <a:r>
              <a:rPr lang="pl-PL" sz="1200" b="1">
                <a:latin typeface="Arial Light"/>
              </a:rPr>
              <a:t>Czy urzędnik poinformował o terminie odpowiedzi na przedstawioną sprawę? </a:t>
            </a:r>
          </a:p>
        </p:txBody>
      </p:sp>
      <p:sp>
        <p:nvSpPr>
          <p:cNvPr id="59409" name="Rectangle 4"/>
          <p:cNvSpPr>
            <a:spLocks noChangeArrowheads="1"/>
          </p:cNvSpPr>
          <p:nvPr/>
        </p:nvSpPr>
        <p:spPr bwMode="auto">
          <a:xfrm>
            <a:off x="614363" y="1744663"/>
            <a:ext cx="38147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18" tIns="45725" rIns="180018" bIns="45725">
            <a:spAutoFit/>
          </a:bodyPr>
          <a:lstStyle/>
          <a:p>
            <a:r>
              <a:rPr lang="pl-PL" sz="1200" b="1">
                <a:latin typeface="Arial Light"/>
              </a:rPr>
              <a:t>Czy urzędnik poinformował, gdzie można uiścić opłatę?</a:t>
            </a:r>
          </a:p>
        </p:txBody>
      </p:sp>
      <p:sp>
        <p:nvSpPr>
          <p:cNvPr id="59410" name="pole tekstowe 13"/>
          <p:cNvSpPr txBox="1">
            <a:spLocks noChangeArrowheads="1"/>
          </p:cNvSpPr>
          <p:nvPr/>
        </p:nvSpPr>
        <p:spPr bwMode="auto">
          <a:xfrm>
            <a:off x="0" y="6459538"/>
            <a:ext cx="2989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EAEB8852-57AB-47B6-B4DB-5677DF32E222}" type="slidenum">
              <a:rPr lang="pl-PL"/>
              <a:pPr>
                <a:defRPr/>
              </a:pPr>
              <a:t>44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accent5"/>
                </a:solidFill>
              </a:rPr>
              <a:t>Urzędnik: Sposób załatwiania przedstawionej sprawy (4)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graphicFrame>
        <p:nvGraphicFramePr>
          <p:cNvPr id="60419" name="Object 2"/>
          <p:cNvGraphicFramePr>
            <a:graphicFrameLocks/>
          </p:cNvGraphicFramePr>
          <p:nvPr/>
        </p:nvGraphicFramePr>
        <p:xfrm>
          <a:off x="2865438" y="1671638"/>
          <a:ext cx="4895850" cy="3332162"/>
        </p:xfrm>
        <a:graphic>
          <a:graphicData uri="http://schemas.openxmlformats.org/presentationml/2006/ole">
            <p:oleObj spid="_x0000_s60419" r:id="rId3" imgW="4895512" imgH="3334801" progId="Excel.Chart.8">
              <p:embed/>
            </p:oleObj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713" y="1849438"/>
            <a:ext cx="1200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352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2012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339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l-PL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2011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327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l-PL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713" y="3414713"/>
            <a:ext cx="1200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352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l-PL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2012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339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l-PL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2011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327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l-PL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713" y="5273675"/>
            <a:ext cx="120015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 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352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 </a:t>
            </a:r>
            <a:endParaRPr lang="pl-PL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l-PL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2012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339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l-PL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  <a:p>
            <a:pPr defTabSz="91449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2011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327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cs typeface="+mn-cs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cs typeface="+mn-cs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07950" y="1989138"/>
          <a:ext cx="2808288" cy="4752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upewnił się, że zrozumiałeś jego/ jej wyjaśnienia?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9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poinformował Cię, że istnieje możliwość telefonicznego poinformowania o odbiorze decyzji?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odczuwałeś(</a:t>
                      </a:r>
                      <a:r>
                        <a:rPr lang="pl-PL" sz="1200" b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aś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) niechęć ze strony urzędnika?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0427" name="Object 2"/>
          <p:cNvGraphicFramePr>
            <a:graphicFrameLocks/>
          </p:cNvGraphicFramePr>
          <p:nvPr/>
        </p:nvGraphicFramePr>
        <p:xfrm>
          <a:off x="2873375" y="5106988"/>
          <a:ext cx="4895850" cy="1614487"/>
        </p:xfrm>
        <a:graphic>
          <a:graphicData uri="http://schemas.openxmlformats.org/presentationml/2006/ole">
            <p:oleObj spid="_x0000_s60427" r:id="rId4" imgW="4895512" imgH="1615580" progId="Excel.Chart.8">
              <p:embed/>
            </p:oleObj>
          </a:graphicData>
        </a:graphic>
      </p:graphicFrame>
      <p:sp>
        <p:nvSpPr>
          <p:cNvPr id="60428" name="pole tekstowe 9"/>
          <p:cNvSpPr txBox="1">
            <a:spLocks noChangeArrowheads="1"/>
          </p:cNvSpPr>
          <p:nvPr/>
        </p:nvSpPr>
        <p:spPr bwMode="auto">
          <a:xfrm>
            <a:off x="0" y="6459538"/>
            <a:ext cx="2989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113CBA1-1092-4FBB-A505-9E15CE3FAEA6}" type="slidenum">
              <a:rPr lang="pl-PL"/>
              <a:pPr>
                <a:defRPr/>
              </a:pPr>
              <a:t>45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U</a:t>
            </a:r>
            <a:r>
              <a:rPr lang="pl-PL" sz="3100" b="1" dirty="0" smtClean="0">
                <a:solidFill>
                  <a:schemeClr val="accent5"/>
                </a:solidFill>
              </a:rPr>
              <a:t>rzędnik: Ocena sposobu załatwienia przedstawionej sprawy (1)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61443" name="Rectangle 4"/>
          <p:cNvSpPr>
            <a:spLocks noChangeArrowheads="1"/>
          </p:cNvSpPr>
          <p:nvPr/>
        </p:nvSpPr>
        <p:spPr bwMode="auto">
          <a:xfrm>
            <a:off x="614363" y="1757363"/>
            <a:ext cx="4678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Zachowanie urzędnika: 2013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180975" y="2028825"/>
          <a:ext cx="2159000" cy="42846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00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zadowolony 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1450" name="Object 2"/>
          <p:cNvGraphicFramePr>
            <a:graphicFrameLocks noChangeAspect="1"/>
          </p:cNvGraphicFramePr>
          <p:nvPr/>
        </p:nvGraphicFramePr>
        <p:xfrm>
          <a:off x="2422525" y="2006600"/>
          <a:ext cx="6435725" cy="4651375"/>
        </p:xfrm>
        <a:graphic>
          <a:graphicData uri="http://schemas.openxmlformats.org/presentationml/2006/ole">
            <p:oleObj spid="_x0000_s61450" r:id="rId3" imgW="6437934" imgH="4651651" progId="Excel.Chart.8">
              <p:embed/>
            </p:oleObj>
          </a:graphicData>
        </a:graphic>
      </p:graphicFrame>
      <p:sp>
        <p:nvSpPr>
          <p:cNvPr id="27" name="Prostokąt 26"/>
          <p:cNvSpPr/>
          <p:nvPr/>
        </p:nvSpPr>
        <p:spPr>
          <a:xfrm>
            <a:off x="238125" y="5518150"/>
            <a:ext cx="8569325" cy="773113"/>
          </a:xfrm>
          <a:prstGeom prst="rect">
            <a:avLst/>
          </a:prstGeom>
          <a:noFill/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7848600" y="1568450"/>
            <a:ext cx="1189038" cy="288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42" tIns="45722" rIns="91442" bIns="45722" anchor="ctr">
            <a:spAutoFit/>
          </a:bodyPr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2013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(</a:t>
            </a: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N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=352)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1453" name="pole tekstowe 8"/>
          <p:cNvSpPr txBox="1">
            <a:spLocks noChangeArrowheads="1"/>
          </p:cNvSpPr>
          <p:nvPr/>
        </p:nvSpPr>
        <p:spPr bwMode="auto">
          <a:xfrm>
            <a:off x="0" y="6459538"/>
            <a:ext cx="2989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65" name="Grupa 15"/>
          <p:cNvGrpSpPr>
            <a:grpSpLocks/>
          </p:cNvGrpSpPr>
          <p:nvPr/>
        </p:nvGrpSpPr>
        <p:grpSpPr bwMode="auto">
          <a:xfrm>
            <a:off x="768350" y="2159000"/>
            <a:ext cx="7608888" cy="1054100"/>
            <a:chOff x="757332" y="5363944"/>
            <a:chExt cx="7610400" cy="1054218"/>
          </a:xfrm>
        </p:grpSpPr>
        <p:graphicFrame>
          <p:nvGraphicFramePr>
            <p:cNvPr id="62479" name="Object 17"/>
            <p:cNvGraphicFramePr>
              <a:graphicFrameLocks noChangeAspect="1"/>
            </p:cNvGraphicFramePr>
            <p:nvPr/>
          </p:nvGraphicFramePr>
          <p:xfrm>
            <a:off x="706628" y="5313144"/>
            <a:ext cx="7711809" cy="1151180"/>
          </p:xfrm>
          <a:graphic>
            <a:graphicData uri="http://schemas.openxmlformats.org/presentationml/2006/ole">
              <p:oleObj spid="_x0000_s62479" r:id="rId3" imgW="7712108" imgH="1152244" progId="Excel.Chart.8">
                <p:embed/>
              </p:oleObj>
            </a:graphicData>
          </a:graphic>
        </p:graphicFrame>
        <p:sp>
          <p:nvSpPr>
            <p:cNvPr id="18" name="Prostokąt 17"/>
            <p:cNvSpPr/>
            <p:nvPr/>
          </p:nvSpPr>
          <p:spPr>
            <a:xfrm>
              <a:off x="757332" y="5805318"/>
              <a:ext cx="7610400" cy="6128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D8C866A-DB86-432C-BA10-31BB99E3FBCB}" type="slidenum">
              <a:rPr lang="pl-PL"/>
              <a:pPr>
                <a:defRPr/>
              </a:pPr>
              <a:t>46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U</a:t>
            </a:r>
            <a:r>
              <a:rPr lang="pl-PL" sz="3100" b="1" dirty="0" smtClean="0">
                <a:solidFill>
                  <a:schemeClr val="accent5"/>
                </a:solidFill>
              </a:rPr>
              <a:t>rzędnik: </a:t>
            </a:r>
            <a:r>
              <a:rPr lang="pl-PL" sz="3100" b="1" dirty="0">
                <a:solidFill>
                  <a:schemeClr val="accent5"/>
                </a:solidFill>
              </a:rPr>
              <a:t>Ocena sposobu załatwienia przedstawionej sprawy </a:t>
            </a:r>
            <a:r>
              <a:rPr lang="pl-PL" sz="3100" b="1" dirty="0" smtClean="0">
                <a:solidFill>
                  <a:schemeClr val="accent5"/>
                </a:solidFill>
              </a:rPr>
              <a:t>(2)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413" y="6381750"/>
            <a:ext cx="2879725" cy="360363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Zsumowane odpowiedzi „zdecydowanie TAK” i „raczej TAK”</a:t>
            </a:r>
          </a:p>
        </p:txBody>
      </p:sp>
      <p:sp>
        <p:nvSpPr>
          <p:cNvPr id="62469" name="Rectangle 4"/>
          <p:cNvSpPr>
            <a:spLocks noChangeArrowheads="1"/>
          </p:cNvSpPr>
          <p:nvPr/>
        </p:nvSpPr>
        <p:spPr bwMode="auto">
          <a:xfrm>
            <a:off x="614363" y="1757363"/>
            <a:ext cx="4678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Zachowanie urzędnika – porównanie w latach</a:t>
            </a:r>
          </a:p>
        </p:txBody>
      </p:sp>
      <p:graphicFrame>
        <p:nvGraphicFramePr>
          <p:cNvPr id="62470" name="Object 3"/>
          <p:cNvGraphicFramePr>
            <a:graphicFrameLocks/>
          </p:cNvGraphicFramePr>
          <p:nvPr/>
        </p:nvGraphicFramePr>
        <p:xfrm>
          <a:off x="563563" y="2371725"/>
          <a:ext cx="7659687" cy="4025900"/>
        </p:xfrm>
        <a:graphic>
          <a:graphicData uri="http://schemas.openxmlformats.org/presentationml/2006/ole">
            <p:oleObj spid="_x0000_s62470" r:id="rId4" imgW="7663336" imgH="4023709" progId="Excel.Chart.8">
              <p:embed/>
            </p:oleObj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107950" y="2439988"/>
          <a:ext cx="2160588" cy="39211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89024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zadowolony 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Prostokąt 7"/>
          <p:cNvSpPr/>
          <p:nvPr/>
        </p:nvSpPr>
        <p:spPr>
          <a:xfrm>
            <a:off x="238125" y="5557838"/>
            <a:ext cx="8569325" cy="773112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2478" name="pole tekstowe 14"/>
          <p:cNvSpPr txBox="1">
            <a:spLocks noChangeArrowheads="1"/>
          </p:cNvSpPr>
          <p:nvPr/>
        </p:nvSpPr>
        <p:spPr bwMode="auto">
          <a:xfrm>
            <a:off x="3132138" y="6381750"/>
            <a:ext cx="29892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14F44A3E-FB60-4885-B95A-C338E1CBC5E7}" type="slidenum">
              <a:rPr lang="pl-PL"/>
              <a:pPr>
                <a:defRPr/>
              </a:pPr>
              <a:t>47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accent5"/>
                </a:solidFill>
              </a:rPr>
              <a:t>Urzędnik: </a:t>
            </a:r>
            <a:r>
              <a:rPr lang="pl-PL" sz="3100" b="1" dirty="0">
                <a:solidFill>
                  <a:schemeClr val="accent5"/>
                </a:solidFill>
              </a:rPr>
              <a:t>Ocena sposobu załatwienia przedstawionej sprawy </a:t>
            </a:r>
            <a:r>
              <a:rPr lang="pl-PL" sz="3100" b="1" dirty="0" smtClean="0">
                <a:solidFill>
                  <a:schemeClr val="accent5"/>
                </a:solidFill>
              </a:rPr>
              <a:t>(3)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63491" name="Rectangle 4"/>
          <p:cNvSpPr>
            <a:spLocks noChangeArrowheads="1"/>
          </p:cNvSpPr>
          <p:nvPr/>
        </p:nvSpPr>
        <p:spPr bwMode="auto">
          <a:xfrm>
            <a:off x="614363" y="1757363"/>
            <a:ext cx="683895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18" tIns="45725" rIns="180018" bIns="45725"/>
          <a:lstStyle/>
          <a:p>
            <a:r>
              <a:rPr lang="pl-PL" sz="1200" b="1">
                <a:latin typeface="Arial Light"/>
              </a:rPr>
              <a:t>Czy urzędnik wyrażał przy Tobie swoje uwagi, komentarze dotyczące urzędu, urzędników, zarządu, prezydenta m.st. Warszawy?</a:t>
            </a:r>
          </a:p>
        </p:txBody>
      </p:sp>
      <p:graphicFrame>
        <p:nvGraphicFramePr>
          <p:cNvPr id="63492" name="Object 2"/>
          <p:cNvGraphicFramePr>
            <a:graphicFrameLocks noChangeAspect="1"/>
          </p:cNvGraphicFramePr>
          <p:nvPr/>
        </p:nvGraphicFramePr>
        <p:xfrm>
          <a:off x="563563" y="2257425"/>
          <a:ext cx="7807325" cy="2252663"/>
        </p:xfrm>
        <a:graphic>
          <a:graphicData uri="http://schemas.openxmlformats.org/presentationml/2006/ole">
            <p:oleObj spid="_x0000_s63492" r:id="rId3" imgW="7809653" imgH="2255715" progId="Excel.Chart.8">
              <p:embed/>
            </p:oleObj>
          </a:graphicData>
        </a:graphic>
      </p:graphicFrame>
      <p:sp>
        <p:nvSpPr>
          <p:cNvPr id="63493" name="pole tekstowe 5"/>
          <p:cNvSpPr txBox="1">
            <a:spLocks noChangeArrowheads="1"/>
          </p:cNvSpPr>
          <p:nvPr/>
        </p:nvSpPr>
        <p:spPr bwMode="auto">
          <a:xfrm>
            <a:off x="0" y="6459538"/>
            <a:ext cx="2989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0113" y="4168775"/>
            <a:ext cx="7773987" cy="1362075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dirty="0"/>
              <a:t>Wyniki badania</a:t>
            </a:r>
          </a:p>
        </p:txBody>
      </p:sp>
      <p:grpSp>
        <p:nvGrpSpPr>
          <p:cNvPr id="64514" name="Grupa 6"/>
          <p:cNvGrpSpPr>
            <a:grpSpLocks/>
          </p:cNvGrpSpPr>
          <p:nvPr/>
        </p:nvGrpSpPr>
        <p:grpSpPr bwMode="auto">
          <a:xfrm>
            <a:off x="0" y="3605213"/>
            <a:ext cx="8383588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51"/>
              <a:ext cx="2628651" cy="360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pic>
          <p:nvPicPr>
            <p:cNvPr id="64517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838" y="1412875"/>
            <a:ext cx="6916737" cy="1939925"/>
          </a:xfrm>
          <a:prstGeom prst="rect">
            <a:avLst/>
          </a:prstGeom>
        </p:spPr>
        <p:txBody>
          <a:bodyPr lIns="0" tIns="0" rIns="0" bIns="122400" anchor="b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pl-PL" dirty="0"/>
              <a:t>Jednostki </a:t>
            </a:r>
            <a:r>
              <a:rPr lang="pl-PL" dirty="0" smtClean="0"/>
              <a:t>organizacyjne: PI</a:t>
            </a:r>
            <a:r>
              <a:rPr lang="pl-PL" dirty="0"/>
              <a:t>, WOM, delegatura </a:t>
            </a:r>
            <a:r>
              <a:rPr lang="pl-PL" dirty="0" smtClean="0"/>
              <a:t>BA</a:t>
            </a:r>
            <a:r>
              <a:rPr lang="pl-PL" cap="none" dirty="0" smtClean="0"/>
              <a:t>i</a:t>
            </a:r>
            <a:r>
              <a:rPr lang="pl-PL" dirty="0" smtClean="0"/>
              <a:t>SO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C6C489F-1B39-4407-9AB6-11228E343481}" type="slidenum">
              <a:rPr lang="pl-PL"/>
              <a:pPr>
                <a:defRPr/>
              </a:pPr>
              <a:t>49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accent5"/>
                </a:solidFill>
              </a:rPr>
              <a:t>Funkcjonowanie urzędów: jednostki organizacyjne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2124075" y="1614488"/>
            <a:ext cx="4897438" cy="30797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4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ŚREDNI CZAS </a:t>
            </a:r>
            <a:r>
              <a:rPr lang="pl-PL" sz="14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OCZEKIWANIA NA OBSŁUGĘ </a:t>
            </a:r>
            <a:r>
              <a:rPr lang="pl-PL" sz="14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PRZED…</a:t>
            </a:r>
            <a:endParaRPr lang="pl-PL" sz="1400" b="1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2995613" y="2097088"/>
            <a:ext cx="1195387" cy="396875"/>
          </a:xfrm>
          <a:prstGeom prst="rect">
            <a:avLst/>
          </a:prstGeom>
          <a:solidFill>
            <a:schemeClr val="bg1"/>
          </a:solidFill>
          <a:ln w="25400">
            <a:solidFill>
              <a:srgbClr val="C0C0C0"/>
            </a:solidFill>
            <a:miter lim="800000"/>
            <a:headEnd/>
            <a:tailEnd/>
          </a:ln>
        </p:spPr>
        <p:txBody>
          <a:bodyPr lIns="54000" tIns="46800" rIns="54000" bIns="46800" anchor="ctr">
            <a:spAutoFit/>
          </a:bodyPr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j-lt"/>
                <a:cs typeface="+mn-cs"/>
              </a:rPr>
              <a:t>WOM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30" name="Rectangle 13"/>
          <p:cNvSpPr>
            <a:spLocks noChangeArrowheads="1"/>
          </p:cNvSpPr>
          <p:nvPr/>
        </p:nvSpPr>
        <p:spPr bwMode="auto">
          <a:xfrm>
            <a:off x="4467225" y="2097088"/>
            <a:ext cx="1196975" cy="396875"/>
          </a:xfrm>
          <a:prstGeom prst="rect">
            <a:avLst/>
          </a:prstGeom>
          <a:solidFill>
            <a:schemeClr val="bg1"/>
          </a:solidFill>
          <a:ln w="25400">
            <a:solidFill>
              <a:srgbClr val="C0C0C0"/>
            </a:solidFill>
            <a:miter lim="800000"/>
            <a:headEnd/>
            <a:tailEnd/>
          </a:ln>
        </p:spPr>
        <p:txBody>
          <a:bodyPr lIns="54000" tIns="46800" rIns="54000" bIns="46800" anchor="ctr">
            <a:spAutoFit/>
          </a:bodyPr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j-lt"/>
                <a:cs typeface="+mn-cs"/>
              </a:rPr>
              <a:t>PI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33" name="Rectangle 16"/>
          <p:cNvSpPr>
            <a:spLocks noChangeArrowheads="1"/>
          </p:cNvSpPr>
          <p:nvPr/>
        </p:nvSpPr>
        <p:spPr bwMode="auto">
          <a:xfrm>
            <a:off x="5940425" y="2097088"/>
            <a:ext cx="1196975" cy="396875"/>
          </a:xfrm>
          <a:prstGeom prst="rect">
            <a:avLst/>
          </a:prstGeom>
          <a:solidFill>
            <a:schemeClr val="bg1"/>
          </a:solidFill>
          <a:ln w="25400">
            <a:solidFill>
              <a:srgbClr val="C0C0C0"/>
            </a:solidFill>
            <a:miter lim="800000"/>
            <a:headEnd/>
            <a:tailEnd/>
          </a:ln>
        </p:spPr>
        <p:txBody>
          <a:bodyPr lIns="54000" tIns="46800" rIns="54000" bIns="46800" anchor="ctr">
            <a:spAutoFit/>
          </a:bodyPr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  <a:latin typeface="+mj-lt"/>
                <a:cs typeface="+mn-cs"/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35" name="Text Box 21"/>
          <p:cNvSpPr txBox="1">
            <a:spLocks noChangeArrowheads="1"/>
          </p:cNvSpPr>
          <p:nvPr/>
        </p:nvSpPr>
        <p:spPr bwMode="auto">
          <a:xfrm>
            <a:off x="2479675" y="4808538"/>
            <a:ext cx="4186238" cy="30797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4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ŚREDNIA LICZBA </a:t>
            </a:r>
            <a:r>
              <a:rPr lang="pl-PL" sz="14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OSÓB W </a:t>
            </a:r>
            <a:r>
              <a:rPr lang="pl-PL" sz="14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KOLEJCE </a:t>
            </a:r>
            <a:endParaRPr lang="pl-PL" sz="1400" b="1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3" name="Rectangle 3"/>
          <p:cNvSpPr>
            <a:spLocks noChangeArrowheads="1"/>
          </p:cNvSpPr>
          <p:nvPr/>
        </p:nvSpPr>
        <p:spPr bwMode="auto">
          <a:xfrm>
            <a:off x="3019425" y="2636838"/>
            <a:ext cx="1195388" cy="2603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l-PL" sz="1200">
              <a:solidFill>
                <a:schemeClr val="tx1">
                  <a:lumMod val="50000"/>
                </a:schemeClr>
              </a:solidFill>
              <a:latin typeface="Verdana" pitchFamily="34" charset="0"/>
              <a:cs typeface="+mn-cs"/>
            </a:endParaRPr>
          </a:p>
        </p:txBody>
      </p:sp>
      <p:sp>
        <p:nvSpPr>
          <p:cNvPr id="65" name="Rectangle 7"/>
          <p:cNvSpPr>
            <a:spLocks noChangeArrowheads="1"/>
          </p:cNvSpPr>
          <p:nvPr/>
        </p:nvSpPr>
        <p:spPr bwMode="auto">
          <a:xfrm>
            <a:off x="5691188" y="2636838"/>
            <a:ext cx="1196975" cy="2603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l-PL" sz="1200">
              <a:solidFill>
                <a:schemeClr val="tx1">
                  <a:lumMod val="50000"/>
                </a:schemeClr>
              </a:solidFill>
              <a:latin typeface="Verdana" pitchFamily="34" charset="0"/>
              <a:cs typeface="+mn-cs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1260475" y="2709863"/>
          <a:ext cx="6097588" cy="1944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265"/>
                <a:gridCol w="1524265"/>
                <a:gridCol w="1524265"/>
                <a:gridCol w="1524265"/>
              </a:tblGrid>
              <a:tr h="324000">
                <a:tc rowSpan="2"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Rok 2013:</a:t>
                      </a:r>
                      <a:endParaRPr lang="pl-PL" sz="12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1,8 minuty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2,5 minuty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8,2 minuty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 vMerge="1">
                  <a:txBody>
                    <a:bodyPr/>
                    <a:lstStyle/>
                    <a:p>
                      <a:pPr algn="ctr"/>
                      <a:endParaRPr lang="pl-PL" sz="14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N=85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N=85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N=170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 rowSpan="2"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Rok 2012:</a:t>
                      </a:r>
                      <a:endParaRPr lang="pl-PL" sz="12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4,2 minuty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4,2 minuty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5,2 minuty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 vMerge="1">
                  <a:txBody>
                    <a:bodyPr/>
                    <a:lstStyle/>
                    <a:p>
                      <a:pPr algn="ctr"/>
                      <a:endParaRPr lang="pl-PL" sz="14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N=170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N=85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N=85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 rowSpan="2"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Rok 2011:</a:t>
                      </a:r>
                      <a:endParaRPr lang="pl-PL" sz="12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4,4 minuty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1,9 minuty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4,5 minuty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 vMerge="1">
                  <a:txBody>
                    <a:bodyPr/>
                    <a:lstStyle/>
                    <a:p>
                      <a:pPr algn="ctr"/>
                      <a:endParaRPr lang="pl-PL" sz="14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N=170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N=88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N=82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65568" name="Grupa 85"/>
          <p:cNvGrpSpPr>
            <a:grpSpLocks/>
          </p:cNvGrpSpPr>
          <p:nvPr/>
        </p:nvGrpSpPr>
        <p:grpSpPr bwMode="auto">
          <a:xfrm>
            <a:off x="2989263" y="5302250"/>
            <a:ext cx="4179887" cy="1033463"/>
            <a:chOff x="3061537" y="5324297"/>
            <a:chExt cx="4180820" cy="1034075"/>
          </a:xfrm>
        </p:grpSpPr>
        <p:sp>
          <p:nvSpPr>
            <p:cNvPr id="77" name="Prostokąt zaokrąglony 76"/>
            <p:cNvSpPr/>
            <p:nvPr/>
          </p:nvSpPr>
          <p:spPr>
            <a:xfrm>
              <a:off x="3061537" y="5324297"/>
              <a:ext cx="1152782" cy="287508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sp>
          <p:nvSpPr>
            <p:cNvPr id="78" name="Prostokąt zaokrąglony 77"/>
            <p:cNvSpPr/>
            <p:nvPr/>
          </p:nvSpPr>
          <p:spPr>
            <a:xfrm>
              <a:off x="3061537" y="5697581"/>
              <a:ext cx="1152782" cy="28750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sp>
          <p:nvSpPr>
            <p:cNvPr id="79" name="Prostokąt zaokrąglony 78"/>
            <p:cNvSpPr/>
            <p:nvPr/>
          </p:nvSpPr>
          <p:spPr>
            <a:xfrm>
              <a:off x="3061537" y="6070864"/>
              <a:ext cx="1152782" cy="28750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sp>
          <p:nvSpPr>
            <p:cNvPr id="80" name="Prostokąt zaokrąglony 79"/>
            <p:cNvSpPr/>
            <p:nvPr/>
          </p:nvSpPr>
          <p:spPr>
            <a:xfrm>
              <a:off x="4576350" y="5324297"/>
              <a:ext cx="1151194" cy="287508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sp>
          <p:nvSpPr>
            <p:cNvPr id="81" name="Prostokąt zaokrąglony 80"/>
            <p:cNvSpPr/>
            <p:nvPr/>
          </p:nvSpPr>
          <p:spPr>
            <a:xfrm>
              <a:off x="6089575" y="5324297"/>
              <a:ext cx="1152782" cy="287508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sp>
          <p:nvSpPr>
            <p:cNvPr id="82" name="Prostokąt zaokrąglony 81"/>
            <p:cNvSpPr/>
            <p:nvPr/>
          </p:nvSpPr>
          <p:spPr>
            <a:xfrm>
              <a:off x="4576350" y="6070864"/>
              <a:ext cx="1151194" cy="28750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sp>
          <p:nvSpPr>
            <p:cNvPr id="83" name="Prostokąt zaokrąglony 82"/>
            <p:cNvSpPr/>
            <p:nvPr/>
          </p:nvSpPr>
          <p:spPr>
            <a:xfrm>
              <a:off x="6089575" y="6070864"/>
              <a:ext cx="1152782" cy="28750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sp>
          <p:nvSpPr>
            <p:cNvPr id="84" name="Prostokąt zaokrąglony 83"/>
            <p:cNvSpPr/>
            <p:nvPr/>
          </p:nvSpPr>
          <p:spPr>
            <a:xfrm>
              <a:off x="4576350" y="5697581"/>
              <a:ext cx="1151194" cy="28750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sp>
          <p:nvSpPr>
            <p:cNvPr id="85" name="Prostokąt zaokrąglony 84"/>
            <p:cNvSpPr/>
            <p:nvPr/>
          </p:nvSpPr>
          <p:spPr>
            <a:xfrm>
              <a:off x="6089575" y="5697581"/>
              <a:ext cx="1152782" cy="28750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</p:grpSp>
      <p:graphicFrame>
        <p:nvGraphicFramePr>
          <p:cNvPr id="76" name="Tabela 75"/>
          <p:cNvGraphicFramePr>
            <a:graphicFrameLocks noGrp="1"/>
          </p:cNvGraphicFramePr>
          <p:nvPr/>
        </p:nvGraphicFramePr>
        <p:xfrm>
          <a:off x="1260475" y="5302250"/>
          <a:ext cx="6097588" cy="1079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265"/>
                <a:gridCol w="1524265"/>
                <a:gridCol w="1524265"/>
                <a:gridCol w="1524265"/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Rok 2013:</a:t>
                      </a:r>
                      <a:endParaRPr lang="pl-PL" sz="12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solidFill>
                            <a:schemeClr val="bg1"/>
                          </a:solidFill>
                        </a:rPr>
                        <a:t>0,7 osób</a:t>
                      </a:r>
                      <a:endParaRPr lang="pl-PL" sz="12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solidFill>
                            <a:schemeClr val="bg1"/>
                          </a:solidFill>
                        </a:rPr>
                        <a:t>0,9 osób</a:t>
                      </a:r>
                      <a:endParaRPr lang="pl-PL" sz="12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solidFill>
                            <a:schemeClr val="bg1"/>
                          </a:solidFill>
                        </a:rPr>
                        <a:t>2,2 osób</a:t>
                      </a:r>
                      <a:endParaRPr lang="pl-PL" sz="12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Rok 2012: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0,9 osób 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0,9 osób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1,4 osób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Rok 2011: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1,6 osób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2,1 osób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3,2 osób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0113" y="4168775"/>
            <a:ext cx="7773987" cy="1362075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dirty="0"/>
              <a:t>Wyniki badania</a:t>
            </a:r>
          </a:p>
        </p:txBody>
      </p:sp>
      <p:grpSp>
        <p:nvGrpSpPr>
          <p:cNvPr id="20482" name="Grupa 6"/>
          <p:cNvGrpSpPr>
            <a:grpSpLocks/>
          </p:cNvGrpSpPr>
          <p:nvPr/>
        </p:nvGrpSpPr>
        <p:grpSpPr bwMode="auto">
          <a:xfrm>
            <a:off x="0" y="3605213"/>
            <a:ext cx="8383588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51"/>
              <a:ext cx="2628651" cy="360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pic>
          <p:nvPicPr>
            <p:cNvPr id="20485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990975" y="842963"/>
            <a:ext cx="4392613" cy="1362075"/>
          </a:xfrm>
          <a:prstGeom prst="rect">
            <a:avLst/>
          </a:prstGeom>
        </p:spPr>
        <p:txBody>
          <a:bodyPr lIns="0" tIns="0" rIns="0" bIns="122400" anchor="b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pl-PL" dirty="0" smtClean="0"/>
              <a:t>Wyniki badania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0113" y="4168775"/>
            <a:ext cx="7773987" cy="1362075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dirty="0"/>
              <a:t>Wyniki badania</a:t>
            </a:r>
          </a:p>
        </p:txBody>
      </p:sp>
      <p:grpSp>
        <p:nvGrpSpPr>
          <p:cNvPr id="66562" name="Grupa 6"/>
          <p:cNvGrpSpPr>
            <a:grpSpLocks/>
          </p:cNvGrpSpPr>
          <p:nvPr/>
        </p:nvGrpSpPr>
        <p:grpSpPr bwMode="auto">
          <a:xfrm>
            <a:off x="0" y="3605213"/>
            <a:ext cx="8383588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51"/>
              <a:ext cx="2628651" cy="360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pic>
          <p:nvPicPr>
            <p:cNvPr id="66565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838" y="1412875"/>
            <a:ext cx="6916737" cy="1939925"/>
          </a:xfrm>
          <a:prstGeom prst="rect">
            <a:avLst/>
          </a:prstGeom>
        </p:spPr>
        <p:txBody>
          <a:bodyPr lIns="0" tIns="0" rIns="0" bIns="122400" anchor="b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pl-PL" dirty="0"/>
              <a:t>Wygląd zewnętrzny urzędnika i jego stanowisko pracy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accent5"/>
                </a:solidFill>
              </a:rPr>
              <a:t>Wygląd zewnętrzny urzędnika i jego stanowisko pracy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/>
        </p:nvGraphicFramePr>
        <p:xfrm>
          <a:off x="468313" y="1738313"/>
          <a:ext cx="2160587" cy="32035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48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jest ubrany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“na służbowo”? 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</a:t>
                      </a:r>
                    </a:p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jest porządek? 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są naczynia?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znajdują się tylko przedmioty związane z pracą? 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ma identyfikator z imieniem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i nazwiskiem?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7592" name="Object 2"/>
          <p:cNvGraphicFramePr>
            <a:graphicFrameLocks/>
          </p:cNvGraphicFramePr>
          <p:nvPr/>
        </p:nvGraphicFramePr>
        <p:xfrm>
          <a:off x="2722563" y="1665288"/>
          <a:ext cx="2405062" cy="4060825"/>
        </p:xfrm>
        <a:graphic>
          <a:graphicData uri="http://schemas.openxmlformats.org/presentationml/2006/ole">
            <p:oleObj spid="_x0000_s67592" r:id="rId3" imgW="2408129" imgH="4060288" progId="Excel.Chart.8">
              <p:embed/>
            </p:oleObj>
          </a:graphicData>
        </a:graphic>
      </p:graphicFrame>
      <p:graphicFrame>
        <p:nvGraphicFramePr>
          <p:cNvPr id="67593" name="Object 13"/>
          <p:cNvGraphicFramePr>
            <a:graphicFrameLocks/>
          </p:cNvGraphicFramePr>
          <p:nvPr/>
        </p:nvGraphicFramePr>
        <p:xfrm>
          <a:off x="4794250" y="1665288"/>
          <a:ext cx="2405063" cy="4060825"/>
        </p:xfrm>
        <a:graphic>
          <a:graphicData uri="http://schemas.openxmlformats.org/presentationml/2006/ole">
            <p:oleObj spid="_x0000_s67593" r:id="rId4" imgW="2408129" imgH="4060288" progId="Excel.Chart.8">
              <p:embed/>
            </p:oleObj>
          </a:graphicData>
        </a:graphic>
      </p:graphicFrame>
      <p:graphicFrame>
        <p:nvGraphicFramePr>
          <p:cNvPr id="67594" name="Object 14"/>
          <p:cNvGraphicFramePr>
            <a:graphicFrameLocks/>
          </p:cNvGraphicFramePr>
          <p:nvPr/>
        </p:nvGraphicFramePr>
        <p:xfrm>
          <a:off x="6970713" y="1676400"/>
          <a:ext cx="2405062" cy="4060825"/>
        </p:xfrm>
        <a:graphic>
          <a:graphicData uri="http://schemas.openxmlformats.org/presentationml/2006/ole">
            <p:oleObj spid="_x0000_s67594" r:id="rId5" imgW="2408129" imgH="4060288" progId="Excel.Chart.8">
              <p:embed/>
            </p:oleObj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75" y="1503363"/>
            <a:ext cx="1117600" cy="2714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288" y="1508125"/>
            <a:ext cx="1117600" cy="2714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288" y="1508125"/>
            <a:ext cx="1116012" cy="2714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graphicFrame>
        <p:nvGraphicFramePr>
          <p:cNvPr id="67598" name="Object 15"/>
          <p:cNvGraphicFramePr>
            <a:graphicFrameLocks noChangeAspect="1"/>
          </p:cNvGraphicFramePr>
          <p:nvPr/>
        </p:nvGraphicFramePr>
        <p:xfrm>
          <a:off x="2808288" y="5638800"/>
          <a:ext cx="1879600" cy="1181100"/>
        </p:xfrm>
        <a:graphic>
          <a:graphicData uri="http://schemas.openxmlformats.org/presentationml/2006/ole">
            <p:oleObj spid="_x0000_s67598" r:id="rId6" imgW="1877731" imgH="1182727" progId="Excel.Chart.8">
              <p:embed/>
            </p:oleObj>
          </a:graphicData>
        </a:graphic>
      </p:graphicFrame>
      <p:grpSp>
        <p:nvGrpSpPr>
          <p:cNvPr id="67599" name="Grupa 6"/>
          <p:cNvGrpSpPr>
            <a:grpSpLocks/>
          </p:cNvGrpSpPr>
          <p:nvPr/>
        </p:nvGrpSpPr>
        <p:grpSpPr bwMode="auto">
          <a:xfrm>
            <a:off x="357188" y="5886450"/>
            <a:ext cx="2876550" cy="279400"/>
            <a:chOff x="357777" y="5886853"/>
            <a:chExt cx="2875462" cy="279245"/>
          </a:xfrm>
        </p:grpSpPr>
        <p:sp>
          <p:nvSpPr>
            <p:cNvPr id="39" name="Text Box 8"/>
            <p:cNvSpPr txBox="1">
              <a:spLocks noChangeArrowheads="1"/>
            </p:cNvSpPr>
            <p:nvPr/>
          </p:nvSpPr>
          <p:spPr bwMode="auto">
            <a:xfrm>
              <a:off x="548205" y="5886853"/>
              <a:ext cx="2685034" cy="279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005" tIns="46805" rIns="54005" bIns="46805">
              <a:spAutoFit/>
            </a:bodyPr>
            <a:lstStyle/>
            <a:p>
              <a:pPr defTabSz="914491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pl-PL" sz="1200" b="1" dirty="0">
                  <a:solidFill>
                    <a:schemeClr val="tx1">
                      <a:lumMod val="50000"/>
                    </a:schemeClr>
                  </a:solidFill>
                  <a:latin typeface="+mn-lt"/>
                  <a:cs typeface="+mn-cs"/>
                </a:rPr>
                <a:t>identyfikator</a:t>
              </a:r>
              <a:r>
                <a:rPr lang="en-GB" sz="1200" b="1" dirty="0">
                  <a:solidFill>
                    <a:schemeClr val="tx1">
                      <a:lumMod val="50000"/>
                    </a:schemeClr>
                  </a:solidFill>
                  <a:latin typeface="+mn-lt"/>
                  <a:cs typeface="+mn-cs"/>
                </a:rPr>
                <a:t> </a:t>
              </a:r>
              <a:r>
                <a:rPr lang="pl-PL" sz="1200" b="1" dirty="0">
                  <a:solidFill>
                    <a:schemeClr val="tx1">
                      <a:lumMod val="50000"/>
                    </a:schemeClr>
                  </a:solidFill>
                  <a:latin typeface="+mn-lt"/>
                  <a:cs typeface="+mn-cs"/>
                </a:rPr>
                <a:t>powieszony na szyi</a:t>
              </a:r>
              <a:endParaRPr lang="en-GB" sz="12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2" name="Rectangle 16"/>
            <p:cNvSpPr>
              <a:spLocks noChangeAspect="1" noChangeArrowheads="1"/>
            </p:cNvSpPr>
            <p:nvPr/>
          </p:nvSpPr>
          <p:spPr bwMode="auto">
            <a:xfrm>
              <a:off x="357777" y="5963011"/>
              <a:ext cx="150755" cy="12693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90009" tIns="46805" rIns="414041" bIns="46805" anchor="ctr"/>
            <a:lstStyle/>
            <a:p>
              <a:pPr defTabSz="914491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sz="1200">
                <a:solidFill>
                  <a:srgbClr val="5090CD"/>
                </a:solidFill>
                <a:latin typeface="Verdana" pitchFamily="34" charset="0"/>
                <a:cs typeface="+mn-cs"/>
              </a:endParaRPr>
            </a:p>
          </p:txBody>
        </p:sp>
      </p:grpSp>
      <p:grpSp>
        <p:nvGrpSpPr>
          <p:cNvPr id="67600" name="Grupa 7"/>
          <p:cNvGrpSpPr>
            <a:grpSpLocks/>
          </p:cNvGrpSpPr>
          <p:nvPr/>
        </p:nvGrpSpPr>
        <p:grpSpPr bwMode="auto">
          <a:xfrm>
            <a:off x="350838" y="6118225"/>
            <a:ext cx="2870200" cy="463550"/>
            <a:chOff x="351426" y="6064362"/>
            <a:chExt cx="2869111" cy="463953"/>
          </a:xfrm>
        </p:grpSpPr>
        <p:sp>
          <p:nvSpPr>
            <p:cNvPr id="40" name="Text Box 9"/>
            <p:cNvSpPr txBox="1">
              <a:spLocks noChangeArrowheads="1"/>
            </p:cNvSpPr>
            <p:nvPr/>
          </p:nvSpPr>
          <p:spPr bwMode="auto">
            <a:xfrm>
              <a:off x="541854" y="6064362"/>
              <a:ext cx="2678683" cy="4639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005" tIns="46805" rIns="54005" bIns="46805">
              <a:spAutoFit/>
            </a:bodyPr>
            <a:lstStyle/>
            <a:p>
              <a:pPr defTabSz="914491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pl-PL" sz="1200" b="1" dirty="0">
                  <a:solidFill>
                    <a:schemeClr val="tx1">
                      <a:lumMod val="50000"/>
                    </a:schemeClr>
                  </a:solidFill>
                  <a:latin typeface="+mn-lt"/>
                  <a:cs typeface="+mn-cs"/>
                </a:rPr>
                <a:t>identyfikator przypięty w innym miejscu niż na szyi</a:t>
              </a:r>
              <a:r>
                <a:rPr lang="en-GB" sz="1200" b="1" dirty="0">
                  <a:solidFill>
                    <a:schemeClr val="tx1">
                      <a:lumMod val="50000"/>
                    </a:schemeClr>
                  </a:solidFill>
                  <a:latin typeface="+mn-lt"/>
                  <a:cs typeface="+mn-cs"/>
                </a:rPr>
                <a:t> </a:t>
              </a:r>
            </a:p>
          </p:txBody>
        </p:sp>
        <p:sp>
          <p:nvSpPr>
            <p:cNvPr id="43" name="Rectangle 29"/>
            <p:cNvSpPr>
              <a:spLocks noChangeAspect="1" noChangeArrowheads="1"/>
            </p:cNvSpPr>
            <p:nvPr/>
          </p:nvSpPr>
          <p:spPr bwMode="auto">
            <a:xfrm>
              <a:off x="351426" y="6234373"/>
              <a:ext cx="150755" cy="123933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90009" tIns="46805" rIns="414041" bIns="46805" anchor="ctr"/>
            <a:lstStyle/>
            <a:p>
              <a:pPr defTabSz="914491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sz="1200">
                <a:solidFill>
                  <a:srgbClr val="5090CD"/>
                </a:solidFill>
                <a:latin typeface="Verdana" pitchFamily="34" charset="0"/>
                <a:cs typeface="+mn-cs"/>
              </a:endParaRPr>
            </a:p>
          </p:txBody>
        </p:sp>
      </p:grpSp>
      <p:grpSp>
        <p:nvGrpSpPr>
          <p:cNvPr id="67601" name="Grupa 8"/>
          <p:cNvGrpSpPr>
            <a:grpSpLocks/>
          </p:cNvGrpSpPr>
          <p:nvPr/>
        </p:nvGrpSpPr>
        <p:grpSpPr bwMode="auto">
          <a:xfrm>
            <a:off x="350838" y="6534150"/>
            <a:ext cx="2870200" cy="279400"/>
            <a:chOff x="351426" y="6462917"/>
            <a:chExt cx="2869111" cy="279245"/>
          </a:xfrm>
        </p:grpSpPr>
        <p:sp>
          <p:nvSpPr>
            <p:cNvPr id="46" name="Text Box 35"/>
            <p:cNvSpPr txBox="1">
              <a:spLocks noChangeArrowheads="1"/>
            </p:cNvSpPr>
            <p:nvPr/>
          </p:nvSpPr>
          <p:spPr bwMode="auto">
            <a:xfrm>
              <a:off x="541854" y="6462917"/>
              <a:ext cx="2678683" cy="279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005" tIns="46805" rIns="54005" bIns="46805">
              <a:spAutoFit/>
            </a:bodyPr>
            <a:lstStyle/>
            <a:p>
              <a:pPr defTabSz="914491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pl-PL" sz="1200" b="1" dirty="0">
                  <a:solidFill>
                    <a:schemeClr val="tx1">
                      <a:lumMod val="50000"/>
                    </a:schemeClr>
                  </a:solidFill>
                  <a:latin typeface="+mn-lt"/>
                  <a:cs typeface="+mn-cs"/>
                </a:rPr>
                <a:t>identyfikator </a:t>
              </a:r>
              <a:r>
                <a:rPr lang="pl-PL" sz="1200" b="1" dirty="0">
                  <a:solidFill>
                    <a:schemeClr val="tx1">
                      <a:lumMod val="50000"/>
                    </a:schemeClr>
                  </a:solidFill>
                  <a:latin typeface="+mn-lt"/>
                  <a:cs typeface="+mn-cs"/>
                </a:rPr>
                <a:t>w </a:t>
              </a:r>
              <a:r>
                <a:rPr lang="pl-PL" sz="1200" b="1" dirty="0">
                  <a:solidFill>
                    <a:schemeClr val="tx1">
                      <a:lumMod val="50000"/>
                    </a:schemeClr>
                  </a:solidFill>
                  <a:latin typeface="+mn-lt"/>
                  <a:cs typeface="+mn-cs"/>
                </a:rPr>
                <a:t>okienku/ </a:t>
              </a:r>
              <a:r>
                <a:rPr lang="pl-PL" sz="1200" b="1" dirty="0">
                  <a:solidFill>
                    <a:schemeClr val="tx1">
                      <a:lumMod val="50000"/>
                    </a:schemeClr>
                  </a:solidFill>
                  <a:latin typeface="+mn-lt"/>
                  <a:cs typeface="+mn-cs"/>
                </a:rPr>
                <a:t>na biurku</a:t>
              </a:r>
              <a:endParaRPr lang="en-GB" sz="12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7" name="Rectangle 36"/>
            <p:cNvSpPr>
              <a:spLocks noChangeAspect="1" noChangeArrowheads="1"/>
            </p:cNvSpPr>
            <p:nvPr/>
          </p:nvSpPr>
          <p:spPr bwMode="auto">
            <a:xfrm>
              <a:off x="351426" y="6539075"/>
              <a:ext cx="150755" cy="12693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90009" tIns="46805" rIns="414041" bIns="46805" anchor="ctr"/>
            <a:lstStyle/>
            <a:p>
              <a:pPr defTabSz="914491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sz="1200">
                <a:solidFill>
                  <a:srgbClr val="5090CD"/>
                </a:solidFill>
                <a:latin typeface="Verdana" pitchFamily="34" charset="0"/>
                <a:cs typeface="+mn-cs"/>
              </a:endParaRPr>
            </a:p>
          </p:txBody>
        </p:sp>
      </p:grpSp>
      <p:sp>
        <p:nvSpPr>
          <p:cNvPr id="49" name="Line 99"/>
          <p:cNvSpPr>
            <a:spLocks noChangeShapeType="1"/>
          </p:cNvSpPr>
          <p:nvPr/>
        </p:nvSpPr>
        <p:spPr bwMode="auto">
          <a:xfrm>
            <a:off x="2700338" y="5662613"/>
            <a:ext cx="5940425" cy="0"/>
          </a:xfrm>
          <a:prstGeom prst="line">
            <a:avLst/>
          </a:prstGeom>
          <a:noFill/>
          <a:ln w="12700">
            <a:solidFill>
              <a:schemeClr val="tx1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lIns="91449" tIns="45725" rIns="91449" bIns="45725">
            <a:spAutoFit/>
          </a:bodyPr>
          <a:lstStyle/>
          <a:p>
            <a:pPr defTabSz="914491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latin typeface="+mn-lt"/>
              <a:cs typeface="+mn-cs"/>
            </a:endParaRPr>
          </a:p>
        </p:txBody>
      </p:sp>
      <p:graphicFrame>
        <p:nvGraphicFramePr>
          <p:cNvPr id="67603" name="Object 6"/>
          <p:cNvGraphicFramePr>
            <a:graphicFrameLocks noChangeAspect="1"/>
          </p:cNvGraphicFramePr>
          <p:nvPr/>
        </p:nvGraphicFramePr>
        <p:xfrm>
          <a:off x="4895850" y="5638800"/>
          <a:ext cx="1879600" cy="1181100"/>
        </p:xfrm>
        <a:graphic>
          <a:graphicData uri="http://schemas.openxmlformats.org/presentationml/2006/ole">
            <p:oleObj spid="_x0000_s67603" r:id="rId7" imgW="1883827" imgH="1182727" progId="Excel.Chart.8">
              <p:embed/>
            </p:oleObj>
          </a:graphicData>
        </a:graphic>
      </p:graphicFrame>
      <p:graphicFrame>
        <p:nvGraphicFramePr>
          <p:cNvPr id="67604" name="Object 7"/>
          <p:cNvGraphicFramePr>
            <a:graphicFrameLocks noChangeAspect="1"/>
          </p:cNvGraphicFramePr>
          <p:nvPr/>
        </p:nvGraphicFramePr>
        <p:xfrm>
          <a:off x="7075488" y="5638800"/>
          <a:ext cx="1879600" cy="1181100"/>
        </p:xfrm>
        <a:graphic>
          <a:graphicData uri="http://schemas.openxmlformats.org/presentationml/2006/ole">
            <p:oleObj spid="_x0000_s67604" r:id="rId8" imgW="1877731" imgH="1182727" progId="Excel.Chart.8">
              <p:embed/>
            </p:oleObj>
          </a:graphicData>
        </a:graphic>
      </p:graphicFrame>
      <p:grpSp>
        <p:nvGrpSpPr>
          <p:cNvPr id="67605" name="Grupa 5"/>
          <p:cNvGrpSpPr>
            <a:grpSpLocks/>
          </p:cNvGrpSpPr>
          <p:nvPr/>
        </p:nvGrpSpPr>
        <p:grpSpPr bwMode="auto">
          <a:xfrm>
            <a:off x="1611313" y="5013325"/>
            <a:ext cx="1017587" cy="865188"/>
            <a:chOff x="1610814" y="4978066"/>
            <a:chExt cx="1017764" cy="864000"/>
          </a:xfrm>
        </p:grpSpPr>
        <p:sp>
          <p:nvSpPr>
            <p:cNvPr id="67606" name="AutoShape 30"/>
            <p:cNvSpPr>
              <a:spLocks noChangeArrowheads="1"/>
            </p:cNvSpPr>
            <p:nvPr/>
          </p:nvSpPr>
          <p:spPr bwMode="auto">
            <a:xfrm>
              <a:off x="1610814" y="4978066"/>
              <a:ext cx="1017764" cy="864000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lIns="90009" tIns="46805" rIns="414041" bIns="46805" anchor="ctr">
              <a:spAutoFit/>
            </a:bodyPr>
            <a:lstStyle/>
            <a:p>
              <a:pPr>
                <a:lnSpc>
                  <a:spcPct val="90000"/>
                </a:lnSpc>
              </a:pPr>
              <a:endParaRPr lang="pl-PL" sz="120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67607" name="Text Box 31"/>
            <p:cNvSpPr txBox="1">
              <a:spLocks noChangeArrowheads="1"/>
            </p:cNvSpPr>
            <p:nvPr/>
          </p:nvSpPr>
          <p:spPr bwMode="auto">
            <a:xfrm>
              <a:off x="1821989" y="5142639"/>
              <a:ext cx="595415" cy="430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42" tIns="45722" rIns="91442" bIns="45722" anchor="ctr">
              <a:spAutoFit/>
            </a:bodyPr>
            <a:lstStyle/>
            <a:p>
              <a:pPr algn="ctr"/>
              <a:r>
                <a:rPr lang="pl-PL" sz="1100" b="1">
                  <a:solidFill>
                    <a:schemeClr val="bg1"/>
                  </a:solidFill>
                  <a:latin typeface="Arial Light"/>
                </a:rPr>
                <a:t>TAK</a:t>
              </a:r>
              <a:br>
                <a:rPr lang="pl-PL" sz="1100" b="1">
                  <a:solidFill>
                    <a:schemeClr val="bg1"/>
                  </a:solidFill>
                  <a:latin typeface="Arial Light"/>
                </a:rPr>
              </a:br>
              <a:r>
                <a:rPr lang="pl-PL" sz="1100" b="1">
                  <a:solidFill>
                    <a:schemeClr val="bg1"/>
                  </a:solidFill>
                  <a:latin typeface="Arial Light"/>
                </a:rPr>
                <a:t>2013</a:t>
              </a:r>
              <a:endParaRPr lang="en-GB" sz="1100" b="1">
                <a:solidFill>
                  <a:schemeClr val="bg1"/>
                </a:solidFill>
                <a:latin typeface="Arial Ligh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0113" y="4168775"/>
            <a:ext cx="7773987" cy="1362075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dirty="0"/>
              <a:t>Wyniki badania</a:t>
            </a:r>
          </a:p>
        </p:txBody>
      </p:sp>
      <p:grpSp>
        <p:nvGrpSpPr>
          <p:cNvPr id="68610" name="Grupa 6"/>
          <p:cNvGrpSpPr>
            <a:grpSpLocks/>
          </p:cNvGrpSpPr>
          <p:nvPr/>
        </p:nvGrpSpPr>
        <p:grpSpPr bwMode="auto">
          <a:xfrm>
            <a:off x="0" y="3605213"/>
            <a:ext cx="8383588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51"/>
              <a:ext cx="2628651" cy="360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pic>
          <p:nvPicPr>
            <p:cNvPr id="68613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838" y="1412875"/>
            <a:ext cx="6916737" cy="1939925"/>
          </a:xfrm>
          <a:prstGeom prst="rect">
            <a:avLst/>
          </a:prstGeom>
        </p:spPr>
        <p:txBody>
          <a:bodyPr lIns="0" tIns="0" rIns="0" bIns="122400" anchor="b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pl-PL" dirty="0"/>
              <a:t>Zachowanie urzędnika wobec </a:t>
            </a:r>
            <a:r>
              <a:rPr lang="pl-PL" dirty="0" smtClean="0"/>
              <a:t>interesanta</a:t>
            </a:r>
          </a:p>
          <a:p>
            <a:pPr algn="r" fontAlgn="auto">
              <a:spcAft>
                <a:spcPts val="0"/>
              </a:spcAft>
              <a:defRPr/>
            </a:pP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accent5"/>
                </a:solidFill>
              </a:rPr>
              <a:t>Zachowanie się urzędnika wobec interesanta (1)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26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012CD48-21E4-46E5-AF55-4B9C8FE3C6B6}" type="slidenum">
              <a:rPr lang="pl-PL"/>
              <a:pPr>
                <a:defRPr/>
              </a:pPr>
              <a:t>53</a:t>
            </a:fld>
            <a:endParaRPr lang="pl-PL"/>
          </a:p>
        </p:txBody>
      </p:sp>
      <p:sp>
        <p:nvSpPr>
          <p:cNvPr id="69635" name="Rectangle 4"/>
          <p:cNvSpPr>
            <a:spLocks noChangeArrowheads="1"/>
          </p:cNvSpPr>
          <p:nvPr/>
        </p:nvSpPr>
        <p:spPr bwMode="auto">
          <a:xfrm>
            <a:off x="614363" y="1757363"/>
            <a:ext cx="4678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urzędnik podjął się obsługi sprawy? </a:t>
            </a:r>
          </a:p>
        </p:txBody>
      </p:sp>
      <p:graphicFrame>
        <p:nvGraphicFramePr>
          <p:cNvPr id="69636" name="Object 2"/>
          <p:cNvGraphicFramePr>
            <a:graphicFrameLocks noChangeAspect="1"/>
          </p:cNvGraphicFramePr>
          <p:nvPr/>
        </p:nvGraphicFramePr>
        <p:xfrm>
          <a:off x="273050" y="2085975"/>
          <a:ext cx="8729663" cy="4562475"/>
        </p:xfrm>
        <a:graphic>
          <a:graphicData uri="http://schemas.openxmlformats.org/presentationml/2006/ole">
            <p:oleObj spid="_x0000_s69636" r:id="rId3" imgW="8730229" imgH="4566300" progId="Excel.Chart.8">
              <p:embed/>
            </p:oleObj>
          </a:graphicData>
        </a:graphic>
      </p:graphicFrame>
      <p:sp>
        <p:nvSpPr>
          <p:cNvPr id="57" name="Text Box 12"/>
          <p:cNvSpPr txBox="1">
            <a:spLocks noChangeArrowheads="1"/>
          </p:cNvSpPr>
          <p:nvPr/>
        </p:nvSpPr>
        <p:spPr bwMode="auto">
          <a:xfrm>
            <a:off x="973138" y="2071688"/>
            <a:ext cx="1117600" cy="273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WOM</a:t>
            </a:r>
          </a:p>
        </p:txBody>
      </p:sp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4068763" y="2071688"/>
            <a:ext cx="1117600" cy="273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PI</a:t>
            </a:r>
          </a:p>
        </p:txBody>
      </p:sp>
      <p:sp>
        <p:nvSpPr>
          <p:cNvPr id="59" name="Text Box 28"/>
          <p:cNvSpPr txBox="1">
            <a:spLocks noChangeArrowheads="1"/>
          </p:cNvSpPr>
          <p:nvPr/>
        </p:nvSpPr>
        <p:spPr bwMode="auto">
          <a:xfrm>
            <a:off x="7164388" y="2071688"/>
            <a:ext cx="1117600" cy="273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accent5"/>
                </a:solidFill>
              </a:rPr>
              <a:t>Zachowanie się urzędnika wobec interesanta (2)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26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B4C10C12-0621-45AA-9977-07EF75D46265}" type="slidenum">
              <a:rPr lang="pl-PL"/>
              <a:pPr>
                <a:defRPr/>
              </a:pPr>
              <a:t>54</a:t>
            </a:fld>
            <a:endParaRPr lang="pl-PL"/>
          </a:p>
        </p:txBody>
      </p:sp>
      <p:sp>
        <p:nvSpPr>
          <p:cNvPr id="70659" name="Rectangle 4"/>
          <p:cNvSpPr>
            <a:spLocks noChangeArrowheads="1"/>
          </p:cNvSpPr>
          <p:nvPr/>
        </p:nvSpPr>
        <p:spPr bwMode="auto">
          <a:xfrm>
            <a:off x="614363" y="1757363"/>
            <a:ext cx="4678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urzędnik rozpoczął obsługę Twojej sprawy od razu? </a:t>
            </a:r>
          </a:p>
        </p:txBody>
      </p:sp>
      <p:graphicFrame>
        <p:nvGraphicFramePr>
          <p:cNvPr id="70660" name="Object 2"/>
          <p:cNvGraphicFramePr>
            <a:graphicFrameLocks noChangeAspect="1"/>
          </p:cNvGraphicFramePr>
          <p:nvPr/>
        </p:nvGraphicFramePr>
        <p:xfrm>
          <a:off x="273050" y="2085975"/>
          <a:ext cx="8729663" cy="4562475"/>
        </p:xfrm>
        <a:graphic>
          <a:graphicData uri="http://schemas.openxmlformats.org/presentationml/2006/ole">
            <p:oleObj spid="_x0000_s70660" r:id="rId3" imgW="8730229" imgH="4566300" progId="Excel.Chart.8">
              <p:embed/>
            </p:oleObj>
          </a:graphicData>
        </a:graphic>
      </p:graphicFrame>
      <p:sp>
        <p:nvSpPr>
          <p:cNvPr id="57" name="Text Box 12"/>
          <p:cNvSpPr txBox="1">
            <a:spLocks noChangeArrowheads="1"/>
          </p:cNvSpPr>
          <p:nvPr/>
        </p:nvSpPr>
        <p:spPr bwMode="auto">
          <a:xfrm>
            <a:off x="973138" y="2071688"/>
            <a:ext cx="1117600" cy="273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WOM</a:t>
            </a:r>
          </a:p>
        </p:txBody>
      </p:sp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4068763" y="2071688"/>
            <a:ext cx="1117600" cy="273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PI</a:t>
            </a:r>
          </a:p>
        </p:txBody>
      </p:sp>
      <p:sp>
        <p:nvSpPr>
          <p:cNvPr id="59" name="Text Box 28"/>
          <p:cNvSpPr txBox="1">
            <a:spLocks noChangeArrowheads="1"/>
          </p:cNvSpPr>
          <p:nvPr/>
        </p:nvSpPr>
        <p:spPr bwMode="auto">
          <a:xfrm>
            <a:off x="7164388" y="2071688"/>
            <a:ext cx="1117600" cy="273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0664" name="pole tekstowe 8"/>
          <p:cNvSpPr txBox="1">
            <a:spLocks noChangeArrowheads="1"/>
          </p:cNvSpPr>
          <p:nvPr/>
        </p:nvSpPr>
        <p:spPr bwMode="auto">
          <a:xfrm>
            <a:off x="0" y="6597650"/>
            <a:ext cx="52927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Zachowanie się urzędnika wobec interesanta </a:t>
            </a:r>
            <a:r>
              <a:rPr lang="pl-PL" sz="3100" b="1" dirty="0" smtClean="0">
                <a:solidFill>
                  <a:schemeClr val="accent5"/>
                </a:solidFill>
              </a:rPr>
              <a:t>(3)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/>
        </p:nvGraphicFramePr>
        <p:xfrm>
          <a:off x="468313" y="2227263"/>
          <a:ext cx="2160587" cy="3543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 „w czym mogę pomóc”, ale nie było to uprzejme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 przywitał mnie uprzejmie, ale użył innych słów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 przywitał mnie, ale użył innych słów, a powitanie nie było uprzejme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przywitał mnie w ogóle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1688" name="Object 2"/>
          <p:cNvGraphicFramePr>
            <a:graphicFrameLocks/>
          </p:cNvGraphicFramePr>
          <p:nvPr/>
        </p:nvGraphicFramePr>
        <p:xfrm>
          <a:off x="2722563" y="2152650"/>
          <a:ext cx="2405062" cy="4421188"/>
        </p:xfrm>
        <a:graphic>
          <a:graphicData uri="http://schemas.openxmlformats.org/presentationml/2006/ole">
            <p:oleObj spid="_x0000_s71688" r:id="rId3" imgW="2408129" imgH="4419983" progId="Excel.Chart.8">
              <p:embed/>
            </p:oleObj>
          </a:graphicData>
        </a:graphic>
      </p:graphicFrame>
      <p:graphicFrame>
        <p:nvGraphicFramePr>
          <p:cNvPr id="71689" name="Object 13"/>
          <p:cNvGraphicFramePr>
            <a:graphicFrameLocks/>
          </p:cNvGraphicFramePr>
          <p:nvPr/>
        </p:nvGraphicFramePr>
        <p:xfrm>
          <a:off x="4794250" y="2152650"/>
          <a:ext cx="2405063" cy="4421188"/>
        </p:xfrm>
        <a:graphic>
          <a:graphicData uri="http://schemas.openxmlformats.org/presentationml/2006/ole">
            <p:oleObj spid="_x0000_s71689" r:id="rId4" imgW="2408129" imgH="4419983" progId="Excel.Chart.8">
              <p:embed/>
            </p:oleObj>
          </a:graphicData>
        </a:graphic>
      </p:graphicFrame>
      <p:graphicFrame>
        <p:nvGraphicFramePr>
          <p:cNvPr id="71690" name="Object 14"/>
          <p:cNvGraphicFramePr>
            <a:graphicFrameLocks/>
          </p:cNvGraphicFramePr>
          <p:nvPr/>
        </p:nvGraphicFramePr>
        <p:xfrm>
          <a:off x="6970713" y="2163763"/>
          <a:ext cx="2405062" cy="4421187"/>
        </p:xfrm>
        <a:graphic>
          <a:graphicData uri="http://schemas.openxmlformats.org/presentationml/2006/ole">
            <p:oleObj spid="_x0000_s71690" r:id="rId5" imgW="2408129" imgH="4419983" progId="Excel.Chart.8">
              <p:embed/>
            </p:oleObj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75" y="1989138"/>
            <a:ext cx="1117600" cy="2714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288" y="1993900"/>
            <a:ext cx="1117600" cy="2714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288" y="1993900"/>
            <a:ext cx="1116012" cy="2714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1694" name="Rectangle 4"/>
          <p:cNvSpPr>
            <a:spLocks noChangeArrowheads="1"/>
          </p:cNvSpPr>
          <p:nvPr/>
        </p:nvSpPr>
        <p:spPr bwMode="auto">
          <a:xfrm>
            <a:off x="614363" y="1757363"/>
            <a:ext cx="4678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urzędnik przywitał się?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DC6B6A36-B819-44A8-916A-49D40BFA409D}" type="slidenum">
              <a:rPr lang="pl-PL"/>
              <a:pPr>
                <a:defRPr/>
              </a:pPr>
              <a:t>55</a:t>
            </a:fld>
            <a:endParaRPr lang="pl-PL"/>
          </a:p>
        </p:txBody>
      </p:sp>
      <p:sp>
        <p:nvSpPr>
          <p:cNvPr id="71696" name="pole tekstowe 11"/>
          <p:cNvSpPr txBox="1">
            <a:spLocks noChangeArrowheads="1"/>
          </p:cNvSpPr>
          <p:nvPr/>
        </p:nvSpPr>
        <p:spPr bwMode="auto">
          <a:xfrm>
            <a:off x="0" y="6459538"/>
            <a:ext cx="2989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Zachowanie się urzędnika wobec interesanta </a:t>
            </a:r>
            <a:r>
              <a:rPr lang="pl-PL" sz="3100" b="1" dirty="0" smtClean="0">
                <a:solidFill>
                  <a:schemeClr val="accent5"/>
                </a:solidFill>
              </a:rPr>
              <a:t>(4)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/>
        </p:nvGraphicFramePr>
        <p:xfrm>
          <a:off x="468313" y="2206625"/>
          <a:ext cx="2160587" cy="39227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podczas rozmowy utrzymywał kontakt wzrokowy?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mówił wyraźnie?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84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podczas rozmowy zajmował się prywatnymi sprawami? 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jadł lub pił? 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okazywał zniecierpliwienie?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uprzejmie Cię pożegnał?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2713" name="Object 2"/>
          <p:cNvGraphicFramePr>
            <a:graphicFrameLocks/>
          </p:cNvGraphicFramePr>
          <p:nvPr/>
        </p:nvGraphicFramePr>
        <p:xfrm>
          <a:off x="2722563" y="2152650"/>
          <a:ext cx="2405062" cy="4708525"/>
        </p:xfrm>
        <a:graphic>
          <a:graphicData uri="http://schemas.openxmlformats.org/presentationml/2006/ole">
            <p:oleObj spid="_x0000_s72713" r:id="rId3" imgW="2408129" imgH="4712616" progId="Excel.Chart.8">
              <p:embed/>
            </p:oleObj>
          </a:graphicData>
        </a:graphic>
      </p:graphicFrame>
      <p:graphicFrame>
        <p:nvGraphicFramePr>
          <p:cNvPr id="72714" name="Object 13"/>
          <p:cNvGraphicFramePr>
            <a:graphicFrameLocks/>
          </p:cNvGraphicFramePr>
          <p:nvPr/>
        </p:nvGraphicFramePr>
        <p:xfrm>
          <a:off x="4794250" y="2152650"/>
          <a:ext cx="2405063" cy="4708525"/>
        </p:xfrm>
        <a:graphic>
          <a:graphicData uri="http://schemas.openxmlformats.org/presentationml/2006/ole">
            <p:oleObj spid="_x0000_s72714" r:id="rId4" imgW="2408129" imgH="4712616" progId="Excel.Chart.8">
              <p:embed/>
            </p:oleObj>
          </a:graphicData>
        </a:graphic>
      </p:graphicFrame>
      <p:graphicFrame>
        <p:nvGraphicFramePr>
          <p:cNvPr id="72715" name="Object 14"/>
          <p:cNvGraphicFramePr>
            <a:graphicFrameLocks/>
          </p:cNvGraphicFramePr>
          <p:nvPr/>
        </p:nvGraphicFramePr>
        <p:xfrm>
          <a:off x="6970713" y="2163763"/>
          <a:ext cx="2405062" cy="4708525"/>
        </p:xfrm>
        <a:graphic>
          <a:graphicData uri="http://schemas.openxmlformats.org/presentationml/2006/ole">
            <p:oleObj spid="_x0000_s72715" r:id="rId5" imgW="2408129" imgH="4706520" progId="Excel.Chart.8">
              <p:embed/>
            </p:oleObj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75" y="1989138"/>
            <a:ext cx="1117600" cy="2714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288" y="1993900"/>
            <a:ext cx="1117600" cy="2714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288" y="1993900"/>
            <a:ext cx="1116012" cy="2714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39ACF960-A2A2-46C7-A442-1AA74765E85D}" type="slidenum">
              <a:rPr lang="pl-PL"/>
              <a:pPr>
                <a:defRPr/>
              </a:pPr>
              <a:t>56</a:t>
            </a:fld>
            <a:endParaRPr lang="pl-PL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107950" y="6129338"/>
            <a:ext cx="2293938" cy="325437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2721" name="pole tekstowe 11"/>
          <p:cNvSpPr txBox="1">
            <a:spLocks noChangeArrowheads="1"/>
          </p:cNvSpPr>
          <p:nvPr/>
        </p:nvSpPr>
        <p:spPr bwMode="auto">
          <a:xfrm>
            <a:off x="0" y="6459538"/>
            <a:ext cx="2989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0113" y="4168775"/>
            <a:ext cx="7773987" cy="1362075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dirty="0"/>
              <a:t>Wyniki badania</a:t>
            </a:r>
          </a:p>
        </p:txBody>
      </p:sp>
      <p:grpSp>
        <p:nvGrpSpPr>
          <p:cNvPr id="73730" name="Grupa 6"/>
          <p:cNvGrpSpPr>
            <a:grpSpLocks/>
          </p:cNvGrpSpPr>
          <p:nvPr/>
        </p:nvGrpSpPr>
        <p:grpSpPr bwMode="auto">
          <a:xfrm>
            <a:off x="0" y="3605213"/>
            <a:ext cx="8383588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51"/>
              <a:ext cx="2628651" cy="360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pic>
          <p:nvPicPr>
            <p:cNvPr id="73733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838" y="1412875"/>
            <a:ext cx="6916737" cy="1939925"/>
          </a:xfrm>
          <a:prstGeom prst="rect">
            <a:avLst/>
          </a:prstGeom>
        </p:spPr>
        <p:txBody>
          <a:bodyPr lIns="0" tIns="0" rIns="0" bIns="122400" anchor="b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pl-PL" dirty="0" smtClean="0"/>
              <a:t>Urzędnik: obsługa </a:t>
            </a:r>
            <a:r>
              <a:rPr lang="pl-PL" dirty="0"/>
              <a:t>przedstawionej sprawy</a:t>
            </a:r>
            <a:br>
              <a:rPr lang="pl-PL" dirty="0"/>
            </a:b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accent5"/>
                </a:solidFill>
              </a:rPr>
              <a:t>Urzędnik: Obsługa przedstawionej sprawy (1)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/>
        </p:nvGraphicFramePr>
        <p:xfrm>
          <a:off x="541338" y="2206625"/>
          <a:ext cx="2159000" cy="2879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48000">
                <a:tc>
                  <a:txBody>
                    <a:bodyPr/>
                    <a:lstStyle/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dopytywał o szczegóły przedstawionej przez Ciebie sprawy?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używał terminologii zrozumiałej dla Ciebie?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opuszczał stanowisko pracy w trakcie rozmowy z Tobą?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84000">
                <a:tc>
                  <a:txBody>
                    <a:bodyPr/>
                    <a:lstStyle/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4759" name="Object 2"/>
          <p:cNvGraphicFramePr>
            <a:graphicFrameLocks/>
          </p:cNvGraphicFramePr>
          <p:nvPr/>
        </p:nvGraphicFramePr>
        <p:xfrm>
          <a:off x="2722563" y="2152650"/>
          <a:ext cx="2405062" cy="3700463"/>
        </p:xfrm>
        <a:graphic>
          <a:graphicData uri="http://schemas.openxmlformats.org/presentationml/2006/ole">
            <p:oleObj spid="_x0000_s74759" r:id="rId3" imgW="2408129" imgH="3700593" progId="Excel.Chart.8">
              <p:embed/>
            </p:oleObj>
          </a:graphicData>
        </a:graphic>
      </p:graphicFrame>
      <p:graphicFrame>
        <p:nvGraphicFramePr>
          <p:cNvPr id="74760" name="Object 13"/>
          <p:cNvGraphicFramePr>
            <a:graphicFrameLocks/>
          </p:cNvGraphicFramePr>
          <p:nvPr/>
        </p:nvGraphicFramePr>
        <p:xfrm>
          <a:off x="4794250" y="2152650"/>
          <a:ext cx="2405063" cy="3700463"/>
        </p:xfrm>
        <a:graphic>
          <a:graphicData uri="http://schemas.openxmlformats.org/presentationml/2006/ole">
            <p:oleObj spid="_x0000_s74760" r:id="rId4" imgW="2408129" imgH="3700593" progId="Excel.Chart.8">
              <p:embed/>
            </p:oleObj>
          </a:graphicData>
        </a:graphic>
      </p:graphicFrame>
      <p:graphicFrame>
        <p:nvGraphicFramePr>
          <p:cNvPr id="74761" name="Object 14"/>
          <p:cNvGraphicFramePr>
            <a:graphicFrameLocks/>
          </p:cNvGraphicFramePr>
          <p:nvPr/>
        </p:nvGraphicFramePr>
        <p:xfrm>
          <a:off x="6970713" y="2152650"/>
          <a:ext cx="2405062" cy="3700463"/>
        </p:xfrm>
        <a:graphic>
          <a:graphicData uri="http://schemas.openxmlformats.org/presentationml/2006/ole">
            <p:oleObj spid="_x0000_s74761" r:id="rId5" imgW="2408129" imgH="3700593" progId="Excel.Chart.8">
              <p:embed/>
            </p:oleObj>
          </a:graphicData>
        </a:graphic>
      </p:graphicFrame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288" y="1989138"/>
            <a:ext cx="1117600" cy="2714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288" y="1989138"/>
            <a:ext cx="1116012" cy="2714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5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BBB0DC3F-9C2E-4578-B31E-0195458273ED}" type="slidenum">
              <a:rPr lang="pl-PL"/>
              <a:pPr>
                <a:defRPr/>
              </a:pPr>
              <a:t>58</a:t>
            </a:fld>
            <a:endParaRPr lang="pl-PL" dirty="0"/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2873375" y="1989138"/>
            <a:ext cx="1117600" cy="2714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WOM</a:t>
            </a:r>
          </a:p>
        </p:txBody>
      </p:sp>
      <p:sp>
        <p:nvSpPr>
          <p:cNvPr id="48" name="Text Box 7"/>
          <p:cNvSpPr txBox="1">
            <a:spLocks noChangeArrowheads="1"/>
          </p:cNvSpPr>
          <p:nvPr/>
        </p:nvSpPr>
        <p:spPr bwMode="auto">
          <a:xfrm>
            <a:off x="3067050" y="5589588"/>
            <a:ext cx="4818063" cy="7223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lIns="162016" tIns="82808" rIns="162016" bIns="82808" anchor="ctr">
            <a:spAutoFit/>
          </a:bodyPr>
          <a:lstStyle/>
          <a:p>
            <a:pPr defTabSz="762076" fontAlgn="ctr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WOM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(N=8): 2 pracowników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nie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poinformowało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  <a:p>
            <a:pPr defTabSz="762076" fontAlgn="ctr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PI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(N=1): 1 pracownik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nie poinformował</a:t>
            </a:r>
          </a:p>
          <a:p>
            <a:pPr defTabSz="762076" fontAlgn="ctr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BAiSO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 (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N=12): 6 pracowników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nie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poinformowało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3" name="Line 99"/>
          <p:cNvSpPr>
            <a:spLocks noChangeShapeType="1"/>
          </p:cNvSpPr>
          <p:nvPr/>
        </p:nvSpPr>
        <p:spPr bwMode="auto">
          <a:xfrm>
            <a:off x="2700338" y="5302250"/>
            <a:ext cx="5940425" cy="0"/>
          </a:xfrm>
          <a:prstGeom prst="line">
            <a:avLst/>
          </a:prstGeom>
          <a:noFill/>
          <a:ln w="12700">
            <a:solidFill>
              <a:schemeClr val="tx1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lIns="91449" tIns="45725" rIns="91449" bIns="45725">
            <a:spAutoFit/>
          </a:bodyPr>
          <a:lstStyle/>
          <a:p>
            <a:pPr defTabSz="914491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latin typeface="+mn-lt"/>
              <a:cs typeface="+mn-cs"/>
            </a:endParaRPr>
          </a:p>
        </p:txBody>
      </p:sp>
      <p:sp>
        <p:nvSpPr>
          <p:cNvPr id="74768" name="AutoShape 30"/>
          <p:cNvSpPr>
            <a:spLocks noChangeArrowheads="1"/>
          </p:cNvSpPr>
          <p:nvPr/>
        </p:nvSpPr>
        <p:spPr bwMode="auto">
          <a:xfrm>
            <a:off x="828675" y="4365625"/>
            <a:ext cx="2160588" cy="1728788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>
              <a:lnSpc>
                <a:spcPct val="90000"/>
              </a:lnSpc>
            </a:pPr>
            <a:endParaRPr lang="pl-PL" sz="120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74769" name="Text Box 31"/>
          <p:cNvSpPr txBox="1">
            <a:spLocks noChangeArrowheads="1"/>
          </p:cNvSpPr>
          <p:nvPr/>
        </p:nvSpPr>
        <p:spPr bwMode="auto">
          <a:xfrm>
            <a:off x="1255713" y="4518025"/>
            <a:ext cx="13049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2" rIns="91442" bIns="45722" anchor="ctr">
            <a:spAutoFit/>
          </a:bodyPr>
          <a:lstStyle/>
          <a:p>
            <a:pPr algn="ctr"/>
            <a:r>
              <a:rPr lang="pl-PL" sz="1200" b="1">
                <a:solidFill>
                  <a:schemeClr val="bg1"/>
                </a:solidFill>
                <a:latin typeface="Arial Light"/>
              </a:rPr>
              <a:t>Czy urzędnik poinformował Cię w jakim celu opuszcza stanowisko pracy?</a:t>
            </a:r>
          </a:p>
          <a:p>
            <a:pPr algn="ctr"/>
            <a:endParaRPr lang="en-GB" sz="1200" b="1">
              <a:solidFill>
                <a:schemeClr val="bg1"/>
              </a:solidFill>
              <a:latin typeface="Arial Light"/>
            </a:endParaRP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107950" y="6129338"/>
            <a:ext cx="2293938" cy="325437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4771" name="pole tekstowe 17"/>
          <p:cNvSpPr txBox="1">
            <a:spLocks noChangeArrowheads="1"/>
          </p:cNvSpPr>
          <p:nvPr/>
        </p:nvSpPr>
        <p:spPr bwMode="auto">
          <a:xfrm>
            <a:off x="0" y="6459538"/>
            <a:ext cx="2989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accent5"/>
                </a:solidFill>
              </a:rPr>
              <a:t>Urzędnik: Obsługa przedstawionej sprawy (2)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/>
        </p:nvGraphicFramePr>
        <p:xfrm>
          <a:off x="541338" y="1917700"/>
          <a:ext cx="2159000" cy="2879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48000">
                <a:tc>
                  <a:txBody>
                    <a:bodyPr/>
                    <a:lstStyle/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Wydał druk formularza/wniosku 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Poinformował gdzie można znaleźć taki formularz/wniosek na terenie urzędu  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Poinformował, że są one dostępne na stronie internetowej Urzędu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84000">
                <a:tc>
                  <a:txBody>
                    <a:bodyPr/>
                    <a:lstStyle/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dotyczy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5783" name="Object 2"/>
          <p:cNvGraphicFramePr>
            <a:graphicFrameLocks/>
          </p:cNvGraphicFramePr>
          <p:nvPr/>
        </p:nvGraphicFramePr>
        <p:xfrm>
          <a:off x="2722563" y="1795463"/>
          <a:ext cx="2405062" cy="3700462"/>
        </p:xfrm>
        <a:graphic>
          <a:graphicData uri="http://schemas.openxmlformats.org/presentationml/2006/ole">
            <p:oleObj spid="_x0000_s75783" r:id="rId3" imgW="2408129" imgH="3706689" progId="Excel.Chart.8">
              <p:embed/>
            </p:oleObj>
          </a:graphicData>
        </a:graphic>
      </p:graphicFrame>
      <p:graphicFrame>
        <p:nvGraphicFramePr>
          <p:cNvPr id="75784" name="Object 13"/>
          <p:cNvGraphicFramePr>
            <a:graphicFrameLocks/>
          </p:cNvGraphicFramePr>
          <p:nvPr/>
        </p:nvGraphicFramePr>
        <p:xfrm>
          <a:off x="4794250" y="1795463"/>
          <a:ext cx="2405063" cy="3700462"/>
        </p:xfrm>
        <a:graphic>
          <a:graphicData uri="http://schemas.openxmlformats.org/presentationml/2006/ole">
            <p:oleObj spid="_x0000_s75784" r:id="rId4" imgW="2408129" imgH="3706689" progId="Excel.Chart.8">
              <p:embed/>
            </p:oleObj>
          </a:graphicData>
        </a:graphic>
      </p:graphicFrame>
      <p:graphicFrame>
        <p:nvGraphicFramePr>
          <p:cNvPr id="75785" name="Object 14"/>
          <p:cNvGraphicFramePr>
            <a:graphicFrameLocks/>
          </p:cNvGraphicFramePr>
          <p:nvPr/>
        </p:nvGraphicFramePr>
        <p:xfrm>
          <a:off x="6970713" y="1806575"/>
          <a:ext cx="2405062" cy="3700463"/>
        </p:xfrm>
        <a:graphic>
          <a:graphicData uri="http://schemas.openxmlformats.org/presentationml/2006/ole">
            <p:oleObj spid="_x0000_s75785" r:id="rId5" imgW="2408129" imgH="3700593" progId="Excel.Chart.8">
              <p:embed/>
            </p:oleObj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75" y="1573213"/>
            <a:ext cx="1117600" cy="273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288" y="1573213"/>
            <a:ext cx="1117600" cy="273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288" y="1573213"/>
            <a:ext cx="1116012" cy="273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graphicFrame>
        <p:nvGraphicFramePr>
          <p:cNvPr id="75789" name="Object 15"/>
          <p:cNvGraphicFramePr>
            <a:graphicFrameLocks noChangeAspect="1"/>
          </p:cNvGraphicFramePr>
          <p:nvPr/>
        </p:nvGraphicFramePr>
        <p:xfrm>
          <a:off x="2808288" y="5638800"/>
          <a:ext cx="1879600" cy="1181100"/>
        </p:xfrm>
        <a:graphic>
          <a:graphicData uri="http://schemas.openxmlformats.org/presentationml/2006/ole">
            <p:oleObj spid="_x0000_s75789" r:id="rId6" imgW="1877731" imgH="1182727" progId="Excel.Chart.8">
              <p:embed/>
            </p:oleObj>
          </a:graphicData>
        </a:graphic>
      </p:graphicFrame>
      <p:grpSp>
        <p:nvGrpSpPr>
          <p:cNvPr id="75790" name="Grupa 6"/>
          <p:cNvGrpSpPr>
            <a:grpSpLocks/>
          </p:cNvGrpSpPr>
          <p:nvPr/>
        </p:nvGrpSpPr>
        <p:grpSpPr bwMode="auto">
          <a:xfrm>
            <a:off x="357188" y="6102350"/>
            <a:ext cx="2876550" cy="279400"/>
            <a:chOff x="357776" y="5886853"/>
            <a:chExt cx="2875463" cy="279245"/>
          </a:xfrm>
        </p:grpSpPr>
        <p:sp>
          <p:nvSpPr>
            <p:cNvPr id="39" name="Text Box 8"/>
            <p:cNvSpPr txBox="1">
              <a:spLocks noChangeArrowheads="1"/>
            </p:cNvSpPr>
            <p:nvPr/>
          </p:nvSpPr>
          <p:spPr bwMode="auto">
            <a:xfrm>
              <a:off x="548204" y="5886853"/>
              <a:ext cx="2685035" cy="279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005" tIns="46805" rIns="54005" bIns="46805">
              <a:spAutoFit/>
            </a:bodyPr>
            <a:lstStyle/>
            <a:p>
              <a:pPr defTabSz="914491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pl-PL" sz="1200" b="1" dirty="0">
                  <a:solidFill>
                    <a:schemeClr val="tx1">
                      <a:lumMod val="50000"/>
                    </a:schemeClr>
                  </a:solidFill>
                  <a:latin typeface="+mn-lt"/>
                  <a:cs typeface="+mn-cs"/>
                </a:rPr>
                <a:t>Tak</a:t>
              </a:r>
              <a:endParaRPr lang="en-GB" sz="12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5803" name="Rectangle 16"/>
            <p:cNvSpPr>
              <a:spLocks noChangeArrowheads="1"/>
            </p:cNvSpPr>
            <p:nvPr/>
          </p:nvSpPr>
          <p:spPr bwMode="auto">
            <a:xfrm>
              <a:off x="357776" y="5963754"/>
              <a:ext cx="144000" cy="14400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lIns="90009" tIns="46805" rIns="414041" bIns="46805" anchor="ctr"/>
            <a:lstStyle/>
            <a:p>
              <a:pPr>
                <a:lnSpc>
                  <a:spcPct val="90000"/>
                </a:lnSpc>
              </a:pPr>
              <a:endParaRPr lang="pl-PL" sz="1200">
                <a:solidFill>
                  <a:srgbClr val="5090CD"/>
                </a:solidFill>
                <a:latin typeface="Verdana" pitchFamily="34" charset="0"/>
              </a:endParaRPr>
            </a:p>
          </p:txBody>
        </p:sp>
      </p:grpSp>
      <p:grpSp>
        <p:nvGrpSpPr>
          <p:cNvPr id="75791" name="Grupa 7"/>
          <p:cNvGrpSpPr>
            <a:grpSpLocks/>
          </p:cNvGrpSpPr>
          <p:nvPr/>
        </p:nvGrpSpPr>
        <p:grpSpPr bwMode="auto">
          <a:xfrm>
            <a:off x="350838" y="6318250"/>
            <a:ext cx="2870200" cy="279400"/>
            <a:chOff x="351426" y="6264783"/>
            <a:chExt cx="2869111" cy="279190"/>
          </a:xfrm>
        </p:grpSpPr>
        <p:sp>
          <p:nvSpPr>
            <p:cNvPr id="40" name="Text Box 9"/>
            <p:cNvSpPr txBox="1">
              <a:spLocks noChangeArrowheads="1"/>
            </p:cNvSpPr>
            <p:nvPr/>
          </p:nvSpPr>
          <p:spPr bwMode="auto">
            <a:xfrm>
              <a:off x="541854" y="6264783"/>
              <a:ext cx="2678683" cy="279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005" tIns="46805" rIns="54005" bIns="46805">
              <a:spAutoFit/>
            </a:bodyPr>
            <a:lstStyle/>
            <a:p>
              <a:pPr defTabSz="914491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pl-PL" sz="1200" b="1" dirty="0">
                  <a:solidFill>
                    <a:schemeClr val="tx1">
                      <a:lumMod val="50000"/>
                    </a:schemeClr>
                  </a:solidFill>
                  <a:latin typeface="+mn-lt"/>
                  <a:cs typeface="+mn-cs"/>
                </a:rPr>
                <a:t>Nie</a:t>
              </a:r>
              <a:endParaRPr lang="en-GB" sz="12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5801" name="Rectangle 29"/>
            <p:cNvSpPr>
              <a:spLocks noChangeArrowheads="1"/>
            </p:cNvSpPr>
            <p:nvPr/>
          </p:nvSpPr>
          <p:spPr bwMode="auto">
            <a:xfrm>
              <a:off x="351426" y="6341657"/>
              <a:ext cx="144000" cy="1440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lIns="90009" tIns="46805" rIns="414041" bIns="46805" anchor="ctr"/>
            <a:lstStyle/>
            <a:p>
              <a:pPr>
                <a:lnSpc>
                  <a:spcPct val="90000"/>
                </a:lnSpc>
              </a:pPr>
              <a:endParaRPr lang="pl-PL" sz="1200">
                <a:solidFill>
                  <a:srgbClr val="5090CD"/>
                </a:solidFill>
                <a:latin typeface="Verdana" pitchFamily="34" charset="0"/>
              </a:endParaRPr>
            </a:p>
          </p:txBody>
        </p:sp>
      </p:grpSp>
      <p:grpSp>
        <p:nvGrpSpPr>
          <p:cNvPr id="75792" name="Grupa 8"/>
          <p:cNvGrpSpPr>
            <a:grpSpLocks/>
          </p:cNvGrpSpPr>
          <p:nvPr/>
        </p:nvGrpSpPr>
        <p:grpSpPr bwMode="auto">
          <a:xfrm>
            <a:off x="350838" y="6534150"/>
            <a:ext cx="2870200" cy="279400"/>
            <a:chOff x="351426" y="6462917"/>
            <a:chExt cx="2869111" cy="279245"/>
          </a:xfrm>
        </p:grpSpPr>
        <p:sp>
          <p:nvSpPr>
            <p:cNvPr id="46" name="Text Box 35"/>
            <p:cNvSpPr txBox="1">
              <a:spLocks noChangeArrowheads="1"/>
            </p:cNvSpPr>
            <p:nvPr/>
          </p:nvSpPr>
          <p:spPr bwMode="auto">
            <a:xfrm>
              <a:off x="541854" y="6462917"/>
              <a:ext cx="2678683" cy="279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005" tIns="46805" rIns="54005" bIns="46805">
              <a:spAutoFit/>
            </a:bodyPr>
            <a:lstStyle/>
            <a:p>
              <a:pPr defTabSz="914491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pl-PL" sz="1200" b="1" dirty="0">
                  <a:solidFill>
                    <a:schemeClr val="tx1">
                      <a:lumMod val="50000"/>
                    </a:schemeClr>
                  </a:solidFill>
                  <a:latin typeface="+mn-lt"/>
                  <a:cs typeface="+mn-cs"/>
                </a:rPr>
                <a:t>Nie dotyczy</a:t>
              </a:r>
              <a:endParaRPr lang="en-GB" sz="1200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7" name="Rectangle 36"/>
            <p:cNvSpPr>
              <a:spLocks noChangeArrowheads="1"/>
            </p:cNvSpPr>
            <p:nvPr/>
          </p:nvSpPr>
          <p:spPr bwMode="auto">
            <a:xfrm>
              <a:off x="351426" y="6539075"/>
              <a:ext cx="144407" cy="144383"/>
            </a:xfrm>
            <a:prstGeom prst="rect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lIns="90009" tIns="46805" rIns="414041" bIns="46805" anchor="ctr"/>
            <a:lstStyle/>
            <a:p>
              <a:pPr defTabSz="914491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sz="1200">
                <a:solidFill>
                  <a:srgbClr val="5090CD"/>
                </a:solidFill>
                <a:latin typeface="Verdana" pitchFamily="34" charset="0"/>
                <a:cs typeface="+mn-cs"/>
              </a:endParaRPr>
            </a:p>
          </p:txBody>
        </p:sp>
      </p:grpSp>
      <p:sp>
        <p:nvSpPr>
          <p:cNvPr id="49" name="Line 99"/>
          <p:cNvSpPr>
            <a:spLocks noChangeShapeType="1"/>
          </p:cNvSpPr>
          <p:nvPr/>
        </p:nvSpPr>
        <p:spPr bwMode="auto">
          <a:xfrm>
            <a:off x="2700338" y="5589588"/>
            <a:ext cx="5940425" cy="0"/>
          </a:xfrm>
          <a:prstGeom prst="line">
            <a:avLst/>
          </a:prstGeom>
          <a:noFill/>
          <a:ln w="12700">
            <a:solidFill>
              <a:schemeClr val="tx1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lIns="91449" tIns="45725" rIns="91449" bIns="45725">
            <a:spAutoFit/>
          </a:bodyPr>
          <a:lstStyle/>
          <a:p>
            <a:pPr defTabSz="914491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latin typeface="+mn-lt"/>
              <a:cs typeface="+mn-cs"/>
            </a:endParaRPr>
          </a:p>
        </p:txBody>
      </p:sp>
      <p:graphicFrame>
        <p:nvGraphicFramePr>
          <p:cNvPr id="75794" name="Object 6"/>
          <p:cNvGraphicFramePr>
            <a:graphicFrameLocks noChangeAspect="1"/>
          </p:cNvGraphicFramePr>
          <p:nvPr/>
        </p:nvGraphicFramePr>
        <p:xfrm>
          <a:off x="4895850" y="5638800"/>
          <a:ext cx="1879600" cy="1181100"/>
        </p:xfrm>
        <a:graphic>
          <a:graphicData uri="http://schemas.openxmlformats.org/presentationml/2006/ole">
            <p:oleObj spid="_x0000_s75794" r:id="rId7" imgW="1883827" imgH="1182727" progId="Excel.Chart.8">
              <p:embed/>
            </p:oleObj>
          </a:graphicData>
        </a:graphic>
      </p:graphicFrame>
      <p:graphicFrame>
        <p:nvGraphicFramePr>
          <p:cNvPr id="75795" name="Object 7"/>
          <p:cNvGraphicFramePr>
            <a:graphicFrameLocks noChangeAspect="1"/>
          </p:cNvGraphicFramePr>
          <p:nvPr/>
        </p:nvGraphicFramePr>
        <p:xfrm>
          <a:off x="7075488" y="5638800"/>
          <a:ext cx="1879600" cy="1181100"/>
        </p:xfrm>
        <a:graphic>
          <a:graphicData uri="http://schemas.openxmlformats.org/presentationml/2006/ole">
            <p:oleObj spid="_x0000_s75795" r:id="rId8" imgW="1877731" imgH="1182727" progId="Excel.Chart.8">
              <p:embed/>
            </p:oleObj>
          </a:graphicData>
        </a:graphic>
      </p:graphicFrame>
      <p:sp>
        <p:nvSpPr>
          <p:cNvPr id="75796" name="Text Box 4"/>
          <p:cNvSpPr txBox="1">
            <a:spLocks noChangeArrowheads="1"/>
          </p:cNvSpPr>
          <p:nvPr/>
        </p:nvSpPr>
        <p:spPr bwMode="auto">
          <a:xfrm>
            <a:off x="539750" y="5086350"/>
            <a:ext cx="2105025" cy="1016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>
                <a:solidFill>
                  <a:schemeClr val="bg1"/>
                </a:solidFill>
                <a:latin typeface="Arial Light"/>
              </a:rPr>
              <a:t>Czy urzędnik zaproponował wyjaśnienie formularza/ wniosku / lub wyjaśnił, jak go wypełnić? (2013) </a:t>
            </a:r>
          </a:p>
        </p:txBody>
      </p:sp>
      <p:sp>
        <p:nvSpPr>
          <p:cNvPr id="75797" name="Rectangle 4"/>
          <p:cNvSpPr>
            <a:spLocks noChangeArrowheads="1"/>
          </p:cNvSpPr>
          <p:nvPr/>
        </p:nvSpPr>
        <p:spPr bwMode="auto">
          <a:xfrm>
            <a:off x="79375" y="1485900"/>
            <a:ext cx="29813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18" tIns="45725" rIns="180018" bIns="45725"/>
          <a:lstStyle/>
          <a:p>
            <a:r>
              <a:rPr lang="pl-PL" sz="1200" b="1">
                <a:latin typeface="Arial Light"/>
              </a:rPr>
              <a:t>Czy urzędnik wydał druk formularza / wniosku lub poinformował, gdzie możesz go znaleźć?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1EFF094-4699-4A84-B510-F73E9E9F673E}" type="slidenum">
              <a:rPr lang="pl-PL"/>
              <a:pPr>
                <a:defRPr/>
              </a:pPr>
              <a:t>6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 smtClean="0"/>
              <a:t>Rezultaty badania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accent5"/>
                </a:solidFill>
              </a:rPr>
              <a:t>1 z 7</a:t>
            </a:r>
            <a:endParaRPr lang="pl-PL" sz="2800" b="1" dirty="0">
              <a:solidFill>
                <a:schemeClr val="accent5"/>
              </a:solidFill>
            </a:endParaRPr>
          </a:p>
        </p:txBody>
      </p:sp>
      <p:sp>
        <p:nvSpPr>
          <p:cNvPr id="5" name="Symbol zastępczy zawartości 1"/>
          <p:cNvSpPr txBox="1">
            <a:spLocks/>
          </p:cNvSpPr>
          <p:nvPr/>
        </p:nvSpPr>
        <p:spPr>
          <a:xfrm>
            <a:off x="973138" y="1979613"/>
            <a:ext cx="7559675" cy="4230687"/>
          </a:xfrm>
          <a:prstGeom prst="rect">
            <a:avLst/>
          </a:prstGeom>
          <a:noFill/>
        </p:spPr>
        <p:txBody>
          <a:bodyPr lIns="91431" tIns="45717" rIns="91431" bIns="45717"/>
          <a:lstStyle>
            <a:lvl1pPr marL="342864" indent="-342864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1pPr>
            <a:lvl2pPr marL="742874" indent="-285723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2pPr>
            <a:lvl3pPr marL="1142884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4pPr>
            <a:lvl5pPr marL="2057195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5pPr>
            <a:lvl6pPr marL="251434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zdecydowanej większości urzędów oznakowania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stanowisk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WOM, delegatur BAiSO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oraz Punktów Informacyjnych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były widoczne i czytelne.</a:t>
            </a: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Tablice informacyjne zlokalizowane w urzędach dzielnic były dobrze widoczne </a:t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większości urzędów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dzielnicowych. Jedynie na Białołęce 25% audytorów miało problem z jej znalezieniem.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Podobnie jak w zeszłym roku – karty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informacyjne były dostępne na sali podczas 96% realizowanych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audytów. Jedynie na Wawrze kart informacyjnych brakowało w 20% przypadków, w innych urzędach zdarzało się to sporadycznie.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 zdecydowanej większości urzędów karty informacyjne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znajdowały się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kieszonkach </a:t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łatwo zauważalnym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miejscu. Zazwyczaj były porządnie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poukładane. </a:t>
            </a: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Formularze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i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wnioski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były dostępne podczas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98% realizowanych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wizyt. Zazwyczaj znajdowały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się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łatwym do zauważenia miejscu. Najtrudniej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było je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znaleźć w urzędzie w Rembertowie.</a:t>
            </a: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ela 22"/>
          <p:cNvGraphicFramePr>
            <a:graphicFrameLocks noGrp="1"/>
          </p:cNvGraphicFramePr>
          <p:nvPr/>
        </p:nvGraphicFramePr>
        <p:xfrm>
          <a:off x="468313" y="2206625"/>
          <a:ext cx="2160587" cy="39227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240"/>
              </a:tblGrid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Wyjaśniał sprawę z głowy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Posługiwał się papierowymi kartami informacyjnymi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84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Posługiwał się papierowymi aktami prawnymi  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Posługiwał się komputerem 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Korzystał z pomocy innych urzędników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wiem/trudno powiedzieć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6808" name="Object 2"/>
          <p:cNvGraphicFramePr>
            <a:graphicFrameLocks/>
          </p:cNvGraphicFramePr>
          <p:nvPr/>
        </p:nvGraphicFramePr>
        <p:xfrm>
          <a:off x="2722563" y="2152650"/>
          <a:ext cx="2405062" cy="4708525"/>
        </p:xfrm>
        <a:graphic>
          <a:graphicData uri="http://schemas.openxmlformats.org/presentationml/2006/ole">
            <p:oleObj spid="_x0000_s76808" r:id="rId3" imgW="2408129" imgH="4712616" progId="Excel.Chart.8">
              <p:embed/>
            </p:oleObj>
          </a:graphicData>
        </a:graphic>
      </p:graphicFrame>
      <p:graphicFrame>
        <p:nvGraphicFramePr>
          <p:cNvPr id="76809" name="Object 13"/>
          <p:cNvGraphicFramePr>
            <a:graphicFrameLocks/>
          </p:cNvGraphicFramePr>
          <p:nvPr/>
        </p:nvGraphicFramePr>
        <p:xfrm>
          <a:off x="4794250" y="2152650"/>
          <a:ext cx="2405063" cy="4708525"/>
        </p:xfrm>
        <a:graphic>
          <a:graphicData uri="http://schemas.openxmlformats.org/presentationml/2006/ole">
            <p:oleObj spid="_x0000_s76809" r:id="rId4" imgW="2408129" imgH="4712616" progId="Excel.Chart.8">
              <p:embed/>
            </p:oleObj>
          </a:graphicData>
        </a:graphic>
      </p:graphicFrame>
      <p:graphicFrame>
        <p:nvGraphicFramePr>
          <p:cNvPr id="76810" name="Object 14"/>
          <p:cNvGraphicFramePr>
            <a:graphicFrameLocks/>
          </p:cNvGraphicFramePr>
          <p:nvPr/>
        </p:nvGraphicFramePr>
        <p:xfrm>
          <a:off x="6970713" y="2163763"/>
          <a:ext cx="2405062" cy="4708525"/>
        </p:xfrm>
        <a:graphic>
          <a:graphicData uri="http://schemas.openxmlformats.org/presentationml/2006/ole">
            <p:oleObj spid="_x0000_s76810" r:id="rId5" imgW="2408129" imgH="4706520" progId="Excel.Chart.8">
              <p:embed/>
            </p:oleObj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75" y="1989138"/>
            <a:ext cx="1117600" cy="2714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288" y="1993900"/>
            <a:ext cx="1117600" cy="2714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288" y="1993900"/>
            <a:ext cx="1116012" cy="2714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6814" name="Rectangle 4"/>
          <p:cNvSpPr>
            <a:spLocks noChangeArrowheads="1"/>
          </p:cNvSpPr>
          <p:nvPr/>
        </p:nvSpPr>
        <p:spPr bwMode="auto">
          <a:xfrm>
            <a:off x="614363" y="1684338"/>
            <a:ext cx="4678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urzędnik podczas wyjaśniania przedstawionej przez Ciebie sprawy…?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56C576C1-7525-4833-95A6-F3573CC60F13}" type="slidenum">
              <a:rPr lang="pl-PL"/>
              <a:pPr>
                <a:defRPr/>
              </a:pPr>
              <a:t>60</a:t>
            </a:fld>
            <a:endParaRPr lang="pl-PL" dirty="0"/>
          </a:p>
        </p:txBody>
      </p:sp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accent5"/>
                </a:solidFill>
              </a:rPr>
              <a:t>Urzędnik: Obsługa przedstawionej sprawy (3)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76817" name="pole tekstowe 11"/>
          <p:cNvSpPr txBox="1">
            <a:spLocks noChangeArrowheads="1"/>
          </p:cNvSpPr>
          <p:nvPr/>
        </p:nvSpPr>
        <p:spPr bwMode="auto">
          <a:xfrm>
            <a:off x="0" y="6459538"/>
            <a:ext cx="2989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accent5"/>
                </a:solidFill>
              </a:rPr>
              <a:t>Urzędnik: Obsługa przedstawionej sprawy (4)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26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E666E890-14C4-49B8-95CB-1FBE4477F4C5}" type="slidenum">
              <a:rPr lang="pl-PL"/>
              <a:pPr>
                <a:defRPr/>
              </a:pPr>
              <a:t>61</a:t>
            </a:fld>
            <a:endParaRPr lang="pl-PL"/>
          </a:p>
        </p:txBody>
      </p:sp>
      <p:graphicFrame>
        <p:nvGraphicFramePr>
          <p:cNvPr id="77827" name="Object 2"/>
          <p:cNvGraphicFramePr>
            <a:graphicFrameLocks noChangeAspect="1"/>
          </p:cNvGraphicFramePr>
          <p:nvPr/>
        </p:nvGraphicFramePr>
        <p:xfrm>
          <a:off x="273050" y="2085975"/>
          <a:ext cx="8729663" cy="4562475"/>
        </p:xfrm>
        <a:graphic>
          <a:graphicData uri="http://schemas.openxmlformats.org/presentationml/2006/ole">
            <p:oleObj spid="_x0000_s77827" r:id="rId3" imgW="8730229" imgH="4566300" progId="Excel.Chart.8">
              <p:embed/>
            </p:oleObj>
          </a:graphicData>
        </a:graphic>
      </p:graphicFrame>
      <p:sp>
        <p:nvSpPr>
          <p:cNvPr id="57" name="Text Box 12"/>
          <p:cNvSpPr txBox="1">
            <a:spLocks noChangeArrowheads="1"/>
          </p:cNvSpPr>
          <p:nvPr/>
        </p:nvSpPr>
        <p:spPr bwMode="auto">
          <a:xfrm>
            <a:off x="973138" y="2071688"/>
            <a:ext cx="1117600" cy="273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WOM</a:t>
            </a:r>
          </a:p>
        </p:txBody>
      </p:sp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4068763" y="2071688"/>
            <a:ext cx="1117600" cy="273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PI</a:t>
            </a:r>
          </a:p>
        </p:txBody>
      </p:sp>
      <p:sp>
        <p:nvSpPr>
          <p:cNvPr id="59" name="Text Box 28"/>
          <p:cNvSpPr txBox="1">
            <a:spLocks noChangeArrowheads="1"/>
          </p:cNvSpPr>
          <p:nvPr/>
        </p:nvSpPr>
        <p:spPr bwMode="auto">
          <a:xfrm>
            <a:off x="7164388" y="2071688"/>
            <a:ext cx="1117600" cy="273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7831" name="pole tekstowe 7"/>
          <p:cNvSpPr txBox="1">
            <a:spLocks noChangeArrowheads="1"/>
          </p:cNvSpPr>
          <p:nvPr/>
        </p:nvSpPr>
        <p:spPr bwMode="auto">
          <a:xfrm>
            <a:off x="0" y="6597650"/>
            <a:ext cx="52927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0113" y="4168775"/>
            <a:ext cx="7773987" cy="1362075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dirty="0"/>
              <a:t>Wyniki badania</a:t>
            </a:r>
          </a:p>
        </p:txBody>
      </p:sp>
      <p:grpSp>
        <p:nvGrpSpPr>
          <p:cNvPr id="78850" name="Grupa 6"/>
          <p:cNvGrpSpPr>
            <a:grpSpLocks/>
          </p:cNvGrpSpPr>
          <p:nvPr/>
        </p:nvGrpSpPr>
        <p:grpSpPr bwMode="auto">
          <a:xfrm>
            <a:off x="0" y="3605213"/>
            <a:ext cx="8383588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51"/>
              <a:ext cx="2628651" cy="360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pic>
          <p:nvPicPr>
            <p:cNvPr id="78853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838" y="1412875"/>
            <a:ext cx="6916737" cy="1939925"/>
          </a:xfrm>
          <a:prstGeom prst="rect">
            <a:avLst/>
          </a:prstGeom>
        </p:spPr>
        <p:txBody>
          <a:bodyPr lIns="0" tIns="0" rIns="0" bIns="122400" anchor="b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przedstawionej </a:t>
            </a:r>
            <a:r>
              <a:rPr lang="pl-PL" dirty="0"/>
              <a:t>sprawy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Urzędnik: Sposób załatwienia przedstawionej sprawy </a:t>
            </a:r>
            <a:r>
              <a:rPr lang="pl-PL" sz="3100" b="1" dirty="0" smtClean="0">
                <a:solidFill>
                  <a:schemeClr val="accent5"/>
                </a:solidFill>
              </a:rPr>
              <a:t>(1)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/>
        </p:nvGraphicFramePr>
        <p:xfrm>
          <a:off x="468313" y="2290763"/>
          <a:ext cx="2160587" cy="35290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Wymagane dokumenty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Wymagane opłaty </a:t>
                      </a:r>
                    </a:p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lub brak opłat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Miejsce złożenia dokumentów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Termin odpowiedzi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O WSZYSTKICH sprawach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9880" name="Object 2"/>
          <p:cNvGraphicFramePr>
            <a:graphicFrameLocks/>
          </p:cNvGraphicFramePr>
          <p:nvPr/>
        </p:nvGraphicFramePr>
        <p:xfrm>
          <a:off x="2722563" y="2216150"/>
          <a:ext cx="2405062" cy="4421188"/>
        </p:xfrm>
        <a:graphic>
          <a:graphicData uri="http://schemas.openxmlformats.org/presentationml/2006/ole">
            <p:oleObj spid="_x0000_s79880" r:id="rId3" imgW="2408129" imgH="4419983" progId="Excel.Chart.8">
              <p:embed/>
            </p:oleObj>
          </a:graphicData>
        </a:graphic>
      </p:graphicFrame>
      <p:graphicFrame>
        <p:nvGraphicFramePr>
          <p:cNvPr id="79881" name="Object 13"/>
          <p:cNvGraphicFramePr>
            <a:graphicFrameLocks/>
          </p:cNvGraphicFramePr>
          <p:nvPr/>
        </p:nvGraphicFramePr>
        <p:xfrm>
          <a:off x="4794250" y="2216150"/>
          <a:ext cx="2405063" cy="4421188"/>
        </p:xfrm>
        <a:graphic>
          <a:graphicData uri="http://schemas.openxmlformats.org/presentationml/2006/ole">
            <p:oleObj spid="_x0000_s79881" r:id="rId4" imgW="2408129" imgH="4419983" progId="Excel.Chart.8">
              <p:embed/>
            </p:oleObj>
          </a:graphicData>
        </a:graphic>
      </p:graphicFrame>
      <p:graphicFrame>
        <p:nvGraphicFramePr>
          <p:cNvPr id="79882" name="Object 14"/>
          <p:cNvGraphicFramePr>
            <a:graphicFrameLocks/>
          </p:cNvGraphicFramePr>
          <p:nvPr/>
        </p:nvGraphicFramePr>
        <p:xfrm>
          <a:off x="6970713" y="2227263"/>
          <a:ext cx="2405062" cy="4421187"/>
        </p:xfrm>
        <a:graphic>
          <a:graphicData uri="http://schemas.openxmlformats.org/presentationml/2006/ole">
            <p:oleObj spid="_x0000_s79882" r:id="rId5" imgW="2408129" imgH="4426080" progId="Excel.Chart.8">
              <p:embed/>
            </p:oleObj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75" y="2054225"/>
            <a:ext cx="1117600" cy="2714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288" y="2058988"/>
            <a:ext cx="1117600" cy="2714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288" y="2058988"/>
            <a:ext cx="1116012" cy="2714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9886" name="Rectangle 4"/>
          <p:cNvSpPr>
            <a:spLocks noChangeArrowheads="1"/>
          </p:cNvSpPr>
          <p:nvPr/>
        </p:nvSpPr>
        <p:spPr bwMode="auto">
          <a:xfrm>
            <a:off x="614363" y="1757363"/>
            <a:ext cx="4678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Sprawy, o których urzędnik poinformował sam (bez dopytywania)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88B24CC-BEAE-458B-B58D-072D8FA47C5F}" type="slidenum">
              <a:rPr lang="pl-PL"/>
              <a:pPr>
                <a:defRPr/>
              </a:pPr>
              <a:t>63</a:t>
            </a:fld>
            <a:endParaRPr lang="pl-PL"/>
          </a:p>
        </p:txBody>
      </p:sp>
      <p:sp>
        <p:nvSpPr>
          <p:cNvPr id="17" name="Prostokąt 16"/>
          <p:cNvSpPr/>
          <p:nvPr/>
        </p:nvSpPr>
        <p:spPr>
          <a:xfrm>
            <a:off x="539750" y="5157788"/>
            <a:ext cx="8353425" cy="720725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9889" name="pole tekstowe 12"/>
          <p:cNvSpPr txBox="1">
            <a:spLocks noChangeArrowheads="1"/>
          </p:cNvSpPr>
          <p:nvPr/>
        </p:nvSpPr>
        <p:spPr bwMode="auto">
          <a:xfrm>
            <a:off x="0" y="6459538"/>
            <a:ext cx="2989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accent5"/>
                </a:solidFill>
              </a:rPr>
              <a:t>Urzędnik: Sposób załatwienia przedstawionej sprawy (2)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26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C7C8993-056C-4076-9B55-2533B2CCB74F}" type="slidenum">
              <a:rPr lang="pl-PL"/>
              <a:pPr>
                <a:defRPr/>
              </a:pPr>
              <a:t>64</a:t>
            </a:fld>
            <a:endParaRPr lang="pl-PL"/>
          </a:p>
        </p:txBody>
      </p:sp>
      <p:sp>
        <p:nvSpPr>
          <p:cNvPr id="80899" name="Rectangle 4"/>
          <p:cNvSpPr>
            <a:spLocks noChangeArrowheads="1"/>
          </p:cNvSpPr>
          <p:nvPr/>
        </p:nvSpPr>
        <p:spPr bwMode="auto">
          <a:xfrm>
            <a:off x="614363" y="1485900"/>
            <a:ext cx="8207375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18" tIns="45725" rIns="180018" bIns="45725"/>
          <a:lstStyle/>
          <a:p>
            <a:r>
              <a:rPr lang="pl-PL" sz="1200" b="1">
                <a:latin typeface="Arial Light"/>
              </a:rPr>
              <a:t>Które z poniższych stwierdzeń najlepiej opisuje to w jaki sposób urzędnik SPONTANICZNIE, bez Twojego dopytywania poinformował Cię o opłatach/braku opłat, jakie są wymagane przy załatwianiu przedstawionej przez Ciebie sprawy? </a:t>
            </a:r>
          </a:p>
        </p:txBody>
      </p:sp>
      <p:graphicFrame>
        <p:nvGraphicFramePr>
          <p:cNvPr id="80900" name="Object 2"/>
          <p:cNvGraphicFramePr>
            <a:graphicFrameLocks noChangeAspect="1"/>
          </p:cNvGraphicFramePr>
          <p:nvPr/>
        </p:nvGraphicFramePr>
        <p:xfrm>
          <a:off x="273050" y="2085975"/>
          <a:ext cx="8729663" cy="4562475"/>
        </p:xfrm>
        <a:graphic>
          <a:graphicData uri="http://schemas.openxmlformats.org/presentationml/2006/ole">
            <p:oleObj spid="_x0000_s80900" r:id="rId3" imgW="8730229" imgH="4566300" progId="Excel.Chart.8">
              <p:embed/>
            </p:oleObj>
          </a:graphicData>
        </a:graphic>
      </p:graphicFrame>
      <p:sp>
        <p:nvSpPr>
          <p:cNvPr id="57" name="Text Box 12"/>
          <p:cNvSpPr txBox="1">
            <a:spLocks noChangeArrowheads="1"/>
          </p:cNvSpPr>
          <p:nvPr/>
        </p:nvSpPr>
        <p:spPr bwMode="auto">
          <a:xfrm>
            <a:off x="973138" y="2149475"/>
            <a:ext cx="1117600" cy="2714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WOM</a:t>
            </a:r>
          </a:p>
        </p:txBody>
      </p:sp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4068763" y="2149475"/>
            <a:ext cx="1117600" cy="2714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PI</a:t>
            </a:r>
          </a:p>
        </p:txBody>
      </p:sp>
      <p:sp>
        <p:nvSpPr>
          <p:cNvPr id="59" name="Text Box 28"/>
          <p:cNvSpPr txBox="1">
            <a:spLocks noChangeArrowheads="1"/>
          </p:cNvSpPr>
          <p:nvPr/>
        </p:nvSpPr>
        <p:spPr bwMode="auto">
          <a:xfrm>
            <a:off x="7164388" y="2149475"/>
            <a:ext cx="1117600" cy="2714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80904" name="pole tekstowe 8"/>
          <p:cNvSpPr txBox="1">
            <a:spLocks noChangeArrowheads="1"/>
          </p:cNvSpPr>
          <p:nvPr/>
        </p:nvSpPr>
        <p:spPr bwMode="auto">
          <a:xfrm>
            <a:off x="0" y="6597650"/>
            <a:ext cx="558165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accent5"/>
                </a:solidFill>
              </a:rPr>
              <a:t>Urzędnik: Sposób załatwienia przedstawionej sprawy (3)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26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B36A3448-8EEE-4E28-A219-ADEDBA2E0B4E}" type="slidenum">
              <a:rPr lang="pl-PL"/>
              <a:pPr>
                <a:defRPr/>
              </a:pPr>
              <a:t>65</a:t>
            </a:fld>
            <a:endParaRPr lang="pl-PL"/>
          </a:p>
        </p:txBody>
      </p:sp>
      <p:sp>
        <p:nvSpPr>
          <p:cNvPr id="81923" name="Rectangle 4"/>
          <p:cNvSpPr>
            <a:spLocks noChangeArrowheads="1"/>
          </p:cNvSpPr>
          <p:nvPr/>
        </p:nvSpPr>
        <p:spPr bwMode="auto">
          <a:xfrm>
            <a:off x="614363" y="1757363"/>
            <a:ext cx="4678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PO DOPYTANIU urzędnik? </a:t>
            </a:r>
          </a:p>
        </p:txBody>
      </p:sp>
      <p:graphicFrame>
        <p:nvGraphicFramePr>
          <p:cNvPr id="81924" name="Object 2"/>
          <p:cNvGraphicFramePr>
            <a:graphicFrameLocks noChangeAspect="1"/>
          </p:cNvGraphicFramePr>
          <p:nvPr/>
        </p:nvGraphicFramePr>
        <p:xfrm>
          <a:off x="273050" y="2085975"/>
          <a:ext cx="8729663" cy="4562475"/>
        </p:xfrm>
        <a:graphic>
          <a:graphicData uri="http://schemas.openxmlformats.org/presentationml/2006/ole">
            <p:oleObj spid="_x0000_s81924" r:id="rId3" imgW="8730229" imgH="4566300" progId="Excel.Chart.8">
              <p:embed/>
            </p:oleObj>
          </a:graphicData>
        </a:graphic>
      </p:graphicFrame>
      <p:sp>
        <p:nvSpPr>
          <p:cNvPr id="57" name="Text Box 12"/>
          <p:cNvSpPr txBox="1">
            <a:spLocks noChangeArrowheads="1"/>
          </p:cNvSpPr>
          <p:nvPr/>
        </p:nvSpPr>
        <p:spPr bwMode="auto">
          <a:xfrm>
            <a:off x="973138" y="2071688"/>
            <a:ext cx="1117600" cy="273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WOM</a:t>
            </a:r>
          </a:p>
        </p:txBody>
      </p:sp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4068763" y="2071688"/>
            <a:ext cx="1117600" cy="273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PI</a:t>
            </a:r>
          </a:p>
        </p:txBody>
      </p:sp>
      <p:sp>
        <p:nvSpPr>
          <p:cNvPr id="59" name="Text Box 28"/>
          <p:cNvSpPr txBox="1">
            <a:spLocks noChangeArrowheads="1"/>
          </p:cNvSpPr>
          <p:nvPr/>
        </p:nvSpPr>
        <p:spPr bwMode="auto">
          <a:xfrm>
            <a:off x="7164388" y="2071688"/>
            <a:ext cx="1117600" cy="273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81928" name="pole tekstowe 8"/>
          <p:cNvSpPr txBox="1">
            <a:spLocks noChangeArrowheads="1"/>
          </p:cNvSpPr>
          <p:nvPr/>
        </p:nvSpPr>
        <p:spPr bwMode="auto">
          <a:xfrm>
            <a:off x="0" y="6597650"/>
            <a:ext cx="579755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Urzędnik: Sposób załatwienia przedstawionej sprawy </a:t>
            </a:r>
            <a:r>
              <a:rPr lang="pl-PL" sz="3100" b="1" dirty="0" smtClean="0">
                <a:solidFill>
                  <a:schemeClr val="accent5"/>
                </a:solidFill>
              </a:rPr>
              <a:t>(4)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/>
        </p:nvGraphicFramePr>
        <p:xfrm>
          <a:off x="468313" y="2290763"/>
          <a:ext cx="2160587" cy="2879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w kasie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 w banku/ na poczcie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ogóle nie poinformował </a:t>
                      </a:r>
                    </a:p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o miejscu uiszczenia opłat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dotyczy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2951" name="Object 2"/>
          <p:cNvGraphicFramePr>
            <a:graphicFrameLocks/>
          </p:cNvGraphicFramePr>
          <p:nvPr/>
        </p:nvGraphicFramePr>
        <p:xfrm>
          <a:off x="2722563" y="2216150"/>
          <a:ext cx="2405062" cy="4421188"/>
        </p:xfrm>
        <a:graphic>
          <a:graphicData uri="http://schemas.openxmlformats.org/presentationml/2006/ole">
            <p:oleObj spid="_x0000_s82951" r:id="rId3" imgW="2408129" imgH="4419983" progId="Excel.Chart.8">
              <p:embed/>
            </p:oleObj>
          </a:graphicData>
        </a:graphic>
      </p:graphicFrame>
      <p:graphicFrame>
        <p:nvGraphicFramePr>
          <p:cNvPr id="82952" name="Object 13"/>
          <p:cNvGraphicFramePr>
            <a:graphicFrameLocks/>
          </p:cNvGraphicFramePr>
          <p:nvPr/>
        </p:nvGraphicFramePr>
        <p:xfrm>
          <a:off x="4794250" y="2216150"/>
          <a:ext cx="2405063" cy="4421188"/>
        </p:xfrm>
        <a:graphic>
          <a:graphicData uri="http://schemas.openxmlformats.org/presentationml/2006/ole">
            <p:oleObj spid="_x0000_s82952" r:id="rId4" imgW="2408129" imgH="4419983" progId="Excel.Chart.8">
              <p:embed/>
            </p:oleObj>
          </a:graphicData>
        </a:graphic>
      </p:graphicFrame>
      <p:graphicFrame>
        <p:nvGraphicFramePr>
          <p:cNvPr id="82953" name="Object 14"/>
          <p:cNvGraphicFramePr>
            <a:graphicFrameLocks/>
          </p:cNvGraphicFramePr>
          <p:nvPr/>
        </p:nvGraphicFramePr>
        <p:xfrm>
          <a:off x="6970713" y="2227263"/>
          <a:ext cx="2405062" cy="4421187"/>
        </p:xfrm>
        <a:graphic>
          <a:graphicData uri="http://schemas.openxmlformats.org/presentationml/2006/ole">
            <p:oleObj spid="_x0000_s82953" r:id="rId5" imgW="2408129" imgH="4426080" progId="Excel.Chart.8">
              <p:embed/>
            </p:oleObj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75" y="2054225"/>
            <a:ext cx="1117600" cy="2714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288" y="2058988"/>
            <a:ext cx="1117600" cy="2714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288" y="2058988"/>
            <a:ext cx="1116012" cy="2714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82957" name="Rectangle 4"/>
          <p:cNvSpPr>
            <a:spLocks noChangeArrowheads="1"/>
          </p:cNvSpPr>
          <p:nvPr/>
        </p:nvSpPr>
        <p:spPr bwMode="auto">
          <a:xfrm>
            <a:off x="614363" y="1757363"/>
            <a:ext cx="4678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urzędnik poinformował, gdzie można uiścić opłatę?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CE8FCBE3-65F1-4BBB-A520-0DAE7F72ECF6}" type="slidenum">
              <a:rPr lang="pl-PL"/>
              <a:pPr>
                <a:defRPr/>
              </a:pPr>
              <a:t>66</a:t>
            </a:fld>
            <a:endParaRPr lang="pl-PL"/>
          </a:p>
        </p:txBody>
      </p:sp>
      <p:sp>
        <p:nvSpPr>
          <p:cNvPr id="82959" name="pole tekstowe 11"/>
          <p:cNvSpPr txBox="1">
            <a:spLocks noChangeArrowheads="1"/>
          </p:cNvSpPr>
          <p:nvPr/>
        </p:nvSpPr>
        <p:spPr bwMode="auto">
          <a:xfrm>
            <a:off x="0" y="6459538"/>
            <a:ext cx="2989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Urzędnik: Sposób załatwienia przedstawionej sprawy </a:t>
            </a:r>
            <a:r>
              <a:rPr lang="pl-PL" sz="3100" b="1" dirty="0" smtClean="0">
                <a:solidFill>
                  <a:schemeClr val="accent5"/>
                </a:solidFill>
              </a:rPr>
              <a:t>(5)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/>
        </p:nvGraphicFramePr>
        <p:xfrm>
          <a:off x="468313" y="2290763"/>
          <a:ext cx="2160587" cy="2879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prawidłowo mnie poinformował 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Poinformował mnie ale nieprawidłowo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ogóle mnie nie poinformował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3975" name="Object 2"/>
          <p:cNvGraphicFramePr>
            <a:graphicFrameLocks/>
          </p:cNvGraphicFramePr>
          <p:nvPr/>
        </p:nvGraphicFramePr>
        <p:xfrm>
          <a:off x="2722563" y="2216150"/>
          <a:ext cx="2405062" cy="4421188"/>
        </p:xfrm>
        <a:graphic>
          <a:graphicData uri="http://schemas.openxmlformats.org/presentationml/2006/ole">
            <p:oleObj spid="_x0000_s83975" r:id="rId3" imgW="2408129" imgH="4419983" progId="Excel.Chart.8">
              <p:embed/>
            </p:oleObj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75" y="2054225"/>
            <a:ext cx="1117600" cy="2714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288" y="2058988"/>
            <a:ext cx="1117600" cy="2714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288" y="2058988"/>
            <a:ext cx="1116012" cy="2714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83979" name="Rectangle 4"/>
          <p:cNvSpPr>
            <a:spLocks noChangeArrowheads="1"/>
          </p:cNvSpPr>
          <p:nvPr/>
        </p:nvSpPr>
        <p:spPr bwMode="auto">
          <a:xfrm>
            <a:off x="614363" y="1757363"/>
            <a:ext cx="4678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urzędnik poinformował o terminie odpowiedzi na przedstawioną sprawę? 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4EFE8C4-CCE9-4617-8164-4A649EC115BD}" type="slidenum">
              <a:rPr lang="pl-PL"/>
              <a:pPr>
                <a:defRPr/>
              </a:pPr>
              <a:t>67</a:t>
            </a:fld>
            <a:endParaRPr lang="pl-PL"/>
          </a:p>
        </p:txBody>
      </p:sp>
      <p:graphicFrame>
        <p:nvGraphicFramePr>
          <p:cNvPr id="83981" name="Object 2"/>
          <p:cNvGraphicFramePr>
            <a:graphicFrameLocks/>
          </p:cNvGraphicFramePr>
          <p:nvPr/>
        </p:nvGraphicFramePr>
        <p:xfrm>
          <a:off x="6970713" y="2227263"/>
          <a:ext cx="2405062" cy="4421187"/>
        </p:xfrm>
        <a:graphic>
          <a:graphicData uri="http://schemas.openxmlformats.org/presentationml/2006/ole">
            <p:oleObj spid="_x0000_s83981" r:id="rId4" imgW="2408129" imgH="4426080" progId="Excel.Chart.8">
              <p:embed/>
            </p:oleObj>
          </a:graphicData>
        </a:graphic>
      </p:graphicFrame>
      <p:graphicFrame>
        <p:nvGraphicFramePr>
          <p:cNvPr id="83982" name="Object 2"/>
          <p:cNvGraphicFramePr>
            <a:graphicFrameLocks/>
          </p:cNvGraphicFramePr>
          <p:nvPr/>
        </p:nvGraphicFramePr>
        <p:xfrm>
          <a:off x="4794250" y="2216150"/>
          <a:ext cx="2405063" cy="4421188"/>
        </p:xfrm>
        <a:graphic>
          <a:graphicData uri="http://schemas.openxmlformats.org/presentationml/2006/ole">
            <p:oleObj spid="_x0000_s83982" r:id="rId5" imgW="2408129" imgH="4419983" progId="Excel.Chart.8">
              <p:embed/>
            </p:oleObj>
          </a:graphicData>
        </a:graphic>
      </p:graphicFrame>
      <p:sp>
        <p:nvSpPr>
          <p:cNvPr id="83983" name="pole tekstowe 11"/>
          <p:cNvSpPr txBox="1">
            <a:spLocks noChangeArrowheads="1"/>
          </p:cNvSpPr>
          <p:nvPr/>
        </p:nvSpPr>
        <p:spPr bwMode="auto">
          <a:xfrm>
            <a:off x="0" y="6459538"/>
            <a:ext cx="2989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Urzędnik: Sposób załatwienia przedstawionej sprawy </a:t>
            </a:r>
            <a:r>
              <a:rPr lang="pl-PL" sz="3100" b="1" dirty="0" smtClean="0">
                <a:solidFill>
                  <a:schemeClr val="accent5"/>
                </a:solidFill>
              </a:rPr>
              <a:t>(6)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/>
        </p:nvGraphicFramePr>
        <p:xfrm>
          <a:off x="468313" y="2290763"/>
          <a:ext cx="2160587" cy="30781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upewnił się,                            że zrozumiałeś jego/ jej wyjaśnienia?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poinformował, że istnieje możliwość telefonicznego poinformowania o odbiorze decyzji? 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4999" name="Object 2"/>
          <p:cNvGraphicFramePr>
            <a:graphicFrameLocks/>
          </p:cNvGraphicFramePr>
          <p:nvPr/>
        </p:nvGraphicFramePr>
        <p:xfrm>
          <a:off x="2722563" y="2216150"/>
          <a:ext cx="2405062" cy="4421188"/>
        </p:xfrm>
        <a:graphic>
          <a:graphicData uri="http://schemas.openxmlformats.org/presentationml/2006/ole">
            <p:oleObj spid="_x0000_s84999" r:id="rId3" imgW="2408129" imgH="4419983" progId="Excel.Chart.8">
              <p:embed/>
            </p:oleObj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75" y="2054225"/>
            <a:ext cx="1117600" cy="2714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288" y="2058988"/>
            <a:ext cx="1117600" cy="2714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288" y="2058988"/>
            <a:ext cx="1116012" cy="2714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85003" name="Rectangle 4"/>
          <p:cNvSpPr>
            <a:spLocks noChangeArrowheads="1"/>
          </p:cNvSpPr>
          <p:nvPr/>
        </p:nvSpPr>
        <p:spPr bwMode="auto">
          <a:xfrm>
            <a:off x="614363" y="1757363"/>
            <a:ext cx="4678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urzędnik poinformował o terminie odpowiedzi na przedstawioną sprawę? 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F3211129-CA28-4725-A227-D2FF57A72D4A}" type="slidenum">
              <a:rPr lang="pl-PL"/>
              <a:pPr>
                <a:defRPr/>
              </a:pPr>
              <a:t>68</a:t>
            </a:fld>
            <a:endParaRPr lang="pl-PL"/>
          </a:p>
        </p:txBody>
      </p:sp>
      <p:graphicFrame>
        <p:nvGraphicFramePr>
          <p:cNvPr id="85005" name="Object 2"/>
          <p:cNvGraphicFramePr>
            <a:graphicFrameLocks/>
          </p:cNvGraphicFramePr>
          <p:nvPr/>
        </p:nvGraphicFramePr>
        <p:xfrm>
          <a:off x="6970713" y="2227263"/>
          <a:ext cx="2405062" cy="4421187"/>
        </p:xfrm>
        <a:graphic>
          <a:graphicData uri="http://schemas.openxmlformats.org/presentationml/2006/ole">
            <p:oleObj spid="_x0000_s85005" r:id="rId4" imgW="2408129" imgH="4426080" progId="Excel.Chart.8">
              <p:embed/>
            </p:oleObj>
          </a:graphicData>
        </a:graphic>
      </p:graphicFrame>
      <p:graphicFrame>
        <p:nvGraphicFramePr>
          <p:cNvPr id="85006" name="Object 2"/>
          <p:cNvGraphicFramePr>
            <a:graphicFrameLocks/>
          </p:cNvGraphicFramePr>
          <p:nvPr/>
        </p:nvGraphicFramePr>
        <p:xfrm>
          <a:off x="4794250" y="2216150"/>
          <a:ext cx="2405063" cy="4421188"/>
        </p:xfrm>
        <a:graphic>
          <a:graphicData uri="http://schemas.openxmlformats.org/presentationml/2006/ole">
            <p:oleObj spid="_x0000_s85006" r:id="rId5" imgW="2408129" imgH="4419983" progId="Excel.Chart.8">
              <p:embed/>
            </p:oleObj>
          </a:graphicData>
        </a:graphic>
      </p:graphicFrame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107950" y="6129338"/>
            <a:ext cx="2293938" cy="325437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85008" name="pole tekstowe 14"/>
          <p:cNvSpPr txBox="1">
            <a:spLocks noChangeArrowheads="1"/>
          </p:cNvSpPr>
          <p:nvPr/>
        </p:nvSpPr>
        <p:spPr bwMode="auto">
          <a:xfrm>
            <a:off x="0" y="6459538"/>
            <a:ext cx="2989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accent5"/>
                </a:solidFill>
              </a:rPr>
              <a:t>Urzędnik: Sposób załatwienia przedstawionej sprawy (7)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26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E5B526BC-DE00-4E31-96F3-0F764457A3D0}" type="slidenum">
              <a:rPr lang="pl-PL"/>
              <a:pPr>
                <a:defRPr/>
              </a:pPr>
              <a:t>69</a:t>
            </a:fld>
            <a:endParaRPr lang="pl-PL"/>
          </a:p>
        </p:txBody>
      </p:sp>
      <p:sp>
        <p:nvSpPr>
          <p:cNvPr id="86019" name="Rectangle 4"/>
          <p:cNvSpPr>
            <a:spLocks noChangeArrowheads="1"/>
          </p:cNvSpPr>
          <p:nvPr/>
        </p:nvSpPr>
        <p:spPr bwMode="auto">
          <a:xfrm>
            <a:off x="614363" y="1757363"/>
            <a:ext cx="4678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podczas rozmowy odczuwałeś(aś) niechęć ze strony urzędnika?</a:t>
            </a:r>
          </a:p>
        </p:txBody>
      </p:sp>
      <p:graphicFrame>
        <p:nvGraphicFramePr>
          <p:cNvPr id="86020" name="Object 2"/>
          <p:cNvGraphicFramePr>
            <a:graphicFrameLocks noChangeAspect="1"/>
          </p:cNvGraphicFramePr>
          <p:nvPr/>
        </p:nvGraphicFramePr>
        <p:xfrm>
          <a:off x="273050" y="2085975"/>
          <a:ext cx="8729663" cy="4562475"/>
        </p:xfrm>
        <a:graphic>
          <a:graphicData uri="http://schemas.openxmlformats.org/presentationml/2006/ole">
            <p:oleObj spid="_x0000_s86020" r:id="rId3" imgW="8730229" imgH="4566300" progId="Excel.Chart.8">
              <p:embed/>
            </p:oleObj>
          </a:graphicData>
        </a:graphic>
      </p:graphicFrame>
      <p:sp>
        <p:nvSpPr>
          <p:cNvPr id="57" name="Text Box 12"/>
          <p:cNvSpPr txBox="1">
            <a:spLocks noChangeArrowheads="1"/>
          </p:cNvSpPr>
          <p:nvPr/>
        </p:nvSpPr>
        <p:spPr bwMode="auto">
          <a:xfrm>
            <a:off x="973138" y="2071688"/>
            <a:ext cx="1117600" cy="273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WOM</a:t>
            </a:r>
          </a:p>
        </p:txBody>
      </p:sp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4068763" y="2071688"/>
            <a:ext cx="1117600" cy="273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PI</a:t>
            </a:r>
          </a:p>
        </p:txBody>
      </p:sp>
      <p:sp>
        <p:nvSpPr>
          <p:cNvPr id="59" name="Text Box 28"/>
          <p:cNvSpPr txBox="1">
            <a:spLocks noChangeArrowheads="1"/>
          </p:cNvSpPr>
          <p:nvPr/>
        </p:nvSpPr>
        <p:spPr bwMode="auto">
          <a:xfrm>
            <a:off x="7164388" y="2071688"/>
            <a:ext cx="1117600" cy="273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86024" name="pole tekstowe 8"/>
          <p:cNvSpPr txBox="1">
            <a:spLocks noChangeArrowheads="1"/>
          </p:cNvSpPr>
          <p:nvPr/>
        </p:nvSpPr>
        <p:spPr bwMode="auto">
          <a:xfrm>
            <a:off x="0" y="6597650"/>
            <a:ext cx="4716463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10AEACE1-D585-4994-8688-3837B7E3F0FC}" type="slidenum">
              <a:rPr lang="pl-PL"/>
              <a:pPr>
                <a:defRPr/>
              </a:pPr>
              <a:t>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 smtClean="0"/>
              <a:t>Rezultaty badania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accent5"/>
                </a:solidFill>
              </a:rPr>
              <a:t>2 z 7</a:t>
            </a:r>
            <a:endParaRPr lang="pl-PL" sz="2800" b="1" dirty="0"/>
          </a:p>
        </p:txBody>
      </p:sp>
      <p:sp>
        <p:nvSpPr>
          <p:cNvPr id="6" name="Symbol zastępczy zawartości 1"/>
          <p:cNvSpPr txBox="1">
            <a:spLocks/>
          </p:cNvSpPr>
          <p:nvPr/>
        </p:nvSpPr>
        <p:spPr>
          <a:xfrm>
            <a:off x="973138" y="1979613"/>
            <a:ext cx="7559675" cy="4230687"/>
          </a:xfrm>
          <a:prstGeom prst="rect">
            <a:avLst/>
          </a:prstGeom>
          <a:noFill/>
        </p:spPr>
        <p:txBody>
          <a:bodyPr lIns="91431" tIns="45717" rIns="91431" bIns="45717"/>
          <a:lstStyle/>
          <a:p>
            <a:pPr marL="341313" indent="-341313" algn="just" defTabSz="912813">
              <a:spcBef>
                <a:spcPct val="20000"/>
              </a:spcBef>
              <a:buFont typeface="Wingdings" pitchFamily="2" charset="2"/>
              <a:buChar char="n"/>
            </a:pPr>
            <a:r>
              <a:rPr lang="pl-PL" sz="1400">
                <a:solidFill>
                  <a:srgbClr val="404143"/>
                </a:solidFill>
                <a:latin typeface="Arial Light"/>
              </a:rPr>
              <a:t>89% audytorów liczbę blatów, stolików służących do wypełniania formularzy oraz wniosków oceniło jako wystarczającą dla potrzeb interesantów. Zbyt mało stolików służących do tego celu było na Targówku (60% respondentów oceniło liczbę jako wystarczającą), Białołęce oraz Wilanowie (po 75%).</a:t>
            </a:r>
          </a:p>
          <a:p>
            <a:pPr marL="341313" indent="-341313" algn="just" defTabSz="912813">
              <a:spcBef>
                <a:spcPct val="20000"/>
              </a:spcBef>
              <a:buFont typeface="Wingdings" pitchFamily="2" charset="2"/>
              <a:buChar char="n"/>
            </a:pPr>
            <a:r>
              <a:rPr lang="pl-PL" sz="1400">
                <a:solidFill>
                  <a:srgbClr val="404143"/>
                </a:solidFill>
                <a:latin typeface="Arial Light"/>
              </a:rPr>
              <a:t>Podczas 75% zrealizowanych wizyt odległość blatów, stolików do wywieszonych wypełnionych formularzy/ wniosków została oceniona jako odpowiednia. W porównaniu do roku ubiegłego jest to nieznacznie wyższy wynik (w 2012 – 71%).</a:t>
            </a:r>
          </a:p>
          <a:p>
            <a:pPr marL="341313" indent="-341313" algn="just" defTabSz="912813">
              <a:spcBef>
                <a:spcPct val="20000"/>
              </a:spcBef>
              <a:buFont typeface="Wingdings" pitchFamily="2" charset="2"/>
              <a:buChar char="n"/>
            </a:pPr>
            <a:r>
              <a:rPr lang="pl-PL" sz="1400">
                <a:solidFill>
                  <a:srgbClr val="404143"/>
                </a:solidFill>
                <a:latin typeface="Arial Light"/>
              </a:rPr>
              <a:t>Liczba miejsc siedzących została oceniona jako wystarczająca podczas 94% wizyt. </a:t>
            </a:r>
            <a:br>
              <a:rPr lang="pl-PL" sz="1400">
                <a:solidFill>
                  <a:srgbClr val="404143"/>
                </a:solidFill>
                <a:latin typeface="Arial Light"/>
              </a:rPr>
            </a:br>
            <a:r>
              <a:rPr lang="pl-PL" sz="1400">
                <a:solidFill>
                  <a:srgbClr val="404143"/>
                </a:solidFill>
                <a:latin typeface="Arial Light"/>
              </a:rPr>
              <a:t>W porównaniu do zeszłorocznego pomiaru, kiedy to odsetek odpowiedzi pozytywnych wynosił 84%, nastąpił wzrost o 10%. Urzędami, w których liczba miejsc siedzących została oceniona znacząco gorzej są Targówek (70%) oraz Wilanów (75%). </a:t>
            </a:r>
          </a:p>
          <a:p>
            <a:pPr marL="341313" indent="-341313" algn="just" defTabSz="912813">
              <a:spcBef>
                <a:spcPct val="20000"/>
              </a:spcBef>
              <a:buFont typeface="Wingdings" pitchFamily="2" charset="2"/>
              <a:buChar char="n"/>
            </a:pPr>
            <a:r>
              <a:rPr lang="pl-PL" sz="1400">
                <a:solidFill>
                  <a:srgbClr val="404143"/>
                </a:solidFill>
                <a:latin typeface="Arial Light"/>
              </a:rPr>
              <a:t>W 12% wizyt audytorom zaoferowano pomoc w momencie, kiedy znaleźli się na terenie urzędu. Najczęściej pomoc oferowano w urzędzie na Ochocie (7 z 20 wizyt) </a:t>
            </a:r>
            <a:br>
              <a:rPr lang="pl-PL" sz="1400">
                <a:solidFill>
                  <a:srgbClr val="404143"/>
                </a:solidFill>
                <a:latin typeface="Arial Light"/>
              </a:rPr>
            </a:br>
            <a:r>
              <a:rPr lang="pl-PL" sz="1400">
                <a:solidFill>
                  <a:srgbClr val="404143"/>
                </a:solidFill>
                <a:latin typeface="Arial Light"/>
              </a:rPr>
              <a:t>i w Wilanowie (6 na 20 wizyt). Najgorzej wyglądało to na Białołęce i Targówku – podczas żadnej z wizyt nie zaoferowano pomocy audytorom. </a:t>
            </a:r>
          </a:p>
          <a:p>
            <a:pPr marL="341313" indent="-341313" algn="just" defTabSz="912813">
              <a:spcBef>
                <a:spcPct val="20000"/>
              </a:spcBef>
              <a:buFont typeface="Wingdings" pitchFamily="2" charset="2"/>
              <a:buChar char="n"/>
            </a:pPr>
            <a:r>
              <a:rPr lang="pl-PL" sz="1400">
                <a:solidFill>
                  <a:srgbClr val="404143"/>
                </a:solidFill>
                <a:latin typeface="Arial Light"/>
              </a:rPr>
              <a:t>W 79 % procentach wizyt w urzędach działał system numerkowy. Rembertów, Ursus oraz Wesoła – to dzielnice, w których jeszcze brakuje systemu numerkowego.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Urzędnik: Sposób załatwienia przedstawionej sprawy </a:t>
            </a:r>
            <a:r>
              <a:rPr lang="pl-PL" sz="3100" b="1" dirty="0" smtClean="0">
                <a:solidFill>
                  <a:schemeClr val="accent5"/>
                </a:solidFill>
              </a:rPr>
              <a:t>(1)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/>
        </p:nvGraphicFramePr>
        <p:xfrm>
          <a:off x="468313" y="2290763"/>
          <a:ext cx="2160587" cy="35591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zadowolony 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75" y="1989138"/>
            <a:ext cx="1117600" cy="2714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288" y="1993900"/>
            <a:ext cx="1117600" cy="2714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288" y="1993900"/>
            <a:ext cx="1116012" cy="2714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73F2CB42-DA6F-4F8A-A074-DFE959B2F289}" type="slidenum">
              <a:rPr lang="pl-PL"/>
              <a:pPr>
                <a:defRPr/>
              </a:pPr>
              <a:t>70</a:t>
            </a:fld>
            <a:endParaRPr lang="pl-PL"/>
          </a:p>
        </p:txBody>
      </p:sp>
      <p:graphicFrame>
        <p:nvGraphicFramePr>
          <p:cNvPr id="87052" name="Object 2"/>
          <p:cNvGraphicFramePr>
            <a:graphicFrameLocks/>
          </p:cNvGraphicFramePr>
          <p:nvPr/>
        </p:nvGraphicFramePr>
        <p:xfrm>
          <a:off x="2722563" y="2216150"/>
          <a:ext cx="2405062" cy="4421188"/>
        </p:xfrm>
        <a:graphic>
          <a:graphicData uri="http://schemas.openxmlformats.org/presentationml/2006/ole">
            <p:oleObj spid="_x0000_s87052" r:id="rId3" imgW="2408129" imgH="4419983" progId="Excel.Chart.8">
              <p:embed/>
            </p:oleObj>
          </a:graphicData>
        </a:graphic>
      </p:graphicFrame>
      <p:graphicFrame>
        <p:nvGraphicFramePr>
          <p:cNvPr id="87053" name="Object 2"/>
          <p:cNvGraphicFramePr>
            <a:graphicFrameLocks/>
          </p:cNvGraphicFramePr>
          <p:nvPr/>
        </p:nvGraphicFramePr>
        <p:xfrm>
          <a:off x="6897688" y="2227263"/>
          <a:ext cx="2406650" cy="4421187"/>
        </p:xfrm>
        <a:graphic>
          <a:graphicData uri="http://schemas.openxmlformats.org/presentationml/2006/ole">
            <p:oleObj spid="_x0000_s87053" r:id="rId4" imgW="2402032" imgH="4426080" progId="Excel.Chart.8">
              <p:embed/>
            </p:oleObj>
          </a:graphicData>
        </a:graphic>
      </p:graphicFrame>
      <p:graphicFrame>
        <p:nvGraphicFramePr>
          <p:cNvPr id="87054" name="Object 2"/>
          <p:cNvGraphicFramePr>
            <a:graphicFrameLocks/>
          </p:cNvGraphicFramePr>
          <p:nvPr/>
        </p:nvGraphicFramePr>
        <p:xfrm>
          <a:off x="4794250" y="2216150"/>
          <a:ext cx="2405063" cy="4421188"/>
        </p:xfrm>
        <a:graphic>
          <a:graphicData uri="http://schemas.openxmlformats.org/presentationml/2006/ole">
            <p:oleObj spid="_x0000_s87054" r:id="rId5" imgW="2408129" imgH="4419983" progId="Excel.Chart.8">
              <p:embed/>
            </p:oleObj>
          </a:graphicData>
        </a:graphic>
      </p:graphicFrame>
      <p:sp>
        <p:nvSpPr>
          <p:cNvPr id="17" name="Prostokąt 16"/>
          <p:cNvSpPr/>
          <p:nvPr/>
        </p:nvSpPr>
        <p:spPr>
          <a:xfrm>
            <a:off x="539750" y="5157788"/>
            <a:ext cx="8497888" cy="720725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87056" name="pole tekstowe 14"/>
          <p:cNvSpPr txBox="1">
            <a:spLocks noChangeArrowheads="1"/>
          </p:cNvSpPr>
          <p:nvPr/>
        </p:nvSpPr>
        <p:spPr bwMode="auto">
          <a:xfrm>
            <a:off x="0" y="6459538"/>
            <a:ext cx="2844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36513" y="6094413"/>
            <a:ext cx="2808287" cy="360362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Odsetek odpowiedzi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„Zdecydowanie tak” oraz „raczej tak”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0113" y="4168775"/>
            <a:ext cx="7773987" cy="1362075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dirty="0"/>
              <a:t>Wyniki badania</a:t>
            </a:r>
          </a:p>
        </p:txBody>
      </p:sp>
      <p:grpSp>
        <p:nvGrpSpPr>
          <p:cNvPr id="88066" name="Grupa 6"/>
          <p:cNvGrpSpPr>
            <a:grpSpLocks/>
          </p:cNvGrpSpPr>
          <p:nvPr/>
        </p:nvGrpSpPr>
        <p:grpSpPr bwMode="auto">
          <a:xfrm>
            <a:off x="0" y="3605213"/>
            <a:ext cx="8383588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51"/>
              <a:ext cx="2628651" cy="360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pic>
          <p:nvPicPr>
            <p:cNvPr id="88069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838" y="1412875"/>
            <a:ext cx="6916737" cy="1939925"/>
          </a:xfrm>
          <a:prstGeom prst="rect">
            <a:avLst/>
          </a:prstGeom>
        </p:spPr>
        <p:txBody>
          <a:bodyPr lIns="0" tIns="0" rIns="0" bIns="122400" anchor="b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pl-PL" dirty="0" smtClean="0"/>
              <a:t>Poszczególne urzędy</a:t>
            </a:r>
          </a:p>
          <a:p>
            <a:pPr algn="r" fontAlgn="auto">
              <a:spcAft>
                <a:spcPts val="0"/>
              </a:spcAft>
              <a:defRPr/>
            </a:pPr>
            <a:endParaRPr lang="pl-PL" dirty="0"/>
          </a:p>
          <a:p>
            <a:pPr algn="r" fontAlgn="auto">
              <a:spcAft>
                <a:spcPts val="0"/>
              </a:spcAft>
              <a:defRPr/>
            </a:pP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0113" y="4168775"/>
            <a:ext cx="7773987" cy="1362075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dirty="0"/>
              <a:t>Wyniki badania</a:t>
            </a:r>
          </a:p>
        </p:txBody>
      </p:sp>
      <p:grpSp>
        <p:nvGrpSpPr>
          <p:cNvPr id="89090" name="Grupa 6"/>
          <p:cNvGrpSpPr>
            <a:grpSpLocks/>
          </p:cNvGrpSpPr>
          <p:nvPr/>
        </p:nvGrpSpPr>
        <p:grpSpPr bwMode="auto">
          <a:xfrm>
            <a:off x="0" y="3605213"/>
            <a:ext cx="8383588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51"/>
              <a:ext cx="2628651" cy="360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pic>
          <p:nvPicPr>
            <p:cNvPr id="89093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838" y="1412875"/>
            <a:ext cx="6916737" cy="1939925"/>
          </a:xfrm>
          <a:prstGeom prst="rect">
            <a:avLst/>
          </a:prstGeom>
        </p:spPr>
        <p:txBody>
          <a:bodyPr lIns="0" tIns="0" rIns="0" bIns="122400" anchor="b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pl-PL" dirty="0" smtClean="0"/>
              <a:t>Otoczenie: 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pl-PL" dirty="0" smtClean="0"/>
              <a:t>wygląd urzędu</a:t>
            </a:r>
          </a:p>
          <a:p>
            <a:pPr algn="r" fontAlgn="auto">
              <a:spcAft>
                <a:spcPts val="0"/>
              </a:spcAft>
              <a:defRPr/>
            </a:pP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 smtClean="0"/>
              <a:t>Poszczególne urzędy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accent5"/>
                </a:solidFill>
              </a:rPr>
              <a:t>Otoczenie: Wygląd urzędu (1)</a:t>
            </a:r>
            <a:endParaRPr lang="pl-PL" sz="2800" b="1" dirty="0">
              <a:solidFill>
                <a:schemeClr val="accent5"/>
              </a:solidFill>
            </a:endParaRPr>
          </a:p>
        </p:txBody>
      </p:sp>
      <p:sp>
        <p:nvSpPr>
          <p:cNvPr id="90114" name="Rectangle 4"/>
          <p:cNvSpPr>
            <a:spLocks noChangeArrowheads="1"/>
          </p:cNvSpPr>
          <p:nvPr/>
        </p:nvSpPr>
        <p:spPr bwMode="auto">
          <a:xfrm>
            <a:off x="614363" y="1757363"/>
            <a:ext cx="4678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widoczna jest tablica informacyjna?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B9EE4878-C715-48D3-8BFC-E6E5AA1958C9}" type="slidenum">
              <a:rPr lang="pl-PL"/>
              <a:pPr>
                <a:defRPr/>
              </a:pPr>
              <a:t>73</a:t>
            </a:fld>
            <a:endParaRPr lang="pl-PL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7524750" y="1476375"/>
            <a:ext cx="1512888" cy="461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42" tIns="45722" rIns="91442" bIns="45722" anchor="ctr">
            <a:spAutoFit/>
          </a:bodyPr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N=20 wizyt w każdym urzędzie</a:t>
            </a: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252413" y="6418263"/>
            <a:ext cx="2293937" cy="32385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graphicFrame>
        <p:nvGraphicFramePr>
          <p:cNvPr id="90118" name="Object 2"/>
          <p:cNvGraphicFramePr>
            <a:graphicFrameLocks noChangeAspect="1"/>
          </p:cNvGraphicFramePr>
          <p:nvPr/>
        </p:nvGraphicFramePr>
        <p:xfrm>
          <a:off x="346075" y="1771650"/>
          <a:ext cx="8564563" cy="2630488"/>
        </p:xfrm>
        <a:graphic>
          <a:graphicData uri="http://schemas.openxmlformats.org/presentationml/2006/ole">
            <p:oleObj spid="_x0000_s90118" r:id="rId3" imgW="8565622" imgH="2627604" progId="Excel.Chart.8">
              <p:embed/>
            </p:oleObj>
          </a:graphicData>
        </a:graphic>
      </p:graphicFrame>
      <p:graphicFrame>
        <p:nvGraphicFramePr>
          <p:cNvPr id="90119" name="Object 2"/>
          <p:cNvGraphicFramePr>
            <a:graphicFrameLocks noChangeAspect="1"/>
          </p:cNvGraphicFramePr>
          <p:nvPr/>
        </p:nvGraphicFramePr>
        <p:xfrm>
          <a:off x="346075" y="4157663"/>
          <a:ext cx="8564563" cy="2628900"/>
        </p:xfrm>
        <a:graphic>
          <a:graphicData uri="http://schemas.openxmlformats.org/presentationml/2006/ole">
            <p:oleObj spid="_x0000_s90119" r:id="rId4" imgW="8565622" imgH="2627604" progId="Excel.Chart.8">
              <p:embed/>
            </p:oleObj>
          </a:graphicData>
        </a:graphic>
      </p:graphicFrame>
      <p:sp>
        <p:nvSpPr>
          <p:cNvPr id="90120" name="Rectangle 4"/>
          <p:cNvSpPr>
            <a:spLocks noChangeArrowheads="1"/>
          </p:cNvSpPr>
          <p:nvPr/>
        </p:nvSpPr>
        <p:spPr bwMode="auto">
          <a:xfrm>
            <a:off x="614363" y="4149725"/>
            <a:ext cx="7558087" cy="277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r>
              <a:rPr lang="pl-PL" sz="1200" b="1">
                <a:latin typeface="Arial Light"/>
              </a:rPr>
              <a:t>Czy oznakowanie PI jest widoczne/czytelne?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 smtClean="0"/>
              <a:t>Poszczególne urzędy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accent5"/>
                </a:solidFill>
              </a:rPr>
              <a:t>Otoczenie: Wygląd urzędu (2)</a:t>
            </a:r>
            <a:endParaRPr lang="pl-PL" sz="2800" b="1" dirty="0">
              <a:solidFill>
                <a:schemeClr val="accent5"/>
              </a:solidFill>
            </a:endParaRPr>
          </a:p>
        </p:txBody>
      </p:sp>
      <p:sp>
        <p:nvSpPr>
          <p:cNvPr id="91138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18" tIns="45725" rIns="180018" bIns="45725"/>
          <a:lstStyle/>
          <a:p>
            <a:r>
              <a:rPr lang="pl-PL" sz="1200" b="1">
                <a:latin typeface="Arial Light"/>
              </a:rPr>
              <a:t>Czy oznakowanie poszczególnych stanowisk WOM PI delegatur BAISO jest widoczne/ czytelne?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FBF72423-09B3-4ADE-BDF4-6A0AB26A5D97}" type="slidenum">
              <a:rPr lang="pl-PL"/>
              <a:pPr>
                <a:defRPr/>
              </a:pPr>
              <a:t>74</a:t>
            </a:fld>
            <a:endParaRPr lang="pl-PL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7524750" y="1476375"/>
            <a:ext cx="1512888" cy="461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42" tIns="45722" rIns="91442" bIns="45722" anchor="ctr">
            <a:spAutoFit/>
          </a:bodyPr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N=20 wizyt w każdym urzędzie</a:t>
            </a: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252413" y="6418263"/>
            <a:ext cx="2293937" cy="32385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graphicFrame>
        <p:nvGraphicFramePr>
          <p:cNvPr id="91142" name="Object 2"/>
          <p:cNvGraphicFramePr>
            <a:graphicFrameLocks noChangeAspect="1"/>
          </p:cNvGraphicFramePr>
          <p:nvPr/>
        </p:nvGraphicFramePr>
        <p:xfrm>
          <a:off x="346075" y="2514600"/>
          <a:ext cx="8564563" cy="2630488"/>
        </p:xfrm>
        <a:graphic>
          <a:graphicData uri="http://schemas.openxmlformats.org/presentationml/2006/ole">
            <p:oleObj spid="_x0000_s91142" r:id="rId3" imgW="8565622" imgH="2627604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 smtClean="0"/>
              <a:t>Poszczególne urzędy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accent5"/>
                </a:solidFill>
              </a:rPr>
              <a:t>Otoczenie: Wygląd urzędu (3)</a:t>
            </a:r>
            <a:endParaRPr lang="pl-PL" sz="2800" b="1" dirty="0">
              <a:solidFill>
                <a:schemeClr val="accent5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E0BE002-1A6E-45C8-9541-5C821DA94BB5}" type="slidenum">
              <a:rPr lang="pl-PL"/>
              <a:pPr>
                <a:defRPr/>
              </a:pPr>
              <a:t>75</a:t>
            </a:fld>
            <a:endParaRPr lang="pl-PL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524750" y="1476375"/>
            <a:ext cx="1512888" cy="461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42" tIns="45722" rIns="91442" bIns="45722" anchor="ctr">
            <a:spAutoFit/>
          </a:bodyPr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N=20 wizyt w każdym urzędzie</a:t>
            </a:r>
          </a:p>
        </p:txBody>
      </p:sp>
      <p:graphicFrame>
        <p:nvGraphicFramePr>
          <p:cNvPr id="92164" name="Object 2"/>
          <p:cNvGraphicFramePr>
            <a:graphicFrameLocks noChangeAspect="1"/>
          </p:cNvGraphicFramePr>
          <p:nvPr/>
        </p:nvGraphicFramePr>
        <p:xfrm>
          <a:off x="346075" y="1771650"/>
          <a:ext cx="8564563" cy="2630488"/>
        </p:xfrm>
        <a:graphic>
          <a:graphicData uri="http://schemas.openxmlformats.org/presentationml/2006/ole">
            <p:oleObj spid="_x0000_s92164" r:id="rId3" imgW="8565622" imgH="2627604" progId="Excel.Chart.8">
              <p:embed/>
            </p:oleObj>
          </a:graphicData>
        </a:graphic>
      </p:graphicFrame>
      <p:graphicFrame>
        <p:nvGraphicFramePr>
          <p:cNvPr id="92165" name="Object 2"/>
          <p:cNvGraphicFramePr>
            <a:graphicFrameLocks noChangeAspect="1"/>
          </p:cNvGraphicFramePr>
          <p:nvPr/>
        </p:nvGraphicFramePr>
        <p:xfrm>
          <a:off x="346075" y="3811588"/>
          <a:ext cx="8564563" cy="2628900"/>
        </p:xfrm>
        <a:graphic>
          <a:graphicData uri="http://schemas.openxmlformats.org/presentationml/2006/ole">
            <p:oleObj spid="_x0000_s92165" r:id="rId4" imgW="8565622" imgH="2633700" progId="Excel.Chart.8">
              <p:embed/>
            </p:oleObj>
          </a:graphicData>
        </a:graphic>
      </p:graphicFrame>
      <p:sp>
        <p:nvSpPr>
          <p:cNvPr id="92166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Gdzie znajdują się karty informacyjne?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 smtClean="0"/>
              <a:t>Poszczególne urzędy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accent5"/>
                </a:solidFill>
              </a:rPr>
              <a:t>Otoczenie: Wygląd urzędu (4)</a:t>
            </a:r>
            <a:endParaRPr lang="pl-PL" sz="2800" b="1" dirty="0">
              <a:solidFill>
                <a:schemeClr val="accent5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F559572-41CC-4C34-82F8-1D748ACB0F1F}" type="slidenum">
              <a:rPr lang="pl-PL"/>
              <a:pPr>
                <a:defRPr/>
              </a:pPr>
              <a:t>76</a:t>
            </a:fld>
            <a:endParaRPr lang="pl-PL"/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252413" y="6418263"/>
            <a:ext cx="2293937" cy="32385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graphicFrame>
        <p:nvGraphicFramePr>
          <p:cNvPr id="93188" name="Object 2"/>
          <p:cNvGraphicFramePr>
            <a:graphicFrameLocks noChangeAspect="1"/>
          </p:cNvGraphicFramePr>
          <p:nvPr/>
        </p:nvGraphicFramePr>
        <p:xfrm>
          <a:off x="346075" y="1771650"/>
          <a:ext cx="8564563" cy="2630488"/>
        </p:xfrm>
        <a:graphic>
          <a:graphicData uri="http://schemas.openxmlformats.org/presentationml/2006/ole">
            <p:oleObj spid="_x0000_s93188" r:id="rId3" imgW="8565622" imgH="2627604" progId="Excel.Chart.8">
              <p:embed/>
            </p:oleObj>
          </a:graphicData>
        </a:graphic>
      </p:graphicFrame>
      <p:graphicFrame>
        <p:nvGraphicFramePr>
          <p:cNvPr id="93189" name="Object 2"/>
          <p:cNvGraphicFramePr>
            <a:graphicFrameLocks noChangeAspect="1"/>
          </p:cNvGraphicFramePr>
          <p:nvPr/>
        </p:nvGraphicFramePr>
        <p:xfrm>
          <a:off x="346075" y="4157663"/>
          <a:ext cx="8564563" cy="2628900"/>
        </p:xfrm>
        <a:graphic>
          <a:graphicData uri="http://schemas.openxmlformats.org/presentationml/2006/ole">
            <p:oleObj spid="_x0000_s93189" r:id="rId4" imgW="8565622" imgH="2627604" progId="Excel.Chart.8">
              <p:embed/>
            </p:oleObj>
          </a:graphicData>
        </a:graphic>
      </p:graphicFrame>
      <p:sp>
        <p:nvSpPr>
          <p:cNvPr id="93190" name="Rectangle 4"/>
          <p:cNvSpPr>
            <a:spLocks noChangeArrowheads="1"/>
          </p:cNvSpPr>
          <p:nvPr/>
        </p:nvSpPr>
        <p:spPr bwMode="auto">
          <a:xfrm>
            <a:off x="614363" y="4149725"/>
            <a:ext cx="7558087" cy="277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r>
              <a:rPr lang="pl-PL" sz="1200" b="1">
                <a:latin typeface="Arial Light"/>
              </a:rPr>
              <a:t>Czy karty informacyjne, które są na terenie urzędu są w miejscu, w którym łatwo je zauważyć?</a:t>
            </a:r>
          </a:p>
        </p:txBody>
      </p:sp>
      <p:sp>
        <p:nvSpPr>
          <p:cNvPr id="93191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karty informacyjne, które są na terenie urzędu są uporządkowane?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524750" y="1476375"/>
            <a:ext cx="1512888" cy="461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42" tIns="45722" rIns="91442" bIns="45722" anchor="ctr">
            <a:spAutoFit/>
          </a:bodyPr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N=20 wizyt w każdym urzędzie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 smtClean="0"/>
              <a:t>Poszczególne urzędy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accent5"/>
                </a:solidFill>
              </a:rPr>
              <a:t>Otoczenie: Wygląd urzędu (5)</a:t>
            </a:r>
            <a:endParaRPr lang="pl-PL" sz="2800" b="1" dirty="0">
              <a:solidFill>
                <a:schemeClr val="accent5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976C3EC3-8407-4009-BD4D-D79DB2D8B5BA}" type="slidenum">
              <a:rPr lang="pl-PL"/>
              <a:pPr>
                <a:defRPr/>
              </a:pPr>
              <a:t>77</a:t>
            </a:fld>
            <a:endParaRPr lang="pl-PL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524750" y="1476375"/>
            <a:ext cx="1512888" cy="461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42" tIns="45722" rIns="91442" bIns="45722" anchor="ctr">
            <a:spAutoFit/>
          </a:bodyPr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N=20 wizyt w każdym urzędzie</a:t>
            </a:r>
          </a:p>
        </p:txBody>
      </p:sp>
      <p:graphicFrame>
        <p:nvGraphicFramePr>
          <p:cNvPr id="94212" name="Object 2"/>
          <p:cNvGraphicFramePr>
            <a:graphicFrameLocks noChangeAspect="1"/>
          </p:cNvGraphicFramePr>
          <p:nvPr/>
        </p:nvGraphicFramePr>
        <p:xfrm>
          <a:off x="346075" y="1771650"/>
          <a:ext cx="8564563" cy="2630488"/>
        </p:xfrm>
        <a:graphic>
          <a:graphicData uri="http://schemas.openxmlformats.org/presentationml/2006/ole">
            <p:oleObj spid="_x0000_s94212" r:id="rId3" imgW="8565622" imgH="2627604" progId="Excel.Chart.8">
              <p:embed/>
            </p:oleObj>
          </a:graphicData>
        </a:graphic>
      </p:graphicFrame>
      <p:graphicFrame>
        <p:nvGraphicFramePr>
          <p:cNvPr id="94213" name="Object 2"/>
          <p:cNvGraphicFramePr>
            <a:graphicFrameLocks noChangeAspect="1"/>
          </p:cNvGraphicFramePr>
          <p:nvPr/>
        </p:nvGraphicFramePr>
        <p:xfrm>
          <a:off x="346075" y="3811588"/>
          <a:ext cx="8564563" cy="2628900"/>
        </p:xfrm>
        <a:graphic>
          <a:graphicData uri="http://schemas.openxmlformats.org/presentationml/2006/ole">
            <p:oleObj spid="_x0000_s94213" r:id="rId4" imgW="8565622" imgH="2633700" progId="Excel.Chart.8">
              <p:embed/>
            </p:oleObj>
          </a:graphicData>
        </a:graphic>
      </p:graphicFrame>
      <p:sp>
        <p:nvSpPr>
          <p:cNvPr id="94214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Gdzie znajdują się formularze / wnioski?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 smtClean="0"/>
              <a:t>Poszczególne urzędy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accent5"/>
                </a:solidFill>
              </a:rPr>
              <a:t>Otoczenie: Wygląd urzędu (6)</a:t>
            </a:r>
            <a:endParaRPr lang="pl-PL" sz="2800" b="1" dirty="0">
              <a:solidFill>
                <a:schemeClr val="accent5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6FCC556-C73E-428B-9077-648E8A59BA4F}" type="slidenum">
              <a:rPr lang="pl-PL"/>
              <a:pPr>
                <a:defRPr/>
              </a:pPr>
              <a:t>78</a:t>
            </a:fld>
            <a:endParaRPr lang="pl-PL"/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252413" y="6418263"/>
            <a:ext cx="2293937" cy="32385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graphicFrame>
        <p:nvGraphicFramePr>
          <p:cNvPr id="95236" name="Object 2"/>
          <p:cNvGraphicFramePr>
            <a:graphicFrameLocks noChangeAspect="1"/>
          </p:cNvGraphicFramePr>
          <p:nvPr/>
        </p:nvGraphicFramePr>
        <p:xfrm>
          <a:off x="346075" y="1771650"/>
          <a:ext cx="8564563" cy="2630488"/>
        </p:xfrm>
        <a:graphic>
          <a:graphicData uri="http://schemas.openxmlformats.org/presentationml/2006/ole">
            <p:oleObj spid="_x0000_s95236" r:id="rId3" imgW="8565622" imgH="2627604" progId="Excel.Chart.8">
              <p:embed/>
            </p:oleObj>
          </a:graphicData>
        </a:graphic>
      </p:graphicFrame>
      <p:graphicFrame>
        <p:nvGraphicFramePr>
          <p:cNvPr id="95237" name="Object 2"/>
          <p:cNvGraphicFramePr>
            <a:graphicFrameLocks noChangeAspect="1"/>
          </p:cNvGraphicFramePr>
          <p:nvPr/>
        </p:nvGraphicFramePr>
        <p:xfrm>
          <a:off x="346075" y="4157663"/>
          <a:ext cx="8564563" cy="2628900"/>
        </p:xfrm>
        <a:graphic>
          <a:graphicData uri="http://schemas.openxmlformats.org/presentationml/2006/ole">
            <p:oleObj spid="_x0000_s95237" r:id="rId4" imgW="8565622" imgH="2627604" progId="Excel.Chart.8">
              <p:embed/>
            </p:oleObj>
          </a:graphicData>
        </a:graphic>
      </p:graphicFrame>
      <p:sp>
        <p:nvSpPr>
          <p:cNvPr id="95238" name="Rectangle 4"/>
          <p:cNvSpPr>
            <a:spLocks noChangeArrowheads="1"/>
          </p:cNvSpPr>
          <p:nvPr/>
        </p:nvSpPr>
        <p:spPr bwMode="auto">
          <a:xfrm>
            <a:off x="614363" y="4149725"/>
            <a:ext cx="7558087" cy="277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r>
              <a:rPr lang="pl-PL" sz="1200" b="1">
                <a:latin typeface="Arial Light"/>
              </a:rPr>
              <a:t>Czy formularze/ wnioski na terenie urzędu są w miejscu, w którym łatwo je zauważyć?</a:t>
            </a:r>
          </a:p>
        </p:txBody>
      </p:sp>
      <p:sp>
        <p:nvSpPr>
          <p:cNvPr id="95239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formularze/ wnioski, które są na terenie urzędu są ułożone w należytym porządku?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524750" y="1476375"/>
            <a:ext cx="1512888" cy="461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42" tIns="45722" rIns="91442" bIns="45722" anchor="ctr">
            <a:spAutoFit/>
          </a:bodyPr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N=20 wizyt w każdym urzędzie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 smtClean="0"/>
              <a:t>Poszczególne urzędy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accent5"/>
                </a:solidFill>
              </a:rPr>
              <a:t>Otoczenie: Wygląd urzędu (7)</a:t>
            </a:r>
            <a:endParaRPr lang="pl-PL" sz="2800" b="1" dirty="0">
              <a:solidFill>
                <a:schemeClr val="accent5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DC883C3B-EAF1-42BA-8991-0A7C0462D7CA}" type="slidenum">
              <a:rPr lang="pl-PL"/>
              <a:pPr>
                <a:defRPr/>
              </a:pPr>
              <a:t>79</a:t>
            </a:fld>
            <a:endParaRPr lang="pl-PL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524750" y="1476375"/>
            <a:ext cx="1512888" cy="461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42" tIns="45722" rIns="91442" bIns="45722" anchor="ctr">
            <a:spAutoFit/>
          </a:bodyPr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N=20 wizyt w każdym urzędzie</a:t>
            </a:r>
          </a:p>
        </p:txBody>
      </p:sp>
      <p:graphicFrame>
        <p:nvGraphicFramePr>
          <p:cNvPr id="96260" name="Object 2"/>
          <p:cNvGraphicFramePr>
            <a:graphicFrameLocks noChangeAspect="1"/>
          </p:cNvGraphicFramePr>
          <p:nvPr/>
        </p:nvGraphicFramePr>
        <p:xfrm>
          <a:off x="346075" y="1771650"/>
          <a:ext cx="8564563" cy="2630488"/>
        </p:xfrm>
        <a:graphic>
          <a:graphicData uri="http://schemas.openxmlformats.org/presentationml/2006/ole">
            <p:oleObj spid="_x0000_s96260" r:id="rId3" imgW="8565622" imgH="2627604" progId="Excel.Chart.8">
              <p:embed/>
            </p:oleObj>
          </a:graphicData>
        </a:graphic>
      </p:graphicFrame>
      <p:graphicFrame>
        <p:nvGraphicFramePr>
          <p:cNvPr id="96261" name="Object 2"/>
          <p:cNvGraphicFramePr>
            <a:graphicFrameLocks noChangeAspect="1"/>
          </p:cNvGraphicFramePr>
          <p:nvPr/>
        </p:nvGraphicFramePr>
        <p:xfrm>
          <a:off x="346075" y="3811588"/>
          <a:ext cx="8564563" cy="2628900"/>
        </p:xfrm>
        <a:graphic>
          <a:graphicData uri="http://schemas.openxmlformats.org/presentationml/2006/ole">
            <p:oleObj spid="_x0000_s96261" r:id="rId4" imgW="8565622" imgH="2633700" progId="Excel.Chart.8">
              <p:embed/>
            </p:oleObj>
          </a:graphicData>
        </a:graphic>
      </p:graphicFrame>
      <p:sp>
        <p:nvSpPr>
          <p:cNvPr id="96262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Gdzie znajdują się wzory wypełnionych formularzy / wniosków?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CAF9C5E0-839A-47E8-8C49-CD1AC4C97748}" type="slidenum">
              <a:rPr lang="pl-PL"/>
              <a:pPr>
                <a:defRPr/>
              </a:pPr>
              <a:t>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 smtClean="0"/>
              <a:t>Rezultaty badania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accent5"/>
                </a:solidFill>
              </a:rPr>
              <a:t>3 z 7</a:t>
            </a:r>
            <a:endParaRPr lang="pl-PL" sz="2800" b="1" dirty="0"/>
          </a:p>
        </p:txBody>
      </p:sp>
      <p:sp>
        <p:nvSpPr>
          <p:cNvPr id="6" name="Symbol zastępczy zawartości 1"/>
          <p:cNvSpPr txBox="1">
            <a:spLocks/>
          </p:cNvSpPr>
          <p:nvPr/>
        </p:nvSpPr>
        <p:spPr>
          <a:xfrm>
            <a:off x="973138" y="1979613"/>
            <a:ext cx="7559675" cy="4230687"/>
          </a:xfrm>
          <a:prstGeom prst="rect">
            <a:avLst/>
          </a:prstGeom>
          <a:noFill/>
        </p:spPr>
        <p:txBody>
          <a:bodyPr lIns="91431" tIns="45717" rIns="91431" bIns="45717"/>
          <a:lstStyle>
            <a:lvl1pPr marL="342864" indent="-342864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1pPr>
            <a:lvl2pPr marL="742874" indent="-285723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2pPr>
            <a:lvl3pPr marL="1142884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4pPr>
            <a:lvl5pPr marL="2057195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5pPr>
            <a:lvl6pPr marL="251434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70% urzędników obsługujących audytorów podczas wizyt posiadało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widoczne identyfikatory z imieniem i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nazwiskiem.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Jest to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znaczący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spadek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porównaniu z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rokiem ubiegłym,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kiedy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identyfikatory miło 81% urzędników. Identyfikatory najrzadziej noszą urzędnicy pracujący w dzielnicy Bemowo – co trzeci urzędnik w tej dzielnicy miał widoczny imienny identyfikator.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72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% urzędników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ubranych było w strój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„służbowy”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określony w Standardach Obsługi Klienta Miasta Stołecznego Warszawy.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2012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roku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strój „służbowy” miało o 14% urzędników więcej.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Podobnie jak w poprzednich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pomiarach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na większości urzędniczych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biurek panował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porządek (84%).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Największy zauważalny podczas audytów bałagan panował na biurkach urzędników pracujących w dzielnicach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Targówek (50%)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oraz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Białołęka (67%). </a:t>
            </a: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Podczas 18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% wizyt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audytorzy na biurkach urzędników zauważyli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przedmioty niezwiązane z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ich pracą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.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Najczęściej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miało to miejsce na Targówku.</a:t>
            </a: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Naczynia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(kubki, talerzyki) na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biurkach urzędników znajdowały się bardzo rzadko – zaledwie u 3% urzędników dało się zauważyć leżące na biurkach naczynia.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Relatywnie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najwięcej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takich przypadków odnotowano w urzędzie w Wilanowie. </a:t>
            </a: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 smtClean="0"/>
              <a:t>Poszczególne urzędy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accent5"/>
                </a:solidFill>
              </a:rPr>
              <a:t>Otoczenie: Wygląd urzędu (8)</a:t>
            </a:r>
            <a:endParaRPr lang="pl-PL" sz="2800" b="1" dirty="0">
              <a:solidFill>
                <a:schemeClr val="accent5"/>
              </a:solidFill>
            </a:endParaRPr>
          </a:p>
        </p:txBody>
      </p:sp>
      <p:sp>
        <p:nvSpPr>
          <p:cNvPr id="97282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18" tIns="45725" rIns="180018" bIns="45725"/>
          <a:lstStyle/>
          <a:p>
            <a:r>
              <a:rPr lang="pl-PL" sz="1200" b="1">
                <a:latin typeface="Arial Light"/>
              </a:rPr>
              <a:t>Czy odległość blatów/ stolików od wzorów wypełnionych formularzy/wniosków na tablicach/w skoroszytach jest odpowiednia?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E1833D4-E3C7-48C0-888E-5EB494B87001}" type="slidenum">
              <a:rPr lang="pl-PL"/>
              <a:pPr>
                <a:defRPr/>
              </a:pPr>
              <a:t>80</a:t>
            </a:fld>
            <a:endParaRPr lang="pl-PL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7524750" y="1476375"/>
            <a:ext cx="1512888" cy="461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42" tIns="45722" rIns="91442" bIns="45722" anchor="ctr">
            <a:spAutoFit/>
          </a:bodyPr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N=20 wizyt w każdym urzędzie</a:t>
            </a: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252413" y="6418263"/>
            <a:ext cx="2293937" cy="32385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graphicFrame>
        <p:nvGraphicFramePr>
          <p:cNvPr id="97286" name="Object 2"/>
          <p:cNvGraphicFramePr>
            <a:graphicFrameLocks noChangeAspect="1"/>
          </p:cNvGraphicFramePr>
          <p:nvPr/>
        </p:nvGraphicFramePr>
        <p:xfrm>
          <a:off x="346075" y="2514600"/>
          <a:ext cx="8564563" cy="2630488"/>
        </p:xfrm>
        <a:graphic>
          <a:graphicData uri="http://schemas.openxmlformats.org/presentationml/2006/ole">
            <p:oleObj spid="_x0000_s97286" r:id="rId3" imgW="8565622" imgH="2627604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 smtClean="0"/>
              <a:t>Poszczególne urzędy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accent5"/>
                </a:solidFill>
              </a:rPr>
              <a:t>Otoczenie: Wygląd urzędu (9)</a:t>
            </a:r>
            <a:endParaRPr lang="pl-PL" sz="2800" b="1" dirty="0">
              <a:solidFill>
                <a:schemeClr val="accent5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A3B468D-29A2-4E54-A177-99438E2659CF}" type="slidenum">
              <a:rPr lang="pl-PL"/>
              <a:pPr>
                <a:defRPr/>
              </a:pPr>
              <a:t>81</a:t>
            </a:fld>
            <a:endParaRPr lang="pl-PL"/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252413" y="6418263"/>
            <a:ext cx="2293937" cy="32385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graphicFrame>
        <p:nvGraphicFramePr>
          <p:cNvPr id="98308" name="Object 2"/>
          <p:cNvGraphicFramePr>
            <a:graphicFrameLocks noChangeAspect="1"/>
          </p:cNvGraphicFramePr>
          <p:nvPr/>
        </p:nvGraphicFramePr>
        <p:xfrm>
          <a:off x="346075" y="1771650"/>
          <a:ext cx="8564563" cy="2630488"/>
        </p:xfrm>
        <a:graphic>
          <a:graphicData uri="http://schemas.openxmlformats.org/presentationml/2006/ole">
            <p:oleObj spid="_x0000_s98308" r:id="rId3" imgW="8565622" imgH="2627604" progId="Excel.Chart.8">
              <p:embed/>
            </p:oleObj>
          </a:graphicData>
        </a:graphic>
      </p:graphicFrame>
      <p:graphicFrame>
        <p:nvGraphicFramePr>
          <p:cNvPr id="98309" name="Object 2"/>
          <p:cNvGraphicFramePr>
            <a:graphicFrameLocks noChangeAspect="1"/>
          </p:cNvGraphicFramePr>
          <p:nvPr/>
        </p:nvGraphicFramePr>
        <p:xfrm>
          <a:off x="346075" y="4157663"/>
          <a:ext cx="8564563" cy="2628900"/>
        </p:xfrm>
        <a:graphic>
          <a:graphicData uri="http://schemas.openxmlformats.org/presentationml/2006/ole">
            <p:oleObj spid="_x0000_s98309" r:id="rId4" imgW="8565622" imgH="2627604" progId="Excel.Chart.8">
              <p:embed/>
            </p:oleObj>
          </a:graphicData>
        </a:graphic>
      </p:graphicFrame>
      <p:sp>
        <p:nvSpPr>
          <p:cNvPr id="98310" name="Rectangle 4"/>
          <p:cNvSpPr>
            <a:spLocks noChangeArrowheads="1"/>
          </p:cNvSpPr>
          <p:nvPr/>
        </p:nvSpPr>
        <p:spPr bwMode="auto">
          <a:xfrm>
            <a:off x="614363" y="4149725"/>
            <a:ext cx="7558087" cy="277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r>
              <a:rPr lang="pl-PL" sz="1200" b="1">
                <a:latin typeface="Arial Light"/>
              </a:rPr>
              <a:t>Czy liczba miejsc siedzących dla osób oczekujących jest wystarczająca?</a:t>
            </a:r>
          </a:p>
        </p:txBody>
      </p:sp>
      <p:sp>
        <p:nvSpPr>
          <p:cNvPr id="98311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liczba blatów/stolików do pisania formularzy/wniosków jest wystarczająca?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524750" y="1476375"/>
            <a:ext cx="1512888" cy="461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42" tIns="45722" rIns="91442" bIns="45722" anchor="ctr">
            <a:spAutoFit/>
          </a:bodyPr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N=20 wizyt w każdym urzędzie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 smtClean="0"/>
              <a:t>Poszczególne urzędy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accent5"/>
                </a:solidFill>
              </a:rPr>
              <a:t>Otoczenie: Wygląd urzędu (10)</a:t>
            </a:r>
            <a:endParaRPr lang="pl-PL" sz="2800" b="1" dirty="0">
              <a:solidFill>
                <a:schemeClr val="accent5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D0053982-3C56-43F3-B20F-F1D54D88FCA4}" type="slidenum">
              <a:rPr lang="pl-PL"/>
              <a:pPr>
                <a:defRPr/>
              </a:pPr>
              <a:t>82</a:t>
            </a:fld>
            <a:endParaRPr lang="pl-PL"/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252413" y="6418263"/>
            <a:ext cx="2293937" cy="32385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graphicFrame>
        <p:nvGraphicFramePr>
          <p:cNvPr id="99332" name="Object 2"/>
          <p:cNvGraphicFramePr>
            <a:graphicFrameLocks noChangeAspect="1"/>
          </p:cNvGraphicFramePr>
          <p:nvPr/>
        </p:nvGraphicFramePr>
        <p:xfrm>
          <a:off x="346075" y="1771650"/>
          <a:ext cx="8564563" cy="2630488"/>
        </p:xfrm>
        <a:graphic>
          <a:graphicData uri="http://schemas.openxmlformats.org/presentationml/2006/ole">
            <p:oleObj spid="_x0000_s99332" r:id="rId3" imgW="8565622" imgH="2627604" progId="Excel.Chart.8">
              <p:embed/>
            </p:oleObj>
          </a:graphicData>
        </a:graphic>
      </p:graphicFrame>
      <p:graphicFrame>
        <p:nvGraphicFramePr>
          <p:cNvPr id="99333" name="Object 2"/>
          <p:cNvGraphicFramePr>
            <a:graphicFrameLocks noChangeAspect="1"/>
          </p:cNvGraphicFramePr>
          <p:nvPr/>
        </p:nvGraphicFramePr>
        <p:xfrm>
          <a:off x="346075" y="4157663"/>
          <a:ext cx="8564563" cy="2628900"/>
        </p:xfrm>
        <a:graphic>
          <a:graphicData uri="http://schemas.openxmlformats.org/presentationml/2006/ole">
            <p:oleObj spid="_x0000_s99333" r:id="rId4" imgW="8565622" imgH="2627604" progId="Excel.Chart.8">
              <p:embed/>
            </p:oleObj>
          </a:graphicData>
        </a:graphic>
      </p:graphicFrame>
      <p:sp>
        <p:nvSpPr>
          <p:cNvPr id="99334" name="Rectangle 4"/>
          <p:cNvSpPr>
            <a:spLocks noChangeArrowheads="1"/>
          </p:cNvSpPr>
          <p:nvPr/>
        </p:nvSpPr>
        <p:spPr bwMode="auto">
          <a:xfrm>
            <a:off x="614363" y="4149725"/>
            <a:ext cx="7558087" cy="277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r>
              <a:rPr lang="pl-PL" sz="1200" b="1">
                <a:latin typeface="Arial Light"/>
              </a:rPr>
              <a:t>Czy ktoś z pracowników urzędu podszedł do Ciebie i zaoferował pomoc?</a:t>
            </a:r>
          </a:p>
        </p:txBody>
      </p:sp>
      <p:sp>
        <p:nvSpPr>
          <p:cNvPr id="99335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działa system numerowy?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524750" y="1476375"/>
            <a:ext cx="1512888" cy="461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42" tIns="45722" rIns="91442" bIns="45722" anchor="ctr">
            <a:spAutoFit/>
          </a:bodyPr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N=20 wizyt w każdym urzędzie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0113" y="4168775"/>
            <a:ext cx="7773987" cy="1362075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dirty="0"/>
              <a:t>Wyniki badania</a:t>
            </a:r>
          </a:p>
        </p:txBody>
      </p:sp>
      <p:grpSp>
        <p:nvGrpSpPr>
          <p:cNvPr id="100354" name="Grupa 6"/>
          <p:cNvGrpSpPr>
            <a:grpSpLocks/>
          </p:cNvGrpSpPr>
          <p:nvPr/>
        </p:nvGrpSpPr>
        <p:grpSpPr bwMode="auto">
          <a:xfrm>
            <a:off x="0" y="3605213"/>
            <a:ext cx="8383588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51"/>
              <a:ext cx="2628651" cy="360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pic>
          <p:nvPicPr>
            <p:cNvPr id="100357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838" y="1412875"/>
            <a:ext cx="6916737" cy="1939925"/>
          </a:xfrm>
          <a:prstGeom prst="rect">
            <a:avLst/>
          </a:prstGeom>
        </p:spPr>
        <p:txBody>
          <a:bodyPr lIns="0" tIns="0" rIns="0" bIns="122400" anchor="b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pl-PL" dirty="0"/>
              <a:t>Wygląd zewnętrzny urzędnika i jego stanowisko </a:t>
            </a:r>
            <a:r>
              <a:rPr lang="pl-PL" dirty="0" smtClean="0"/>
              <a:t>pracy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18" tIns="45725" rIns="180018" bIns="45725"/>
          <a:lstStyle/>
          <a:p>
            <a:r>
              <a:rPr lang="pl-PL" sz="1200" b="1">
                <a:latin typeface="Arial Light"/>
              </a:rPr>
              <a:t>Czy pracownik miał identyfikator?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246DC68E-7F78-4226-9A95-0CE9F50A6B9D}" type="slidenum">
              <a:rPr lang="pl-PL"/>
              <a:pPr>
                <a:defRPr/>
              </a:pPr>
              <a:t>84</a:t>
            </a:fld>
            <a:endParaRPr lang="pl-PL"/>
          </a:p>
        </p:txBody>
      </p:sp>
      <p:graphicFrame>
        <p:nvGraphicFramePr>
          <p:cNvPr id="101379" name="Object 2"/>
          <p:cNvGraphicFramePr>
            <a:graphicFrameLocks noChangeAspect="1"/>
          </p:cNvGraphicFramePr>
          <p:nvPr/>
        </p:nvGraphicFramePr>
        <p:xfrm>
          <a:off x="346075" y="2154238"/>
          <a:ext cx="8564563" cy="4567237"/>
        </p:xfrm>
        <a:graphic>
          <a:graphicData uri="http://schemas.openxmlformats.org/presentationml/2006/ole">
            <p:oleObj spid="_x0000_s101379" r:id="rId3" imgW="8565622" imgH="4572396" progId="Excel.Chart.8">
              <p:embed/>
            </p:oleObj>
          </a:graphicData>
        </a:graphic>
      </p:graphicFrame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Wygląd zewnętrzny urzędnika i jego stanowisko </a:t>
            </a:r>
            <a:r>
              <a:rPr lang="pl-PL" sz="3100" b="1" dirty="0" smtClean="0">
                <a:solidFill>
                  <a:schemeClr val="accent5"/>
                </a:solidFill>
              </a:rPr>
              <a:t>pracy (1)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101381" name="pole tekstowe 5"/>
          <p:cNvSpPr txBox="1">
            <a:spLocks noChangeArrowheads="1"/>
          </p:cNvSpPr>
          <p:nvPr/>
        </p:nvSpPr>
        <p:spPr bwMode="auto">
          <a:xfrm>
            <a:off x="0" y="6597650"/>
            <a:ext cx="55086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Wygląd zewnętrzny urzędnika i jego stanowisko </a:t>
            </a:r>
            <a:r>
              <a:rPr lang="pl-PL" sz="3100" b="1" dirty="0" smtClean="0">
                <a:solidFill>
                  <a:schemeClr val="accent5"/>
                </a:solidFill>
              </a:rPr>
              <a:t>pracy (2)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7C83C014-8336-494B-9F41-A8A562EA5FA3}" type="slidenum">
              <a:rPr lang="pl-PL"/>
              <a:pPr>
                <a:defRPr/>
              </a:pPr>
              <a:t>85</a:t>
            </a:fld>
            <a:endParaRPr lang="pl-PL"/>
          </a:p>
        </p:txBody>
      </p:sp>
      <p:graphicFrame>
        <p:nvGraphicFramePr>
          <p:cNvPr id="102403" name="Object 2"/>
          <p:cNvGraphicFramePr>
            <a:graphicFrameLocks noChangeAspect="1"/>
          </p:cNvGraphicFramePr>
          <p:nvPr/>
        </p:nvGraphicFramePr>
        <p:xfrm>
          <a:off x="346075" y="1771650"/>
          <a:ext cx="8564563" cy="2630488"/>
        </p:xfrm>
        <a:graphic>
          <a:graphicData uri="http://schemas.openxmlformats.org/presentationml/2006/ole">
            <p:oleObj spid="_x0000_s102403" r:id="rId3" imgW="8565622" imgH="2627604" progId="Excel.Chart.8">
              <p:embed/>
            </p:oleObj>
          </a:graphicData>
        </a:graphic>
      </p:graphicFrame>
      <p:graphicFrame>
        <p:nvGraphicFramePr>
          <p:cNvPr id="102404" name="Object 2"/>
          <p:cNvGraphicFramePr>
            <a:graphicFrameLocks noChangeAspect="1"/>
          </p:cNvGraphicFramePr>
          <p:nvPr/>
        </p:nvGraphicFramePr>
        <p:xfrm>
          <a:off x="346075" y="4157663"/>
          <a:ext cx="8564563" cy="2628900"/>
        </p:xfrm>
        <a:graphic>
          <a:graphicData uri="http://schemas.openxmlformats.org/presentationml/2006/ole">
            <p:oleObj spid="_x0000_s102404" r:id="rId4" imgW="8565622" imgH="2627604" progId="Excel.Chart.8">
              <p:embed/>
            </p:oleObj>
          </a:graphicData>
        </a:graphic>
      </p:graphicFrame>
      <p:sp>
        <p:nvSpPr>
          <p:cNvPr id="102405" name="Rectangle 4"/>
          <p:cNvSpPr>
            <a:spLocks noChangeArrowheads="1"/>
          </p:cNvSpPr>
          <p:nvPr/>
        </p:nvSpPr>
        <p:spPr bwMode="auto">
          <a:xfrm>
            <a:off x="614363" y="4149725"/>
            <a:ext cx="7558087" cy="277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r>
              <a:rPr lang="pl-PL" sz="1200" b="1">
                <a:latin typeface="Arial Light"/>
              </a:rPr>
              <a:t>Czy na biurku urzędnika jest porządek? </a:t>
            </a:r>
          </a:p>
        </p:txBody>
      </p:sp>
      <p:sp>
        <p:nvSpPr>
          <p:cNvPr id="102406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urzędnik jest ubrany „na służbowo”?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743700" y="1476375"/>
            <a:ext cx="2293938" cy="32385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02408" name="pole tekstowe 10"/>
          <p:cNvSpPr txBox="1">
            <a:spLocks noChangeArrowheads="1"/>
          </p:cNvSpPr>
          <p:nvPr/>
        </p:nvSpPr>
        <p:spPr bwMode="auto">
          <a:xfrm>
            <a:off x="0" y="6597650"/>
            <a:ext cx="55086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F5645822-4E6B-4099-A69B-6B9B3042BD48}" type="slidenum">
              <a:rPr lang="pl-PL"/>
              <a:pPr>
                <a:defRPr/>
              </a:pPr>
              <a:t>86</a:t>
            </a:fld>
            <a:endParaRPr lang="pl-PL"/>
          </a:p>
        </p:txBody>
      </p:sp>
      <p:graphicFrame>
        <p:nvGraphicFramePr>
          <p:cNvPr id="103426" name="Object 2"/>
          <p:cNvGraphicFramePr>
            <a:graphicFrameLocks noChangeAspect="1"/>
          </p:cNvGraphicFramePr>
          <p:nvPr/>
        </p:nvGraphicFramePr>
        <p:xfrm>
          <a:off x="346075" y="1771650"/>
          <a:ext cx="8564563" cy="2630488"/>
        </p:xfrm>
        <a:graphic>
          <a:graphicData uri="http://schemas.openxmlformats.org/presentationml/2006/ole">
            <p:oleObj spid="_x0000_s103426" r:id="rId3" imgW="8565622" imgH="2627604" progId="Excel.Chart.8">
              <p:embed/>
            </p:oleObj>
          </a:graphicData>
        </a:graphic>
      </p:graphicFrame>
      <p:graphicFrame>
        <p:nvGraphicFramePr>
          <p:cNvPr id="103427" name="Object 2"/>
          <p:cNvGraphicFramePr>
            <a:graphicFrameLocks noChangeAspect="1"/>
          </p:cNvGraphicFramePr>
          <p:nvPr/>
        </p:nvGraphicFramePr>
        <p:xfrm>
          <a:off x="346075" y="4157663"/>
          <a:ext cx="8564563" cy="2628900"/>
        </p:xfrm>
        <a:graphic>
          <a:graphicData uri="http://schemas.openxmlformats.org/presentationml/2006/ole">
            <p:oleObj spid="_x0000_s103427" r:id="rId4" imgW="8565622" imgH="2627604" progId="Excel.Chart.8">
              <p:embed/>
            </p:oleObj>
          </a:graphicData>
        </a:graphic>
      </p:graphicFrame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614363" y="4149725"/>
            <a:ext cx="7558087" cy="277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r>
              <a:rPr lang="pl-PL" sz="1200" b="1">
                <a:latin typeface="Arial Light"/>
              </a:rPr>
              <a:t>Czy na biurku są naczynia?</a:t>
            </a:r>
          </a:p>
        </p:txBody>
      </p:sp>
      <p:sp>
        <p:nvSpPr>
          <p:cNvPr id="103429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na biurku urzędnika znajdują się tylko przedmioty związane z pracą?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Wygląd zewnętrzny urzędnika i jego stanowisko </a:t>
            </a:r>
            <a:r>
              <a:rPr lang="pl-PL" sz="3100" b="1" dirty="0" smtClean="0">
                <a:solidFill>
                  <a:schemeClr val="accent5"/>
                </a:solidFill>
              </a:rPr>
              <a:t>pracy (3)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6743700" y="1476375"/>
            <a:ext cx="2293938" cy="32385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03432" name="pole tekstowe 15"/>
          <p:cNvSpPr txBox="1">
            <a:spLocks noChangeArrowheads="1"/>
          </p:cNvSpPr>
          <p:nvPr/>
        </p:nvSpPr>
        <p:spPr bwMode="auto">
          <a:xfrm>
            <a:off x="0" y="6597650"/>
            <a:ext cx="55086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0113" y="4168775"/>
            <a:ext cx="7773987" cy="1362075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dirty="0"/>
              <a:t>Wyniki badania</a:t>
            </a:r>
          </a:p>
        </p:txBody>
      </p:sp>
      <p:grpSp>
        <p:nvGrpSpPr>
          <p:cNvPr id="104450" name="Grupa 6"/>
          <p:cNvGrpSpPr>
            <a:grpSpLocks/>
          </p:cNvGrpSpPr>
          <p:nvPr/>
        </p:nvGrpSpPr>
        <p:grpSpPr bwMode="auto">
          <a:xfrm>
            <a:off x="0" y="3605213"/>
            <a:ext cx="8383588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51"/>
              <a:ext cx="2628651" cy="360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pic>
          <p:nvPicPr>
            <p:cNvPr id="104453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838" y="1412875"/>
            <a:ext cx="6916737" cy="1939925"/>
          </a:xfrm>
          <a:prstGeom prst="rect">
            <a:avLst/>
          </a:prstGeom>
        </p:spPr>
        <p:txBody>
          <a:bodyPr lIns="0" tIns="0" rIns="0" bIns="122400" anchor="b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pl-PL" dirty="0"/>
              <a:t>Zachowanie urzędnika wobec </a:t>
            </a:r>
            <a:r>
              <a:rPr lang="pl-PL" dirty="0" smtClean="0"/>
              <a:t>interesanta</a:t>
            </a:r>
          </a:p>
          <a:p>
            <a:pPr algn="r" fontAlgn="auto">
              <a:spcAft>
                <a:spcPts val="0"/>
              </a:spcAft>
              <a:defRPr/>
            </a:pP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326F7A73-CA35-4E29-9719-CB1E69DE79E6}" type="slidenum">
              <a:rPr lang="pl-PL"/>
              <a:pPr>
                <a:defRPr/>
              </a:pPr>
              <a:t>88</a:t>
            </a:fld>
            <a:endParaRPr lang="pl-PL"/>
          </a:p>
        </p:txBody>
      </p:sp>
      <p:graphicFrame>
        <p:nvGraphicFramePr>
          <p:cNvPr id="105474" name="Object 2"/>
          <p:cNvGraphicFramePr>
            <a:graphicFrameLocks noChangeAspect="1"/>
          </p:cNvGraphicFramePr>
          <p:nvPr/>
        </p:nvGraphicFramePr>
        <p:xfrm>
          <a:off x="346075" y="1771650"/>
          <a:ext cx="8564563" cy="2630488"/>
        </p:xfrm>
        <a:graphic>
          <a:graphicData uri="http://schemas.openxmlformats.org/presentationml/2006/ole">
            <p:oleObj spid="_x0000_s105474" r:id="rId3" imgW="8565622" imgH="2627604" progId="Excel.Chart.8">
              <p:embed/>
            </p:oleObj>
          </a:graphicData>
        </a:graphic>
      </p:graphicFrame>
      <p:graphicFrame>
        <p:nvGraphicFramePr>
          <p:cNvPr id="105475" name="Object 2"/>
          <p:cNvGraphicFramePr>
            <a:graphicFrameLocks noChangeAspect="1"/>
          </p:cNvGraphicFramePr>
          <p:nvPr/>
        </p:nvGraphicFramePr>
        <p:xfrm>
          <a:off x="346075" y="4157663"/>
          <a:ext cx="8564563" cy="2628900"/>
        </p:xfrm>
        <a:graphic>
          <a:graphicData uri="http://schemas.openxmlformats.org/presentationml/2006/ole">
            <p:oleObj spid="_x0000_s105475" r:id="rId4" imgW="8565622" imgH="2627604" progId="Excel.Chart.8">
              <p:embed/>
            </p:oleObj>
          </a:graphicData>
        </a:graphic>
      </p:graphicFrame>
      <p:sp>
        <p:nvSpPr>
          <p:cNvPr id="105476" name="Rectangle 4"/>
          <p:cNvSpPr>
            <a:spLocks noChangeArrowheads="1"/>
          </p:cNvSpPr>
          <p:nvPr/>
        </p:nvSpPr>
        <p:spPr bwMode="auto">
          <a:xfrm>
            <a:off x="614363" y="4149725"/>
            <a:ext cx="7558087" cy="277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r>
              <a:rPr lang="pl-PL" sz="1200" b="1">
                <a:latin typeface="Arial Light"/>
              </a:rPr>
              <a:t>Czy urzędnik rozpoczął obsługę Twojej sprawy od razu?</a:t>
            </a:r>
          </a:p>
        </p:txBody>
      </p:sp>
      <p:sp>
        <p:nvSpPr>
          <p:cNvPr id="105477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urzędnik podjął się obsługi sprawy?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Zachowanie urzędnika wobec </a:t>
            </a:r>
            <a:r>
              <a:rPr lang="pl-PL" sz="3100" b="1" dirty="0" smtClean="0">
                <a:solidFill>
                  <a:schemeClr val="accent5"/>
                </a:solidFill>
              </a:rPr>
              <a:t>interesanta (1)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6743700" y="1476375"/>
            <a:ext cx="2293938" cy="32385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05480" name="pole tekstowe 9"/>
          <p:cNvSpPr txBox="1">
            <a:spLocks noChangeArrowheads="1"/>
          </p:cNvSpPr>
          <p:nvPr/>
        </p:nvSpPr>
        <p:spPr bwMode="auto">
          <a:xfrm>
            <a:off x="0" y="6597650"/>
            <a:ext cx="55086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2910EC93-4E09-4145-85AD-627B091CACB7}" type="slidenum">
              <a:rPr lang="pl-PL"/>
              <a:pPr>
                <a:defRPr/>
              </a:pPr>
              <a:t>89</a:t>
            </a:fld>
            <a:endParaRPr lang="pl-PL"/>
          </a:p>
        </p:txBody>
      </p:sp>
      <p:graphicFrame>
        <p:nvGraphicFramePr>
          <p:cNvPr id="106498" name="Object 2"/>
          <p:cNvGraphicFramePr>
            <a:graphicFrameLocks noChangeAspect="1"/>
          </p:cNvGraphicFramePr>
          <p:nvPr/>
        </p:nvGraphicFramePr>
        <p:xfrm>
          <a:off x="346075" y="1771650"/>
          <a:ext cx="8564563" cy="2630488"/>
        </p:xfrm>
        <a:graphic>
          <a:graphicData uri="http://schemas.openxmlformats.org/presentationml/2006/ole">
            <p:oleObj spid="_x0000_s106498" r:id="rId3" imgW="8565622" imgH="2627604" progId="Excel.Chart.8">
              <p:embed/>
            </p:oleObj>
          </a:graphicData>
        </a:graphic>
      </p:graphicFrame>
      <p:graphicFrame>
        <p:nvGraphicFramePr>
          <p:cNvPr id="106499" name="Object 2"/>
          <p:cNvGraphicFramePr>
            <a:graphicFrameLocks noChangeAspect="1"/>
          </p:cNvGraphicFramePr>
          <p:nvPr/>
        </p:nvGraphicFramePr>
        <p:xfrm>
          <a:off x="346075" y="4157663"/>
          <a:ext cx="8564563" cy="2628900"/>
        </p:xfrm>
        <a:graphic>
          <a:graphicData uri="http://schemas.openxmlformats.org/presentationml/2006/ole">
            <p:oleObj spid="_x0000_s106499" r:id="rId4" imgW="8565622" imgH="2627604" progId="Excel.Chart.8">
              <p:embed/>
            </p:oleObj>
          </a:graphicData>
        </a:graphic>
      </p:graphicFrame>
      <p:sp>
        <p:nvSpPr>
          <p:cNvPr id="106500" name="Rectangle 4"/>
          <p:cNvSpPr>
            <a:spLocks noChangeArrowheads="1"/>
          </p:cNvSpPr>
          <p:nvPr/>
        </p:nvSpPr>
        <p:spPr bwMode="auto">
          <a:xfrm>
            <a:off x="614363" y="4149725"/>
            <a:ext cx="7558087" cy="277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r>
              <a:rPr lang="pl-PL" sz="1200" b="1">
                <a:latin typeface="Arial Light"/>
              </a:rPr>
              <a:t>Czy urzędnik mówił wyraźnie?</a:t>
            </a:r>
          </a:p>
        </p:txBody>
      </p:sp>
      <p:sp>
        <p:nvSpPr>
          <p:cNvPr id="106501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urzędnik podczas rozmowy starał się podtrzymywać kontakt wzrokowy  z Tobą?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Zachowanie urzędnika wobec </a:t>
            </a:r>
            <a:r>
              <a:rPr lang="pl-PL" sz="3100" b="1" dirty="0" smtClean="0">
                <a:solidFill>
                  <a:schemeClr val="accent5"/>
                </a:solidFill>
              </a:rPr>
              <a:t>interesanta (2)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6743700" y="1476375"/>
            <a:ext cx="2293938" cy="32385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06504" name="pole tekstowe 9"/>
          <p:cNvSpPr txBox="1">
            <a:spLocks noChangeArrowheads="1"/>
          </p:cNvSpPr>
          <p:nvPr/>
        </p:nvSpPr>
        <p:spPr bwMode="auto">
          <a:xfrm>
            <a:off x="0" y="6597650"/>
            <a:ext cx="55086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26BE4B72-56BF-47EC-91CE-0D18A89DA065}" type="slidenum">
              <a:rPr lang="pl-PL"/>
              <a:pPr>
                <a:defRPr/>
              </a:pPr>
              <a:t>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b="1" dirty="0" smtClean="0"/>
              <a:t>Rezultaty badania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accent5"/>
                </a:solidFill>
              </a:rPr>
              <a:t>4 z 7</a:t>
            </a:r>
            <a:endParaRPr lang="pl-PL" sz="2800" b="1" dirty="0"/>
          </a:p>
        </p:txBody>
      </p:sp>
      <p:sp>
        <p:nvSpPr>
          <p:cNvPr id="6" name="Symbol zastępczy zawartości 1"/>
          <p:cNvSpPr txBox="1">
            <a:spLocks/>
          </p:cNvSpPr>
          <p:nvPr/>
        </p:nvSpPr>
        <p:spPr>
          <a:xfrm>
            <a:off x="973138" y="1979613"/>
            <a:ext cx="7559675" cy="4230687"/>
          </a:xfrm>
          <a:prstGeom prst="rect">
            <a:avLst/>
          </a:prstGeom>
          <a:noFill/>
        </p:spPr>
        <p:txBody>
          <a:bodyPr lIns="91431" tIns="45717" rIns="91431" bIns="45717"/>
          <a:lstStyle>
            <a:lvl1pPr marL="342864" indent="-342864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1pPr>
            <a:lvl2pPr marL="742874" indent="-285723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2pPr>
            <a:lvl3pPr marL="1142884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4pPr>
            <a:lvl5pPr marL="2057195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5pPr>
            <a:lvl6pPr marL="251434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98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%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urzędników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od razu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zajęło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się obsługą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sprawy audytora.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Jest to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wzrost o 5% </a:t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porównaniu z rokiem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2012.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84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%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urzędników uprzejmie powitało audytorów podczas pierwszego kontaktu. Najmniej serdeczni byli urzędnicy z Ursusa.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8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%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urzędników nie pożegnało audytora w uprzejmy sposób. Najczęściej miało to miejsce na 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Białołęce, w Wilanowie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oraz w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Wesołej.</a:t>
            </a: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Audytorzy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bardzo dobrze ocenili dykcję urzędników – 98% z nich mówiło wyraźnie.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Kontakt wzrokowy z interesantem podtrzymywany był podczas 92% wizyt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warszawskich urzędach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dzielnicowych.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Najrzadziej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kontakt wzrokowy utrzymywali urzędnicy z Ochoty, Białołęki oraz Bielan.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czasie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rozmowy z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interesantami 3% urzędników zajmowało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się prywatnymi sprawami 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taka sytuacja najczęściej zdarzała się na Ursynowie,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Ochocie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i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Bemowie. </a:t>
            </a: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Wyłącznie na Bielanach jeden urzędnik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podczas załatwiania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z audytorem żuł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gumę.</a:t>
            </a: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n"/>
              <a:defRPr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13608DA4-7251-4B57-99AF-7EF3AE8D0AED}" type="slidenum">
              <a:rPr lang="pl-PL"/>
              <a:pPr>
                <a:defRPr/>
              </a:pPr>
              <a:t>90</a:t>
            </a:fld>
            <a:endParaRPr lang="pl-PL"/>
          </a:p>
        </p:txBody>
      </p:sp>
      <p:graphicFrame>
        <p:nvGraphicFramePr>
          <p:cNvPr id="107522" name="Object 2"/>
          <p:cNvGraphicFramePr>
            <a:graphicFrameLocks noChangeAspect="1"/>
          </p:cNvGraphicFramePr>
          <p:nvPr/>
        </p:nvGraphicFramePr>
        <p:xfrm>
          <a:off x="346075" y="1771650"/>
          <a:ext cx="8564563" cy="2630488"/>
        </p:xfrm>
        <a:graphic>
          <a:graphicData uri="http://schemas.openxmlformats.org/presentationml/2006/ole">
            <p:oleObj spid="_x0000_s107522" r:id="rId3" imgW="8565622" imgH="2627604" progId="Excel.Chart.8">
              <p:embed/>
            </p:oleObj>
          </a:graphicData>
        </a:graphic>
      </p:graphicFrame>
      <p:graphicFrame>
        <p:nvGraphicFramePr>
          <p:cNvPr id="107523" name="Object 2"/>
          <p:cNvGraphicFramePr>
            <a:graphicFrameLocks noChangeAspect="1"/>
          </p:cNvGraphicFramePr>
          <p:nvPr/>
        </p:nvGraphicFramePr>
        <p:xfrm>
          <a:off x="346075" y="4157663"/>
          <a:ext cx="8564563" cy="2628900"/>
        </p:xfrm>
        <a:graphic>
          <a:graphicData uri="http://schemas.openxmlformats.org/presentationml/2006/ole">
            <p:oleObj spid="_x0000_s107523" r:id="rId4" imgW="8565622" imgH="2627604" progId="Excel.Chart.8">
              <p:embed/>
            </p:oleObj>
          </a:graphicData>
        </a:graphic>
      </p:graphicFrame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614363" y="4149725"/>
            <a:ext cx="7558087" cy="277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r>
              <a:rPr lang="pl-PL" sz="1200" b="1">
                <a:latin typeface="Arial Light"/>
              </a:rPr>
              <a:t>Czy podczas rozmowy z Tobą urzędnik jadł posiłek / przekąskę / pił herbatę, kawę lub inny napój?</a:t>
            </a:r>
          </a:p>
        </p:txBody>
      </p:sp>
      <p:sp>
        <p:nvSpPr>
          <p:cNvPr id="107525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podczas rozmowy z Tobą urzędnik zajmował się prywatnymi sprawami?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Zachowanie urzędnika wobec </a:t>
            </a:r>
            <a:r>
              <a:rPr lang="pl-PL" sz="3100" b="1" dirty="0" smtClean="0">
                <a:solidFill>
                  <a:schemeClr val="accent5"/>
                </a:solidFill>
              </a:rPr>
              <a:t>interesanta (3)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6743700" y="1476375"/>
            <a:ext cx="2293938" cy="32385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07528" name="pole tekstowe 9"/>
          <p:cNvSpPr txBox="1">
            <a:spLocks noChangeArrowheads="1"/>
          </p:cNvSpPr>
          <p:nvPr/>
        </p:nvSpPr>
        <p:spPr bwMode="auto">
          <a:xfrm>
            <a:off x="0" y="6597650"/>
            <a:ext cx="55086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93A5DB0-5417-4334-82AD-339E1DF162A9}" type="slidenum">
              <a:rPr lang="pl-PL"/>
              <a:pPr>
                <a:defRPr/>
              </a:pPr>
              <a:t>91</a:t>
            </a:fld>
            <a:endParaRPr lang="pl-PL"/>
          </a:p>
        </p:txBody>
      </p:sp>
      <p:graphicFrame>
        <p:nvGraphicFramePr>
          <p:cNvPr id="108546" name="Object 2"/>
          <p:cNvGraphicFramePr>
            <a:graphicFrameLocks noChangeAspect="1"/>
          </p:cNvGraphicFramePr>
          <p:nvPr/>
        </p:nvGraphicFramePr>
        <p:xfrm>
          <a:off x="346075" y="1771650"/>
          <a:ext cx="8564563" cy="2630488"/>
        </p:xfrm>
        <a:graphic>
          <a:graphicData uri="http://schemas.openxmlformats.org/presentationml/2006/ole">
            <p:oleObj spid="_x0000_s108546" r:id="rId3" imgW="8565622" imgH="2627604" progId="Excel.Chart.8">
              <p:embed/>
            </p:oleObj>
          </a:graphicData>
        </a:graphic>
      </p:graphicFrame>
      <p:graphicFrame>
        <p:nvGraphicFramePr>
          <p:cNvPr id="108547" name="Object 2"/>
          <p:cNvGraphicFramePr>
            <a:graphicFrameLocks noChangeAspect="1"/>
          </p:cNvGraphicFramePr>
          <p:nvPr/>
        </p:nvGraphicFramePr>
        <p:xfrm>
          <a:off x="346075" y="4157663"/>
          <a:ext cx="8564563" cy="2628900"/>
        </p:xfrm>
        <a:graphic>
          <a:graphicData uri="http://schemas.openxmlformats.org/presentationml/2006/ole">
            <p:oleObj spid="_x0000_s108547" r:id="rId4" imgW="8565622" imgH="2627604" progId="Excel.Chart.8">
              <p:embed/>
            </p:oleObj>
          </a:graphicData>
        </a:graphic>
      </p:graphicFrame>
      <p:sp>
        <p:nvSpPr>
          <p:cNvPr id="108548" name="Rectangle 4"/>
          <p:cNvSpPr>
            <a:spLocks noChangeArrowheads="1"/>
          </p:cNvSpPr>
          <p:nvPr/>
        </p:nvSpPr>
        <p:spPr bwMode="auto">
          <a:xfrm>
            <a:off x="614363" y="4232275"/>
            <a:ext cx="7558087" cy="277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r>
              <a:rPr lang="pl-PL" sz="1200" b="1">
                <a:latin typeface="Arial Light"/>
              </a:rPr>
              <a:t>Czy urzędnik uprzejmie Ciebie pożegnał?</a:t>
            </a:r>
          </a:p>
        </p:txBody>
      </p:sp>
      <p:sp>
        <p:nvSpPr>
          <p:cNvPr id="108549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urzędnik uprzejmie Cię przywitał?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Zachowanie urzędnika wobec </a:t>
            </a:r>
            <a:r>
              <a:rPr lang="pl-PL" sz="3100" b="1" dirty="0" smtClean="0">
                <a:solidFill>
                  <a:schemeClr val="accent5"/>
                </a:solidFill>
              </a:rPr>
              <a:t>interesanta (4)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6743700" y="1476375"/>
            <a:ext cx="2293938" cy="32385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08552" name="pole tekstowe 9"/>
          <p:cNvSpPr txBox="1">
            <a:spLocks noChangeArrowheads="1"/>
          </p:cNvSpPr>
          <p:nvPr/>
        </p:nvSpPr>
        <p:spPr bwMode="auto">
          <a:xfrm>
            <a:off x="0" y="6597650"/>
            <a:ext cx="55086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1FDBAB21-EAD4-4815-BE33-5DE9CCEC2BDD}" type="slidenum">
              <a:rPr lang="pl-PL"/>
              <a:pPr>
                <a:defRPr/>
              </a:pPr>
              <a:t>92</a:t>
            </a:fld>
            <a:endParaRPr lang="pl-PL"/>
          </a:p>
        </p:txBody>
      </p:sp>
      <p:graphicFrame>
        <p:nvGraphicFramePr>
          <p:cNvPr id="109570" name="Object 2"/>
          <p:cNvGraphicFramePr>
            <a:graphicFrameLocks noChangeAspect="1"/>
          </p:cNvGraphicFramePr>
          <p:nvPr/>
        </p:nvGraphicFramePr>
        <p:xfrm>
          <a:off x="346075" y="1771650"/>
          <a:ext cx="8564563" cy="2630488"/>
        </p:xfrm>
        <a:graphic>
          <a:graphicData uri="http://schemas.openxmlformats.org/presentationml/2006/ole">
            <p:oleObj spid="_x0000_s109570" r:id="rId3" imgW="8565622" imgH="2627604" progId="Excel.Chart.8">
              <p:embed/>
            </p:oleObj>
          </a:graphicData>
        </a:graphic>
      </p:graphicFrame>
      <p:graphicFrame>
        <p:nvGraphicFramePr>
          <p:cNvPr id="109571" name="Object 2"/>
          <p:cNvGraphicFramePr>
            <a:graphicFrameLocks noChangeAspect="1"/>
          </p:cNvGraphicFramePr>
          <p:nvPr/>
        </p:nvGraphicFramePr>
        <p:xfrm>
          <a:off x="346075" y="4157663"/>
          <a:ext cx="8564563" cy="2628900"/>
        </p:xfrm>
        <a:graphic>
          <a:graphicData uri="http://schemas.openxmlformats.org/presentationml/2006/ole">
            <p:oleObj spid="_x0000_s109571" r:id="rId4" imgW="8565622" imgH="2627604" progId="Excel.Chart.8">
              <p:embed/>
            </p:oleObj>
          </a:graphicData>
        </a:graphic>
      </p:graphicFrame>
      <p:sp>
        <p:nvSpPr>
          <p:cNvPr id="109572" name="Rectangle 4"/>
          <p:cNvSpPr>
            <a:spLocks noChangeArrowheads="1"/>
          </p:cNvSpPr>
          <p:nvPr/>
        </p:nvSpPr>
        <p:spPr bwMode="auto">
          <a:xfrm>
            <a:off x="614363" y="4232275"/>
            <a:ext cx="7558087" cy="277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r>
              <a:rPr lang="pl-PL" sz="1200" b="1">
                <a:latin typeface="Arial Light"/>
              </a:rPr>
              <a:t>Czy urzędnik okazywał zniecierpliwienie?</a:t>
            </a:r>
          </a:p>
        </p:txBody>
      </p:sp>
      <p:sp>
        <p:nvSpPr>
          <p:cNvPr id="109573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podczas rozmowy z Tobą urzędnik żuł gumę?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Zachowanie urzędnika wobec </a:t>
            </a:r>
            <a:r>
              <a:rPr lang="pl-PL" sz="3100" b="1" dirty="0" smtClean="0">
                <a:solidFill>
                  <a:schemeClr val="accent5"/>
                </a:solidFill>
              </a:rPr>
              <a:t>interesanta (5)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6743700" y="1476375"/>
            <a:ext cx="2293938" cy="32385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09576" name="pole tekstowe 9"/>
          <p:cNvSpPr txBox="1">
            <a:spLocks noChangeArrowheads="1"/>
          </p:cNvSpPr>
          <p:nvPr/>
        </p:nvSpPr>
        <p:spPr bwMode="auto">
          <a:xfrm>
            <a:off x="0" y="6597650"/>
            <a:ext cx="55086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0113" y="4168775"/>
            <a:ext cx="7773987" cy="1362075"/>
          </a:xfrm>
        </p:spPr>
        <p:txBody>
          <a:bodyPr/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dirty="0"/>
              <a:t>Wyniki badania</a:t>
            </a:r>
          </a:p>
        </p:txBody>
      </p:sp>
      <p:grpSp>
        <p:nvGrpSpPr>
          <p:cNvPr id="110594" name="Grupa 6"/>
          <p:cNvGrpSpPr>
            <a:grpSpLocks/>
          </p:cNvGrpSpPr>
          <p:nvPr/>
        </p:nvGrpSpPr>
        <p:grpSpPr bwMode="auto">
          <a:xfrm>
            <a:off x="0" y="3605213"/>
            <a:ext cx="8383588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51"/>
              <a:ext cx="2628651" cy="360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9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pic>
          <p:nvPicPr>
            <p:cNvPr id="110597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838" y="1412875"/>
            <a:ext cx="6916737" cy="1939925"/>
          </a:xfrm>
          <a:prstGeom prst="rect">
            <a:avLst/>
          </a:prstGeom>
        </p:spPr>
        <p:txBody>
          <a:bodyPr lIns="0" tIns="0" rIns="0" bIns="122400" anchor="b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pl-PL" dirty="0" smtClean="0"/>
              <a:t>Urzędnik: Obsługa przedstawionej sprawy</a:t>
            </a:r>
          </a:p>
          <a:p>
            <a:pPr algn="r" fontAlgn="auto">
              <a:spcAft>
                <a:spcPts val="0"/>
              </a:spcAft>
              <a:defRPr/>
            </a:pP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20599D8-6E7C-419A-A6A6-0781DDDC37BC}" type="slidenum">
              <a:rPr lang="pl-PL"/>
              <a:pPr>
                <a:defRPr/>
              </a:pPr>
              <a:t>94</a:t>
            </a:fld>
            <a:endParaRPr lang="pl-PL"/>
          </a:p>
        </p:txBody>
      </p:sp>
      <p:graphicFrame>
        <p:nvGraphicFramePr>
          <p:cNvPr id="111618" name="Object 2"/>
          <p:cNvGraphicFramePr>
            <a:graphicFrameLocks noChangeAspect="1"/>
          </p:cNvGraphicFramePr>
          <p:nvPr/>
        </p:nvGraphicFramePr>
        <p:xfrm>
          <a:off x="346075" y="1771650"/>
          <a:ext cx="8564563" cy="2630488"/>
        </p:xfrm>
        <a:graphic>
          <a:graphicData uri="http://schemas.openxmlformats.org/presentationml/2006/ole">
            <p:oleObj spid="_x0000_s111618" r:id="rId3" imgW="8565622" imgH="2627604" progId="Excel.Chart.8">
              <p:embed/>
            </p:oleObj>
          </a:graphicData>
        </a:graphic>
      </p:graphicFrame>
      <p:graphicFrame>
        <p:nvGraphicFramePr>
          <p:cNvPr id="111619" name="Object 2"/>
          <p:cNvGraphicFramePr>
            <a:graphicFrameLocks noChangeAspect="1"/>
          </p:cNvGraphicFramePr>
          <p:nvPr/>
        </p:nvGraphicFramePr>
        <p:xfrm>
          <a:off x="346075" y="4157663"/>
          <a:ext cx="8564563" cy="2628900"/>
        </p:xfrm>
        <a:graphic>
          <a:graphicData uri="http://schemas.openxmlformats.org/presentationml/2006/ole">
            <p:oleObj spid="_x0000_s111619" r:id="rId4" imgW="8565622" imgH="2627604" progId="Excel.Chart.8">
              <p:embed/>
            </p:oleObj>
          </a:graphicData>
        </a:graphic>
      </p:graphicFrame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614363" y="4149725"/>
            <a:ext cx="7558087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urzędnik używał zrozumiałej terminologii?</a:t>
            </a:r>
          </a:p>
        </p:txBody>
      </p:sp>
      <p:sp>
        <p:nvSpPr>
          <p:cNvPr id="111621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urzędnik dopytywał o szczegóły przedstawionej przez Ciebie sprawy?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Urzędnik: Obsługa przedstawionej </a:t>
            </a:r>
            <a:r>
              <a:rPr lang="pl-PL" sz="3100" b="1" dirty="0" smtClean="0">
                <a:solidFill>
                  <a:schemeClr val="accent5"/>
                </a:solidFill>
              </a:rPr>
              <a:t>sprawy (1)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6743700" y="1476375"/>
            <a:ext cx="2293938" cy="32385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11624" name="pole tekstowe 10"/>
          <p:cNvSpPr txBox="1">
            <a:spLocks noChangeArrowheads="1"/>
          </p:cNvSpPr>
          <p:nvPr/>
        </p:nvSpPr>
        <p:spPr bwMode="auto">
          <a:xfrm>
            <a:off x="0" y="6597650"/>
            <a:ext cx="55086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Urzędnik: Obsługa przedstawionej sprawy </a:t>
            </a:r>
            <a:r>
              <a:rPr lang="pl-PL" sz="3100" b="1" dirty="0" smtClean="0">
                <a:solidFill>
                  <a:schemeClr val="accent5"/>
                </a:solidFill>
              </a:rPr>
              <a:t>(2)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21D7C9ED-0DA8-484F-BDFD-45D6EA3C6D65}" type="slidenum">
              <a:rPr lang="pl-PL"/>
              <a:pPr>
                <a:defRPr/>
              </a:pPr>
              <a:t>95</a:t>
            </a:fld>
            <a:endParaRPr lang="pl-PL"/>
          </a:p>
        </p:txBody>
      </p:sp>
      <p:graphicFrame>
        <p:nvGraphicFramePr>
          <p:cNvPr id="112643" name="Object 2"/>
          <p:cNvGraphicFramePr>
            <a:graphicFrameLocks noChangeAspect="1"/>
          </p:cNvGraphicFramePr>
          <p:nvPr/>
        </p:nvGraphicFramePr>
        <p:xfrm>
          <a:off x="346075" y="1771650"/>
          <a:ext cx="8564563" cy="2630488"/>
        </p:xfrm>
        <a:graphic>
          <a:graphicData uri="http://schemas.openxmlformats.org/presentationml/2006/ole">
            <p:oleObj spid="_x0000_s112643" r:id="rId3" imgW="8565622" imgH="2627604" progId="Excel.Chart.8">
              <p:embed/>
            </p:oleObj>
          </a:graphicData>
        </a:graphic>
      </p:graphicFrame>
      <p:graphicFrame>
        <p:nvGraphicFramePr>
          <p:cNvPr id="112644" name="Object 2"/>
          <p:cNvGraphicFramePr>
            <a:graphicFrameLocks noChangeAspect="1"/>
          </p:cNvGraphicFramePr>
          <p:nvPr/>
        </p:nvGraphicFramePr>
        <p:xfrm>
          <a:off x="346075" y="3811588"/>
          <a:ext cx="8564563" cy="2628900"/>
        </p:xfrm>
        <a:graphic>
          <a:graphicData uri="http://schemas.openxmlformats.org/presentationml/2006/ole">
            <p:oleObj spid="_x0000_s112644" r:id="rId4" imgW="8565622" imgH="2633700" progId="Excel.Chart.8">
              <p:embed/>
            </p:oleObj>
          </a:graphicData>
        </a:graphic>
      </p:graphicFrame>
      <p:sp>
        <p:nvSpPr>
          <p:cNvPr id="112645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urzędnik wydał Ci druk formularza/wniosku lub poinformował, gdzie możesz znaleźć taki formularz/ wniosek?</a:t>
            </a:r>
          </a:p>
        </p:txBody>
      </p:sp>
      <p:sp>
        <p:nvSpPr>
          <p:cNvPr id="112646" name="pole tekstowe 7"/>
          <p:cNvSpPr txBox="1">
            <a:spLocks noChangeArrowheads="1"/>
          </p:cNvSpPr>
          <p:nvPr/>
        </p:nvSpPr>
        <p:spPr bwMode="auto">
          <a:xfrm>
            <a:off x="0" y="6597650"/>
            <a:ext cx="55086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1D5CB63F-9078-46E6-9D0F-E989D7D6C722}" type="slidenum">
              <a:rPr lang="pl-PL"/>
              <a:pPr>
                <a:defRPr/>
              </a:pPr>
              <a:t>96</a:t>
            </a:fld>
            <a:endParaRPr lang="pl-PL"/>
          </a:p>
        </p:txBody>
      </p:sp>
      <p:graphicFrame>
        <p:nvGraphicFramePr>
          <p:cNvPr id="113666" name="Object 2"/>
          <p:cNvGraphicFramePr>
            <a:graphicFrameLocks noChangeAspect="1"/>
          </p:cNvGraphicFramePr>
          <p:nvPr/>
        </p:nvGraphicFramePr>
        <p:xfrm>
          <a:off x="346075" y="1771650"/>
          <a:ext cx="8564563" cy="2630488"/>
        </p:xfrm>
        <a:graphic>
          <a:graphicData uri="http://schemas.openxmlformats.org/presentationml/2006/ole">
            <p:oleObj spid="_x0000_s113666" r:id="rId3" imgW="8565622" imgH="2627604" progId="Excel.Chart.8">
              <p:embed/>
            </p:oleObj>
          </a:graphicData>
        </a:graphic>
      </p:graphicFrame>
      <p:graphicFrame>
        <p:nvGraphicFramePr>
          <p:cNvPr id="113667" name="Object 2"/>
          <p:cNvGraphicFramePr>
            <a:graphicFrameLocks noChangeAspect="1"/>
          </p:cNvGraphicFramePr>
          <p:nvPr/>
        </p:nvGraphicFramePr>
        <p:xfrm>
          <a:off x="346075" y="4157663"/>
          <a:ext cx="8564563" cy="2628900"/>
        </p:xfrm>
        <a:graphic>
          <a:graphicData uri="http://schemas.openxmlformats.org/presentationml/2006/ole">
            <p:oleObj spid="_x0000_s113667" r:id="rId4" imgW="8565622" imgH="2627604" progId="Excel.Chart.8">
              <p:embed/>
            </p:oleObj>
          </a:graphicData>
        </a:graphic>
      </p:graphicFrame>
      <p:sp>
        <p:nvSpPr>
          <p:cNvPr id="113668" name="Rectangle 4"/>
          <p:cNvSpPr>
            <a:spLocks noChangeArrowheads="1"/>
          </p:cNvSpPr>
          <p:nvPr/>
        </p:nvSpPr>
        <p:spPr bwMode="auto">
          <a:xfrm>
            <a:off x="614363" y="4305300"/>
            <a:ext cx="7558087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r>
              <a:rPr lang="pl-PL" sz="1200" b="1">
                <a:latin typeface="Arial Light"/>
              </a:rPr>
              <a:t>Czy urzędnik opuszczał stanowisko pracy w trakcie rozmowy z Tobą?</a:t>
            </a:r>
          </a:p>
        </p:txBody>
      </p:sp>
      <p:sp>
        <p:nvSpPr>
          <p:cNvPr id="113669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urzędnik zaproponował wyjaśnienie formularza/ wniosku lub wyjaśnił, jak wypełnić formularz wniosek?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Urzędnik: Obsługa przedstawionej </a:t>
            </a:r>
            <a:r>
              <a:rPr lang="pl-PL" sz="3100" b="1" dirty="0" smtClean="0">
                <a:solidFill>
                  <a:schemeClr val="accent5"/>
                </a:solidFill>
              </a:rPr>
              <a:t>sprawy (3)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6743700" y="1476375"/>
            <a:ext cx="2293938" cy="32385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 defTabSz="914491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13672" name="pole tekstowe 10"/>
          <p:cNvSpPr txBox="1">
            <a:spLocks noChangeArrowheads="1"/>
          </p:cNvSpPr>
          <p:nvPr/>
        </p:nvSpPr>
        <p:spPr bwMode="auto">
          <a:xfrm>
            <a:off x="0" y="6597650"/>
            <a:ext cx="55086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C0120F09-3897-4343-A66B-00498C1F24D6}" type="slidenum">
              <a:rPr lang="pl-PL"/>
              <a:pPr>
                <a:defRPr/>
              </a:pPr>
              <a:t>97</a:t>
            </a:fld>
            <a:endParaRPr lang="pl-PL"/>
          </a:p>
        </p:txBody>
      </p:sp>
      <p:graphicFrame>
        <p:nvGraphicFramePr>
          <p:cNvPr id="114690" name="Object 2"/>
          <p:cNvGraphicFramePr>
            <a:graphicFrameLocks noChangeAspect="1"/>
          </p:cNvGraphicFramePr>
          <p:nvPr/>
        </p:nvGraphicFramePr>
        <p:xfrm>
          <a:off x="346075" y="1771650"/>
          <a:ext cx="8564563" cy="2630488"/>
        </p:xfrm>
        <a:graphic>
          <a:graphicData uri="http://schemas.openxmlformats.org/presentationml/2006/ole">
            <p:oleObj spid="_x0000_s114690" r:id="rId3" imgW="8565622" imgH="2627604" progId="Excel.Chart.8">
              <p:embed/>
            </p:oleObj>
          </a:graphicData>
        </a:graphic>
      </p:graphicFrame>
      <p:graphicFrame>
        <p:nvGraphicFramePr>
          <p:cNvPr id="114691" name="Object 2"/>
          <p:cNvGraphicFramePr>
            <a:graphicFrameLocks noChangeAspect="1"/>
          </p:cNvGraphicFramePr>
          <p:nvPr/>
        </p:nvGraphicFramePr>
        <p:xfrm>
          <a:off x="346075" y="3811588"/>
          <a:ext cx="8564563" cy="2836862"/>
        </p:xfrm>
        <a:graphic>
          <a:graphicData uri="http://schemas.openxmlformats.org/presentationml/2006/ole">
            <p:oleObj spid="_x0000_s114691" r:id="rId4" imgW="8565622" imgH="2840982" progId="Excel.Chart.8">
              <p:embed/>
            </p:oleObj>
          </a:graphicData>
        </a:graphic>
      </p:graphicFrame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urzędnik podczas wyjaśniania przedstawionej przez Ciebie sprawy...? 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Urzędnik: Obsługa przedstawionej sprawy </a:t>
            </a:r>
            <a:r>
              <a:rPr lang="pl-PL" sz="3100" b="1" dirty="0" smtClean="0">
                <a:solidFill>
                  <a:schemeClr val="accent5"/>
                </a:solidFill>
              </a:rPr>
              <a:t>(4)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114694" name="pole tekstowe 7"/>
          <p:cNvSpPr txBox="1">
            <a:spLocks noChangeArrowheads="1"/>
          </p:cNvSpPr>
          <p:nvPr/>
        </p:nvSpPr>
        <p:spPr bwMode="auto">
          <a:xfrm>
            <a:off x="0" y="6597650"/>
            <a:ext cx="55086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Urzędnik: Obsługa przedstawionej sprawy </a:t>
            </a:r>
            <a:r>
              <a:rPr lang="pl-PL" sz="3100" b="1" dirty="0" smtClean="0">
                <a:solidFill>
                  <a:schemeClr val="accent5"/>
                </a:solidFill>
              </a:rPr>
              <a:t>(5)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3583E1E-6270-41B3-BAB3-79787ECBBF2A}" type="slidenum">
              <a:rPr lang="pl-PL"/>
              <a:pPr>
                <a:defRPr/>
              </a:pPr>
              <a:t>98</a:t>
            </a:fld>
            <a:endParaRPr lang="pl-PL"/>
          </a:p>
        </p:txBody>
      </p:sp>
      <p:graphicFrame>
        <p:nvGraphicFramePr>
          <p:cNvPr id="115715" name="Object 2"/>
          <p:cNvGraphicFramePr>
            <a:graphicFrameLocks noChangeAspect="1"/>
          </p:cNvGraphicFramePr>
          <p:nvPr/>
        </p:nvGraphicFramePr>
        <p:xfrm>
          <a:off x="346075" y="1771650"/>
          <a:ext cx="8564563" cy="2630488"/>
        </p:xfrm>
        <a:graphic>
          <a:graphicData uri="http://schemas.openxmlformats.org/presentationml/2006/ole">
            <p:oleObj spid="_x0000_s115715" r:id="rId3" imgW="8565622" imgH="2627604" progId="Excel.Chart.8">
              <p:embed/>
            </p:oleObj>
          </a:graphicData>
        </a:graphic>
      </p:graphicFrame>
      <p:graphicFrame>
        <p:nvGraphicFramePr>
          <p:cNvPr id="115716" name="Object 2"/>
          <p:cNvGraphicFramePr>
            <a:graphicFrameLocks noChangeAspect="1"/>
          </p:cNvGraphicFramePr>
          <p:nvPr/>
        </p:nvGraphicFramePr>
        <p:xfrm>
          <a:off x="346075" y="3811588"/>
          <a:ext cx="8564563" cy="2628900"/>
        </p:xfrm>
        <a:graphic>
          <a:graphicData uri="http://schemas.openxmlformats.org/presentationml/2006/ole">
            <p:oleObj spid="_x0000_s115716" r:id="rId4" imgW="8565622" imgH="2633700" progId="Excel.Chart.8">
              <p:embed/>
            </p:oleObj>
          </a:graphicData>
        </a:graphic>
      </p:graphicFrame>
      <p:sp>
        <p:nvSpPr>
          <p:cNvPr id="115717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urzędnik podczas wyjaśniania przedstawionej przez Ciebie sprawy...? </a:t>
            </a:r>
          </a:p>
        </p:txBody>
      </p:sp>
      <p:sp>
        <p:nvSpPr>
          <p:cNvPr id="115718" name="pole tekstowe 7"/>
          <p:cNvSpPr txBox="1">
            <a:spLocks noChangeArrowheads="1"/>
          </p:cNvSpPr>
          <p:nvPr/>
        </p:nvSpPr>
        <p:spPr bwMode="auto">
          <a:xfrm>
            <a:off x="0" y="6597650"/>
            <a:ext cx="55086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5393B973-B0B1-403F-B79B-B807722FEB2C}" type="slidenum">
              <a:rPr lang="pl-PL"/>
              <a:pPr>
                <a:defRPr/>
              </a:pPr>
              <a:t>99</a:t>
            </a:fld>
            <a:endParaRPr lang="pl-PL"/>
          </a:p>
        </p:txBody>
      </p:sp>
      <p:graphicFrame>
        <p:nvGraphicFramePr>
          <p:cNvPr id="116738" name="Object 2"/>
          <p:cNvGraphicFramePr>
            <a:graphicFrameLocks noChangeAspect="1"/>
          </p:cNvGraphicFramePr>
          <p:nvPr/>
        </p:nvGraphicFramePr>
        <p:xfrm>
          <a:off x="346075" y="1771650"/>
          <a:ext cx="8564563" cy="2630488"/>
        </p:xfrm>
        <a:graphic>
          <a:graphicData uri="http://schemas.openxmlformats.org/presentationml/2006/ole">
            <p:oleObj spid="_x0000_s116738" r:id="rId3" imgW="8565622" imgH="2627604" progId="Excel.Chart.8">
              <p:embed/>
            </p:oleObj>
          </a:graphicData>
        </a:graphic>
      </p:graphicFrame>
      <p:graphicFrame>
        <p:nvGraphicFramePr>
          <p:cNvPr id="116739" name="Object 2"/>
          <p:cNvGraphicFramePr>
            <a:graphicFrameLocks noChangeAspect="1"/>
          </p:cNvGraphicFramePr>
          <p:nvPr/>
        </p:nvGraphicFramePr>
        <p:xfrm>
          <a:off x="346075" y="3811588"/>
          <a:ext cx="8564563" cy="2628900"/>
        </p:xfrm>
        <a:graphic>
          <a:graphicData uri="http://schemas.openxmlformats.org/presentationml/2006/ole">
            <p:oleObj spid="_x0000_s116739" r:id="rId4" imgW="8565622" imgH="2633700" progId="Excel.Chart.8">
              <p:embed/>
            </p:oleObj>
          </a:graphicData>
        </a:graphic>
      </p:graphicFrame>
      <p:sp>
        <p:nvSpPr>
          <p:cNvPr id="116740" name="Rectangle 4"/>
          <p:cNvSpPr>
            <a:spLocks noChangeArrowheads="1"/>
          </p:cNvSpPr>
          <p:nvPr/>
        </p:nvSpPr>
        <p:spPr bwMode="auto">
          <a:xfrm>
            <a:off x="614363" y="1757363"/>
            <a:ext cx="5399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>
                <a:latin typeface="Arial Light"/>
              </a:rPr>
              <a:t>Czy urzędnik poinformował Ciebie o następujących krokach do załatwienia przedstawionej przez Ciebie sprawy? 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900113" y="0"/>
            <a:ext cx="7885112" cy="1439863"/>
          </a:xfrm>
        </p:spPr>
        <p:txBody>
          <a:bodyPr>
            <a:normAutofit fontScale="90000"/>
          </a:bodyPr>
          <a:lstStyle/>
          <a:p>
            <a:pPr defTabSz="914307" fontAlgn="auto">
              <a:spcAft>
                <a:spcPts val="0"/>
              </a:spcAft>
              <a:defRPr/>
            </a:pPr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accent5"/>
                </a:solidFill>
              </a:rPr>
              <a:t>Urzędnik: Obsługa przedstawionej sprawy </a:t>
            </a:r>
            <a:r>
              <a:rPr lang="pl-PL" sz="3100" b="1" dirty="0" smtClean="0">
                <a:solidFill>
                  <a:schemeClr val="accent5"/>
                </a:solidFill>
              </a:rPr>
              <a:t>(6)</a:t>
            </a:r>
            <a:endParaRPr lang="pl-PL" sz="3100" b="1" dirty="0">
              <a:solidFill>
                <a:schemeClr val="accent5"/>
              </a:solidFill>
            </a:endParaRPr>
          </a:p>
        </p:txBody>
      </p:sp>
      <p:sp>
        <p:nvSpPr>
          <p:cNvPr id="116742" name="pole tekstowe 7"/>
          <p:cNvSpPr txBox="1">
            <a:spLocks noChangeArrowheads="1"/>
          </p:cNvSpPr>
          <p:nvPr/>
        </p:nvSpPr>
        <p:spPr bwMode="auto">
          <a:xfrm>
            <a:off x="0" y="6597650"/>
            <a:ext cx="55086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>
                <a:latin typeface="Arial Light"/>
              </a:rPr>
              <a:t>* W niektórych sytuacjach audytorzy byli obsługiwani przez dwóch urzędników.</a:t>
            </a:r>
            <a:endParaRPr lang="en-GB" sz="1000">
              <a:latin typeface="Arial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C">
  <a:themeElements>
    <a:clrScheme name="ARC">
      <a:dk1>
        <a:srgbClr val="808285"/>
      </a:dk1>
      <a:lt1>
        <a:srgbClr val="FFFFFF"/>
      </a:lt1>
      <a:dk2>
        <a:srgbClr val="F89728"/>
      </a:dk2>
      <a:lt2>
        <a:srgbClr val="FFFFFF"/>
      </a:lt2>
      <a:accent1>
        <a:srgbClr val="0070C0"/>
      </a:accent1>
      <a:accent2>
        <a:srgbClr val="F89728"/>
      </a:accent2>
      <a:accent3>
        <a:srgbClr val="808285"/>
      </a:accent3>
      <a:accent4>
        <a:srgbClr val="E34A21"/>
      </a:accent4>
      <a:accent5>
        <a:srgbClr val="477237"/>
      </a:accent5>
      <a:accent6>
        <a:srgbClr val="827364"/>
      </a:accent6>
      <a:hlink>
        <a:srgbClr val="00229F"/>
      </a:hlink>
      <a:folHlink>
        <a:srgbClr val="00229F"/>
      </a:folHlink>
    </a:clrScheme>
    <a:fontScheme name="ARC">
      <a:majorFont>
        <a:latin typeface="Arial Bold"/>
        <a:ea typeface=""/>
        <a:cs typeface=""/>
      </a:majorFont>
      <a:minorFont>
        <a:latin typeface="Arial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RC.potx" id="{B6432285-ECAB-4A57-AEC2-5431D4683B3D}" vid="{B8EFF4A2-3A65-4C9A-AAAC-73979D6A8750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ARC</Template>
  <TotalTime>3324</TotalTime>
  <Words>5140</Words>
  <Application>Microsoft Office PowerPoint</Application>
  <PresentationFormat>Niestandardowy</PresentationFormat>
  <Paragraphs>1021</Paragraphs>
  <Slides>106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8</vt:i4>
      </vt:variant>
      <vt:variant>
        <vt:lpstr>Szablon projektu</vt:lpstr>
      </vt:variant>
      <vt:variant>
        <vt:i4>11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106</vt:i4>
      </vt:variant>
    </vt:vector>
  </HeadingPairs>
  <TitlesOfParts>
    <vt:vector size="126" baseType="lpstr">
      <vt:lpstr>Arial Light</vt:lpstr>
      <vt:lpstr>Arial</vt:lpstr>
      <vt:lpstr>Arial Bold</vt:lpstr>
      <vt:lpstr>Calibri</vt:lpstr>
      <vt:lpstr>Tahoma</vt:lpstr>
      <vt:lpstr>Wingdings</vt:lpstr>
      <vt:lpstr>Symbol</vt:lpstr>
      <vt:lpstr>Verdana</vt:lpstr>
      <vt:lpstr>ARC</vt:lpstr>
      <vt:lpstr>ARC</vt:lpstr>
      <vt:lpstr>ARC</vt:lpstr>
      <vt:lpstr>ARC</vt:lpstr>
      <vt:lpstr>ARC</vt:lpstr>
      <vt:lpstr>ARC</vt:lpstr>
      <vt:lpstr>ARC</vt:lpstr>
      <vt:lpstr>ARC</vt:lpstr>
      <vt:lpstr>ARC</vt:lpstr>
      <vt:lpstr>ARC</vt:lpstr>
      <vt:lpstr>ARC</vt:lpstr>
      <vt:lpstr>Wykres programu Microsoft Excel</vt:lpstr>
      <vt:lpstr>TAJEMNICZY KLIENT W 17 URZĘDACH DZIELNIC                                M.ST. WARSZAWY</vt:lpstr>
      <vt:lpstr>Spis treści (1/2)</vt:lpstr>
      <vt:lpstr>Spis treści (2/2)</vt:lpstr>
      <vt:lpstr>Metodologia badania</vt:lpstr>
      <vt:lpstr>WYNIKI BADANIA</vt:lpstr>
      <vt:lpstr>Rezultaty badania 1 z 7</vt:lpstr>
      <vt:lpstr>Rezultaty badania 2 z 7</vt:lpstr>
      <vt:lpstr>Rezultaty badania 3 z 7</vt:lpstr>
      <vt:lpstr>Rezultaty badania 4 z 7</vt:lpstr>
      <vt:lpstr>Rezultaty badania 5 z 7</vt:lpstr>
      <vt:lpstr>Rezultaty badania 6 z 7</vt:lpstr>
      <vt:lpstr>Rezultaty badania 7 z 7</vt:lpstr>
      <vt:lpstr>WYNIKI BADANIA</vt:lpstr>
      <vt:lpstr>Ranking urzędów</vt:lpstr>
      <vt:lpstr>WYNIKI BADANIA</vt:lpstr>
      <vt:lpstr>Schemat badania</vt:lpstr>
      <vt:lpstr>Rodzaje spraw urzędowych:  audyty informacyjne</vt:lpstr>
      <vt:lpstr>Rodzaje spraw faktycznie załatwianych w urzędach</vt:lpstr>
      <vt:lpstr>Metodologia badania Tajemniczy Klient</vt:lpstr>
      <vt:lpstr>Kryteria oceny</vt:lpstr>
      <vt:lpstr>WYNIKI BADANIA</vt:lpstr>
      <vt:lpstr>WYNIKI BADANIA</vt:lpstr>
      <vt:lpstr>Wszystkie urzędy Otoczenie: Wygląd Urzędu (1)</vt:lpstr>
      <vt:lpstr>Wszystkie urzędy Otoczenie: Wygląd Urzędu (2)</vt:lpstr>
      <vt:lpstr>Wszystkie urzędy Otoczenie: Wygląd Urzędu (3)</vt:lpstr>
      <vt:lpstr>Wszystkie urzędy Otoczenie: Wygląd Urzędu (4)</vt:lpstr>
      <vt:lpstr>Wszystkie urzędy Otoczenie: Wygląd Urzędu (5)</vt:lpstr>
      <vt:lpstr>Wszystkie urzędy Otoczenie: Wygląd Urzędu (6)</vt:lpstr>
      <vt:lpstr>Wszystkie urzędy Otoczenie: Wygląd Urzędu (7)</vt:lpstr>
      <vt:lpstr>WYNIKI BADANIA</vt:lpstr>
      <vt:lpstr>Wszystkie urzędy Wygląd zewnętrzny urzędnika i jego stanowisko pracy</vt:lpstr>
      <vt:lpstr>WYNIKI BADANIA</vt:lpstr>
      <vt:lpstr>Wszystkie urzędy Zachowanie urzędnika wobec interesanta (1)</vt:lpstr>
      <vt:lpstr>Wszystkie urzędy Zachowanie urzędnika wobec interesanta (2)</vt:lpstr>
      <vt:lpstr>WYNIKI BADANIA</vt:lpstr>
      <vt:lpstr>Wszystkie urzędy  Urzędnik: Obsługa przedstawionej sprawy (1)</vt:lpstr>
      <vt:lpstr>Wszystkie urzędy  Urzędnik: Obsługa przedstawionej sprawy (2)</vt:lpstr>
      <vt:lpstr>Wszystkie urzędy Urzędnik: Obsługa przedstawionej sprawy (3)</vt:lpstr>
      <vt:lpstr>Wszystkie urzędy  Urzędnik: Obsługa przedstawionej sprawy (4)</vt:lpstr>
      <vt:lpstr>WYNIKI BADANIA</vt:lpstr>
      <vt:lpstr>Wszystkie urzędy Urzędnik: Sposób załatwienia przedstawionej sprawy (1)</vt:lpstr>
      <vt:lpstr>Wszystkie urzędy Urzędnik: Sposób załatwienia przedstawionej sprawy (2)</vt:lpstr>
      <vt:lpstr>Wszystkie urzędy Urzędnik: Sposób załatwienia przedstawionej sprawy (3)</vt:lpstr>
      <vt:lpstr>Wszystkie urzędy Urzędnik: Sposób załatwiania przedstawionej sprawy (4)</vt:lpstr>
      <vt:lpstr>Wszystkie urzędy Urzędnik: Ocena sposobu załatwienia przedstawionej sprawy (1)</vt:lpstr>
      <vt:lpstr>Wszystkie urzędy Urzędnik: Ocena sposobu załatwienia przedstawionej sprawy (2)</vt:lpstr>
      <vt:lpstr>Wszystkie urzędy Urzędnik: Ocena sposobu załatwienia przedstawionej sprawy (3)</vt:lpstr>
      <vt:lpstr>WYNIKI BADANIA</vt:lpstr>
      <vt:lpstr>Jednostki organizacyjne Funkcjonowanie urzędów: jednostki organizacyjne</vt:lpstr>
      <vt:lpstr>WYNIKI BADANIA</vt:lpstr>
      <vt:lpstr>Jednostki organizacyjne Wygląd zewnętrzny urzędnika i jego stanowisko pracy</vt:lpstr>
      <vt:lpstr>WYNIKI BADANIA</vt:lpstr>
      <vt:lpstr>Jednostki organizacyjne Zachowanie się urzędnika wobec interesanta (1)</vt:lpstr>
      <vt:lpstr>Jednostki organizacyjne Zachowanie się urzędnika wobec interesanta (2)</vt:lpstr>
      <vt:lpstr>Jednostki organizacyjne Zachowanie się urzędnika wobec interesanta (3)</vt:lpstr>
      <vt:lpstr>Jednostki organizacyjne Zachowanie się urzędnika wobec interesanta (4)</vt:lpstr>
      <vt:lpstr>WYNIKI BADANIA</vt:lpstr>
      <vt:lpstr>Jednostki organizacyjne Urzędnik: Obsługa przedstawionej sprawy (1)</vt:lpstr>
      <vt:lpstr>Jednostki organizacyjne Urzędnik: Obsługa przedstawionej sprawy (2)</vt:lpstr>
      <vt:lpstr>Jednostki organizacyjne Urzędnik: Obsługa przedstawionej sprawy (3)</vt:lpstr>
      <vt:lpstr>Jednostki organizacyjne Urzędnik: Obsługa przedstawionej sprawy (4)</vt:lpstr>
      <vt:lpstr>WYNIKI BADANIA</vt:lpstr>
      <vt:lpstr>Jednostki organizacyjne Urzędnik: Sposób załatwienia przedstawionej sprawy (1)</vt:lpstr>
      <vt:lpstr>Jednostki organizacyjne Urzędnik: Sposób załatwienia przedstawionej sprawy (2)</vt:lpstr>
      <vt:lpstr>Jednostki organizacyjne Urzędnik: Sposób załatwienia przedstawionej sprawy (3)</vt:lpstr>
      <vt:lpstr>Jednostki organizacyjne Urzędnik: Sposób załatwienia przedstawionej sprawy (4)</vt:lpstr>
      <vt:lpstr>Jednostki organizacyjne Urzędnik: Sposób załatwienia przedstawionej sprawy (5)</vt:lpstr>
      <vt:lpstr>Jednostki organizacyjne Urzędnik: Sposób załatwienia przedstawionej sprawy (6)</vt:lpstr>
      <vt:lpstr>Jednostki organizacyjne Urzędnik: Sposób załatwienia przedstawionej sprawy (7)</vt:lpstr>
      <vt:lpstr>Jednostki organizacyjne Urzędnik: Sposób załatwienia przedstawionej sprawy (1)</vt:lpstr>
      <vt:lpstr>WYNIKI BADANIA</vt:lpstr>
      <vt:lpstr>WYNIKI BADANIA</vt:lpstr>
      <vt:lpstr>Poszczególne urzędy Otoczenie: Wygląd urzędu (1)</vt:lpstr>
      <vt:lpstr>Poszczególne urzędy Otoczenie: Wygląd urzędu (2)</vt:lpstr>
      <vt:lpstr>Poszczególne urzędy Otoczenie: Wygląd urzędu (3)</vt:lpstr>
      <vt:lpstr>Poszczególne urzędy Otoczenie: Wygląd urzędu (4)</vt:lpstr>
      <vt:lpstr>Poszczególne urzędy Otoczenie: Wygląd urzędu (5)</vt:lpstr>
      <vt:lpstr>Poszczególne urzędy Otoczenie: Wygląd urzędu (6)</vt:lpstr>
      <vt:lpstr>Poszczególne urzędy Otoczenie: Wygląd urzędu (7)</vt:lpstr>
      <vt:lpstr>Poszczególne urzędy Otoczenie: Wygląd urzędu (8)</vt:lpstr>
      <vt:lpstr>Poszczególne urzędy Otoczenie: Wygląd urzędu (9)</vt:lpstr>
      <vt:lpstr>Poszczególne urzędy Otoczenie: Wygląd urzędu (10)</vt:lpstr>
      <vt:lpstr>WYNIKI BADANIA</vt:lpstr>
      <vt:lpstr>Poszczególne urzędy Wygląd zewnętrzny urzędnika i jego stanowisko pracy (1)</vt:lpstr>
      <vt:lpstr>Poszczególne urzędy Wygląd zewnętrzny urzędnika i jego stanowisko pracy (2)</vt:lpstr>
      <vt:lpstr>Poszczególne urzędy Wygląd zewnętrzny urzędnika i jego stanowisko pracy (3)</vt:lpstr>
      <vt:lpstr>WYNIKI BADANIA</vt:lpstr>
      <vt:lpstr>Poszczególne urzędy Zachowanie urzędnika wobec interesanta (1)</vt:lpstr>
      <vt:lpstr>Poszczególne urzędy Zachowanie urzędnika wobec interesanta (2)</vt:lpstr>
      <vt:lpstr>Poszczególne urzędy Zachowanie urzędnika wobec interesanta (3)</vt:lpstr>
      <vt:lpstr>Poszczególne urzędy Zachowanie urzędnika wobec interesanta (4)</vt:lpstr>
      <vt:lpstr>Poszczególne urzędy Zachowanie urzędnika wobec interesanta (5)</vt:lpstr>
      <vt:lpstr>WYNIKI BADANIA</vt:lpstr>
      <vt:lpstr>Poszczególne urzędy Urzędnik: Obsługa przedstawionej sprawy (1)</vt:lpstr>
      <vt:lpstr>Poszczególne urzędy Urzędnik: Obsługa przedstawionej sprawy (2)</vt:lpstr>
      <vt:lpstr>Poszczególne urzędy Urzędnik: Obsługa przedstawionej sprawy (3)</vt:lpstr>
      <vt:lpstr>Poszczególne urzędy Urzędnik: Obsługa przedstawionej sprawy (4)</vt:lpstr>
      <vt:lpstr>Poszczególne urzędy Urzędnik: Obsługa przedstawionej sprawy (5)</vt:lpstr>
      <vt:lpstr>Poszczególne urzędy Urzędnik: Obsługa przedstawionej sprawy (6)</vt:lpstr>
      <vt:lpstr>Poszczególne urzędy Urzędnik: Obsługa przedstawionej sprawy (5)</vt:lpstr>
      <vt:lpstr>WYNIKI BADANIA</vt:lpstr>
      <vt:lpstr>Poszczególne urzędy Ogólna ocena zadowolenia z obsługi przez urzędnika</vt:lpstr>
      <vt:lpstr>Poszczególne urzędy Ocena sposobu załatwienia przedstawionej sprawy przez urzędnika (1)</vt:lpstr>
      <vt:lpstr>Poszczególne urzędy Ocena sposobu załatwienia przedstawionej sprawy przez urzędnika (2)</vt:lpstr>
      <vt:lpstr>Poszczególne urzędy Ocena sposobu załatwienia przedstawionej sprawy przez urzędnika (3)</vt:lpstr>
      <vt:lpstr>Slajd 106</vt:lpstr>
    </vt:vector>
  </TitlesOfParts>
  <Company>Centrum Edukacji Nowoczesnej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ARC</dc:creator>
  <cp:keywords>ARC;Rynek;Opinia</cp:keywords>
  <cp:lastModifiedBy>pkozicki</cp:lastModifiedBy>
  <cp:revision>240</cp:revision>
  <cp:lastPrinted>2014-02-05T10:16:31Z</cp:lastPrinted>
  <dcterms:created xsi:type="dcterms:W3CDTF">2013-09-17T08:07:59Z</dcterms:created>
  <dcterms:modified xsi:type="dcterms:W3CDTF">2014-05-20T13:37:02Z</dcterms:modified>
</cp:coreProperties>
</file>