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3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4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8"/>
  </p:notesMasterIdLst>
  <p:sldIdLst>
    <p:sldId id="288" r:id="rId2"/>
    <p:sldId id="479" r:id="rId3"/>
    <p:sldId id="482" r:id="rId4"/>
    <p:sldId id="480" r:id="rId5"/>
    <p:sldId id="290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473" r:id="rId14"/>
    <p:sldId id="516" r:id="rId15"/>
    <p:sldId id="322" r:id="rId16"/>
    <p:sldId id="330" r:id="rId17"/>
    <p:sldId id="477" r:id="rId18"/>
    <p:sldId id="478" r:id="rId19"/>
    <p:sldId id="334" r:id="rId20"/>
    <p:sldId id="333" r:id="rId21"/>
    <p:sldId id="337" r:id="rId22"/>
    <p:sldId id="291" r:id="rId23"/>
    <p:sldId id="338" r:id="rId24"/>
    <p:sldId id="295" r:id="rId25"/>
    <p:sldId id="296" r:id="rId26"/>
    <p:sldId id="302" r:id="rId27"/>
    <p:sldId id="303" r:id="rId28"/>
    <p:sldId id="304" r:id="rId29"/>
    <p:sldId id="305" r:id="rId30"/>
    <p:sldId id="297" r:id="rId31"/>
    <p:sldId id="313" r:id="rId32"/>
    <p:sldId id="298" r:id="rId33"/>
    <p:sldId id="317" r:id="rId34"/>
    <p:sldId id="306" r:id="rId35"/>
    <p:sldId id="299" r:id="rId36"/>
    <p:sldId id="312" r:id="rId37"/>
    <p:sldId id="316" r:id="rId38"/>
    <p:sldId id="310" r:id="rId39"/>
    <p:sldId id="340" r:id="rId40"/>
    <p:sldId id="300" r:id="rId41"/>
    <p:sldId id="307" r:id="rId42"/>
    <p:sldId id="308" r:id="rId43"/>
    <p:sldId id="309" r:id="rId44"/>
    <p:sldId id="311" r:id="rId45"/>
    <p:sldId id="315" r:id="rId46"/>
    <p:sldId id="314" r:id="rId47"/>
    <p:sldId id="344" r:id="rId48"/>
    <p:sldId id="404" r:id="rId49"/>
    <p:sldId id="416" r:id="rId50"/>
    <p:sldId id="405" r:id="rId51"/>
    <p:sldId id="417" r:id="rId52"/>
    <p:sldId id="406" r:id="rId53"/>
    <p:sldId id="418" r:id="rId54"/>
    <p:sldId id="419" r:id="rId55"/>
    <p:sldId id="420" r:id="rId56"/>
    <p:sldId id="421" r:id="rId57"/>
    <p:sldId id="415" r:id="rId58"/>
    <p:sldId id="458" r:id="rId59"/>
    <p:sldId id="456" r:id="rId60"/>
    <p:sldId id="457" r:id="rId61"/>
    <p:sldId id="452" r:id="rId62"/>
    <p:sldId id="407" r:id="rId63"/>
    <p:sldId id="459" r:id="rId64"/>
    <p:sldId id="455" r:id="rId65"/>
    <p:sldId id="453" r:id="rId66"/>
    <p:sldId id="460" r:id="rId67"/>
    <p:sldId id="461" r:id="rId68"/>
    <p:sldId id="462" r:id="rId69"/>
    <p:sldId id="454" r:id="rId70"/>
    <p:sldId id="463" r:id="rId71"/>
    <p:sldId id="408" r:id="rId72"/>
    <p:sldId id="409" r:id="rId73"/>
    <p:sldId id="483" r:id="rId74"/>
    <p:sldId id="484" r:id="rId75"/>
    <p:sldId id="485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499" r:id="rId90"/>
    <p:sldId id="500" r:id="rId91"/>
    <p:sldId id="501" r:id="rId92"/>
    <p:sldId id="502" r:id="rId93"/>
    <p:sldId id="503" r:id="rId94"/>
    <p:sldId id="504" r:id="rId95"/>
    <p:sldId id="505" r:id="rId96"/>
    <p:sldId id="506" r:id="rId97"/>
    <p:sldId id="507" r:id="rId98"/>
    <p:sldId id="508" r:id="rId99"/>
    <p:sldId id="509" r:id="rId100"/>
    <p:sldId id="510" r:id="rId101"/>
    <p:sldId id="511" r:id="rId102"/>
    <p:sldId id="512" r:id="rId103"/>
    <p:sldId id="513" r:id="rId104"/>
    <p:sldId id="514" r:id="rId105"/>
    <p:sldId id="515" r:id="rId106"/>
    <p:sldId id="517" r:id="rId107"/>
  </p:sldIdLst>
  <p:sldSz cx="9145588" cy="6859588"/>
  <p:notesSz cx="6797675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477237"/>
    <a:srgbClr val="FF9900"/>
    <a:srgbClr val="FF66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9880" autoAdjust="0"/>
  </p:normalViewPr>
  <p:slideViewPr>
    <p:cSldViewPr showGuides="1">
      <p:cViewPr varScale="1">
        <p:scale>
          <a:sx n="71" d="100"/>
          <a:sy n="71" d="100"/>
        </p:scale>
        <p:origin x="1260" y="6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4E-3"/>
          <c:y val="9.0163934426229525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4136728"/>
        <c:axId val="184137120"/>
      </c:barChart>
      <c:catAx>
        <c:axId val="1841367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4137120"/>
        <c:crosses val="autoZero"/>
        <c:auto val="1"/>
        <c:lblAlgn val="ctr"/>
        <c:lblOffset val="100"/>
        <c:noMultiLvlLbl val="0"/>
      </c:catAx>
      <c:valAx>
        <c:axId val="1841371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4136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82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"/>
          <c:y val="4.0322580645161428E-3"/>
          <c:w val="0.84615384615384781"/>
          <c:h val="0.84274193548387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0.97</c:v>
                </c:pt>
                <c:pt idx="1">
                  <c:v>0.93731343283582091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0.03</c:v>
                </c:pt>
                <c:pt idx="1">
                  <c:v>6.2686567164179113E-2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7020976"/>
        <c:axId val="187021368"/>
      </c:barChart>
      <c:catAx>
        <c:axId val="187020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7021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0213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702097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tablicy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0.4</c:v>
                </c:pt>
                <c:pt idx="1">
                  <c:v>0.65</c:v>
                </c:pt>
                <c:pt idx="2">
                  <c:v>0.7</c:v>
                </c:pt>
                <c:pt idx="3">
                  <c:v>0.1</c:v>
                </c:pt>
                <c:pt idx="4">
                  <c:v>0.9</c:v>
                </c:pt>
                <c:pt idx="5">
                  <c:v>0.8</c:v>
                </c:pt>
                <c:pt idx="6">
                  <c:v>0.85</c:v>
                </c:pt>
                <c:pt idx="7">
                  <c:v>0.8</c:v>
                </c:pt>
                <c:pt idx="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Poza okienkiem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0.5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  <c:pt idx="4">
                  <c:v>0.45</c:v>
                </c:pt>
                <c:pt idx="5">
                  <c:v>0.25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okienku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0.3</c:v>
                </c:pt>
                <c:pt idx="1">
                  <c:v>0</c:v>
                </c:pt>
                <c:pt idx="2">
                  <c:v>0.05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0.05</c:v>
                </c:pt>
                <c:pt idx="8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0.65</c:v>
                </c:pt>
                <c:pt idx="4">
                  <c:v>0.4</c:v>
                </c:pt>
                <c:pt idx="5">
                  <c:v>0</c:v>
                </c:pt>
                <c:pt idx="6">
                  <c:v>0.05</c:v>
                </c:pt>
                <c:pt idx="7">
                  <c:v>0.15000000000000002</c:v>
                </c:pt>
                <c:pt idx="8">
                  <c:v>0.15000000000000002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są dostępne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91147888"/>
        <c:axId val="191148280"/>
      </c:barChart>
      <c:catAx>
        <c:axId val="19114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1148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14828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114788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3.5751971378004302E-2"/>
          <c:y val="0.82610885122842692"/>
          <c:w val="0.67938399562701124"/>
          <c:h val="8.8484593393195726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Ursus</c:v>
                </c:pt>
                <c:pt idx="2">
                  <c:v>Włochy</c:v>
                </c:pt>
                <c:pt idx="3">
                  <c:v>Wola</c:v>
                </c:pt>
                <c:pt idx="4">
                  <c:v>Wesoła</c:v>
                </c:pt>
                <c:pt idx="5">
                  <c:v>Żoliborz</c:v>
                </c:pt>
                <c:pt idx="6">
                  <c:v>Bemowo</c:v>
                </c:pt>
                <c:pt idx="7">
                  <c:v>Rembertów</c:v>
                </c:pt>
                <c:pt idx="8">
                  <c:v>Ursynów</c:v>
                </c:pt>
                <c:pt idx="9">
                  <c:v>Bielany</c:v>
                </c:pt>
                <c:pt idx="10">
                  <c:v>Ochota</c:v>
                </c:pt>
                <c:pt idx="11">
                  <c:v>Targówek</c:v>
                </c:pt>
                <c:pt idx="12">
                  <c:v>Praga
Północ</c:v>
                </c:pt>
                <c:pt idx="13">
                  <c:v>Białołęka</c:v>
                </c:pt>
                <c:pt idx="14">
                  <c:v>Wilanów</c:v>
                </c:pt>
                <c:pt idx="15">
                  <c:v>Praga Południe</c:v>
                </c:pt>
                <c:pt idx="16">
                  <c:v>Śródmieście</c:v>
                </c:pt>
                <c:pt idx="17">
                  <c:v>Wawer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0.82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0.95</c:v>
                </c:pt>
                <c:pt idx="5">
                  <c:v>0.95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</c:v>
                </c:pt>
                <c:pt idx="13">
                  <c:v>0.75</c:v>
                </c:pt>
                <c:pt idx="14">
                  <c:v>0.7</c:v>
                </c:pt>
                <c:pt idx="15">
                  <c:v>0.65</c:v>
                </c:pt>
                <c:pt idx="16">
                  <c:v>0.6</c:v>
                </c:pt>
                <c:pt idx="17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1149064"/>
        <c:axId val="190590896"/>
      </c:barChart>
      <c:catAx>
        <c:axId val="19114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59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59089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114906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Ochota</c:v>
                </c:pt>
                <c:pt idx="3">
                  <c:v>Praga
Północ</c:v>
                </c:pt>
                <c:pt idx="4">
                  <c:v>Ursus</c:v>
                </c:pt>
                <c:pt idx="5">
                  <c:v>Ursynów</c:v>
                </c:pt>
                <c:pt idx="6">
                  <c:v>Wawer</c:v>
                </c:pt>
                <c:pt idx="7">
                  <c:v>Wesoła</c:v>
                </c:pt>
                <c:pt idx="8">
                  <c:v>Włochy</c:v>
                </c:pt>
                <c:pt idx="9">
                  <c:v>Żoliborz</c:v>
                </c:pt>
                <c:pt idx="10">
                  <c:v>Bemowo</c:v>
                </c:pt>
                <c:pt idx="11">
                  <c:v>Śródmieście</c:v>
                </c:pt>
                <c:pt idx="12">
                  <c:v>Białołęka</c:v>
                </c:pt>
                <c:pt idx="13">
                  <c:v>Praga Południe</c:v>
                </c:pt>
                <c:pt idx="14">
                  <c:v>Rembertów</c:v>
                </c:pt>
                <c:pt idx="15">
                  <c:v>Targówek</c:v>
                </c:pt>
                <c:pt idx="16">
                  <c:v>Wola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1">
                  <c:v>0.95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0591680"/>
        <c:axId val="190592072"/>
      </c:barChart>
      <c:catAx>
        <c:axId val="19059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592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5920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59168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Ochota</c:v>
                </c:pt>
                <c:pt idx="3">
                  <c:v>Praga
Północ</c:v>
                </c:pt>
                <c:pt idx="4">
                  <c:v>Ursynów</c:v>
                </c:pt>
                <c:pt idx="5">
                  <c:v>Wesoła</c:v>
                </c:pt>
                <c:pt idx="6">
                  <c:v>Żoliborz</c:v>
                </c:pt>
                <c:pt idx="7">
                  <c:v>Bemowo</c:v>
                </c:pt>
                <c:pt idx="8">
                  <c:v>Śródmieście</c:v>
                </c:pt>
                <c:pt idx="9">
                  <c:v>Ursus</c:v>
                </c:pt>
                <c:pt idx="10">
                  <c:v>Wola</c:v>
                </c:pt>
                <c:pt idx="11">
                  <c:v>Białołęka</c:v>
                </c:pt>
                <c:pt idx="12">
                  <c:v>Praga Południe</c:v>
                </c:pt>
                <c:pt idx="13">
                  <c:v>Rembertów</c:v>
                </c:pt>
                <c:pt idx="14">
                  <c:v>Targówek</c:v>
                </c:pt>
                <c:pt idx="15">
                  <c:v>Wawer</c:v>
                </c:pt>
                <c:pt idx="16">
                  <c:v>Włochy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0.8</c:v>
                </c:pt>
                <c:pt idx="17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3431504"/>
        <c:axId val="183431896"/>
      </c:barChart>
      <c:catAx>
        <c:axId val="18343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431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43189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4315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(N=338)</c:v>
                </c:pt>
                <c:pt idx="1">
                  <c:v>Praga Południe</c:v>
                </c:pt>
                <c:pt idx="2">
                  <c:v>Targówek</c:v>
                </c:pt>
                <c:pt idx="3">
                  <c:v>Ursynów</c:v>
                </c:pt>
                <c:pt idx="4">
                  <c:v>Wawer</c:v>
                </c:pt>
                <c:pt idx="5">
                  <c:v>Wesoła</c:v>
                </c:pt>
                <c:pt idx="6">
                  <c:v>Włochy</c:v>
                </c:pt>
                <c:pt idx="7">
                  <c:v>Wola</c:v>
                </c:pt>
                <c:pt idx="8">
                  <c:v>Bielany</c:v>
                </c:pt>
                <c:pt idx="9">
                  <c:v>Ochota</c:v>
                </c:pt>
                <c:pt idx="10">
                  <c:v>Praga
Północ</c:v>
                </c:pt>
                <c:pt idx="11">
                  <c:v>Śródmieście</c:v>
                </c:pt>
                <c:pt idx="12">
                  <c:v>Żoliborz</c:v>
                </c:pt>
                <c:pt idx="13">
                  <c:v>Bemowo</c:v>
                </c:pt>
                <c:pt idx="14">
                  <c:v>Białołęka</c:v>
                </c:pt>
                <c:pt idx="15">
                  <c:v>Wilanów</c:v>
                </c:pt>
                <c:pt idx="16">
                  <c:v>Rembertów*</c:v>
                </c:pt>
                <c:pt idx="17">
                  <c:v>Ursus*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</c:v>
                </c:pt>
                <c:pt idx="14">
                  <c:v>0.9</c:v>
                </c:pt>
                <c:pt idx="15">
                  <c:v>0.8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3432680"/>
        <c:axId val="183433072"/>
      </c:barChart>
      <c:catAx>
        <c:axId val="18343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43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4330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43268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Wilanów</c:v>
                </c:pt>
                <c:pt idx="2">
                  <c:v>Włochy</c:v>
                </c:pt>
                <c:pt idx="3">
                  <c:v>Ochota</c:v>
                </c:pt>
                <c:pt idx="4">
                  <c:v>Bemowo</c:v>
                </c:pt>
                <c:pt idx="5">
                  <c:v>Praga
Północ</c:v>
                </c:pt>
                <c:pt idx="6">
                  <c:v>Targówek</c:v>
                </c:pt>
                <c:pt idx="7">
                  <c:v>Bielany</c:v>
                </c:pt>
                <c:pt idx="8">
                  <c:v>Rembertów</c:v>
                </c:pt>
                <c:pt idx="9">
                  <c:v>Wesoła</c:v>
                </c:pt>
                <c:pt idx="10">
                  <c:v>Wola</c:v>
                </c:pt>
                <c:pt idx="11">
                  <c:v>Żoliborz</c:v>
                </c:pt>
                <c:pt idx="12">
                  <c:v>Białołęka</c:v>
                </c:pt>
                <c:pt idx="13">
                  <c:v>Praga Południe</c:v>
                </c:pt>
                <c:pt idx="14">
                  <c:v>Śródmieście</c:v>
                </c:pt>
                <c:pt idx="15">
                  <c:v>Ursus</c:v>
                </c:pt>
                <c:pt idx="16">
                  <c:v>Ursynów</c:v>
                </c:pt>
                <c:pt idx="17">
                  <c:v>Wawer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7.0000000000000007E-2</c:v>
                </c:pt>
                <c:pt idx="1">
                  <c:v>0.25</c:v>
                </c:pt>
                <c:pt idx="2">
                  <c:v>0.25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6867136"/>
        <c:axId val="166867528"/>
      </c:barChart>
      <c:catAx>
        <c:axId val="1668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867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86752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8671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5.3864629076301511E-2"/>
          <c:w val="0.94093264248704667"/>
          <c:h val="0.563376730070927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miał przypięty/ powieszony na szyi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Wawer</c:v>
                </c:pt>
                <c:pt idx="2">
                  <c:v>Rembertów</c:v>
                </c:pt>
                <c:pt idx="3">
                  <c:v>Bemowo</c:v>
                </c:pt>
                <c:pt idx="4">
                  <c:v>Śródmieście</c:v>
                </c:pt>
                <c:pt idx="5">
                  <c:v>Wilanów</c:v>
                </c:pt>
                <c:pt idx="6">
                  <c:v>Ursus</c:v>
                </c:pt>
                <c:pt idx="7">
                  <c:v>Targówek</c:v>
                </c:pt>
                <c:pt idx="8">
                  <c:v>Białołęka</c:v>
                </c:pt>
                <c:pt idx="9">
                  <c:v>Wesoła</c:v>
                </c:pt>
                <c:pt idx="10">
                  <c:v>Praga Południe</c:v>
                </c:pt>
                <c:pt idx="11">
                  <c:v>Bielany</c:v>
                </c:pt>
                <c:pt idx="12">
                  <c:v>Ursynów</c:v>
                </c:pt>
                <c:pt idx="13">
                  <c:v>Włochy</c:v>
                </c:pt>
                <c:pt idx="14">
                  <c:v>Wola</c:v>
                </c:pt>
                <c:pt idx="15">
                  <c:v>Praga
Północ</c:v>
                </c:pt>
                <c:pt idx="16">
                  <c:v>Żoliborz</c:v>
                </c:pt>
                <c:pt idx="17">
                  <c:v>Ochota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0.46764705882352942</c:v>
                </c:pt>
                <c:pt idx="1">
                  <c:v>0.75</c:v>
                </c:pt>
                <c:pt idx="2">
                  <c:v>0.7</c:v>
                </c:pt>
                <c:pt idx="3">
                  <c:v>0.65</c:v>
                </c:pt>
                <c:pt idx="4">
                  <c:v>0.6</c:v>
                </c:pt>
                <c:pt idx="5">
                  <c:v>0.6</c:v>
                </c:pt>
                <c:pt idx="6">
                  <c:v>0.55000000000000004</c:v>
                </c:pt>
                <c:pt idx="7">
                  <c:v>0.55000000000000004</c:v>
                </c:pt>
                <c:pt idx="8">
                  <c:v>0.5</c:v>
                </c:pt>
                <c:pt idx="9">
                  <c:v>0.5</c:v>
                </c:pt>
                <c:pt idx="10">
                  <c:v>0.45</c:v>
                </c:pt>
                <c:pt idx="11">
                  <c:v>0.4</c:v>
                </c:pt>
                <c:pt idx="12">
                  <c:v>0.35</c:v>
                </c:pt>
                <c:pt idx="13">
                  <c:v>0.35</c:v>
                </c:pt>
                <c:pt idx="14">
                  <c:v>0.3</c:v>
                </c:pt>
                <c:pt idx="15">
                  <c:v>0.3</c:v>
                </c:pt>
                <c:pt idx="16">
                  <c:v>0.2</c:v>
                </c:pt>
                <c:pt idx="17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Tak, miał przypięty w innym miejscu niż na szyi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Wawer</c:v>
                </c:pt>
                <c:pt idx="2">
                  <c:v>Rembertów</c:v>
                </c:pt>
                <c:pt idx="3">
                  <c:v>Bemowo</c:v>
                </c:pt>
                <c:pt idx="4">
                  <c:v>Śródmieście</c:v>
                </c:pt>
                <c:pt idx="5">
                  <c:v>Wilanów</c:v>
                </c:pt>
                <c:pt idx="6">
                  <c:v>Ursus</c:v>
                </c:pt>
                <c:pt idx="7">
                  <c:v>Targówek</c:v>
                </c:pt>
                <c:pt idx="8">
                  <c:v>Białołęka</c:v>
                </c:pt>
                <c:pt idx="9">
                  <c:v>Wesoła</c:v>
                </c:pt>
                <c:pt idx="10">
                  <c:v>Praga Południe</c:v>
                </c:pt>
                <c:pt idx="11">
                  <c:v>Bielany</c:v>
                </c:pt>
                <c:pt idx="12">
                  <c:v>Ursynów</c:v>
                </c:pt>
                <c:pt idx="13">
                  <c:v>Włochy</c:v>
                </c:pt>
                <c:pt idx="14">
                  <c:v>Wola</c:v>
                </c:pt>
                <c:pt idx="15">
                  <c:v>Praga
Północ</c:v>
                </c:pt>
                <c:pt idx="16">
                  <c:v>Żoliborz</c:v>
                </c:pt>
                <c:pt idx="17">
                  <c:v>Ochota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18"/>
                <c:pt idx="0">
                  <c:v>7.9411764705882362E-2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  <c:pt idx="6">
                  <c:v>0.1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0.1</c:v>
                </c:pt>
                <c:pt idx="11">
                  <c:v>0.15</c:v>
                </c:pt>
                <c:pt idx="12">
                  <c:v>0.15</c:v>
                </c:pt>
                <c:pt idx="13">
                  <c:v>0.1</c:v>
                </c:pt>
                <c:pt idx="14">
                  <c:v>0.2</c:v>
                </c:pt>
                <c:pt idx="15">
                  <c:v>0.15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Tak, znajduje się w okienku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Wawer</c:v>
                </c:pt>
                <c:pt idx="2">
                  <c:v>Rembertów</c:v>
                </c:pt>
                <c:pt idx="3">
                  <c:v>Bemowo</c:v>
                </c:pt>
                <c:pt idx="4">
                  <c:v>Śródmieście</c:v>
                </c:pt>
                <c:pt idx="5">
                  <c:v>Wilanów</c:v>
                </c:pt>
                <c:pt idx="6">
                  <c:v>Ursus</c:v>
                </c:pt>
                <c:pt idx="7">
                  <c:v>Targówek</c:v>
                </c:pt>
                <c:pt idx="8">
                  <c:v>Białołęka</c:v>
                </c:pt>
                <c:pt idx="9">
                  <c:v>Wesoła</c:v>
                </c:pt>
                <c:pt idx="10">
                  <c:v>Praga Południe</c:v>
                </c:pt>
                <c:pt idx="11">
                  <c:v>Bielany</c:v>
                </c:pt>
                <c:pt idx="12">
                  <c:v>Ursynów</c:v>
                </c:pt>
                <c:pt idx="13">
                  <c:v>Włochy</c:v>
                </c:pt>
                <c:pt idx="14">
                  <c:v>Wola</c:v>
                </c:pt>
                <c:pt idx="15">
                  <c:v>Praga
Północ</c:v>
                </c:pt>
                <c:pt idx="16">
                  <c:v>Żoliborz</c:v>
                </c:pt>
                <c:pt idx="17">
                  <c:v>Ochota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18"/>
                <c:pt idx="0">
                  <c:v>0.11176470588235293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  <c:pt idx="11">
                  <c:v>0.15</c:v>
                </c:pt>
                <c:pt idx="12">
                  <c:v>0.2</c:v>
                </c:pt>
                <c:pt idx="14">
                  <c:v>0.25</c:v>
                </c:pt>
                <c:pt idx="16">
                  <c:v>0.25</c:v>
                </c:pt>
                <c:pt idx="17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Nie ma żadnego identyfikatora przy urzędniku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Wawer</c:v>
                </c:pt>
                <c:pt idx="2">
                  <c:v>Rembertów</c:v>
                </c:pt>
                <c:pt idx="3">
                  <c:v>Bemowo</c:v>
                </c:pt>
                <c:pt idx="4">
                  <c:v>Śródmieście</c:v>
                </c:pt>
                <c:pt idx="5">
                  <c:v>Wilanów</c:v>
                </c:pt>
                <c:pt idx="6">
                  <c:v>Ursus</c:v>
                </c:pt>
                <c:pt idx="7">
                  <c:v>Targówek</c:v>
                </c:pt>
                <c:pt idx="8">
                  <c:v>Białołęka</c:v>
                </c:pt>
                <c:pt idx="9">
                  <c:v>Wesoła</c:v>
                </c:pt>
                <c:pt idx="10">
                  <c:v>Praga Południe</c:v>
                </c:pt>
                <c:pt idx="11">
                  <c:v>Bielany</c:v>
                </c:pt>
                <c:pt idx="12">
                  <c:v>Ursynów</c:v>
                </c:pt>
                <c:pt idx="13">
                  <c:v>Włochy</c:v>
                </c:pt>
                <c:pt idx="14">
                  <c:v>Wola</c:v>
                </c:pt>
                <c:pt idx="15">
                  <c:v>Praga
Północ</c:v>
                </c:pt>
                <c:pt idx="16">
                  <c:v>Żoliborz</c:v>
                </c:pt>
                <c:pt idx="17">
                  <c:v>Ochota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  <c:pt idx="0" formatCode="0%">
                  <c:v>0.31470588235294117</c:v>
                </c:pt>
                <c:pt idx="2" formatCode="0%">
                  <c:v>0.1</c:v>
                </c:pt>
                <c:pt idx="3" formatCode="0%">
                  <c:v>0.15</c:v>
                </c:pt>
                <c:pt idx="4" formatCode="0%">
                  <c:v>0.25</c:v>
                </c:pt>
                <c:pt idx="5" formatCode="0%">
                  <c:v>0.3</c:v>
                </c:pt>
                <c:pt idx="6" formatCode="0%">
                  <c:v>0.35</c:v>
                </c:pt>
                <c:pt idx="7" formatCode="0%">
                  <c:v>0.3</c:v>
                </c:pt>
                <c:pt idx="8" formatCode="0%">
                  <c:v>0.45</c:v>
                </c:pt>
                <c:pt idx="9" formatCode="0%">
                  <c:v>0.45</c:v>
                </c:pt>
                <c:pt idx="10" formatCode="0%">
                  <c:v>0.45</c:v>
                </c:pt>
                <c:pt idx="11" formatCode="0%">
                  <c:v>0.2</c:v>
                </c:pt>
                <c:pt idx="12" formatCode="0%">
                  <c:v>0.25</c:v>
                </c:pt>
                <c:pt idx="13" formatCode="0%">
                  <c:v>0.55000000000000004</c:v>
                </c:pt>
                <c:pt idx="14" formatCode="0%">
                  <c:v>0.25</c:v>
                </c:pt>
                <c:pt idx="15" formatCode="0%">
                  <c:v>0.55000000000000004</c:v>
                </c:pt>
                <c:pt idx="16" formatCode="0%">
                  <c:v>0.45</c:v>
                </c:pt>
                <c:pt idx="17" formatCode="0%">
                  <c:v>0.3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Wawer</c:v>
                </c:pt>
                <c:pt idx="2">
                  <c:v>Rembertów</c:v>
                </c:pt>
                <c:pt idx="3">
                  <c:v>Bemowo</c:v>
                </c:pt>
                <c:pt idx="4">
                  <c:v>Śródmieście</c:v>
                </c:pt>
                <c:pt idx="5">
                  <c:v>Wilanów</c:v>
                </c:pt>
                <c:pt idx="6">
                  <c:v>Ursus</c:v>
                </c:pt>
                <c:pt idx="7">
                  <c:v>Targówek</c:v>
                </c:pt>
                <c:pt idx="8">
                  <c:v>Białołęka</c:v>
                </c:pt>
                <c:pt idx="9">
                  <c:v>Wesoła</c:v>
                </c:pt>
                <c:pt idx="10">
                  <c:v>Praga Południe</c:v>
                </c:pt>
                <c:pt idx="11">
                  <c:v>Bielany</c:v>
                </c:pt>
                <c:pt idx="12">
                  <c:v>Ursynów</c:v>
                </c:pt>
                <c:pt idx="13">
                  <c:v>Włochy</c:v>
                </c:pt>
                <c:pt idx="14">
                  <c:v>Wola</c:v>
                </c:pt>
                <c:pt idx="15">
                  <c:v>Praga
Północ</c:v>
                </c:pt>
                <c:pt idx="16">
                  <c:v>Żoliborz</c:v>
                </c:pt>
                <c:pt idx="17">
                  <c:v>Ochota</c:v>
                </c:pt>
              </c:strCache>
            </c:strRef>
          </c:cat>
          <c:val>
            <c:numRef>
              <c:f>Sheet1!$B$6:$S$6</c:f>
              <c:numCache>
                <c:formatCode>General</c:formatCode>
                <c:ptCount val="18"/>
                <c:pt idx="0" formatCode="0%">
                  <c:v>2.6470588235294117E-2</c:v>
                </c:pt>
                <c:pt idx="3" formatCode="0%">
                  <c:v>0.05</c:v>
                </c:pt>
                <c:pt idx="4" formatCode="0%">
                  <c:v>0.05</c:v>
                </c:pt>
                <c:pt idx="5" formatCode="0%">
                  <c:v>0.05</c:v>
                </c:pt>
                <c:pt idx="7" formatCode="0%">
                  <c:v>0.1</c:v>
                </c:pt>
                <c:pt idx="11" formatCode="0%">
                  <c:v>0.1</c:v>
                </c:pt>
                <c:pt idx="12" formatCode="0%">
                  <c:v>0.05</c:v>
                </c:pt>
                <c:pt idx="17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6868312"/>
        <c:axId val="190453624"/>
      </c:barChart>
      <c:catAx>
        <c:axId val="166868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453624"/>
        <c:crosses val="autoZero"/>
        <c:auto val="1"/>
        <c:lblAlgn val="ctr"/>
        <c:lblOffset val="100"/>
        <c:noMultiLvlLbl val="0"/>
      </c:catAx>
      <c:valAx>
        <c:axId val="19045362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868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0885749998050305"/>
          <c:y val="0.87200548505363262"/>
          <c:w val="0.84231197436517391"/>
          <c:h val="0.10942937343879361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Wawer</c:v>
                </c:pt>
                <c:pt idx="4">
                  <c:v>Włochy</c:v>
                </c:pt>
                <c:pt idx="5">
                  <c:v>Ochota</c:v>
                </c:pt>
                <c:pt idx="6">
                  <c:v>Rembertów</c:v>
                </c:pt>
                <c:pt idx="7">
                  <c:v>Ursus</c:v>
                </c:pt>
                <c:pt idx="8">
                  <c:v>Wesoła</c:v>
                </c:pt>
                <c:pt idx="9">
                  <c:v>Wola</c:v>
                </c:pt>
                <c:pt idx="10">
                  <c:v>Ursynów</c:v>
                </c:pt>
                <c:pt idx="11">
                  <c:v>Żoliborz</c:v>
                </c:pt>
                <c:pt idx="12">
                  <c:v>Praga
Północ</c:v>
                </c:pt>
                <c:pt idx="13">
                  <c:v>Śródmieście</c:v>
                </c:pt>
                <c:pt idx="14">
                  <c:v>Targówek</c:v>
                </c:pt>
                <c:pt idx="15">
                  <c:v>Bielany</c:v>
                </c:pt>
                <c:pt idx="16">
                  <c:v>Wilanów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0.90476190476190477</c:v>
                </c:pt>
                <c:pt idx="10">
                  <c:v>0.9</c:v>
                </c:pt>
                <c:pt idx="11">
                  <c:v>0.9</c:v>
                </c:pt>
                <c:pt idx="12">
                  <c:v>0.86363636363636365</c:v>
                </c:pt>
                <c:pt idx="13">
                  <c:v>0.86363636363636365</c:v>
                </c:pt>
                <c:pt idx="14">
                  <c:v>0.8571428571428571</c:v>
                </c:pt>
                <c:pt idx="15">
                  <c:v>0.8</c:v>
                </c:pt>
                <c:pt idx="16">
                  <c:v>0.8</c:v>
                </c:pt>
                <c:pt idx="17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0454408"/>
        <c:axId val="190454800"/>
      </c:barChart>
      <c:catAx>
        <c:axId val="19045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45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45480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4544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Ochota</c:v>
                </c:pt>
                <c:pt idx="2">
                  <c:v>Praga
Północ</c:v>
                </c:pt>
                <c:pt idx="3">
                  <c:v>Rembertów</c:v>
                </c:pt>
                <c:pt idx="4">
                  <c:v>Ursus</c:v>
                </c:pt>
                <c:pt idx="5">
                  <c:v>Ursynów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  <c:pt idx="9">
                  <c:v>Śródmieście</c:v>
                </c:pt>
                <c:pt idx="10">
                  <c:v>Bemowo</c:v>
                </c:pt>
                <c:pt idx="11">
                  <c:v>Bielany</c:v>
                </c:pt>
                <c:pt idx="12">
                  <c:v>Praga Południe</c:v>
                </c:pt>
                <c:pt idx="13">
                  <c:v>Wawer</c:v>
                </c:pt>
                <c:pt idx="14">
                  <c:v>Białołęka</c:v>
                </c:pt>
                <c:pt idx="15">
                  <c:v>Wesoła</c:v>
                </c:pt>
                <c:pt idx="16">
                  <c:v>Wilanów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0.95454545454545459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0.76190476190476186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8177272"/>
        <c:axId val="188177664"/>
      </c:barChart>
      <c:catAx>
        <c:axId val="18817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17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1776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1772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Praga
Północ</c:v>
                </c:pt>
                <c:pt idx="2">
                  <c:v>Rembertów</c:v>
                </c:pt>
                <c:pt idx="3">
                  <c:v>Ursus</c:v>
                </c:pt>
                <c:pt idx="4">
                  <c:v>Ursynów</c:v>
                </c:pt>
                <c:pt idx="5">
                  <c:v>Wawer</c:v>
                </c:pt>
                <c:pt idx="6">
                  <c:v>Włochy</c:v>
                </c:pt>
                <c:pt idx="7">
                  <c:v>Śródmieście</c:v>
                </c:pt>
                <c:pt idx="8">
                  <c:v>Bielany</c:v>
                </c:pt>
                <c:pt idx="9">
                  <c:v>Ochota</c:v>
                </c:pt>
                <c:pt idx="10">
                  <c:v>Praga Południe</c:v>
                </c:pt>
                <c:pt idx="11">
                  <c:v>Wesoła</c:v>
                </c:pt>
                <c:pt idx="12">
                  <c:v>Wilanów</c:v>
                </c:pt>
                <c:pt idx="13">
                  <c:v>Żoliborz</c:v>
                </c:pt>
                <c:pt idx="14">
                  <c:v>Wola</c:v>
                </c:pt>
                <c:pt idx="15">
                  <c:v>Bemowo</c:v>
                </c:pt>
                <c:pt idx="16">
                  <c:v>Targówek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0.95454545454545459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0.90476190476190477</c:v>
                </c:pt>
                <c:pt idx="15">
                  <c:v>0.9</c:v>
                </c:pt>
                <c:pt idx="16">
                  <c:v>0.80952380952380953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209120"/>
        <c:axId val="206209512"/>
      </c:barChart>
      <c:catAx>
        <c:axId val="2062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209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20951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20912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7022152"/>
        <c:axId val="187022544"/>
      </c:barChart>
      <c:catAx>
        <c:axId val="1870221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7022544"/>
        <c:crosses val="autoZero"/>
        <c:auto val="1"/>
        <c:lblAlgn val="ctr"/>
        <c:lblOffset val="100"/>
        <c:noMultiLvlLbl val="0"/>
      </c:catAx>
      <c:valAx>
        <c:axId val="1870225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70221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Ochota</c:v>
                </c:pt>
                <c:pt idx="2">
                  <c:v>Praga Południe</c:v>
                </c:pt>
                <c:pt idx="3">
                  <c:v>Praga
Północ</c:v>
                </c:pt>
                <c:pt idx="4">
                  <c:v>Rembertów</c:v>
                </c:pt>
                <c:pt idx="5">
                  <c:v>Ursynów</c:v>
                </c:pt>
                <c:pt idx="6">
                  <c:v>Wawer</c:v>
                </c:pt>
                <c:pt idx="7">
                  <c:v>Żoliborz</c:v>
                </c:pt>
                <c:pt idx="8">
                  <c:v>Wola</c:v>
                </c:pt>
                <c:pt idx="9">
                  <c:v>Bemowo</c:v>
                </c:pt>
                <c:pt idx="10">
                  <c:v>Bielany</c:v>
                </c:pt>
                <c:pt idx="11">
                  <c:v>Ursus</c:v>
                </c:pt>
                <c:pt idx="12">
                  <c:v>Wesoła</c:v>
                </c:pt>
                <c:pt idx="13">
                  <c:v>Włochy</c:v>
                </c:pt>
                <c:pt idx="14">
                  <c:v>Śródmieście</c:v>
                </c:pt>
                <c:pt idx="15">
                  <c:v>Wilanów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0.95238095238095222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0.90909090909090906</c:v>
                </c:pt>
                <c:pt idx="15">
                  <c:v>0.9</c:v>
                </c:pt>
                <c:pt idx="16">
                  <c:v>0.85</c:v>
                </c:pt>
                <c:pt idx="17">
                  <c:v>0.80952380952380953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210296"/>
        <c:axId val="206865440"/>
      </c:barChart>
      <c:catAx>
        <c:axId val="20621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86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654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21029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Praga Południe</c:v>
                </c:pt>
                <c:pt idx="2">
                  <c:v>Rembertów</c:v>
                </c:pt>
                <c:pt idx="3">
                  <c:v>Białołęka</c:v>
                </c:pt>
                <c:pt idx="4">
                  <c:v>Ochota</c:v>
                </c:pt>
                <c:pt idx="5">
                  <c:v>Praga
Północ</c:v>
                </c:pt>
                <c:pt idx="6">
                  <c:v>Śródmieście</c:v>
                </c:pt>
                <c:pt idx="7">
                  <c:v>Ursus</c:v>
                </c:pt>
                <c:pt idx="8">
                  <c:v>Ursynów</c:v>
                </c:pt>
                <c:pt idx="9">
                  <c:v>Wawer</c:v>
                </c:pt>
                <c:pt idx="10">
                  <c:v>Wesoła</c:v>
                </c:pt>
                <c:pt idx="11">
                  <c:v>Bemowo</c:v>
                </c:pt>
                <c:pt idx="12">
                  <c:v>Bielany</c:v>
                </c:pt>
                <c:pt idx="13">
                  <c:v>Targówek</c:v>
                </c:pt>
                <c:pt idx="14">
                  <c:v>Włochy</c:v>
                </c:pt>
                <c:pt idx="15">
                  <c:v>Wola</c:v>
                </c:pt>
                <c:pt idx="16">
                  <c:v>Wilanów</c:v>
                </c:pt>
                <c:pt idx="17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0.88</c:v>
                </c:pt>
                <c:pt idx="1">
                  <c:v>0.95</c:v>
                </c:pt>
                <c:pt idx="2">
                  <c:v>0.95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866224"/>
        <c:axId val="206866616"/>
      </c:barChart>
      <c:catAx>
        <c:axId val="20686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866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666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86622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Białołęka</c:v>
                </c:pt>
                <c:pt idx="2">
                  <c:v>Bielany</c:v>
                </c:pt>
                <c:pt idx="3">
                  <c:v>Praga Południe</c:v>
                </c:pt>
                <c:pt idx="4">
                  <c:v>Praga
Północ</c:v>
                </c:pt>
                <c:pt idx="5">
                  <c:v>Targówek</c:v>
                </c:pt>
                <c:pt idx="6">
                  <c:v>Wawer</c:v>
                </c:pt>
                <c:pt idx="7">
                  <c:v>Wilanów</c:v>
                </c:pt>
                <c:pt idx="8">
                  <c:v>Włochy</c:v>
                </c:pt>
                <c:pt idx="9">
                  <c:v>Wola</c:v>
                </c:pt>
                <c:pt idx="10">
                  <c:v>Żoliborz</c:v>
                </c:pt>
                <c:pt idx="11">
                  <c:v>Bemowo</c:v>
                </c:pt>
                <c:pt idx="12">
                  <c:v>Ochota</c:v>
                </c:pt>
                <c:pt idx="13">
                  <c:v>Rembertów</c:v>
                </c:pt>
                <c:pt idx="14">
                  <c:v>Ursus</c:v>
                </c:pt>
                <c:pt idx="15">
                  <c:v>Ursynów</c:v>
                </c:pt>
                <c:pt idx="16">
                  <c:v>Śródmieście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0.90909090909090906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029000"/>
        <c:axId val="207029392"/>
      </c:barChart>
      <c:catAx>
        <c:axId val="20702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02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0293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02900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Praga
Północ</c:v>
                </c:pt>
                <c:pt idx="2">
                  <c:v>Ursus</c:v>
                </c:pt>
                <c:pt idx="3">
                  <c:v>Ursynów</c:v>
                </c:pt>
                <c:pt idx="4">
                  <c:v>Wesoła</c:v>
                </c:pt>
                <c:pt idx="5">
                  <c:v>Włochy</c:v>
                </c:pt>
                <c:pt idx="6">
                  <c:v>Wola</c:v>
                </c:pt>
                <c:pt idx="7">
                  <c:v>Żoliborz</c:v>
                </c:pt>
                <c:pt idx="8">
                  <c:v>Targówek</c:v>
                </c:pt>
                <c:pt idx="9">
                  <c:v>Bemowo</c:v>
                </c:pt>
                <c:pt idx="10">
                  <c:v>Białołęka</c:v>
                </c:pt>
                <c:pt idx="11">
                  <c:v>Ochota</c:v>
                </c:pt>
                <c:pt idx="12">
                  <c:v>Rembertów</c:v>
                </c:pt>
                <c:pt idx="13">
                  <c:v>Wawer</c:v>
                </c:pt>
                <c:pt idx="14">
                  <c:v>Śródmieście</c:v>
                </c:pt>
                <c:pt idx="15">
                  <c:v>Bielany</c:v>
                </c:pt>
                <c:pt idx="16">
                  <c:v>Praga Południe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0.95238095238095222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</c:v>
                </c:pt>
                <c:pt idx="13">
                  <c:v>0.9</c:v>
                </c:pt>
                <c:pt idx="14">
                  <c:v>0.86363636363636365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030176"/>
        <c:axId val="207030568"/>
      </c:barChart>
      <c:catAx>
        <c:axId val="2070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03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030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0301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Ursus</c:v>
                </c:pt>
                <c:pt idx="8">
                  <c:v>Ursynów</c:v>
                </c:pt>
                <c:pt idx="9">
                  <c:v>Wawer</c:v>
                </c:pt>
                <c:pt idx="10">
                  <c:v>Wesoła</c:v>
                </c:pt>
                <c:pt idx="11">
                  <c:v>Wilanów</c:v>
                </c:pt>
                <c:pt idx="12">
                  <c:v>Wola</c:v>
                </c:pt>
                <c:pt idx="13">
                  <c:v>Żoliborz</c:v>
                </c:pt>
                <c:pt idx="14">
                  <c:v>Targówek</c:v>
                </c:pt>
                <c:pt idx="15">
                  <c:v>Rembertów</c:v>
                </c:pt>
                <c:pt idx="16">
                  <c:v>Włochy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0.95238095238095222</c:v>
                </c:pt>
                <c:pt idx="15">
                  <c:v>0.95</c:v>
                </c:pt>
                <c:pt idx="16">
                  <c:v>0.95</c:v>
                </c:pt>
                <c:pt idx="17">
                  <c:v>0.90909090909090906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362200"/>
        <c:axId val="207362592"/>
      </c:barChart>
      <c:catAx>
        <c:axId val="20736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36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3625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36220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Ochota</c:v>
                </c:pt>
                <c:pt idx="3">
                  <c:v>Praga Południe</c:v>
                </c:pt>
                <c:pt idx="4">
                  <c:v>Praga
Północ</c:v>
                </c:pt>
                <c:pt idx="5">
                  <c:v>Rembertów</c:v>
                </c:pt>
                <c:pt idx="6">
                  <c:v>Śródmieście</c:v>
                </c:pt>
                <c:pt idx="7">
                  <c:v>Ursynów</c:v>
                </c:pt>
                <c:pt idx="8">
                  <c:v>Wesoła</c:v>
                </c:pt>
                <c:pt idx="9">
                  <c:v>Wilanów</c:v>
                </c:pt>
                <c:pt idx="10">
                  <c:v>Włochy</c:v>
                </c:pt>
                <c:pt idx="11">
                  <c:v>Wola</c:v>
                </c:pt>
                <c:pt idx="12">
                  <c:v>Żoliborz</c:v>
                </c:pt>
                <c:pt idx="13">
                  <c:v>Targówek</c:v>
                </c:pt>
                <c:pt idx="14">
                  <c:v>Białołęka</c:v>
                </c:pt>
                <c:pt idx="15">
                  <c:v>Ursus</c:v>
                </c:pt>
                <c:pt idx="16">
                  <c:v>Bielany</c:v>
                </c:pt>
                <c:pt idx="17">
                  <c:v>Wawer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0.95238095238095222</c:v>
                </c:pt>
                <c:pt idx="14">
                  <c:v>0.95</c:v>
                </c:pt>
                <c:pt idx="15">
                  <c:v>0.95</c:v>
                </c:pt>
                <c:pt idx="16">
                  <c:v>0.9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363376"/>
        <c:axId val="207732280"/>
      </c:barChart>
      <c:catAx>
        <c:axId val="20736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732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3228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3633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Rembertów</c:v>
                </c:pt>
                <c:pt idx="7">
                  <c:v>Targówek</c:v>
                </c:pt>
                <c:pt idx="8">
                  <c:v>Ursus</c:v>
                </c:pt>
                <c:pt idx="9">
                  <c:v>Ursynów</c:v>
                </c:pt>
                <c:pt idx="10">
                  <c:v>Wesoła</c:v>
                </c:pt>
                <c:pt idx="11">
                  <c:v>Wilanów</c:v>
                </c:pt>
                <c:pt idx="12">
                  <c:v>Włochy</c:v>
                </c:pt>
                <c:pt idx="13">
                  <c:v>Wola</c:v>
                </c:pt>
                <c:pt idx="14">
                  <c:v>Żoliborz</c:v>
                </c:pt>
                <c:pt idx="15">
                  <c:v>Śródmieście</c:v>
                </c:pt>
                <c:pt idx="16">
                  <c:v>Bielany</c:v>
                </c:pt>
                <c:pt idx="17">
                  <c:v>Wawer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0.95454545454545459</c:v>
                </c:pt>
                <c:pt idx="16">
                  <c:v>0.95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733064"/>
        <c:axId val="207733456"/>
      </c:barChart>
      <c:catAx>
        <c:axId val="20773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73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73345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73306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Praga Północ</c:v>
                </c:pt>
                <c:pt idx="2">
                  <c:v>Rembertów</c:v>
                </c:pt>
                <c:pt idx="3">
                  <c:v>Ursynów</c:v>
                </c:pt>
                <c:pt idx="4">
                  <c:v>Wola</c:v>
                </c:pt>
                <c:pt idx="5">
                  <c:v>Żoliborz</c:v>
                </c:pt>
                <c:pt idx="6">
                  <c:v>Bielany</c:v>
                </c:pt>
                <c:pt idx="7">
                  <c:v>Ochota</c:v>
                </c:pt>
                <c:pt idx="8">
                  <c:v>Białołęka</c:v>
                </c:pt>
                <c:pt idx="9">
                  <c:v>Praga Południe</c:v>
                </c:pt>
                <c:pt idx="10">
                  <c:v>Wesoła</c:v>
                </c:pt>
                <c:pt idx="11">
                  <c:v>Śródmieście</c:v>
                </c:pt>
                <c:pt idx="12">
                  <c:v>Ursus</c:v>
                </c:pt>
                <c:pt idx="13">
                  <c:v>Targówek</c:v>
                </c:pt>
                <c:pt idx="14">
                  <c:v>Bemowo</c:v>
                </c:pt>
                <c:pt idx="15">
                  <c:v>Wawer</c:v>
                </c:pt>
                <c:pt idx="16">
                  <c:v>Wilanów</c:v>
                </c:pt>
                <c:pt idx="17">
                  <c:v>Włochy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0.90882352941176481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0.95000000000000007</c:v>
                </c:pt>
                <c:pt idx="7">
                  <c:v>0.95000000000000007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0.85000000000000009</c:v>
                </c:pt>
                <c:pt idx="12">
                  <c:v>0.85000000000000009</c:v>
                </c:pt>
                <c:pt idx="13">
                  <c:v>0.85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8011040"/>
        <c:axId val="208011432"/>
      </c:barChart>
      <c:catAx>
        <c:axId val="2080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011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01143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01104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Rembertów</c:v>
                </c:pt>
                <c:pt idx="2">
                  <c:v>Ursus</c:v>
                </c:pt>
                <c:pt idx="3">
                  <c:v>Wesoła</c:v>
                </c:pt>
                <c:pt idx="4">
                  <c:v>Włochy</c:v>
                </c:pt>
                <c:pt idx="5">
                  <c:v>Wola</c:v>
                </c:pt>
                <c:pt idx="6">
                  <c:v>Praga
Północ</c:v>
                </c:pt>
                <c:pt idx="7">
                  <c:v>Bemowo</c:v>
                </c:pt>
                <c:pt idx="8">
                  <c:v>Białołęka</c:v>
                </c:pt>
                <c:pt idx="9">
                  <c:v>Ochota</c:v>
                </c:pt>
                <c:pt idx="10">
                  <c:v>Praga Południe</c:v>
                </c:pt>
                <c:pt idx="11">
                  <c:v>Ursynów</c:v>
                </c:pt>
                <c:pt idx="12">
                  <c:v>Żoliborz</c:v>
                </c:pt>
                <c:pt idx="13">
                  <c:v>Bielany</c:v>
                </c:pt>
                <c:pt idx="14">
                  <c:v>Targówek</c:v>
                </c:pt>
                <c:pt idx="15">
                  <c:v>Wawer</c:v>
                </c:pt>
                <c:pt idx="16">
                  <c:v>Wilanów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0.95454545454545459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</c:v>
                </c:pt>
                <c:pt idx="14">
                  <c:v>0.8571428571428571</c:v>
                </c:pt>
                <c:pt idx="15">
                  <c:v>0.85</c:v>
                </c:pt>
                <c:pt idx="16">
                  <c:v>0.85</c:v>
                </c:pt>
                <c:pt idx="17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8012216"/>
        <c:axId val="208012608"/>
      </c:barChart>
      <c:catAx>
        <c:axId val="208012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01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0126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01221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  <c:pt idx="9">
                  <c:v>Targówek</c:v>
                </c:pt>
                <c:pt idx="10">
                  <c:v>Ursus</c:v>
                </c:pt>
                <c:pt idx="11">
                  <c:v>Ursynów</c:v>
                </c:pt>
                <c:pt idx="12">
                  <c:v>Wawer</c:v>
                </c:pt>
                <c:pt idx="13">
                  <c:v>Wesoła</c:v>
                </c:pt>
                <c:pt idx="14">
                  <c:v>Wilanów</c:v>
                </c:pt>
                <c:pt idx="15">
                  <c:v>Włochy</c:v>
                </c:pt>
                <c:pt idx="16">
                  <c:v>Wola</c:v>
                </c:pt>
                <c:pt idx="17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8629776"/>
        <c:axId val="208630168"/>
      </c:barChart>
      <c:catAx>
        <c:axId val="20862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30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6301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297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0.7100000000000003</c:v>
                </c:pt>
                <c:pt idx="1">
                  <c:v>6.0000000000000026E-2</c:v>
                </c:pt>
                <c:pt idx="2">
                  <c:v>0.28000000000000008</c:v>
                </c:pt>
                <c:pt idx="3">
                  <c:v>0.05</c:v>
                </c:pt>
                <c:pt idx="4">
                  <c:v>7.0000000000000021E-2</c:v>
                </c:pt>
                <c:pt idx="5">
                  <c:v>1.0000000000000005E-2</c:v>
                </c:pt>
                <c:pt idx="6">
                  <c:v>4.0000000000000022E-2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0.67058823529411804</c:v>
                </c:pt>
                <c:pt idx="1">
                  <c:v>7.3529411764705885E-2</c:v>
                </c:pt>
                <c:pt idx="2">
                  <c:v>0.28235294117647086</c:v>
                </c:pt>
                <c:pt idx="3">
                  <c:v>0.12058823529411765</c:v>
                </c:pt>
                <c:pt idx="4">
                  <c:v>2.3529411764705879E-2</c:v>
                </c:pt>
                <c:pt idx="5">
                  <c:v>4.4117647058823588E-2</c:v>
                </c:pt>
                <c:pt idx="6">
                  <c:v>2.3529411764705879E-2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0.66000000000000036</c:v>
                </c:pt>
                <c:pt idx="1">
                  <c:v>6.0000000000000026E-2</c:v>
                </c:pt>
                <c:pt idx="2">
                  <c:v>0.18000000000000008</c:v>
                </c:pt>
                <c:pt idx="3">
                  <c:v>0</c:v>
                </c:pt>
                <c:pt idx="4">
                  <c:v>0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7023328"/>
        <c:axId val="187229592"/>
      </c:barChart>
      <c:catAx>
        <c:axId val="18702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7229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2295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7023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Rembertów</c:v>
                </c:pt>
                <c:pt idx="4">
                  <c:v>Włochy</c:v>
                </c:pt>
                <c:pt idx="5">
                  <c:v>Wola</c:v>
                </c:pt>
                <c:pt idx="6">
                  <c:v>Żoliborz</c:v>
                </c:pt>
                <c:pt idx="7">
                  <c:v>Targówek</c:v>
                </c:pt>
                <c:pt idx="8">
                  <c:v>Bielany</c:v>
                </c:pt>
                <c:pt idx="9">
                  <c:v>Ochota</c:v>
                </c:pt>
                <c:pt idx="10">
                  <c:v>Praga Południe</c:v>
                </c:pt>
                <c:pt idx="11">
                  <c:v>Ursus</c:v>
                </c:pt>
                <c:pt idx="12">
                  <c:v>Praga
Północ</c:v>
                </c:pt>
                <c:pt idx="13">
                  <c:v>Śródmieście</c:v>
                </c:pt>
                <c:pt idx="14">
                  <c:v>Ursynów</c:v>
                </c:pt>
                <c:pt idx="15">
                  <c:v>Wawer</c:v>
                </c:pt>
                <c:pt idx="16">
                  <c:v>Wesoła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0.95238095238095222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0.90909090909090906</c:v>
                </c:pt>
                <c:pt idx="13">
                  <c:v>0.90909090909090906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8630952"/>
        <c:axId val="208602752"/>
      </c:barChart>
      <c:catAx>
        <c:axId val="20863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6027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3095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Żoliborz</c:v>
                </c:pt>
                <c:pt idx="2">
                  <c:v>Wesoła</c:v>
                </c:pt>
                <c:pt idx="3">
                  <c:v>Bielany</c:v>
                </c:pt>
                <c:pt idx="4">
                  <c:v>Ochota</c:v>
                </c:pt>
                <c:pt idx="5">
                  <c:v>Ursynów</c:v>
                </c:pt>
                <c:pt idx="6">
                  <c:v>Wola</c:v>
                </c:pt>
                <c:pt idx="7">
                  <c:v>Bemowo</c:v>
                </c:pt>
                <c:pt idx="8">
                  <c:v>Białołęka</c:v>
                </c:pt>
                <c:pt idx="9">
                  <c:v>Rembertów</c:v>
                </c:pt>
                <c:pt idx="10">
                  <c:v>Praga
Północ</c:v>
                </c:pt>
                <c:pt idx="11">
                  <c:v>Wawer</c:v>
                </c:pt>
                <c:pt idx="12">
                  <c:v>Wilanów</c:v>
                </c:pt>
                <c:pt idx="13">
                  <c:v>Praga Południe</c:v>
                </c:pt>
                <c:pt idx="14">
                  <c:v>Ursus</c:v>
                </c:pt>
                <c:pt idx="15">
                  <c:v>Włochy</c:v>
                </c:pt>
                <c:pt idx="16">
                  <c:v>Targówek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0.67</c:v>
                </c:pt>
                <c:pt idx="1">
                  <c:v>0.9</c:v>
                </c:pt>
                <c:pt idx="2">
                  <c:v>0.8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0.7142857142857143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0.68181818181818177</c:v>
                </c:pt>
                <c:pt idx="11">
                  <c:v>0.65</c:v>
                </c:pt>
                <c:pt idx="12">
                  <c:v>0.65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0.47619047619047611</c:v>
                </c:pt>
                <c:pt idx="17">
                  <c:v>0.40909090909090912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8603536"/>
        <c:axId val="208603928"/>
      </c:barChart>
      <c:catAx>
        <c:axId val="20860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03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60392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86035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Praga Południe</c:v>
                </c:pt>
                <c:pt idx="5">
                  <c:v>Rembertów</c:v>
                </c:pt>
                <c:pt idx="6">
                  <c:v>Ursus</c:v>
                </c:pt>
                <c:pt idx="7">
                  <c:v>Ursynów</c:v>
                </c:pt>
                <c:pt idx="8">
                  <c:v>Wawer</c:v>
                </c:pt>
                <c:pt idx="9">
                  <c:v>Wesoła</c:v>
                </c:pt>
                <c:pt idx="10">
                  <c:v>Wilanów</c:v>
                </c:pt>
                <c:pt idx="11">
                  <c:v>Włochy</c:v>
                </c:pt>
                <c:pt idx="12">
                  <c:v>Wola</c:v>
                </c:pt>
                <c:pt idx="13">
                  <c:v>Żoliborz</c:v>
                </c:pt>
                <c:pt idx="14">
                  <c:v>Praga
Północ</c:v>
                </c:pt>
                <c:pt idx="15">
                  <c:v>Śródmieście</c:v>
                </c:pt>
                <c:pt idx="16">
                  <c:v>Targówek</c:v>
                </c:pt>
                <c:pt idx="17">
                  <c:v>Ochota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0.95454545454545459</c:v>
                </c:pt>
                <c:pt idx="15">
                  <c:v>0.95454545454545459</c:v>
                </c:pt>
                <c:pt idx="16">
                  <c:v>0.95238095238095222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9866184"/>
        <c:axId val="209866576"/>
      </c:barChart>
      <c:catAx>
        <c:axId val="20986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86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86657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86618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Wydał druk formularza\ wniosku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0.58823529411764708</c:v>
                </c:pt>
                <c:pt idx="1">
                  <c:v>0.45</c:v>
                </c:pt>
                <c:pt idx="2">
                  <c:v>0.6</c:v>
                </c:pt>
                <c:pt idx="3">
                  <c:v>0.65</c:v>
                </c:pt>
                <c:pt idx="4">
                  <c:v>0.70000000000000007</c:v>
                </c:pt>
                <c:pt idx="5">
                  <c:v>0.6</c:v>
                </c:pt>
                <c:pt idx="6">
                  <c:v>0.75</c:v>
                </c:pt>
                <c:pt idx="7">
                  <c:v>0.45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Poinformował, gdzie znaleźć taki formularz\ wniosek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0.31470588235294117</c:v>
                </c:pt>
                <c:pt idx="1">
                  <c:v>0.45</c:v>
                </c:pt>
                <c:pt idx="2">
                  <c:v>0.25</c:v>
                </c:pt>
                <c:pt idx="3">
                  <c:v>0.15</c:v>
                </c:pt>
                <c:pt idx="4">
                  <c:v>0.2</c:v>
                </c:pt>
                <c:pt idx="5">
                  <c:v>0.35000000000000003</c:v>
                </c:pt>
                <c:pt idx="6">
                  <c:v>0.2</c:v>
                </c:pt>
                <c:pt idx="7">
                  <c:v>0.55000000000000004</c:v>
                </c:pt>
                <c:pt idx="8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Poinformował, że takie formularze\ wnioski są dostępne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2.6470588235294117E-2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Nie dotyczy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1.4705882352941178E-2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wspomniał o formularzu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5.5882352941176466E-2</c:v>
                </c:pt>
                <c:pt idx="1">
                  <c:v>0.05</c:v>
                </c:pt>
                <c:pt idx="2">
                  <c:v>0.05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</c:v>
                </c:pt>
                <c:pt idx="8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9867360"/>
        <c:axId val="209867752"/>
      </c:barChart>
      <c:catAx>
        <c:axId val="2098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867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8677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86736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Wydał druk formularza/ wniosku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0.55000000000000004</c:v>
                </c:pt>
                <c:pt idx="1">
                  <c:v>0.5</c:v>
                </c:pt>
                <c:pt idx="2">
                  <c:v>0.70000000000000029</c:v>
                </c:pt>
                <c:pt idx="3">
                  <c:v>0.55000000000000004</c:v>
                </c:pt>
                <c:pt idx="4">
                  <c:v>0.4</c:v>
                </c:pt>
                <c:pt idx="5">
                  <c:v>0.4</c:v>
                </c:pt>
                <c:pt idx="6">
                  <c:v>0.8</c:v>
                </c:pt>
                <c:pt idx="7">
                  <c:v>0.75000000000000022</c:v>
                </c:pt>
                <c:pt idx="8">
                  <c:v>0.70000000000000029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Poinformował, gdzie znaleźć taki formularz/ wniosek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0.3000000000000001</c:v>
                </c:pt>
                <c:pt idx="1">
                  <c:v>0.45</c:v>
                </c:pt>
                <c:pt idx="2">
                  <c:v>0.25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0.15000000000000005</c:v>
                </c:pt>
                <c:pt idx="7">
                  <c:v>0.15000000000000005</c:v>
                </c:pt>
                <c:pt idx="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Poinformował, że takie formularze/ wnioski są dostępne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wspomniał o formularzu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227960"/>
        <c:axId val="207228352"/>
      </c:barChart>
      <c:catAx>
        <c:axId val="20722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283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796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6.7592263704642747E-2"/>
          <c:y val="0.7122926497749722"/>
          <c:w val="0.78397036369020323"/>
          <c:h val="0.28770735022502775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Rembertów</c:v>
                </c:pt>
                <c:pt idx="5">
                  <c:v>Śródmieście</c:v>
                </c:pt>
                <c:pt idx="6">
                  <c:v>Targówek</c:v>
                </c:pt>
                <c:pt idx="7">
                  <c:v>Ursus</c:v>
                </c:pt>
                <c:pt idx="8">
                  <c:v>Wawer</c:v>
                </c:pt>
                <c:pt idx="9">
                  <c:v>Wilanów</c:v>
                </c:pt>
                <c:pt idx="10">
                  <c:v>Ochota</c:v>
                </c:pt>
                <c:pt idx="11">
                  <c:v>Ursynów</c:v>
                </c:pt>
                <c:pt idx="12">
                  <c:v>Wesoła</c:v>
                </c:pt>
                <c:pt idx="13">
                  <c:v>Włochy</c:v>
                </c:pt>
                <c:pt idx="14">
                  <c:v>Żoliborz</c:v>
                </c:pt>
                <c:pt idx="15">
                  <c:v>Praga
Północ</c:v>
                </c:pt>
                <c:pt idx="16">
                  <c:v>Wola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0.90909090909090906</c:v>
                </c:pt>
                <c:pt idx="16">
                  <c:v>0.90476190476190477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29136"/>
        <c:axId val="207229528"/>
      </c:barChart>
      <c:catAx>
        <c:axId val="20722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9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2952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91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Żoliborz</c:v>
                </c:pt>
                <c:pt idx="2">
                  <c:v>Ochota</c:v>
                </c:pt>
                <c:pt idx="3">
                  <c:v>Bielany</c:v>
                </c:pt>
                <c:pt idx="4">
                  <c:v>Białołęka</c:v>
                </c:pt>
                <c:pt idx="5">
                  <c:v>Ursus</c:v>
                </c:pt>
                <c:pt idx="6">
                  <c:v>Włochy</c:v>
                </c:pt>
                <c:pt idx="7">
                  <c:v>Bemowo</c:v>
                </c:pt>
                <c:pt idx="8">
                  <c:v>Praga Północ</c:v>
                </c:pt>
                <c:pt idx="9">
                  <c:v>Rembertów</c:v>
                </c:pt>
                <c:pt idx="10">
                  <c:v>Ursynów</c:v>
                </c:pt>
                <c:pt idx="11">
                  <c:v>Wola</c:v>
                </c:pt>
                <c:pt idx="12">
                  <c:v>Targówek</c:v>
                </c:pt>
                <c:pt idx="13">
                  <c:v>Wesoła</c:v>
                </c:pt>
                <c:pt idx="14">
                  <c:v>Praga Południe</c:v>
                </c:pt>
                <c:pt idx="15">
                  <c:v>Wawer</c:v>
                </c:pt>
                <c:pt idx="16">
                  <c:v>Śródmieście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0.31</c:v>
                </c:pt>
                <c:pt idx="1">
                  <c:v>0.55000000000000004</c:v>
                </c:pt>
                <c:pt idx="2">
                  <c:v>0.5</c:v>
                </c:pt>
                <c:pt idx="3">
                  <c:v>0.45</c:v>
                </c:pt>
                <c:pt idx="4">
                  <c:v>0.4</c:v>
                </c:pt>
                <c:pt idx="5">
                  <c:v>0.4</c:v>
                </c:pt>
                <c:pt idx="6">
                  <c:v>0.35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0.25</c:v>
                </c:pt>
                <c:pt idx="13">
                  <c:v>0.25</c:v>
                </c:pt>
                <c:pt idx="14">
                  <c:v>0.2</c:v>
                </c:pt>
                <c:pt idx="15">
                  <c:v>0.2</c:v>
                </c:pt>
                <c:pt idx="16">
                  <c:v>0.15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30312"/>
        <c:axId val="207230704"/>
      </c:barChart>
      <c:catAx>
        <c:axId val="20723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3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3070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30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Wyjaśniał jak załatwić sprawę z głowy</c:v>
                </c:pt>
              </c:strCache>
            </c:strRef>
          </c:tx>
          <c:spPr>
            <a:solidFill>
              <a:srgbClr val="CC3300"/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0.89117647058823535</c:v>
                </c:pt>
                <c:pt idx="1">
                  <c:v>0.9</c:v>
                </c:pt>
                <c:pt idx="2">
                  <c:v>0.95</c:v>
                </c:pt>
                <c:pt idx="3">
                  <c:v>0.8</c:v>
                </c:pt>
                <c:pt idx="4">
                  <c:v>0.85</c:v>
                </c:pt>
                <c:pt idx="5">
                  <c:v>0.9</c:v>
                </c:pt>
                <c:pt idx="6">
                  <c:v>0.9</c:v>
                </c:pt>
                <c:pt idx="7">
                  <c:v>0.85</c:v>
                </c:pt>
                <c:pt idx="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Posługiwał się papierowymi kartami informacyjnymi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5.8823529411764712E-2</c:v>
                </c:pt>
                <c:pt idx="1">
                  <c:v>0.15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0.05</c:v>
                </c:pt>
                <c:pt idx="7">
                  <c:v>0.1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Posługiwał się papierowymi aktami prawnymi (ustawy, monitory itp.)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2.9411764705882353E-3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Posługiwał się komputerem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4.7058823529411764E-2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0.15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Korzystał z pomocy innych urzędników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4.4117647058823532E-2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0.1</c:v>
                </c:pt>
                <c:pt idx="7">
                  <c:v>0.05</c:v>
                </c:pt>
                <c:pt idx="8">
                  <c:v>0.2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nie wiem\ trudno powiedzieć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1.7647058823529412E-2</c:v>
                </c:pt>
                <c:pt idx="1">
                  <c:v>0</c:v>
                </c:pt>
                <c:pt idx="2">
                  <c:v>0.05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19376"/>
        <c:axId val="207219768"/>
      </c:barChart>
      <c:catAx>
        <c:axId val="20721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19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197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193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1021392359913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Wyjaśniał jak załatwić sprawę z głowy</c:v>
                </c:pt>
              </c:strCache>
            </c:strRef>
          </c:tx>
          <c:spPr>
            <a:solidFill>
              <a:srgbClr val="CC3300"/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0.8500000000000002</c:v>
                </c:pt>
                <c:pt idx="1">
                  <c:v>0.95000000000000018</c:v>
                </c:pt>
                <c:pt idx="2">
                  <c:v>1</c:v>
                </c:pt>
                <c:pt idx="3">
                  <c:v>0.95000000000000018</c:v>
                </c:pt>
                <c:pt idx="4">
                  <c:v>0.8</c:v>
                </c:pt>
                <c:pt idx="5">
                  <c:v>1</c:v>
                </c:pt>
                <c:pt idx="6">
                  <c:v>0.8500000000000002</c:v>
                </c:pt>
                <c:pt idx="7">
                  <c:v>0.8500000000000002</c:v>
                </c:pt>
                <c:pt idx="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Posługiwał się papierowymi kartami informacyjnymi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  <c:pt idx="6">
                  <c:v>0.05</c:v>
                </c:pt>
                <c:pt idx="7">
                  <c:v>0.1</c:v>
                </c:pt>
                <c:pt idx="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Posługiwał się papierowymi aktami prawnymi (ustawy, monitory itp.)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Posługiwał się komputerem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Korzystał z pomocy innych urzędników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Nie wiem/ trudno powiedzieć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Sheet1!$B$7:$S$7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20552"/>
        <c:axId val="207220944"/>
      </c:barChart>
      <c:catAx>
        <c:axId val="20722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2094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055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5.1561752986164694E-2"/>
          <c:y val="0.68311319750829669"/>
          <c:w val="0.67081349075525509"/>
          <c:h val="0.31688680249170398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Dał Ci kartę informacyjną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Ochota</c:v>
                </c:pt>
                <c:pt idx="2">
                  <c:v>Wola</c:v>
                </c:pt>
                <c:pt idx="3">
                  <c:v>Bemowo</c:v>
                </c:pt>
                <c:pt idx="4">
                  <c:v>Praga Północ</c:v>
                </c:pt>
                <c:pt idx="5">
                  <c:v>Wawer</c:v>
                </c:pt>
                <c:pt idx="6">
                  <c:v>Rembertów</c:v>
                </c:pt>
                <c:pt idx="7">
                  <c:v>Białołęka</c:v>
                </c:pt>
                <c:pt idx="8">
                  <c:v>Włochy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9.4117647058823556E-2</c:v>
                </c:pt>
                <c:pt idx="1">
                  <c:v>0.25</c:v>
                </c:pt>
                <c:pt idx="2">
                  <c:v>0.25</c:v>
                </c:pt>
                <c:pt idx="3">
                  <c:v>0.2</c:v>
                </c:pt>
                <c:pt idx="4">
                  <c:v>0.15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Powiedział gdzie możesz znaleźć kartę informacyjną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Ochota</c:v>
                </c:pt>
                <c:pt idx="2">
                  <c:v>Wola</c:v>
                </c:pt>
                <c:pt idx="3">
                  <c:v>Bemowo</c:v>
                </c:pt>
                <c:pt idx="4">
                  <c:v>Praga Północ</c:v>
                </c:pt>
                <c:pt idx="5">
                  <c:v>Wawer</c:v>
                </c:pt>
                <c:pt idx="6">
                  <c:v>Rembertów</c:v>
                </c:pt>
                <c:pt idx="7">
                  <c:v>Białołęka</c:v>
                </c:pt>
                <c:pt idx="8">
                  <c:v>Włochy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0.18529411764705886</c:v>
                </c:pt>
                <c:pt idx="1">
                  <c:v>0.1</c:v>
                </c:pt>
                <c:pt idx="2">
                  <c:v>0.05</c:v>
                </c:pt>
                <c:pt idx="3">
                  <c:v>0.35</c:v>
                </c:pt>
                <c:pt idx="4">
                  <c:v>0.15</c:v>
                </c:pt>
                <c:pt idx="5">
                  <c:v>0.25</c:v>
                </c:pt>
                <c:pt idx="6">
                  <c:v>0.2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Powiedział, że taka karta informacyjna jest dostępna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Ochota</c:v>
                </c:pt>
                <c:pt idx="2">
                  <c:v>Wola</c:v>
                </c:pt>
                <c:pt idx="3">
                  <c:v>Bemowo</c:v>
                </c:pt>
                <c:pt idx="4">
                  <c:v>Praga Północ</c:v>
                </c:pt>
                <c:pt idx="5">
                  <c:v>Wawer</c:v>
                </c:pt>
                <c:pt idx="6">
                  <c:v>Rembertów</c:v>
                </c:pt>
                <c:pt idx="7">
                  <c:v>Białołęka</c:v>
                </c:pt>
                <c:pt idx="8">
                  <c:v>Włochy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4.9999999999999996E-2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Nie wspomniał o karcie informacyjnej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Ochota</c:v>
                </c:pt>
                <c:pt idx="2">
                  <c:v>Wola</c:v>
                </c:pt>
                <c:pt idx="3">
                  <c:v>Bemowo</c:v>
                </c:pt>
                <c:pt idx="4">
                  <c:v>Praga Północ</c:v>
                </c:pt>
                <c:pt idx="5">
                  <c:v>Wawer</c:v>
                </c:pt>
                <c:pt idx="6">
                  <c:v>Rembertów</c:v>
                </c:pt>
                <c:pt idx="7">
                  <c:v>Białołęka</c:v>
                </c:pt>
                <c:pt idx="8">
                  <c:v>Włochy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0.67058823529411771</c:v>
                </c:pt>
                <c:pt idx="1">
                  <c:v>0.6</c:v>
                </c:pt>
                <c:pt idx="2">
                  <c:v>0.7</c:v>
                </c:pt>
                <c:pt idx="3">
                  <c:v>0.4</c:v>
                </c:pt>
                <c:pt idx="4">
                  <c:v>0.7</c:v>
                </c:pt>
                <c:pt idx="5">
                  <c:v>0.65</c:v>
                </c:pt>
                <c:pt idx="6">
                  <c:v>0.55000000000000004</c:v>
                </c:pt>
                <c:pt idx="7">
                  <c:v>0.7</c:v>
                </c:pt>
                <c:pt idx="8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21728"/>
        <c:axId val="207222120"/>
      </c:barChart>
      <c:catAx>
        <c:axId val="20722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2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221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172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0.82</c:v>
                </c:pt>
                <c:pt idx="1">
                  <c:v>0.75449101796407192</c:v>
                </c:pt>
                <c:pt idx="2">
                  <c:v>0.71</c:v>
                </c:pt>
                <c:pt idx="4">
                  <c:v>0.94</c:v>
                </c:pt>
                <c:pt idx="5">
                  <c:v>0.88529411764705879</c:v>
                </c:pt>
                <c:pt idx="6">
                  <c:v>0.92</c:v>
                </c:pt>
                <c:pt idx="8">
                  <c:v>0.92</c:v>
                </c:pt>
                <c:pt idx="9">
                  <c:v>0.93823529411764706</c:v>
                </c:pt>
                <c:pt idx="10">
                  <c:v>0.92</c:v>
                </c:pt>
                <c:pt idx="12">
                  <c:v>0.78</c:v>
                </c:pt>
                <c:pt idx="13">
                  <c:v>0.79411764705882348</c:v>
                </c:pt>
                <c:pt idx="14">
                  <c:v>0.78</c:v>
                </c:pt>
                <c:pt idx="16">
                  <c:v>7.0000000000000007E-2</c:v>
                </c:pt>
                <c:pt idx="17">
                  <c:v>0.12352941176470589</c:v>
                </c:pt>
                <c:pt idx="18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0.18</c:v>
                </c:pt>
                <c:pt idx="1">
                  <c:v>0.24550898203592816</c:v>
                </c:pt>
                <c:pt idx="2">
                  <c:v>0.28999999999999998</c:v>
                </c:pt>
                <c:pt idx="4">
                  <c:v>0.06</c:v>
                </c:pt>
                <c:pt idx="5">
                  <c:v>0.11470588235294117</c:v>
                </c:pt>
                <c:pt idx="6">
                  <c:v>0.08</c:v>
                </c:pt>
                <c:pt idx="8">
                  <c:v>0.08</c:v>
                </c:pt>
                <c:pt idx="9">
                  <c:v>6.1764705882352944E-2</c:v>
                </c:pt>
                <c:pt idx="10">
                  <c:v>0.08</c:v>
                </c:pt>
                <c:pt idx="12">
                  <c:v>0.04</c:v>
                </c:pt>
                <c:pt idx="13">
                  <c:v>2.9411764705882356E-2</c:v>
                </c:pt>
                <c:pt idx="14">
                  <c:v>0.05</c:v>
                </c:pt>
                <c:pt idx="16">
                  <c:v>0.93</c:v>
                </c:pt>
                <c:pt idx="17">
                  <c:v>0.87647058823529411</c:v>
                </c:pt>
                <c:pt idx="18">
                  <c:v>0.87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2" formatCode="0%">
                  <c:v>0.18</c:v>
                </c:pt>
                <c:pt idx="13" formatCode="0%">
                  <c:v>0.17647058823529413</c:v>
                </c:pt>
                <c:pt idx="14" formatCode="0%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7230376"/>
        <c:axId val="187230768"/>
      </c:barChart>
      <c:catAx>
        <c:axId val="1872303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7230768"/>
        <c:crosses val="autoZero"/>
        <c:auto val="1"/>
        <c:lblAlgn val="ctr"/>
        <c:lblOffset val="100"/>
        <c:noMultiLvlLbl val="0"/>
      </c:catAx>
      <c:valAx>
        <c:axId val="187230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72303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Dał Ci kartę informacyjną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Ursynów</c:v>
                </c:pt>
                <c:pt idx="1">
                  <c:v>Wilanów</c:v>
                </c:pt>
                <c:pt idx="2">
                  <c:v>Praga Południe</c:v>
                </c:pt>
                <c:pt idx="3">
                  <c:v>Wesoła</c:v>
                </c:pt>
                <c:pt idx="4">
                  <c:v>Targówek</c:v>
                </c:pt>
                <c:pt idx="5">
                  <c:v>Żoliborz</c:v>
                </c:pt>
                <c:pt idx="6">
                  <c:v>Ursus</c:v>
                </c:pt>
                <c:pt idx="7">
                  <c:v>Bielany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Powiedział gdzie możesz znaleźć kartę informacyjną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Ursynów</c:v>
                </c:pt>
                <c:pt idx="1">
                  <c:v>Wilanów</c:v>
                </c:pt>
                <c:pt idx="2">
                  <c:v>Praga Południe</c:v>
                </c:pt>
                <c:pt idx="3">
                  <c:v>Wesoła</c:v>
                </c:pt>
                <c:pt idx="4">
                  <c:v>Targówek</c:v>
                </c:pt>
                <c:pt idx="5">
                  <c:v>Żoliborz</c:v>
                </c:pt>
                <c:pt idx="6">
                  <c:v>Ursus</c:v>
                </c:pt>
                <c:pt idx="7">
                  <c:v>Bielany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0.05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0.15</c:v>
                </c:pt>
                <c:pt idx="5">
                  <c:v>0.1</c:v>
                </c:pt>
                <c:pt idx="6">
                  <c:v>0.4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Powiedział, że taka karta informacyjna jest dostępna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Ursynów</c:v>
                </c:pt>
                <c:pt idx="1">
                  <c:v>Wilanów</c:v>
                </c:pt>
                <c:pt idx="2">
                  <c:v>Praga Południe</c:v>
                </c:pt>
                <c:pt idx="3">
                  <c:v>Wesoła</c:v>
                </c:pt>
                <c:pt idx="4">
                  <c:v>Targówek</c:v>
                </c:pt>
                <c:pt idx="5">
                  <c:v>Żoliborz</c:v>
                </c:pt>
                <c:pt idx="6">
                  <c:v>Ursus</c:v>
                </c:pt>
                <c:pt idx="7">
                  <c:v>Bielany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0.05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Nie wspomniał o karcie informacyjnej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Ursynów</c:v>
                </c:pt>
                <c:pt idx="1">
                  <c:v>Wilanów</c:v>
                </c:pt>
                <c:pt idx="2">
                  <c:v>Praga Południe</c:v>
                </c:pt>
                <c:pt idx="3">
                  <c:v>Wesoła</c:v>
                </c:pt>
                <c:pt idx="4">
                  <c:v>Targówek</c:v>
                </c:pt>
                <c:pt idx="5">
                  <c:v>Żoliborz</c:v>
                </c:pt>
                <c:pt idx="6">
                  <c:v>Ursus</c:v>
                </c:pt>
                <c:pt idx="7">
                  <c:v>Bielany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0.8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0.75</c:v>
                </c:pt>
                <c:pt idx="4">
                  <c:v>0.8</c:v>
                </c:pt>
                <c:pt idx="5">
                  <c:v>0.7</c:v>
                </c:pt>
                <c:pt idx="6">
                  <c:v>0.55000000000000004</c:v>
                </c:pt>
                <c:pt idx="7">
                  <c:v>0.65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222904"/>
        <c:axId val="209272248"/>
      </c:barChart>
      <c:catAx>
        <c:axId val="20722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2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722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72229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6.7592263704642747E-2"/>
          <c:y val="0.7122926497749722"/>
          <c:w val="0.74025938270055691"/>
          <c:h val="0.2575638600914828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Wymagane dokumenty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0.91764705882352937</c:v>
                </c:pt>
                <c:pt idx="1">
                  <c:v>0.9</c:v>
                </c:pt>
                <c:pt idx="2">
                  <c:v>0.9</c:v>
                </c:pt>
                <c:pt idx="3">
                  <c:v>0.85</c:v>
                </c:pt>
                <c:pt idx="4">
                  <c:v>1</c:v>
                </c:pt>
                <c:pt idx="5">
                  <c:v>0.85</c:v>
                </c:pt>
                <c:pt idx="6">
                  <c:v>0.95</c:v>
                </c:pt>
                <c:pt idx="7">
                  <c:v>1</c:v>
                </c:pt>
                <c:pt idx="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Wymagane opłaty \ Brak opłat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0.68823529411764706</c:v>
                </c:pt>
                <c:pt idx="1">
                  <c:v>0.65</c:v>
                </c:pt>
                <c:pt idx="2">
                  <c:v>0.55000000000000004</c:v>
                </c:pt>
                <c:pt idx="3">
                  <c:v>0.6</c:v>
                </c:pt>
                <c:pt idx="4">
                  <c:v>0.95</c:v>
                </c:pt>
                <c:pt idx="5">
                  <c:v>0.5</c:v>
                </c:pt>
                <c:pt idx="6">
                  <c:v>0.65</c:v>
                </c:pt>
                <c:pt idx="7">
                  <c:v>0.9</c:v>
                </c:pt>
                <c:pt idx="8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Miejsce złożenia dokumentów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0.75294117647058822</c:v>
                </c:pt>
                <c:pt idx="1">
                  <c:v>0.75</c:v>
                </c:pt>
                <c:pt idx="2">
                  <c:v>0.65</c:v>
                </c:pt>
                <c:pt idx="3">
                  <c:v>0.8</c:v>
                </c:pt>
                <c:pt idx="4">
                  <c:v>0.95</c:v>
                </c:pt>
                <c:pt idx="5">
                  <c:v>0.65</c:v>
                </c:pt>
                <c:pt idx="6">
                  <c:v>0.65</c:v>
                </c:pt>
                <c:pt idx="7">
                  <c:v>0.95</c:v>
                </c:pt>
                <c:pt idx="8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Termin odpowiedzi (czas oczekiwania na rozpatrzenie)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0.63823529411764701</c:v>
                </c:pt>
                <c:pt idx="1">
                  <c:v>0.5</c:v>
                </c:pt>
                <c:pt idx="2">
                  <c:v>0.55000000000000004</c:v>
                </c:pt>
                <c:pt idx="3">
                  <c:v>0.75</c:v>
                </c:pt>
                <c:pt idx="4">
                  <c:v>0.8</c:v>
                </c:pt>
                <c:pt idx="5">
                  <c:v>0.45</c:v>
                </c:pt>
                <c:pt idx="6">
                  <c:v>0.55000000000000004</c:v>
                </c:pt>
                <c:pt idx="7">
                  <c:v>0.9</c:v>
                </c:pt>
                <c:pt idx="8">
                  <c:v>0.55000000000000004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 wszystko musiałem dopytywać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4.7058823529411764E-2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0.05</c:v>
                </c:pt>
                <c:pt idx="7">
                  <c:v>0</c:v>
                </c:pt>
                <c:pt idx="8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9273032"/>
        <c:axId val="209273424"/>
      </c:barChart>
      <c:catAx>
        <c:axId val="20927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7342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30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Wymagane dokumenty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0.95000000000000018</c:v>
                </c:pt>
                <c:pt idx="1">
                  <c:v>0.9</c:v>
                </c:pt>
                <c:pt idx="2">
                  <c:v>0.95000000000000018</c:v>
                </c:pt>
                <c:pt idx="3">
                  <c:v>0.95000000000000018</c:v>
                </c:pt>
                <c:pt idx="4">
                  <c:v>0.95000000000000018</c:v>
                </c:pt>
                <c:pt idx="5">
                  <c:v>0.8500000000000002</c:v>
                </c:pt>
                <c:pt idx="6">
                  <c:v>0.95000000000000018</c:v>
                </c:pt>
                <c:pt idx="7">
                  <c:v>0.9</c:v>
                </c:pt>
                <c:pt idx="8">
                  <c:v>0.95000000000000018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Wymagane opłaty / Brak opłat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0.5</c:v>
                </c:pt>
                <c:pt idx="1">
                  <c:v>0.75000000000000022</c:v>
                </c:pt>
                <c:pt idx="2">
                  <c:v>0.75000000000000022</c:v>
                </c:pt>
                <c:pt idx="3">
                  <c:v>0.8</c:v>
                </c:pt>
                <c:pt idx="4">
                  <c:v>0.5</c:v>
                </c:pt>
                <c:pt idx="5">
                  <c:v>0.65000000000000024</c:v>
                </c:pt>
                <c:pt idx="6">
                  <c:v>0.65000000000000024</c:v>
                </c:pt>
                <c:pt idx="7">
                  <c:v>0.8</c:v>
                </c:pt>
                <c:pt idx="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Miejsce złożenia dokumentów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0.5</c:v>
                </c:pt>
                <c:pt idx="1">
                  <c:v>0.8500000000000002</c:v>
                </c:pt>
                <c:pt idx="2">
                  <c:v>0.8500000000000002</c:v>
                </c:pt>
                <c:pt idx="3">
                  <c:v>0.70000000000000018</c:v>
                </c:pt>
                <c:pt idx="4">
                  <c:v>0.75000000000000022</c:v>
                </c:pt>
                <c:pt idx="5">
                  <c:v>0.6000000000000002</c:v>
                </c:pt>
                <c:pt idx="6">
                  <c:v>0.55000000000000004</c:v>
                </c:pt>
                <c:pt idx="7">
                  <c:v>0.8500000000000002</c:v>
                </c:pt>
                <c:pt idx="8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Termin odpowiedzi (czas oczekiwania na rozpatrzenie)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0.5</c:v>
                </c:pt>
                <c:pt idx="1">
                  <c:v>0.75000000000000022</c:v>
                </c:pt>
                <c:pt idx="2">
                  <c:v>0.8</c:v>
                </c:pt>
                <c:pt idx="3">
                  <c:v>0.70000000000000018</c:v>
                </c:pt>
                <c:pt idx="4">
                  <c:v>0.5</c:v>
                </c:pt>
                <c:pt idx="5">
                  <c:v>0.45</c:v>
                </c:pt>
                <c:pt idx="6">
                  <c:v>0.5</c:v>
                </c:pt>
                <c:pt idx="7">
                  <c:v>0.70000000000000018</c:v>
                </c:pt>
                <c:pt idx="8">
                  <c:v>0.9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 wszystko musiałem dopytywać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0.15000000000000005</c:v>
                </c:pt>
                <c:pt idx="6">
                  <c:v>0.05</c:v>
                </c:pt>
                <c:pt idx="7">
                  <c:v>0.1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Sheet1!$B$7:$S$7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9274208"/>
        <c:axId val="209274600"/>
      </c:barChart>
      <c:catAx>
        <c:axId val="20927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4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7460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42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2659547089388909"/>
          <c:y val="0.71325668764184158"/>
          <c:w val="0.80588316340264066"/>
          <c:h val="0.28674331235815848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Ochota</c:v>
                </c:pt>
                <c:pt idx="3">
                  <c:v>Ursynów</c:v>
                </c:pt>
                <c:pt idx="4">
                  <c:v>Żoliborz</c:v>
                </c:pt>
                <c:pt idx="5">
                  <c:v>Ursus</c:v>
                </c:pt>
                <c:pt idx="6">
                  <c:v>Praga
Północ</c:v>
                </c:pt>
                <c:pt idx="7">
                  <c:v>Wola</c:v>
                </c:pt>
                <c:pt idx="8">
                  <c:v>Wesoła</c:v>
                </c:pt>
                <c:pt idx="9">
                  <c:v>Bemowo</c:v>
                </c:pt>
                <c:pt idx="10">
                  <c:v>Białołęka</c:v>
                </c:pt>
                <c:pt idx="11">
                  <c:v>Śródmieście</c:v>
                </c:pt>
                <c:pt idx="12">
                  <c:v>Wilanów</c:v>
                </c:pt>
                <c:pt idx="13">
                  <c:v>Włochy</c:v>
                </c:pt>
                <c:pt idx="14">
                  <c:v>Rembertów</c:v>
                </c:pt>
                <c:pt idx="15">
                  <c:v>Wawer</c:v>
                </c:pt>
                <c:pt idx="16">
                  <c:v>Targówek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0.61</c:v>
                </c:pt>
                <c:pt idx="1">
                  <c:v>0.85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0.75</c:v>
                </c:pt>
                <c:pt idx="6">
                  <c:v>0.72727272727272729</c:v>
                </c:pt>
                <c:pt idx="7">
                  <c:v>0.61904761904761907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0.55000000000000004</c:v>
                </c:pt>
                <c:pt idx="11">
                  <c:v>0.54545454545454541</c:v>
                </c:pt>
                <c:pt idx="12">
                  <c:v>0.5</c:v>
                </c:pt>
                <c:pt idx="13">
                  <c:v>0.5</c:v>
                </c:pt>
                <c:pt idx="14">
                  <c:v>0.45</c:v>
                </c:pt>
                <c:pt idx="15">
                  <c:v>0.45</c:v>
                </c:pt>
                <c:pt idx="16">
                  <c:v>0.42857142857142855</c:v>
                </c:pt>
                <c:pt idx="1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9275384"/>
        <c:axId val="209275776"/>
      </c:barChart>
      <c:catAx>
        <c:axId val="20927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7577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927538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5.3864629076301511E-2"/>
          <c:w val="0.94093264248704667"/>
          <c:h val="0.563376730070927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008000"/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Ursus</c:v>
                </c:pt>
                <c:pt idx="2">
                  <c:v>Praga
Północ</c:v>
                </c:pt>
                <c:pt idx="3">
                  <c:v>Bielany</c:v>
                </c:pt>
                <c:pt idx="4">
                  <c:v>Wawer</c:v>
                </c:pt>
                <c:pt idx="5">
                  <c:v>Białołęka</c:v>
                </c:pt>
                <c:pt idx="6">
                  <c:v>Ochota</c:v>
                </c:pt>
                <c:pt idx="7">
                  <c:v>Włochy</c:v>
                </c:pt>
                <c:pt idx="8">
                  <c:v>Ursynów</c:v>
                </c:pt>
                <c:pt idx="9">
                  <c:v>Wesoła</c:v>
                </c:pt>
                <c:pt idx="10">
                  <c:v>Bemowo</c:v>
                </c:pt>
                <c:pt idx="11">
                  <c:v>Śródmieście</c:v>
                </c:pt>
                <c:pt idx="12">
                  <c:v>Wilanów</c:v>
                </c:pt>
                <c:pt idx="13">
                  <c:v>Żoliborz</c:v>
                </c:pt>
                <c:pt idx="14">
                  <c:v>Praga Południe</c:v>
                </c:pt>
                <c:pt idx="15">
                  <c:v>Rembertów</c:v>
                </c:pt>
                <c:pt idx="16">
                  <c:v>Wola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0.6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0.55000000000000004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0.45</c:v>
                </c:pt>
                <c:pt idx="13">
                  <c:v>0.4</c:v>
                </c:pt>
                <c:pt idx="14">
                  <c:v>0.4</c:v>
                </c:pt>
                <c:pt idx="15">
                  <c:v>0.35</c:v>
                </c:pt>
                <c:pt idx="16">
                  <c:v>0.3</c:v>
                </c:pt>
                <c:pt idx="17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Ursus</c:v>
                </c:pt>
                <c:pt idx="2">
                  <c:v>Praga
Północ</c:v>
                </c:pt>
                <c:pt idx="3">
                  <c:v>Bielany</c:v>
                </c:pt>
                <c:pt idx="4">
                  <c:v>Wawer</c:v>
                </c:pt>
                <c:pt idx="5">
                  <c:v>Białołęka</c:v>
                </c:pt>
                <c:pt idx="6">
                  <c:v>Ochota</c:v>
                </c:pt>
                <c:pt idx="7">
                  <c:v>Włochy</c:v>
                </c:pt>
                <c:pt idx="8">
                  <c:v>Ursynów</c:v>
                </c:pt>
                <c:pt idx="9">
                  <c:v>Wesoła</c:v>
                </c:pt>
                <c:pt idx="10">
                  <c:v>Bemowo</c:v>
                </c:pt>
                <c:pt idx="11">
                  <c:v>Śródmieście</c:v>
                </c:pt>
                <c:pt idx="12">
                  <c:v>Wilanów</c:v>
                </c:pt>
                <c:pt idx="13">
                  <c:v>Żoliborz</c:v>
                </c:pt>
                <c:pt idx="14">
                  <c:v>Praga Południe</c:v>
                </c:pt>
                <c:pt idx="15">
                  <c:v>Rembertów</c:v>
                </c:pt>
                <c:pt idx="16">
                  <c:v>Wola</c:v>
                </c:pt>
                <c:pt idx="17">
                  <c:v>Targówek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18"/>
                <c:pt idx="0">
                  <c:v>0.41</c:v>
                </c:pt>
                <c:pt idx="1">
                  <c:v>0.2</c:v>
                </c:pt>
                <c:pt idx="2">
                  <c:v>0.2</c:v>
                </c:pt>
                <c:pt idx="3">
                  <c:v>0.25</c:v>
                </c:pt>
                <c:pt idx="4">
                  <c:v>0.25</c:v>
                </c:pt>
                <c:pt idx="5">
                  <c:v>0.45</c:v>
                </c:pt>
                <c:pt idx="6">
                  <c:v>0.4</c:v>
                </c:pt>
                <c:pt idx="7">
                  <c:v>0.4</c:v>
                </c:pt>
                <c:pt idx="8">
                  <c:v>0.45</c:v>
                </c:pt>
                <c:pt idx="9">
                  <c:v>0.45</c:v>
                </c:pt>
                <c:pt idx="10">
                  <c:v>0.35</c:v>
                </c:pt>
                <c:pt idx="11">
                  <c:v>0.25</c:v>
                </c:pt>
                <c:pt idx="12">
                  <c:v>0.35</c:v>
                </c:pt>
                <c:pt idx="13">
                  <c:v>0.6</c:v>
                </c:pt>
                <c:pt idx="14">
                  <c:v>0.5</c:v>
                </c:pt>
                <c:pt idx="15">
                  <c:v>0.6</c:v>
                </c:pt>
                <c:pt idx="16">
                  <c:v>0.65</c:v>
                </c:pt>
                <c:pt idx="1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6680176"/>
        <c:axId val="206680568"/>
      </c:barChart>
      <c:catAx>
        <c:axId val="20668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0568"/>
        <c:crosses val="autoZero"/>
        <c:auto val="1"/>
        <c:lblAlgn val="ctr"/>
        <c:lblOffset val="100"/>
        <c:noMultiLvlLbl val="0"/>
      </c:catAx>
      <c:valAx>
        <c:axId val="206680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01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4487368457621086"/>
          <c:y val="0.82364616297113968"/>
          <c:w val="0.27955909005724078"/>
          <c:h val="9.4419840447835551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Rembertów</c:v>
                </c:pt>
                <c:pt idx="4">
                  <c:v>Włochy</c:v>
                </c:pt>
                <c:pt idx="5">
                  <c:v>Wola</c:v>
                </c:pt>
                <c:pt idx="6">
                  <c:v>Żoliborz</c:v>
                </c:pt>
                <c:pt idx="7">
                  <c:v>Praga
Północ</c:v>
                </c:pt>
                <c:pt idx="8">
                  <c:v>Targówek</c:v>
                </c:pt>
                <c:pt idx="9">
                  <c:v>Bielany</c:v>
                </c:pt>
                <c:pt idx="10">
                  <c:v>Ursus</c:v>
                </c:pt>
                <c:pt idx="11">
                  <c:v>Ochota</c:v>
                </c:pt>
                <c:pt idx="12">
                  <c:v>Wawer</c:v>
                </c:pt>
                <c:pt idx="13">
                  <c:v>Wesoła</c:v>
                </c:pt>
                <c:pt idx="14">
                  <c:v>Wilanów</c:v>
                </c:pt>
                <c:pt idx="15">
                  <c:v>Ursynów</c:v>
                </c:pt>
                <c:pt idx="16">
                  <c:v>Praga Południe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0.95454545454545459</c:v>
                </c:pt>
                <c:pt idx="8">
                  <c:v>0.95238095238095222</c:v>
                </c:pt>
                <c:pt idx="9">
                  <c:v>0.95000000000000007</c:v>
                </c:pt>
                <c:pt idx="10">
                  <c:v>0.95000000000000007</c:v>
                </c:pt>
                <c:pt idx="11">
                  <c:v>0.95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0.89999999999999991</c:v>
                </c:pt>
                <c:pt idx="16">
                  <c:v>0.85000000000000009</c:v>
                </c:pt>
                <c:pt idx="17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681352"/>
        <c:axId val="206681744"/>
      </c:barChart>
      <c:catAx>
        <c:axId val="20668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8174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135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Ochota</c:v>
                </c:pt>
                <c:pt idx="4">
                  <c:v>Praga Południe</c:v>
                </c:pt>
                <c:pt idx="5">
                  <c:v>Rembertów</c:v>
                </c:pt>
                <c:pt idx="6">
                  <c:v>Targówek</c:v>
                </c:pt>
                <c:pt idx="7">
                  <c:v>Ursus</c:v>
                </c:pt>
                <c:pt idx="8">
                  <c:v>Ursynów</c:v>
                </c:pt>
                <c:pt idx="9">
                  <c:v>Wawer</c:v>
                </c:pt>
                <c:pt idx="10">
                  <c:v>Włochy</c:v>
                </c:pt>
                <c:pt idx="11">
                  <c:v>Wola</c:v>
                </c:pt>
                <c:pt idx="12">
                  <c:v>Żoliborz</c:v>
                </c:pt>
                <c:pt idx="13">
                  <c:v>Praga
Północ</c:v>
                </c:pt>
                <c:pt idx="14">
                  <c:v>Białołęka</c:v>
                </c:pt>
                <c:pt idx="15">
                  <c:v>Wesoła</c:v>
                </c:pt>
                <c:pt idx="16">
                  <c:v>Wilanów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0.95454545454545459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0.86363636363636354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682528"/>
        <c:axId val="206682920"/>
      </c:barChart>
      <c:catAx>
        <c:axId val="2066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829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68252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Wawer</c:v>
                </c:pt>
                <c:pt idx="7">
                  <c:v>Wola</c:v>
                </c:pt>
                <c:pt idx="8">
                  <c:v>Żoliborz</c:v>
                </c:pt>
                <c:pt idx="9">
                  <c:v>Ursus</c:v>
                </c:pt>
                <c:pt idx="10">
                  <c:v>Rembertów</c:v>
                </c:pt>
                <c:pt idx="11">
                  <c:v>Ursynów</c:v>
                </c:pt>
                <c:pt idx="12">
                  <c:v>Wilanów</c:v>
                </c:pt>
                <c:pt idx="13">
                  <c:v>Praga
Północ</c:v>
                </c:pt>
                <c:pt idx="14">
                  <c:v>Targówek</c:v>
                </c:pt>
                <c:pt idx="15">
                  <c:v>Włochy</c:v>
                </c:pt>
                <c:pt idx="16">
                  <c:v>Wesoła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0.95000000000000007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0.90909090909090906</c:v>
                </c:pt>
                <c:pt idx="14">
                  <c:v>0.90476190476190466</c:v>
                </c:pt>
                <c:pt idx="15">
                  <c:v>0.9</c:v>
                </c:pt>
                <c:pt idx="16">
                  <c:v>0.89999999999999991</c:v>
                </c:pt>
                <c:pt idx="17">
                  <c:v>0.81818181818181812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015216"/>
        <c:axId val="206015608"/>
      </c:barChart>
      <c:catAx>
        <c:axId val="20601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5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0156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521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Rembertów</c:v>
                </c:pt>
                <c:pt idx="2">
                  <c:v>Ursus</c:v>
                </c:pt>
                <c:pt idx="3">
                  <c:v>Włochy</c:v>
                </c:pt>
                <c:pt idx="4">
                  <c:v>Wola</c:v>
                </c:pt>
                <c:pt idx="5">
                  <c:v>Żoliborz</c:v>
                </c:pt>
                <c:pt idx="6">
                  <c:v>Targówek</c:v>
                </c:pt>
                <c:pt idx="7">
                  <c:v>Ochota</c:v>
                </c:pt>
                <c:pt idx="8">
                  <c:v>Bemowo</c:v>
                </c:pt>
                <c:pt idx="9">
                  <c:v>Białołęka</c:v>
                </c:pt>
                <c:pt idx="10">
                  <c:v>Bielany</c:v>
                </c:pt>
                <c:pt idx="11">
                  <c:v>Praga
Północ</c:v>
                </c:pt>
                <c:pt idx="12">
                  <c:v>Praga Południe</c:v>
                </c:pt>
                <c:pt idx="13">
                  <c:v>Ursynów</c:v>
                </c:pt>
                <c:pt idx="14">
                  <c:v>Wawer</c:v>
                </c:pt>
                <c:pt idx="15">
                  <c:v>Wesoła</c:v>
                </c:pt>
                <c:pt idx="16">
                  <c:v>Wilanów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0.95238095238095233</c:v>
                </c:pt>
                <c:pt idx="7">
                  <c:v>0.95000000000000007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0.90909090909090906</c:v>
                </c:pt>
                <c:pt idx="12">
                  <c:v>0.9</c:v>
                </c:pt>
                <c:pt idx="13">
                  <c:v>0.89999999999999991</c:v>
                </c:pt>
                <c:pt idx="14">
                  <c:v>0.89999999999999991</c:v>
                </c:pt>
                <c:pt idx="15">
                  <c:v>0.85000000000000009</c:v>
                </c:pt>
                <c:pt idx="16">
                  <c:v>0.8</c:v>
                </c:pt>
                <c:pt idx="17">
                  <c:v>0.77272727272727271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016392"/>
        <c:axId val="206016784"/>
      </c:barChart>
      <c:catAx>
        <c:axId val="20601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0167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639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Praga
Północ</c:v>
                </c:pt>
                <c:pt idx="4">
                  <c:v>Wola</c:v>
                </c:pt>
                <c:pt idx="5">
                  <c:v>Targówek</c:v>
                </c:pt>
                <c:pt idx="6">
                  <c:v>Wawer</c:v>
                </c:pt>
                <c:pt idx="7">
                  <c:v>Bielany</c:v>
                </c:pt>
                <c:pt idx="8">
                  <c:v>Rembertów</c:v>
                </c:pt>
                <c:pt idx="9">
                  <c:v>Ursus</c:v>
                </c:pt>
                <c:pt idx="10">
                  <c:v>Wilanów</c:v>
                </c:pt>
                <c:pt idx="11">
                  <c:v>Włochy</c:v>
                </c:pt>
                <c:pt idx="12">
                  <c:v>Żoliborz</c:v>
                </c:pt>
                <c:pt idx="13">
                  <c:v>Ochota</c:v>
                </c:pt>
                <c:pt idx="14">
                  <c:v>Praga Południe</c:v>
                </c:pt>
                <c:pt idx="15">
                  <c:v>Ursynów</c:v>
                </c:pt>
                <c:pt idx="16">
                  <c:v>Wesoła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0.95454545454545447</c:v>
                </c:pt>
                <c:pt idx="4">
                  <c:v>0.95238095238095233</c:v>
                </c:pt>
                <c:pt idx="5">
                  <c:v>0.95238095238095222</c:v>
                </c:pt>
                <c:pt idx="6">
                  <c:v>0.95000000000000007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0.89999999999999991</c:v>
                </c:pt>
                <c:pt idx="14">
                  <c:v>0.85000000000000009</c:v>
                </c:pt>
                <c:pt idx="15">
                  <c:v>0.85</c:v>
                </c:pt>
                <c:pt idx="16">
                  <c:v>0.85</c:v>
                </c:pt>
                <c:pt idx="17">
                  <c:v>0.77272727272727271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017568"/>
        <c:axId val="206017960"/>
      </c:barChart>
      <c:catAx>
        <c:axId val="20601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7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01796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756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94567552334943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0.91</c:v>
                </c:pt>
                <c:pt idx="1">
                  <c:v>0.71875</c:v>
                </c:pt>
                <c:pt idx="2">
                  <c:v>0.86</c:v>
                </c:pt>
                <c:pt idx="4">
                  <c:v>0.95</c:v>
                </c:pt>
                <c:pt idx="5">
                  <c:v>0.84375</c:v>
                </c:pt>
                <c:pt idx="6">
                  <c:v>0.91</c:v>
                </c:pt>
                <c:pt idx="8">
                  <c:v>0.01</c:v>
                </c:pt>
                <c:pt idx="9">
                  <c:v>3.125E-2</c:v>
                </c:pt>
                <c:pt idx="10">
                  <c:v>0.02</c:v>
                </c:pt>
                <c:pt idx="12">
                  <c:v>0.95</c:v>
                </c:pt>
                <c:pt idx="13">
                  <c:v>0.81818181818181812</c:v>
                </c:pt>
                <c:pt idx="14">
                  <c:v>0.89</c:v>
                </c:pt>
                <c:pt idx="16">
                  <c:v>0.66</c:v>
                </c:pt>
                <c:pt idx="17">
                  <c:v>0.69602272727272729</c:v>
                </c:pt>
                <c:pt idx="18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7.0000000000000007E-2</c:v>
                </c:pt>
                <c:pt idx="1">
                  <c:v>0.1875</c:v>
                </c:pt>
                <c:pt idx="2">
                  <c:v>0.1</c:v>
                </c:pt>
                <c:pt idx="4">
                  <c:v>0.02</c:v>
                </c:pt>
                <c:pt idx="5">
                  <c:v>0.04</c:v>
                </c:pt>
                <c:pt idx="6">
                  <c:v>0.03</c:v>
                </c:pt>
                <c:pt idx="8">
                  <c:v>0.95</c:v>
                </c:pt>
                <c:pt idx="9">
                  <c:v>0.86079545454545459</c:v>
                </c:pt>
                <c:pt idx="10">
                  <c:v>0.92</c:v>
                </c:pt>
                <c:pt idx="12">
                  <c:v>0.02</c:v>
                </c:pt>
                <c:pt idx="13">
                  <c:v>5.3977272727272728E-2</c:v>
                </c:pt>
                <c:pt idx="14">
                  <c:v>0.05</c:v>
                </c:pt>
                <c:pt idx="16">
                  <c:v>0.31</c:v>
                </c:pt>
                <c:pt idx="17">
                  <c:v>0.24431818181818182</c:v>
                </c:pt>
                <c:pt idx="18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0.02</c:v>
                </c:pt>
                <c:pt idx="1">
                  <c:v>9.375E-2</c:v>
                </c:pt>
                <c:pt idx="2">
                  <c:v>0.05</c:v>
                </c:pt>
                <c:pt idx="4">
                  <c:v>0.03</c:v>
                </c:pt>
                <c:pt idx="5">
                  <c:v>0.12215909090909091</c:v>
                </c:pt>
                <c:pt idx="6">
                  <c:v>0.06</c:v>
                </c:pt>
                <c:pt idx="8">
                  <c:v>0.04</c:v>
                </c:pt>
                <c:pt idx="9">
                  <c:v>0.10795454545454546</c:v>
                </c:pt>
                <c:pt idx="10">
                  <c:v>0.05</c:v>
                </c:pt>
                <c:pt idx="12">
                  <c:v>0.03</c:v>
                </c:pt>
                <c:pt idx="13">
                  <c:v>0.12784090909090909</c:v>
                </c:pt>
                <c:pt idx="14">
                  <c:v>0.06</c:v>
                </c:pt>
                <c:pt idx="16">
                  <c:v>0.03</c:v>
                </c:pt>
                <c:pt idx="17">
                  <c:v>5.9659090909090912E-2</c:v>
                </c:pt>
                <c:pt idx="18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7232728"/>
        <c:axId val="187233120"/>
      </c:barChart>
      <c:catAx>
        <c:axId val="1872327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7233120"/>
        <c:crosses val="autoZero"/>
        <c:auto val="1"/>
        <c:lblAlgn val="ctr"/>
        <c:lblOffset val="100"/>
        <c:noMultiLvlLbl val="0"/>
      </c:catAx>
      <c:valAx>
        <c:axId val="1872331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72327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27"/>
          <c:w val="0.84773526228702545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Targówek</c:v>
                </c:pt>
                <c:pt idx="2">
                  <c:v>Praga Południe</c:v>
                </c:pt>
                <c:pt idx="3">
                  <c:v>Ursynów</c:v>
                </c:pt>
                <c:pt idx="4">
                  <c:v>Bemowo</c:v>
                </c:pt>
                <c:pt idx="5">
                  <c:v>Białołęka</c:v>
                </c:pt>
                <c:pt idx="6">
                  <c:v>Bielany</c:v>
                </c:pt>
                <c:pt idx="7">
                  <c:v>Ochota</c:v>
                </c:pt>
                <c:pt idx="8">
                  <c:v>Praga
Północ</c:v>
                </c:pt>
                <c:pt idx="9">
                  <c:v>Rembertów</c:v>
                </c:pt>
                <c:pt idx="10">
                  <c:v>Śródmieście</c:v>
                </c:pt>
                <c:pt idx="11">
                  <c:v>Ursus</c:v>
                </c:pt>
                <c:pt idx="12">
                  <c:v>Wawer</c:v>
                </c:pt>
                <c:pt idx="13">
                  <c:v>Wesoła</c:v>
                </c:pt>
                <c:pt idx="14">
                  <c:v>Wilanów</c:v>
                </c:pt>
                <c:pt idx="15">
                  <c:v>Włochy</c:v>
                </c:pt>
                <c:pt idx="16">
                  <c:v>Wola</c:v>
                </c:pt>
                <c:pt idx="17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0.02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6018744"/>
        <c:axId val="206028496"/>
      </c:barChart>
      <c:catAx>
        <c:axId val="20601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2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02849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601874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(N=280)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0.7100000000000003</c:v>
                </c:pt>
                <c:pt idx="1">
                  <c:v>0.74693877551020404</c:v>
                </c:pt>
                <c:pt idx="2">
                  <c:v>0.69285714285714251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(N=280)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0.17</c:v>
                </c:pt>
                <c:pt idx="1">
                  <c:v>0.1551020408163267</c:v>
                </c:pt>
                <c:pt idx="2">
                  <c:v>0.15714285714285725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(N=280)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0.12000000000000002</c:v>
                </c:pt>
                <c:pt idx="1">
                  <c:v>9.7959183673469397E-2</c:v>
                </c:pt>
                <c:pt idx="2">
                  <c:v>0.15000000000000008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4135944"/>
        <c:axId val="186640376"/>
      </c:barChart>
      <c:catAx>
        <c:axId val="1841359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86640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640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13594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78"/>
          <c:h val="0.29090909090909156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6643120"/>
        <c:axId val="186643512"/>
      </c:barChart>
      <c:catAx>
        <c:axId val="1866431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6643512"/>
        <c:crosses val="autoZero"/>
        <c:auto val="1"/>
        <c:lblAlgn val="ctr"/>
        <c:lblOffset val="100"/>
        <c:noMultiLvlLbl val="0"/>
      </c:catAx>
      <c:valAx>
        <c:axId val="1866435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66431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9.0000000000000024E-2</c:v>
                </c:pt>
                <c:pt idx="2">
                  <c:v>3.0000000000000002E-2</c:v>
                </c:pt>
                <c:pt idx="3">
                  <c:v>1.0000000000000005E-2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0.71590909090909138</c:v>
                </c:pt>
                <c:pt idx="1">
                  <c:v>0.12215909090909091</c:v>
                </c:pt>
                <c:pt idx="2">
                  <c:v>5.1136363636363633E-2</c:v>
                </c:pt>
                <c:pt idx="3">
                  <c:v>1.1363636363636367E-2</c:v>
                </c:pt>
                <c:pt idx="4">
                  <c:v>9.9431818181818232E-2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3.0000000000000002E-2</c:v>
                </c:pt>
                <c:pt idx="2">
                  <c:v>0.12000000000000002</c:v>
                </c:pt>
                <c:pt idx="3">
                  <c:v>0</c:v>
                </c:pt>
                <c:pt idx="4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116336"/>
        <c:axId val="189116728"/>
      </c:barChart>
      <c:catAx>
        <c:axId val="189116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116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116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1163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14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0.88</c:v>
                </c:pt>
                <c:pt idx="1">
                  <c:v>0.89411764705882368</c:v>
                </c:pt>
                <c:pt idx="2">
                  <c:v>0.8400000000000003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0.12000000000000002</c:v>
                </c:pt>
                <c:pt idx="1">
                  <c:v>0.10588235294117652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4682448"/>
        <c:axId val="189117120"/>
      </c:barChart>
      <c:catAx>
        <c:axId val="184682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11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1171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68244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305"/>
          <c:h val="0.2353105128361973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14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0.98</c:v>
                </c:pt>
                <c:pt idx="1">
                  <c:v>0.97727272727272729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-6.373395140211051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(N=340)</c:v>
                </c:pt>
                <c:pt idx="1">
                  <c:v>2013 (N=340)</c:v>
                </c:pt>
                <c:pt idx="2">
                  <c:v>2012 (N=340)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9117904"/>
        <c:axId val="189118296"/>
      </c:barChart>
      <c:catAx>
        <c:axId val="189117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118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118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11790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68759043154025468"/>
          <c:w val="1"/>
          <c:h val="0.2718782937858662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/ PI / BAiSO jest widoczne /czytelne?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0.98</c:v>
                </c:pt>
                <c:pt idx="1">
                  <c:v>0.98</c:v>
                </c:pt>
                <c:pt idx="2">
                  <c:v>0.94000000000000028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/ PI / BAiSO jest widoczne /czytelne?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0.9617647058823523</c:v>
                </c:pt>
                <c:pt idx="1">
                  <c:v>0.97941176470588232</c:v>
                </c:pt>
                <c:pt idx="2">
                  <c:v>0.97058823529411764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/ PI / BAiSO jest widoczne /czytelne?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0.9600000000000003</c:v>
                </c:pt>
                <c:pt idx="1">
                  <c:v>0.97000000000000031</c:v>
                </c:pt>
                <c:pt idx="2">
                  <c:v>0.95000000000000029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137904"/>
        <c:axId val="184138296"/>
      </c:barChart>
      <c:catAx>
        <c:axId val="184137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138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382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1379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94567552334943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25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6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Sheet1!$B$2:$B$37</c:f>
              <c:numCache>
                <c:formatCode>0%</c:formatCode>
                <c:ptCount val="27"/>
                <c:pt idx="0">
                  <c:v>0.94</c:v>
                </c:pt>
                <c:pt idx="1">
                  <c:v>0.92329545454545459</c:v>
                </c:pt>
                <c:pt idx="2">
                  <c:v>0.94</c:v>
                </c:pt>
                <c:pt idx="4">
                  <c:v>0.99</c:v>
                </c:pt>
                <c:pt idx="5">
                  <c:v>0.97727272727272729</c:v>
                </c:pt>
                <c:pt idx="6">
                  <c:v>0.99</c:v>
                </c:pt>
                <c:pt idx="8">
                  <c:v>0.02</c:v>
                </c:pt>
                <c:pt idx="9">
                  <c:v>2.8409090909090908E-2</c:v>
                </c:pt>
                <c:pt idx="10">
                  <c:v>0.04</c:v>
                </c:pt>
                <c:pt idx="12">
                  <c:v>0.01</c:v>
                </c:pt>
                <c:pt idx="13">
                  <c:v>1.1363636363636364E-2</c:v>
                </c:pt>
                <c:pt idx="19">
                  <c:v>0.05</c:v>
                </c:pt>
                <c:pt idx="20">
                  <c:v>5.9659090909090912E-2</c:v>
                </c:pt>
                <c:pt idx="21">
                  <c:v>7.0000000000000007E-2</c:v>
                </c:pt>
                <c:pt idx="23">
                  <c:v>0.94</c:v>
                </c:pt>
                <c:pt idx="24">
                  <c:v>0.92045454545454541</c:v>
                </c:pt>
                <c:pt idx="25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25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6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Sheet1!$C$2:$C$37</c:f>
              <c:numCache>
                <c:formatCode>0%</c:formatCode>
                <c:ptCount val="27"/>
                <c:pt idx="0">
                  <c:v>0.06</c:v>
                </c:pt>
                <c:pt idx="1">
                  <c:v>7.6704545454545456E-2</c:v>
                </c:pt>
                <c:pt idx="2">
                  <c:v>0.06</c:v>
                </c:pt>
                <c:pt idx="4">
                  <c:v>0.01</c:v>
                </c:pt>
                <c:pt idx="5">
                  <c:v>2.2727272727272728E-2</c:v>
                </c:pt>
                <c:pt idx="6">
                  <c:v>0.01</c:v>
                </c:pt>
                <c:pt idx="8">
                  <c:v>0.98</c:v>
                </c:pt>
                <c:pt idx="9">
                  <c:v>0.97159090909090906</c:v>
                </c:pt>
                <c:pt idx="10">
                  <c:v>0.96</c:v>
                </c:pt>
                <c:pt idx="12">
                  <c:v>0.99</c:v>
                </c:pt>
                <c:pt idx="13">
                  <c:v>0.98863636363636365</c:v>
                </c:pt>
                <c:pt idx="14">
                  <c:v>1</c:v>
                </c:pt>
                <c:pt idx="16">
                  <c:v>1</c:v>
                </c:pt>
                <c:pt idx="17">
                  <c:v>0.99715909090909094</c:v>
                </c:pt>
                <c:pt idx="19">
                  <c:v>0.95</c:v>
                </c:pt>
                <c:pt idx="20">
                  <c:v>0.94034090909090906</c:v>
                </c:pt>
                <c:pt idx="21">
                  <c:v>0.93</c:v>
                </c:pt>
                <c:pt idx="23">
                  <c:v>0.06</c:v>
                </c:pt>
                <c:pt idx="24">
                  <c:v>7.9545454545454544E-2</c:v>
                </c:pt>
                <c:pt idx="25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Sheet1!$A$2:$A$37</c:f>
              <c:strCache>
                <c:ptCount val="25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6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2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6640768"/>
        <c:axId val="189119080"/>
      </c:barChart>
      <c:catAx>
        <c:axId val="186640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9119080"/>
        <c:crosses val="autoZero"/>
        <c:auto val="1"/>
        <c:lblAlgn val="ctr"/>
        <c:lblOffset val="100"/>
        <c:noMultiLvlLbl val="0"/>
      </c:catAx>
      <c:valAx>
        <c:axId val="189119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6407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6254629629629662"/>
          <c:w val="0.84773526228702545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90465482342808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0.67000000000000048</c:v>
                </c:pt>
                <c:pt idx="1">
                  <c:v>0.6363636363636368</c:v>
                </c:pt>
                <c:pt idx="2">
                  <c:v>0.68</c:v>
                </c:pt>
                <c:pt idx="4">
                  <c:v>0.99</c:v>
                </c:pt>
                <c:pt idx="5">
                  <c:v>0.98579545454545503</c:v>
                </c:pt>
                <c:pt idx="6">
                  <c:v>0.97000000000000031</c:v>
                </c:pt>
                <c:pt idx="8">
                  <c:v>3.0000000000000002E-2</c:v>
                </c:pt>
                <c:pt idx="9">
                  <c:v>5.9659090909090912E-2</c:v>
                </c:pt>
                <c:pt idx="10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0.33000000000000024</c:v>
                </c:pt>
                <c:pt idx="1">
                  <c:v>0.36363636363636381</c:v>
                </c:pt>
                <c:pt idx="2">
                  <c:v>0.32000000000000017</c:v>
                </c:pt>
                <c:pt idx="4">
                  <c:v>1.0000000000000005E-2</c:v>
                </c:pt>
                <c:pt idx="5">
                  <c:v>1.4204545454545461E-2</c:v>
                </c:pt>
                <c:pt idx="6">
                  <c:v>3.0000000000000002E-2</c:v>
                </c:pt>
                <c:pt idx="8">
                  <c:v>0.97000000000000031</c:v>
                </c:pt>
                <c:pt idx="9">
                  <c:v>0.94034090909090906</c:v>
                </c:pt>
                <c:pt idx="10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6260328"/>
        <c:axId val="186260720"/>
      </c:barChart>
      <c:catAx>
        <c:axId val="1862603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6260720"/>
        <c:crosses val="autoZero"/>
        <c:auto val="1"/>
        <c:lblAlgn val="ctr"/>
        <c:lblOffset val="100"/>
        <c:noMultiLvlLbl val="0"/>
      </c:catAx>
      <c:valAx>
        <c:axId val="186260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2603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27"/>
          <c:w val="0.8477352622870254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6261112"/>
        <c:axId val="187232336"/>
      </c:barChart>
      <c:catAx>
        <c:axId val="1862611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7232336"/>
        <c:crosses val="autoZero"/>
        <c:auto val="1"/>
        <c:lblAlgn val="ctr"/>
        <c:lblOffset val="100"/>
        <c:noMultiLvlLbl val="0"/>
      </c:catAx>
      <c:valAx>
        <c:axId val="1872323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62611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38"/>
          <c:y val="0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0.31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0.59659090909090906</c:v>
                </c:pt>
                <c:pt idx="1">
                  <c:v>0.23011363636363635</c:v>
                </c:pt>
                <c:pt idx="2">
                  <c:v>4.5454545454545456E-2</c:v>
                </c:pt>
                <c:pt idx="3">
                  <c:v>0</c:v>
                </c:pt>
                <c:pt idx="4">
                  <c:v>0.12784090909090909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0.61</c:v>
                </c:pt>
                <c:pt idx="1">
                  <c:v>0.2</c:v>
                </c:pt>
                <c:pt idx="2">
                  <c:v>0.06</c:v>
                </c:pt>
                <c:pt idx="3">
                  <c:v>0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680096"/>
        <c:axId val="184680880"/>
      </c:barChart>
      <c:catAx>
        <c:axId val="184680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68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80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6800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97E-2"/>
          <c:y val="5.9422750424448431E-2"/>
          <c:w val="0.53858631635387477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0.05</c:v>
                </c:pt>
                <c:pt idx="1">
                  <c:v>3.97727272727273E-2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0.64</c:v>
                </c:pt>
                <c:pt idx="1">
                  <c:v>0.59375</c:v>
                </c:pt>
                <c:pt idx="2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994E-3"/>
                  <c:y val="-2.06998480615143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0.31</c:v>
                </c:pt>
                <c:pt idx="1">
                  <c:v>0.36647727272727271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87304688"/>
        <c:axId val="135753304"/>
      </c:barChart>
      <c:catAx>
        <c:axId val="8730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753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753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730468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5520488"/>
        <c:axId val="185520880"/>
      </c:barChart>
      <c:catAx>
        <c:axId val="1855204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5520880"/>
        <c:crosses val="autoZero"/>
        <c:auto val="1"/>
        <c:lblAlgn val="ctr"/>
        <c:lblOffset val="100"/>
        <c:noMultiLvlLbl val="0"/>
      </c:catAx>
      <c:valAx>
        <c:axId val="1855208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5520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0.84</c:v>
                </c:pt>
                <c:pt idx="1">
                  <c:v>0.05</c:v>
                </c:pt>
                <c:pt idx="2">
                  <c:v>0</c:v>
                </c:pt>
                <c:pt idx="3">
                  <c:v>0.04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0.83806818181818177</c:v>
                </c:pt>
                <c:pt idx="1">
                  <c:v>5.6818181818181816E-2</c:v>
                </c:pt>
                <c:pt idx="2">
                  <c:v>2.8409090909090908E-2</c:v>
                </c:pt>
                <c:pt idx="3">
                  <c:v>9.375E-2</c:v>
                </c:pt>
                <c:pt idx="4">
                  <c:v>6.5340909090909088E-2</c:v>
                </c:pt>
                <c:pt idx="5">
                  <c:v>1.9886363636363636E-2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0.87</c:v>
                </c:pt>
                <c:pt idx="1">
                  <c:v>0.03</c:v>
                </c:pt>
                <c:pt idx="2">
                  <c:v>0.01</c:v>
                </c:pt>
                <c:pt idx="3">
                  <c:v>0.13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5521664"/>
        <c:axId val="188943888"/>
      </c:barChart>
      <c:catAx>
        <c:axId val="18552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94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9438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5521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0.18</c:v>
                </c:pt>
                <c:pt idx="2">
                  <c:v>0.05</c:v>
                </c:pt>
                <c:pt idx="3">
                  <c:v>0.67</c:v>
                </c:pt>
                <c:pt idx="4">
                  <c:v>0.01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0.17329545454545453</c:v>
                </c:pt>
                <c:pt idx="1">
                  <c:v>0.11363636363636363</c:v>
                </c:pt>
                <c:pt idx="2">
                  <c:v>5.3977272727272728E-2</c:v>
                </c:pt>
                <c:pt idx="3">
                  <c:v>0.64488636363636365</c:v>
                </c:pt>
                <c:pt idx="4">
                  <c:v>1.4204545454545454E-2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2.9398148148148149E-2"/>
                  <c:y val="5.096839959225283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0.17</c:v>
                </c:pt>
                <c:pt idx="2">
                  <c:v>0.05</c:v>
                </c:pt>
                <c:pt idx="3">
                  <c:v>0.62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8944672"/>
        <c:axId val="188945064"/>
      </c:barChart>
      <c:catAx>
        <c:axId val="188944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94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9450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9446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1103158885462E-2"/>
          <c:y val="5.9422750424448431E-2"/>
          <c:w val="0.48236376094520406"/>
          <c:h val="0.79697735281805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Nie dzwonił, ale nie widziałem co jest na biurku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
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</c:v>
                </c:pt>
                <c:pt idx="1">
                  <c:v>0.29829545454545453</c:v>
                </c:pt>
                <c:pt idx="2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Nie dzwonił, bo nie było aparatu telefonicznego / komórki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
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0.39</c:v>
                </c:pt>
                <c:pt idx="1">
                  <c:v>0.21022727272727273</c:v>
                </c:pt>
                <c:pt idx="2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Nie dzwonił, a był na biurku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94E-3"/>
                  <c:y val="-2.06998480615143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
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0.49</c:v>
                </c:pt>
                <c:pt idx="1">
                  <c:v>0.46306818181818182</c:v>
                </c:pt>
                <c:pt idx="2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Tak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
(N=346*)</c:v>
                </c:pt>
                <c:pt idx="1">
                  <c:v>2013 
(N=352*)</c:v>
                </c:pt>
                <c:pt idx="2">
                  <c:v>2012 
(N=339)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0.02</c:v>
                </c:pt>
                <c:pt idx="1">
                  <c:v>2.8409090909090908E-2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8947024"/>
        <c:axId val="188947416"/>
      </c:barChart>
      <c:catAx>
        <c:axId val="18894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947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947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894702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0646777387791873"/>
          <c:y val="0.1820050949976138"/>
          <c:w val="0.37278018523239043"/>
          <c:h val="0.63598981000477339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4922312"/>
        <c:axId val="183618360"/>
      </c:barChart>
      <c:catAx>
        <c:axId val="849223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618360"/>
        <c:crosses val="autoZero"/>
        <c:auto val="1"/>
        <c:lblAlgn val="ctr"/>
        <c:lblOffset val="100"/>
        <c:noMultiLvlLbl val="0"/>
      </c:catAx>
      <c:valAx>
        <c:axId val="1836183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4922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6257584"/>
        <c:axId val="186257976"/>
      </c:barChart>
      <c:catAx>
        <c:axId val="1862575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6257976"/>
        <c:crosses val="autoZero"/>
        <c:auto val="1"/>
        <c:lblAlgn val="ctr"/>
        <c:lblOffset val="100"/>
        <c:noMultiLvlLbl val="0"/>
      </c:catAx>
      <c:valAx>
        <c:axId val="1862579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6257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0.92</c:v>
                </c:pt>
                <c:pt idx="1">
                  <c:v>0.69000000000000028</c:v>
                </c:pt>
                <c:pt idx="2">
                  <c:v>0.75000000000000033</c:v>
                </c:pt>
                <c:pt idx="3">
                  <c:v>0.64000000000000035</c:v>
                </c:pt>
                <c:pt idx="4">
                  <c:v>0.05</c:v>
                </c:pt>
                <c:pt idx="5">
                  <c:v>1.0000000000000005E-2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0.79545454545454541</c:v>
                </c:pt>
                <c:pt idx="1">
                  <c:v>0.46306818181818182</c:v>
                </c:pt>
                <c:pt idx="2">
                  <c:v>0.59090909090909094</c:v>
                </c:pt>
                <c:pt idx="3">
                  <c:v>0.48295454545454575</c:v>
                </c:pt>
                <c:pt idx="4">
                  <c:v>9.0909090909091023E-2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0.59</c:v>
                </c:pt>
                <c:pt idx="2">
                  <c:v>0.68</c:v>
                </c:pt>
                <c:pt idx="3">
                  <c:v>0.45</c:v>
                </c:pt>
                <c:pt idx="4">
                  <c:v>7.0000000000000021E-2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619928"/>
        <c:axId val="183620320"/>
      </c:barChart>
      <c:catAx>
        <c:axId val="183619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62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6203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36199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3621104"/>
        <c:axId val="183621496"/>
      </c:barChart>
      <c:catAx>
        <c:axId val="1836211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621496"/>
        <c:crosses val="autoZero"/>
        <c:auto val="1"/>
        <c:lblAlgn val="ctr"/>
        <c:lblOffset val="100"/>
        <c:noMultiLvlLbl val="0"/>
      </c:catAx>
      <c:valAx>
        <c:axId val="1836214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3621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0.37000000000000016</c:v>
                </c:pt>
                <c:pt idx="1">
                  <c:v>0.27</c:v>
                </c:pt>
                <c:pt idx="2">
                  <c:v>8.0000000000000043E-2</c:v>
                </c:pt>
                <c:pt idx="3">
                  <c:v>2.0000000000000011E-2</c:v>
                </c:pt>
                <c:pt idx="4">
                  <c:v>0.26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0.30397727272727293</c:v>
                </c:pt>
                <c:pt idx="1">
                  <c:v>0.17613636363636376</c:v>
                </c:pt>
                <c:pt idx="2">
                  <c:v>7.3863636363636437E-2</c:v>
                </c:pt>
                <c:pt idx="3">
                  <c:v>1.988636363636365E-2</c:v>
                </c:pt>
                <c:pt idx="4">
                  <c:v>0.41193181818181818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0.28000000000000008</c:v>
                </c:pt>
                <c:pt idx="1">
                  <c:v>0.2</c:v>
                </c:pt>
                <c:pt idx="2">
                  <c:v>8.0000000000000043E-2</c:v>
                </c:pt>
                <c:pt idx="3">
                  <c:v>2.0000000000000011E-2</c:v>
                </c:pt>
                <c:pt idx="4">
                  <c:v>0.42000000000000015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371200"/>
        <c:axId val="190371592"/>
      </c:barChart>
      <c:catAx>
        <c:axId val="190371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371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371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371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Poinformował, że wymienił wszystkie opłaty / o braku opłat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0.44</c:v>
                </c:pt>
                <c:pt idx="1">
                  <c:v>8.0000000000000043E-2</c:v>
                </c:pt>
                <c:pt idx="2">
                  <c:v>3.0000000000000002E-2</c:v>
                </c:pt>
                <c:pt idx="3">
                  <c:v>0.46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Poinformował, że wymienił wszystkie opłaty / o braku opłat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0.61647727272727271</c:v>
                </c:pt>
                <c:pt idx="1">
                  <c:v>6.5340909090909088E-2</c:v>
                </c:pt>
                <c:pt idx="2">
                  <c:v>5.6818181818181858E-2</c:v>
                </c:pt>
                <c:pt idx="3">
                  <c:v>0.26136363636363635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(N=141)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Poinformował, że wymienił wszystkie opłaty / o braku opłat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0.51</c:v>
                </c:pt>
                <c:pt idx="1">
                  <c:v>0.27</c:v>
                </c:pt>
                <c:pt idx="2">
                  <c:v>0.22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372768"/>
        <c:axId val="190373160"/>
      </c:barChart>
      <c:catAx>
        <c:axId val="19037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37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373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372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0372376"/>
        <c:axId val="190373552"/>
      </c:barChart>
      <c:catAx>
        <c:axId val="19037237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90373552"/>
        <c:crosses val="autoZero"/>
        <c:auto val="1"/>
        <c:lblAlgn val="ctr"/>
        <c:lblOffset val="100"/>
        <c:noMultiLvlLbl val="0"/>
      </c:catAx>
      <c:valAx>
        <c:axId val="1903735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0372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0.02</c:v>
                </c:pt>
                <c:pt idx="2">
                  <c:v>0.01</c:v>
                </c:pt>
                <c:pt idx="3">
                  <c:v>0.11</c:v>
                </c:pt>
                <c:pt idx="4">
                  <c:v>0.57999999999999996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0.23295454545454544</c:v>
                </c:pt>
                <c:pt idx="1">
                  <c:v>1.9886363636363636E-2</c:v>
                </c:pt>
                <c:pt idx="2">
                  <c:v>1.1363636363636364E-2</c:v>
                </c:pt>
                <c:pt idx="3">
                  <c:v>8.2386363636363633E-2</c:v>
                </c:pt>
                <c:pt idx="4">
                  <c:v>0.66193181818181823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</c:v>
                </c:pt>
                <c:pt idx="2">
                  <c:v>0.13</c:v>
                </c:pt>
                <c:pt idx="3">
                  <c:v>0.13</c:v>
                </c:pt>
                <c:pt idx="4">
                  <c:v>0.59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969640"/>
        <c:axId val="190970032"/>
      </c:barChart>
      <c:catAx>
        <c:axId val="190969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97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70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9696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0.83000000000000029</c:v>
                </c:pt>
                <c:pt idx="1">
                  <c:v>3.0000000000000002E-2</c:v>
                </c:pt>
                <c:pt idx="2">
                  <c:v>0.13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0.78125</c:v>
                </c:pt>
                <c:pt idx="1">
                  <c:v>1.4204545454545461E-2</c:v>
                </c:pt>
                <c:pt idx="2">
                  <c:v>0.2045454545454547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0.74000000000000032</c:v>
                </c:pt>
                <c:pt idx="1">
                  <c:v>3.0000000000000002E-2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970816"/>
        <c:axId val="190971208"/>
      </c:barChart>
      <c:catAx>
        <c:axId val="190970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97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712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970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94567552334943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0.61</c:v>
                </c:pt>
                <c:pt idx="1">
                  <c:v>0.58806818181818177</c:v>
                </c:pt>
                <c:pt idx="2">
                  <c:v>0.53</c:v>
                </c:pt>
                <c:pt idx="4">
                  <c:v>0.27</c:v>
                </c:pt>
                <c:pt idx="5">
                  <c:v>0.30113636363636365</c:v>
                </c:pt>
                <c:pt idx="6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0.39</c:v>
                </c:pt>
                <c:pt idx="1">
                  <c:v>0.41193181818181818</c:v>
                </c:pt>
                <c:pt idx="2">
                  <c:v>0.47</c:v>
                </c:pt>
                <c:pt idx="4">
                  <c:v>0.49</c:v>
                </c:pt>
                <c:pt idx="5">
                  <c:v>0.69886363636363635</c:v>
                </c:pt>
                <c:pt idx="6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8"/>
                <c:pt idx="4" formatCode="0%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0971992"/>
        <c:axId val="190972384"/>
      </c:barChart>
      <c:catAx>
        <c:axId val="190971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0972384"/>
        <c:crosses val="autoZero"/>
        <c:auto val="1"/>
        <c:lblAlgn val="ctr"/>
        <c:lblOffset val="100"/>
        <c:noMultiLvlLbl val="0"/>
      </c:catAx>
      <c:valAx>
        <c:axId val="190972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9719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6901452639642065"/>
          <c:y val="0.79047026484900262"/>
          <c:w val="0.46807951844023765"/>
          <c:h val="0.20952973515099749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53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8.0000000000000043E-2</c:v>
                </c:pt>
                <c:pt idx="1">
                  <c:v>6.5340909090909088E-2</c:v>
                </c:pt>
                <c:pt idx="2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0.92</c:v>
                </c:pt>
                <c:pt idx="1">
                  <c:v>0.93465909090909138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0973168"/>
        <c:axId val="188045272"/>
      </c:barChart>
      <c:catAx>
        <c:axId val="1909731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8045272"/>
        <c:crosses val="autoZero"/>
        <c:auto val="1"/>
        <c:lblAlgn val="ctr"/>
        <c:lblOffset val="100"/>
        <c:noMultiLvlLbl val="0"/>
      </c:catAx>
      <c:valAx>
        <c:axId val="188045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9731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774557452579921E-2"/>
          <c:w val="0.89898136689895547"/>
          <c:h val="0.859787480518681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</c:v>
                </c:pt>
                <c:pt idx="1">
                  <c:v>0.55965909090909094</c:v>
                </c:pt>
                <c:pt idx="3">
                  <c:v>0.61176470588235299</c:v>
                </c:pt>
                <c:pt idx="4">
                  <c:v>0.65340909090909094</c:v>
                </c:pt>
                <c:pt idx="6">
                  <c:v>0.64705882352941169</c:v>
                </c:pt>
                <c:pt idx="7">
                  <c:v>0.64</c:v>
                </c:pt>
                <c:pt idx="9">
                  <c:v>0.71470588235294119</c:v>
                </c:pt>
                <c:pt idx="10">
                  <c:v>0.71306818181818188</c:v>
                </c:pt>
                <c:pt idx="12">
                  <c:v>0.67352941176470593</c:v>
                </c:pt>
                <c:pt idx="13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0.4</c:v>
                </c:pt>
                <c:pt idx="1">
                  <c:v>0.36363636363636365</c:v>
                </c:pt>
                <c:pt idx="3">
                  <c:v>0.32058823529411767</c:v>
                </c:pt>
                <c:pt idx="4">
                  <c:v>0.27556818181818182</c:v>
                </c:pt>
                <c:pt idx="6">
                  <c:v>0.31176470588235294</c:v>
                </c:pt>
                <c:pt idx="7">
                  <c:v>0.28409090909090912</c:v>
                </c:pt>
                <c:pt idx="9">
                  <c:v>0.27058823529411763</c:v>
                </c:pt>
                <c:pt idx="10">
                  <c:v>0.26704545454545453</c:v>
                </c:pt>
                <c:pt idx="12">
                  <c:v>0.27352941176470585</c:v>
                </c:pt>
                <c:pt idx="13">
                  <c:v>0.3125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dLbl>
              <c:idx val="8"/>
              <c:layout>
                <c:manualLayout>
                  <c:x val="-1.4035847776257535E-2"/>
                  <c:y val="2.791681229570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0.08</c:v>
                </c:pt>
                <c:pt idx="1">
                  <c:v>5.6818181818181816E-2</c:v>
                </c:pt>
                <c:pt idx="3">
                  <c:v>6.1764705882352944E-2</c:v>
                </c:pt>
                <c:pt idx="4">
                  <c:v>6.25E-2</c:v>
                </c:pt>
                <c:pt idx="6">
                  <c:v>3.8235294117647062E-2</c:v>
                </c:pt>
                <c:pt idx="7">
                  <c:v>5.6818181818181816E-2</c:v>
                </c:pt>
                <c:pt idx="9">
                  <c:v>1.4705882352941178E-2</c:v>
                </c:pt>
                <c:pt idx="10">
                  <c:v>1.4204545454545454E-2</c:v>
                </c:pt>
                <c:pt idx="12">
                  <c:v>5.2941176470588235E-2</c:v>
                </c:pt>
                <c:pt idx="13">
                  <c:v>1.1363636363636364E-2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0.02</c:v>
                </c:pt>
                <c:pt idx="1">
                  <c:v>1.9886363636363636E-2</c:v>
                </c:pt>
                <c:pt idx="3">
                  <c:v>1.1764705882352941E-2</c:v>
                </c:pt>
                <c:pt idx="4">
                  <c:v>8.5227272727272721E-3</c:v>
                </c:pt>
                <c:pt idx="6">
                  <c:v>5.8823529411764705E-3</c:v>
                </c:pt>
                <c:pt idx="7">
                  <c:v>1.9886363636363636E-2</c:v>
                </c:pt>
                <c:pt idx="9">
                  <c:v>5.8823529411764705E-3</c:v>
                </c:pt>
                <c:pt idx="10">
                  <c:v>5.681818181818182E-3</c:v>
                </c:pt>
                <c:pt idx="13">
                  <c:v>1.1363636363636364E-2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8046056"/>
        <c:axId val="188046448"/>
      </c:barChart>
      <c:catAx>
        <c:axId val="18804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8046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04644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804605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23"/>
          <c:w val="0.98589065255732056"/>
          <c:h val="6.0149559707403391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0.03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0.85588235294117654</c:v>
                </c:pt>
                <c:pt idx="1">
                  <c:v>0.11470588235294117</c:v>
                </c:pt>
                <c:pt idx="2">
                  <c:v>5.8823529411764712E-2</c:v>
                </c:pt>
                <c:pt idx="3">
                  <c:v>0</c:v>
                </c:pt>
                <c:pt idx="4">
                  <c:v>4.1176470588235287E-2</c:v>
                </c:pt>
                <c:pt idx="5">
                  <c:v>2.0588235294117643E-2</c:v>
                </c:pt>
                <c:pt idx="6">
                  <c:v>2.9411764705882353E-3</c:v>
                </c:pt>
                <c:pt idx="7">
                  <c:v>3.8235294117647062E-2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0.93</c:v>
                </c:pt>
                <c:pt idx="1">
                  <c:v>0.24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7.0000000000000007E-2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7305472"/>
        <c:axId val="186258760"/>
      </c:barChart>
      <c:catAx>
        <c:axId val="87305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258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2587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7305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8048800"/>
        <c:axId val="191975008"/>
      </c:barChart>
      <c:catAx>
        <c:axId val="1880488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91975008"/>
        <c:crosses val="autoZero"/>
        <c:auto val="1"/>
        <c:lblAlgn val="ctr"/>
        <c:lblOffset val="100"/>
        <c:noMultiLvlLbl val="0"/>
      </c:catAx>
      <c:valAx>
        <c:axId val="19197500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8048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</c:v>
                </c:pt>
                <c:pt idx="1">
                  <c:v>0.98</c:v>
                </c:pt>
                <c:pt idx="2">
                  <c:v>0.95</c:v>
                </c:pt>
                <c:pt idx="3">
                  <c:v>0.93</c:v>
                </c:pt>
                <c:pt idx="4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</c:v>
                </c:pt>
                <c:pt idx="1">
                  <c:v>0.96</c:v>
                </c:pt>
                <c:pt idx="2">
                  <c:v>0.88</c:v>
                </c:pt>
                <c:pt idx="3">
                  <c:v>0.89</c:v>
                </c:pt>
                <c:pt idx="4">
                  <c:v>0.87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0.97</c:v>
                </c:pt>
                <c:pt idx="2">
                  <c:v>0.96</c:v>
                </c:pt>
                <c:pt idx="3">
                  <c:v>0.94</c:v>
                </c:pt>
                <c:pt idx="4">
                  <c:v>0.94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975792"/>
        <c:axId val="191976184"/>
      </c:barChart>
      <c:catAx>
        <c:axId val="1919757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91976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976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1975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"/>
          <c:y val="4.0322580645161428E-3"/>
          <c:w val="0.84615384615384781"/>
          <c:h val="0.84274193548387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dLbl>
              <c:idx val="0"/>
              <c:layout>
                <c:manualLayout>
                  <c:x val="1.6481787300588246E-2"/>
                  <c:y val="-1.7707152019929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(N=346*)</c:v>
                </c:pt>
                <c:pt idx="1">
                  <c:v>2013 (N=352*)</c:v>
                </c:pt>
                <c:pt idx="2">
                  <c:v>2012 (N=339)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 formatCode="0%">
                  <c:v>0.01</c:v>
                </c:pt>
                <c:pt idx="2" formatCode="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(N=346*)</c:v>
                </c:pt>
                <c:pt idx="1">
                  <c:v>2013 (N=352*)</c:v>
                </c:pt>
                <c:pt idx="2">
                  <c:v>2012 (N=339)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0.99</c:v>
                </c:pt>
                <c:pt idx="1">
                  <c:v>1</c:v>
                </c:pt>
                <c:pt idx="2">
                  <c:v>0.99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noFill/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(N=346*)</c:v>
                </c:pt>
                <c:pt idx="1">
                  <c:v>2013 (N=352*)</c:v>
                </c:pt>
                <c:pt idx="2">
                  <c:v>2012 (N=339)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4923096"/>
        <c:axId val="84923488"/>
      </c:barChart>
      <c:catAx>
        <c:axId val="84923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492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9234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492309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>
        <c:manualLayout>
          <c:xMode val="edge"/>
          <c:yMode val="edge"/>
          <c:x val="0.43272179846148356"/>
          <c:y val="0.85734955102344401"/>
          <c:w val="0.18235358624873868"/>
          <c:h val="0.1426504489765565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0.89</c:v>
                </c:pt>
                <c:pt idx="2">
                  <c:v>0.01</c:v>
                </c:pt>
                <c:pt idx="3">
                  <c:v>0.88</c:v>
                </c:pt>
                <c:pt idx="4">
                  <c:v>0.88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0.68539325842696619</c:v>
                </c:pt>
                <c:pt idx="1">
                  <c:v>0.797752808988764</c:v>
                </c:pt>
                <c:pt idx="2">
                  <c:v>5.6179775280898882E-2</c:v>
                </c:pt>
                <c:pt idx="3">
                  <c:v>0.80898876404494391</c:v>
                </c:pt>
                <c:pt idx="4">
                  <c:v>0.7078651685393258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0.72</c:v>
                </c:pt>
                <c:pt idx="1">
                  <c:v>0.96</c:v>
                </c:pt>
                <c:pt idx="2">
                  <c:v>0.02</c:v>
                </c:pt>
                <c:pt idx="3">
                  <c:v>0.98</c:v>
                </c:pt>
                <c:pt idx="4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1977752"/>
        <c:axId val="191976576"/>
      </c:barChart>
      <c:catAx>
        <c:axId val="191977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1976576"/>
        <c:crossesAt val="0"/>
        <c:auto val="1"/>
        <c:lblAlgn val="ctr"/>
        <c:lblOffset val="100"/>
        <c:noMultiLvlLbl val="0"/>
      </c:catAx>
      <c:valAx>
        <c:axId val="19197657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1977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0.89</c:v>
                </c:pt>
                <c:pt idx="1">
                  <c:v>0.91</c:v>
                </c:pt>
                <c:pt idx="2">
                  <c:v>0.04</c:v>
                </c:pt>
                <c:pt idx="3">
                  <c:v>0.98</c:v>
                </c:pt>
                <c:pt idx="4">
                  <c:v>0.85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0.70588235294117641</c:v>
                </c:pt>
                <c:pt idx="1">
                  <c:v>0.8</c:v>
                </c:pt>
                <c:pt idx="2">
                  <c:v>2.3529411764705882E-2</c:v>
                </c:pt>
                <c:pt idx="3">
                  <c:v>0.8</c:v>
                </c:pt>
                <c:pt idx="4">
                  <c:v>0.68235294117647061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0.64</c:v>
                </c:pt>
                <c:pt idx="1">
                  <c:v>0.91</c:v>
                </c:pt>
                <c:pt idx="2">
                  <c:v>0.02</c:v>
                </c:pt>
                <c:pt idx="3">
                  <c:v>0.94</c:v>
                </c:pt>
                <c:pt idx="4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1978536"/>
        <c:axId val="188946240"/>
      </c:barChart>
      <c:catAx>
        <c:axId val="1919785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8946240"/>
        <c:crossesAt val="0"/>
        <c:auto val="1"/>
        <c:lblAlgn val="ctr"/>
        <c:lblOffset val="100"/>
        <c:noMultiLvlLbl val="0"/>
      </c:catAx>
      <c:valAx>
        <c:axId val="18894624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1978536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59493670886075556"/>
          <c:h val="0.15270935960591198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0.9</c:v>
                </c:pt>
                <c:pt idx="2">
                  <c:v>0.03</c:v>
                </c:pt>
                <c:pt idx="3">
                  <c:v>0.93</c:v>
                </c:pt>
                <c:pt idx="4">
                  <c:v>0.87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0.6966292134831461</c:v>
                </c:pt>
                <c:pt idx="1">
                  <c:v>0.8370786516853933</c:v>
                </c:pt>
                <c:pt idx="2">
                  <c:v>2.2471910112359553E-2</c:v>
                </c:pt>
                <c:pt idx="3">
                  <c:v>0.8820224719101124</c:v>
                </c:pt>
                <c:pt idx="4">
                  <c:v>0.7415730337078652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0.66</c:v>
                </c:pt>
                <c:pt idx="1">
                  <c:v>0.95</c:v>
                </c:pt>
                <c:pt idx="2">
                  <c:v>0.01</c:v>
                </c:pt>
                <c:pt idx="3">
                  <c:v>0.95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046896"/>
        <c:axId val="193047288"/>
      </c:barChart>
      <c:catAx>
        <c:axId val="193046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3047288"/>
        <c:crossesAt val="0"/>
        <c:auto val="1"/>
        <c:lblAlgn val="ctr"/>
        <c:lblOffset val="100"/>
        <c:noMultiLvlLbl val="0"/>
      </c:catAx>
      <c:valAx>
        <c:axId val="19304728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046896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67142857142857615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383853833376265"/>
                  <c:y val="-4.12175925925925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 algn="ctr">
                    <a:defRPr lang="en-US" sz="1050" b="0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 algn="ctr">
                    <a:defRPr lang="en-US" sz="1050" b="0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0.23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232E-2"/>
          <c:w val="0.99484004127966952"/>
          <c:h val="0.757038244625393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Zachował się w inny sposób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
(N=106)</c:v>
                </c:pt>
                <c:pt idx="1">
                  <c:v>2013 
(N=85)</c:v>
                </c:pt>
                <c:pt idx="2">
                  <c:v>2012 
(N=170)</c:v>
                </c:pt>
                <c:pt idx="4">
                  <c:v>2014
(N=87)</c:v>
                </c:pt>
                <c:pt idx="5">
                  <c:v>2013 
(N=85)</c:v>
                </c:pt>
                <c:pt idx="6">
                  <c:v>2012 
(N=62)</c:v>
                </c:pt>
                <c:pt idx="8">
                  <c:v>2014
(N=169)</c:v>
                </c:pt>
                <c:pt idx="9">
                  <c:v>2013 
(N=170)</c:v>
                </c:pt>
                <c:pt idx="10">
                  <c:v>2012 
(N=99)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11"/>
                <c:pt idx="2" formatCode="0%">
                  <c:v>0.04</c:v>
                </c:pt>
                <c:pt idx="6" formatCode="0%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Nie, odesłał w inne miejsce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
(N=106)</c:v>
                </c:pt>
                <c:pt idx="1">
                  <c:v>2013 
(N=85)</c:v>
                </c:pt>
                <c:pt idx="2">
                  <c:v>2012 
(N=170)</c:v>
                </c:pt>
                <c:pt idx="4">
                  <c:v>2014
(N=87)</c:v>
                </c:pt>
                <c:pt idx="5">
                  <c:v>2013 
(N=85)</c:v>
                </c:pt>
                <c:pt idx="6">
                  <c:v>2012 
(N=62)</c:v>
                </c:pt>
                <c:pt idx="8">
                  <c:v>2014
(N=169)</c:v>
                </c:pt>
                <c:pt idx="9">
                  <c:v>2013 
(N=170)</c:v>
                </c:pt>
                <c:pt idx="10">
                  <c:v>2012 
(N=99)</c:v>
                </c:pt>
              </c:strCache>
            </c:strRef>
          </c:cat>
          <c:val>
            <c:numRef>
              <c:f>Sheet1!$B$3:$W$3</c:f>
              <c:numCache>
                <c:formatCode>0%</c:formatCode>
                <c:ptCount val="11"/>
                <c:pt idx="0">
                  <c:v>0.28000000000000003</c:v>
                </c:pt>
                <c:pt idx="1">
                  <c:v>7.0588235294117646E-2</c:v>
                </c:pt>
                <c:pt idx="2">
                  <c:v>0.1</c:v>
                </c:pt>
                <c:pt idx="4">
                  <c:v>0.31</c:v>
                </c:pt>
                <c:pt idx="5">
                  <c:v>0.30588235294117649</c:v>
                </c:pt>
                <c:pt idx="6">
                  <c:v>0.26</c:v>
                </c:pt>
                <c:pt idx="8">
                  <c:v>0.03</c:v>
                </c:pt>
                <c:pt idx="9">
                  <c:v>2.3529411764705882E-2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
(N=106)</c:v>
                </c:pt>
                <c:pt idx="1">
                  <c:v>2013 
(N=85)</c:v>
                </c:pt>
                <c:pt idx="2">
                  <c:v>2012 
(N=170)</c:v>
                </c:pt>
                <c:pt idx="4">
                  <c:v>2014
(N=87)</c:v>
                </c:pt>
                <c:pt idx="5">
                  <c:v>2013 
(N=85)</c:v>
                </c:pt>
                <c:pt idx="6">
                  <c:v>2012 
(N=62)</c:v>
                </c:pt>
                <c:pt idx="8">
                  <c:v>2014
(N=169)</c:v>
                </c:pt>
                <c:pt idx="9">
                  <c:v>2013 
(N=170)</c:v>
                </c:pt>
                <c:pt idx="10">
                  <c:v>2012 
(N=99)</c:v>
                </c:pt>
              </c:strCache>
            </c:strRef>
          </c:cat>
          <c:val>
            <c:numRef>
              <c:f>Sheet1!$B$4:$W$4</c:f>
              <c:numCache>
                <c:formatCode>0%</c:formatCode>
                <c:ptCount val="11"/>
                <c:pt idx="0">
                  <c:v>0.72</c:v>
                </c:pt>
                <c:pt idx="1">
                  <c:v>0.92941176470588227</c:v>
                </c:pt>
                <c:pt idx="2">
                  <c:v>0.86</c:v>
                </c:pt>
                <c:pt idx="4">
                  <c:v>0.69</c:v>
                </c:pt>
                <c:pt idx="5">
                  <c:v>0.69411764705882351</c:v>
                </c:pt>
                <c:pt idx="6">
                  <c:v>0.64</c:v>
                </c:pt>
                <c:pt idx="8">
                  <c:v>0.97</c:v>
                </c:pt>
                <c:pt idx="9">
                  <c:v>0.97647058823529409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049640"/>
        <c:axId val="193050032"/>
      </c:barChart>
      <c:catAx>
        <c:axId val="19304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5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050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3049640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8726972140501673E-2"/>
          <c:y val="0.94826271630880821"/>
          <c:w val="0.89371420147003244"/>
          <c:h val="5.17372836911921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"/>
          <c:y val="4.0322580645161428E-3"/>
          <c:w val="0.84615384615384781"/>
          <c:h val="0.84274193548387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0.99</c:v>
                </c:pt>
                <c:pt idx="1">
                  <c:v>0.98776758409785859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1.2232415902140664E-2</c:v>
                </c:pt>
                <c:pt idx="2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6259544"/>
        <c:axId val="186259936"/>
      </c:barChart>
      <c:catAx>
        <c:axId val="186259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25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259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25954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232E-2"/>
          <c:w val="0.99484004127966952"/>
          <c:h val="0.725728768948172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(N=173)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11"/>
                <c:pt idx="8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nie wyjaśnił przyczyny,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(N=173)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Sheet1!$B$3:$W$3</c:f>
              <c:numCache>
                <c:formatCode>0%</c:formatCode>
                <c:ptCount val="11"/>
                <c:pt idx="0">
                  <c:v>2.0000000000000011E-2</c:v>
                </c:pt>
                <c:pt idx="1">
                  <c:v>1.1235955056179777E-2</c:v>
                </c:pt>
                <c:pt idx="2">
                  <c:v>2.0000000000000011E-2</c:v>
                </c:pt>
                <c:pt idx="8">
                  <c:v>1.0000000000000005E-2</c:v>
                </c:pt>
                <c:pt idx="9">
                  <c:v>1.1235955056179777E-2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(N=173)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Sheet1!$B$4:$W$4</c:f>
              <c:numCache>
                <c:formatCode>0%</c:formatCode>
                <c:ptCount val="11"/>
                <c:pt idx="1">
                  <c:v>2.2471910112359599E-2</c:v>
                </c:pt>
                <c:pt idx="4">
                  <c:v>1.0000000000000005E-2</c:v>
                </c:pt>
                <c:pt idx="5">
                  <c:v>1.1764705882352948E-2</c:v>
                </c:pt>
                <c:pt idx="6">
                  <c:v>1.0000000000000005E-2</c:v>
                </c:pt>
                <c:pt idx="8">
                  <c:v>2.0000000000000011E-2</c:v>
                </c:pt>
                <c:pt idx="9">
                  <c:v>1.1235955056179777E-2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(N=173)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Sheet1!$B$5:$W$5</c:f>
              <c:numCache>
                <c:formatCode>0%</c:formatCode>
                <c:ptCount val="11"/>
                <c:pt idx="0">
                  <c:v>0.98</c:v>
                </c:pt>
                <c:pt idx="1">
                  <c:v>0.96629213483146059</c:v>
                </c:pt>
                <c:pt idx="2">
                  <c:v>0.98</c:v>
                </c:pt>
                <c:pt idx="4">
                  <c:v>0.99</c:v>
                </c:pt>
                <c:pt idx="5">
                  <c:v>0.98823529411764677</c:v>
                </c:pt>
                <c:pt idx="6">
                  <c:v>0.99</c:v>
                </c:pt>
                <c:pt idx="8">
                  <c:v>0.97000000000000031</c:v>
                </c:pt>
                <c:pt idx="9">
                  <c:v>0.97752808988764006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050816"/>
        <c:axId val="193051208"/>
      </c:barChart>
      <c:catAx>
        <c:axId val="1930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5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051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305081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9446608143071419E-2"/>
          <c:y val="0.9197119259294454"/>
          <c:w val="0.89227504536697089"/>
          <c:h val="7.459544212924164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(N=170)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0.01</c:v>
                </c:pt>
                <c:pt idx="2">
                  <c:v>0.04</c:v>
                </c:pt>
                <c:pt idx="3">
                  <c:v>0.11</c:v>
                </c:pt>
                <c:pt idx="4">
                  <c:v>0.78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0.12359550561797754</c:v>
                </c:pt>
                <c:pt idx="1">
                  <c:v>1.1235955056179777E-2</c:v>
                </c:pt>
                <c:pt idx="2">
                  <c:v>6.741573033707865E-2</c:v>
                </c:pt>
                <c:pt idx="3">
                  <c:v>0.15730337078651685</c:v>
                </c:pt>
                <c:pt idx="4">
                  <c:v>0.6404494382022472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0.08</c:v>
                </c:pt>
                <c:pt idx="1">
                  <c:v>0.02</c:v>
                </c:pt>
                <c:pt idx="2">
                  <c:v>0.08</c:v>
                </c:pt>
                <c:pt idx="3">
                  <c:v>0.03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051992"/>
        <c:axId val="193052384"/>
      </c:barChart>
      <c:catAx>
        <c:axId val="193051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3052384"/>
        <c:crossesAt val="0"/>
        <c:auto val="1"/>
        <c:lblAlgn val="ctr"/>
        <c:lblOffset val="100"/>
        <c:noMultiLvlLbl val="0"/>
      </c:catAx>
      <c:valAx>
        <c:axId val="19305238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051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0.04</c:v>
                </c:pt>
                <c:pt idx="1">
                  <c:v>0</c:v>
                </c:pt>
                <c:pt idx="2">
                  <c:v>0</c:v>
                </c:pt>
                <c:pt idx="3">
                  <c:v>7.0000000000000007E-2</c:v>
                </c:pt>
                <c:pt idx="4">
                  <c:v>0.89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9.4117647058823528E-2</c:v>
                </c:pt>
                <c:pt idx="1">
                  <c:v>1.1764705882352941E-2</c:v>
                </c:pt>
                <c:pt idx="2">
                  <c:v>4.7058823529411764E-2</c:v>
                </c:pt>
                <c:pt idx="3">
                  <c:v>7.0588235294117646E-2</c:v>
                </c:pt>
                <c:pt idx="4">
                  <c:v>0.77647058823529402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0.13</c:v>
                </c:pt>
                <c:pt idx="3">
                  <c:v>0.05</c:v>
                </c:pt>
                <c:pt idx="4">
                  <c:v>0.77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053952"/>
        <c:axId val="193054344"/>
      </c:barChart>
      <c:catAx>
        <c:axId val="193053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3054344"/>
        <c:crossesAt val="0"/>
        <c:auto val="1"/>
        <c:lblAlgn val="ctr"/>
        <c:lblOffset val="100"/>
        <c:noMultiLvlLbl val="0"/>
      </c:catAx>
      <c:valAx>
        <c:axId val="19305434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053952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59493670886075556"/>
          <c:h val="0.15270935960591198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</c:v>
                </c:pt>
                <c:pt idx="2">
                  <c:v>0.02</c:v>
                </c:pt>
                <c:pt idx="3">
                  <c:v>0.19</c:v>
                </c:pt>
                <c:pt idx="4">
                  <c:v>0.73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9.9431818181818177E-2</c:v>
                </c:pt>
                <c:pt idx="1">
                  <c:v>1.1363636363636364E-2</c:v>
                </c:pt>
                <c:pt idx="2">
                  <c:v>5.1136363636363633E-2</c:v>
                </c:pt>
                <c:pt idx="3">
                  <c:v>0.12215909090909091</c:v>
                </c:pt>
                <c:pt idx="4">
                  <c:v>0.71590909090909094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0.04</c:v>
                </c:pt>
                <c:pt idx="1">
                  <c:v>0.01</c:v>
                </c:pt>
                <c:pt idx="2">
                  <c:v>0.09</c:v>
                </c:pt>
                <c:pt idx="3">
                  <c:v>0.02</c:v>
                </c:pt>
                <c:pt idx="4">
                  <c:v>0.84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5123328"/>
        <c:axId val="185123720"/>
      </c:barChart>
      <c:catAx>
        <c:axId val="185123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23720"/>
        <c:crossesAt val="0"/>
        <c:auto val="1"/>
        <c:lblAlgn val="ctr"/>
        <c:lblOffset val="100"/>
        <c:noMultiLvlLbl val="0"/>
      </c:catAx>
      <c:valAx>
        <c:axId val="18512372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3328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67142857142857615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(N=170)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0.11</c:v>
                </c:pt>
                <c:pt idx="2">
                  <c:v>0.01</c:v>
                </c:pt>
                <c:pt idx="3">
                  <c:v>0.02</c:v>
                </c:pt>
                <c:pt idx="4">
                  <c:v>0.97</c:v>
                </c:pt>
                <c:pt idx="5">
                  <c:v>0.92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0.89887640449438211</c:v>
                </c:pt>
                <c:pt idx="1">
                  <c:v>7.8651685393258425E-2</c:v>
                </c:pt>
                <c:pt idx="2">
                  <c:v>2.2471910112359553E-2</c:v>
                </c:pt>
                <c:pt idx="3">
                  <c:v>2.2471910112359553E-2</c:v>
                </c:pt>
                <c:pt idx="4">
                  <c:v>0.98876404494382031</c:v>
                </c:pt>
                <c:pt idx="5">
                  <c:v>0.9213483146067416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0.93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0.03</c:v>
                </c:pt>
                <c:pt idx="4">
                  <c:v>0.99</c:v>
                </c:pt>
                <c:pt idx="5">
                  <c:v>0.98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124504"/>
        <c:axId val="185124896"/>
      </c:barChart>
      <c:catAx>
        <c:axId val="1851245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24896"/>
        <c:crossesAt val="0"/>
        <c:auto val="1"/>
        <c:lblAlgn val="ctr"/>
        <c:lblOffset val="100"/>
        <c:noMultiLvlLbl val="0"/>
      </c:catAx>
      <c:valAx>
        <c:axId val="18512489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4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6.0000000000000026E-2</c:v>
                </c:pt>
                <c:pt idx="2">
                  <c:v>0</c:v>
                </c:pt>
                <c:pt idx="3">
                  <c:v>4.0000000000000022E-2</c:v>
                </c:pt>
                <c:pt idx="4">
                  <c:v>1</c:v>
                </c:pt>
                <c:pt idx="5">
                  <c:v>0.95000000000000029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0.91764705882352993</c:v>
                </c:pt>
                <c:pt idx="1">
                  <c:v>0.10588235294117651</c:v>
                </c:pt>
                <c:pt idx="2">
                  <c:v>0</c:v>
                </c:pt>
                <c:pt idx="3">
                  <c:v>2.3529411764705879E-2</c:v>
                </c:pt>
                <c:pt idx="4">
                  <c:v>0.96470588235294152</c:v>
                </c:pt>
                <c:pt idx="5">
                  <c:v>0.95294117647058907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0.95000000000000029</c:v>
                </c:pt>
                <c:pt idx="1">
                  <c:v>3.0000000000000002E-2</c:v>
                </c:pt>
                <c:pt idx="2">
                  <c:v>0</c:v>
                </c:pt>
                <c:pt idx="3">
                  <c:v>0</c:v>
                </c:pt>
                <c:pt idx="4">
                  <c:v>0.99</c:v>
                </c:pt>
                <c:pt idx="5">
                  <c:v>0.98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126072"/>
        <c:axId val="185126464"/>
      </c:barChart>
      <c:catAx>
        <c:axId val="185126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26464"/>
        <c:crossesAt val="0"/>
        <c:auto val="1"/>
        <c:lblAlgn val="ctr"/>
        <c:lblOffset val="100"/>
        <c:noMultiLvlLbl val="0"/>
      </c:catAx>
      <c:valAx>
        <c:axId val="18512646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6072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59493670886075556"/>
          <c:h val="0.15270935960591198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0.95000000000000029</c:v>
                </c:pt>
                <c:pt idx="1">
                  <c:v>2.0000000000000011E-2</c:v>
                </c:pt>
                <c:pt idx="2">
                  <c:v>0</c:v>
                </c:pt>
                <c:pt idx="3">
                  <c:v>7.0000000000000021E-2</c:v>
                </c:pt>
                <c:pt idx="4">
                  <c:v>1</c:v>
                </c:pt>
                <c:pt idx="5">
                  <c:v>0.98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0.93258426966292096</c:v>
                </c:pt>
                <c:pt idx="1">
                  <c:v>2.8089887640449451E-2</c:v>
                </c:pt>
                <c:pt idx="2">
                  <c:v>5.6179775280898875E-3</c:v>
                </c:pt>
                <c:pt idx="3">
                  <c:v>1.1235955056179777E-2</c:v>
                </c:pt>
                <c:pt idx="4">
                  <c:v>0.97752808988764006</c:v>
                </c:pt>
                <c:pt idx="5">
                  <c:v>0.91011235955056158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0.93</c:v>
                </c:pt>
                <c:pt idx="1">
                  <c:v>0.05</c:v>
                </c:pt>
                <c:pt idx="2">
                  <c:v>2.0000000000000011E-2</c:v>
                </c:pt>
                <c:pt idx="3">
                  <c:v>2.0000000000000011E-2</c:v>
                </c:pt>
                <c:pt idx="4">
                  <c:v>0.98</c:v>
                </c:pt>
                <c:pt idx="5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127248"/>
        <c:axId val="185127640"/>
      </c:barChart>
      <c:catAx>
        <c:axId val="185127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27640"/>
        <c:crossesAt val="0"/>
        <c:auto val="1"/>
        <c:lblAlgn val="ctr"/>
        <c:lblOffset val="100"/>
        <c:noMultiLvlLbl val="0"/>
      </c:catAx>
      <c:valAx>
        <c:axId val="18512764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7248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67142857142857615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(N=172)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dopytywał o szczegóły przedstawionej przez Ciebie sprawy</c:v>
                </c:pt>
                <c:pt idx="2">
                  <c:v>Czy używał terminologii zrozumiałej dla Ciebie</c:v>
                </c:pt>
                <c:pt idx="3">
                  <c:v>Czy urzędnik opuszczał stanowisko pracy w trakcie rozmowy z Tobą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0.13</c:v>
                </c:pt>
                <c:pt idx="2">
                  <c:v>0.96</c:v>
                </c:pt>
                <c:pt idx="3">
                  <c:v>0.63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dopytywał o szczegóły przedstawionej przez Ciebie sprawy</c:v>
                </c:pt>
                <c:pt idx="2">
                  <c:v>Czy używał terminologii zrozumiałej dla Ciebie</c:v>
                </c:pt>
                <c:pt idx="3">
                  <c:v>Czy urzędnik opuszczał stanowisko pracy w trakcie rozmowy z Tobą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8.9887640449438214E-2</c:v>
                </c:pt>
                <c:pt idx="2">
                  <c:v>0.98876404494382031</c:v>
                </c:pt>
                <c:pt idx="3">
                  <c:v>0.651685393258427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dopytywał o szczegóły przedstawionej przez Ciebie sprawy</c:v>
                </c:pt>
                <c:pt idx="2">
                  <c:v>Czy używał terminologii zrozumiałej dla Ciebie</c:v>
                </c:pt>
                <c:pt idx="3">
                  <c:v>Czy urzędnik opuszczał stanowisko pracy w trakcie rozmowy z Tobą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1">
                  <c:v>0.02</c:v>
                </c:pt>
                <c:pt idx="2">
                  <c:v>0.99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5128032"/>
        <c:axId val="185128424"/>
      </c:barChart>
      <c:catAx>
        <c:axId val="1851280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28424"/>
        <c:crossesAt val="0"/>
        <c:auto val="1"/>
        <c:lblAlgn val="ctr"/>
        <c:lblOffset val="100"/>
        <c:noMultiLvlLbl val="0"/>
      </c:catAx>
      <c:valAx>
        <c:axId val="18512842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8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67749166666667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(N=68)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opuszczał stanowisko pracy w trakcie rozmowy z Tobą</c:v>
                </c:pt>
                <c:pt idx="2">
                  <c:v>Czy używał terminologii zrozumiałej dla Ciebie</c:v>
                </c:pt>
                <c:pt idx="3">
                  <c:v>Czy urzędnik dopytywał o szczegóły przedstawionej przez Ciebie sprawy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0.18</c:v>
                </c:pt>
                <c:pt idx="2">
                  <c:v>0.99</c:v>
                </c:pt>
                <c:pt idx="3">
                  <c:v>0.8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opuszczał stanowisko pracy w trakcie rozmowy z Tobą</c:v>
                </c:pt>
                <c:pt idx="2">
                  <c:v>Czy używał terminologii zrozumiałej dla Ciebie</c:v>
                </c:pt>
                <c:pt idx="3">
                  <c:v>Czy urzędnik dopytywał o szczegóły przedstawionej przez Ciebie sprawy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1.1764705882352941E-2</c:v>
                </c:pt>
                <c:pt idx="2">
                  <c:v>1</c:v>
                </c:pt>
                <c:pt idx="3">
                  <c:v>0.65882352941176459</c:v>
                </c:pt>
              </c:numCache>
            </c:numRef>
          </c:val>
        </c:ser>
        <c:ser>
          <c:idx val="0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1">
                  <c:v>Czy urzędnik opuszczał stanowisko pracy w trakcie rozmowy z Tobą</c:v>
                </c:pt>
                <c:pt idx="2">
                  <c:v>Czy używał terminologii zrozumiałej dla Ciebie</c:v>
                </c:pt>
                <c:pt idx="3">
                  <c:v>Czy urzędnik dopytywał o szczegóły przedstawionej przez Ciebie sprawy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1">
                  <c:v>0.05</c:v>
                </c:pt>
                <c:pt idx="2">
                  <c:v>1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5129208"/>
        <c:axId val="185129600"/>
      </c:barChart>
      <c:catAx>
        <c:axId val="185129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5129600"/>
        <c:crossesAt val="0"/>
        <c:auto val="1"/>
        <c:lblAlgn val="ctr"/>
        <c:lblOffset val="100"/>
        <c:noMultiLvlLbl val="0"/>
      </c:catAx>
      <c:valAx>
        <c:axId val="18512960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2920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64267944444444447"/>
          <c:w val="0.53403993055555554"/>
          <c:h val="0.16515055555555555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1">
                  <c:v>Czy urzędnik opuszczał stanowisko pracy w trakcie rozmowy z Tobą</c:v>
                </c:pt>
                <c:pt idx="2">
                  <c:v>Czy używał terminologii zrozumiałej dla Ciebie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0.04</c:v>
                </c:pt>
                <c:pt idx="2">
                  <c:v>0.96</c:v>
                </c:pt>
                <c:pt idx="3">
                  <c:v>0.67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1">
                  <c:v>Czy urzędnik opuszczał stanowisko pracy w trakcie rozmowy z Tobą</c:v>
                </c:pt>
                <c:pt idx="2">
                  <c:v>Czy używał terminologii zrozumiałej dla Ciebie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6.741573033707865E-2</c:v>
                </c:pt>
                <c:pt idx="2">
                  <c:v>0.97752808988764039</c:v>
                </c:pt>
                <c:pt idx="3">
                  <c:v>0.6179775280898876</c:v>
                </c:pt>
              </c:numCache>
            </c:numRef>
          </c:val>
        </c:ser>
        <c:ser>
          <c:idx val="0"/>
          <c:order val="2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Sheet1!$E$2:$E$5</c:f>
              <c:numCache>
                <c:formatCode>0%</c:formatCode>
                <c:ptCount val="4"/>
                <c:pt idx="1">
                  <c:v>0.03</c:v>
                </c:pt>
                <c:pt idx="2">
                  <c:v>0.98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5130384"/>
        <c:axId val="185130776"/>
      </c:barChart>
      <c:catAx>
        <c:axId val="1851303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130776"/>
        <c:crossesAt val="0"/>
        <c:auto val="1"/>
        <c:lblAlgn val="ctr"/>
        <c:lblOffset val="100"/>
        <c:noMultiLvlLbl val="0"/>
      </c:catAx>
      <c:valAx>
        <c:axId val="18513077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130384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64267944444444447"/>
          <c:w val="0.52746701388888884"/>
          <c:h val="0.14726722222222222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"/>
          <c:y val="4.0322580645161428E-3"/>
          <c:w val="0.84615384615384781"/>
          <c:h val="0.84274193548387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0.98</c:v>
                </c:pt>
                <c:pt idx="1">
                  <c:v>0.94801223241590205</c:v>
                </c:pt>
                <c:pt idx="2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0.02</c:v>
                </c:pt>
                <c:pt idx="1">
                  <c:v>5.1987767584097865E-2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(N=327)</c:v>
                </c:pt>
                <c:pt idx="2">
                  <c:v>2012 (N=326)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5752520"/>
        <c:axId val="135751344"/>
      </c:barChart>
      <c:catAx>
        <c:axId val="135752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751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751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575252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0.09</c:v>
                </c:pt>
                <c:pt idx="2">
                  <c:v>0.04</c:v>
                </c:pt>
                <c:pt idx="3">
                  <c:v>0.19</c:v>
                </c:pt>
                <c:pt idx="4">
                  <c:v>0.69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0.12359550561797754</c:v>
                </c:pt>
                <c:pt idx="2">
                  <c:v>4.4943820224719107E-2</c:v>
                </c:pt>
                <c:pt idx="3">
                  <c:v>0.17977528089887643</c:v>
                </c:pt>
                <c:pt idx="4">
                  <c:v>0.651685393258427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0.12</c:v>
                </c:pt>
                <c:pt idx="1">
                  <c:v>0.02</c:v>
                </c:pt>
                <c:pt idx="2">
                  <c:v>0.06</c:v>
                </c:pt>
                <c:pt idx="3">
                  <c:v>0.25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4279416"/>
        <c:axId val="194279808"/>
      </c:barChart>
      <c:catAx>
        <c:axId val="1942794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4279808"/>
        <c:crossesAt val="0"/>
        <c:auto val="1"/>
        <c:lblAlgn val="ctr"/>
        <c:lblOffset val="100"/>
        <c:noMultiLvlLbl val="0"/>
      </c:catAx>
      <c:valAx>
        <c:axId val="19427980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4279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1642795138888932E-2"/>
          <c:y val="0.8577485834907238"/>
          <c:w val="0.57764322916666666"/>
          <c:h val="0.13872403066325964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0.33</c:v>
                </c:pt>
                <c:pt idx="2">
                  <c:v>0.14000000000000001</c:v>
                </c:pt>
                <c:pt idx="3">
                  <c:v>0.19</c:v>
                </c:pt>
                <c:pt idx="4">
                  <c:v>0.39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0.16470588235294115</c:v>
                </c:pt>
                <c:pt idx="2">
                  <c:v>0.10588235294117647</c:v>
                </c:pt>
                <c:pt idx="3">
                  <c:v>0.18823529411764706</c:v>
                </c:pt>
                <c:pt idx="4">
                  <c:v>0.54117647058823526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0.06</c:v>
                </c:pt>
                <c:pt idx="1">
                  <c:v>0.02</c:v>
                </c:pt>
                <c:pt idx="2">
                  <c:v>0.01</c:v>
                </c:pt>
                <c:pt idx="3">
                  <c:v>0.18</c:v>
                </c:pt>
                <c:pt idx="4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4280984"/>
        <c:axId val="194281376"/>
      </c:barChart>
      <c:catAx>
        <c:axId val="194280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4281376"/>
        <c:crossesAt val="0"/>
        <c:auto val="1"/>
        <c:lblAlgn val="ctr"/>
        <c:lblOffset val="100"/>
        <c:noMultiLvlLbl val="0"/>
      </c:catAx>
      <c:valAx>
        <c:axId val="19428137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4280984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.10016970486111119"/>
          <c:y val="0.85594666666666663"/>
          <c:w val="0.66736892361111144"/>
          <c:h val="0.12288666666666667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0.08</c:v>
                </c:pt>
                <c:pt idx="2">
                  <c:v>0.02</c:v>
                </c:pt>
                <c:pt idx="3">
                  <c:v>0.25</c:v>
                </c:pt>
                <c:pt idx="4">
                  <c:v>0.67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0.11235955056179776</c:v>
                </c:pt>
                <c:pt idx="2">
                  <c:v>1.6853932584269662E-2</c:v>
                </c:pt>
                <c:pt idx="3">
                  <c:v>0.2752808988764045</c:v>
                </c:pt>
                <c:pt idx="4">
                  <c:v>0.5955056179775281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0.4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4282160"/>
        <c:axId val="194282552"/>
      </c:barChart>
      <c:catAx>
        <c:axId val="194282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4282552"/>
        <c:crossesAt val="0"/>
        <c:auto val="1"/>
        <c:lblAlgn val="ctr"/>
        <c:lblOffset val="100"/>
        <c:noMultiLvlLbl val="0"/>
      </c:catAx>
      <c:valAx>
        <c:axId val="19428255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428216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6.6435329861111114E-2"/>
          <c:y val="0.85594666666666663"/>
          <c:w val="0.68522829861111134"/>
          <c:h val="0.12288666666666667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 w="1610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0.29000000000000015</c:v>
                </c:pt>
                <c:pt idx="1">
                  <c:v>0.67000000000000048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31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0.31000000000000016</c:v>
                </c:pt>
                <c:pt idx="1">
                  <c:v>0.64606741573033699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0.82000000000000028</c:v>
                </c:pt>
                <c:pt idx="1">
                  <c:v>6.0000000000000026E-2</c:v>
                </c:pt>
                <c:pt idx="2">
                  <c:v>0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0.05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0.73033707865168562</c:v>
                </c:pt>
                <c:pt idx="1">
                  <c:v>0.11235955056179769</c:v>
                </c:pt>
                <c:pt idx="2">
                  <c:v>5.6179775280898854E-2</c:v>
                </c:pt>
                <c:pt idx="3">
                  <c:v>0.15730337078651691</c:v>
                </c:pt>
                <c:pt idx="4">
                  <c:v>0.15730337078651691</c:v>
                </c:pt>
                <c:pt idx="5">
                  <c:v>1.1235955056179775E-2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(N=175)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0.82000000000000028</c:v>
                </c:pt>
                <c:pt idx="1">
                  <c:v>4.0000000000000022E-2</c:v>
                </c:pt>
                <c:pt idx="2">
                  <c:v>1.0000000000000005E-2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2.0000000000000011E-2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(N=167)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Sheet1!$E$2:$E$7</c:f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2009 (N=158)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Sheet1!$F$2:$F$7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 (N=160)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Sheet1!$G$2:$G$7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2007 (N=143)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Sheet1!$H$2:$H$7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284904"/>
        <c:axId val="194285296"/>
      </c:barChart>
      <c:catAx>
        <c:axId val="194284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94285296"/>
        <c:crossesAt val="0"/>
        <c:auto val="1"/>
        <c:lblAlgn val="ctr"/>
        <c:lblOffset val="100"/>
        <c:noMultiLvlLbl val="0"/>
      </c:catAx>
      <c:valAx>
        <c:axId val="19428529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4284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5365711805555553"/>
          <c:h val="0.146074869791666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0.89655172413793038</c:v>
                </c:pt>
                <c:pt idx="1">
                  <c:v>5.7471264367816112E-2</c:v>
                </c:pt>
                <c:pt idx="2">
                  <c:v>0</c:v>
                </c:pt>
                <c:pt idx="3">
                  <c:v>4.5977011494252866E-2</c:v>
                </c:pt>
                <c:pt idx="4">
                  <c:v>5.7471264367816112E-2</c:v>
                </c:pt>
                <c:pt idx="5">
                  <c:v>1.1494252873563218E-2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0.83529411764705885</c:v>
                </c:pt>
                <c:pt idx="1">
                  <c:v>7.0588235294117674E-2</c:v>
                </c:pt>
                <c:pt idx="2">
                  <c:v>4.7058823529411792E-2</c:v>
                </c:pt>
                <c:pt idx="3">
                  <c:v>0.11764705882352942</c:v>
                </c:pt>
                <c:pt idx="4">
                  <c:v>8.2352941176470656E-2</c:v>
                </c:pt>
                <c:pt idx="5">
                  <c:v>5.8823529411764705E-2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0.87000000000000033</c:v>
                </c:pt>
                <c:pt idx="1">
                  <c:v>4.0000000000000022E-2</c:v>
                </c:pt>
                <c:pt idx="2">
                  <c:v>0</c:v>
                </c:pt>
                <c:pt idx="3">
                  <c:v>0.33000000000000024</c:v>
                </c:pt>
                <c:pt idx="4">
                  <c:v>2.0000000000000011E-2</c:v>
                </c:pt>
                <c:pt idx="5">
                  <c:v>0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(N=76)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Sheet1!$E$2:$E$7</c:f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2009 (N=57)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Sheet1!$F$2:$F$7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 (N=60)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Sheet1!$G$2:$G$7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2007 (N=52)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Sheet1!$H$2:$H$7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286080"/>
        <c:axId val="194286472"/>
      </c:barChart>
      <c:catAx>
        <c:axId val="194286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94286472"/>
        <c:crossesAt val="0"/>
        <c:auto val="1"/>
        <c:lblAlgn val="ctr"/>
        <c:lblOffset val="100"/>
        <c:noMultiLvlLbl val="0"/>
      </c:catAx>
      <c:valAx>
        <c:axId val="19428647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428608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47274479166666689"/>
          <c:h val="0.150246310763889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0.93</c:v>
                </c:pt>
                <c:pt idx="1">
                  <c:v>0.05</c:v>
                </c:pt>
                <c:pt idx="2">
                  <c:v>1.0000000000000005E-2</c:v>
                </c:pt>
                <c:pt idx="3">
                  <c:v>3.0000000000000002E-2</c:v>
                </c:pt>
                <c:pt idx="4">
                  <c:v>2.0000000000000011E-2</c:v>
                </c:pt>
                <c:pt idx="5">
                  <c:v>1.0000000000000005E-2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0.94943820224719133</c:v>
                </c:pt>
                <c:pt idx="1">
                  <c:v>2.2471910112359595E-2</c:v>
                </c:pt>
                <c:pt idx="2">
                  <c:v>5.6179775280898875E-3</c:v>
                </c:pt>
                <c:pt idx="3">
                  <c:v>6.1797752808988804E-2</c:v>
                </c:pt>
                <c:pt idx="4">
                  <c:v>1.1235955056179775E-2</c:v>
                </c:pt>
                <c:pt idx="5">
                  <c:v>5.6179775280898875E-3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0.99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1.0000000000000005E-2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3053560"/>
        <c:axId val="193052776"/>
      </c:barChart>
      <c:catAx>
        <c:axId val="193053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93052776"/>
        <c:crossesAt val="0"/>
        <c:auto val="1"/>
        <c:lblAlgn val="ctr"/>
        <c:lblOffset val="100"/>
        <c:noMultiLvlLbl val="0"/>
      </c:catAx>
      <c:valAx>
        <c:axId val="19305277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05356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46196657986111139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232E-2"/>
          <c:w val="0.99484004127966952"/>
          <c:h val="0.691572977300293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wspominał o karcie informacyjnej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(Sheet1!$B$1;Sheet1!$C$1:$Y$1)</c:f>
              <c:strCache>
                <c:ptCount val="13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10">
                  <c:v>2014 
(N=169)</c:v>
                </c:pt>
                <c:pt idx="11">
                  <c:v>2013 
(N=178)</c:v>
                </c:pt>
                <c:pt idx="12">
                  <c:v>2012 (N=85)</c:v>
                </c:pt>
              </c:strCache>
            </c:strRef>
          </c:cat>
          <c:val>
            <c:numRef>
              <c:f>(Sheet1!$B$2;Sheet1!$C$2:$Y$2)</c:f>
              <c:numCache>
                <c:formatCode>0%</c:formatCode>
                <c:ptCount val="13"/>
                <c:pt idx="0">
                  <c:v>0.65000000000000036</c:v>
                </c:pt>
                <c:pt idx="1">
                  <c:v>0.61797752808988793</c:v>
                </c:pt>
                <c:pt idx="2">
                  <c:v>0.70000000000000029</c:v>
                </c:pt>
                <c:pt idx="5">
                  <c:v>0.64000000000000035</c:v>
                </c:pt>
                <c:pt idx="6">
                  <c:v>0.55294117647058905</c:v>
                </c:pt>
                <c:pt idx="7">
                  <c:v>0.35000000000000014</c:v>
                </c:pt>
                <c:pt idx="10">
                  <c:v>0.69000000000000028</c:v>
                </c:pt>
                <c:pt idx="11">
                  <c:v>0.73000000000000032</c:v>
                </c:pt>
                <c:pt idx="12">
                  <c:v>0.7100000000000003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Powiedział, że taka karta informacyjna jest dostępna na stronie internetowej Urzędu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(Sheet1!$B$1;Sheet1!$C$1:$Y$1)</c:f>
              <c:strCache>
                <c:ptCount val="13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10">
                  <c:v>2014 
(N=169)</c:v>
                </c:pt>
                <c:pt idx="11">
                  <c:v>2013 
(N=178)</c:v>
                </c:pt>
                <c:pt idx="12">
                  <c:v>2012 (N=85)</c:v>
                </c:pt>
              </c:strCache>
            </c:strRef>
          </c:cat>
          <c:val>
            <c:numRef>
              <c:f>(Sheet1!$B$3;Sheet1!$C$3:$Y$3)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7.8651685393258425E-2</c:v>
                </c:pt>
                <c:pt idx="2">
                  <c:v>2.0000000000000011E-2</c:v>
                </c:pt>
                <c:pt idx="5">
                  <c:v>6.0000000000000026E-2</c:v>
                </c:pt>
                <c:pt idx="6">
                  <c:v>4.7058823529411792E-2</c:v>
                </c:pt>
                <c:pt idx="7">
                  <c:v>0.11</c:v>
                </c:pt>
                <c:pt idx="10">
                  <c:v>4.0000000000000022E-2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Powiedział, gdzie można znaleźć kartę informacyjną na terenie urzędu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(Sheet1!$B$1;Sheet1!$C$1:$Y$1)</c:f>
              <c:strCache>
                <c:ptCount val="13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10">
                  <c:v>2014 
(N=169)</c:v>
                </c:pt>
                <c:pt idx="11">
                  <c:v>2013 
(N=178)</c:v>
                </c:pt>
                <c:pt idx="12">
                  <c:v>2012 (N=85)</c:v>
                </c:pt>
              </c:strCache>
            </c:strRef>
          </c:cat>
          <c:val>
            <c:numRef>
              <c:f>(Sheet1!$B$4;Sheet1!$C$4:$Y$4)</c:f>
              <c:numCache>
                <c:formatCode>0%</c:formatCode>
                <c:ptCount val="13"/>
                <c:pt idx="0">
                  <c:v>0.13</c:v>
                </c:pt>
                <c:pt idx="1">
                  <c:v>7.8651685393258425E-2</c:v>
                </c:pt>
                <c:pt idx="2">
                  <c:v>0.11</c:v>
                </c:pt>
                <c:pt idx="5">
                  <c:v>0.16</c:v>
                </c:pt>
                <c:pt idx="6">
                  <c:v>0.17647058823529421</c:v>
                </c:pt>
                <c:pt idx="7">
                  <c:v>0.21000000000000008</c:v>
                </c:pt>
                <c:pt idx="10">
                  <c:v>0.21000000000000008</c:v>
                </c:pt>
                <c:pt idx="11">
                  <c:v>0.1</c:v>
                </c:pt>
                <c:pt idx="12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Wydał kartę informacyjną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(Sheet1!$B$1;Sheet1!$C$1:$Y$1)</c:f>
              <c:strCache>
                <c:ptCount val="13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10">
                  <c:v>2014 
(N=169)</c:v>
                </c:pt>
                <c:pt idx="11">
                  <c:v>2013 
(N=178)</c:v>
                </c:pt>
                <c:pt idx="12">
                  <c:v>2012 (N=85)</c:v>
                </c:pt>
              </c:strCache>
            </c:strRef>
          </c:cat>
          <c:val>
            <c:numRef>
              <c:f>(Sheet1!$B$5;Sheet1!$C$5:$Y$5)</c:f>
              <c:numCache>
                <c:formatCode>0%</c:formatCode>
                <c:ptCount val="13"/>
                <c:pt idx="0">
                  <c:v>0.13</c:v>
                </c:pt>
                <c:pt idx="1">
                  <c:v>0.22471910112359561</c:v>
                </c:pt>
                <c:pt idx="2">
                  <c:v>0.18000000000000008</c:v>
                </c:pt>
                <c:pt idx="5">
                  <c:v>0.14000000000000001</c:v>
                </c:pt>
                <c:pt idx="6">
                  <c:v>0.22352941176470589</c:v>
                </c:pt>
                <c:pt idx="7">
                  <c:v>0.36000000000000015</c:v>
                </c:pt>
                <c:pt idx="10">
                  <c:v>6.0000000000000026E-2</c:v>
                </c:pt>
                <c:pt idx="11">
                  <c:v>0.12000000000000002</c:v>
                </c:pt>
                <c:pt idx="12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708336"/>
        <c:axId val="193708728"/>
      </c:barChart>
      <c:catAx>
        <c:axId val="19370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708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708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370833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9446608143071419E-2"/>
          <c:y val="0.8713245544282856"/>
          <c:w val="0.89227504536697089"/>
          <c:h val="0.1229828136304020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4681272"/>
        <c:axId val="184681664"/>
      </c:barChart>
      <c:catAx>
        <c:axId val="1846812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4681664"/>
        <c:crosses val="autoZero"/>
        <c:auto val="1"/>
        <c:lblAlgn val="ctr"/>
        <c:lblOffset val="100"/>
        <c:noMultiLvlLbl val="0"/>
      </c:catAx>
      <c:valAx>
        <c:axId val="1846816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46812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0.51</c:v>
                </c:pt>
                <c:pt idx="2">
                  <c:v>0.61</c:v>
                </c:pt>
                <c:pt idx="3">
                  <c:v>0.69</c:v>
                </c:pt>
                <c:pt idx="4">
                  <c:v>0.82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0.25842696629213485</c:v>
                </c:pt>
                <c:pt idx="1">
                  <c:v>0.4044943820224719</c:v>
                </c:pt>
                <c:pt idx="2">
                  <c:v>0.6966292134831461</c:v>
                </c:pt>
                <c:pt idx="3">
                  <c:v>0.449438202247191</c:v>
                </c:pt>
                <c:pt idx="4">
                  <c:v>0.7640449438202247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0.51</c:v>
                </c:pt>
                <c:pt idx="1">
                  <c:v>0.59</c:v>
                </c:pt>
                <c:pt idx="2">
                  <c:v>0.73</c:v>
                </c:pt>
                <c:pt idx="3">
                  <c:v>0.67</c:v>
                </c:pt>
                <c:pt idx="4">
                  <c:v>0.83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709512"/>
        <c:axId val="193709904"/>
      </c:barChart>
      <c:catAx>
        <c:axId val="193709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3709904"/>
        <c:crossesAt val="0"/>
        <c:auto val="1"/>
        <c:lblAlgn val="ctr"/>
        <c:lblOffset val="100"/>
        <c:noMultiLvlLbl val="0"/>
      </c:catAx>
      <c:valAx>
        <c:axId val="19370990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709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0.38</c:v>
                </c:pt>
                <c:pt idx="2">
                  <c:v>0.67</c:v>
                </c:pt>
                <c:pt idx="3">
                  <c:v>0.48</c:v>
                </c:pt>
                <c:pt idx="4">
                  <c:v>0.57999999999999996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0.27058823529411763</c:v>
                </c:pt>
                <c:pt idx="1">
                  <c:v>0.45882352941176469</c:v>
                </c:pt>
                <c:pt idx="2">
                  <c:v>0.56470588235294117</c:v>
                </c:pt>
                <c:pt idx="3">
                  <c:v>0.42352941176470588</c:v>
                </c:pt>
                <c:pt idx="4">
                  <c:v>0.70588235294117652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</c:v>
                </c:pt>
                <c:pt idx="1">
                  <c:v>0.47</c:v>
                </c:pt>
                <c:pt idx="2">
                  <c:v>0.66</c:v>
                </c:pt>
                <c:pt idx="3">
                  <c:v>0.54</c:v>
                </c:pt>
                <c:pt idx="4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710688"/>
        <c:axId val="193711080"/>
      </c:barChart>
      <c:catAx>
        <c:axId val="1937106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3711080"/>
        <c:crossesAt val="0"/>
        <c:auto val="1"/>
        <c:lblAlgn val="ctr"/>
        <c:lblOffset val="100"/>
        <c:noMultiLvlLbl val="0"/>
      </c:catAx>
      <c:valAx>
        <c:axId val="19371108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71068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59493670886075556"/>
          <c:h val="0.15270935960591198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0.84</c:v>
                </c:pt>
                <c:pt idx="3">
                  <c:v>0.48</c:v>
                </c:pt>
                <c:pt idx="4">
                  <c:v>0.99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0.3202247191011236</c:v>
                </c:pt>
                <c:pt idx="1">
                  <c:v>0.5393258426966292</c:v>
                </c:pt>
                <c:pt idx="2">
                  <c:v>0.5786516853932584</c:v>
                </c:pt>
                <c:pt idx="3">
                  <c:v>0.4943820224719101</c:v>
                </c:pt>
                <c:pt idx="4">
                  <c:v>0.8764044943820225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0.61</c:v>
                </c:pt>
                <c:pt idx="1">
                  <c:v>0.73</c:v>
                </c:pt>
                <c:pt idx="2">
                  <c:v>0.79</c:v>
                </c:pt>
                <c:pt idx="3">
                  <c:v>0.75</c:v>
                </c:pt>
                <c:pt idx="4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3711864"/>
        <c:axId val="195645408"/>
      </c:barChart>
      <c:catAx>
        <c:axId val="1937118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5645408"/>
        <c:crossesAt val="0"/>
        <c:auto val="1"/>
        <c:lblAlgn val="ctr"/>
        <c:lblOffset val="100"/>
        <c:noMultiLvlLbl val="0"/>
      </c:catAx>
      <c:valAx>
        <c:axId val="19564540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3711864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67142857142857615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21028960105E-3"/>
          <c:y val="7.0145776201571169E-2"/>
          <c:w val="0.99484004127966952"/>
          <c:h val="0.643185605799133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Nie podał mi spontanicznie żadnej informacji na temat opłat / braku opłat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(Sheet1!$B$1;Sheet1!$C$1:$P$1)</c:f>
              <c:strCache>
                <c:ptCount val="12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9">
                  <c:v>2014 
(N=169)</c:v>
                </c:pt>
                <c:pt idx="10">
                  <c:v>2013 
(N=178)</c:v>
                </c:pt>
                <c:pt idx="11">
                  <c:v>2012 (N=85)</c:v>
                </c:pt>
              </c:strCache>
            </c:strRef>
          </c:cat>
          <c:val>
            <c:numRef>
              <c:f>(Sheet1!$B$2;Sheet1!$C$2:$P$2)</c:f>
              <c:numCache>
                <c:formatCode>0%</c:formatCode>
                <c:ptCount val="12"/>
                <c:pt idx="0">
                  <c:v>0.27</c:v>
                </c:pt>
                <c:pt idx="1">
                  <c:v>0.41000000000000014</c:v>
                </c:pt>
                <c:pt idx="2">
                  <c:v>0.28000000000000008</c:v>
                </c:pt>
                <c:pt idx="5">
                  <c:v>0.37000000000000016</c:v>
                </c:pt>
                <c:pt idx="6">
                  <c:v>0.45454545454545453</c:v>
                </c:pt>
                <c:pt idx="7">
                  <c:v>0.52</c:v>
                </c:pt>
                <c:pt idx="9">
                  <c:v>0.21000000000000008</c:v>
                </c:pt>
                <c:pt idx="10">
                  <c:v>0.39411764705882385</c:v>
                </c:pt>
                <c:pt idx="1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Poinformował mnie o braku opłat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(Sheet1!$B$1;Sheet1!$C$1:$P$1)</c:f>
              <c:strCache>
                <c:ptCount val="12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9">
                  <c:v>2014 
(N=169)</c:v>
                </c:pt>
                <c:pt idx="10">
                  <c:v>2013 
(N=178)</c:v>
                </c:pt>
                <c:pt idx="11">
                  <c:v>2012 (N=85)</c:v>
                </c:pt>
              </c:strCache>
            </c:strRef>
          </c:cat>
          <c:val>
            <c:numRef>
              <c:f>(Sheet1!$B$3;Sheet1!$C$3:$P$3)</c:f>
              <c:numCache>
                <c:formatCode>0%</c:formatCode>
                <c:ptCount val="12"/>
                <c:pt idx="0">
                  <c:v>0.30000000000000016</c:v>
                </c:pt>
                <c:pt idx="1">
                  <c:v>0.23595505617977539</c:v>
                </c:pt>
                <c:pt idx="2">
                  <c:v>0.31000000000000016</c:v>
                </c:pt>
                <c:pt idx="5">
                  <c:v>0.47000000000000008</c:v>
                </c:pt>
                <c:pt idx="6">
                  <c:v>0.36363636363636381</c:v>
                </c:pt>
                <c:pt idx="7">
                  <c:v>0.29000000000000015</c:v>
                </c:pt>
                <c:pt idx="9">
                  <c:v>0.38000000000000017</c:v>
                </c:pt>
                <c:pt idx="10">
                  <c:v>0.31764705882352923</c:v>
                </c:pt>
                <c:pt idx="11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Nie podał sumy tylko wysokość poszczególnych opłat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(Sheet1!$B$1;Sheet1!$C$1:$P$1)</c:f>
              <c:strCache>
                <c:ptCount val="12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9">
                  <c:v>2014 
(N=169)</c:v>
                </c:pt>
                <c:pt idx="10">
                  <c:v>2013 
(N=178)</c:v>
                </c:pt>
                <c:pt idx="11">
                  <c:v>2012 (N=85)</c:v>
                </c:pt>
              </c:strCache>
            </c:strRef>
          </c:cat>
          <c:val>
            <c:numRef>
              <c:f>(Sheet1!$B$4;Sheet1!$C$4:$P$4)</c:f>
              <c:numCache>
                <c:formatCode>0%</c:formatCode>
                <c:ptCount val="12"/>
                <c:pt idx="0">
                  <c:v>2.0000000000000011E-2</c:v>
                </c:pt>
                <c:pt idx="1">
                  <c:v>1.1235955056179777E-2</c:v>
                </c:pt>
                <c:pt idx="2">
                  <c:v>4.0000000000000022E-2</c:v>
                </c:pt>
                <c:pt idx="5">
                  <c:v>2.0000000000000011E-2</c:v>
                </c:pt>
                <c:pt idx="6">
                  <c:v>4.5454545454545463E-2</c:v>
                </c:pt>
                <c:pt idx="9">
                  <c:v>1.0000000000000005E-2</c:v>
                </c:pt>
                <c:pt idx="10">
                  <c:v>1.1764705882352948E-2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Podał sumę oraz wysokość poszczególnych opłat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(Sheet1!$B$1;Sheet1!$C$1:$P$1)</c:f>
              <c:strCache>
                <c:ptCount val="12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9">
                  <c:v>2014 
(N=169)</c:v>
                </c:pt>
                <c:pt idx="10">
                  <c:v>2013 
(N=178)</c:v>
                </c:pt>
                <c:pt idx="11">
                  <c:v>2012 (N=85)</c:v>
                </c:pt>
              </c:strCache>
            </c:strRef>
          </c:cat>
          <c:val>
            <c:numRef>
              <c:f>(Sheet1!$B$5;Sheet1!$C$5:$P$5)</c:f>
              <c:numCache>
                <c:formatCode>0%</c:formatCode>
                <c:ptCount val="12"/>
                <c:pt idx="0">
                  <c:v>8.0000000000000043E-2</c:v>
                </c:pt>
                <c:pt idx="1">
                  <c:v>7.8651685393258425E-2</c:v>
                </c:pt>
                <c:pt idx="2">
                  <c:v>0.11</c:v>
                </c:pt>
                <c:pt idx="5">
                  <c:v>2.0000000000000011E-2</c:v>
                </c:pt>
                <c:pt idx="6">
                  <c:v>0.10227272727272729</c:v>
                </c:pt>
                <c:pt idx="7">
                  <c:v>8.0000000000000043E-2</c:v>
                </c:pt>
                <c:pt idx="9">
                  <c:v>0.1</c:v>
                </c:pt>
                <c:pt idx="10">
                  <c:v>5.8823529411764705E-2</c:v>
                </c:pt>
                <c:pt idx="11">
                  <c:v>2.0000000000000011E-2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Podał sumę nie wchodząc w szczegóły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(Sheet1!$B$1;Sheet1!$C$1:$P$1)</c:f>
              <c:strCache>
                <c:ptCount val="12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5">
                  <c:v>2014 
(N=87)</c:v>
                </c:pt>
                <c:pt idx="6">
                  <c:v>2013 
(N=85)</c:v>
                </c:pt>
                <c:pt idx="7">
                  <c:v>2012 (N=85)</c:v>
                </c:pt>
                <c:pt idx="9">
                  <c:v>2014 
(N=169)</c:v>
                </c:pt>
                <c:pt idx="10">
                  <c:v>2013 
(N=178)</c:v>
                </c:pt>
                <c:pt idx="11">
                  <c:v>2012 (N=85)</c:v>
                </c:pt>
              </c:strCache>
            </c:strRef>
          </c:cat>
          <c:val>
            <c:numRef>
              <c:f>(Sheet1!$B$6;Sheet1!$C$6:$P$6)</c:f>
              <c:numCache>
                <c:formatCode>0%</c:formatCode>
                <c:ptCount val="12"/>
                <c:pt idx="0">
                  <c:v>0.32000000000000017</c:v>
                </c:pt>
                <c:pt idx="1">
                  <c:v>0.25842696629213496</c:v>
                </c:pt>
                <c:pt idx="2">
                  <c:v>0.26</c:v>
                </c:pt>
                <c:pt idx="5">
                  <c:v>0.11</c:v>
                </c:pt>
                <c:pt idx="6">
                  <c:v>3.4090909090909088E-2</c:v>
                </c:pt>
                <c:pt idx="7">
                  <c:v>0.11</c:v>
                </c:pt>
                <c:pt idx="9">
                  <c:v>0.30000000000000016</c:v>
                </c:pt>
                <c:pt idx="10">
                  <c:v>0.21764705882352944</c:v>
                </c:pt>
                <c:pt idx="11">
                  <c:v>0.18000000000000008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5646976"/>
        <c:axId val="195647368"/>
      </c:barChart>
      <c:catAx>
        <c:axId val="1956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5647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647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564697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3.40074082290244E-2"/>
          <c:y val="0.82302481359992274"/>
          <c:w val="0.78346999926865757"/>
          <c:h val="0.1769751864000783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232E-2"/>
          <c:w val="0.99484004127966952"/>
          <c:h val="0.757038244625393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Brak opłat - nie dotyczy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Sheet1!$B$2:$O$2</c:f>
              <c:numCache>
                <c:formatCode>0%</c:formatCode>
                <c:ptCount val="11"/>
                <c:pt idx="0">
                  <c:v>0.42</c:v>
                </c:pt>
                <c:pt idx="1">
                  <c:v>0.14606741573033707</c:v>
                </c:pt>
                <c:pt idx="4">
                  <c:v>0.48</c:v>
                </c:pt>
                <c:pt idx="5">
                  <c:v>0.23</c:v>
                </c:pt>
                <c:pt idx="8">
                  <c:v>0.48</c:v>
                </c:pt>
                <c:pt idx="9">
                  <c:v>0.33146067415730335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Nie odpowiedział na pytanie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Sheet1!$B$3:$O$3</c:f>
              <c:numCache>
                <c:formatCode>0%</c:formatCode>
                <c:ptCount val="11"/>
                <c:pt idx="0">
                  <c:v>0.04</c:v>
                </c:pt>
                <c:pt idx="1">
                  <c:v>7.8651685393258425E-2</c:v>
                </c:pt>
                <c:pt idx="2">
                  <c:v>0.11</c:v>
                </c:pt>
                <c:pt idx="4">
                  <c:v>0.05</c:v>
                </c:pt>
                <c:pt idx="5">
                  <c:v>0.12941176470588237</c:v>
                </c:pt>
                <c:pt idx="6">
                  <c:v>0.34</c:v>
                </c:pt>
                <c:pt idx="8">
                  <c:v>0.01</c:v>
                </c:pt>
                <c:pt idx="9">
                  <c:v>1.1235955056179777E-2</c:v>
                </c:pt>
                <c:pt idx="1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Poinformował o opłatach, których nie wymienił wcześniej</c:v>
                </c:pt>
              </c:strCache>
            </c:strRef>
          </c:tx>
          <c:spPr>
            <a:solidFill>
              <a:schemeClr val="accent2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Sheet1!$B$4:$O$4</c:f>
              <c:numCache>
                <c:formatCode>0%</c:formatCode>
                <c:ptCount val="11"/>
                <c:pt idx="0">
                  <c:v>0.08</c:v>
                </c:pt>
                <c:pt idx="1">
                  <c:v>8.9887640449438214E-2</c:v>
                </c:pt>
                <c:pt idx="2">
                  <c:v>0.36</c:v>
                </c:pt>
                <c:pt idx="4">
                  <c:v>0.06</c:v>
                </c:pt>
                <c:pt idx="5">
                  <c:v>4.7058823529411764E-2</c:v>
                </c:pt>
                <c:pt idx="6">
                  <c:v>0.39</c:v>
                </c:pt>
                <c:pt idx="8">
                  <c:v>0.08</c:v>
                </c:pt>
                <c:pt idx="9">
                  <c:v>6.1797752808988769E-2</c:v>
                </c:pt>
                <c:pt idx="10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Poinformował, że wymienił wszystkie opłaty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(N=85)</c:v>
                </c:pt>
              </c:strCache>
            </c:strRef>
          </c:cat>
          <c:val>
            <c:numRef>
              <c:f>Sheet1!$B$5:$O$5</c:f>
              <c:numCache>
                <c:formatCode>0%</c:formatCode>
                <c:ptCount val="11"/>
                <c:pt idx="0">
                  <c:v>0.46</c:v>
                </c:pt>
                <c:pt idx="1">
                  <c:v>0.68</c:v>
                </c:pt>
                <c:pt idx="2">
                  <c:v>0.53</c:v>
                </c:pt>
                <c:pt idx="4">
                  <c:v>0.41</c:v>
                </c:pt>
                <c:pt idx="5">
                  <c:v>0.58823529411764708</c:v>
                </c:pt>
                <c:pt idx="6">
                  <c:v>0.27</c:v>
                </c:pt>
                <c:pt idx="8">
                  <c:v>0.43</c:v>
                </c:pt>
                <c:pt idx="9">
                  <c:v>0.5955056179775281</c:v>
                </c:pt>
                <c:pt idx="10">
                  <c:v>0.73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5648936"/>
        <c:axId val="195649328"/>
      </c:barChart>
      <c:catAx>
        <c:axId val="19564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564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649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564893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9.1413707483785425E-2"/>
          <c:y val="0.93403113645552582"/>
          <c:w val="0.88341050673199795"/>
          <c:h val="6.59688635444746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poinformował</c:v>
                </c:pt>
                <c:pt idx="3">
                  <c:v>tak, w banku 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0.44</c:v>
                </c:pt>
                <c:pt idx="2">
                  <c:v>0.25</c:v>
                </c:pt>
                <c:pt idx="3">
                  <c:v>2.0000000000000011E-2</c:v>
                </c:pt>
                <c:pt idx="4">
                  <c:v>0.31000000000000016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poinformował</c:v>
                </c:pt>
                <c:pt idx="3">
                  <c:v>tak, w banku 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1">
                  <c:v>0.60000000000000031</c:v>
                </c:pt>
                <c:pt idx="2">
                  <c:v>0.12222222222222232</c:v>
                </c:pt>
                <c:pt idx="3">
                  <c:v>1.111111111111112E-2</c:v>
                </c:pt>
                <c:pt idx="4">
                  <c:v>0.26666666666666683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poinformował</c:v>
                </c:pt>
                <c:pt idx="3">
                  <c:v>tak, w banku 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1">
                  <c:v>0.51</c:v>
                </c:pt>
                <c:pt idx="2">
                  <c:v>0.14000000000000001</c:v>
                </c:pt>
                <c:pt idx="3">
                  <c:v>8.0000000000000043E-2</c:v>
                </c:pt>
                <c:pt idx="4">
                  <c:v>0.33000000000000024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5649720"/>
        <c:axId val="195650112"/>
      </c:barChart>
      <c:catAx>
        <c:axId val="1956497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5650112"/>
        <c:crossesAt val="0"/>
        <c:auto val="1"/>
        <c:lblAlgn val="ctr"/>
        <c:lblOffset val="100"/>
        <c:noMultiLvlLbl val="0"/>
      </c:catAx>
      <c:valAx>
        <c:axId val="19565011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5649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1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7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 poinformował</c:v>
                </c:pt>
                <c:pt idx="3">
                  <c:v>tak, w banku/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0.68</c:v>
                </c:pt>
                <c:pt idx="2">
                  <c:v>1.0000000000000005E-2</c:v>
                </c:pt>
                <c:pt idx="3">
                  <c:v>0</c:v>
                </c:pt>
                <c:pt idx="4">
                  <c:v>0.29000000000000015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 poinformował</c:v>
                </c:pt>
                <c:pt idx="3">
                  <c:v>tak, w banku/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1">
                  <c:v>0.75000000000000033</c:v>
                </c:pt>
                <c:pt idx="2">
                  <c:v>0.125</c:v>
                </c:pt>
                <c:pt idx="3">
                  <c:v>2.2727272727272759E-2</c:v>
                </c:pt>
                <c:pt idx="4">
                  <c:v>9.0909090909091023E-2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1">
                  <c:v>nie dotyczy</c:v>
                </c:pt>
                <c:pt idx="2">
                  <c:v>nie  poinformował</c:v>
                </c:pt>
                <c:pt idx="3">
                  <c:v>tak, w banku/ na poczcie</c:v>
                </c:pt>
                <c:pt idx="4">
                  <c:v>tak, w kasie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1">
                  <c:v>0.78</c:v>
                </c:pt>
                <c:pt idx="2">
                  <c:v>9.0000000000000024E-2</c:v>
                </c:pt>
                <c:pt idx="3">
                  <c:v>0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5651288"/>
        <c:axId val="195651680"/>
      </c:barChart>
      <c:catAx>
        <c:axId val="195651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5651680"/>
        <c:crossesAt val="0"/>
        <c:auto val="1"/>
        <c:lblAlgn val="ctr"/>
        <c:lblOffset val="100"/>
        <c:noMultiLvlLbl val="0"/>
      </c:catAx>
      <c:valAx>
        <c:axId val="19565168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565128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59493670886075556"/>
          <c:h val="0.15270935960591198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6782115740740747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Sheet1!$C$1:$C$2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w kasie 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0.8</c:v>
                </c:pt>
                <c:pt idx="1">
                  <c:v>1.0000000000000005E-2</c:v>
                </c:pt>
                <c:pt idx="2">
                  <c:v>0</c:v>
                </c:pt>
                <c:pt idx="3">
                  <c:v>0.19</c:v>
                </c:pt>
              </c:numCache>
            </c:numRef>
          </c:val>
        </c:ser>
        <c:ser>
          <c:idx val="3"/>
          <c:order val="1"/>
          <c:tx>
            <c:strRef>
              <c:f>Sheet1!$D$1:$D$2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w kasie 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0.65405405405405448</c:v>
                </c:pt>
                <c:pt idx="1">
                  <c:v>3.7837837837837861E-2</c:v>
                </c:pt>
                <c:pt idx="2">
                  <c:v>2.162162162162164E-2</c:v>
                </c:pt>
                <c:pt idx="3">
                  <c:v>0.27027027027027051</c:v>
                </c:pt>
              </c:numCache>
            </c:numRef>
          </c:val>
        </c:ser>
        <c:ser>
          <c:idx val="4"/>
          <c:order val="2"/>
          <c:tx>
            <c:strRef>
              <c:f>Sheet1!$E$1:$E$2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w kasie </c:v>
                </c:pt>
              </c:strCache>
            </c:strRef>
          </c:cat>
          <c:val>
            <c:numRef>
              <c:f>Sheet1!$E$3:$E$6</c:f>
              <c:numCache>
                <c:formatCode>0%</c:formatCode>
                <c:ptCount val="4"/>
                <c:pt idx="0">
                  <c:v>0.53</c:v>
                </c:pt>
                <c:pt idx="1">
                  <c:v>9.0000000000000024E-2</c:v>
                </c:pt>
                <c:pt idx="2">
                  <c:v>2.0000000000000011E-2</c:v>
                </c:pt>
                <c:pt idx="3">
                  <c:v>0.38000000000000017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5652072"/>
        <c:axId val="195652464"/>
      </c:barChart>
      <c:catAx>
        <c:axId val="195652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95652464"/>
        <c:crossesAt val="0"/>
        <c:auto val="1"/>
        <c:lblAlgn val="ctr"/>
        <c:lblOffset val="100"/>
        <c:noMultiLvlLbl val="0"/>
      </c:catAx>
      <c:valAx>
        <c:axId val="19565246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95652072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336"/>
          <c:w val="0.67142857142857615"/>
          <c:h val="0.152709359605911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0.03</c:v>
                </c:pt>
                <c:pt idx="2">
                  <c:v>0.22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0.7528089887640449</c:v>
                </c:pt>
                <c:pt idx="1">
                  <c:v>2.2471910112359553E-2</c:v>
                </c:pt>
                <c:pt idx="2">
                  <c:v>0.22471910112359553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7.0000000000000007E-2</c:v>
                </c:pt>
                <c:pt idx="2">
                  <c:v>0.24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(N=167)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55896"/>
        <c:axId val="202556288"/>
      </c:barChart>
      <c:catAx>
        <c:axId val="202555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202556288"/>
        <c:crossesAt val="0"/>
        <c:auto val="1"/>
        <c:lblAlgn val="ctr"/>
        <c:lblOffset val="100"/>
        <c:noMultiLvlLbl val="0"/>
      </c:catAx>
      <c:valAx>
        <c:axId val="20255628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55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0.87000000000000033</c:v>
                </c:pt>
                <c:pt idx="1">
                  <c:v>0.05</c:v>
                </c:pt>
                <c:pt idx="2">
                  <c:v>8.0000000000000043E-2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0.8314606741573034</c:v>
                </c:pt>
                <c:pt idx="1">
                  <c:v>1.6853932584269662E-2</c:v>
                </c:pt>
                <c:pt idx="2">
                  <c:v>0.15168539325842703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0.8400000000000003</c:v>
                </c:pt>
                <c:pt idx="1">
                  <c:v>0</c:v>
                </c:pt>
                <c:pt idx="2">
                  <c:v>0.16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(N=80)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56680"/>
        <c:axId val="202557072"/>
      </c:barChart>
      <c:catAx>
        <c:axId val="202556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202557072"/>
        <c:crossesAt val="0"/>
        <c:auto val="1"/>
        <c:lblAlgn val="ctr"/>
        <c:lblOffset val="100"/>
        <c:noMultiLvlLbl val="0"/>
      </c:catAx>
      <c:valAx>
        <c:axId val="20255707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56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61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0.22</c:v>
                </c:pt>
                <c:pt idx="2">
                  <c:v>0.09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0.84705882352941175</c:v>
                </c:pt>
                <c:pt idx="1">
                  <c:v>0.22647058823529412</c:v>
                </c:pt>
                <c:pt idx="2">
                  <c:v>0.14705882352941177</c:v>
                </c:pt>
                <c:pt idx="3">
                  <c:v>5.8823529411764705E-3</c:v>
                </c:pt>
                <c:pt idx="4">
                  <c:v>1.4705882352941178E-2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0.89</c:v>
                </c:pt>
                <c:pt idx="1">
                  <c:v>0.27</c:v>
                </c:pt>
                <c:pt idx="3">
                  <c:v>0.14000000000000001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683232"/>
        <c:axId val="184683624"/>
      </c:barChart>
      <c:catAx>
        <c:axId val="184683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683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836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6832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0.8400000000000003</c:v>
                </c:pt>
                <c:pt idx="1">
                  <c:v>0</c:v>
                </c:pt>
                <c:pt idx="2">
                  <c:v>0.16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0.70588235294117663</c:v>
                </c:pt>
                <c:pt idx="1">
                  <c:v>0</c:v>
                </c:pt>
                <c:pt idx="2">
                  <c:v>0.29411764705882371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0.72000000000000031</c:v>
                </c:pt>
                <c:pt idx="1">
                  <c:v>0</c:v>
                </c:pt>
                <c:pt idx="2">
                  <c:v>0.28000000000000008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(N=80)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57856"/>
        <c:axId val="202558248"/>
      </c:barChart>
      <c:catAx>
        <c:axId val="202557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202558248"/>
        <c:crossesAt val="0"/>
        <c:auto val="1"/>
        <c:lblAlgn val="ctr"/>
        <c:lblOffset val="100"/>
        <c:noMultiLvlLbl val="0"/>
      </c:catAx>
      <c:valAx>
        <c:axId val="20255824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57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0.64</c:v>
                </c:pt>
                <c:pt idx="2" formatCode="0%">
                  <c:v>0.35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0.6853932584269663</c:v>
                </c:pt>
                <c:pt idx="2" formatCode="0%">
                  <c:v>0.39325842696629215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0.41</c:v>
                </c:pt>
                <c:pt idx="2" formatCode="0%">
                  <c:v>0.14000000000000001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(N=167)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59032"/>
        <c:axId val="202559424"/>
      </c:barChart>
      <c:catAx>
        <c:axId val="202559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202559424"/>
        <c:crossesAt val="0"/>
        <c:auto val="1"/>
        <c:lblAlgn val="ctr"/>
        <c:lblOffset val="100"/>
        <c:noMultiLvlLbl val="0"/>
      </c:catAx>
      <c:valAx>
        <c:axId val="202559424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59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0.62000000000000033</c:v>
                </c:pt>
                <c:pt idx="2" formatCode="0%">
                  <c:v>0.24000000000000007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0.52247191011235949</c:v>
                </c:pt>
                <c:pt idx="2" formatCode="0%">
                  <c:v>0.30898876404494435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0.46</c:v>
                </c:pt>
                <c:pt idx="2" formatCode="0%">
                  <c:v>0.19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(N=80)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60600"/>
        <c:axId val="202560992"/>
      </c:barChart>
      <c:catAx>
        <c:axId val="2025606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202560992"/>
        <c:crossesAt val="0"/>
        <c:auto val="1"/>
        <c:lblAlgn val="ctr"/>
        <c:lblOffset val="100"/>
        <c:noMultiLvlLbl val="0"/>
      </c:catAx>
      <c:valAx>
        <c:axId val="20256099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60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0.54</c:v>
                </c:pt>
                <c:pt idx="2" formatCode="0%">
                  <c:v>0.28000000000000008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0.62352941176470622</c:v>
                </c:pt>
                <c:pt idx="2" formatCode="0%">
                  <c:v>0.18823529411764725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0.81</c:v>
                </c:pt>
                <c:pt idx="2" formatCode="0%">
                  <c:v>0.39000000000000018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02562952"/>
        <c:axId val="188124056"/>
      </c:barChart>
      <c:catAx>
        <c:axId val="2025629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88124056"/>
        <c:crossesAt val="0"/>
        <c:auto val="1"/>
        <c:lblAlgn val="ctr"/>
        <c:lblOffset val="100"/>
        <c:noMultiLvlLbl val="0"/>
      </c:catAx>
      <c:valAx>
        <c:axId val="18812405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2562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232E-2"/>
          <c:w val="0.99484004127966952"/>
          <c:h val="0.757038244625393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(N=99)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(N=99)</c:v>
                </c:pt>
              </c:strCache>
            </c:strRef>
          </c:cat>
          <c:val>
            <c:numRef>
              <c:f>Sheet1!$B$3:$O$3</c:f>
              <c:numCache>
                <c:formatCode>0%</c:formatCode>
                <c:ptCount val="11"/>
                <c:pt idx="0">
                  <c:v>0.89</c:v>
                </c:pt>
                <c:pt idx="1">
                  <c:v>0.9101123595505618</c:v>
                </c:pt>
                <c:pt idx="2">
                  <c:v>0.87</c:v>
                </c:pt>
                <c:pt idx="4">
                  <c:v>0.92</c:v>
                </c:pt>
                <c:pt idx="5">
                  <c:v>0.94117647058823528</c:v>
                </c:pt>
                <c:pt idx="6">
                  <c:v>0.87</c:v>
                </c:pt>
                <c:pt idx="8">
                  <c:v>0.94</c:v>
                </c:pt>
                <c:pt idx="9">
                  <c:v>0.9438202247191011</c:v>
                </c:pt>
                <c:pt idx="10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accent2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2014 
(N=106)</c:v>
                </c:pt>
                <c:pt idx="1">
                  <c:v>2013 
(N=89)</c:v>
                </c:pt>
                <c:pt idx="2">
                  <c:v>2012 (N=169)</c:v>
                </c:pt>
                <c:pt idx="4">
                  <c:v>2014 
(N=87)</c:v>
                </c:pt>
                <c:pt idx="5">
                  <c:v>2013 
(N=85)</c:v>
                </c:pt>
                <c:pt idx="6">
                  <c:v>2012 (N=85)</c:v>
                </c:pt>
                <c:pt idx="8">
                  <c:v>2014 
(N=169)</c:v>
                </c:pt>
                <c:pt idx="9">
                  <c:v>2013 
(N=178)</c:v>
                </c:pt>
                <c:pt idx="10">
                  <c:v>2012 (N=99)</c:v>
                </c:pt>
              </c:strCache>
            </c:strRef>
          </c:cat>
          <c:val>
            <c:numRef>
              <c:f>Sheet1!$B$4:$O$4</c:f>
              <c:numCache>
                <c:formatCode>0%</c:formatCode>
                <c:ptCount val="11"/>
                <c:pt idx="0">
                  <c:v>0.11</c:v>
                </c:pt>
                <c:pt idx="1">
                  <c:v>8.98876404494382E-2</c:v>
                </c:pt>
                <c:pt idx="2">
                  <c:v>0.13</c:v>
                </c:pt>
                <c:pt idx="4">
                  <c:v>0.08</c:v>
                </c:pt>
                <c:pt idx="5">
                  <c:v>5.8823529411764705E-2</c:v>
                </c:pt>
                <c:pt idx="6">
                  <c:v>0.13</c:v>
                </c:pt>
                <c:pt idx="8">
                  <c:v>0.06</c:v>
                </c:pt>
                <c:pt idx="9">
                  <c:v>5.6179775280898875E-2</c:v>
                </c:pt>
                <c:pt idx="10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88124840"/>
        <c:axId val="188125232"/>
      </c:barChart>
      <c:catAx>
        <c:axId val="18812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12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125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8124840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8726972140501673E-2"/>
          <c:y val="0.94826271630880821"/>
          <c:w val="0.89371420147003244"/>
          <c:h val="5.17372836911921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0.95000000000000029</c:v>
                </c:pt>
                <c:pt idx="1">
                  <c:v>0.98</c:v>
                </c:pt>
                <c:pt idx="2">
                  <c:v>0.95000000000000029</c:v>
                </c:pt>
                <c:pt idx="3">
                  <c:v>0.92</c:v>
                </c:pt>
                <c:pt idx="4">
                  <c:v>0.87000000000000033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0.96629213483146059</c:v>
                </c:pt>
                <c:pt idx="1">
                  <c:v>0.97752808988764006</c:v>
                </c:pt>
                <c:pt idx="2">
                  <c:v>0.89887640449438233</c:v>
                </c:pt>
                <c:pt idx="3">
                  <c:v>0.9213483146067416</c:v>
                </c:pt>
                <c:pt idx="4">
                  <c:v>0.89887640449438233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0.93</c:v>
                </c:pt>
                <c:pt idx="1">
                  <c:v>0.94000000000000028</c:v>
                </c:pt>
                <c:pt idx="2">
                  <c:v>0.83000000000000029</c:v>
                </c:pt>
                <c:pt idx="3">
                  <c:v>0.85000000000000031</c:v>
                </c:pt>
                <c:pt idx="4">
                  <c:v>0.85000000000000031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8125624"/>
        <c:axId val="188126016"/>
      </c:barChart>
      <c:catAx>
        <c:axId val="1881256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88126016"/>
        <c:crossesAt val="0"/>
        <c:auto val="1"/>
        <c:lblAlgn val="ctr"/>
        <c:lblOffset val="100"/>
        <c:noMultiLvlLbl val="0"/>
      </c:catAx>
      <c:valAx>
        <c:axId val="18812601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125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0.94000000000000028</c:v>
                </c:pt>
                <c:pt idx="1">
                  <c:v>0.99</c:v>
                </c:pt>
                <c:pt idx="2">
                  <c:v>0.98</c:v>
                </c:pt>
                <c:pt idx="3">
                  <c:v>0.94000000000000028</c:v>
                </c:pt>
                <c:pt idx="4">
                  <c:v>0.94000000000000028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0.97752808988764017</c:v>
                </c:pt>
                <c:pt idx="1">
                  <c:v>0.9887640449438202</c:v>
                </c:pt>
                <c:pt idx="2">
                  <c:v>0.97752808988764017</c:v>
                </c:pt>
                <c:pt idx="3">
                  <c:v>0.95505617977528057</c:v>
                </c:pt>
                <c:pt idx="4">
                  <c:v>0.96067415730337147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0.94000000000000028</c:v>
                </c:pt>
                <c:pt idx="1">
                  <c:v>1</c:v>
                </c:pt>
                <c:pt idx="2">
                  <c:v>0.99</c:v>
                </c:pt>
                <c:pt idx="3">
                  <c:v>0.95000000000000029</c:v>
                </c:pt>
                <c:pt idx="4">
                  <c:v>0.93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2011 (N=80)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Sheet1!$E$2:$E$6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8127192"/>
        <c:axId val="188127584"/>
      </c:barChart>
      <c:catAx>
        <c:axId val="188127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88127584"/>
        <c:crossesAt val="0"/>
        <c:auto val="1"/>
        <c:lblAlgn val="ctr"/>
        <c:lblOffset val="100"/>
        <c:noMultiLvlLbl val="0"/>
      </c:catAx>
      <c:valAx>
        <c:axId val="188127584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127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</c:v>
                </c:pt>
                <c:pt idx="1">
                  <c:v>0.98</c:v>
                </c:pt>
                <c:pt idx="2">
                  <c:v>0.92</c:v>
                </c:pt>
                <c:pt idx="3">
                  <c:v>0.92</c:v>
                </c:pt>
                <c:pt idx="4">
                  <c:v>0.89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0.98823529411764688</c:v>
                </c:pt>
                <c:pt idx="1">
                  <c:v>0.96470588235294119</c:v>
                </c:pt>
                <c:pt idx="2">
                  <c:v>0.83529411764705885</c:v>
                </c:pt>
                <c:pt idx="3">
                  <c:v>0.88235294117647067</c:v>
                </c:pt>
                <c:pt idx="4">
                  <c:v>0.87058823529411766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0.94</c:v>
                </c:pt>
                <c:pt idx="1">
                  <c:v>0.99</c:v>
                </c:pt>
                <c:pt idx="2">
                  <c:v>0.89</c:v>
                </c:pt>
                <c:pt idx="3">
                  <c:v>0.88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8126800"/>
        <c:axId val="188128368"/>
      </c:barChart>
      <c:catAx>
        <c:axId val="188126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88128368"/>
        <c:crossesAt val="0"/>
        <c:auto val="1"/>
        <c:lblAlgn val="ctr"/>
        <c:lblOffset val="100"/>
        <c:noMultiLvlLbl val="0"/>
      </c:catAx>
      <c:valAx>
        <c:axId val="18812836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126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Białołęka</c:v>
                </c:pt>
                <c:pt idx="2">
                  <c:v>Bielany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Ursus</c:v>
                </c:pt>
                <c:pt idx="7">
                  <c:v>Wawer</c:v>
                </c:pt>
                <c:pt idx="8">
                  <c:v>Wesoła</c:v>
                </c:pt>
                <c:pt idx="9">
                  <c:v>Włochy</c:v>
                </c:pt>
                <c:pt idx="10">
                  <c:v>Wola</c:v>
                </c:pt>
                <c:pt idx="11">
                  <c:v>Żoliborz</c:v>
                </c:pt>
                <c:pt idx="12">
                  <c:v>Bemowo</c:v>
                </c:pt>
                <c:pt idx="13">
                  <c:v>Rembertów</c:v>
                </c:pt>
                <c:pt idx="14">
                  <c:v>Śródmieście</c:v>
                </c:pt>
                <c:pt idx="15">
                  <c:v>Targówek</c:v>
                </c:pt>
                <c:pt idx="16">
                  <c:v>Ursynów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3091952"/>
        <c:axId val="193092344"/>
      </c:barChart>
      <c:catAx>
        <c:axId val="19309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92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09234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9195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Ochota</c:v>
                </c:pt>
                <c:pt idx="3">
                  <c:v>Praga
Północ</c:v>
                </c:pt>
                <c:pt idx="4">
                  <c:v>Rembertów</c:v>
                </c:pt>
                <c:pt idx="5">
                  <c:v>Śródmieście</c:v>
                </c:pt>
                <c:pt idx="6">
                  <c:v>Targówek</c:v>
                </c:pt>
                <c:pt idx="7">
                  <c:v>Ursynów</c:v>
                </c:pt>
                <c:pt idx="8">
                  <c:v>Wesoła</c:v>
                </c:pt>
                <c:pt idx="9">
                  <c:v>Włochy</c:v>
                </c:pt>
                <c:pt idx="10">
                  <c:v>Żoliborz</c:v>
                </c:pt>
                <c:pt idx="11">
                  <c:v>Bielany</c:v>
                </c:pt>
                <c:pt idx="12">
                  <c:v>Praga Południe</c:v>
                </c:pt>
                <c:pt idx="13">
                  <c:v>Ursus</c:v>
                </c:pt>
                <c:pt idx="14">
                  <c:v>Wawer</c:v>
                </c:pt>
                <c:pt idx="15">
                  <c:v>Wilanów</c:v>
                </c:pt>
                <c:pt idx="16">
                  <c:v>Wola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3093128"/>
        <c:axId val="193093520"/>
      </c:barChart>
      <c:catAx>
        <c:axId val="19309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9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0935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09312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"/>
          <c:y val="4.0322580645161428E-3"/>
          <c:w val="0.84615384615384781"/>
          <c:h val="0.84274193548387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0.99</c:v>
                </c:pt>
                <c:pt idx="1">
                  <c:v>0.99104477611940334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1.0000000000000005E-2</c:v>
                </c:pt>
                <c:pt idx="1">
                  <c:v>8.9552238805970224E-3</c:v>
                </c:pt>
                <c:pt idx="2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(N=340)</c:v>
                </c:pt>
                <c:pt idx="1">
                  <c:v>2013 (N=335)</c:v>
                </c:pt>
                <c:pt idx="2">
                  <c:v>2012 (N=334)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4135552"/>
        <c:axId val="187020192"/>
      </c:barChart>
      <c:catAx>
        <c:axId val="184135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702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0201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13555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Praga
Północ</c:v>
                </c:pt>
                <c:pt idx="5">
                  <c:v>Rembertów</c:v>
                </c:pt>
                <c:pt idx="6">
                  <c:v>Targówek</c:v>
                </c:pt>
                <c:pt idx="7">
                  <c:v>Wesoła</c:v>
                </c:pt>
                <c:pt idx="8">
                  <c:v>Żoliborz</c:v>
                </c:pt>
                <c:pt idx="9">
                  <c:v>Ochota</c:v>
                </c:pt>
                <c:pt idx="10">
                  <c:v>Śródmieście</c:v>
                </c:pt>
                <c:pt idx="11">
                  <c:v>Ursus</c:v>
                </c:pt>
                <c:pt idx="12">
                  <c:v>Wawer</c:v>
                </c:pt>
                <c:pt idx="13">
                  <c:v>Wola</c:v>
                </c:pt>
                <c:pt idx="14">
                  <c:v>Praga Południe</c:v>
                </c:pt>
                <c:pt idx="15">
                  <c:v>Ursynów</c:v>
                </c:pt>
                <c:pt idx="16">
                  <c:v>Wilanów</c:v>
                </c:pt>
                <c:pt idx="17">
                  <c:v>Włochy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0.8</c:v>
                </c:pt>
                <c:pt idx="17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8693232"/>
        <c:axId val="188693624"/>
      </c:barChart>
      <c:catAx>
        <c:axId val="18869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693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69362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6932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0.9</c:v>
                </c:pt>
                <c:pt idx="1">
                  <c:v>0.95</c:v>
                </c:pt>
                <c:pt idx="2">
                  <c:v>0.9</c:v>
                </c:pt>
                <c:pt idx="3">
                  <c:v>0.75</c:v>
                </c:pt>
                <c:pt idx="4">
                  <c:v>0.95</c:v>
                </c:pt>
                <c:pt idx="5">
                  <c:v>0.9</c:v>
                </c:pt>
                <c:pt idx="6">
                  <c:v>0.75</c:v>
                </c:pt>
                <c:pt idx="7">
                  <c:v>1</c:v>
                </c:pt>
                <c:pt idx="8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0.14411764705882354</c:v>
                </c:pt>
                <c:pt idx="1">
                  <c:v>0.35</c:v>
                </c:pt>
                <c:pt idx="2">
                  <c:v>0.2</c:v>
                </c:pt>
                <c:pt idx="3">
                  <c:v>0.15</c:v>
                </c:pt>
                <c:pt idx="4">
                  <c:v>0.25</c:v>
                </c:pt>
                <c:pt idx="5">
                  <c:v>0.05</c:v>
                </c:pt>
                <c:pt idx="6">
                  <c:v>0.1</c:v>
                </c:pt>
                <c:pt idx="7">
                  <c:v>0.2</c:v>
                </c:pt>
                <c:pt idx="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8.2352941176470587E-2</c:v>
                </c:pt>
                <c:pt idx="1">
                  <c:v>0</c:v>
                </c:pt>
                <c:pt idx="2">
                  <c:v>0</c:v>
                </c:pt>
                <c:pt idx="3">
                  <c:v>0.15000000000000002</c:v>
                </c:pt>
                <c:pt idx="4">
                  <c:v>0</c:v>
                </c:pt>
                <c:pt idx="5">
                  <c:v>0.15</c:v>
                </c:pt>
                <c:pt idx="6">
                  <c:v>0.15000000000000002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Nie ma/ brak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3.8235294117647062E-2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0.15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88694408"/>
        <c:axId val="203947720"/>
      </c:barChart>
      <c:catAx>
        <c:axId val="18869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47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9477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6944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0.9</c:v>
                </c:pt>
                <c:pt idx="1">
                  <c:v>0.95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</c:v>
                </c:pt>
                <c:pt idx="6">
                  <c:v>0.45</c:v>
                </c:pt>
                <c:pt idx="7">
                  <c:v>0.9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0.15</c:v>
                </c:pt>
                <c:pt idx="5">
                  <c:v>0</c:v>
                </c:pt>
                <c:pt idx="6">
                  <c:v>0.45</c:v>
                </c:pt>
                <c:pt idx="7">
                  <c:v>0.1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Nie ma/ brak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3948504"/>
        <c:axId val="203948896"/>
      </c:barChart>
      <c:catAx>
        <c:axId val="20394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4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94889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485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  <c:pt idx="9">
                  <c:v>Ursus</c:v>
                </c:pt>
                <c:pt idx="10">
                  <c:v>Ursynów</c:v>
                </c:pt>
                <c:pt idx="11">
                  <c:v>Wawer</c:v>
                </c:pt>
                <c:pt idx="12">
                  <c:v>Wesoła</c:v>
                </c:pt>
                <c:pt idx="13">
                  <c:v>Wilanów</c:v>
                </c:pt>
                <c:pt idx="14">
                  <c:v>Wola</c:v>
                </c:pt>
                <c:pt idx="15">
                  <c:v>Żoliborz</c:v>
                </c:pt>
                <c:pt idx="16">
                  <c:v>Włochy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0.95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4026016"/>
        <c:axId val="204026408"/>
      </c:barChart>
      <c:catAx>
        <c:axId val="2040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026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0264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02601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Śródmieście</c:v>
                </c:pt>
                <c:pt idx="7">
                  <c:v>Targówek</c:v>
                </c:pt>
                <c:pt idx="8">
                  <c:v>Ursus</c:v>
                </c:pt>
                <c:pt idx="9">
                  <c:v>Ursynów</c:v>
                </c:pt>
                <c:pt idx="10">
                  <c:v>Wawer</c:v>
                </c:pt>
                <c:pt idx="11">
                  <c:v>Wesoła</c:v>
                </c:pt>
                <c:pt idx="12">
                  <c:v>Włochy</c:v>
                </c:pt>
                <c:pt idx="13">
                  <c:v>Wola</c:v>
                </c:pt>
                <c:pt idx="14">
                  <c:v>Żoliborz</c:v>
                </c:pt>
                <c:pt idx="15">
                  <c:v>Białołęka</c:v>
                </c:pt>
                <c:pt idx="16">
                  <c:v>Rembertów</c:v>
                </c:pt>
                <c:pt idx="17">
                  <c:v>Wilanów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0.95</c:v>
                </c:pt>
                <c:pt idx="16">
                  <c:v>0.95</c:v>
                </c:pt>
                <c:pt idx="17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4027192"/>
        <c:axId val="204027584"/>
      </c:barChart>
      <c:catAx>
        <c:axId val="20402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027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0275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02719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0.84084084084084099</c:v>
                </c:pt>
                <c:pt idx="1">
                  <c:v>1</c:v>
                </c:pt>
                <c:pt idx="2">
                  <c:v>0.60000000000000009</c:v>
                </c:pt>
                <c:pt idx="3">
                  <c:v>0.9</c:v>
                </c:pt>
                <c:pt idx="4">
                  <c:v>0.95000000000000007</c:v>
                </c:pt>
                <c:pt idx="5">
                  <c:v>0.60000000000000009</c:v>
                </c:pt>
                <c:pt idx="6">
                  <c:v>0.65000000000000013</c:v>
                </c:pt>
                <c:pt idx="7">
                  <c:v>0.95000000000000007</c:v>
                </c:pt>
                <c:pt idx="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0.21621621621621623</c:v>
                </c:pt>
                <c:pt idx="1">
                  <c:v>0.5</c:v>
                </c:pt>
                <c:pt idx="2">
                  <c:v>0.35000000000000003</c:v>
                </c:pt>
                <c:pt idx="3">
                  <c:v>0.15000000000000002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  <c:pt idx="7">
                  <c:v>0.15000000000000002</c:v>
                </c:pt>
                <c:pt idx="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punkcie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9.3093093093093118E-2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0.30000000000000004</c:v>
                </c:pt>
                <c:pt idx="6">
                  <c:v>0.30000000000000004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1.8018018018018021E-2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ma/ brak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5.1051051051051059E-2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0.15000000000000002</c:v>
                </c:pt>
                <c:pt idx="6">
                  <c:v>0.1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9077576"/>
        <c:axId val="189077968"/>
      </c:barChart>
      <c:catAx>
        <c:axId val="18907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07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0779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0775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696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0.70000000000000029</c:v>
                </c:pt>
                <c:pt idx="1">
                  <c:v>0.9</c:v>
                </c:pt>
                <c:pt idx="2">
                  <c:v>0.95000000000000029</c:v>
                </c:pt>
                <c:pt idx="3">
                  <c:v>1</c:v>
                </c:pt>
                <c:pt idx="4">
                  <c:v>0.85000000000000031</c:v>
                </c:pt>
                <c:pt idx="5">
                  <c:v>0.8</c:v>
                </c:pt>
                <c:pt idx="6">
                  <c:v>0.76923076923076916</c:v>
                </c:pt>
                <c:pt idx="7">
                  <c:v>0.85000000000000031</c:v>
                </c:pt>
                <c:pt idx="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0.15000000000000008</c:v>
                </c:pt>
                <c:pt idx="1">
                  <c:v>0.15000000000000008</c:v>
                </c:pt>
                <c:pt idx="2">
                  <c:v>0.25</c:v>
                </c:pt>
                <c:pt idx="3">
                  <c:v>0.1</c:v>
                </c:pt>
                <c:pt idx="4">
                  <c:v>0</c:v>
                </c:pt>
                <c:pt idx="5">
                  <c:v>0.4</c:v>
                </c:pt>
                <c:pt idx="6">
                  <c:v>0.23076923076923095</c:v>
                </c:pt>
                <c:pt idx="7">
                  <c:v>0.25</c:v>
                </c:pt>
                <c:pt idx="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0.30000000000000016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0.45</c:v>
                </c:pt>
                <c:pt idx="5">
                  <c:v>0.05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  <c:pt idx="6">
                  <c:v>0</c:v>
                </c:pt>
                <c:pt idx="7">
                  <c:v>0.05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ma| brak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7.6923076923076927E-2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9078752"/>
        <c:axId val="203976864"/>
      </c:barChart>
      <c:catAx>
        <c:axId val="1890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7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9768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07875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5.9534351381364835E-2"/>
          <c:y val="0.85625234136197148"/>
          <c:w val="0.89999990546933173"/>
          <c:h val="8.8484593393195726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Ochota</c:v>
                </c:pt>
                <c:pt idx="3">
                  <c:v>Praga Południe</c:v>
                </c:pt>
                <c:pt idx="4">
                  <c:v>Praga
Północ</c:v>
                </c:pt>
                <c:pt idx="5">
                  <c:v>Rembertów</c:v>
                </c:pt>
                <c:pt idx="6">
                  <c:v>Śródmieście</c:v>
                </c:pt>
                <c:pt idx="7">
                  <c:v>Targówek</c:v>
                </c:pt>
                <c:pt idx="8">
                  <c:v>Ursus</c:v>
                </c:pt>
                <c:pt idx="9">
                  <c:v>Ursynów</c:v>
                </c:pt>
                <c:pt idx="10">
                  <c:v>Wawer</c:v>
                </c:pt>
                <c:pt idx="11">
                  <c:v>Wesoła</c:v>
                </c:pt>
                <c:pt idx="12">
                  <c:v>Włochy</c:v>
                </c:pt>
                <c:pt idx="13">
                  <c:v>Wola</c:v>
                </c:pt>
                <c:pt idx="14">
                  <c:v>Żoliborz</c:v>
                </c:pt>
                <c:pt idx="15">
                  <c:v>Bielany</c:v>
                </c:pt>
                <c:pt idx="16">
                  <c:v>Wilanów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0.95</c:v>
                </c:pt>
                <c:pt idx="16">
                  <c:v>0.95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3977648"/>
        <c:axId val="203978040"/>
      </c:barChart>
      <c:catAx>
        <c:axId val="20397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78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978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397764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Ochota</c:v>
                </c:pt>
                <c:pt idx="3">
                  <c:v>Praga Południe</c:v>
                </c:pt>
                <c:pt idx="4">
                  <c:v>Ursus</c:v>
                </c:pt>
                <c:pt idx="5">
                  <c:v>Ursynów</c:v>
                </c:pt>
                <c:pt idx="6">
                  <c:v>Wawer</c:v>
                </c:pt>
                <c:pt idx="7">
                  <c:v>Wesoła</c:v>
                </c:pt>
                <c:pt idx="8">
                  <c:v>Włochy</c:v>
                </c:pt>
                <c:pt idx="9">
                  <c:v>Wola</c:v>
                </c:pt>
                <c:pt idx="10">
                  <c:v>Żoliborz</c:v>
                </c:pt>
                <c:pt idx="11">
                  <c:v>Białołęka</c:v>
                </c:pt>
                <c:pt idx="12">
                  <c:v>Bielany</c:v>
                </c:pt>
                <c:pt idx="13">
                  <c:v>Rembertów</c:v>
                </c:pt>
                <c:pt idx="14">
                  <c:v>Śródmieście</c:v>
                </c:pt>
                <c:pt idx="15">
                  <c:v>Wilanów</c:v>
                </c:pt>
                <c:pt idx="16">
                  <c:v>Praga
Północ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</c:v>
                </c:pt>
                <c:pt idx="17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4509360"/>
        <c:axId val="204509752"/>
      </c:barChart>
      <c:catAx>
        <c:axId val="20450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509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5097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50936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271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tablicy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0.71470588235294119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Poza okienkiem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0.27941176470588236</c:v>
                </c:pt>
                <c:pt idx="1">
                  <c:v>0.35</c:v>
                </c:pt>
                <c:pt idx="2">
                  <c:v>0.2</c:v>
                </c:pt>
                <c:pt idx="3">
                  <c:v>0.25</c:v>
                </c:pt>
                <c:pt idx="4">
                  <c:v>0.2</c:v>
                </c:pt>
                <c:pt idx="5">
                  <c:v>0.3</c:v>
                </c:pt>
                <c:pt idx="6">
                  <c:v>0.2</c:v>
                </c:pt>
                <c:pt idx="7">
                  <c:v>0.3</c:v>
                </c:pt>
                <c:pt idx="8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okienku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6.1764705882352944E-2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  <c:pt idx="7">
                  <c:v>0</c:v>
                </c:pt>
                <c:pt idx="8">
                  <c:v>0.3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0.12941176470588234</c:v>
                </c:pt>
                <c:pt idx="1">
                  <c:v>0.05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Nie są dostępne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3.8235294117647062E-2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4510536"/>
        <c:axId val="204510928"/>
      </c:barChart>
      <c:catAx>
        <c:axId val="20451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51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51092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5105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0.21699</cdr:x>
      <cdr:y>0.75792</cdr:y>
    </cdr:from>
    <cdr:to>
      <cdr:x>0.27541</cdr:x>
      <cdr:y>0.88703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72208" y="3381788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>
              <a:solidFill>
                <a:schemeClr val="bg1"/>
              </a:solidFill>
            </a:rPr>
            <a:t>1%</a:t>
          </a:r>
          <a:endParaRPr lang="en-GB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2014-11-20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2014-11-20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chart" Target="../charts/chart48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7" Type="http://schemas.openxmlformats.org/officeDocument/2006/relationships/chart" Target="../charts/chart65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W 17 URZĘDACH </a:t>
            </a:r>
            <a:r>
              <a:rPr lang="pl-PL" dirty="0" smtClean="0"/>
              <a:t>DZIELNIC M.ST</a:t>
            </a:r>
            <a:r>
              <a:rPr lang="pl-PL" dirty="0"/>
              <a:t>. WARSZAWY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5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0"/>
            <a:ext cx="7560840" cy="4330114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Śródmieściu, na Bielanach i w Wawrze zdarzali się pojedynczy urzędnicy, którzy jedli lub pili w trakcie załatwiania sprawy z audytorem.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Zaledwie podczas 5% wizyt audytorzy zetknęli się ze zniecierpliwieniem ze strony urzędników. Relatywnie najmniejszą cierpliwość wykazywali urzędnicy na Ursynowie,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Wawrze, w Wesołej i na Wilanowie (10%).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67% urzędników dopytywało interesantów o szczegóły dotyczące przedstawianej sprawy. Na tle innych urzędów zdecydowanie pod tym względem wyróżniał się Żoliborz, gdzie aż 90% urzędników dopytywało o szczegóły sprawy. Na Targówku i w Śródmieściu taką inicjatywę wykazywała mniej niż połowa pracowników urzędu.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Zdecydowana większość urzędników (99%) posługiwała się językiem zrozumiałym 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dla interesanta.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Urzędnicy relatywnie rzadko opuszczali swoje stanowisko pracy – zdarzało się to 3%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nich. W poprzednich latach sytuacje takie miały miejsce częściej – w 12% i 6% przypadków odpowiednio w latach 2012 i 2013.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urzędnik upewnił się, że zrozumiałeś </a:t>
            </a:r>
            <a:r>
              <a:rPr lang="pl-PL" sz="1200" b="1" dirty="0" smtClean="0"/>
              <a:t>jego wyjaśnienia</a:t>
            </a:r>
            <a:r>
              <a:rPr lang="pl-PL" sz="1200" b="1" dirty="0"/>
              <a:t>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100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63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TOP-2-BOX („Zdecydowanie </a:t>
            </a:r>
            <a:r>
              <a:rPr lang="pl-PL" sz="1200" b="1" dirty="0" smtClean="0"/>
              <a:t>tak” </a:t>
            </a:r>
            <a:r>
              <a:rPr lang="pl-PL" sz="1200" b="1" dirty="0"/>
              <a:t>+ „Raczej tak”)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102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930489"/>
              </p:ext>
            </p:extLst>
          </p:nvPr>
        </p:nvGraphicFramePr>
        <p:xfrm>
          <a:off x="396330" y="2205658"/>
          <a:ext cx="846286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Ogólna ocena zadowolenia z obsługi przez urzędnika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18451"/>
              </p:ext>
            </p:extLst>
          </p:nvPr>
        </p:nvGraphicFramePr>
        <p:xfrm>
          <a:off x="72546" y="6310114"/>
          <a:ext cx="87912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  <a:gridCol w="446400"/>
              </a:tblGrid>
              <a:tr h="421200">
                <a:tc>
                  <a:txBody>
                    <a:bodyPr/>
                    <a:lstStyle/>
                    <a:p>
                      <a:r>
                        <a:rPr lang="pl-PL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Średnia </a:t>
                      </a:r>
                    </a:p>
                    <a:p>
                      <a:pPr algn="ctr"/>
                      <a:r>
                        <a:rPr lang="pl-PL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oceny</a:t>
                      </a:r>
                      <a:endParaRPr lang="pl-PL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3,7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3,2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3,2</a:t>
                      </a:r>
                      <a:endParaRPr lang="pl-PL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103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21882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udzielał informacji w sposób </a:t>
            </a:r>
            <a:r>
              <a:rPr lang="pl-PL" sz="1200" b="1" dirty="0" smtClean="0"/>
              <a:t>zrozumiały?</a:t>
            </a:r>
            <a:endParaRPr lang="pl-PL" sz="1200" b="1" dirty="0">
              <a:latin typeface="Tahoma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był uprzejmy i miły?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tx2"/>
                </a:solidFill>
              </a:rPr>
              <a:t>Ocena sposobu załatwienia przedstawionej sprawy przez urzędnika (1)</a:t>
            </a:r>
            <a:endParaRPr lang="pl-PL" sz="29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28978" y="1476281"/>
            <a:ext cx="2808313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odpowiedzi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„Zdecydowanie tak” oraz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„Raczej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86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13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104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21882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w czasie załatwiania sprawy poświęcił Ci dużo uwagi/ czasu?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w czasie załatwiania sprawy udzielał informacji w sposób kompetentny?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tx2"/>
                </a:solidFill>
              </a:rPr>
              <a:t>Ocena sposobu załatwienia przedstawionej sprawy przez urzędnika (2)</a:t>
            </a:r>
            <a:endParaRPr lang="pl-PL" sz="2900" b="1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228978" y="1476281"/>
            <a:ext cx="2808313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odpowiedzi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„Zdecydowanie tak” oraz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„Raczej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22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270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105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9123"/>
              </p:ext>
            </p:extLst>
          </p:nvPr>
        </p:nvGraphicFramePr>
        <p:xfrm>
          <a:off x="396330" y="4286261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8" y="4221882"/>
            <a:ext cx="8278805" cy="46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wyrażał przy Tobie swoje uwagi/ komentarze dotyczące urzędu/ urzędników/ zarządu/ prezydenta m.st. Warszawy?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podczas rozmowy odczuwałeś niechęć ze </a:t>
            </a:r>
            <a:r>
              <a:rPr lang="pl-PL" sz="1200" b="1" dirty="0" smtClean="0"/>
              <a:t>strony </a:t>
            </a:r>
            <a:r>
              <a:rPr lang="pl-PL" sz="1200" b="1" dirty="0"/>
              <a:t>urzędnika? 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2900" b="1" dirty="0" smtClean="0">
                <a:solidFill>
                  <a:schemeClr val="tx2"/>
                </a:solidFill>
              </a:rPr>
              <a:t>Ocena sposobu załatwienia przedstawionej sprawy przez urzędnika (3)</a:t>
            </a:r>
            <a:endParaRPr lang="pl-PL" sz="29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„NIE”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86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37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6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402122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27% urzędników poinformowało o możliwości telefonicznego lub SMS-owego powiadomienia o odbiorze gotowych dokumentów, decyzji.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31% urzędników zaproponowało audytorom wyjaśnienie wypełnienia lub pomogło wypełnić formularz, wniosek. Średnią bardzo zaniżali jednak pracownicy urzędu na Wilanowie, gdzie taką propozycję złożyło audytorom tylko 5% pracowników.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67% urzędników w ogóle nie poinformowało audytorów o dostępnych (w urzędzie 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lub na stronie) kartach informacyjnych zawierających wszystkie potrzebne informacje odnośnie załatwianej strawy urzędowej.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Podczas załatwiania spraw urzędnicy najczęściej informowali audytorów o wymaganych dokumentach (92%). Rzadziej podawane informacje dotyczyły wymaganych opłat, miejsca złożenia dokumentów i wymaganego terminu odpowiedzi – urzędnicy podawali te informacje w 64% - 75%. 5% audytorów musiało dopytywać urzędników o wszystkie informacje – na Wilanowie i w Śródmieściu działo się tak nawet w 15% przypadków.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61% urzędników po wyjaśnieniu sprawy, upewniało się czy audytor na pewno wszystko zrozumiał. Najczęściej robili to urzędnicy na Bielanach (85%). Najmniej skrupulatni byli urzędnicy w Rembertowie, Wawrze, na Targówku i Pradze Południe (40%-45%).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Prawidłowy termin rozpatrzenia wniosku podało 83% urzędników – o 5% więcej niż w roku 2013. Pozostali nie informowali audytorów o terminie w ogóle (13%), lub podawali błędną informację (3%).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7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402122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Zdecydowana większość audytorów (94%) obsługujących ich urzędników oceniła jako miłych i uprzejmych. Taki sam wynik odnotowano w ubiegłym roku.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poprzednim roku, ogólny poziom zadowolenia z obsługi jest bardzo dobry. Spośród wszystkich audytorów, którzy odwiedzili urzędy, aż 90% zadeklarowało zadowolenie ze sposobu obsługi przez urzędnika.</a:t>
            </a:r>
          </a:p>
          <a:p>
            <a:pPr algn="just">
              <a:buFont typeface="Wingdings" pitchFamily="2" charset="2"/>
              <a:buChar char="n"/>
            </a:pP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Najbardziej zadowoleni z wizyt (</a:t>
            </a:r>
            <a:r>
              <a:rPr lang="pl-PL" sz="1400" i="1" dirty="0">
                <a:solidFill>
                  <a:schemeClr val="tx1">
                    <a:lumMod val="50000"/>
                  </a:schemeClr>
                </a:solidFill>
              </a:rPr>
              <a:t>wg średniej ze sposobu obsług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i) byli audytorzy załatwiający sprawę w następujących dzielnicach: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Ursus,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Praga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Północ.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n"/>
            </a:pP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Najniższy poziom zadowolenia z obsługi wystąpił po wizytach w poniższych urzędach dzielnic: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Śródmieście,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Targówek.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457197" lvl="1" indent="0" algn="just">
              <a:buNone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Ranking urzędów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/>
              <a:t>Ranking urzędów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18664"/>
              </p:ext>
            </p:extLst>
          </p:nvPr>
        </p:nvGraphicFramePr>
        <p:xfrm>
          <a:off x="218563" y="1551921"/>
          <a:ext cx="8694000" cy="489642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42000"/>
                <a:gridCol w="1242000"/>
                <a:gridCol w="1242000"/>
                <a:gridCol w="1242000"/>
                <a:gridCol w="1242000"/>
                <a:gridCol w="1242000"/>
                <a:gridCol w="1242000"/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URZĄD DZIELNICY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Otoczenie: Wygląd urzędu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Wygląd zewnętrzny urzędnika i stanowisko pracy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Zachowanie wobec interesanta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Obsługa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Sposób załatwienia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Ochota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Żoliborz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Bemowo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Rembertów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Ursynów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Wola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Ursus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Bielany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Praga Północ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Wawer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Ligh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Włochy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Białołęka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Wesoła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Praga Południe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Targówek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Wilanów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>
                          <a:solidFill>
                            <a:srgbClr val="404143"/>
                          </a:solidFill>
                          <a:effectLst/>
                          <a:latin typeface="Arial Light"/>
                        </a:rPr>
                        <a:t>Śródmieście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Ligh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996730" y="6457454"/>
            <a:ext cx="2602975" cy="4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2" tIns="45722" rIns="91442" bIns="45722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100" b="1" dirty="0">
                <a:solidFill>
                  <a:srgbClr val="FF0000"/>
                </a:solidFill>
              </a:rPr>
              <a:t>najlepsze wyniki w danej grupie ocenianych kryteriów 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8564" y="6525008"/>
            <a:ext cx="3693410" cy="2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2" tIns="45722" rIns="91442" bIns="45722" anchor="ctr">
            <a:spAutoFit/>
          </a:bodyPr>
          <a:lstStyle/>
          <a:p>
            <a:pPr>
              <a:spcBef>
                <a:spcPct val="0"/>
              </a:spcBef>
            </a:pPr>
            <a:r>
              <a:rPr lang="pl-PL" sz="1000" dirty="0" smtClean="0">
                <a:solidFill>
                  <a:schemeClr val="tx1">
                    <a:lumMod val="50000"/>
                  </a:schemeClr>
                </a:solidFill>
              </a:rPr>
              <a:t>Ranking stworzono na podstawie 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</a:rPr>
              <a:t>odpowiedzi </a:t>
            </a:r>
            <a:r>
              <a:rPr lang="pl-PL" sz="1000" dirty="0" smtClean="0">
                <a:solidFill>
                  <a:schemeClr val="tx1">
                    <a:lumMod val="50000"/>
                  </a:schemeClr>
                </a:solidFill>
              </a:rPr>
              <a:t>pozytywnych.</a:t>
            </a:r>
            <a:endParaRPr lang="en-GB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 flipV="1">
            <a:off x="4788818" y="4715738"/>
            <a:ext cx="360040" cy="174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5148858" y="3789834"/>
            <a:ext cx="432048" cy="26676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SCHEMAT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Schemat badania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34210" y="1662425"/>
            <a:ext cx="3277169" cy="8368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49" tIns="72007" rIns="90009" bIns="72007" anchor="ctr"/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bg1"/>
                </a:solidFill>
              </a:rPr>
              <a:t>URZĄD MIASTA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043789" y="2804102"/>
            <a:ext cx="3102515" cy="914612"/>
            <a:chOff x="1043789" y="2804102"/>
            <a:chExt cx="3102515" cy="91461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43789" y="2878732"/>
              <a:ext cx="570011" cy="7653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3600" b="1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83663" y="2804102"/>
              <a:ext cx="2462641" cy="914612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PUNKTY INFORMACYJNE (PI)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299720" y="3947367"/>
            <a:ext cx="3307336" cy="1067047"/>
            <a:chOff x="2299720" y="3947367"/>
            <a:chExt cx="3307336" cy="106704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99720" y="4099803"/>
              <a:ext cx="570012" cy="7653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3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33242" y="3947367"/>
              <a:ext cx="2673814" cy="106704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WYDZIAŁY OBSŁUGI </a:t>
              </a:r>
              <a:r>
                <a:rPr lang="pl-PL" sz="1400" b="1" dirty="0" smtClean="0">
                  <a:solidFill>
                    <a:schemeClr val="tx1">
                      <a:lumMod val="50000"/>
                    </a:schemeClr>
                  </a:solidFill>
                </a:rPr>
                <a:t>MIESZKAŃCÓW (</a:t>
              </a: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WOM)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498490" y="5243067"/>
            <a:ext cx="4078996" cy="1067047"/>
            <a:chOff x="3498490" y="5243067"/>
            <a:chExt cx="4078996" cy="1067047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498490" y="5393914"/>
              <a:ext cx="570011" cy="765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3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130425" y="5243067"/>
              <a:ext cx="3447061" cy="1067047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DELEGATURY BIURA ADMINISTRACJI i SPRAW OBYWATELSKICH (</a:t>
              </a:r>
              <a:r>
                <a:rPr lang="pl-PL" sz="1400" b="1" dirty="0" err="1">
                  <a:solidFill>
                    <a:schemeClr val="tx1">
                      <a:lumMod val="50000"/>
                    </a:schemeClr>
                  </a:solidFill>
                </a:rPr>
                <a:t>BAiSO</a:t>
              </a: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Rodzaje spraw </a:t>
            </a:r>
            <a:r>
              <a:rPr lang="pl-PL" b="1" dirty="0" smtClean="0"/>
              <a:t>urzędowych: audyty informacyjne</a:t>
            </a:r>
            <a:endParaRPr lang="pl-PL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37332"/>
              </p:ext>
            </p:extLst>
          </p:nvPr>
        </p:nvGraphicFramePr>
        <p:xfrm>
          <a:off x="330390" y="1551921"/>
          <a:ext cx="8484809" cy="506931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3972"/>
                <a:gridCol w="7206028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Wydanie karty wędkarskiej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Zameldowanie na pobyt czasowy trwający ponad 3 miesiące cudzoziemców oraz obywateli państw członkowskich Unii Europejskiej i członków ich rodzin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Zezwolenie na sprzedaż napojów alkoholowych przeznaczonych do spożycia w miejscu sprzedaży /gastronomia/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Wyrejestrowanie pojazdu z powodu demontażu (kasacja w uprawnionej stacji demontażu)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Wyrobienie karty dużej rodziny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Wydanie wtórnika tablic rejestracyjnych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Przyznanie dodatku energetycznego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Głosowanie korespondencyjne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Wymiana dowodu osobistego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Wydawanie wypisu i wyrysu z obowiązującego miejscowego planu zagospodarowania przestrzennego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Wydawanie zezwoleń na usunięcie drzew i krzewów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Wydanie wtórnika dowodu rejestracyjnego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Zgłoszenie wymeldowania z pobytu stałego lub czasowego trwającego ponad 3 miesiące dla obywateli RP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Zameldowanie na pobyt stały obywateli RP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BAiSO</a:t>
                      </a:r>
                      <a:endParaRPr lang="pl-PL" sz="12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Documents and Settings\nataliaj\Moje dokumenty\Pobieranie\in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" y="29753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Rodzaje spraw </a:t>
            </a:r>
            <a:r>
              <a:rPr lang="pl-PL" b="1" dirty="0" smtClean="0"/>
              <a:t>faktycznie załatwianych </a:t>
            </a:r>
            <a:r>
              <a:rPr lang="pl-PL" b="1" dirty="0"/>
              <a:t>w </a:t>
            </a:r>
            <a:r>
              <a:rPr lang="pl-PL" b="1" dirty="0" smtClean="0"/>
              <a:t>urzędach</a:t>
            </a:r>
            <a:endParaRPr lang="pl-PL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90068"/>
              </p:ext>
            </p:extLst>
          </p:nvPr>
        </p:nvGraphicFramePr>
        <p:xfrm>
          <a:off x="330390" y="1551921"/>
          <a:ext cx="8484809" cy="242603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60000"/>
                <a:gridCol w="7200000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Udostępnianie informacji publicznej na wniosek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Wydanie międzynarodowego prawa jazdy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Wydanie zaświadczenia ze zbiorów meldunkowych, zbioru PESEL oraz ewidencji wydanych i unieważnionych dowodów osobistych na wniosek zainteresowanej osoby a dotyczący jej danych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Wydanie dowodu osobistego po raz pierwszy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BAiSO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Karta Warszawiaka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pl-PL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Wydanie zaświadczenia o niezaleganiu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 descr="C:\Documents and Settings\nataliaj\Moje dokumenty\Pobieranie\chec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06" y="189434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Metodologia badania </a:t>
            </a:r>
            <a:r>
              <a:rPr lang="pl-PL" sz="2800" b="1" dirty="0">
                <a:solidFill>
                  <a:schemeClr val="tx2"/>
                </a:solidFill>
              </a:rPr>
              <a:t>Tajemniczy Klient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7660" y="4633326"/>
            <a:ext cx="7810269" cy="1676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292129" indent="-292129" algn="ctr">
              <a:buClr>
                <a:srgbClr val="990099"/>
              </a:buClr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SPOSÓB REALIZACJI:</a:t>
            </a:r>
          </a:p>
          <a:p>
            <a:pPr marL="292129" indent="-292129" algn="just">
              <a:buClr>
                <a:srgbClr val="990099"/>
              </a:buClr>
              <a:buFontTx/>
              <a:buChar char="•"/>
            </a:pP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 badaniem miało miejsce szkolenie audytorów w zakresie standardów obsługi w urzędach. </a:t>
            </a:r>
          </a:p>
          <a:p>
            <a:pPr marL="292129" indent="-292129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każdy urząd przypadało: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w WOM, 5 wizyt 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10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w Delegaturach BAiSO. 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7660" y="1994732"/>
            <a:ext cx="7810269" cy="2515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01620" tIns="46043" rIns="201620" bIns="46043"/>
          <a:lstStyle/>
          <a:p>
            <a:pPr marL="292129" indent="-292129" algn="ctr">
              <a:buClr>
                <a:srgbClr val="990099"/>
              </a:buClr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TECHNIKA BADANIA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„MYSTERY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SHOPPING”: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 algn="just">
              <a:buClr>
                <a:srgbClr val="990099"/>
              </a:buClr>
              <a:buFontTx/>
              <a:buChar char="•"/>
            </a:pP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Specjalnie przeszkoleni audytorzy w roli potencjalnych klientów – obserwują i oceniają sposób oraz jakość obsługi. 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Dane zbierane są w trakcie rozmowy z pracownikami urzędu oraz poprzez obserwację ich zachowań. 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Arkusz ocen określa zagadnienia i elementy, na które audytorzy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mieli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zwracać uwagę podczas wizyty.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 wyjściu z urzędu audytorzy zaznaczają swoje obserwacje w kwestionariuszu.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 1/2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84561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27766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357381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Otoczenie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- wygląd 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	    22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400585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30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443790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32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86995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obsługa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35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530200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sposób 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40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72394" y="270971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Opis i schemat badania					 15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972394" y="314176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Wszystkie urzędy						 21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ZACHOWANIE SIĘ URZĘDNIKA WOBEC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368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Wszystkie urzędy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14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wygląd </a:t>
            </a:r>
            <a:r>
              <a:rPr lang="pl-PL" dirty="0"/>
              <a:t>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97709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48852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3273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85094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4179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16324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0771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87132"/>
              </p:ext>
            </p:extLst>
          </p:nvPr>
        </p:nvGraphicFramePr>
        <p:xfrm>
          <a:off x="614469" y="2422082"/>
          <a:ext cx="7557812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0937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6942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33040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18457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Wszystkie urzędy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579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3962"/>
              </p:ext>
            </p:extLst>
          </p:nvPr>
        </p:nvGraphicFramePr>
        <p:xfrm>
          <a:off x="108298" y="162959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stolików od wzorów wypełnionych formularzy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stolików do pisania formularzy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54772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5738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 2/2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84561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Jednostki organizacyjne: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PI, WOM, Delegatura </a:t>
            </a:r>
            <a:r>
              <a:rPr lang="pl-PL" sz="1400" dirty="0" err="1" smtClean="0">
                <a:solidFill>
                  <a:schemeClr val="tx1">
                    <a:lumMod val="50000"/>
                  </a:schemeClr>
                </a:solidFill>
              </a:rPr>
              <a:t>BAiSO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48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2270465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50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269531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3120159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obsługa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57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354500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sposób 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62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972394" y="439470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Otoczenie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- wygląd 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  	    72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972394" y="4819547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83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972394" y="524439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85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972394" y="5669241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obsługa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93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972394" y="609409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sposób 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101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972394" y="3969853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Poszczególne urzędy						 71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</a:t>
            </a:r>
            <a:r>
              <a:rPr lang="pl-PL" sz="4200" b="1" dirty="0" smtClean="0"/>
              <a:t>urzędy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266164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228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246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275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299774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76780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735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073257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39043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25454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04549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4040957" y="306975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2</a:t>
            </a:r>
            <a:r>
              <a:rPr lang="pl-PL" sz="1100" dirty="0" smtClean="0">
                <a:solidFill>
                  <a:schemeClr val="bg1"/>
                </a:solidFill>
              </a:rPr>
              <a:t>%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040957" y="5302002"/>
            <a:ext cx="531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2</a:t>
            </a:r>
            <a:r>
              <a:rPr lang="pl-PL" sz="1100" dirty="0" smtClean="0">
                <a:solidFill>
                  <a:schemeClr val="bg1"/>
                </a:solidFill>
              </a:rPr>
              <a:t>%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189041" y="448961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000000"/>
                </a:solidFill>
              </a:rPr>
              <a:t>1%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1793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58881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29600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299774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71782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9419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620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7766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299774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8699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9003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82153"/>
              </p:ext>
            </p:extLst>
          </p:nvPr>
        </p:nvGraphicFramePr>
        <p:xfrm>
          <a:off x="108298" y="1558138"/>
          <a:ext cx="2808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żuł gumę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71782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19"/>
          <p:cNvCxnSpPr/>
          <p:nvPr/>
        </p:nvCxnSpPr>
        <p:spPr>
          <a:xfrm flipH="1">
            <a:off x="396330" y="436589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365898"/>
            <a:ext cx="1200358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57950"/>
              </p:ext>
            </p:extLst>
          </p:nvPr>
        </p:nvGraphicFramePr>
        <p:xfrm>
          <a:off x="2916611" y="1557586"/>
          <a:ext cx="47937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80608"/>
            <a:ext cx="1200358" cy="11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997746"/>
            <a:ext cx="1200358" cy="11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4247538"/>
            <a:ext cx="1200358" cy="11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94979"/>
              </p:ext>
            </p:extLst>
          </p:nvPr>
        </p:nvGraphicFramePr>
        <p:xfrm>
          <a:off x="108298" y="1681104"/>
          <a:ext cx="2808000" cy="38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5623133"/>
            <a:ext cx="306070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Czy urzędnik poinformował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Cię 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jakim celu opuszcza stanowisko pracy? </a:t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2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200" i="1" dirty="0" smtClean="0">
                <a:solidFill>
                  <a:schemeClr val="tx1">
                    <a:lumMod val="50000"/>
                  </a:schemeClr>
                </a:solidFill>
              </a:rPr>
              <a:t>N=</a:t>
            </a:r>
            <a:r>
              <a:rPr lang="pl-PL" sz="1200" i="1" dirty="0" smtClean="0">
                <a:solidFill>
                  <a:srgbClr val="C00000"/>
                </a:solidFill>
              </a:rPr>
              <a:t>11</a:t>
            </a:r>
            <a:r>
              <a:rPr lang="pl-PL" sz="12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200" i="1" dirty="0">
                <a:solidFill>
                  <a:schemeClr val="tx1">
                    <a:lumMod val="50000"/>
                  </a:schemeClr>
                </a:solidFill>
              </a:rPr>
              <a:t>osób, przy których urzędnik opuszczał stanowisko pracy)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44925" y="5548249"/>
            <a:ext cx="3938588" cy="905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 fontAlgn="ctr"/>
            <a:r>
              <a:rPr lang="pl-PL" sz="1200" dirty="0" smtClean="0">
                <a:solidFill>
                  <a:srgbClr val="C00000"/>
                </a:solidFill>
              </a:rPr>
              <a:t>5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poinformowało, w jakim celu opuszcza stanowisko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pracy.</a:t>
            </a:r>
          </a:p>
          <a:p>
            <a:pPr defTabSz="762000" fontAlgn="ctr"/>
            <a:r>
              <a:rPr lang="pl-PL" sz="1200" dirty="0">
                <a:solidFill>
                  <a:srgbClr val="C00000"/>
                </a:solidFill>
              </a:rPr>
              <a:t>6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nie poinformowało w jakim celu opuszcza stanowisko pracy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331913" y="4941962"/>
            <a:ext cx="1041400" cy="61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sz="4000">
              <a:solidFill>
                <a:schemeClr val="hlin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561420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07602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8783"/>
              </p:ext>
            </p:extLst>
          </p:nvPr>
        </p:nvGraphicFramePr>
        <p:xfrm>
          <a:off x="1084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wydał formularzy /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23871"/>
              </p:ext>
            </p:extLst>
          </p:nvPr>
        </p:nvGraphicFramePr>
        <p:xfrm>
          <a:off x="5292874" y="2280178"/>
          <a:ext cx="3316046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98248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398292"/>
              </p:ext>
            </p:extLst>
          </p:nvPr>
        </p:nvGraphicFramePr>
        <p:xfrm>
          <a:off x="684362" y="249473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80811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33319"/>
              </p:ext>
            </p:extLst>
          </p:nvPr>
        </p:nvGraphicFramePr>
        <p:xfrm>
          <a:off x="-179734" y="2422130"/>
          <a:ext cx="1800000" cy="4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81126"/>
              </p:ext>
            </p:extLst>
          </p:nvPr>
        </p:nvGraphicFramePr>
        <p:xfrm>
          <a:off x="4572994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 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w trakcie rozmowy z Tobą zadzwonił telefon znajdujący się przy stanowisku, przy którym miała miejsce rozmowa?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72212"/>
              </p:ext>
            </p:extLst>
          </p:nvPr>
        </p:nvGraphicFramePr>
        <p:xfrm>
          <a:off x="828378" y="2280178"/>
          <a:ext cx="3816424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odebrał dzwoniący telefon?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599956" y="2249374"/>
            <a:ext cx="2917825" cy="905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2014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N=6): 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Tak, odebrał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l-PL" sz="1200" dirty="0">
                <a:solidFill>
                  <a:srgbClr val="C00000"/>
                </a:solidFill>
              </a:rPr>
              <a:t>6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 wskazań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Nie, nie odebrał żadnego – 0</a:t>
            </a:r>
            <a:r>
              <a:rPr lang="pl-PL" sz="1200" dirty="0" smtClean="0">
                <a:solidFill>
                  <a:srgbClr val="C00000"/>
                </a:solidFill>
              </a:rPr>
              <a:t>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wskazania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580906" y="4632470"/>
            <a:ext cx="2955925" cy="721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2014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N=6):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 – </a:t>
            </a:r>
            <a:r>
              <a:rPr lang="pl-PL" sz="1200" dirty="0" smtClean="0">
                <a:solidFill>
                  <a:srgbClr val="C00000"/>
                </a:solidFill>
              </a:rPr>
              <a:t>0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 wskazań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Nie – </a:t>
            </a:r>
            <a:r>
              <a:rPr lang="pl-PL" sz="1200" dirty="0">
                <a:solidFill>
                  <a:srgbClr val="C00000"/>
                </a:solidFill>
              </a:rPr>
              <a:t>6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 wskazań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292874" y="3596974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przed odebraniem telefonu przeprosił Ciebie / powiadomił, że odbierze telefon?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897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oraz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, 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721308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Prostokąt 19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1698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6509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42989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73870"/>
              </p:ext>
            </p:extLst>
          </p:nvPr>
        </p:nvGraphicFramePr>
        <p:xfrm>
          <a:off x="108298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321167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24176"/>
              </p:ext>
            </p:extLst>
          </p:nvPr>
        </p:nvGraphicFramePr>
        <p:xfrm>
          <a:off x="4140746" y="2422130"/>
          <a:ext cx="1800000" cy="32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8103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83239"/>
              </p:ext>
            </p:extLst>
          </p:nvPr>
        </p:nvGraphicFramePr>
        <p:xfrm>
          <a:off x="900866" y="2587562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96306"/>
              </p:ext>
            </p:extLst>
          </p:nvPr>
        </p:nvGraphicFramePr>
        <p:xfrm>
          <a:off x="36490" y="2565698"/>
          <a:ext cx="180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470349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68751"/>
              </p:ext>
            </p:extLst>
          </p:nvPr>
        </p:nvGraphicFramePr>
        <p:xfrm>
          <a:off x="4068738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4307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339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78207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 jego/ 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56634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Ocena sposobu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31128"/>
              </p:ext>
            </p:extLst>
          </p:nvPr>
        </p:nvGraphicFramePr>
        <p:xfrm>
          <a:off x="180546" y="2029050"/>
          <a:ext cx="216000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02783"/>
              </p:ext>
            </p:extLst>
          </p:nvPr>
        </p:nvGraphicFramePr>
        <p:xfrm>
          <a:off x="2473450" y="2057876"/>
          <a:ext cx="6333782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Prostokąt 26"/>
          <p:cNvSpPr/>
          <p:nvPr/>
        </p:nvSpPr>
        <p:spPr>
          <a:xfrm>
            <a:off x="252314" y="5518026"/>
            <a:ext cx="8784976" cy="774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849290" y="1568612"/>
            <a:ext cx="1188000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2013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=352*)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8507141" y="2205658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74955" y="1568612"/>
            <a:ext cx="1188000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2014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=346*)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8547666" y="3925491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pole tekstowe 6"/>
          <p:cNvSpPr txBox="1">
            <a:spLocks noChangeArrowheads="1"/>
          </p:cNvSpPr>
          <p:nvPr/>
        </p:nvSpPr>
        <p:spPr bwMode="auto">
          <a:xfrm>
            <a:off x="8528449" y="3067919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8511656" y="5590034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8528448" y="4739615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81502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</a:t>
            </a:r>
            <a:r>
              <a:rPr lang="pl-PL" sz="3100" b="1" dirty="0">
                <a:solidFill>
                  <a:schemeClr val="tx2"/>
                </a:solidFill>
              </a:rPr>
              <a:t>Ocena sposobu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 – porównanie w latach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24357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60127"/>
              </p:ext>
            </p:extLst>
          </p:nvPr>
        </p:nvGraphicFramePr>
        <p:xfrm>
          <a:off x="108298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132634" y="6382122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Wszystkie urzędy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</a:t>
            </a:r>
            <a:r>
              <a:rPr lang="pl-PL" sz="3100" b="1" dirty="0">
                <a:solidFill>
                  <a:schemeClr val="tx2"/>
                </a:solidFill>
              </a:rPr>
              <a:t>Ocena sposobu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1756771"/>
            <a:ext cx="6838645" cy="5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noAutofit/>
          </a:bodyPr>
          <a:lstStyle/>
          <a:p>
            <a:r>
              <a:rPr lang="pl-PL" sz="1200" b="1" dirty="0"/>
              <a:t>Czy urzędnik wyrażał przy Tobie swoje uwagi, komentarze dotyczące urzędu, urzędników, zarządu, prezydenta m.st. Warszawy?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42610"/>
              </p:ext>
            </p:extLst>
          </p:nvPr>
        </p:nvGraphicFramePr>
        <p:xfrm>
          <a:off x="614469" y="2308503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59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Jednostki </a:t>
            </a:r>
            <a:r>
              <a:rPr lang="pl-PL" dirty="0" smtClean="0"/>
              <a:t>organizacyjne: PI</a:t>
            </a:r>
            <a:r>
              <a:rPr lang="pl-PL" dirty="0"/>
              <a:t>, WOM, delegatura </a:t>
            </a:r>
            <a:r>
              <a:rPr lang="pl-PL" dirty="0" smtClean="0"/>
              <a:t>BA</a:t>
            </a:r>
            <a:r>
              <a:rPr lang="pl-PL" cap="none" dirty="0" smtClean="0"/>
              <a:t>i</a:t>
            </a:r>
            <a:r>
              <a:rPr lang="pl-PL" dirty="0" smtClean="0"/>
              <a:t>SO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Funkcjonowanie urzędów: jednostki organizacyjne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124522" y="1614122"/>
            <a:ext cx="4896544" cy="3077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ŚREDNI CZAS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OCZEKIWANIA NA OBSŁUGĘ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PRZED…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996134" y="2097690"/>
            <a:ext cx="1195595" cy="3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WOM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467746" y="2097690"/>
            <a:ext cx="1197183" cy="3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PI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940946" y="2097690"/>
            <a:ext cx="1197183" cy="3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79231" y="4808969"/>
            <a:ext cx="4187126" cy="3077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ŚREDNIA LICZBA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OSÓB W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KOLEJCE 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018853" y="2636098"/>
            <a:ext cx="1195595" cy="26077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691080" y="2636098"/>
            <a:ext cx="1197183" cy="26077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37297"/>
              </p:ext>
            </p:extLst>
          </p:nvPr>
        </p:nvGraphicFramePr>
        <p:xfrm>
          <a:off x="1260426" y="2709930"/>
          <a:ext cx="609706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2014: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4,7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2,5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8,2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2012: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5,2 minuty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6" name="Grupa 85"/>
          <p:cNvGrpSpPr/>
          <p:nvPr/>
        </p:nvGrpSpPr>
        <p:grpSpPr>
          <a:xfrm>
            <a:off x="2988618" y="5302002"/>
            <a:ext cx="4180820" cy="1034075"/>
            <a:chOff x="3061537" y="5324297"/>
            <a:chExt cx="4180820" cy="1034075"/>
          </a:xfrm>
        </p:grpSpPr>
        <p:sp>
          <p:nvSpPr>
            <p:cNvPr id="77" name="Prostokąt zaokrąglony 76"/>
            <p:cNvSpPr/>
            <p:nvPr/>
          </p:nvSpPr>
          <p:spPr>
            <a:xfrm>
              <a:off x="306153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8" name="Prostokąt zaokrąglony 77"/>
            <p:cNvSpPr/>
            <p:nvPr/>
          </p:nvSpPr>
          <p:spPr>
            <a:xfrm>
              <a:off x="306153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Prostokąt zaokrąglony 78"/>
            <p:cNvSpPr/>
            <p:nvPr/>
          </p:nvSpPr>
          <p:spPr>
            <a:xfrm>
              <a:off x="306153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zaokrąglony 79"/>
            <p:cNvSpPr/>
            <p:nvPr/>
          </p:nvSpPr>
          <p:spPr>
            <a:xfrm>
              <a:off x="457594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zaokrąglony 80"/>
            <p:cNvSpPr/>
            <p:nvPr/>
          </p:nvSpPr>
          <p:spPr>
            <a:xfrm>
              <a:off x="609035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zaokrąglony 81"/>
            <p:cNvSpPr/>
            <p:nvPr/>
          </p:nvSpPr>
          <p:spPr>
            <a:xfrm>
              <a:off x="457594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zaokrąglony 82"/>
            <p:cNvSpPr/>
            <p:nvPr/>
          </p:nvSpPr>
          <p:spPr>
            <a:xfrm>
              <a:off x="609035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zaokrąglony 83"/>
            <p:cNvSpPr/>
            <p:nvPr/>
          </p:nvSpPr>
          <p:spPr>
            <a:xfrm>
              <a:off x="457594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zaokrąglony 84"/>
            <p:cNvSpPr/>
            <p:nvPr/>
          </p:nvSpPr>
          <p:spPr>
            <a:xfrm>
              <a:off x="609035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11034"/>
              </p:ext>
            </p:extLst>
          </p:nvPr>
        </p:nvGraphicFramePr>
        <p:xfrm>
          <a:off x="1260426" y="5302002"/>
          <a:ext cx="609706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2014: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0,6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0,5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2,3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0,7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0,9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2,2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2012: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0,9 osób 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0,9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1,4 osób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pracy</a:t>
            </a:r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351426" y="6118535"/>
            <a:ext cx="2869111" cy="463953"/>
            <a:chOff x="351426" y="6064362"/>
            <a:chExt cx="2869111" cy="463953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959" y="6064362"/>
              <a:ext cx="2678578" cy="46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identyfikator przypięty w innym miejscu niż na szyi</a:t>
              </a:r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43" name="Rectangle 29"/>
            <p:cNvSpPr>
              <a:spLocks noChangeAspect="1" noChangeArrowheads="1"/>
            </p:cNvSpPr>
            <p:nvPr/>
          </p:nvSpPr>
          <p:spPr bwMode="auto">
            <a:xfrm>
              <a:off x="351426" y="6233618"/>
              <a:ext cx="150839" cy="1254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67834"/>
              </p:ext>
            </p:extLst>
          </p:nvPr>
        </p:nvGraphicFramePr>
        <p:xfrm>
          <a:off x="468578" y="1738010"/>
          <a:ext cx="2160000" cy="32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jest ubrany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“na służbowo”?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</a:t>
                      </a:r>
                    </a:p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jest porządek?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i nazwiskiem?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15337"/>
              </p:ext>
            </p:extLst>
          </p:nvPr>
        </p:nvGraphicFramePr>
        <p:xfrm>
          <a:off x="2772594" y="1715636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141678"/>
              </p:ext>
            </p:extLst>
          </p:nvPr>
        </p:nvGraphicFramePr>
        <p:xfrm>
          <a:off x="4844784" y="1715637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161609"/>
              </p:ext>
            </p:extLst>
          </p:nvPr>
        </p:nvGraphicFramePr>
        <p:xfrm>
          <a:off x="7021065" y="1726750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502609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50737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50737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31843"/>
              </p:ext>
            </p:extLst>
          </p:nvPr>
        </p:nvGraphicFramePr>
        <p:xfrm>
          <a:off x="2859064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357777" y="5886853"/>
            <a:ext cx="2875462" cy="279245"/>
            <a:chOff x="357777" y="5886853"/>
            <a:chExt cx="2875462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310" y="5886853"/>
              <a:ext cx="2684929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identyfikator</a:t>
              </a:r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powieszony na szyi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" name="Rectangle 16"/>
            <p:cNvSpPr>
              <a:spLocks noChangeAspect="1" noChangeArrowheads="1"/>
            </p:cNvSpPr>
            <p:nvPr/>
          </p:nvSpPr>
          <p:spPr bwMode="auto">
            <a:xfrm>
              <a:off x="357777" y="5963754"/>
              <a:ext cx="150839" cy="1254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51426" y="6534925"/>
            <a:ext cx="2869111" cy="279245"/>
            <a:chOff x="351426" y="6462917"/>
            <a:chExt cx="2869111" cy="27924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541959" y="6462917"/>
              <a:ext cx="2678578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identyfikator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w </a:t>
              </a: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okienku/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na biurku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36"/>
            <p:cNvSpPr>
              <a:spLocks noChangeAspect="1" noChangeArrowheads="1"/>
            </p:cNvSpPr>
            <p:nvPr/>
          </p:nvSpPr>
          <p:spPr bwMode="auto">
            <a:xfrm>
              <a:off x="351426" y="6539818"/>
              <a:ext cx="150839" cy="125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586" y="5662042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/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7803"/>
              </p:ext>
            </p:extLst>
          </p:nvPr>
        </p:nvGraphicFramePr>
        <p:xfrm>
          <a:off x="49469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36838"/>
              </p:ext>
            </p:extLst>
          </p:nvPr>
        </p:nvGraphicFramePr>
        <p:xfrm>
          <a:off x="71263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1610814" y="5013970"/>
            <a:ext cx="1017764" cy="864000"/>
            <a:chOff x="1610814" y="4978066"/>
            <a:chExt cx="1017764" cy="864000"/>
          </a:xfrm>
        </p:grpSpPr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1610814" y="4978066"/>
              <a:ext cx="1017764" cy="86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821989" y="5142639"/>
              <a:ext cx="595415" cy="4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2" tIns="45722" rIns="91442" bIns="45722" anchor="ctr">
              <a:spAutoFit/>
            </a:bodyPr>
            <a:lstStyle/>
            <a:p>
              <a:pPr algn="ctr"/>
              <a:r>
                <a:rPr lang="pl-PL" sz="1100" b="1" dirty="0">
                  <a:solidFill>
                    <a:schemeClr val="bg1"/>
                  </a:solidFill>
                </a:rPr>
                <a:t>TAK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 smtClean="0">
                  <a:solidFill>
                    <a:schemeClr val="bg1"/>
                  </a:solidFill>
                </a:rPr>
                <a:t>2014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r>
              <a:rPr lang="pl-PL" dirty="0" smtClean="0"/>
              <a:t>51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84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się urzędnika wobec 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53</a:t>
            </a:fld>
            <a:endParaRPr lang="pl-P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71894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się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54</a:t>
            </a:fld>
            <a:endParaRPr lang="pl-P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rozpoczął obsługę Twojej sprawy od razu?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10119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29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233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się urzędnika wobec interesanta </a:t>
            </a:r>
            <a:r>
              <a:rPr lang="pl-PL" sz="3100" b="1" dirty="0" smtClean="0">
                <a:solidFill>
                  <a:schemeClr val="tx2"/>
                </a:solidFill>
              </a:rPr>
              <a:t>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00315"/>
              </p:ext>
            </p:extLst>
          </p:nvPr>
        </p:nvGraphicFramePr>
        <p:xfrm>
          <a:off x="468578" y="2226788"/>
          <a:ext cx="2160000" cy="354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 uprzejmie, ale użył innych słów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12716"/>
              </p:ext>
            </p:extLst>
          </p:nvPr>
        </p:nvGraphicFramePr>
        <p:xfrm>
          <a:off x="2772594" y="2202661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274683"/>
              </p:ext>
            </p:extLst>
          </p:nvPr>
        </p:nvGraphicFramePr>
        <p:xfrm>
          <a:off x="4844784" y="220266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50243"/>
              </p:ext>
            </p:extLst>
          </p:nvPr>
        </p:nvGraphicFramePr>
        <p:xfrm>
          <a:off x="7021065" y="2213775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4397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</a:t>
            </a:r>
            <a:r>
              <a:rPr lang="pl-PL" sz="1200" b="1" dirty="0" smtClean="0"/>
              <a:t>przywitał się?</a:t>
            </a:r>
            <a:endParaRPr lang="pl-PL" sz="1200" b="1" dirty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503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się urzędnika wobec interesanta </a:t>
            </a:r>
            <a:r>
              <a:rPr lang="pl-PL" sz="3100" b="1" dirty="0" smtClean="0">
                <a:solidFill>
                  <a:schemeClr val="tx2"/>
                </a:solidFill>
              </a:rPr>
              <a:t>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24216"/>
              </p:ext>
            </p:extLst>
          </p:nvPr>
        </p:nvGraphicFramePr>
        <p:xfrm>
          <a:off x="468578" y="2206114"/>
          <a:ext cx="216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utrzymywał kontakt wzrokowy?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zajmował się prywatnymi sprawami?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lub pił?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056805"/>
              </p:ext>
            </p:extLst>
          </p:nvPr>
        </p:nvGraphicFramePr>
        <p:xfrm>
          <a:off x="2772594" y="2202661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19580"/>
              </p:ext>
            </p:extLst>
          </p:nvPr>
        </p:nvGraphicFramePr>
        <p:xfrm>
          <a:off x="4844784" y="2202662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36069"/>
              </p:ext>
            </p:extLst>
          </p:nvPr>
        </p:nvGraphicFramePr>
        <p:xfrm>
          <a:off x="7021065" y="2213775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4397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358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sprawy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24167"/>
              </p:ext>
            </p:extLst>
          </p:nvPr>
        </p:nvGraphicFramePr>
        <p:xfrm>
          <a:off x="540586" y="2205978"/>
          <a:ext cx="216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dopytywał o szczegóły przedstawionej przez Ciebie sprawy?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używał terminologii zrozumiałej dla Ciebie?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163583"/>
              </p:ext>
            </p:extLst>
          </p:nvPr>
        </p:nvGraphicFramePr>
        <p:xfrm>
          <a:off x="2772594" y="2202661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3266"/>
              </p:ext>
            </p:extLst>
          </p:nvPr>
        </p:nvGraphicFramePr>
        <p:xfrm>
          <a:off x="4844784" y="2202661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928596"/>
              </p:ext>
            </p:extLst>
          </p:nvPr>
        </p:nvGraphicFramePr>
        <p:xfrm>
          <a:off x="7021065" y="2202661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89634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58</a:t>
            </a:fld>
            <a:endParaRPr lang="pl-PL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67582" y="5590034"/>
            <a:ext cx="4818155" cy="721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62016" tIns="82808" rIns="162016" bIns="82808" anchor="ctr">
            <a:spAutoFit/>
          </a:bodyPr>
          <a:lstStyle/>
          <a:p>
            <a:pPr defTabSz="762076" font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WOM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(N=2): 1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pracownik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poinformował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  <a:p>
            <a:pPr defTabSz="762076" font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PI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(N=4):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pracowników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poinformowało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  <a:p>
            <a:pPr defTabSz="762076" fontAlgn="ctr"/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N=5): 3 pracowników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poinformowało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2700586" y="5302002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/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>
            <a:off x="828378" y="4365898"/>
            <a:ext cx="2160240" cy="1728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90009" tIns="46805" rIns="414041" bIns="46805" anchor="ctr">
            <a:spAutoFit/>
          </a:bodyPr>
          <a:lstStyle/>
          <a:p>
            <a:pPr algn="l">
              <a:lnSpc>
                <a:spcPct val="90000"/>
              </a:lnSpc>
            </a:pPr>
            <a:endParaRPr lang="pl-PL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255865" y="4517965"/>
            <a:ext cx="1305267" cy="13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Czy urzędnik poinformował Cię w jakim celu opuszcza stanowisko pracy?</a:t>
            </a: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577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20825"/>
              </p:ext>
            </p:extLst>
          </p:nvPr>
        </p:nvGraphicFramePr>
        <p:xfrm>
          <a:off x="540586" y="1917626"/>
          <a:ext cx="2160000" cy="2916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516363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Wydał druk formularza/wniosku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636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gdzie można znaleźć taki formularz/ wniosek na terenie urzędu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012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Poinformował, że są one dostępne na stronie internetowej Urzędu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2424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505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wspomniał o formularzu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61508"/>
              </p:ext>
            </p:extLst>
          </p:nvPr>
        </p:nvGraphicFramePr>
        <p:xfrm>
          <a:off x="2839141" y="1845618"/>
          <a:ext cx="230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86665"/>
              </p:ext>
            </p:extLst>
          </p:nvPr>
        </p:nvGraphicFramePr>
        <p:xfrm>
          <a:off x="4822300" y="1845618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20354"/>
              </p:ext>
            </p:extLst>
          </p:nvPr>
        </p:nvGraphicFramePr>
        <p:xfrm>
          <a:off x="7021065" y="1856732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573866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573866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573866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21751"/>
              </p:ext>
            </p:extLst>
          </p:nvPr>
        </p:nvGraphicFramePr>
        <p:xfrm>
          <a:off x="2859064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357776" y="6102877"/>
            <a:ext cx="2875463" cy="279245"/>
            <a:chOff x="357776" y="5886853"/>
            <a:chExt cx="2875463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310" y="5886853"/>
              <a:ext cx="2684929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Tak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357776" y="5963754"/>
              <a:ext cx="144000" cy="144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51426" y="6318928"/>
            <a:ext cx="2869111" cy="279190"/>
            <a:chOff x="351426" y="6264783"/>
            <a:chExt cx="2869111" cy="279190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959" y="6264783"/>
              <a:ext cx="2678578" cy="27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Nie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51426" y="6341657"/>
              <a:ext cx="144000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  <a:defRPr/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51426" y="6534925"/>
            <a:ext cx="2869111" cy="279245"/>
            <a:chOff x="351426" y="6462917"/>
            <a:chExt cx="2869111" cy="27924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541959" y="6462917"/>
              <a:ext cx="2678578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Nie dotyczy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351426" y="6539818"/>
              <a:ext cx="144000" cy="14400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586" y="5590034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/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981252"/>
              </p:ext>
            </p:extLst>
          </p:nvPr>
        </p:nvGraphicFramePr>
        <p:xfrm>
          <a:off x="49469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4239"/>
              </p:ext>
            </p:extLst>
          </p:nvPr>
        </p:nvGraphicFramePr>
        <p:xfrm>
          <a:off x="71263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40346" y="5085978"/>
            <a:ext cx="2104439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Czy urzędnik zaproponował wyjaśnienie formularza/ wniosku / lub wyjaśnił, jak go wypełnić? (</a:t>
            </a:r>
            <a:r>
              <a:rPr lang="pl-PL" sz="1200" b="1" dirty="0" smtClean="0">
                <a:solidFill>
                  <a:schemeClr val="bg1"/>
                </a:solidFill>
              </a:rPr>
              <a:t>2014)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79701" y="1485578"/>
            <a:ext cx="29809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urzędnik wydał druk formularza / wniosku lub poinformował, gdzie możesz go znaleźć?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r>
              <a:rPr lang="pl-PL" dirty="0" smtClean="0"/>
              <a:t>59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5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1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zdecydowanej większości urzędów oznakowania stanowisk WOM, delegatur BAiSO oraz Punktów Informacyjnych były widoczne i czytelne.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Tablice informacyjne zlokalizowane w urzędach dzielnic były dobrze widoczne 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większości urzędów dzielnicowych. Jedynie na Wilanowie 15% audytorów miało problem z jej znalezieniem.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zeszłym roku – karty informacyjne były dostępne na sali podczas 96% realizowanych audytów. Jedynie na Pradze Północ kart informacyjnych brakowało w 15% przypadków, w innych urzędach zdarzało się to sporadycznie.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zdecydowanej większości urzędów (średnio w 90% przypadków) karty informacyjne znajdowały się w kieszonkach w łatwo zauważalnym miejscu. Jedynym wyjątkiem był urząd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dzielnicy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Włochy, gdzie umiejscowienie kart informacyjnych było bardziej zróżnicowane – częściowo zajmując kieszonki na sali i częściowo inne miejsca. Karty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urzędach były niemal w każdym przypadku porządnie poukładane.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Formularze i wnioski były dostępne podczas 95% realizowanych wizyt. Jest to wynik niższy od notowanych w poprzednich falach badania o 3-4%. Największy odsetek audytorów zgłaszał brak formularzy w urzędzie dzielnicy Praga Południe (15%). Umiejscowienie formularzy było zazwyczaj dogodne, łatwe do zauważenia.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50833"/>
              </p:ext>
            </p:extLst>
          </p:nvPr>
        </p:nvGraphicFramePr>
        <p:xfrm>
          <a:off x="468339" y="2206114"/>
          <a:ext cx="216024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Wyjaśniał sprawę z głowy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kartami informacyjnymi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aktami prawnymi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komputerem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Korzystał z pomocy innych urzędników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wiem/trudno powiedzieć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65657"/>
              </p:ext>
            </p:extLst>
          </p:nvPr>
        </p:nvGraphicFramePr>
        <p:xfrm>
          <a:off x="2772594" y="2202661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15889"/>
              </p:ext>
            </p:extLst>
          </p:nvPr>
        </p:nvGraphicFramePr>
        <p:xfrm>
          <a:off x="4844784" y="2202662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957526"/>
              </p:ext>
            </p:extLst>
          </p:nvPr>
        </p:nvGraphicFramePr>
        <p:xfrm>
          <a:off x="7021065" y="2213775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4397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684763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podczas wyjaśniania przedstawionej przez Ciebie sprawy…?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60</a:t>
            </a:fld>
            <a:endParaRPr lang="pl-PL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24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61</a:t>
            </a:fld>
            <a:endParaRPr lang="pl-PL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46991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29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999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23203"/>
              </p:ext>
            </p:extLst>
          </p:nvPr>
        </p:nvGraphicFramePr>
        <p:xfrm>
          <a:off x="468578" y="2291159"/>
          <a:ext cx="2160000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dokumenty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opłaty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lub brak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Miejsce złożenia dokumentów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Termin odpowiedzi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WSZYSTKICH sprawach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59259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828118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775188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58768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(bez </a:t>
            </a:r>
            <a:r>
              <a:rPr lang="pl-PL" sz="1200" b="1" dirty="0"/>
              <a:t>dopytywania)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63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40346" y="5157986"/>
            <a:ext cx="8352928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12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załatwienia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64</a:t>
            </a:fld>
            <a:endParaRPr lang="pl-P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485578"/>
            <a:ext cx="8206797" cy="6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Które z poniższych stwierdzeń najlepiej </a:t>
            </a:r>
            <a:r>
              <a:rPr lang="pl-PL" sz="1200" b="1" dirty="0" smtClean="0"/>
              <a:t>opisuje </a:t>
            </a:r>
            <a:r>
              <a:rPr lang="pl-PL" sz="1200" b="1" dirty="0"/>
              <a:t>to w jaki sposób urzędnik SPONTANICZNIE, bez Twojego dopytywania poinformował Cię o opłatach/braku opłat, jakie są wymagane przy załatwianiu przedstawionej przez Ciebie sprawy?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95410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149930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58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83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załatwienia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65</a:t>
            </a:fld>
            <a:endParaRPr lang="pl-P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 DOPYTANIU urzędnik?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01848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796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087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14978"/>
              </p:ext>
            </p:extLst>
          </p:nvPr>
        </p:nvGraphicFramePr>
        <p:xfrm>
          <a:off x="468578" y="2291159"/>
          <a:ext cx="216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kasie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w banku/ na poczcie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nie poinformował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miejscu uiszczenia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271297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61411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68380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58768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66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305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80985"/>
              </p:ext>
            </p:extLst>
          </p:nvPr>
        </p:nvGraphicFramePr>
        <p:xfrm>
          <a:off x="468578" y="2291159"/>
          <a:ext cx="216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prawidłowo mnie poinformował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mnie,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ale nieprawidłowo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mnie nie poinformował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747952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58768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</a:t>
            </a:r>
            <a:r>
              <a:rPr lang="pl-PL" sz="1200" b="1" dirty="0" smtClean="0"/>
              <a:t>o </a:t>
            </a:r>
            <a:r>
              <a:rPr lang="pl-PL" sz="1200" b="1" dirty="0"/>
              <a:t>terminie odpowiedzi na przedstawioną sprawę? 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67</a:t>
            </a:fld>
            <a:endParaRPr lang="pl-PL"/>
          </a:p>
        </p:txBody>
      </p:sp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710020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17080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71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33962"/>
              </p:ext>
            </p:extLst>
          </p:nvPr>
        </p:nvGraphicFramePr>
        <p:xfrm>
          <a:off x="468578" y="2291159"/>
          <a:ext cx="2160000" cy="3078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upewnił się, że zrozumiałeś jego/ jej wyjaśnienia?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poinformował, że istnieje możliwość telefonicznego poinformowania o odbiorze decyzji?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86232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58768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68</a:t>
            </a:fld>
            <a:endParaRPr lang="pl-PL"/>
          </a:p>
        </p:txBody>
      </p:sp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03775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44144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023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załatwienia przedstawionej sprawy (7)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69</a:t>
            </a:fld>
            <a:endParaRPr lang="pl-P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podczas rozmowy odczuwałeś(</a:t>
            </a:r>
            <a:r>
              <a:rPr lang="pl-PL" sz="1200" b="1" dirty="0" err="1"/>
              <a:t>aś</a:t>
            </a:r>
            <a:r>
              <a:rPr lang="pl-PL" sz="1200" b="1" dirty="0"/>
              <a:t>) niechęć ze strony urzędnika?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39417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716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068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2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94% audytorów liczbę blatów, stolików służących do wypełniania formularzy oraz wniosków oceniło jako wystarczającą dla potrzeb interesantów. Najniższy wynik odnotowano w dzielnicy Wilanów, gdzie tylko połowa audytorów uznała liczbę blatów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 wystarczającą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Podczas 82% zrealizowanych wizyt odległość blatów, stolików do wywieszonych wypełnionych formularzy/ wniosków została oceniona jako odpowiednia. Wynik ten oznacza 7% wzrostu w porównaniu z rokiem ubiegłym i aż 11% w zestawieniu z rokiem 2012. Wynik odnotowany w dzielnicy Wawer znacząco odbiegał jednak od tych wyników osiągając poziom 25%.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Liczba miejsc siedzących została oceniona jako wystarczająca podczas 92% wizyt. 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Jest to wynik o 2% niższy niż w roku ubiegłym. Urzędem, w których liczba miejsc siedzących została oceniona znacząco gorzej był Wilanów (55%).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7% wizyt audytorom zaoferowano pomoc w momencie, kiedy znaleźli się na terenie urzędu. Najczęściej pomoc oferowano w urzędzie na Wilanowie i we Włochach (5 z 20 wizyt)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także na Ochocie (4 na 20 wizyt). W 6 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17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badanych dzielnic podczas żadnej z wizyt nie zaoferowano pomocy audytorom. Wyniki te wskazują na pogorszenie jakości pracy urzędów w tej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kwestii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porównaniu z ubiegłym rokiem.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96% procentach wizyt w urzędach istniejący system numerkowy był sprawny. Rembertów i Ursus – to dzielnice, w których jeszcze brakuje systemu numerkowego.</a:t>
            </a:r>
          </a:p>
        </p:txBody>
      </p:sp>
    </p:spTree>
    <p:extLst>
      <p:ext uri="{BB962C8B-B14F-4D97-AF65-F5344CB8AC3E}">
        <p14:creationId xmlns:p14="http://schemas.microsoft.com/office/powerpoint/2010/main" val="31529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/>
              <a:t>Jednostki organizacyjne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49862"/>
              </p:ext>
            </p:extLst>
          </p:nvPr>
        </p:nvGraphicFramePr>
        <p:xfrm>
          <a:off x="468578" y="2291159"/>
          <a:ext cx="2160000" cy="3558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4397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70</a:t>
            </a:fld>
            <a:endParaRPr lang="pl-PL"/>
          </a:p>
        </p:txBody>
      </p:sp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721291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7801"/>
              </p:ext>
            </p:extLst>
          </p:nvPr>
        </p:nvGraphicFramePr>
        <p:xfrm>
          <a:off x="6949058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949449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Prostokąt 16"/>
          <p:cNvSpPr/>
          <p:nvPr/>
        </p:nvSpPr>
        <p:spPr>
          <a:xfrm>
            <a:off x="540346" y="5157986"/>
            <a:ext cx="8496944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8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6602" y="6094130"/>
            <a:ext cx="280800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„Zdecydowanie tak” oraz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„Raczej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Poszczególne urzędy</a:t>
            </a:r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</a:t>
            </a:r>
          </a:p>
          <a:p>
            <a:pPr algn="r"/>
            <a:r>
              <a:rPr lang="pl-PL" dirty="0" smtClean="0"/>
              <a:t>wygląd urzędu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widoczna jest tablica informacyjna?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73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oznakowanie PI jest widoczne/czytelne?</a:t>
            </a:r>
          </a:p>
        </p:txBody>
      </p:sp>
    </p:spTree>
    <p:extLst>
      <p:ext uri="{BB962C8B-B14F-4D97-AF65-F5344CB8AC3E}">
        <p14:creationId xmlns:p14="http://schemas.microsoft.com/office/powerpoint/2010/main" val="2185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oznakowanie poszczególnych stanowisk WOM PI delegatur BAISO jest widoczne/ czytelne?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74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2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75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6528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96416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karty informacyjne?</a:t>
            </a:r>
          </a:p>
        </p:txBody>
      </p:sp>
    </p:spTree>
    <p:extLst>
      <p:ext uri="{BB962C8B-B14F-4D97-AF65-F5344CB8AC3E}">
        <p14:creationId xmlns:p14="http://schemas.microsoft.com/office/powerpoint/2010/main" val="3168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76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karty informacyjne, które są na terenie urzędu są w miejscu, w którym łatwo je zauważyć?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karty informacyjne, które są na terenie urzędu są uporządkowane?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397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77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dirty="0" smtClean="0"/>
              <a:t>formularze / wnioski?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6990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78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formularze/ wnioski na terenie urzędu są w miejscu, w którym łatwo je zauważyć?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formularze/ wnioski, które są na terenie urzędu są ułożone w należytym porządku?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18935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79</a:t>
            </a:fld>
            <a:endParaRPr lang="pl-P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45960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42265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formularzy / wniosków?</a:t>
            </a:r>
          </a:p>
        </p:txBody>
      </p:sp>
    </p:spTree>
    <p:extLst>
      <p:ext uri="{BB962C8B-B14F-4D97-AF65-F5344CB8AC3E}">
        <p14:creationId xmlns:p14="http://schemas.microsoft.com/office/powerpoint/2010/main" val="2819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3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66% urzędników obsługujących audytorów podczas wizyt posiadało widoczne identyfikatory z imieniem i nazwiskiem. Jest to wynik niższy o 4% niż w roku ubiegłym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aż o 15% niższy niż w roku 2012. Identyfikatory najrzadziej noszą urzędnicy pracujący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dzielnicach Włochy i Praga Północ – ponad połowa urzędników w tych dzielnicach nie miała widocznych imiennych identyfikatorów.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91% urzędników ubranych było w strój „służbowy” określony w Standardach Obsługi Klienta Miasta Stołecznego Warszawy. Po wyraźnie niższym wyniku zanotowanym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2013 roku (72%) wskaźnik ten znów osiągnął więc wysoki poziom, przewyższając nawet wynik z roku 2012 (86%).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Podobnie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jak w poprzednich pomiarach na większości urzędniczych biurek panował porządek (95%). Stosunkowo największy bałagan panował na biurkach urzędników Targówka (76%), jednak odnotowano w tej dzielnicy wyraźną – 26% – poprawę w tej materii.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Podczas 5% wizyt audytorzy na biurkach urzędników zauważyli przedmioty niezwiązane z ich pracą. Na Targówku i Białołęce zdarzało się to najczęściej – odpowiednio w 19%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20% przypadków.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Naczynia (kubki, talerzyki) na biurkach urzędników znajdowały się bardzo rzadko – zaledwie u 5% urzędników. Na Targówku jednak nawet co 5 urzędnik obsługujący audytorów miał na swoim biurku naczynia. Na Białołęce zaś – prawie co 6. 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(8)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odległość blatów/ stolików od wzorów wypełnionych formularzy/wniosków na tablicach/w skoroszytach jest odpowiednia?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80</a:t>
            </a:fld>
            <a:endParaRPr lang="pl-PL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4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(9)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81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dirty="0" smtClean="0"/>
              <a:t>liczba miejsc </a:t>
            </a:r>
            <a:r>
              <a:rPr lang="pl-PL" sz="1200" b="1" dirty="0"/>
              <a:t>siedzących dla osób oczekujących jest wystarczająca?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liczba blatów/stolików do pisania formularzy/wniosków jest </a:t>
            </a:r>
            <a:r>
              <a:rPr lang="pl-PL" sz="1200" b="1" dirty="0" smtClean="0"/>
              <a:t>wystarczająca?</a:t>
            </a:r>
            <a:endParaRPr lang="pl-PL" sz="12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7007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Poszczególne urzędy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(10)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82</a:t>
            </a:fld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7225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22931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ktoś z pracowników urzędu podszedł do Ciebie i zaoferował pomoc?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działa system numerowy?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484562" y="6418162"/>
            <a:ext cx="259228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>
              <a:lnSpc>
                <a:spcPct val="90000"/>
              </a:lnSpc>
            </a:pP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* brak systemu numerkowego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0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pracownik miał identyfikator?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84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9034"/>
              </p:ext>
            </p:extLst>
          </p:nvPr>
        </p:nvGraphicFramePr>
        <p:xfrm>
          <a:off x="396330" y="2205658"/>
          <a:ext cx="846286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tx2"/>
                </a:solidFill>
              </a:rPr>
              <a:t>pracy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984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tx2"/>
                </a:solidFill>
              </a:rPr>
              <a:t>pracy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85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na biurku urzędnika jest porządek? 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jest ubrany </a:t>
            </a:r>
            <a:r>
              <a:rPr lang="pl-PL" sz="1200" b="1" dirty="0" smtClean="0"/>
              <a:t>„na </a:t>
            </a:r>
            <a:r>
              <a:rPr lang="pl-PL" sz="1200" b="1" dirty="0"/>
              <a:t>służbowo”?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7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86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/>
              <a:t>Czy na biurku są naczynia?</a:t>
            </a:r>
            <a:endParaRPr lang="pl-PL" sz="1200" b="1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na biurku urzędnika znajdują się tylko przedmioty związane z pracą?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b="1" dirty="0" smtClean="0">
                <a:solidFill>
                  <a:schemeClr val="tx2"/>
                </a:solidFill>
              </a:rPr>
              <a:t>pracy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2955" y="4126378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„NIE”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6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88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91082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rozpoczął obsługę Twojej sprawy od razu?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podjął się obsługi sprawy?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949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89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mówił wyraźnie?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podczas rozmowy starał się podtrzymywać kontakt </a:t>
            </a:r>
            <a:r>
              <a:rPr lang="pl-PL" sz="1200" b="1" dirty="0" smtClean="0"/>
              <a:t>wzrokowy </a:t>
            </a:r>
            <a:r>
              <a:rPr lang="pl-PL" sz="1200" b="1" dirty="0"/>
              <a:t>z Tobą?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92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Rezultaty badania</a:t>
            </a:r>
            <a:br>
              <a:rPr lang="pl-PL" b="1" dirty="0" smtClean="0"/>
            </a:br>
            <a:r>
              <a:rPr lang="pl-PL" sz="2800" b="1" dirty="0">
                <a:solidFill>
                  <a:schemeClr val="tx2"/>
                </a:solidFill>
              </a:rPr>
              <a:t>4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roku ubiegłym 97% urzędników od razu zajęło się obsługą sprawy audytora (w 2013 roku wskaźnik ten wynosił 98%).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91% urzędników uprzejmie powitało audytorów podczas pierwszego kontaktu. Najrzadziej zdarzało się to w dzielnicy Włochy.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6% urzędników nie pożegnało audytora w uprzejmy sposób. Najczęściej miało to miejsce w dzielnicach Targówek, Wawer, Wilanów, oraz Śródmieście.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Audytorzy bardzo dobrze ocenili dykcję urzędników – 99% z nich mówiło wyraźnie.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Kontakt wzrokowy z interesantem podtrzymywany był podczas 94% wizyt 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warszawskich urzędach dzielnicowych.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czasie rozmowy z interesantami 2% urzędników zajmowało się prywatnymi sprawami. Stosunkowo często zachowywali się w ten sposób pracownicy urzędów na Bielanach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Wawrze –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zdarzało się to w 10% audytów.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żadnym z audytów nie zdarzyło się, żeby urzędnik w trakcie załatwiania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audytorem pozwolił sobie na żucie gumy.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90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24045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podczas rozmowy z Tobą urzędnik jadł posiłek / przekąskę / pił herbatę, kawę lub inny napój?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podczas rozmowy z Tobą urzędnik zajmował się prywatnymi sprawami?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„NIE”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121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91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787923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32905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uprzejmie Ciebie pożegnał?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uprzejmie Cię przywitał?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550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92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44839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32905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okazywał zniecierpliwienie?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podczas rozmowy z Tobą urzędnik żuł gumę?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„NIE”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79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przedstawionej sprawy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2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94</a:t>
            </a:fld>
            <a:endParaRPr lang="pl-PL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używał zrozumiałej terminologii?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dopytywał o szczegóły przedstawionej przez Ciebie sprawy?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490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95</a:t>
            </a:fld>
            <a:endParaRPr lang="pl-PL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66109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31311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wydał Ci druk formularza/wniosku lub poinformował, </a:t>
            </a:r>
            <a:r>
              <a:rPr lang="pl-PL" sz="1200" b="1" dirty="0" smtClean="0"/>
              <a:t>gdzie </a:t>
            </a:r>
            <a:r>
              <a:rPr lang="pl-PL" sz="1200" b="1" dirty="0"/>
              <a:t>możesz znaleźć taki formularz/ wniosek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460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96</a:t>
            </a:fld>
            <a:endParaRPr lang="pl-PL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1287" y="4175546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urzędnik opuszczał stanowisko pracy w trakcie rozmowy z Tobą?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zaproponował wyjaśnienie formularza/ wniosku lub wyjaśnił, jak wypełnić formularz wniosek?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711304" y="4128555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„NIE”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03567"/>
              </p:ext>
            </p:extLst>
          </p:nvPr>
        </p:nvGraphicFramePr>
        <p:xfrm>
          <a:off x="396330" y="167915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1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97</a:t>
            </a:fld>
            <a:endParaRPr lang="pl-PL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54271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2234"/>
              </p:ext>
            </p:extLst>
          </p:nvPr>
        </p:nvGraphicFramePr>
        <p:xfrm>
          <a:off x="396330" y="3861842"/>
          <a:ext cx="846286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podczas wyjaśniania przedstawionej przez Ciebie sprawy...?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677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98</a:t>
            </a:fld>
            <a:endParaRPr lang="pl-PL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95610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37563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podczas wyjaśniania przedstawionej przez Ciebie sprawy...?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273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99</a:t>
            </a:fld>
            <a:endParaRPr lang="pl-PL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24688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07288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Ciebie o następujących krokach do załatwienia przedstawionej </a:t>
            </a:r>
            <a:r>
              <a:rPr lang="pl-PL" sz="1200" b="1" dirty="0" smtClean="0"/>
              <a:t>przez </a:t>
            </a:r>
            <a:r>
              <a:rPr lang="pl-PL" sz="1200" b="1" dirty="0"/>
              <a:t>Ciebie sprawy?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Poszczególne urzędy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b="1" dirty="0" smtClean="0">
                <a:solidFill>
                  <a:schemeClr val="tx2"/>
                </a:solidFill>
              </a:rPr>
              <a:t>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501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4572</TotalTime>
  <Words>5051</Words>
  <Application>Microsoft Office PowerPoint</Application>
  <PresentationFormat>Niestandardowy</PresentationFormat>
  <Paragraphs>1056</Paragraphs>
  <Slides>106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106</vt:i4>
      </vt:variant>
    </vt:vector>
  </HeadingPairs>
  <TitlesOfParts>
    <vt:vector size="115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Wingdings</vt:lpstr>
      <vt:lpstr>ARC</vt:lpstr>
      <vt:lpstr>TAJEMNICZY KLIENT W 17 URZĘDACH DZIELNIC M.ST. WARSZAWY</vt:lpstr>
      <vt:lpstr>Spis treści 1/2</vt:lpstr>
      <vt:lpstr>Spis treści 2/2</vt:lpstr>
      <vt:lpstr>Informacje o metodzie</vt:lpstr>
      <vt:lpstr>Wyniki badania</vt:lpstr>
      <vt:lpstr>Rezultaty badania 1 z 7</vt:lpstr>
      <vt:lpstr>Rezultaty badania 2 z 7</vt:lpstr>
      <vt:lpstr>Rezultaty badania 3 z 7</vt:lpstr>
      <vt:lpstr>Rezultaty badania 4 z 7</vt:lpstr>
      <vt:lpstr>Rezultaty badania 5 z 7</vt:lpstr>
      <vt:lpstr>Rezultaty badania 6 z 7</vt:lpstr>
      <vt:lpstr>Rezultaty badania 7 z 7</vt:lpstr>
      <vt:lpstr>Wyniki badania</vt:lpstr>
      <vt:lpstr>Ranking urzędów</vt:lpstr>
      <vt:lpstr>Wyniki badania</vt:lpstr>
      <vt:lpstr>Schemat badania</vt:lpstr>
      <vt:lpstr>Rodzaje spraw urzędowych: audyty informacyjne</vt:lpstr>
      <vt:lpstr>Rodzaje spraw faktycznie załatwianych w urzędach</vt:lpstr>
      <vt:lpstr>Metodologia badania Tajemniczy Klient</vt:lpstr>
      <vt:lpstr>Kryteria oceny</vt:lpstr>
      <vt:lpstr>Wyniki badania</vt:lpstr>
      <vt:lpstr>Wyniki badania</vt:lpstr>
      <vt:lpstr>Wszystkie urzędy Otoczenie: Wygląd Urzędu (1)</vt:lpstr>
      <vt:lpstr>Wszystkie urzędy Otoczenie: Wygląd Urzędu (2)</vt:lpstr>
      <vt:lpstr>Wszystkie urzędy Otoczenie: Wygląd Urzędu (3)</vt:lpstr>
      <vt:lpstr>Wszystkie urzędy Otoczenie: Wygląd Urzędu (4)</vt:lpstr>
      <vt:lpstr>Wszystkie urzędy Otoczenie: Wygląd Urzędu (5)</vt:lpstr>
      <vt:lpstr>Wszystkie urzędy Otoczenie: Wygląd Urzędu (6)</vt:lpstr>
      <vt:lpstr>Wszystkie urzędy Otoczenie: Wygląd Urzędu (7)</vt:lpstr>
      <vt:lpstr>Wyniki badania</vt:lpstr>
      <vt:lpstr>Wszystkie urzędy Wygląd zewnętrzny urzędnika i jego stanowisko pracy</vt:lpstr>
      <vt:lpstr>Wyniki badania</vt:lpstr>
      <vt:lpstr>Wszystkie urzędy Zachowanie urzędnika wobec interesanta (1)</vt:lpstr>
      <vt:lpstr>Wszystkie urzędy Zachowanie urzędnika wobec interesanta (2)</vt:lpstr>
      <vt:lpstr>Wyniki badania</vt:lpstr>
      <vt:lpstr>Wszystkie urzędy  Urzędnik: Obsługa przedstawionej sprawy (1)</vt:lpstr>
      <vt:lpstr>Wszystkie urzędy  Urzędnik: Obsługa przedstawionej sprawy (2)</vt:lpstr>
      <vt:lpstr>Wszystkie urzędy Urzędnik: Obsługa przedstawionej sprawy (3)</vt:lpstr>
      <vt:lpstr>Wszystkie urzędy  Urzędnik: Obsługa przedstawionej sprawy (4)</vt:lpstr>
      <vt:lpstr>Wyniki badania</vt:lpstr>
      <vt:lpstr>Wszystkie urzędy Urzędnik: Sposób załatwienia przedstawionej sprawy (1)</vt:lpstr>
      <vt:lpstr>Wszystkie urzędy Urzędnik: Sposób załatwienia przedstawionej sprawy (2)</vt:lpstr>
      <vt:lpstr>Wszystkie urzędy Urzędnik: Sposób załatwienia przedstawionej sprawy (3)</vt:lpstr>
      <vt:lpstr>Wszystkie urzędy Urzędnik: Sposób załatwiania przedstawionej sprawy (4)</vt:lpstr>
      <vt:lpstr>Wszystkie urzędy Urzędnik: Ocena sposobu załatwienia przedstawionej sprawy (1)</vt:lpstr>
      <vt:lpstr>Wszystkie urzędy Urzędnik: Ocena sposobu załatwienia przedstawionej sprawy (2)</vt:lpstr>
      <vt:lpstr>Wszystkie urzędy Urzędnik: Ocena sposobu załatwienia przedstawionej sprawy (3)</vt:lpstr>
      <vt:lpstr>Wyniki badania</vt:lpstr>
      <vt:lpstr>Jednostki organizacyjne Funkcjonowanie urzędów: jednostki organizacyjne</vt:lpstr>
      <vt:lpstr>Wyniki badania</vt:lpstr>
      <vt:lpstr>Jednostki organizacyjne Wygląd zewnętrzny urzędnika i jego stanowisko pracy</vt:lpstr>
      <vt:lpstr>Wyniki badania</vt:lpstr>
      <vt:lpstr>Jednostki organizacyjne Zachowanie się urzędnika wobec interesanta (1)</vt:lpstr>
      <vt:lpstr>Jednostki organizacyjne Zachowanie się urzędnika wobec interesanta (2)</vt:lpstr>
      <vt:lpstr>Jednostki organizacyjne Zachowanie się urzędnika wobec interesanta (3)</vt:lpstr>
      <vt:lpstr>Jednostki organizacyjne Zachowanie się urzędnika wobec interesanta (4)</vt:lpstr>
      <vt:lpstr>Wyniki badania</vt:lpstr>
      <vt:lpstr>Jednostki organizacyjne Urzędnik: Obsługa przedstawionej sprawy (1)</vt:lpstr>
      <vt:lpstr>Jednostki organizacyjne Urzędnik: Obsługa przedstawionej sprawy (2)</vt:lpstr>
      <vt:lpstr>Jednostki organizacyjne Urzędnik: Obsługa przedstawionej sprawy (3)</vt:lpstr>
      <vt:lpstr>Jednostki organizacyjne Urzędnik: Obsługa przedstawionej sprawy (4)</vt:lpstr>
      <vt:lpstr>Wyniki badania</vt:lpstr>
      <vt:lpstr>Jednostki organizacyjne Urzędnik: Sposób załatwienia przedstawionej sprawy (1)</vt:lpstr>
      <vt:lpstr>Jednostki organizacyjne Urzędnik: Sposób załatwienia przedstawionej sprawy (2)</vt:lpstr>
      <vt:lpstr>Jednostki organizacyjne Urzędnik: Sposób załatwienia przedstawionej sprawy (3)</vt:lpstr>
      <vt:lpstr>Jednostki organizacyjne Urzędnik: Sposób załatwienia przedstawionej sprawy (4)</vt:lpstr>
      <vt:lpstr>Jednostki organizacyjne Urzędnik: Sposób załatwienia przedstawionej sprawy (5)</vt:lpstr>
      <vt:lpstr>Jednostki organizacyjne Urzędnik: Sposób załatwienia przedstawionej sprawy (6)</vt:lpstr>
      <vt:lpstr>Jednostki organizacyjne Urzędnik: Sposób załatwienia przedstawionej sprawy (7)</vt:lpstr>
      <vt:lpstr>Jednostki organizacyjne Urzędnik: Sposób załatwienia przedstawionej sprawy (1)</vt:lpstr>
      <vt:lpstr>Wyniki badania</vt:lpstr>
      <vt:lpstr>Wyniki badania</vt:lpstr>
      <vt:lpstr>Poszczególne urzędy Otoczenie: Wygląd urzędu (1)</vt:lpstr>
      <vt:lpstr>Poszczególne urzędy Otoczenie: Wygląd urzędu (2)</vt:lpstr>
      <vt:lpstr>Poszczególne urzędy Otoczenie: Wygląd urzędu (3)</vt:lpstr>
      <vt:lpstr>Poszczególne urzędy Otoczenie: Wygląd urzędu (4)</vt:lpstr>
      <vt:lpstr>Poszczególne urzędy Otoczenie: Wygląd urzędu (5)</vt:lpstr>
      <vt:lpstr>Poszczególne urzędy Otoczenie: Wygląd urzędu (6)</vt:lpstr>
      <vt:lpstr>Poszczególne urzędy Otoczenie: Wygląd urzędu (7)</vt:lpstr>
      <vt:lpstr>Poszczególne urzędy Otoczenie: Wygląd urzędu (8)</vt:lpstr>
      <vt:lpstr>Poszczególne urzędy Otoczenie: Wygląd urzędu (9)</vt:lpstr>
      <vt:lpstr>Poszczególne urzędy Otoczenie: Wygląd urzędu (10)</vt:lpstr>
      <vt:lpstr>Wyniki badania</vt:lpstr>
      <vt:lpstr>Poszczególne urzędy Wygląd zewnętrzny urzędnika i jego stanowisko pracy (1)</vt:lpstr>
      <vt:lpstr>Poszczególne urzędy Wygląd zewnętrzny urzędnika i jego stanowisko pracy (2)</vt:lpstr>
      <vt:lpstr>Poszczególne urzędy Wygląd zewnętrzny urzędnika i jego stanowisko pracy (3)</vt:lpstr>
      <vt:lpstr>Wyniki badania</vt:lpstr>
      <vt:lpstr>Poszczególne urzędy Zachowanie urzędnika wobec interesanta (1)</vt:lpstr>
      <vt:lpstr>Poszczególne urzędy Zachowanie urzędnika wobec interesanta (2)</vt:lpstr>
      <vt:lpstr>Poszczególne urzędy Zachowanie urzędnika wobec interesanta (3)</vt:lpstr>
      <vt:lpstr>Poszczególne urzędy Zachowanie urzędnika wobec interesanta (4)</vt:lpstr>
      <vt:lpstr>Poszczególne urzędy Zachowanie urzędnika wobec interesanta (5)</vt:lpstr>
      <vt:lpstr>Wyniki badania</vt:lpstr>
      <vt:lpstr>Poszczególne urzędy Urzędnik: Obsługa przedstawionej sprawy (1)</vt:lpstr>
      <vt:lpstr>Poszczególne urzędy Urzędnik: Obsługa przedstawionej sprawy (2)</vt:lpstr>
      <vt:lpstr>Poszczególne urzędy Urzędnik: Obsługa przedstawionej sprawy (3)</vt:lpstr>
      <vt:lpstr>Poszczególne urzędy Urzędnik: Obsługa przedstawionej sprawy (4)</vt:lpstr>
      <vt:lpstr>Poszczególne urzędy Urzędnik: Obsługa przedstawionej sprawy (5)</vt:lpstr>
      <vt:lpstr>Poszczególne urzędy Urzędnik: Obsługa przedstawionej sprawy (6)</vt:lpstr>
      <vt:lpstr>Poszczególne urzędy Urzędnik: Obsługa przedstawionej sprawy (5)</vt:lpstr>
      <vt:lpstr>Wyniki badania</vt:lpstr>
      <vt:lpstr>Poszczególne urzędy Ogólna ocena zadowolenia z obsługi przez urzędnika</vt:lpstr>
      <vt:lpstr>Poszczególne urzędy Ocena sposobu załatwienia przedstawionej sprawy przez urzędnika (1)</vt:lpstr>
      <vt:lpstr>Poszczególne urzędy Ocena sposobu załatwienia przedstawionej sprawy przez urzędnika (2)</vt:lpstr>
      <vt:lpstr>Poszczególne urzędy Ocena sposobu załatwienia przedstawionej sprawy przez urzędnika (3)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386</cp:revision>
  <cp:lastPrinted>2014-11-17T08:32:56Z</cp:lastPrinted>
  <dcterms:created xsi:type="dcterms:W3CDTF">2013-09-17T08:07:59Z</dcterms:created>
  <dcterms:modified xsi:type="dcterms:W3CDTF">2014-11-20T13:29:44Z</dcterms:modified>
</cp:coreProperties>
</file>