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drawings/drawing3.xml" ContentType="application/vnd.openxmlformats-officedocument.drawingml.chartshapes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drawings/drawing4.xml" ContentType="application/vnd.openxmlformats-officedocument.drawingml.chartshapes+xml"/>
  <Override PartName="/ppt/charts/chart51.xml" ContentType="application/vnd.openxmlformats-officedocument.drawingml.chart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charts/chart54.xml" ContentType="application/vnd.openxmlformats-officedocument.drawingml.chart+xml"/>
  <Override PartName="/ppt/charts/chart55.xml" ContentType="application/vnd.openxmlformats-officedocument.drawingml.chart+xml"/>
  <Override PartName="/ppt/charts/chart56.xml" ContentType="application/vnd.openxmlformats-officedocument.drawingml.chart+xml"/>
  <Override PartName="/ppt/charts/chart57.xml" ContentType="application/vnd.openxmlformats-officedocument.drawingml.chart+xml"/>
  <Override PartName="/ppt/charts/chart58.xml" ContentType="application/vnd.openxmlformats-officedocument.drawingml.chart+xml"/>
  <Override PartName="/ppt/charts/chart59.xml" ContentType="application/vnd.openxmlformats-officedocument.drawingml.chart+xml"/>
  <Override PartName="/ppt/charts/chart60.xml" ContentType="application/vnd.openxmlformats-officedocument.drawingml.chart+xml"/>
  <Override PartName="/ppt/charts/chart61.xml" ContentType="application/vnd.openxmlformats-officedocument.drawingml.chart+xml"/>
  <Override PartName="/ppt/charts/chart62.xml" ContentType="application/vnd.openxmlformats-officedocument.drawingml.chart+xml"/>
  <Override PartName="/ppt/charts/chart63.xml" ContentType="application/vnd.openxmlformats-officedocument.drawingml.chart+xml"/>
  <Override PartName="/ppt/charts/chart64.xml" ContentType="application/vnd.openxmlformats-officedocument.drawingml.chart+xml"/>
  <Override PartName="/ppt/charts/chart65.xml" ContentType="application/vnd.openxmlformats-officedocument.drawingml.chart+xml"/>
  <Override PartName="/ppt/charts/chart66.xml" ContentType="application/vnd.openxmlformats-officedocument.drawingml.chart+xml"/>
  <Override PartName="/ppt/charts/chart67.xml" ContentType="application/vnd.openxmlformats-officedocument.drawingml.chart+xml"/>
  <Override PartName="/ppt/charts/chart68.xml" ContentType="application/vnd.openxmlformats-officedocument.drawingml.chart+xml"/>
  <Override PartName="/ppt/charts/chart69.xml" ContentType="application/vnd.openxmlformats-officedocument.drawingml.chart+xml"/>
  <Override PartName="/ppt/charts/chart70.xml" ContentType="application/vnd.openxmlformats-officedocument.drawingml.chart+xml"/>
  <Override PartName="/ppt/charts/chart71.xml" ContentType="application/vnd.openxmlformats-officedocument.drawingml.chart+xml"/>
  <Override PartName="/ppt/charts/chart72.xml" ContentType="application/vnd.openxmlformats-officedocument.drawingml.chart+xml"/>
  <Override PartName="/ppt/charts/chart73.xml" ContentType="application/vnd.openxmlformats-officedocument.drawingml.chart+xml"/>
  <Override PartName="/ppt/charts/chart74.xml" ContentType="application/vnd.openxmlformats-officedocument.drawingml.chart+xml"/>
  <Override PartName="/ppt/charts/chart75.xml" ContentType="application/vnd.openxmlformats-officedocument.drawingml.chart+xml"/>
  <Override PartName="/ppt/charts/chart76.xml" ContentType="application/vnd.openxmlformats-officedocument.drawingml.chart+xml"/>
  <Override PartName="/ppt/charts/chart77.xml" ContentType="application/vnd.openxmlformats-officedocument.drawingml.chart+xml"/>
  <Override PartName="/ppt/charts/chart78.xml" ContentType="application/vnd.openxmlformats-officedocument.drawingml.chart+xml"/>
  <Override PartName="/ppt/charts/chart79.xml" ContentType="application/vnd.openxmlformats-officedocument.drawingml.chart+xml"/>
  <Override PartName="/ppt/charts/chart80.xml" ContentType="application/vnd.openxmlformats-officedocument.drawingml.chart+xml"/>
  <Override PartName="/ppt/charts/chart81.xml" ContentType="application/vnd.openxmlformats-officedocument.drawingml.chart+xml"/>
  <Override PartName="/ppt/charts/chart82.xml" ContentType="application/vnd.openxmlformats-officedocument.drawingml.chart+xml"/>
  <Override PartName="/ppt/charts/chart83.xml" ContentType="application/vnd.openxmlformats-officedocument.drawingml.chart+xml"/>
  <Override PartName="/ppt/charts/chart84.xml" ContentType="application/vnd.openxmlformats-officedocument.drawingml.chart+xml"/>
  <Override PartName="/ppt/charts/chart85.xml" ContentType="application/vnd.openxmlformats-officedocument.drawingml.chart+xml"/>
  <Override PartName="/ppt/charts/chart86.xml" ContentType="application/vnd.openxmlformats-officedocument.drawingml.chart+xml"/>
  <Override PartName="/ppt/charts/chart87.xml" ContentType="application/vnd.openxmlformats-officedocument.drawingml.chart+xml"/>
  <Override PartName="/ppt/charts/chart88.xml" ContentType="application/vnd.openxmlformats-officedocument.drawingml.chart+xml"/>
  <Override PartName="/ppt/charts/chart89.xml" ContentType="application/vnd.openxmlformats-officedocument.drawingml.chart+xml"/>
  <Override PartName="/ppt/charts/chart90.xml" ContentType="application/vnd.openxmlformats-officedocument.drawingml.chart+xml"/>
  <Override PartName="/ppt/charts/chart91.xml" ContentType="application/vnd.openxmlformats-officedocument.drawingml.chart+xml"/>
  <Override PartName="/ppt/charts/chart92.xml" ContentType="application/vnd.openxmlformats-officedocument.drawingml.chart+xml"/>
  <Override PartName="/ppt/charts/chart93.xml" ContentType="application/vnd.openxmlformats-officedocument.drawingml.chart+xml"/>
  <Override PartName="/ppt/charts/chart94.xml" ContentType="application/vnd.openxmlformats-officedocument.drawingml.chart+xml"/>
  <Override PartName="/ppt/charts/chart95.xml" ContentType="application/vnd.openxmlformats-officedocument.drawingml.chart+xml"/>
  <Override PartName="/ppt/charts/chart96.xml" ContentType="application/vnd.openxmlformats-officedocument.drawingml.chart+xml"/>
  <Override PartName="/ppt/charts/chart97.xml" ContentType="application/vnd.openxmlformats-officedocument.drawingml.chart+xml"/>
  <Override PartName="/ppt/charts/chart98.xml" ContentType="application/vnd.openxmlformats-officedocument.drawingml.chart+xml"/>
  <Override PartName="/ppt/charts/chart99.xml" ContentType="application/vnd.openxmlformats-officedocument.drawingml.chart+xml"/>
  <Override PartName="/ppt/charts/chart100.xml" ContentType="application/vnd.openxmlformats-officedocument.drawingml.chart+xml"/>
  <Override PartName="/ppt/charts/chart101.xml" ContentType="application/vnd.openxmlformats-officedocument.drawingml.chart+xml"/>
  <Override PartName="/ppt/charts/chart102.xml" ContentType="application/vnd.openxmlformats-officedocument.drawingml.chart+xml"/>
  <Override PartName="/ppt/charts/chart103.xml" ContentType="application/vnd.openxmlformats-officedocument.drawingml.chart+xml"/>
  <Override PartName="/ppt/charts/chart104.xml" ContentType="application/vnd.openxmlformats-officedocument.drawingml.chart+xml"/>
  <Override PartName="/ppt/charts/chart105.xml" ContentType="application/vnd.openxmlformats-officedocument.drawingml.chart+xml"/>
  <Override PartName="/ppt/charts/chart106.xml" ContentType="application/vnd.openxmlformats-officedocument.drawingml.chart+xml"/>
  <Override PartName="/ppt/charts/chart107.xml" ContentType="application/vnd.openxmlformats-officedocument.drawingml.chart+xml"/>
  <Override PartName="/ppt/charts/chart108.xml" ContentType="application/vnd.openxmlformats-officedocument.drawingml.chart+xml"/>
  <Override PartName="/ppt/charts/chart109.xml" ContentType="application/vnd.openxmlformats-officedocument.drawingml.chart+xml"/>
  <Override PartName="/ppt/charts/chart110.xml" ContentType="application/vnd.openxmlformats-officedocument.drawingml.chart+xml"/>
  <Override PartName="/ppt/charts/chart111.xml" ContentType="application/vnd.openxmlformats-officedocument.drawingml.chart+xml"/>
  <Override PartName="/ppt/charts/chart112.xml" ContentType="application/vnd.openxmlformats-officedocument.drawingml.chart+xml"/>
  <Override PartName="/ppt/charts/chart113.xml" ContentType="application/vnd.openxmlformats-officedocument.drawingml.chart+xml"/>
  <Override PartName="/ppt/charts/chart114.xml" ContentType="application/vnd.openxmlformats-officedocument.drawingml.chart+xml"/>
  <Override PartName="/ppt/charts/chart115.xml" ContentType="application/vnd.openxmlformats-officedocument.drawingml.chart+xml"/>
  <Override PartName="/ppt/charts/chart116.xml" ContentType="application/vnd.openxmlformats-officedocument.drawingml.chart+xml"/>
  <Override PartName="/ppt/charts/chart117.xml" ContentType="application/vnd.openxmlformats-officedocument.drawingml.chart+xml"/>
  <Override PartName="/ppt/charts/chart118.xml" ContentType="application/vnd.openxmlformats-officedocument.drawingml.chart+xml"/>
  <Override PartName="/ppt/charts/chart119.xml" ContentType="application/vnd.openxmlformats-officedocument.drawingml.chart+xml"/>
  <Override PartName="/ppt/charts/chart120.xml" ContentType="application/vnd.openxmlformats-officedocument.drawingml.chart+xml"/>
  <Override PartName="/ppt/charts/chart121.xml" ContentType="application/vnd.openxmlformats-officedocument.drawingml.chart+xml"/>
  <Override PartName="/ppt/charts/chart122.xml" ContentType="application/vnd.openxmlformats-officedocument.drawingml.chart+xml"/>
  <Override PartName="/ppt/charts/chart123.xml" ContentType="application/vnd.openxmlformats-officedocument.drawingml.chart+xml"/>
  <Override PartName="/ppt/charts/chart124.xml" ContentType="application/vnd.openxmlformats-officedocument.drawingml.chart+xml"/>
  <Override PartName="/ppt/charts/chart125.xml" ContentType="application/vnd.openxmlformats-officedocument.drawingml.chart+xml"/>
  <Override PartName="/ppt/charts/chart126.xml" ContentType="application/vnd.openxmlformats-officedocument.drawingml.chart+xml"/>
  <Override PartName="/ppt/charts/chart127.xml" ContentType="application/vnd.openxmlformats-officedocument.drawingml.chart+xml"/>
  <Override PartName="/ppt/charts/chart128.xml" ContentType="application/vnd.openxmlformats-officedocument.drawingml.chart+xml"/>
  <Override PartName="/ppt/charts/chart129.xml" ContentType="application/vnd.openxmlformats-officedocument.drawingml.chart+xml"/>
  <Override PartName="/ppt/charts/chart130.xml" ContentType="application/vnd.openxmlformats-officedocument.drawingml.chart+xml"/>
  <Override PartName="/ppt/charts/chart131.xml" ContentType="application/vnd.openxmlformats-officedocument.drawingml.chart+xml"/>
  <Override PartName="/ppt/charts/chart132.xml" ContentType="application/vnd.openxmlformats-officedocument.drawingml.chart+xml"/>
  <Override PartName="/ppt/charts/chart133.xml" ContentType="application/vnd.openxmlformats-officedocument.drawingml.chart+xml"/>
  <Override PartName="/ppt/charts/chart134.xml" ContentType="application/vnd.openxmlformats-officedocument.drawingml.chart+xml"/>
  <Override PartName="/ppt/charts/chart135.xml" ContentType="application/vnd.openxmlformats-officedocument.drawingml.chart+xml"/>
  <Override PartName="/ppt/charts/chart136.xml" ContentType="application/vnd.openxmlformats-officedocument.drawingml.chart+xml"/>
  <Override PartName="/ppt/charts/chart137.xml" ContentType="application/vnd.openxmlformats-officedocument.drawingml.chart+xml"/>
  <Override PartName="/ppt/charts/chart138.xml" ContentType="application/vnd.openxmlformats-officedocument.drawingml.chart+xml"/>
  <Override PartName="/ppt/charts/chart139.xml" ContentType="application/vnd.openxmlformats-officedocument.drawingml.chart+xml"/>
  <Override PartName="/ppt/charts/chart14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08"/>
  </p:notesMasterIdLst>
  <p:sldIdLst>
    <p:sldId id="288" r:id="rId2"/>
    <p:sldId id="479" r:id="rId3"/>
    <p:sldId id="482" r:id="rId4"/>
    <p:sldId id="480" r:id="rId5"/>
    <p:sldId id="290" r:id="rId6"/>
    <p:sldId id="518" r:id="rId7"/>
    <p:sldId id="519" r:id="rId8"/>
    <p:sldId id="520" r:id="rId9"/>
    <p:sldId id="521" r:id="rId10"/>
    <p:sldId id="522" r:id="rId11"/>
    <p:sldId id="523" r:id="rId12"/>
    <p:sldId id="524" r:id="rId13"/>
    <p:sldId id="473" r:id="rId14"/>
    <p:sldId id="516" r:id="rId15"/>
    <p:sldId id="322" r:id="rId16"/>
    <p:sldId id="330" r:id="rId17"/>
    <p:sldId id="477" r:id="rId18"/>
    <p:sldId id="478" r:id="rId19"/>
    <p:sldId id="334" r:id="rId20"/>
    <p:sldId id="333" r:id="rId21"/>
    <p:sldId id="337" r:id="rId22"/>
    <p:sldId id="291" r:id="rId23"/>
    <p:sldId id="338" r:id="rId24"/>
    <p:sldId id="295" r:id="rId25"/>
    <p:sldId id="296" r:id="rId26"/>
    <p:sldId id="302" r:id="rId27"/>
    <p:sldId id="303" r:id="rId28"/>
    <p:sldId id="304" r:id="rId29"/>
    <p:sldId id="305" r:id="rId30"/>
    <p:sldId id="297" r:id="rId31"/>
    <p:sldId id="313" r:id="rId32"/>
    <p:sldId id="298" r:id="rId33"/>
    <p:sldId id="317" r:id="rId34"/>
    <p:sldId id="306" r:id="rId35"/>
    <p:sldId id="299" r:id="rId36"/>
    <p:sldId id="312" r:id="rId37"/>
    <p:sldId id="316" r:id="rId38"/>
    <p:sldId id="310" r:id="rId39"/>
    <p:sldId id="340" r:id="rId40"/>
    <p:sldId id="300" r:id="rId41"/>
    <p:sldId id="307" r:id="rId42"/>
    <p:sldId id="308" r:id="rId43"/>
    <p:sldId id="309" r:id="rId44"/>
    <p:sldId id="311" r:id="rId45"/>
    <p:sldId id="315" r:id="rId46"/>
    <p:sldId id="314" r:id="rId47"/>
    <p:sldId id="344" r:id="rId48"/>
    <p:sldId id="404" r:id="rId49"/>
    <p:sldId id="416" r:id="rId50"/>
    <p:sldId id="405" r:id="rId51"/>
    <p:sldId id="417" r:id="rId52"/>
    <p:sldId id="406" r:id="rId53"/>
    <p:sldId id="418" r:id="rId54"/>
    <p:sldId id="419" r:id="rId55"/>
    <p:sldId id="420" r:id="rId56"/>
    <p:sldId id="421" r:id="rId57"/>
    <p:sldId id="415" r:id="rId58"/>
    <p:sldId id="458" r:id="rId59"/>
    <p:sldId id="456" r:id="rId60"/>
    <p:sldId id="457" r:id="rId61"/>
    <p:sldId id="452" r:id="rId62"/>
    <p:sldId id="407" r:id="rId63"/>
    <p:sldId id="459" r:id="rId64"/>
    <p:sldId id="455" r:id="rId65"/>
    <p:sldId id="453" r:id="rId66"/>
    <p:sldId id="460" r:id="rId67"/>
    <p:sldId id="461" r:id="rId68"/>
    <p:sldId id="462" r:id="rId69"/>
    <p:sldId id="454" r:id="rId70"/>
    <p:sldId id="463" r:id="rId71"/>
    <p:sldId id="408" r:id="rId72"/>
    <p:sldId id="409" r:id="rId73"/>
    <p:sldId id="483" r:id="rId74"/>
    <p:sldId id="484" r:id="rId75"/>
    <p:sldId id="485" r:id="rId76"/>
    <p:sldId id="486" r:id="rId77"/>
    <p:sldId id="487" r:id="rId78"/>
    <p:sldId id="488" r:id="rId79"/>
    <p:sldId id="489" r:id="rId80"/>
    <p:sldId id="490" r:id="rId81"/>
    <p:sldId id="491" r:id="rId82"/>
    <p:sldId id="492" r:id="rId83"/>
    <p:sldId id="493" r:id="rId84"/>
    <p:sldId id="494" r:id="rId85"/>
    <p:sldId id="495" r:id="rId86"/>
    <p:sldId id="496" r:id="rId87"/>
    <p:sldId id="497" r:id="rId88"/>
    <p:sldId id="498" r:id="rId89"/>
    <p:sldId id="499" r:id="rId90"/>
    <p:sldId id="500" r:id="rId91"/>
    <p:sldId id="501" r:id="rId92"/>
    <p:sldId id="502" r:id="rId93"/>
    <p:sldId id="503" r:id="rId94"/>
    <p:sldId id="504" r:id="rId95"/>
    <p:sldId id="505" r:id="rId96"/>
    <p:sldId id="506" r:id="rId97"/>
    <p:sldId id="507" r:id="rId98"/>
    <p:sldId id="508" r:id="rId99"/>
    <p:sldId id="509" r:id="rId100"/>
    <p:sldId id="510" r:id="rId101"/>
    <p:sldId id="511" r:id="rId102"/>
    <p:sldId id="512" r:id="rId103"/>
    <p:sldId id="513" r:id="rId104"/>
    <p:sldId id="514" r:id="rId105"/>
    <p:sldId id="515" r:id="rId106"/>
    <p:sldId id="517" r:id="rId107"/>
  </p:sldIdLst>
  <p:sldSz cx="9145588" cy="6859588"/>
  <p:notesSz cx="6797675" cy="9926638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3300"/>
    <a:srgbClr val="477237"/>
    <a:srgbClr val="FF9900"/>
    <a:srgbClr val="FF6600"/>
    <a:srgbClr val="008000"/>
    <a:srgbClr val="808285"/>
    <a:srgbClr val="FFFFFF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74" autoAdjust="0"/>
    <p:restoredTop sz="99880" autoAdjust="0"/>
  </p:normalViewPr>
  <p:slideViewPr>
    <p:cSldViewPr showGuides="1">
      <p:cViewPr varScale="1">
        <p:scale>
          <a:sx n="71" d="100"/>
          <a:sy n="71" d="100"/>
        </p:scale>
        <p:origin x="1260" y="66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0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0.xlsx"/></Relationships>
</file>

<file path=ppt/charts/_rels/chart10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1.xlsx"/></Relationships>
</file>

<file path=ppt/charts/_rels/chart10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2.xlsx"/></Relationships>
</file>

<file path=ppt/charts/_rels/chart10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3.xlsx"/></Relationships>
</file>

<file path=ppt/charts/_rels/chart10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4.xlsx"/></Relationships>
</file>

<file path=ppt/charts/_rels/chart10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5.xlsx"/></Relationships>
</file>

<file path=ppt/charts/_rels/chart10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6.xlsx"/></Relationships>
</file>

<file path=ppt/charts/_rels/chart10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7.xlsx"/></Relationships>
</file>

<file path=ppt/charts/_rels/chart10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8.xlsx"/></Relationships>
</file>

<file path=ppt/charts/_rels/chart10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0.xlsx"/></Relationships>
</file>

<file path=ppt/charts/_rels/chart1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.xlsx"/></Relationships>
</file>

<file path=ppt/charts/_rels/chart1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2.xlsx"/></Relationships>
</file>

<file path=ppt/charts/_rels/chart1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3.xlsx"/></Relationships>
</file>

<file path=ppt/charts/_rels/chart1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4.xlsx"/></Relationships>
</file>

<file path=ppt/charts/_rels/chart1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5.xlsx"/></Relationships>
</file>

<file path=ppt/charts/_rels/chart1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6.xlsx"/></Relationships>
</file>

<file path=ppt/charts/_rels/chart1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7.xlsx"/></Relationships>
</file>

<file path=ppt/charts/_rels/chart1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8.xlsx"/></Relationships>
</file>

<file path=ppt/charts/_rels/chart1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0.xlsx"/></Relationships>
</file>

<file path=ppt/charts/_rels/chart1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1.xlsx"/></Relationships>
</file>

<file path=ppt/charts/_rels/chart1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2.xlsx"/></Relationships>
</file>

<file path=ppt/charts/_rels/chart1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3.xlsx"/></Relationships>
</file>

<file path=ppt/charts/_rels/chart1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4.xlsx"/></Relationships>
</file>

<file path=ppt/charts/_rels/chart1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5.xlsx"/></Relationships>
</file>

<file path=ppt/charts/_rels/chart1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6.xlsx"/></Relationships>
</file>

<file path=ppt/charts/_rels/chart1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7.xlsx"/></Relationships>
</file>

<file path=ppt/charts/_rels/chart1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8.xlsx"/></Relationships>
</file>

<file path=ppt/charts/_rels/chart1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9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0.xlsx"/></Relationships>
</file>

<file path=ppt/charts/_rels/chart1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1.xlsx"/></Relationships>
</file>

<file path=ppt/charts/_rels/chart1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2.xlsx"/></Relationships>
</file>

<file path=ppt/charts/_rels/chart1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3.xlsx"/></Relationships>
</file>

<file path=ppt/charts/_rels/chart1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4.xlsx"/></Relationships>
</file>

<file path=ppt/charts/_rels/chart1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5.xlsx"/></Relationships>
</file>

<file path=ppt/charts/_rels/chart1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6.xlsx"/></Relationships>
</file>

<file path=ppt/charts/_rels/chart1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7.xlsx"/></Relationships>
</file>

<file path=ppt/charts/_rels/chart1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8.xlsx"/></Relationships>
</file>

<file path=ppt/charts/_rels/chart1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9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0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9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5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1.xlsx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2.xlsx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3.xlsx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4.xlsx"/></Relationships>
</file>

<file path=ppt/charts/_rels/chart5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.xlsx"/></Relationships>
</file>

<file path=ppt/charts/_rels/chart5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6.xlsx"/></Relationships>
</file>

<file path=ppt/charts/_rels/chart5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7.xlsx"/></Relationships>
</file>

<file path=ppt/charts/_rels/chart5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8.xlsx"/></Relationships>
</file>

<file path=ppt/charts/_rels/chart5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9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0.xlsx"/></Relationships>
</file>

<file path=ppt/charts/_rels/chart6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1.xlsx"/></Relationships>
</file>

<file path=ppt/charts/_rels/chart6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2.xlsx"/></Relationships>
</file>

<file path=ppt/charts/_rels/chart6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3.xlsx"/></Relationships>
</file>

<file path=ppt/charts/_rels/chart6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4.xlsx"/></Relationships>
</file>

<file path=ppt/charts/_rels/chart6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5.xlsx"/></Relationships>
</file>

<file path=ppt/charts/_rels/chart6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6.xlsx"/></Relationships>
</file>

<file path=ppt/charts/_rels/chart6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7.xlsx"/></Relationships>
</file>

<file path=ppt/charts/_rels/chart6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8.xlsx"/></Relationships>
</file>

<file path=ppt/charts/_rels/chart6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9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7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0.xlsx"/></Relationships>
</file>

<file path=ppt/charts/_rels/chart7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1.xlsx"/></Relationships>
</file>

<file path=ppt/charts/_rels/chart7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2.xlsx"/></Relationships>
</file>

<file path=ppt/charts/_rels/chart7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3.xlsx"/></Relationships>
</file>

<file path=ppt/charts/_rels/chart7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4.xlsx"/></Relationships>
</file>

<file path=ppt/charts/_rels/chart7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5.xlsx"/></Relationships>
</file>

<file path=ppt/charts/_rels/chart7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6.xlsx"/></Relationships>
</file>

<file path=ppt/charts/_rels/chart7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7.xlsx"/></Relationships>
</file>

<file path=ppt/charts/_rels/chart7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8.xlsx"/></Relationships>
</file>

<file path=ppt/charts/_rels/chart7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9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8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0.xlsx"/></Relationships>
</file>

<file path=ppt/charts/_rels/chart8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1.xlsx"/></Relationships>
</file>

<file path=ppt/charts/_rels/chart8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2.xlsx"/></Relationships>
</file>

<file path=ppt/charts/_rels/chart8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3.xlsx"/></Relationships>
</file>

<file path=ppt/charts/_rels/chart8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4.xlsx"/></Relationships>
</file>

<file path=ppt/charts/_rels/chart8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5.xlsx"/></Relationships>
</file>

<file path=ppt/charts/_rels/chart8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6.xlsx"/></Relationships>
</file>

<file path=ppt/charts/_rels/chart8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7.xlsx"/></Relationships>
</file>

<file path=ppt/charts/_rels/chart8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8.xlsx"/></Relationships>
</file>

<file path=ppt/charts/_rels/chart8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9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_rels/chart9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0.xlsx"/></Relationships>
</file>

<file path=ppt/charts/_rels/chart9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1.xlsx"/></Relationships>
</file>

<file path=ppt/charts/_rels/chart9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2.xlsx"/></Relationships>
</file>

<file path=ppt/charts/_rels/chart9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3.xlsx"/></Relationships>
</file>

<file path=ppt/charts/_rels/chart9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4.xlsx"/></Relationships>
</file>

<file path=ppt/charts/_rels/chart9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5.xlsx"/></Relationships>
</file>

<file path=ppt/charts/_rels/chart9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6.xlsx"/></Relationships>
</file>

<file path=ppt/charts/_rels/chart9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7.xlsx"/></Relationships>
</file>

<file path=ppt/charts/_rels/chart9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8.xlsx"/></Relationships>
</file>

<file path=ppt/charts/_rels/chart9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4E-3"/>
          <c:y val="9.0163934426229525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(N=340)</c:v>
                </c:pt>
              </c:strCache>
            </c:strRef>
          </c:tx>
          <c:spPr>
            <a:solidFill>
              <a:schemeClr val="accent4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84136728"/>
        <c:axId val="184137120"/>
      </c:barChart>
      <c:catAx>
        <c:axId val="18413672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84137120"/>
        <c:crosses val="autoZero"/>
        <c:auto val="1"/>
        <c:lblAlgn val="ctr"/>
        <c:lblOffset val="100"/>
        <c:noMultiLvlLbl val="0"/>
      </c:catAx>
      <c:valAx>
        <c:axId val="18413712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841367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82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"/>
          <c:y val="4.0322580645161428E-3"/>
          <c:w val="0.84615384615384781"/>
          <c:h val="0.842741935483874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(N=340)</c:v>
                </c:pt>
                <c:pt idx="1">
                  <c:v>2013 (N=335)</c:v>
                </c:pt>
                <c:pt idx="2">
                  <c:v>2012 (N=334)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0.97</c:v>
                </c:pt>
                <c:pt idx="1">
                  <c:v>0.93731343283582091</c:v>
                </c:pt>
                <c:pt idx="2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(N=340)</c:v>
                </c:pt>
                <c:pt idx="1">
                  <c:v>2013 (N=335)</c:v>
                </c:pt>
                <c:pt idx="2">
                  <c:v>2012 (N=334)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0.03</c:v>
                </c:pt>
                <c:pt idx="1">
                  <c:v>6.2686567164179113E-2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(N=340)</c:v>
                </c:pt>
                <c:pt idx="1">
                  <c:v>2013 (N=335)</c:v>
                </c:pt>
                <c:pt idx="2">
                  <c:v>2012 (N=334)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87020976"/>
        <c:axId val="187021368"/>
      </c:barChart>
      <c:catAx>
        <c:axId val="1870209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7021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70213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702097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7369880307696E-2"/>
          <c:y val="0.14286431987860324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Na tablicy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0.4</c:v>
                </c:pt>
                <c:pt idx="1">
                  <c:v>0.65</c:v>
                </c:pt>
                <c:pt idx="2">
                  <c:v>0.7</c:v>
                </c:pt>
                <c:pt idx="3">
                  <c:v>0.1</c:v>
                </c:pt>
                <c:pt idx="4">
                  <c:v>0.9</c:v>
                </c:pt>
                <c:pt idx="5">
                  <c:v>0.8</c:v>
                </c:pt>
                <c:pt idx="6">
                  <c:v>0.85</c:v>
                </c:pt>
                <c:pt idx="7">
                  <c:v>0.8</c:v>
                </c:pt>
                <c:pt idx="8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Poza okienkiem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0.5</c:v>
                </c:pt>
                <c:pt idx="1">
                  <c:v>0.4</c:v>
                </c:pt>
                <c:pt idx="2">
                  <c:v>0.25</c:v>
                </c:pt>
                <c:pt idx="3">
                  <c:v>0.25</c:v>
                </c:pt>
                <c:pt idx="4">
                  <c:v>0.45</c:v>
                </c:pt>
                <c:pt idx="5">
                  <c:v>0.25</c:v>
                </c:pt>
                <c:pt idx="6">
                  <c:v>0.1</c:v>
                </c:pt>
                <c:pt idx="7">
                  <c:v>0.2</c:v>
                </c:pt>
                <c:pt idx="8">
                  <c:v>0.3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 okienku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0.3</c:v>
                </c:pt>
                <c:pt idx="1">
                  <c:v>0</c:v>
                </c:pt>
                <c:pt idx="2">
                  <c:v>0.05</c:v>
                </c:pt>
                <c:pt idx="3">
                  <c:v>0.1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0.05</c:v>
                </c:pt>
                <c:pt idx="8">
                  <c:v>0.1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W innym miejscu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0.65</c:v>
                </c:pt>
                <c:pt idx="4">
                  <c:v>0.4</c:v>
                </c:pt>
                <c:pt idx="5">
                  <c:v>0</c:v>
                </c:pt>
                <c:pt idx="6">
                  <c:v>0.05</c:v>
                </c:pt>
                <c:pt idx="7">
                  <c:v>0.15000000000000002</c:v>
                </c:pt>
                <c:pt idx="8">
                  <c:v>0.15000000000000002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Nie są dostępne</c:v>
                </c:pt>
              </c:strCache>
            </c:strRef>
          </c:tx>
          <c:spPr>
            <a:solidFill>
              <a:schemeClr val="tx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Sheet1!$B$6:$S$6</c:f>
              <c:numCache>
                <c:formatCode>0%</c:formatCode>
                <c:ptCount val="9"/>
                <c:pt idx="0">
                  <c:v>0.1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0.05</c:v>
                </c:pt>
                <c:pt idx="6">
                  <c:v>0</c:v>
                </c:pt>
                <c:pt idx="7">
                  <c:v>0.05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191147888"/>
        <c:axId val="191148280"/>
      </c:barChart>
      <c:catAx>
        <c:axId val="191147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11482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114828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114788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3.5751971378004302E-2"/>
          <c:y val="0.82610885122842692"/>
          <c:w val="0.67938399562701124"/>
          <c:h val="8.8484593393195726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Ursus</c:v>
                </c:pt>
                <c:pt idx="2">
                  <c:v>Włochy</c:v>
                </c:pt>
                <c:pt idx="3">
                  <c:v>Wola</c:v>
                </c:pt>
                <c:pt idx="4">
                  <c:v>Wesoła</c:v>
                </c:pt>
                <c:pt idx="5">
                  <c:v>Żoliborz</c:v>
                </c:pt>
                <c:pt idx="6">
                  <c:v>Bemowo</c:v>
                </c:pt>
                <c:pt idx="7">
                  <c:v>Rembertów</c:v>
                </c:pt>
                <c:pt idx="8">
                  <c:v>Ursynów</c:v>
                </c:pt>
                <c:pt idx="9">
                  <c:v>Bielany</c:v>
                </c:pt>
                <c:pt idx="10">
                  <c:v>Ochota</c:v>
                </c:pt>
                <c:pt idx="11">
                  <c:v>Targówek</c:v>
                </c:pt>
                <c:pt idx="12">
                  <c:v>Praga
Północ</c:v>
                </c:pt>
                <c:pt idx="13">
                  <c:v>Białołęka</c:v>
                </c:pt>
                <c:pt idx="14">
                  <c:v>Wilanów</c:v>
                </c:pt>
                <c:pt idx="15">
                  <c:v>Praga Południe</c:v>
                </c:pt>
                <c:pt idx="16">
                  <c:v>Śródmieście</c:v>
                </c:pt>
                <c:pt idx="17">
                  <c:v>Wawer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0.82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0.95</c:v>
                </c:pt>
                <c:pt idx="5">
                  <c:v>0.95</c:v>
                </c:pt>
                <c:pt idx="6">
                  <c:v>0.9</c:v>
                </c:pt>
                <c:pt idx="7">
                  <c:v>0.9</c:v>
                </c:pt>
                <c:pt idx="8">
                  <c:v>0.9</c:v>
                </c:pt>
                <c:pt idx="9">
                  <c:v>0.85</c:v>
                </c:pt>
                <c:pt idx="10">
                  <c:v>0.85</c:v>
                </c:pt>
                <c:pt idx="11">
                  <c:v>0.85</c:v>
                </c:pt>
                <c:pt idx="12">
                  <c:v>0.8</c:v>
                </c:pt>
                <c:pt idx="13">
                  <c:v>0.75</c:v>
                </c:pt>
                <c:pt idx="14">
                  <c:v>0.7</c:v>
                </c:pt>
                <c:pt idx="15">
                  <c:v>0.65</c:v>
                </c:pt>
                <c:pt idx="16">
                  <c:v>0.6</c:v>
                </c:pt>
                <c:pt idx="17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91149064"/>
        <c:axId val="190590896"/>
      </c:barChart>
      <c:catAx>
        <c:axId val="191149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0590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0590896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114906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Bielany</c:v>
                </c:pt>
                <c:pt idx="2">
                  <c:v>Ochota</c:v>
                </c:pt>
                <c:pt idx="3">
                  <c:v>Praga
Północ</c:v>
                </c:pt>
                <c:pt idx="4">
                  <c:v>Ursus</c:v>
                </c:pt>
                <c:pt idx="5">
                  <c:v>Ursynów</c:v>
                </c:pt>
                <c:pt idx="6">
                  <c:v>Wawer</c:v>
                </c:pt>
                <c:pt idx="7">
                  <c:v>Wesoła</c:v>
                </c:pt>
                <c:pt idx="8">
                  <c:v>Włochy</c:v>
                </c:pt>
                <c:pt idx="9">
                  <c:v>Żoliborz</c:v>
                </c:pt>
                <c:pt idx="10">
                  <c:v>Bemowo</c:v>
                </c:pt>
                <c:pt idx="11">
                  <c:v>Śródmieście</c:v>
                </c:pt>
                <c:pt idx="12">
                  <c:v>Białołęka</c:v>
                </c:pt>
                <c:pt idx="13">
                  <c:v>Praga Południe</c:v>
                </c:pt>
                <c:pt idx="14">
                  <c:v>Rembertów</c:v>
                </c:pt>
                <c:pt idx="15">
                  <c:v>Targówek</c:v>
                </c:pt>
                <c:pt idx="16">
                  <c:v>Wola</c:v>
                </c:pt>
                <c:pt idx="17">
                  <c:v>Wilanów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0.95</c:v>
                </c:pt>
                <c:pt idx="11">
                  <c:v>0.95</c:v>
                </c:pt>
                <c:pt idx="12">
                  <c:v>0.9</c:v>
                </c:pt>
                <c:pt idx="13">
                  <c:v>0.9</c:v>
                </c:pt>
                <c:pt idx="14">
                  <c:v>0.9</c:v>
                </c:pt>
                <c:pt idx="15">
                  <c:v>0.9</c:v>
                </c:pt>
                <c:pt idx="16">
                  <c:v>0.9</c:v>
                </c:pt>
                <c:pt idx="17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90591680"/>
        <c:axId val="190592072"/>
      </c:barChart>
      <c:catAx>
        <c:axId val="190591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05920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059207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0591680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Bielany</c:v>
                </c:pt>
                <c:pt idx="2">
                  <c:v>Ochota</c:v>
                </c:pt>
                <c:pt idx="3">
                  <c:v>Praga
Północ</c:v>
                </c:pt>
                <c:pt idx="4">
                  <c:v>Ursynów</c:v>
                </c:pt>
                <c:pt idx="5">
                  <c:v>Wesoła</c:v>
                </c:pt>
                <c:pt idx="6">
                  <c:v>Żoliborz</c:v>
                </c:pt>
                <c:pt idx="7">
                  <c:v>Bemowo</c:v>
                </c:pt>
                <c:pt idx="8">
                  <c:v>Śródmieście</c:v>
                </c:pt>
                <c:pt idx="9">
                  <c:v>Ursus</c:v>
                </c:pt>
                <c:pt idx="10">
                  <c:v>Wola</c:v>
                </c:pt>
                <c:pt idx="11">
                  <c:v>Białołęka</c:v>
                </c:pt>
                <c:pt idx="12">
                  <c:v>Praga Południe</c:v>
                </c:pt>
                <c:pt idx="13">
                  <c:v>Rembertów</c:v>
                </c:pt>
                <c:pt idx="14">
                  <c:v>Targówek</c:v>
                </c:pt>
                <c:pt idx="15">
                  <c:v>Wawer</c:v>
                </c:pt>
                <c:pt idx="16">
                  <c:v>Włochy</c:v>
                </c:pt>
                <c:pt idx="17">
                  <c:v>Wilanów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0.95</c:v>
                </c:pt>
                <c:pt idx="8">
                  <c:v>0.95</c:v>
                </c:pt>
                <c:pt idx="9">
                  <c:v>0.95</c:v>
                </c:pt>
                <c:pt idx="10">
                  <c:v>0.95</c:v>
                </c:pt>
                <c:pt idx="11">
                  <c:v>0.9</c:v>
                </c:pt>
                <c:pt idx="12">
                  <c:v>0.9</c:v>
                </c:pt>
                <c:pt idx="13">
                  <c:v>0.9</c:v>
                </c:pt>
                <c:pt idx="14">
                  <c:v>0.9</c:v>
                </c:pt>
                <c:pt idx="15">
                  <c:v>0.9</c:v>
                </c:pt>
                <c:pt idx="16">
                  <c:v>0.8</c:v>
                </c:pt>
                <c:pt idx="17">
                  <c:v>0.55000000000000004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3431504"/>
        <c:axId val="183431896"/>
      </c:barChart>
      <c:catAx>
        <c:axId val="183431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3431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3431896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343150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(N=338)</c:v>
                </c:pt>
                <c:pt idx="1">
                  <c:v>Praga Południe</c:v>
                </c:pt>
                <c:pt idx="2">
                  <c:v>Targówek</c:v>
                </c:pt>
                <c:pt idx="3">
                  <c:v>Ursynów</c:v>
                </c:pt>
                <c:pt idx="4">
                  <c:v>Wawer</c:v>
                </c:pt>
                <c:pt idx="5">
                  <c:v>Wesoła</c:v>
                </c:pt>
                <c:pt idx="6">
                  <c:v>Włochy</c:v>
                </c:pt>
                <c:pt idx="7">
                  <c:v>Wola</c:v>
                </c:pt>
                <c:pt idx="8">
                  <c:v>Bielany</c:v>
                </c:pt>
                <c:pt idx="9">
                  <c:v>Ochota</c:v>
                </c:pt>
                <c:pt idx="10">
                  <c:v>Praga
Północ</c:v>
                </c:pt>
                <c:pt idx="11">
                  <c:v>Śródmieście</c:v>
                </c:pt>
                <c:pt idx="12">
                  <c:v>Żoliborz</c:v>
                </c:pt>
                <c:pt idx="13">
                  <c:v>Bemowo</c:v>
                </c:pt>
                <c:pt idx="14">
                  <c:v>Białołęka</c:v>
                </c:pt>
                <c:pt idx="15">
                  <c:v>Wilanów</c:v>
                </c:pt>
                <c:pt idx="16">
                  <c:v>Rembertów*</c:v>
                </c:pt>
                <c:pt idx="17">
                  <c:v>Ursus*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0.96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0.95</c:v>
                </c:pt>
                <c:pt idx="9">
                  <c:v>0.95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</c:v>
                </c:pt>
                <c:pt idx="14">
                  <c:v>0.9</c:v>
                </c:pt>
                <c:pt idx="15">
                  <c:v>0.8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3432680"/>
        <c:axId val="183433072"/>
      </c:barChart>
      <c:catAx>
        <c:axId val="183432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34330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343307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3432680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Wilanów</c:v>
                </c:pt>
                <c:pt idx="2">
                  <c:v>Włochy</c:v>
                </c:pt>
                <c:pt idx="3">
                  <c:v>Ochota</c:v>
                </c:pt>
                <c:pt idx="4">
                  <c:v>Bemowo</c:v>
                </c:pt>
                <c:pt idx="5">
                  <c:v>Praga
Północ</c:v>
                </c:pt>
                <c:pt idx="6">
                  <c:v>Targówek</c:v>
                </c:pt>
                <c:pt idx="7">
                  <c:v>Bielany</c:v>
                </c:pt>
                <c:pt idx="8">
                  <c:v>Rembertów</c:v>
                </c:pt>
                <c:pt idx="9">
                  <c:v>Wesoła</c:v>
                </c:pt>
                <c:pt idx="10">
                  <c:v>Wola</c:v>
                </c:pt>
                <c:pt idx="11">
                  <c:v>Żoliborz</c:v>
                </c:pt>
                <c:pt idx="12">
                  <c:v>Białołęka</c:v>
                </c:pt>
                <c:pt idx="13">
                  <c:v>Praga Południe</c:v>
                </c:pt>
                <c:pt idx="14">
                  <c:v>Śródmieście</c:v>
                </c:pt>
                <c:pt idx="15">
                  <c:v>Ursus</c:v>
                </c:pt>
                <c:pt idx="16">
                  <c:v>Ursynów</c:v>
                </c:pt>
                <c:pt idx="17">
                  <c:v>Wawer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7.0000000000000007E-2</c:v>
                </c:pt>
                <c:pt idx="1">
                  <c:v>0.25</c:v>
                </c:pt>
                <c:pt idx="2">
                  <c:v>0.25</c:v>
                </c:pt>
                <c:pt idx="3">
                  <c:v>0.2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66867136"/>
        <c:axId val="166867528"/>
      </c:barChart>
      <c:catAx>
        <c:axId val="166867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68675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686752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686713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5.3864629076301511E-2"/>
          <c:w val="0.94093264248704667"/>
          <c:h val="0.5633767300709275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miał przypięty/ powieszony na szyi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Wawer</c:v>
                </c:pt>
                <c:pt idx="2">
                  <c:v>Rembertów</c:v>
                </c:pt>
                <c:pt idx="3">
                  <c:v>Bemowo</c:v>
                </c:pt>
                <c:pt idx="4">
                  <c:v>Śródmieście</c:v>
                </c:pt>
                <c:pt idx="5">
                  <c:v>Wilanów</c:v>
                </c:pt>
                <c:pt idx="6">
                  <c:v>Ursus</c:v>
                </c:pt>
                <c:pt idx="7">
                  <c:v>Targówek</c:v>
                </c:pt>
                <c:pt idx="8">
                  <c:v>Białołęka</c:v>
                </c:pt>
                <c:pt idx="9">
                  <c:v>Wesoła</c:v>
                </c:pt>
                <c:pt idx="10">
                  <c:v>Praga Południe</c:v>
                </c:pt>
                <c:pt idx="11">
                  <c:v>Bielany</c:v>
                </c:pt>
                <c:pt idx="12">
                  <c:v>Ursynów</c:v>
                </c:pt>
                <c:pt idx="13">
                  <c:v>Włochy</c:v>
                </c:pt>
                <c:pt idx="14">
                  <c:v>Wola</c:v>
                </c:pt>
                <c:pt idx="15">
                  <c:v>Praga
Północ</c:v>
                </c:pt>
                <c:pt idx="16">
                  <c:v>Żoliborz</c:v>
                </c:pt>
                <c:pt idx="17">
                  <c:v>Ochota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0.46764705882352942</c:v>
                </c:pt>
                <c:pt idx="1">
                  <c:v>0.75</c:v>
                </c:pt>
                <c:pt idx="2">
                  <c:v>0.7</c:v>
                </c:pt>
                <c:pt idx="3">
                  <c:v>0.65</c:v>
                </c:pt>
                <c:pt idx="4">
                  <c:v>0.6</c:v>
                </c:pt>
                <c:pt idx="5">
                  <c:v>0.6</c:v>
                </c:pt>
                <c:pt idx="6">
                  <c:v>0.55000000000000004</c:v>
                </c:pt>
                <c:pt idx="7">
                  <c:v>0.55000000000000004</c:v>
                </c:pt>
                <c:pt idx="8">
                  <c:v>0.5</c:v>
                </c:pt>
                <c:pt idx="9">
                  <c:v>0.5</c:v>
                </c:pt>
                <c:pt idx="10">
                  <c:v>0.45</c:v>
                </c:pt>
                <c:pt idx="11">
                  <c:v>0.4</c:v>
                </c:pt>
                <c:pt idx="12">
                  <c:v>0.35</c:v>
                </c:pt>
                <c:pt idx="13">
                  <c:v>0.35</c:v>
                </c:pt>
                <c:pt idx="14">
                  <c:v>0.3</c:v>
                </c:pt>
                <c:pt idx="15">
                  <c:v>0.3</c:v>
                </c:pt>
                <c:pt idx="16">
                  <c:v>0.2</c:v>
                </c:pt>
                <c:pt idx="17">
                  <c:v>0.2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Tak, miał przypięty w innym miejscu niż na szyi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Wawer</c:v>
                </c:pt>
                <c:pt idx="2">
                  <c:v>Rembertów</c:v>
                </c:pt>
                <c:pt idx="3">
                  <c:v>Bemowo</c:v>
                </c:pt>
                <c:pt idx="4">
                  <c:v>Śródmieście</c:v>
                </c:pt>
                <c:pt idx="5">
                  <c:v>Wilanów</c:v>
                </c:pt>
                <c:pt idx="6">
                  <c:v>Ursus</c:v>
                </c:pt>
                <c:pt idx="7">
                  <c:v>Targówek</c:v>
                </c:pt>
                <c:pt idx="8">
                  <c:v>Białołęka</c:v>
                </c:pt>
                <c:pt idx="9">
                  <c:v>Wesoła</c:v>
                </c:pt>
                <c:pt idx="10">
                  <c:v>Praga Południe</c:v>
                </c:pt>
                <c:pt idx="11">
                  <c:v>Bielany</c:v>
                </c:pt>
                <c:pt idx="12">
                  <c:v>Ursynów</c:v>
                </c:pt>
                <c:pt idx="13">
                  <c:v>Włochy</c:v>
                </c:pt>
                <c:pt idx="14">
                  <c:v>Wola</c:v>
                </c:pt>
                <c:pt idx="15">
                  <c:v>Praga
Północ</c:v>
                </c:pt>
                <c:pt idx="16">
                  <c:v>Żoliborz</c:v>
                </c:pt>
                <c:pt idx="17">
                  <c:v>Ochota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18"/>
                <c:pt idx="0">
                  <c:v>7.9411764705882362E-2</c:v>
                </c:pt>
                <c:pt idx="1">
                  <c:v>0.05</c:v>
                </c:pt>
                <c:pt idx="2">
                  <c:v>0.1</c:v>
                </c:pt>
                <c:pt idx="3">
                  <c:v>0.1</c:v>
                </c:pt>
                <c:pt idx="4">
                  <c:v>0.05</c:v>
                </c:pt>
                <c:pt idx="5">
                  <c:v>0.05</c:v>
                </c:pt>
                <c:pt idx="6">
                  <c:v>0.1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0.1</c:v>
                </c:pt>
                <c:pt idx="11">
                  <c:v>0.15</c:v>
                </c:pt>
                <c:pt idx="12">
                  <c:v>0.15</c:v>
                </c:pt>
                <c:pt idx="13">
                  <c:v>0.1</c:v>
                </c:pt>
                <c:pt idx="14">
                  <c:v>0.2</c:v>
                </c:pt>
                <c:pt idx="15">
                  <c:v>0.15</c:v>
                </c:pt>
                <c:pt idx="16">
                  <c:v>0.1</c:v>
                </c:pt>
                <c:pt idx="17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znajduje się w okienku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Wawer</c:v>
                </c:pt>
                <c:pt idx="2">
                  <c:v>Rembertów</c:v>
                </c:pt>
                <c:pt idx="3">
                  <c:v>Bemowo</c:v>
                </c:pt>
                <c:pt idx="4">
                  <c:v>Śródmieście</c:v>
                </c:pt>
                <c:pt idx="5">
                  <c:v>Wilanów</c:v>
                </c:pt>
                <c:pt idx="6">
                  <c:v>Ursus</c:v>
                </c:pt>
                <c:pt idx="7">
                  <c:v>Targówek</c:v>
                </c:pt>
                <c:pt idx="8">
                  <c:v>Białołęka</c:v>
                </c:pt>
                <c:pt idx="9">
                  <c:v>Wesoła</c:v>
                </c:pt>
                <c:pt idx="10">
                  <c:v>Praga Południe</c:v>
                </c:pt>
                <c:pt idx="11">
                  <c:v>Bielany</c:v>
                </c:pt>
                <c:pt idx="12">
                  <c:v>Ursynów</c:v>
                </c:pt>
                <c:pt idx="13">
                  <c:v>Włochy</c:v>
                </c:pt>
                <c:pt idx="14">
                  <c:v>Wola</c:v>
                </c:pt>
                <c:pt idx="15">
                  <c:v>Praga
Północ</c:v>
                </c:pt>
                <c:pt idx="16">
                  <c:v>Żoliborz</c:v>
                </c:pt>
                <c:pt idx="17">
                  <c:v>Ochota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18"/>
                <c:pt idx="0">
                  <c:v>0.11176470588235293</c:v>
                </c:pt>
                <c:pt idx="1">
                  <c:v>0.2</c:v>
                </c:pt>
                <c:pt idx="2">
                  <c:v>0.1</c:v>
                </c:pt>
                <c:pt idx="3">
                  <c:v>0.05</c:v>
                </c:pt>
                <c:pt idx="4">
                  <c:v>0.05</c:v>
                </c:pt>
                <c:pt idx="11">
                  <c:v>0.15</c:v>
                </c:pt>
                <c:pt idx="12">
                  <c:v>0.2</c:v>
                </c:pt>
                <c:pt idx="14">
                  <c:v>0.25</c:v>
                </c:pt>
                <c:pt idx="16">
                  <c:v>0.25</c:v>
                </c:pt>
                <c:pt idx="17">
                  <c:v>0.4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Nie ma żadnego identyfikatora przy urzędniku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Wawer</c:v>
                </c:pt>
                <c:pt idx="2">
                  <c:v>Rembertów</c:v>
                </c:pt>
                <c:pt idx="3">
                  <c:v>Bemowo</c:v>
                </c:pt>
                <c:pt idx="4">
                  <c:v>Śródmieście</c:v>
                </c:pt>
                <c:pt idx="5">
                  <c:v>Wilanów</c:v>
                </c:pt>
                <c:pt idx="6">
                  <c:v>Ursus</c:v>
                </c:pt>
                <c:pt idx="7">
                  <c:v>Targówek</c:v>
                </c:pt>
                <c:pt idx="8">
                  <c:v>Białołęka</c:v>
                </c:pt>
                <c:pt idx="9">
                  <c:v>Wesoła</c:v>
                </c:pt>
                <c:pt idx="10">
                  <c:v>Praga Południe</c:v>
                </c:pt>
                <c:pt idx="11">
                  <c:v>Bielany</c:v>
                </c:pt>
                <c:pt idx="12">
                  <c:v>Ursynów</c:v>
                </c:pt>
                <c:pt idx="13">
                  <c:v>Włochy</c:v>
                </c:pt>
                <c:pt idx="14">
                  <c:v>Wola</c:v>
                </c:pt>
                <c:pt idx="15">
                  <c:v>Praga
Północ</c:v>
                </c:pt>
                <c:pt idx="16">
                  <c:v>Żoliborz</c:v>
                </c:pt>
                <c:pt idx="17">
                  <c:v>Ochota</c:v>
                </c:pt>
              </c:strCache>
            </c:strRef>
          </c:cat>
          <c:val>
            <c:numRef>
              <c:f>Sheet1!$B$5:$S$5</c:f>
              <c:numCache>
                <c:formatCode>General</c:formatCode>
                <c:ptCount val="18"/>
                <c:pt idx="0" formatCode="0%">
                  <c:v>0.31470588235294117</c:v>
                </c:pt>
                <c:pt idx="2" formatCode="0%">
                  <c:v>0.1</c:v>
                </c:pt>
                <c:pt idx="3" formatCode="0%">
                  <c:v>0.15</c:v>
                </c:pt>
                <c:pt idx="4" formatCode="0%">
                  <c:v>0.25</c:v>
                </c:pt>
                <c:pt idx="5" formatCode="0%">
                  <c:v>0.3</c:v>
                </c:pt>
                <c:pt idx="6" formatCode="0%">
                  <c:v>0.35</c:v>
                </c:pt>
                <c:pt idx="7" formatCode="0%">
                  <c:v>0.3</c:v>
                </c:pt>
                <c:pt idx="8" formatCode="0%">
                  <c:v>0.45</c:v>
                </c:pt>
                <c:pt idx="9" formatCode="0%">
                  <c:v>0.45</c:v>
                </c:pt>
                <c:pt idx="10" formatCode="0%">
                  <c:v>0.45</c:v>
                </c:pt>
                <c:pt idx="11" formatCode="0%">
                  <c:v>0.2</c:v>
                </c:pt>
                <c:pt idx="12" formatCode="0%">
                  <c:v>0.25</c:v>
                </c:pt>
                <c:pt idx="13" formatCode="0%">
                  <c:v>0.55000000000000004</c:v>
                </c:pt>
                <c:pt idx="14" formatCode="0%">
                  <c:v>0.25</c:v>
                </c:pt>
                <c:pt idx="15" formatCode="0%">
                  <c:v>0.55000000000000004</c:v>
                </c:pt>
                <c:pt idx="16" formatCode="0%">
                  <c:v>0.45</c:v>
                </c:pt>
                <c:pt idx="17" formatCode="0%">
                  <c:v>0.3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Wawer</c:v>
                </c:pt>
                <c:pt idx="2">
                  <c:v>Rembertów</c:v>
                </c:pt>
                <c:pt idx="3">
                  <c:v>Bemowo</c:v>
                </c:pt>
                <c:pt idx="4">
                  <c:v>Śródmieście</c:v>
                </c:pt>
                <c:pt idx="5">
                  <c:v>Wilanów</c:v>
                </c:pt>
                <c:pt idx="6">
                  <c:v>Ursus</c:v>
                </c:pt>
                <c:pt idx="7">
                  <c:v>Targówek</c:v>
                </c:pt>
                <c:pt idx="8">
                  <c:v>Białołęka</c:v>
                </c:pt>
                <c:pt idx="9">
                  <c:v>Wesoła</c:v>
                </c:pt>
                <c:pt idx="10">
                  <c:v>Praga Południe</c:v>
                </c:pt>
                <c:pt idx="11">
                  <c:v>Bielany</c:v>
                </c:pt>
                <c:pt idx="12">
                  <c:v>Ursynów</c:v>
                </c:pt>
                <c:pt idx="13">
                  <c:v>Włochy</c:v>
                </c:pt>
                <c:pt idx="14">
                  <c:v>Wola</c:v>
                </c:pt>
                <c:pt idx="15">
                  <c:v>Praga
Północ</c:v>
                </c:pt>
                <c:pt idx="16">
                  <c:v>Żoliborz</c:v>
                </c:pt>
                <c:pt idx="17">
                  <c:v>Ochota</c:v>
                </c:pt>
              </c:strCache>
            </c:strRef>
          </c:cat>
          <c:val>
            <c:numRef>
              <c:f>Sheet1!$B$6:$S$6</c:f>
              <c:numCache>
                <c:formatCode>General</c:formatCode>
                <c:ptCount val="18"/>
                <c:pt idx="0" formatCode="0%">
                  <c:v>2.6470588235294117E-2</c:v>
                </c:pt>
                <c:pt idx="3" formatCode="0%">
                  <c:v>0.05</c:v>
                </c:pt>
                <c:pt idx="4" formatCode="0%">
                  <c:v>0.05</c:v>
                </c:pt>
                <c:pt idx="5" formatCode="0%">
                  <c:v>0.05</c:v>
                </c:pt>
                <c:pt idx="7" formatCode="0%">
                  <c:v>0.1</c:v>
                </c:pt>
                <c:pt idx="11" formatCode="0%">
                  <c:v>0.1</c:v>
                </c:pt>
                <c:pt idx="12" formatCode="0%">
                  <c:v>0.05</c:v>
                </c:pt>
                <c:pt idx="17" formatCode="0%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66868312"/>
        <c:axId val="190453624"/>
      </c:barChart>
      <c:catAx>
        <c:axId val="166868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0453624"/>
        <c:crosses val="autoZero"/>
        <c:auto val="1"/>
        <c:lblAlgn val="ctr"/>
        <c:lblOffset val="100"/>
        <c:noMultiLvlLbl val="0"/>
      </c:catAx>
      <c:valAx>
        <c:axId val="19045362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686831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0.10885749998050305"/>
          <c:y val="0.87200548505363262"/>
          <c:w val="0.84231197436517391"/>
          <c:h val="0.10942937343879361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Wawer</c:v>
                </c:pt>
                <c:pt idx="4">
                  <c:v>Włochy</c:v>
                </c:pt>
                <c:pt idx="5">
                  <c:v>Ochota</c:v>
                </c:pt>
                <c:pt idx="6">
                  <c:v>Rembertów</c:v>
                </c:pt>
                <c:pt idx="7">
                  <c:v>Ursus</c:v>
                </c:pt>
                <c:pt idx="8">
                  <c:v>Wesoła</c:v>
                </c:pt>
                <c:pt idx="9">
                  <c:v>Wola</c:v>
                </c:pt>
                <c:pt idx="10">
                  <c:v>Ursynów</c:v>
                </c:pt>
                <c:pt idx="11">
                  <c:v>Żoliborz</c:v>
                </c:pt>
                <c:pt idx="12">
                  <c:v>Praga
Północ</c:v>
                </c:pt>
                <c:pt idx="13">
                  <c:v>Śródmieście</c:v>
                </c:pt>
                <c:pt idx="14">
                  <c:v>Targówek</c:v>
                </c:pt>
                <c:pt idx="15">
                  <c:v>Bielany</c:v>
                </c:pt>
                <c:pt idx="16">
                  <c:v>Wilanów</c:v>
                </c:pt>
                <c:pt idx="17">
                  <c:v>Praga Południe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0.95</c:v>
                </c:pt>
                <c:pt idx="6">
                  <c:v>0.95</c:v>
                </c:pt>
                <c:pt idx="7">
                  <c:v>0.95</c:v>
                </c:pt>
                <c:pt idx="8">
                  <c:v>0.95</c:v>
                </c:pt>
                <c:pt idx="9">
                  <c:v>0.90476190476190477</c:v>
                </c:pt>
                <c:pt idx="10">
                  <c:v>0.9</c:v>
                </c:pt>
                <c:pt idx="11">
                  <c:v>0.9</c:v>
                </c:pt>
                <c:pt idx="12">
                  <c:v>0.86363636363636365</c:v>
                </c:pt>
                <c:pt idx="13">
                  <c:v>0.86363636363636365</c:v>
                </c:pt>
                <c:pt idx="14">
                  <c:v>0.8571428571428571</c:v>
                </c:pt>
                <c:pt idx="15">
                  <c:v>0.8</c:v>
                </c:pt>
                <c:pt idx="16">
                  <c:v>0.8</c:v>
                </c:pt>
                <c:pt idx="17">
                  <c:v>0.75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90454408"/>
        <c:axId val="190454800"/>
      </c:barChart>
      <c:catAx>
        <c:axId val="190454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0454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045480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045440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Ochota</c:v>
                </c:pt>
                <c:pt idx="2">
                  <c:v>Praga
Północ</c:v>
                </c:pt>
                <c:pt idx="3">
                  <c:v>Rembertów</c:v>
                </c:pt>
                <c:pt idx="4">
                  <c:v>Ursus</c:v>
                </c:pt>
                <c:pt idx="5">
                  <c:v>Ursynów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  <c:pt idx="9">
                  <c:v>Śródmieście</c:v>
                </c:pt>
                <c:pt idx="10">
                  <c:v>Bemowo</c:v>
                </c:pt>
                <c:pt idx="11">
                  <c:v>Bielany</c:v>
                </c:pt>
                <c:pt idx="12">
                  <c:v>Praga Południe</c:v>
                </c:pt>
                <c:pt idx="13">
                  <c:v>Wawer</c:v>
                </c:pt>
                <c:pt idx="14">
                  <c:v>Białołęka</c:v>
                </c:pt>
                <c:pt idx="15">
                  <c:v>Wesoła</c:v>
                </c:pt>
                <c:pt idx="16">
                  <c:v>Wilanów</c:v>
                </c:pt>
                <c:pt idx="17">
                  <c:v>Targówek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0.95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0.95454545454545459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</c:v>
                </c:pt>
                <c:pt idx="15">
                  <c:v>0.9</c:v>
                </c:pt>
                <c:pt idx="16">
                  <c:v>0.9</c:v>
                </c:pt>
                <c:pt idx="17">
                  <c:v>0.76190476190476186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8177272"/>
        <c:axId val="188177664"/>
      </c:barChart>
      <c:catAx>
        <c:axId val="188177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8177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817766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817727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Praga
Północ</c:v>
                </c:pt>
                <c:pt idx="2">
                  <c:v>Rembertów</c:v>
                </c:pt>
                <c:pt idx="3">
                  <c:v>Ursus</c:v>
                </c:pt>
                <c:pt idx="4">
                  <c:v>Ursynów</c:v>
                </c:pt>
                <c:pt idx="5">
                  <c:v>Wawer</c:v>
                </c:pt>
                <c:pt idx="6">
                  <c:v>Włochy</c:v>
                </c:pt>
                <c:pt idx="7">
                  <c:v>Śródmieście</c:v>
                </c:pt>
                <c:pt idx="8">
                  <c:v>Bielany</c:v>
                </c:pt>
                <c:pt idx="9">
                  <c:v>Ochota</c:v>
                </c:pt>
                <c:pt idx="10">
                  <c:v>Praga Południe</c:v>
                </c:pt>
                <c:pt idx="11">
                  <c:v>Wesoła</c:v>
                </c:pt>
                <c:pt idx="12">
                  <c:v>Wilanów</c:v>
                </c:pt>
                <c:pt idx="13">
                  <c:v>Żoliborz</c:v>
                </c:pt>
                <c:pt idx="14">
                  <c:v>Wola</c:v>
                </c:pt>
                <c:pt idx="15">
                  <c:v>Bemowo</c:v>
                </c:pt>
                <c:pt idx="16">
                  <c:v>Targówek</c:v>
                </c:pt>
                <c:pt idx="17">
                  <c:v>Białołęka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0.95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0.95454545454545459</c:v>
                </c:pt>
                <c:pt idx="8">
                  <c:v>0.95</c:v>
                </c:pt>
                <c:pt idx="9">
                  <c:v>0.95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0.90476190476190477</c:v>
                </c:pt>
                <c:pt idx="15">
                  <c:v>0.9</c:v>
                </c:pt>
                <c:pt idx="16">
                  <c:v>0.80952380952380953</c:v>
                </c:pt>
                <c:pt idx="17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6209120"/>
        <c:axId val="206209512"/>
      </c:barChart>
      <c:catAx>
        <c:axId val="206209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209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20951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209120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(N=340)</c:v>
                </c:pt>
              </c:strCache>
            </c:strRef>
          </c:tx>
          <c:spPr>
            <a:solidFill>
              <a:schemeClr val="accent4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87022152"/>
        <c:axId val="187022544"/>
      </c:barChart>
      <c:catAx>
        <c:axId val="18702215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87022544"/>
        <c:crosses val="autoZero"/>
        <c:auto val="1"/>
        <c:lblAlgn val="ctr"/>
        <c:lblOffset val="100"/>
        <c:noMultiLvlLbl val="0"/>
      </c:catAx>
      <c:valAx>
        <c:axId val="18702254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8702215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Ochota</c:v>
                </c:pt>
                <c:pt idx="2">
                  <c:v>Praga Południe</c:v>
                </c:pt>
                <c:pt idx="3">
                  <c:v>Praga
Północ</c:v>
                </c:pt>
                <c:pt idx="4">
                  <c:v>Rembertów</c:v>
                </c:pt>
                <c:pt idx="5">
                  <c:v>Ursynów</c:v>
                </c:pt>
                <c:pt idx="6">
                  <c:v>Wawer</c:v>
                </c:pt>
                <c:pt idx="7">
                  <c:v>Żoliborz</c:v>
                </c:pt>
                <c:pt idx="8">
                  <c:v>Wola</c:v>
                </c:pt>
                <c:pt idx="9">
                  <c:v>Bemowo</c:v>
                </c:pt>
                <c:pt idx="10">
                  <c:v>Bielany</c:v>
                </c:pt>
                <c:pt idx="11">
                  <c:v>Ursus</c:v>
                </c:pt>
                <c:pt idx="12">
                  <c:v>Wesoła</c:v>
                </c:pt>
                <c:pt idx="13">
                  <c:v>Włochy</c:v>
                </c:pt>
                <c:pt idx="14">
                  <c:v>Śródmieście</c:v>
                </c:pt>
                <c:pt idx="15">
                  <c:v>Wilanów</c:v>
                </c:pt>
                <c:pt idx="16">
                  <c:v>Białołęka</c:v>
                </c:pt>
                <c:pt idx="17">
                  <c:v>Targówek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0.95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0.95238095238095222</c:v>
                </c:pt>
                <c:pt idx="9">
                  <c:v>0.95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0.90909090909090906</c:v>
                </c:pt>
                <c:pt idx="15">
                  <c:v>0.9</c:v>
                </c:pt>
                <c:pt idx="16">
                  <c:v>0.85</c:v>
                </c:pt>
                <c:pt idx="17">
                  <c:v>0.80952380952380953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6210296"/>
        <c:axId val="206865440"/>
      </c:barChart>
      <c:catAx>
        <c:axId val="206210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865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86544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21029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Praga Południe</c:v>
                </c:pt>
                <c:pt idx="2">
                  <c:v>Rembertów</c:v>
                </c:pt>
                <c:pt idx="3">
                  <c:v>Białołęka</c:v>
                </c:pt>
                <c:pt idx="4">
                  <c:v>Ochota</c:v>
                </c:pt>
                <c:pt idx="5">
                  <c:v>Praga
Północ</c:v>
                </c:pt>
                <c:pt idx="6">
                  <c:v>Śródmieście</c:v>
                </c:pt>
                <c:pt idx="7">
                  <c:v>Ursus</c:v>
                </c:pt>
                <c:pt idx="8">
                  <c:v>Ursynów</c:v>
                </c:pt>
                <c:pt idx="9">
                  <c:v>Wawer</c:v>
                </c:pt>
                <c:pt idx="10">
                  <c:v>Wesoła</c:v>
                </c:pt>
                <c:pt idx="11">
                  <c:v>Bemowo</c:v>
                </c:pt>
                <c:pt idx="12">
                  <c:v>Bielany</c:v>
                </c:pt>
                <c:pt idx="13">
                  <c:v>Targówek</c:v>
                </c:pt>
                <c:pt idx="14">
                  <c:v>Włochy</c:v>
                </c:pt>
                <c:pt idx="15">
                  <c:v>Wola</c:v>
                </c:pt>
                <c:pt idx="16">
                  <c:v>Wilanów</c:v>
                </c:pt>
                <c:pt idx="17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0.88</c:v>
                </c:pt>
                <c:pt idx="1">
                  <c:v>0.95</c:v>
                </c:pt>
                <c:pt idx="2">
                  <c:v>0.95</c:v>
                </c:pt>
                <c:pt idx="3">
                  <c:v>0.9</c:v>
                </c:pt>
                <c:pt idx="4">
                  <c:v>0.9</c:v>
                </c:pt>
                <c:pt idx="5">
                  <c:v>0.9</c:v>
                </c:pt>
                <c:pt idx="6">
                  <c:v>0.9</c:v>
                </c:pt>
                <c:pt idx="7">
                  <c:v>0.9</c:v>
                </c:pt>
                <c:pt idx="8">
                  <c:v>0.9</c:v>
                </c:pt>
                <c:pt idx="9">
                  <c:v>0.9</c:v>
                </c:pt>
                <c:pt idx="10">
                  <c:v>0.9</c:v>
                </c:pt>
                <c:pt idx="11">
                  <c:v>0.85</c:v>
                </c:pt>
                <c:pt idx="12">
                  <c:v>0.85</c:v>
                </c:pt>
                <c:pt idx="13">
                  <c:v>0.85</c:v>
                </c:pt>
                <c:pt idx="14">
                  <c:v>0.85</c:v>
                </c:pt>
                <c:pt idx="15">
                  <c:v>0.85</c:v>
                </c:pt>
                <c:pt idx="16">
                  <c:v>0.8</c:v>
                </c:pt>
                <c:pt idx="17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6866224"/>
        <c:axId val="206866616"/>
      </c:barChart>
      <c:catAx>
        <c:axId val="20686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866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866616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86622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Białołęka</c:v>
                </c:pt>
                <c:pt idx="2">
                  <c:v>Bielany</c:v>
                </c:pt>
                <c:pt idx="3">
                  <c:v>Praga Południe</c:v>
                </c:pt>
                <c:pt idx="4">
                  <c:v>Praga
Północ</c:v>
                </c:pt>
                <c:pt idx="5">
                  <c:v>Targówek</c:v>
                </c:pt>
                <c:pt idx="6">
                  <c:v>Wawer</c:v>
                </c:pt>
                <c:pt idx="7">
                  <c:v>Wilanów</c:v>
                </c:pt>
                <c:pt idx="8">
                  <c:v>Włochy</c:v>
                </c:pt>
                <c:pt idx="9">
                  <c:v>Wola</c:v>
                </c:pt>
                <c:pt idx="10">
                  <c:v>Żoliborz</c:v>
                </c:pt>
                <c:pt idx="11">
                  <c:v>Bemowo</c:v>
                </c:pt>
                <c:pt idx="12">
                  <c:v>Ochota</c:v>
                </c:pt>
                <c:pt idx="13">
                  <c:v>Rembertów</c:v>
                </c:pt>
                <c:pt idx="14">
                  <c:v>Ursus</c:v>
                </c:pt>
                <c:pt idx="15">
                  <c:v>Ursynów</c:v>
                </c:pt>
                <c:pt idx="16">
                  <c:v>Śródmieście</c:v>
                </c:pt>
                <c:pt idx="17">
                  <c:v>Wesoła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0.97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0.95</c:v>
                </c:pt>
                <c:pt idx="15">
                  <c:v>0.95</c:v>
                </c:pt>
                <c:pt idx="16">
                  <c:v>0.90909090909090906</c:v>
                </c:pt>
                <c:pt idx="17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7029000"/>
        <c:axId val="207029392"/>
      </c:barChart>
      <c:catAx>
        <c:axId val="207029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029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02939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029000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Praga
Północ</c:v>
                </c:pt>
                <c:pt idx="2">
                  <c:v>Ursus</c:v>
                </c:pt>
                <c:pt idx="3">
                  <c:v>Ursynów</c:v>
                </c:pt>
                <c:pt idx="4">
                  <c:v>Wesoła</c:v>
                </c:pt>
                <c:pt idx="5">
                  <c:v>Włochy</c:v>
                </c:pt>
                <c:pt idx="6">
                  <c:v>Wola</c:v>
                </c:pt>
                <c:pt idx="7">
                  <c:v>Żoliborz</c:v>
                </c:pt>
                <c:pt idx="8">
                  <c:v>Targówek</c:v>
                </c:pt>
                <c:pt idx="9">
                  <c:v>Bemowo</c:v>
                </c:pt>
                <c:pt idx="10">
                  <c:v>Białołęka</c:v>
                </c:pt>
                <c:pt idx="11">
                  <c:v>Ochota</c:v>
                </c:pt>
                <c:pt idx="12">
                  <c:v>Rembertów</c:v>
                </c:pt>
                <c:pt idx="13">
                  <c:v>Wawer</c:v>
                </c:pt>
                <c:pt idx="14">
                  <c:v>Śródmieście</c:v>
                </c:pt>
                <c:pt idx="15">
                  <c:v>Bielany</c:v>
                </c:pt>
                <c:pt idx="16">
                  <c:v>Praga Południe</c:v>
                </c:pt>
                <c:pt idx="17">
                  <c:v>Wilanów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0.95238095238095222</c:v>
                </c:pt>
                <c:pt idx="9">
                  <c:v>0.95</c:v>
                </c:pt>
                <c:pt idx="10">
                  <c:v>0.95</c:v>
                </c:pt>
                <c:pt idx="11">
                  <c:v>0.95</c:v>
                </c:pt>
                <c:pt idx="12">
                  <c:v>0.9</c:v>
                </c:pt>
                <c:pt idx="13">
                  <c:v>0.9</c:v>
                </c:pt>
                <c:pt idx="14">
                  <c:v>0.86363636363636365</c:v>
                </c:pt>
                <c:pt idx="15">
                  <c:v>0.85</c:v>
                </c:pt>
                <c:pt idx="16">
                  <c:v>0.85</c:v>
                </c:pt>
                <c:pt idx="17">
                  <c:v>0.85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7030176"/>
        <c:axId val="207030568"/>
      </c:barChart>
      <c:catAx>
        <c:axId val="207030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030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03056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03017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Ursus</c:v>
                </c:pt>
                <c:pt idx="8">
                  <c:v>Ursynów</c:v>
                </c:pt>
                <c:pt idx="9">
                  <c:v>Wawer</c:v>
                </c:pt>
                <c:pt idx="10">
                  <c:v>Wesoła</c:v>
                </c:pt>
                <c:pt idx="11">
                  <c:v>Wilanów</c:v>
                </c:pt>
                <c:pt idx="12">
                  <c:v>Wola</c:v>
                </c:pt>
                <c:pt idx="13">
                  <c:v>Żoliborz</c:v>
                </c:pt>
                <c:pt idx="14">
                  <c:v>Targówek</c:v>
                </c:pt>
                <c:pt idx="15">
                  <c:v>Rembertów</c:v>
                </c:pt>
                <c:pt idx="16">
                  <c:v>Włochy</c:v>
                </c:pt>
                <c:pt idx="17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0.95238095238095222</c:v>
                </c:pt>
                <c:pt idx="15">
                  <c:v>0.95</c:v>
                </c:pt>
                <c:pt idx="16">
                  <c:v>0.95</c:v>
                </c:pt>
                <c:pt idx="17">
                  <c:v>0.90909090909090906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7362200"/>
        <c:axId val="207362592"/>
      </c:barChart>
      <c:catAx>
        <c:axId val="207362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362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36259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362200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Ochota</c:v>
                </c:pt>
                <c:pt idx="3">
                  <c:v>Praga Południe</c:v>
                </c:pt>
                <c:pt idx="4">
                  <c:v>Praga
Północ</c:v>
                </c:pt>
                <c:pt idx="5">
                  <c:v>Rembertów</c:v>
                </c:pt>
                <c:pt idx="6">
                  <c:v>Śródmieście</c:v>
                </c:pt>
                <c:pt idx="7">
                  <c:v>Ursynów</c:v>
                </c:pt>
                <c:pt idx="8">
                  <c:v>Wesoła</c:v>
                </c:pt>
                <c:pt idx="9">
                  <c:v>Wilanów</c:v>
                </c:pt>
                <c:pt idx="10">
                  <c:v>Włochy</c:v>
                </c:pt>
                <c:pt idx="11">
                  <c:v>Wola</c:v>
                </c:pt>
                <c:pt idx="12">
                  <c:v>Żoliborz</c:v>
                </c:pt>
                <c:pt idx="13">
                  <c:v>Targówek</c:v>
                </c:pt>
                <c:pt idx="14">
                  <c:v>Białołęka</c:v>
                </c:pt>
                <c:pt idx="15">
                  <c:v>Ursus</c:v>
                </c:pt>
                <c:pt idx="16">
                  <c:v>Bielany</c:v>
                </c:pt>
                <c:pt idx="17">
                  <c:v>Wawer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0.98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0.95238095238095222</c:v>
                </c:pt>
                <c:pt idx="14">
                  <c:v>0.95</c:v>
                </c:pt>
                <c:pt idx="15">
                  <c:v>0.95</c:v>
                </c:pt>
                <c:pt idx="16">
                  <c:v>0.9</c:v>
                </c:pt>
                <c:pt idx="17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7363376"/>
        <c:axId val="207732280"/>
      </c:barChart>
      <c:catAx>
        <c:axId val="20736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7322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73228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36337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Ochota</c:v>
                </c:pt>
                <c:pt idx="4">
                  <c:v>Praga Południe</c:v>
                </c:pt>
                <c:pt idx="5">
                  <c:v>Praga
Północ</c:v>
                </c:pt>
                <c:pt idx="6">
                  <c:v>Rembertów</c:v>
                </c:pt>
                <c:pt idx="7">
                  <c:v>Targówek</c:v>
                </c:pt>
                <c:pt idx="8">
                  <c:v>Ursus</c:v>
                </c:pt>
                <c:pt idx="9">
                  <c:v>Ursynów</c:v>
                </c:pt>
                <c:pt idx="10">
                  <c:v>Wesoła</c:v>
                </c:pt>
                <c:pt idx="11">
                  <c:v>Wilanów</c:v>
                </c:pt>
                <c:pt idx="12">
                  <c:v>Włochy</c:v>
                </c:pt>
                <c:pt idx="13">
                  <c:v>Wola</c:v>
                </c:pt>
                <c:pt idx="14">
                  <c:v>Żoliborz</c:v>
                </c:pt>
                <c:pt idx="15">
                  <c:v>Śródmieście</c:v>
                </c:pt>
                <c:pt idx="16">
                  <c:v>Bielany</c:v>
                </c:pt>
                <c:pt idx="17">
                  <c:v>Wawer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0.95454545454545459</c:v>
                </c:pt>
                <c:pt idx="16">
                  <c:v>0.95</c:v>
                </c:pt>
                <c:pt idx="17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7733064"/>
        <c:axId val="207733456"/>
      </c:barChart>
      <c:catAx>
        <c:axId val="207733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7334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733456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73306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Praga Północ</c:v>
                </c:pt>
                <c:pt idx="2">
                  <c:v>Rembertów</c:v>
                </c:pt>
                <c:pt idx="3">
                  <c:v>Ursynów</c:v>
                </c:pt>
                <c:pt idx="4">
                  <c:v>Wola</c:v>
                </c:pt>
                <c:pt idx="5">
                  <c:v>Żoliborz</c:v>
                </c:pt>
                <c:pt idx="6">
                  <c:v>Bielany</c:v>
                </c:pt>
                <c:pt idx="7">
                  <c:v>Ochota</c:v>
                </c:pt>
                <c:pt idx="8">
                  <c:v>Białołęka</c:v>
                </c:pt>
                <c:pt idx="9">
                  <c:v>Praga Południe</c:v>
                </c:pt>
                <c:pt idx="10">
                  <c:v>Wesoła</c:v>
                </c:pt>
                <c:pt idx="11">
                  <c:v>Śródmieście</c:v>
                </c:pt>
                <c:pt idx="12">
                  <c:v>Ursus</c:v>
                </c:pt>
                <c:pt idx="13">
                  <c:v>Targówek</c:v>
                </c:pt>
                <c:pt idx="14">
                  <c:v>Bemowo</c:v>
                </c:pt>
                <c:pt idx="15">
                  <c:v>Wawer</c:v>
                </c:pt>
                <c:pt idx="16">
                  <c:v>Wilanów</c:v>
                </c:pt>
                <c:pt idx="17">
                  <c:v>Włochy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0.90882352941176481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0.95000000000000007</c:v>
                </c:pt>
                <c:pt idx="7">
                  <c:v>0.95000000000000007</c:v>
                </c:pt>
                <c:pt idx="8">
                  <c:v>0.95</c:v>
                </c:pt>
                <c:pt idx="9">
                  <c:v>0.95</c:v>
                </c:pt>
                <c:pt idx="10">
                  <c:v>0.95</c:v>
                </c:pt>
                <c:pt idx="11">
                  <c:v>0.85000000000000009</c:v>
                </c:pt>
                <c:pt idx="12">
                  <c:v>0.85000000000000009</c:v>
                </c:pt>
                <c:pt idx="13">
                  <c:v>0.85</c:v>
                </c:pt>
                <c:pt idx="14">
                  <c:v>0.8</c:v>
                </c:pt>
                <c:pt idx="15">
                  <c:v>0.8</c:v>
                </c:pt>
                <c:pt idx="16">
                  <c:v>0.8</c:v>
                </c:pt>
                <c:pt idx="17">
                  <c:v>0.75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8011040"/>
        <c:axId val="208011432"/>
      </c:barChart>
      <c:catAx>
        <c:axId val="20801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80114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801143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8011040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Rembertów</c:v>
                </c:pt>
                <c:pt idx="2">
                  <c:v>Ursus</c:v>
                </c:pt>
                <c:pt idx="3">
                  <c:v>Wesoła</c:v>
                </c:pt>
                <c:pt idx="4">
                  <c:v>Włochy</c:v>
                </c:pt>
                <c:pt idx="5">
                  <c:v>Wola</c:v>
                </c:pt>
                <c:pt idx="6">
                  <c:v>Praga
Północ</c:v>
                </c:pt>
                <c:pt idx="7">
                  <c:v>Bemowo</c:v>
                </c:pt>
                <c:pt idx="8">
                  <c:v>Białołęka</c:v>
                </c:pt>
                <c:pt idx="9">
                  <c:v>Ochota</c:v>
                </c:pt>
                <c:pt idx="10">
                  <c:v>Praga Południe</c:v>
                </c:pt>
                <c:pt idx="11">
                  <c:v>Ursynów</c:v>
                </c:pt>
                <c:pt idx="12">
                  <c:v>Żoliborz</c:v>
                </c:pt>
                <c:pt idx="13">
                  <c:v>Bielany</c:v>
                </c:pt>
                <c:pt idx="14">
                  <c:v>Targówek</c:v>
                </c:pt>
                <c:pt idx="15">
                  <c:v>Wawer</c:v>
                </c:pt>
                <c:pt idx="16">
                  <c:v>Wilanów</c:v>
                </c:pt>
                <c:pt idx="17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0.95454545454545459</c:v>
                </c:pt>
                <c:pt idx="7">
                  <c:v>0.95</c:v>
                </c:pt>
                <c:pt idx="8">
                  <c:v>0.95</c:v>
                </c:pt>
                <c:pt idx="9">
                  <c:v>0.95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</c:v>
                </c:pt>
                <c:pt idx="14">
                  <c:v>0.8571428571428571</c:v>
                </c:pt>
                <c:pt idx="15">
                  <c:v>0.85</c:v>
                </c:pt>
                <c:pt idx="16">
                  <c:v>0.85</c:v>
                </c:pt>
                <c:pt idx="17">
                  <c:v>0.81818181818181823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8012216"/>
        <c:axId val="208012608"/>
      </c:barChart>
      <c:catAx>
        <c:axId val="208012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8012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801260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801221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  <c:pt idx="9">
                  <c:v>Targówek</c:v>
                </c:pt>
                <c:pt idx="10">
                  <c:v>Ursus</c:v>
                </c:pt>
                <c:pt idx="11">
                  <c:v>Ursynów</c:v>
                </c:pt>
                <c:pt idx="12">
                  <c:v>Wawer</c:v>
                </c:pt>
                <c:pt idx="13">
                  <c:v>Wesoła</c:v>
                </c:pt>
                <c:pt idx="14">
                  <c:v>Wilanów</c:v>
                </c:pt>
                <c:pt idx="15">
                  <c:v>Włochy</c:v>
                </c:pt>
                <c:pt idx="16">
                  <c:v>Wola</c:v>
                </c:pt>
                <c:pt idx="17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8629776"/>
        <c:axId val="208630168"/>
      </c:barChart>
      <c:catAx>
        <c:axId val="208629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8630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863016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862977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Na stojakach</c:v>
                </c:pt>
                <c:pt idx="5">
                  <c:v>W innym miejscu </c:v>
                </c:pt>
                <c:pt idx="6">
                  <c:v>Nie są dostępne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0.7100000000000003</c:v>
                </c:pt>
                <c:pt idx="1">
                  <c:v>6.0000000000000026E-2</c:v>
                </c:pt>
                <c:pt idx="2">
                  <c:v>0.28000000000000008</c:v>
                </c:pt>
                <c:pt idx="3">
                  <c:v>0.05</c:v>
                </c:pt>
                <c:pt idx="4">
                  <c:v>7.0000000000000021E-2</c:v>
                </c:pt>
                <c:pt idx="5">
                  <c:v>1.0000000000000005E-2</c:v>
                </c:pt>
                <c:pt idx="6">
                  <c:v>4.0000000000000022E-2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Na stojakach</c:v>
                </c:pt>
                <c:pt idx="5">
                  <c:v>W innym miejscu </c:v>
                </c:pt>
                <c:pt idx="6">
                  <c:v>Nie są dostępne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0.67058823529411804</c:v>
                </c:pt>
                <c:pt idx="1">
                  <c:v>7.3529411764705885E-2</c:v>
                </c:pt>
                <c:pt idx="2">
                  <c:v>0.28235294117647086</c:v>
                </c:pt>
                <c:pt idx="3">
                  <c:v>0.12058823529411765</c:v>
                </c:pt>
                <c:pt idx="4">
                  <c:v>2.3529411764705879E-2</c:v>
                </c:pt>
                <c:pt idx="5">
                  <c:v>4.4117647058823588E-2</c:v>
                </c:pt>
                <c:pt idx="6">
                  <c:v>2.3529411764705879E-2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Na stojakach</c:v>
                </c:pt>
                <c:pt idx="5">
                  <c:v>W innym miejscu </c:v>
                </c:pt>
                <c:pt idx="6">
                  <c:v>Nie są dostępne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0.66000000000000036</c:v>
                </c:pt>
                <c:pt idx="1">
                  <c:v>6.0000000000000026E-2</c:v>
                </c:pt>
                <c:pt idx="2">
                  <c:v>0.18000000000000008</c:v>
                </c:pt>
                <c:pt idx="3">
                  <c:v>0</c:v>
                </c:pt>
                <c:pt idx="4">
                  <c:v>0</c:v>
                </c:pt>
                <c:pt idx="5">
                  <c:v>0.14000000000000001</c:v>
                </c:pt>
                <c:pt idx="6">
                  <c:v>0.14000000000000001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87023328"/>
        <c:axId val="187229592"/>
      </c:barChart>
      <c:catAx>
        <c:axId val="1870233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7229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722959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702332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Rembertów</c:v>
                </c:pt>
                <c:pt idx="4">
                  <c:v>Włochy</c:v>
                </c:pt>
                <c:pt idx="5">
                  <c:v>Wola</c:v>
                </c:pt>
                <c:pt idx="6">
                  <c:v>Żoliborz</c:v>
                </c:pt>
                <c:pt idx="7">
                  <c:v>Targówek</c:v>
                </c:pt>
                <c:pt idx="8">
                  <c:v>Bielany</c:v>
                </c:pt>
                <c:pt idx="9">
                  <c:v>Ochota</c:v>
                </c:pt>
                <c:pt idx="10">
                  <c:v>Praga Południe</c:v>
                </c:pt>
                <c:pt idx="11">
                  <c:v>Ursus</c:v>
                </c:pt>
                <c:pt idx="12">
                  <c:v>Praga
Północ</c:v>
                </c:pt>
                <c:pt idx="13">
                  <c:v>Śródmieście</c:v>
                </c:pt>
                <c:pt idx="14">
                  <c:v>Ursynów</c:v>
                </c:pt>
                <c:pt idx="15">
                  <c:v>Wawer</c:v>
                </c:pt>
                <c:pt idx="16">
                  <c:v>Wesoła</c:v>
                </c:pt>
                <c:pt idx="17">
                  <c:v>Wilanów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0.95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0.95238095238095222</c:v>
                </c:pt>
                <c:pt idx="8">
                  <c:v>0.95</c:v>
                </c:pt>
                <c:pt idx="9">
                  <c:v>0.95</c:v>
                </c:pt>
                <c:pt idx="10">
                  <c:v>0.95</c:v>
                </c:pt>
                <c:pt idx="11">
                  <c:v>0.95</c:v>
                </c:pt>
                <c:pt idx="12">
                  <c:v>0.90909090909090906</c:v>
                </c:pt>
                <c:pt idx="13">
                  <c:v>0.90909090909090906</c:v>
                </c:pt>
                <c:pt idx="14">
                  <c:v>0.9</c:v>
                </c:pt>
                <c:pt idx="15">
                  <c:v>0.9</c:v>
                </c:pt>
                <c:pt idx="16">
                  <c:v>0.9</c:v>
                </c:pt>
                <c:pt idx="17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8630952"/>
        <c:axId val="208602752"/>
      </c:barChart>
      <c:catAx>
        <c:axId val="208630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8602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860275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863095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Żoliborz</c:v>
                </c:pt>
                <c:pt idx="2">
                  <c:v>Wesoła</c:v>
                </c:pt>
                <c:pt idx="3">
                  <c:v>Bielany</c:v>
                </c:pt>
                <c:pt idx="4">
                  <c:v>Ochota</c:v>
                </c:pt>
                <c:pt idx="5">
                  <c:v>Ursynów</c:v>
                </c:pt>
                <c:pt idx="6">
                  <c:v>Wola</c:v>
                </c:pt>
                <c:pt idx="7">
                  <c:v>Bemowo</c:v>
                </c:pt>
                <c:pt idx="8">
                  <c:v>Białołęka</c:v>
                </c:pt>
                <c:pt idx="9">
                  <c:v>Rembertów</c:v>
                </c:pt>
                <c:pt idx="10">
                  <c:v>Praga
Północ</c:v>
                </c:pt>
                <c:pt idx="11">
                  <c:v>Wawer</c:v>
                </c:pt>
                <c:pt idx="12">
                  <c:v>Wilanów</c:v>
                </c:pt>
                <c:pt idx="13">
                  <c:v>Praga Południe</c:v>
                </c:pt>
                <c:pt idx="14">
                  <c:v>Ursus</c:v>
                </c:pt>
                <c:pt idx="15">
                  <c:v>Włochy</c:v>
                </c:pt>
                <c:pt idx="16">
                  <c:v>Targówek</c:v>
                </c:pt>
                <c:pt idx="17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0.67</c:v>
                </c:pt>
                <c:pt idx="1">
                  <c:v>0.9</c:v>
                </c:pt>
                <c:pt idx="2">
                  <c:v>0.8</c:v>
                </c:pt>
                <c:pt idx="3">
                  <c:v>0.75</c:v>
                </c:pt>
                <c:pt idx="4">
                  <c:v>0.75</c:v>
                </c:pt>
                <c:pt idx="5">
                  <c:v>0.75</c:v>
                </c:pt>
                <c:pt idx="6">
                  <c:v>0.7142857142857143</c:v>
                </c:pt>
                <c:pt idx="7">
                  <c:v>0.7</c:v>
                </c:pt>
                <c:pt idx="8">
                  <c:v>0.7</c:v>
                </c:pt>
                <c:pt idx="9">
                  <c:v>0.7</c:v>
                </c:pt>
                <c:pt idx="10">
                  <c:v>0.68181818181818177</c:v>
                </c:pt>
                <c:pt idx="11">
                  <c:v>0.65</c:v>
                </c:pt>
                <c:pt idx="12">
                  <c:v>0.65</c:v>
                </c:pt>
                <c:pt idx="13">
                  <c:v>0.6</c:v>
                </c:pt>
                <c:pt idx="14">
                  <c:v>0.6</c:v>
                </c:pt>
                <c:pt idx="15">
                  <c:v>0.6</c:v>
                </c:pt>
                <c:pt idx="16">
                  <c:v>0.47619047619047611</c:v>
                </c:pt>
                <c:pt idx="17">
                  <c:v>0.40909090909090912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8603536"/>
        <c:axId val="208603928"/>
      </c:barChart>
      <c:catAx>
        <c:axId val="208603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8603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860392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860353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Praga Południe</c:v>
                </c:pt>
                <c:pt idx="5">
                  <c:v>Rembertów</c:v>
                </c:pt>
                <c:pt idx="6">
                  <c:v>Ursus</c:v>
                </c:pt>
                <c:pt idx="7">
                  <c:v>Ursynów</c:v>
                </c:pt>
                <c:pt idx="8">
                  <c:v>Wawer</c:v>
                </c:pt>
                <c:pt idx="9">
                  <c:v>Wesoła</c:v>
                </c:pt>
                <c:pt idx="10">
                  <c:v>Wilanów</c:v>
                </c:pt>
                <c:pt idx="11">
                  <c:v>Włochy</c:v>
                </c:pt>
                <c:pt idx="12">
                  <c:v>Wola</c:v>
                </c:pt>
                <c:pt idx="13">
                  <c:v>Żoliborz</c:v>
                </c:pt>
                <c:pt idx="14">
                  <c:v>Praga
Północ</c:v>
                </c:pt>
                <c:pt idx="15">
                  <c:v>Śródmieście</c:v>
                </c:pt>
                <c:pt idx="16">
                  <c:v>Targówek</c:v>
                </c:pt>
                <c:pt idx="17">
                  <c:v>Ochota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0.95454545454545459</c:v>
                </c:pt>
                <c:pt idx="15">
                  <c:v>0.95454545454545459</c:v>
                </c:pt>
                <c:pt idx="16">
                  <c:v>0.95238095238095222</c:v>
                </c:pt>
                <c:pt idx="17">
                  <c:v>0.95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9866184"/>
        <c:axId val="209866576"/>
      </c:barChart>
      <c:catAx>
        <c:axId val="209866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9866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9866576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986618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Wydał druk formularza\ wniosku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0.58823529411764708</c:v>
                </c:pt>
                <c:pt idx="1">
                  <c:v>0.45</c:v>
                </c:pt>
                <c:pt idx="2">
                  <c:v>0.6</c:v>
                </c:pt>
                <c:pt idx="3">
                  <c:v>0.65</c:v>
                </c:pt>
                <c:pt idx="4">
                  <c:v>0.70000000000000007</c:v>
                </c:pt>
                <c:pt idx="5">
                  <c:v>0.6</c:v>
                </c:pt>
                <c:pt idx="6">
                  <c:v>0.75</c:v>
                </c:pt>
                <c:pt idx="7">
                  <c:v>0.45</c:v>
                </c:pt>
                <c:pt idx="8">
                  <c:v>0.45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Poinformował, gdzie znaleźć taki formularz\ wniosek na terenie Urzędu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0.31470588235294117</c:v>
                </c:pt>
                <c:pt idx="1">
                  <c:v>0.45</c:v>
                </c:pt>
                <c:pt idx="2">
                  <c:v>0.25</c:v>
                </c:pt>
                <c:pt idx="3">
                  <c:v>0.15</c:v>
                </c:pt>
                <c:pt idx="4">
                  <c:v>0.2</c:v>
                </c:pt>
                <c:pt idx="5">
                  <c:v>0.35000000000000003</c:v>
                </c:pt>
                <c:pt idx="6">
                  <c:v>0.2</c:v>
                </c:pt>
                <c:pt idx="7">
                  <c:v>0.55000000000000004</c:v>
                </c:pt>
                <c:pt idx="8">
                  <c:v>0.3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Poinformował, że takie formularze\ wnioski są dostępne na stronie internetowej Urzędu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2.6470588235294117E-2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Nie dotyczy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1.4705882352941178E-2</c:v>
                </c:pt>
                <c:pt idx="1">
                  <c:v>0</c:v>
                </c:pt>
                <c:pt idx="2">
                  <c:v>0.05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Nie wspomniał o formularzu</c:v>
                </c:pt>
              </c:strCache>
            </c:strRef>
          </c:tx>
          <c:spPr>
            <a:solidFill>
              <a:schemeClr val="tx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Sheet1!$B$6:$S$6</c:f>
              <c:numCache>
                <c:formatCode>0%</c:formatCode>
                <c:ptCount val="9"/>
                <c:pt idx="0">
                  <c:v>5.5882352941176466E-2</c:v>
                </c:pt>
                <c:pt idx="1">
                  <c:v>0.05</c:v>
                </c:pt>
                <c:pt idx="2">
                  <c:v>0.05</c:v>
                </c:pt>
                <c:pt idx="3">
                  <c:v>0.15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</c:v>
                </c:pt>
                <c:pt idx="8">
                  <c:v>0.2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209867360"/>
        <c:axId val="209867752"/>
      </c:barChart>
      <c:catAx>
        <c:axId val="209867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9867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986775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9867360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7369880307696E-2"/>
          <c:y val="0.14286431987860324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Wydał druk formularza/ wniosku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0.55000000000000004</c:v>
                </c:pt>
                <c:pt idx="1">
                  <c:v>0.5</c:v>
                </c:pt>
                <c:pt idx="2">
                  <c:v>0.70000000000000029</c:v>
                </c:pt>
                <c:pt idx="3">
                  <c:v>0.55000000000000004</c:v>
                </c:pt>
                <c:pt idx="4">
                  <c:v>0.4</c:v>
                </c:pt>
                <c:pt idx="5">
                  <c:v>0.4</c:v>
                </c:pt>
                <c:pt idx="6">
                  <c:v>0.8</c:v>
                </c:pt>
                <c:pt idx="7">
                  <c:v>0.75000000000000022</c:v>
                </c:pt>
                <c:pt idx="8">
                  <c:v>0.70000000000000029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Poinformował, gdzie znaleźć taki formularz/ wniosek na terenie Urzędu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0.3000000000000001</c:v>
                </c:pt>
                <c:pt idx="1">
                  <c:v>0.45</c:v>
                </c:pt>
                <c:pt idx="2">
                  <c:v>0.25</c:v>
                </c:pt>
                <c:pt idx="3">
                  <c:v>0.4</c:v>
                </c:pt>
                <c:pt idx="4">
                  <c:v>0.45</c:v>
                </c:pt>
                <c:pt idx="5">
                  <c:v>0.5</c:v>
                </c:pt>
                <c:pt idx="6">
                  <c:v>0.15000000000000005</c:v>
                </c:pt>
                <c:pt idx="7">
                  <c:v>0.15000000000000005</c:v>
                </c:pt>
                <c:pt idx="8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Poinformował, że takie formularze/ wnioski są dostępne na stronie internetowej Urzędu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0.05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0.05</c:v>
                </c:pt>
                <c:pt idx="1">
                  <c:v>0</c:v>
                </c:pt>
                <c:pt idx="2">
                  <c:v>0.05</c:v>
                </c:pt>
                <c:pt idx="3">
                  <c:v>0</c:v>
                </c:pt>
                <c:pt idx="4">
                  <c:v>0</c:v>
                </c:pt>
                <c:pt idx="5">
                  <c:v>0.05</c:v>
                </c:pt>
                <c:pt idx="6">
                  <c:v>0</c:v>
                </c:pt>
                <c:pt idx="7">
                  <c:v>0.05</c:v>
                </c:pt>
                <c:pt idx="8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Nie wspomniał o formularzu</c:v>
                </c:pt>
              </c:strCache>
            </c:strRef>
          </c:tx>
          <c:spPr>
            <a:solidFill>
              <a:schemeClr val="tx1">
                <a:lumMod val="5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Sheet1!$B$6:$S$6</c:f>
              <c:numCache>
                <c:formatCode>0%</c:formatCode>
                <c:ptCount val="9"/>
                <c:pt idx="0">
                  <c:v>0.05</c:v>
                </c:pt>
                <c:pt idx="1">
                  <c:v>0.05</c:v>
                </c:pt>
                <c:pt idx="2">
                  <c:v>0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207227960"/>
        <c:axId val="207228352"/>
      </c:barChart>
      <c:catAx>
        <c:axId val="207227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283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22835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27960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6.7592263704642747E-2"/>
          <c:y val="0.7122926497749722"/>
          <c:w val="0.78397036369020323"/>
          <c:h val="0.28770735022502775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Rembertów</c:v>
                </c:pt>
                <c:pt idx="5">
                  <c:v>Śródmieście</c:v>
                </c:pt>
                <c:pt idx="6">
                  <c:v>Targówek</c:v>
                </c:pt>
                <c:pt idx="7">
                  <c:v>Ursus</c:v>
                </c:pt>
                <c:pt idx="8">
                  <c:v>Wawer</c:v>
                </c:pt>
                <c:pt idx="9">
                  <c:v>Wilanów</c:v>
                </c:pt>
                <c:pt idx="10">
                  <c:v>Ochota</c:v>
                </c:pt>
                <c:pt idx="11">
                  <c:v>Ursynów</c:v>
                </c:pt>
                <c:pt idx="12">
                  <c:v>Wesoła</c:v>
                </c:pt>
                <c:pt idx="13">
                  <c:v>Włochy</c:v>
                </c:pt>
                <c:pt idx="14">
                  <c:v>Żoliborz</c:v>
                </c:pt>
                <c:pt idx="15">
                  <c:v>Praga
Północ</c:v>
                </c:pt>
                <c:pt idx="16">
                  <c:v>Wola</c:v>
                </c:pt>
                <c:pt idx="17">
                  <c:v>Praga Południe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0.97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0.95</c:v>
                </c:pt>
                <c:pt idx="15">
                  <c:v>0.90909090909090906</c:v>
                </c:pt>
                <c:pt idx="16">
                  <c:v>0.90476190476190477</c:v>
                </c:pt>
                <c:pt idx="17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7229136"/>
        <c:axId val="207229528"/>
      </c:barChart>
      <c:catAx>
        <c:axId val="207229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295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22952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2913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Żoliborz</c:v>
                </c:pt>
                <c:pt idx="2">
                  <c:v>Ochota</c:v>
                </c:pt>
                <c:pt idx="3">
                  <c:v>Bielany</c:v>
                </c:pt>
                <c:pt idx="4">
                  <c:v>Białołęka</c:v>
                </c:pt>
                <c:pt idx="5">
                  <c:v>Ursus</c:v>
                </c:pt>
                <c:pt idx="6">
                  <c:v>Włochy</c:v>
                </c:pt>
                <c:pt idx="7">
                  <c:v>Bemowo</c:v>
                </c:pt>
                <c:pt idx="8">
                  <c:v>Praga Północ</c:v>
                </c:pt>
                <c:pt idx="9">
                  <c:v>Rembertów</c:v>
                </c:pt>
                <c:pt idx="10">
                  <c:v>Ursynów</c:v>
                </c:pt>
                <c:pt idx="11">
                  <c:v>Wola</c:v>
                </c:pt>
                <c:pt idx="12">
                  <c:v>Targówek</c:v>
                </c:pt>
                <c:pt idx="13">
                  <c:v>Wesoła</c:v>
                </c:pt>
                <c:pt idx="14">
                  <c:v>Praga Południe</c:v>
                </c:pt>
                <c:pt idx="15">
                  <c:v>Wawer</c:v>
                </c:pt>
                <c:pt idx="16">
                  <c:v>Śródmieście</c:v>
                </c:pt>
                <c:pt idx="17">
                  <c:v>Wilanów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0.31</c:v>
                </c:pt>
                <c:pt idx="1">
                  <c:v>0.55000000000000004</c:v>
                </c:pt>
                <c:pt idx="2">
                  <c:v>0.5</c:v>
                </c:pt>
                <c:pt idx="3">
                  <c:v>0.45</c:v>
                </c:pt>
                <c:pt idx="4">
                  <c:v>0.4</c:v>
                </c:pt>
                <c:pt idx="5">
                  <c:v>0.4</c:v>
                </c:pt>
                <c:pt idx="6">
                  <c:v>0.35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0.25</c:v>
                </c:pt>
                <c:pt idx="13">
                  <c:v>0.25</c:v>
                </c:pt>
                <c:pt idx="14">
                  <c:v>0.2</c:v>
                </c:pt>
                <c:pt idx="15">
                  <c:v>0.2</c:v>
                </c:pt>
                <c:pt idx="16">
                  <c:v>0.15</c:v>
                </c:pt>
                <c:pt idx="17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7230312"/>
        <c:axId val="207230704"/>
      </c:barChart>
      <c:catAx>
        <c:axId val="207230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30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23070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3031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Wyjaśniał jak załatwić sprawę z głowy</c:v>
                </c:pt>
              </c:strCache>
            </c:strRef>
          </c:tx>
          <c:spPr>
            <a:solidFill>
              <a:srgbClr val="CC3300"/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Sheet1!$B$2:$J$2</c:f>
              <c:numCache>
                <c:formatCode>0%</c:formatCode>
                <c:ptCount val="9"/>
                <c:pt idx="0">
                  <c:v>0.89117647058823535</c:v>
                </c:pt>
                <c:pt idx="1">
                  <c:v>0.9</c:v>
                </c:pt>
                <c:pt idx="2">
                  <c:v>0.95</c:v>
                </c:pt>
                <c:pt idx="3">
                  <c:v>0.8</c:v>
                </c:pt>
                <c:pt idx="4">
                  <c:v>0.85</c:v>
                </c:pt>
                <c:pt idx="5">
                  <c:v>0.9</c:v>
                </c:pt>
                <c:pt idx="6">
                  <c:v>0.9</c:v>
                </c:pt>
                <c:pt idx="7">
                  <c:v>0.85</c:v>
                </c:pt>
                <c:pt idx="8">
                  <c:v>0.85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Posługiwał się papierowymi kartami informacyjnymi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Sheet1!$B$3:$J$3</c:f>
              <c:numCache>
                <c:formatCode>0%</c:formatCode>
                <c:ptCount val="9"/>
                <c:pt idx="0">
                  <c:v>5.8823529411764712E-2</c:v>
                </c:pt>
                <c:pt idx="1">
                  <c:v>0.15</c:v>
                </c:pt>
                <c:pt idx="2">
                  <c:v>0</c:v>
                </c:pt>
                <c:pt idx="3">
                  <c:v>0.05</c:v>
                </c:pt>
                <c:pt idx="4">
                  <c:v>0</c:v>
                </c:pt>
                <c:pt idx="5">
                  <c:v>0.05</c:v>
                </c:pt>
                <c:pt idx="6">
                  <c:v>0.05</c:v>
                </c:pt>
                <c:pt idx="7">
                  <c:v>0.1</c:v>
                </c:pt>
                <c:pt idx="8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Posługiwał się papierowymi aktami prawnymi (ustawy, monitory itp.)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Sheet1!$B$4:$J$4</c:f>
              <c:numCache>
                <c:formatCode>0%</c:formatCode>
                <c:ptCount val="9"/>
                <c:pt idx="0">
                  <c:v>2.9411764705882353E-3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Posługiwał się komputerem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Sheet1!$B$5:$J$5</c:f>
              <c:numCache>
                <c:formatCode>0%</c:formatCode>
                <c:ptCount val="9"/>
                <c:pt idx="0">
                  <c:v>4.7058823529411764E-2</c:v>
                </c:pt>
                <c:pt idx="1">
                  <c:v>0</c:v>
                </c:pt>
                <c:pt idx="2">
                  <c:v>0</c:v>
                </c:pt>
                <c:pt idx="3">
                  <c:v>0.1</c:v>
                </c:pt>
                <c:pt idx="4">
                  <c:v>0.15</c:v>
                </c:pt>
                <c:pt idx="5">
                  <c:v>0</c:v>
                </c:pt>
                <c:pt idx="6">
                  <c:v>0.05</c:v>
                </c:pt>
                <c:pt idx="7">
                  <c:v>0.05</c:v>
                </c:pt>
                <c:pt idx="8">
                  <c:v>0.1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 Korzystał z pomocy innych urzędników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Sheet1!$B$6:$J$6</c:f>
              <c:numCache>
                <c:formatCode>0%</c:formatCode>
                <c:ptCount val="9"/>
                <c:pt idx="0">
                  <c:v>4.4117647058823532E-2</c:v>
                </c:pt>
                <c:pt idx="1">
                  <c:v>0</c:v>
                </c:pt>
                <c:pt idx="2">
                  <c:v>0.1</c:v>
                </c:pt>
                <c:pt idx="3">
                  <c:v>0</c:v>
                </c:pt>
                <c:pt idx="4">
                  <c:v>0</c:v>
                </c:pt>
                <c:pt idx="5">
                  <c:v>0.05</c:v>
                </c:pt>
                <c:pt idx="6">
                  <c:v>0.1</c:v>
                </c:pt>
                <c:pt idx="7">
                  <c:v>0.05</c:v>
                </c:pt>
                <c:pt idx="8">
                  <c:v>0.2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 nie wiem\ trudno powiedzieć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Sheet1!$B$7:$J$7</c:f>
              <c:numCache>
                <c:formatCode>0%</c:formatCode>
                <c:ptCount val="9"/>
                <c:pt idx="0">
                  <c:v>1.7647058823529412E-2</c:v>
                </c:pt>
                <c:pt idx="1">
                  <c:v>0</c:v>
                </c:pt>
                <c:pt idx="2">
                  <c:v>0.05</c:v>
                </c:pt>
                <c:pt idx="3">
                  <c:v>0.1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0.05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7219376"/>
        <c:axId val="207219768"/>
      </c:barChart>
      <c:catAx>
        <c:axId val="207219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197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21976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1937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7369880307696E-2"/>
          <c:y val="0.14286431987860324"/>
          <c:w val="0.94093264248704667"/>
          <c:h val="0.410213923599132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Wyjaśniał jak załatwić sprawę z głowy</c:v>
                </c:pt>
              </c:strCache>
            </c:strRef>
          </c:tx>
          <c:spPr>
            <a:solidFill>
              <a:srgbClr val="CC3300"/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0.8500000000000002</c:v>
                </c:pt>
                <c:pt idx="1">
                  <c:v>0.95000000000000018</c:v>
                </c:pt>
                <c:pt idx="2">
                  <c:v>1</c:v>
                </c:pt>
                <c:pt idx="3">
                  <c:v>0.95000000000000018</c:v>
                </c:pt>
                <c:pt idx="4">
                  <c:v>0.8</c:v>
                </c:pt>
                <c:pt idx="5">
                  <c:v>1</c:v>
                </c:pt>
                <c:pt idx="6">
                  <c:v>0.8500000000000002</c:v>
                </c:pt>
                <c:pt idx="7">
                  <c:v>0.8500000000000002</c:v>
                </c:pt>
                <c:pt idx="8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Posługiwał się papierowymi kartami informacyjnymi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0.1</c:v>
                </c:pt>
                <c:pt idx="1">
                  <c:v>0.05</c:v>
                </c:pt>
                <c:pt idx="2">
                  <c:v>0.05</c:v>
                </c:pt>
                <c:pt idx="3">
                  <c:v>0</c:v>
                </c:pt>
                <c:pt idx="4">
                  <c:v>0.2</c:v>
                </c:pt>
                <c:pt idx="5">
                  <c:v>0</c:v>
                </c:pt>
                <c:pt idx="6">
                  <c:v>0.05</c:v>
                </c:pt>
                <c:pt idx="7">
                  <c:v>0.1</c:v>
                </c:pt>
                <c:pt idx="8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Posługiwał się papierowymi aktami prawnymi (ustawy, monitory itp.)</c:v>
                </c:pt>
              </c:strCache>
            </c:strRef>
          </c:tx>
          <c:spPr>
            <a:solidFill>
              <a:srgbClr val="FF99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Posługiwał się komputerem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0.1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0.05</c:v>
                </c:pt>
                <c:pt idx="7">
                  <c:v>0.05</c:v>
                </c:pt>
                <c:pt idx="8">
                  <c:v>0.1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 Korzystał z pomocy innych urzędników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Sheet1!$B$6:$S$6</c:f>
              <c:numCache>
                <c:formatCode>0%</c:formatCode>
                <c:ptCount val="9"/>
                <c:pt idx="0">
                  <c:v>0.05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0.1</c:v>
                </c:pt>
                <c:pt idx="5">
                  <c:v>0</c:v>
                </c:pt>
                <c:pt idx="6">
                  <c:v>0.05</c:v>
                </c:pt>
                <c:pt idx="7">
                  <c:v>0.05</c:v>
                </c:pt>
                <c:pt idx="8">
                  <c:v>0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 Nie wiem/ trudno powiedzieć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Sheet1!$B$7:$S$7</c:f>
              <c:numCache>
                <c:formatCode>0%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0.05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7220552"/>
        <c:axId val="207220944"/>
      </c:barChart>
      <c:catAx>
        <c:axId val="207220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20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22094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2055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5.1561752986164694E-2"/>
          <c:y val="0.68311319750829669"/>
          <c:w val="0.67081349075525509"/>
          <c:h val="0.31688680249170398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Dał Ci kartę informacyjną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Ochota</c:v>
                </c:pt>
                <c:pt idx="2">
                  <c:v>Wola</c:v>
                </c:pt>
                <c:pt idx="3">
                  <c:v>Bemowo</c:v>
                </c:pt>
                <c:pt idx="4">
                  <c:v>Praga Północ</c:v>
                </c:pt>
                <c:pt idx="5">
                  <c:v>Wawer</c:v>
                </c:pt>
                <c:pt idx="6">
                  <c:v>Rembertów</c:v>
                </c:pt>
                <c:pt idx="7">
                  <c:v>Białołęka</c:v>
                </c:pt>
                <c:pt idx="8">
                  <c:v>Włochy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9.4117647058823556E-2</c:v>
                </c:pt>
                <c:pt idx="1">
                  <c:v>0.25</c:v>
                </c:pt>
                <c:pt idx="2">
                  <c:v>0.25</c:v>
                </c:pt>
                <c:pt idx="3">
                  <c:v>0.2</c:v>
                </c:pt>
                <c:pt idx="4">
                  <c:v>0.15</c:v>
                </c:pt>
                <c:pt idx="5">
                  <c:v>0.1</c:v>
                </c:pt>
                <c:pt idx="6">
                  <c:v>0.1</c:v>
                </c:pt>
                <c:pt idx="7">
                  <c:v>0.1</c:v>
                </c:pt>
                <c:pt idx="8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Powiedział gdzie możesz znaleźć kartę informacyjną na terenie Urzędu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Ochota</c:v>
                </c:pt>
                <c:pt idx="2">
                  <c:v>Wola</c:v>
                </c:pt>
                <c:pt idx="3">
                  <c:v>Bemowo</c:v>
                </c:pt>
                <c:pt idx="4">
                  <c:v>Praga Północ</c:v>
                </c:pt>
                <c:pt idx="5">
                  <c:v>Wawer</c:v>
                </c:pt>
                <c:pt idx="6">
                  <c:v>Rembertów</c:v>
                </c:pt>
                <c:pt idx="7">
                  <c:v>Białołęka</c:v>
                </c:pt>
                <c:pt idx="8">
                  <c:v>Włochy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0.18529411764705886</c:v>
                </c:pt>
                <c:pt idx="1">
                  <c:v>0.1</c:v>
                </c:pt>
                <c:pt idx="2">
                  <c:v>0.05</c:v>
                </c:pt>
                <c:pt idx="3">
                  <c:v>0.35</c:v>
                </c:pt>
                <c:pt idx="4">
                  <c:v>0.15</c:v>
                </c:pt>
                <c:pt idx="5">
                  <c:v>0.25</c:v>
                </c:pt>
                <c:pt idx="6">
                  <c:v>0.2</c:v>
                </c:pt>
                <c:pt idx="7">
                  <c:v>0.15</c:v>
                </c:pt>
                <c:pt idx="8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Powiedział, że taka karta informacyjna jest dostępna na stronie internetowej Urzędu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Ochota</c:v>
                </c:pt>
                <c:pt idx="2">
                  <c:v>Wola</c:v>
                </c:pt>
                <c:pt idx="3">
                  <c:v>Bemowo</c:v>
                </c:pt>
                <c:pt idx="4">
                  <c:v>Praga Północ</c:v>
                </c:pt>
                <c:pt idx="5">
                  <c:v>Wawer</c:v>
                </c:pt>
                <c:pt idx="6">
                  <c:v>Rembertów</c:v>
                </c:pt>
                <c:pt idx="7">
                  <c:v>Białołęka</c:v>
                </c:pt>
                <c:pt idx="8">
                  <c:v>Włochy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4.9999999999999996E-2</c:v>
                </c:pt>
                <c:pt idx="1">
                  <c:v>0.05</c:v>
                </c:pt>
                <c:pt idx="2">
                  <c:v>0</c:v>
                </c:pt>
                <c:pt idx="3">
                  <c:v>0.05</c:v>
                </c:pt>
                <c:pt idx="4">
                  <c:v>0</c:v>
                </c:pt>
                <c:pt idx="5">
                  <c:v>0</c:v>
                </c:pt>
                <c:pt idx="6">
                  <c:v>0.15</c:v>
                </c:pt>
                <c:pt idx="7">
                  <c:v>0.05</c:v>
                </c:pt>
                <c:pt idx="8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Nie wspomniał o karcie informacyjnej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Ochota</c:v>
                </c:pt>
                <c:pt idx="2">
                  <c:v>Wola</c:v>
                </c:pt>
                <c:pt idx="3">
                  <c:v>Bemowo</c:v>
                </c:pt>
                <c:pt idx="4">
                  <c:v>Praga Północ</c:v>
                </c:pt>
                <c:pt idx="5">
                  <c:v>Wawer</c:v>
                </c:pt>
                <c:pt idx="6">
                  <c:v>Rembertów</c:v>
                </c:pt>
                <c:pt idx="7">
                  <c:v>Białołęka</c:v>
                </c:pt>
                <c:pt idx="8">
                  <c:v>Włochy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0.67058823529411771</c:v>
                </c:pt>
                <c:pt idx="1">
                  <c:v>0.6</c:v>
                </c:pt>
                <c:pt idx="2">
                  <c:v>0.7</c:v>
                </c:pt>
                <c:pt idx="3">
                  <c:v>0.4</c:v>
                </c:pt>
                <c:pt idx="4">
                  <c:v>0.7</c:v>
                </c:pt>
                <c:pt idx="5">
                  <c:v>0.65</c:v>
                </c:pt>
                <c:pt idx="6">
                  <c:v>0.55000000000000004</c:v>
                </c:pt>
                <c:pt idx="7">
                  <c:v>0.7</c:v>
                </c:pt>
                <c:pt idx="8">
                  <c:v>0.75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7221728"/>
        <c:axId val="207222120"/>
      </c:barChart>
      <c:catAx>
        <c:axId val="207221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22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22212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2172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53E-2"/>
          <c:w val="1"/>
          <c:h val="0.90892531876138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Sheet1!$B$2:$B$25</c:f>
              <c:numCache>
                <c:formatCode>0%</c:formatCode>
                <c:ptCount val="19"/>
                <c:pt idx="0">
                  <c:v>0.82</c:v>
                </c:pt>
                <c:pt idx="1">
                  <c:v>0.75449101796407192</c:v>
                </c:pt>
                <c:pt idx="2">
                  <c:v>0.71</c:v>
                </c:pt>
                <c:pt idx="4">
                  <c:v>0.94</c:v>
                </c:pt>
                <c:pt idx="5">
                  <c:v>0.88529411764705879</c:v>
                </c:pt>
                <c:pt idx="6">
                  <c:v>0.92</c:v>
                </c:pt>
                <c:pt idx="8">
                  <c:v>0.92</c:v>
                </c:pt>
                <c:pt idx="9">
                  <c:v>0.93823529411764706</c:v>
                </c:pt>
                <c:pt idx="10">
                  <c:v>0.92</c:v>
                </c:pt>
                <c:pt idx="12">
                  <c:v>0.78</c:v>
                </c:pt>
                <c:pt idx="13">
                  <c:v>0.79411764705882348</c:v>
                </c:pt>
                <c:pt idx="14">
                  <c:v>0.78</c:v>
                </c:pt>
                <c:pt idx="16">
                  <c:v>7.0000000000000007E-2</c:v>
                </c:pt>
                <c:pt idx="17">
                  <c:v>0.12352941176470589</c:v>
                </c:pt>
                <c:pt idx="18">
                  <c:v>0.13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Sheet1!$C$2:$C$25</c:f>
              <c:numCache>
                <c:formatCode>0%</c:formatCode>
                <c:ptCount val="19"/>
                <c:pt idx="0">
                  <c:v>0.18</c:v>
                </c:pt>
                <c:pt idx="1">
                  <c:v>0.24550898203592816</c:v>
                </c:pt>
                <c:pt idx="2">
                  <c:v>0.28999999999999998</c:v>
                </c:pt>
                <c:pt idx="4">
                  <c:v>0.06</c:v>
                </c:pt>
                <c:pt idx="5">
                  <c:v>0.11470588235294117</c:v>
                </c:pt>
                <c:pt idx="6">
                  <c:v>0.08</c:v>
                </c:pt>
                <c:pt idx="8">
                  <c:v>0.08</c:v>
                </c:pt>
                <c:pt idx="9">
                  <c:v>6.1764705882352944E-2</c:v>
                </c:pt>
                <c:pt idx="10">
                  <c:v>0.08</c:v>
                </c:pt>
                <c:pt idx="12">
                  <c:v>0.04</c:v>
                </c:pt>
                <c:pt idx="13">
                  <c:v>2.9411764705882356E-2</c:v>
                </c:pt>
                <c:pt idx="14">
                  <c:v>0.05</c:v>
                </c:pt>
                <c:pt idx="16">
                  <c:v>0.93</c:v>
                </c:pt>
                <c:pt idx="17">
                  <c:v>0.87647058823529411</c:v>
                </c:pt>
                <c:pt idx="18">
                  <c:v>0.87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3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19"/>
                <c:pt idx="12" formatCode="0%">
                  <c:v>0.18</c:v>
                </c:pt>
                <c:pt idx="13" formatCode="0%">
                  <c:v>0.17647058823529413</c:v>
                </c:pt>
                <c:pt idx="14" formatCode="0%">
                  <c:v>0.17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87230376"/>
        <c:axId val="187230768"/>
      </c:barChart>
      <c:catAx>
        <c:axId val="18723037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87230768"/>
        <c:crosses val="autoZero"/>
        <c:auto val="1"/>
        <c:lblAlgn val="ctr"/>
        <c:lblOffset val="100"/>
        <c:noMultiLvlLbl val="0"/>
      </c:catAx>
      <c:valAx>
        <c:axId val="1872307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723037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7369880307696E-2"/>
          <c:y val="0.14286431987860324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Dał Ci kartę informacyjną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Ursynów</c:v>
                </c:pt>
                <c:pt idx="1">
                  <c:v>Wilanów</c:v>
                </c:pt>
                <c:pt idx="2">
                  <c:v>Praga Południe</c:v>
                </c:pt>
                <c:pt idx="3">
                  <c:v>Wesoła</c:v>
                </c:pt>
                <c:pt idx="4">
                  <c:v>Targówek</c:v>
                </c:pt>
                <c:pt idx="5">
                  <c:v>Żoliborz</c:v>
                </c:pt>
                <c:pt idx="6">
                  <c:v>Ursus</c:v>
                </c:pt>
                <c:pt idx="7">
                  <c:v>Bielany</c:v>
                </c:pt>
                <c:pt idx="8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0.1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Powiedział gdzie możesz znaleźć kartę informacyjną na terenie Urzędu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Ursynów</c:v>
                </c:pt>
                <c:pt idx="1">
                  <c:v>Wilanów</c:v>
                </c:pt>
                <c:pt idx="2">
                  <c:v>Praga Południe</c:v>
                </c:pt>
                <c:pt idx="3">
                  <c:v>Wesoła</c:v>
                </c:pt>
                <c:pt idx="4">
                  <c:v>Targówek</c:v>
                </c:pt>
                <c:pt idx="5">
                  <c:v>Żoliborz</c:v>
                </c:pt>
                <c:pt idx="6">
                  <c:v>Ursus</c:v>
                </c:pt>
                <c:pt idx="7">
                  <c:v>Bielany</c:v>
                </c:pt>
                <c:pt idx="8">
                  <c:v>Śródmieście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0.05</c:v>
                </c:pt>
                <c:pt idx="1">
                  <c:v>0.4</c:v>
                </c:pt>
                <c:pt idx="2">
                  <c:v>0.2</c:v>
                </c:pt>
                <c:pt idx="3">
                  <c:v>0.2</c:v>
                </c:pt>
                <c:pt idx="4">
                  <c:v>0.15</c:v>
                </c:pt>
                <c:pt idx="5">
                  <c:v>0.1</c:v>
                </c:pt>
                <c:pt idx="6">
                  <c:v>0.4</c:v>
                </c:pt>
                <c:pt idx="7">
                  <c:v>0.2</c:v>
                </c:pt>
                <c:pt idx="8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Powiedział, że taka karta informacyjna jest dostępna na stronie internetowej Urzędu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Ursynów</c:v>
                </c:pt>
                <c:pt idx="1">
                  <c:v>Wilanów</c:v>
                </c:pt>
                <c:pt idx="2">
                  <c:v>Praga Południe</c:v>
                </c:pt>
                <c:pt idx="3">
                  <c:v>Wesoła</c:v>
                </c:pt>
                <c:pt idx="4">
                  <c:v>Targówek</c:v>
                </c:pt>
                <c:pt idx="5">
                  <c:v>Żoliborz</c:v>
                </c:pt>
                <c:pt idx="6">
                  <c:v>Ursus</c:v>
                </c:pt>
                <c:pt idx="7">
                  <c:v>Bielany</c:v>
                </c:pt>
                <c:pt idx="8">
                  <c:v>Śródmieście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0.05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0.15</c:v>
                </c:pt>
                <c:pt idx="6">
                  <c:v>0.05</c:v>
                </c:pt>
                <c:pt idx="7">
                  <c:v>0.15</c:v>
                </c:pt>
                <c:pt idx="8">
                  <c:v>0.1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Nie wspomniał o karcie informacyjnej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0"/>
              <c:spPr/>
              <c:txPr>
                <a:bodyPr/>
                <a:lstStyle/>
                <a:p>
                  <a:pPr>
                    <a:defRPr sz="1000">
                      <a:solidFill>
                        <a:schemeClr val="tx1">
                          <a:lumMod val="50000"/>
                        </a:schemeClr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Ursynów</c:v>
                </c:pt>
                <c:pt idx="1">
                  <c:v>Wilanów</c:v>
                </c:pt>
                <c:pt idx="2">
                  <c:v>Praga Południe</c:v>
                </c:pt>
                <c:pt idx="3">
                  <c:v>Wesoła</c:v>
                </c:pt>
                <c:pt idx="4">
                  <c:v>Targówek</c:v>
                </c:pt>
                <c:pt idx="5">
                  <c:v>Żoliborz</c:v>
                </c:pt>
                <c:pt idx="6">
                  <c:v>Ursus</c:v>
                </c:pt>
                <c:pt idx="7">
                  <c:v>Bielany</c:v>
                </c:pt>
                <c:pt idx="8">
                  <c:v>Śródmieście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0.8</c:v>
                </c:pt>
                <c:pt idx="1">
                  <c:v>0.55000000000000004</c:v>
                </c:pt>
                <c:pt idx="2">
                  <c:v>0.75</c:v>
                </c:pt>
                <c:pt idx="3">
                  <c:v>0.75</c:v>
                </c:pt>
                <c:pt idx="4">
                  <c:v>0.8</c:v>
                </c:pt>
                <c:pt idx="5">
                  <c:v>0.7</c:v>
                </c:pt>
                <c:pt idx="6">
                  <c:v>0.55000000000000004</c:v>
                </c:pt>
                <c:pt idx="7">
                  <c:v>0.65</c:v>
                </c:pt>
                <c:pt idx="8">
                  <c:v>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7222904"/>
        <c:axId val="209272248"/>
      </c:barChart>
      <c:catAx>
        <c:axId val="207222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92722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927224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722290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6.7592263704642747E-2"/>
          <c:y val="0.7122926497749722"/>
          <c:w val="0.74025938270055691"/>
          <c:h val="0.2575638600914828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Wymagane dokumenty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Sheet1!$B$2:$J$2</c:f>
              <c:numCache>
                <c:formatCode>0%</c:formatCode>
                <c:ptCount val="9"/>
                <c:pt idx="0">
                  <c:v>0.91764705882352937</c:v>
                </c:pt>
                <c:pt idx="1">
                  <c:v>0.9</c:v>
                </c:pt>
                <c:pt idx="2">
                  <c:v>0.9</c:v>
                </c:pt>
                <c:pt idx="3">
                  <c:v>0.85</c:v>
                </c:pt>
                <c:pt idx="4">
                  <c:v>1</c:v>
                </c:pt>
                <c:pt idx="5">
                  <c:v>0.85</c:v>
                </c:pt>
                <c:pt idx="6">
                  <c:v>0.95</c:v>
                </c:pt>
                <c:pt idx="7">
                  <c:v>1</c:v>
                </c:pt>
                <c:pt idx="8">
                  <c:v>0.8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Wymagane opłaty \ Brak opłat 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Sheet1!$B$3:$J$3</c:f>
              <c:numCache>
                <c:formatCode>0%</c:formatCode>
                <c:ptCount val="9"/>
                <c:pt idx="0">
                  <c:v>0.68823529411764706</c:v>
                </c:pt>
                <c:pt idx="1">
                  <c:v>0.65</c:v>
                </c:pt>
                <c:pt idx="2">
                  <c:v>0.55000000000000004</c:v>
                </c:pt>
                <c:pt idx="3">
                  <c:v>0.6</c:v>
                </c:pt>
                <c:pt idx="4">
                  <c:v>0.95</c:v>
                </c:pt>
                <c:pt idx="5">
                  <c:v>0.5</c:v>
                </c:pt>
                <c:pt idx="6">
                  <c:v>0.65</c:v>
                </c:pt>
                <c:pt idx="7">
                  <c:v>0.9</c:v>
                </c:pt>
                <c:pt idx="8">
                  <c:v>0.6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Miejsce złożenia dokumentów 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Sheet1!$B$4:$J$4</c:f>
              <c:numCache>
                <c:formatCode>0%</c:formatCode>
                <c:ptCount val="9"/>
                <c:pt idx="0">
                  <c:v>0.75294117647058822</c:v>
                </c:pt>
                <c:pt idx="1">
                  <c:v>0.75</c:v>
                </c:pt>
                <c:pt idx="2">
                  <c:v>0.65</c:v>
                </c:pt>
                <c:pt idx="3">
                  <c:v>0.8</c:v>
                </c:pt>
                <c:pt idx="4">
                  <c:v>0.95</c:v>
                </c:pt>
                <c:pt idx="5">
                  <c:v>0.65</c:v>
                </c:pt>
                <c:pt idx="6">
                  <c:v>0.65</c:v>
                </c:pt>
                <c:pt idx="7">
                  <c:v>0.95</c:v>
                </c:pt>
                <c:pt idx="8">
                  <c:v>0.85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Termin odpowiedzi (czas oczekiwania na rozpatrzenie) 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Sheet1!$B$5:$J$5</c:f>
              <c:numCache>
                <c:formatCode>0%</c:formatCode>
                <c:ptCount val="9"/>
                <c:pt idx="0">
                  <c:v>0.63823529411764701</c:v>
                </c:pt>
                <c:pt idx="1">
                  <c:v>0.5</c:v>
                </c:pt>
                <c:pt idx="2">
                  <c:v>0.55000000000000004</c:v>
                </c:pt>
                <c:pt idx="3">
                  <c:v>0.75</c:v>
                </c:pt>
                <c:pt idx="4">
                  <c:v>0.8</c:v>
                </c:pt>
                <c:pt idx="5">
                  <c:v>0.45</c:v>
                </c:pt>
                <c:pt idx="6">
                  <c:v>0.55000000000000004</c:v>
                </c:pt>
                <c:pt idx="7">
                  <c:v>0.9</c:v>
                </c:pt>
                <c:pt idx="8">
                  <c:v>0.55000000000000004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O wszystko musiałem dopytywać 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Sheet1!$B$6:$J$6</c:f>
              <c:numCache>
                <c:formatCode>0%</c:formatCode>
                <c:ptCount val="9"/>
                <c:pt idx="0">
                  <c:v>4.7058823529411764E-2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</c:v>
                </c:pt>
                <c:pt idx="5">
                  <c:v>0.05</c:v>
                </c:pt>
                <c:pt idx="6">
                  <c:v>0.05</c:v>
                </c:pt>
                <c:pt idx="7">
                  <c:v>0</c:v>
                </c:pt>
                <c:pt idx="8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9273032"/>
        <c:axId val="209273424"/>
      </c:barChart>
      <c:catAx>
        <c:axId val="209273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92734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927342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927303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7369880307696E-2"/>
          <c:y val="0.14286431987860324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Wymagane dokumenty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0.95000000000000018</c:v>
                </c:pt>
                <c:pt idx="1">
                  <c:v>0.9</c:v>
                </c:pt>
                <c:pt idx="2">
                  <c:v>0.95000000000000018</c:v>
                </c:pt>
                <c:pt idx="3">
                  <c:v>0.95000000000000018</c:v>
                </c:pt>
                <c:pt idx="4">
                  <c:v>0.95000000000000018</c:v>
                </c:pt>
                <c:pt idx="5">
                  <c:v>0.8500000000000002</c:v>
                </c:pt>
                <c:pt idx="6">
                  <c:v>0.95000000000000018</c:v>
                </c:pt>
                <c:pt idx="7">
                  <c:v>0.9</c:v>
                </c:pt>
                <c:pt idx="8">
                  <c:v>0.95000000000000018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Wymagane opłaty / Brak opłat 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0.5</c:v>
                </c:pt>
                <c:pt idx="1">
                  <c:v>0.75000000000000022</c:v>
                </c:pt>
                <c:pt idx="2">
                  <c:v>0.75000000000000022</c:v>
                </c:pt>
                <c:pt idx="3">
                  <c:v>0.8</c:v>
                </c:pt>
                <c:pt idx="4">
                  <c:v>0.5</c:v>
                </c:pt>
                <c:pt idx="5">
                  <c:v>0.65000000000000024</c:v>
                </c:pt>
                <c:pt idx="6">
                  <c:v>0.65000000000000024</c:v>
                </c:pt>
                <c:pt idx="7">
                  <c:v>0.8</c:v>
                </c:pt>
                <c:pt idx="8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Miejsce złożenia dokumentów 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0.5</c:v>
                </c:pt>
                <c:pt idx="1">
                  <c:v>0.8500000000000002</c:v>
                </c:pt>
                <c:pt idx="2">
                  <c:v>0.8500000000000002</c:v>
                </c:pt>
                <c:pt idx="3">
                  <c:v>0.70000000000000018</c:v>
                </c:pt>
                <c:pt idx="4">
                  <c:v>0.75000000000000022</c:v>
                </c:pt>
                <c:pt idx="5">
                  <c:v>0.6000000000000002</c:v>
                </c:pt>
                <c:pt idx="6">
                  <c:v>0.55000000000000004</c:v>
                </c:pt>
                <c:pt idx="7">
                  <c:v>0.8500000000000002</c:v>
                </c:pt>
                <c:pt idx="8">
                  <c:v>0.9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Termin odpowiedzi (czas oczekiwania na rozpatrzenie) 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0.5</c:v>
                </c:pt>
                <c:pt idx="1">
                  <c:v>0.75000000000000022</c:v>
                </c:pt>
                <c:pt idx="2">
                  <c:v>0.8</c:v>
                </c:pt>
                <c:pt idx="3">
                  <c:v>0.70000000000000018</c:v>
                </c:pt>
                <c:pt idx="4">
                  <c:v>0.5</c:v>
                </c:pt>
                <c:pt idx="5">
                  <c:v>0.45</c:v>
                </c:pt>
                <c:pt idx="6">
                  <c:v>0.5</c:v>
                </c:pt>
                <c:pt idx="7">
                  <c:v>0.70000000000000018</c:v>
                </c:pt>
                <c:pt idx="8">
                  <c:v>0.9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O wszystko musiałem dopytywać 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Sheet1!$B$6:$S$6</c:f>
              <c:numCache>
                <c:formatCode>0%</c:formatCode>
                <c:ptCount val="9"/>
                <c:pt idx="0">
                  <c:v>0.05</c:v>
                </c:pt>
                <c:pt idx="1">
                  <c:v>0</c:v>
                </c:pt>
                <c:pt idx="2">
                  <c:v>0</c:v>
                </c:pt>
                <c:pt idx="3">
                  <c:v>0.05</c:v>
                </c:pt>
                <c:pt idx="4">
                  <c:v>0</c:v>
                </c:pt>
                <c:pt idx="5">
                  <c:v>0.15000000000000005</c:v>
                </c:pt>
                <c:pt idx="6">
                  <c:v>0.05</c:v>
                </c:pt>
                <c:pt idx="7">
                  <c:v>0.1</c:v>
                </c:pt>
                <c:pt idx="8">
                  <c:v>0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Sheet1!$B$7:$S$7</c:f>
              <c:numCache>
                <c:formatCode>0%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9274208"/>
        <c:axId val="209274600"/>
      </c:barChart>
      <c:catAx>
        <c:axId val="209274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9274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927460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927420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0.12659547089388909"/>
          <c:y val="0.71325668764184158"/>
          <c:w val="0.80588316340264066"/>
          <c:h val="0.28674331235815848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Bielany</c:v>
                </c:pt>
                <c:pt idx="2">
                  <c:v>Ochota</c:v>
                </c:pt>
                <c:pt idx="3">
                  <c:v>Ursynów</c:v>
                </c:pt>
                <c:pt idx="4">
                  <c:v>Żoliborz</c:v>
                </c:pt>
                <c:pt idx="5">
                  <c:v>Ursus</c:v>
                </c:pt>
                <c:pt idx="6">
                  <c:v>Praga
Północ</c:v>
                </c:pt>
                <c:pt idx="7">
                  <c:v>Wola</c:v>
                </c:pt>
                <c:pt idx="8">
                  <c:v>Wesoła</c:v>
                </c:pt>
                <c:pt idx="9">
                  <c:v>Bemowo</c:v>
                </c:pt>
                <c:pt idx="10">
                  <c:v>Białołęka</c:v>
                </c:pt>
                <c:pt idx="11">
                  <c:v>Śródmieście</c:v>
                </c:pt>
                <c:pt idx="12">
                  <c:v>Wilanów</c:v>
                </c:pt>
                <c:pt idx="13">
                  <c:v>Włochy</c:v>
                </c:pt>
                <c:pt idx="14">
                  <c:v>Rembertów</c:v>
                </c:pt>
                <c:pt idx="15">
                  <c:v>Wawer</c:v>
                </c:pt>
                <c:pt idx="16">
                  <c:v>Targówek</c:v>
                </c:pt>
                <c:pt idx="17">
                  <c:v>Praga Południe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0.61</c:v>
                </c:pt>
                <c:pt idx="1">
                  <c:v>0.85</c:v>
                </c:pt>
                <c:pt idx="2">
                  <c:v>0.8</c:v>
                </c:pt>
                <c:pt idx="3">
                  <c:v>0.8</c:v>
                </c:pt>
                <c:pt idx="4">
                  <c:v>0.8</c:v>
                </c:pt>
                <c:pt idx="5">
                  <c:v>0.75</c:v>
                </c:pt>
                <c:pt idx="6">
                  <c:v>0.72727272727272729</c:v>
                </c:pt>
                <c:pt idx="7">
                  <c:v>0.61904761904761907</c:v>
                </c:pt>
                <c:pt idx="8">
                  <c:v>0.6</c:v>
                </c:pt>
                <c:pt idx="9">
                  <c:v>0.55000000000000004</c:v>
                </c:pt>
                <c:pt idx="10">
                  <c:v>0.55000000000000004</c:v>
                </c:pt>
                <c:pt idx="11">
                  <c:v>0.54545454545454541</c:v>
                </c:pt>
                <c:pt idx="12">
                  <c:v>0.5</c:v>
                </c:pt>
                <c:pt idx="13">
                  <c:v>0.5</c:v>
                </c:pt>
                <c:pt idx="14">
                  <c:v>0.45</c:v>
                </c:pt>
                <c:pt idx="15">
                  <c:v>0.45</c:v>
                </c:pt>
                <c:pt idx="16">
                  <c:v>0.42857142857142855</c:v>
                </c:pt>
                <c:pt idx="17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9275384"/>
        <c:axId val="209275776"/>
      </c:barChart>
      <c:catAx>
        <c:axId val="209275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9275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9275776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927538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5.3864629076301511E-2"/>
          <c:w val="0.94093264248704667"/>
          <c:h val="0.5633767300709275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008000"/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Ursus</c:v>
                </c:pt>
                <c:pt idx="2">
                  <c:v>Praga
Północ</c:v>
                </c:pt>
                <c:pt idx="3">
                  <c:v>Bielany</c:v>
                </c:pt>
                <c:pt idx="4">
                  <c:v>Wawer</c:v>
                </c:pt>
                <c:pt idx="5">
                  <c:v>Białołęka</c:v>
                </c:pt>
                <c:pt idx="6">
                  <c:v>Ochota</c:v>
                </c:pt>
                <c:pt idx="7">
                  <c:v>Włochy</c:v>
                </c:pt>
                <c:pt idx="8">
                  <c:v>Ursynów</c:v>
                </c:pt>
                <c:pt idx="9">
                  <c:v>Wesoła</c:v>
                </c:pt>
                <c:pt idx="10">
                  <c:v>Bemowo</c:v>
                </c:pt>
                <c:pt idx="11">
                  <c:v>Śródmieście</c:v>
                </c:pt>
                <c:pt idx="12">
                  <c:v>Wilanów</c:v>
                </c:pt>
                <c:pt idx="13">
                  <c:v>Żoliborz</c:v>
                </c:pt>
                <c:pt idx="14">
                  <c:v>Praga Południe</c:v>
                </c:pt>
                <c:pt idx="15">
                  <c:v>Rembertów</c:v>
                </c:pt>
                <c:pt idx="16">
                  <c:v>Wola</c:v>
                </c:pt>
                <c:pt idx="17">
                  <c:v>Targówek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0.5</c:v>
                </c:pt>
                <c:pt idx="1">
                  <c:v>0.75</c:v>
                </c:pt>
                <c:pt idx="2">
                  <c:v>0.7</c:v>
                </c:pt>
                <c:pt idx="3">
                  <c:v>0.6</c:v>
                </c:pt>
                <c:pt idx="4">
                  <c:v>0.6</c:v>
                </c:pt>
                <c:pt idx="5">
                  <c:v>0.55000000000000004</c:v>
                </c:pt>
                <c:pt idx="6">
                  <c:v>0.55000000000000004</c:v>
                </c:pt>
                <c:pt idx="7">
                  <c:v>0.55000000000000004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  <c:pt idx="11">
                  <c:v>0.5</c:v>
                </c:pt>
                <c:pt idx="12">
                  <c:v>0.45</c:v>
                </c:pt>
                <c:pt idx="13">
                  <c:v>0.4</c:v>
                </c:pt>
                <c:pt idx="14">
                  <c:v>0.4</c:v>
                </c:pt>
                <c:pt idx="15">
                  <c:v>0.35</c:v>
                </c:pt>
                <c:pt idx="16">
                  <c:v>0.3</c:v>
                </c:pt>
                <c:pt idx="17">
                  <c:v>0.3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Ursus</c:v>
                </c:pt>
                <c:pt idx="2">
                  <c:v>Praga
Północ</c:v>
                </c:pt>
                <c:pt idx="3">
                  <c:v>Bielany</c:v>
                </c:pt>
                <c:pt idx="4">
                  <c:v>Wawer</c:v>
                </c:pt>
                <c:pt idx="5">
                  <c:v>Białołęka</c:v>
                </c:pt>
                <c:pt idx="6">
                  <c:v>Ochota</c:v>
                </c:pt>
                <c:pt idx="7">
                  <c:v>Włochy</c:v>
                </c:pt>
                <c:pt idx="8">
                  <c:v>Ursynów</c:v>
                </c:pt>
                <c:pt idx="9">
                  <c:v>Wesoła</c:v>
                </c:pt>
                <c:pt idx="10">
                  <c:v>Bemowo</c:v>
                </c:pt>
                <c:pt idx="11">
                  <c:v>Śródmieście</c:v>
                </c:pt>
                <c:pt idx="12">
                  <c:v>Wilanów</c:v>
                </c:pt>
                <c:pt idx="13">
                  <c:v>Żoliborz</c:v>
                </c:pt>
                <c:pt idx="14">
                  <c:v>Praga Południe</c:v>
                </c:pt>
                <c:pt idx="15">
                  <c:v>Rembertów</c:v>
                </c:pt>
                <c:pt idx="16">
                  <c:v>Wola</c:v>
                </c:pt>
                <c:pt idx="17">
                  <c:v>Targówek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18"/>
                <c:pt idx="0">
                  <c:v>0.41</c:v>
                </c:pt>
                <c:pt idx="1">
                  <c:v>0.2</c:v>
                </c:pt>
                <c:pt idx="2">
                  <c:v>0.2</c:v>
                </c:pt>
                <c:pt idx="3">
                  <c:v>0.25</c:v>
                </c:pt>
                <c:pt idx="4">
                  <c:v>0.25</c:v>
                </c:pt>
                <c:pt idx="5">
                  <c:v>0.45</c:v>
                </c:pt>
                <c:pt idx="6">
                  <c:v>0.4</c:v>
                </c:pt>
                <c:pt idx="7">
                  <c:v>0.4</c:v>
                </c:pt>
                <c:pt idx="8">
                  <c:v>0.45</c:v>
                </c:pt>
                <c:pt idx="9">
                  <c:v>0.45</c:v>
                </c:pt>
                <c:pt idx="10">
                  <c:v>0.35</c:v>
                </c:pt>
                <c:pt idx="11">
                  <c:v>0.25</c:v>
                </c:pt>
                <c:pt idx="12">
                  <c:v>0.35</c:v>
                </c:pt>
                <c:pt idx="13">
                  <c:v>0.6</c:v>
                </c:pt>
                <c:pt idx="14">
                  <c:v>0.5</c:v>
                </c:pt>
                <c:pt idx="15">
                  <c:v>0.6</c:v>
                </c:pt>
                <c:pt idx="16">
                  <c:v>0.65</c:v>
                </c:pt>
                <c:pt idx="17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206680176"/>
        <c:axId val="206680568"/>
      </c:barChart>
      <c:catAx>
        <c:axId val="206680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680568"/>
        <c:crosses val="autoZero"/>
        <c:auto val="1"/>
        <c:lblAlgn val="ctr"/>
        <c:lblOffset val="100"/>
        <c:noMultiLvlLbl val="0"/>
      </c:catAx>
      <c:valAx>
        <c:axId val="20668056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68017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0.14487368457621086"/>
          <c:y val="0.82364616297113968"/>
          <c:w val="0.27955909005724078"/>
          <c:h val="9.4419840447835551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Rembertów</c:v>
                </c:pt>
                <c:pt idx="4">
                  <c:v>Włochy</c:v>
                </c:pt>
                <c:pt idx="5">
                  <c:v>Wola</c:v>
                </c:pt>
                <c:pt idx="6">
                  <c:v>Żoliborz</c:v>
                </c:pt>
                <c:pt idx="7">
                  <c:v>Praga
Północ</c:v>
                </c:pt>
                <c:pt idx="8">
                  <c:v>Targówek</c:v>
                </c:pt>
                <c:pt idx="9">
                  <c:v>Bielany</c:v>
                </c:pt>
                <c:pt idx="10">
                  <c:v>Ursus</c:v>
                </c:pt>
                <c:pt idx="11">
                  <c:v>Ochota</c:v>
                </c:pt>
                <c:pt idx="12">
                  <c:v>Wawer</c:v>
                </c:pt>
                <c:pt idx="13">
                  <c:v>Wesoła</c:v>
                </c:pt>
                <c:pt idx="14">
                  <c:v>Wilanów</c:v>
                </c:pt>
                <c:pt idx="15">
                  <c:v>Ursynów</c:v>
                </c:pt>
                <c:pt idx="16">
                  <c:v>Praga Południe</c:v>
                </c:pt>
                <c:pt idx="17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0.95454545454545459</c:v>
                </c:pt>
                <c:pt idx="8">
                  <c:v>0.95238095238095222</c:v>
                </c:pt>
                <c:pt idx="9">
                  <c:v>0.95000000000000007</c:v>
                </c:pt>
                <c:pt idx="10">
                  <c:v>0.95000000000000007</c:v>
                </c:pt>
                <c:pt idx="11">
                  <c:v>0.95</c:v>
                </c:pt>
                <c:pt idx="12">
                  <c:v>0.9</c:v>
                </c:pt>
                <c:pt idx="13">
                  <c:v>0.9</c:v>
                </c:pt>
                <c:pt idx="14">
                  <c:v>0.9</c:v>
                </c:pt>
                <c:pt idx="15">
                  <c:v>0.89999999999999991</c:v>
                </c:pt>
                <c:pt idx="16">
                  <c:v>0.85000000000000009</c:v>
                </c:pt>
                <c:pt idx="17">
                  <c:v>0.81818181818181823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6681352"/>
        <c:axId val="206681744"/>
      </c:barChart>
      <c:catAx>
        <c:axId val="206681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6817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68174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68135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Bielany</c:v>
                </c:pt>
                <c:pt idx="3">
                  <c:v>Ochota</c:v>
                </c:pt>
                <c:pt idx="4">
                  <c:v>Praga Południe</c:v>
                </c:pt>
                <c:pt idx="5">
                  <c:v>Rembertów</c:v>
                </c:pt>
                <c:pt idx="6">
                  <c:v>Targówek</c:v>
                </c:pt>
                <c:pt idx="7">
                  <c:v>Ursus</c:v>
                </c:pt>
                <c:pt idx="8">
                  <c:v>Ursynów</c:v>
                </c:pt>
                <c:pt idx="9">
                  <c:v>Wawer</c:v>
                </c:pt>
                <c:pt idx="10">
                  <c:v>Włochy</c:v>
                </c:pt>
                <c:pt idx="11">
                  <c:v>Wola</c:v>
                </c:pt>
                <c:pt idx="12">
                  <c:v>Żoliborz</c:v>
                </c:pt>
                <c:pt idx="13">
                  <c:v>Praga
Północ</c:v>
                </c:pt>
                <c:pt idx="14">
                  <c:v>Białołęka</c:v>
                </c:pt>
                <c:pt idx="15">
                  <c:v>Wesoła</c:v>
                </c:pt>
                <c:pt idx="16">
                  <c:v>Wilanów</c:v>
                </c:pt>
                <c:pt idx="17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0.98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0.95454545454545459</c:v>
                </c:pt>
                <c:pt idx="14">
                  <c:v>0.95</c:v>
                </c:pt>
                <c:pt idx="15">
                  <c:v>0.95</c:v>
                </c:pt>
                <c:pt idx="16">
                  <c:v>0.95</c:v>
                </c:pt>
                <c:pt idx="17">
                  <c:v>0.86363636363636354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6682528"/>
        <c:axId val="206682920"/>
      </c:barChart>
      <c:catAx>
        <c:axId val="206682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6829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68292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68252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Wawer</c:v>
                </c:pt>
                <c:pt idx="7">
                  <c:v>Wola</c:v>
                </c:pt>
                <c:pt idx="8">
                  <c:v>Żoliborz</c:v>
                </c:pt>
                <c:pt idx="9">
                  <c:v>Ursus</c:v>
                </c:pt>
                <c:pt idx="10">
                  <c:v>Rembertów</c:v>
                </c:pt>
                <c:pt idx="11">
                  <c:v>Ursynów</c:v>
                </c:pt>
                <c:pt idx="12">
                  <c:v>Wilanów</c:v>
                </c:pt>
                <c:pt idx="13">
                  <c:v>Praga
Północ</c:v>
                </c:pt>
                <c:pt idx="14">
                  <c:v>Targówek</c:v>
                </c:pt>
                <c:pt idx="15">
                  <c:v>Włochy</c:v>
                </c:pt>
                <c:pt idx="16">
                  <c:v>Wesoła</c:v>
                </c:pt>
                <c:pt idx="17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0.95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0.95000000000000007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0.90909090909090906</c:v>
                </c:pt>
                <c:pt idx="14">
                  <c:v>0.90476190476190466</c:v>
                </c:pt>
                <c:pt idx="15">
                  <c:v>0.9</c:v>
                </c:pt>
                <c:pt idx="16">
                  <c:v>0.89999999999999991</c:v>
                </c:pt>
                <c:pt idx="17">
                  <c:v>0.81818181818181812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6015216"/>
        <c:axId val="206015608"/>
      </c:barChart>
      <c:catAx>
        <c:axId val="20601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015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01560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01521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Rembertów</c:v>
                </c:pt>
                <c:pt idx="2">
                  <c:v>Ursus</c:v>
                </c:pt>
                <c:pt idx="3">
                  <c:v>Włochy</c:v>
                </c:pt>
                <c:pt idx="4">
                  <c:v>Wola</c:v>
                </c:pt>
                <c:pt idx="5">
                  <c:v>Żoliborz</c:v>
                </c:pt>
                <c:pt idx="6">
                  <c:v>Targówek</c:v>
                </c:pt>
                <c:pt idx="7">
                  <c:v>Ochota</c:v>
                </c:pt>
                <c:pt idx="8">
                  <c:v>Bemowo</c:v>
                </c:pt>
                <c:pt idx="9">
                  <c:v>Białołęka</c:v>
                </c:pt>
                <c:pt idx="10">
                  <c:v>Bielany</c:v>
                </c:pt>
                <c:pt idx="11">
                  <c:v>Praga
Północ</c:v>
                </c:pt>
                <c:pt idx="12">
                  <c:v>Praga Południe</c:v>
                </c:pt>
                <c:pt idx="13">
                  <c:v>Ursynów</c:v>
                </c:pt>
                <c:pt idx="14">
                  <c:v>Wawer</c:v>
                </c:pt>
                <c:pt idx="15">
                  <c:v>Wesoła</c:v>
                </c:pt>
                <c:pt idx="16">
                  <c:v>Wilanów</c:v>
                </c:pt>
                <c:pt idx="17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0.95238095238095233</c:v>
                </c:pt>
                <c:pt idx="7">
                  <c:v>0.95000000000000007</c:v>
                </c:pt>
                <c:pt idx="8">
                  <c:v>0.95</c:v>
                </c:pt>
                <c:pt idx="9">
                  <c:v>0.95</c:v>
                </c:pt>
                <c:pt idx="10">
                  <c:v>0.95</c:v>
                </c:pt>
                <c:pt idx="11">
                  <c:v>0.90909090909090906</c:v>
                </c:pt>
                <c:pt idx="12">
                  <c:v>0.9</c:v>
                </c:pt>
                <c:pt idx="13">
                  <c:v>0.89999999999999991</c:v>
                </c:pt>
                <c:pt idx="14">
                  <c:v>0.89999999999999991</c:v>
                </c:pt>
                <c:pt idx="15">
                  <c:v>0.85000000000000009</c:v>
                </c:pt>
                <c:pt idx="16">
                  <c:v>0.8</c:v>
                </c:pt>
                <c:pt idx="17">
                  <c:v>0.77272727272727271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6016392"/>
        <c:axId val="206016784"/>
      </c:barChart>
      <c:catAx>
        <c:axId val="206016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0167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01678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01639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Praga
Północ</c:v>
                </c:pt>
                <c:pt idx="4">
                  <c:v>Wola</c:v>
                </c:pt>
                <c:pt idx="5">
                  <c:v>Targówek</c:v>
                </c:pt>
                <c:pt idx="6">
                  <c:v>Wawer</c:v>
                </c:pt>
                <c:pt idx="7">
                  <c:v>Bielany</c:v>
                </c:pt>
                <c:pt idx="8">
                  <c:v>Rembertów</c:v>
                </c:pt>
                <c:pt idx="9">
                  <c:v>Ursus</c:v>
                </c:pt>
                <c:pt idx="10">
                  <c:v>Wilanów</c:v>
                </c:pt>
                <c:pt idx="11">
                  <c:v>Włochy</c:v>
                </c:pt>
                <c:pt idx="12">
                  <c:v>Żoliborz</c:v>
                </c:pt>
                <c:pt idx="13">
                  <c:v>Ochota</c:v>
                </c:pt>
                <c:pt idx="14">
                  <c:v>Praga Południe</c:v>
                </c:pt>
                <c:pt idx="15">
                  <c:v>Ursynów</c:v>
                </c:pt>
                <c:pt idx="16">
                  <c:v>Wesoła</c:v>
                </c:pt>
                <c:pt idx="17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0.93</c:v>
                </c:pt>
                <c:pt idx="1">
                  <c:v>1</c:v>
                </c:pt>
                <c:pt idx="2">
                  <c:v>1</c:v>
                </c:pt>
                <c:pt idx="3">
                  <c:v>0.95454545454545447</c:v>
                </c:pt>
                <c:pt idx="4">
                  <c:v>0.95238095238095233</c:v>
                </c:pt>
                <c:pt idx="5">
                  <c:v>0.95238095238095222</c:v>
                </c:pt>
                <c:pt idx="6">
                  <c:v>0.95000000000000007</c:v>
                </c:pt>
                <c:pt idx="7">
                  <c:v>0.95</c:v>
                </c:pt>
                <c:pt idx="8">
                  <c:v>0.95</c:v>
                </c:pt>
                <c:pt idx="9">
                  <c:v>0.95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0.89999999999999991</c:v>
                </c:pt>
                <c:pt idx="14">
                  <c:v>0.85000000000000009</c:v>
                </c:pt>
                <c:pt idx="15">
                  <c:v>0.85</c:v>
                </c:pt>
                <c:pt idx="16">
                  <c:v>0.85</c:v>
                </c:pt>
                <c:pt idx="17">
                  <c:v>0.77272727272727271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6017568"/>
        <c:axId val="206017960"/>
      </c:barChart>
      <c:catAx>
        <c:axId val="206017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017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01796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01756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53E-2"/>
          <c:w val="1"/>
          <c:h val="0.9456755233494369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0.91</c:v>
                </c:pt>
                <c:pt idx="1">
                  <c:v>0.71875</c:v>
                </c:pt>
                <c:pt idx="2">
                  <c:v>0.86</c:v>
                </c:pt>
                <c:pt idx="4">
                  <c:v>0.95</c:v>
                </c:pt>
                <c:pt idx="5">
                  <c:v>0.84375</c:v>
                </c:pt>
                <c:pt idx="6">
                  <c:v>0.91</c:v>
                </c:pt>
                <c:pt idx="8">
                  <c:v>0.01</c:v>
                </c:pt>
                <c:pt idx="9">
                  <c:v>3.125E-2</c:v>
                </c:pt>
                <c:pt idx="10">
                  <c:v>0.02</c:v>
                </c:pt>
                <c:pt idx="12">
                  <c:v>0.95</c:v>
                </c:pt>
                <c:pt idx="13">
                  <c:v>0.81818181818181812</c:v>
                </c:pt>
                <c:pt idx="14">
                  <c:v>0.89</c:v>
                </c:pt>
                <c:pt idx="16">
                  <c:v>0.66</c:v>
                </c:pt>
                <c:pt idx="17">
                  <c:v>0.69602272727272729</c:v>
                </c:pt>
                <c:pt idx="18">
                  <c:v>0.81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0%</c:formatCode>
                <c:ptCount val="20"/>
                <c:pt idx="0">
                  <c:v>7.0000000000000007E-2</c:v>
                </c:pt>
                <c:pt idx="1">
                  <c:v>0.1875</c:v>
                </c:pt>
                <c:pt idx="2">
                  <c:v>0.1</c:v>
                </c:pt>
                <c:pt idx="4">
                  <c:v>0.02</c:v>
                </c:pt>
                <c:pt idx="5">
                  <c:v>0.04</c:v>
                </c:pt>
                <c:pt idx="6">
                  <c:v>0.03</c:v>
                </c:pt>
                <c:pt idx="8">
                  <c:v>0.95</c:v>
                </c:pt>
                <c:pt idx="9">
                  <c:v>0.86079545454545459</c:v>
                </c:pt>
                <c:pt idx="10">
                  <c:v>0.92</c:v>
                </c:pt>
                <c:pt idx="12">
                  <c:v>0.02</c:v>
                </c:pt>
                <c:pt idx="13">
                  <c:v>5.3977272727272728E-2</c:v>
                </c:pt>
                <c:pt idx="14">
                  <c:v>0.05</c:v>
                </c:pt>
                <c:pt idx="16">
                  <c:v>0.31</c:v>
                </c:pt>
                <c:pt idx="17">
                  <c:v>0.24431818181818182</c:v>
                </c:pt>
                <c:pt idx="18">
                  <c:v>0.17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3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Sheet1!$D$2:$D$26</c:f>
              <c:numCache>
                <c:formatCode>0%</c:formatCode>
                <c:ptCount val="20"/>
                <c:pt idx="0">
                  <c:v>0.02</c:v>
                </c:pt>
                <c:pt idx="1">
                  <c:v>9.375E-2</c:v>
                </c:pt>
                <c:pt idx="2">
                  <c:v>0.05</c:v>
                </c:pt>
                <c:pt idx="4">
                  <c:v>0.03</c:v>
                </c:pt>
                <c:pt idx="5">
                  <c:v>0.12215909090909091</c:v>
                </c:pt>
                <c:pt idx="6">
                  <c:v>0.06</c:v>
                </c:pt>
                <c:pt idx="8">
                  <c:v>0.04</c:v>
                </c:pt>
                <c:pt idx="9">
                  <c:v>0.10795454545454546</c:v>
                </c:pt>
                <c:pt idx="10">
                  <c:v>0.05</c:v>
                </c:pt>
                <c:pt idx="12">
                  <c:v>0.03</c:v>
                </c:pt>
                <c:pt idx="13">
                  <c:v>0.12784090909090909</c:v>
                </c:pt>
                <c:pt idx="14">
                  <c:v>0.06</c:v>
                </c:pt>
                <c:pt idx="16">
                  <c:v>0.03</c:v>
                </c:pt>
                <c:pt idx="17">
                  <c:v>5.9659090909090912E-2</c:v>
                </c:pt>
                <c:pt idx="18">
                  <c:v>0.02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87232728"/>
        <c:axId val="187233120"/>
      </c:barChart>
      <c:catAx>
        <c:axId val="18723272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87233120"/>
        <c:crosses val="autoZero"/>
        <c:auto val="1"/>
        <c:lblAlgn val="ctr"/>
        <c:lblOffset val="100"/>
        <c:noMultiLvlLbl val="0"/>
      </c:catAx>
      <c:valAx>
        <c:axId val="1872331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723272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027"/>
          <c:w val="0.84773526228702545"/>
          <c:h val="3.745370370370375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Targówek</c:v>
                </c:pt>
                <c:pt idx="2">
                  <c:v>Praga Południe</c:v>
                </c:pt>
                <c:pt idx="3">
                  <c:v>Ursynów</c:v>
                </c:pt>
                <c:pt idx="4">
                  <c:v>Bemowo</c:v>
                </c:pt>
                <c:pt idx="5">
                  <c:v>Białołęka</c:v>
                </c:pt>
                <c:pt idx="6">
                  <c:v>Bielany</c:v>
                </c:pt>
                <c:pt idx="7">
                  <c:v>Ochota</c:v>
                </c:pt>
                <c:pt idx="8">
                  <c:v>Praga
Północ</c:v>
                </c:pt>
                <c:pt idx="9">
                  <c:v>Rembertów</c:v>
                </c:pt>
                <c:pt idx="10">
                  <c:v>Śródmieście</c:v>
                </c:pt>
                <c:pt idx="11">
                  <c:v>Ursus</c:v>
                </c:pt>
                <c:pt idx="12">
                  <c:v>Wawer</c:v>
                </c:pt>
                <c:pt idx="13">
                  <c:v>Wesoła</c:v>
                </c:pt>
                <c:pt idx="14">
                  <c:v>Wilanów</c:v>
                </c:pt>
                <c:pt idx="15">
                  <c:v>Włochy</c:v>
                </c:pt>
                <c:pt idx="16">
                  <c:v>Wola</c:v>
                </c:pt>
                <c:pt idx="17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0.02</c:v>
                </c:pt>
                <c:pt idx="1">
                  <c:v>0.15</c:v>
                </c:pt>
                <c:pt idx="2">
                  <c:v>0.05</c:v>
                </c:pt>
                <c:pt idx="3">
                  <c:v>0.05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6018744"/>
        <c:axId val="206028496"/>
      </c:barChart>
      <c:catAx>
        <c:axId val="206018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028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6028496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601874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623E-3"/>
          <c:w val="1"/>
          <c:h val="0.569696969696969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(N=x)</c:v>
                </c:pt>
                <c:pt idx="1">
                  <c:v>2013 (N=)</c:v>
                </c:pt>
                <c:pt idx="2">
                  <c:v>2012 (N=280)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0.7100000000000003</c:v>
                </c:pt>
                <c:pt idx="1">
                  <c:v>0.74693877551020404</c:v>
                </c:pt>
                <c:pt idx="2">
                  <c:v>0.69285714285714251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4"/>
              <c:layout>
                <c:manualLayout>
                  <c:x val="-7.3625749872584065E-2"/>
                  <c:y val="-0.3694756235985640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(N=x)</c:v>
                </c:pt>
                <c:pt idx="1">
                  <c:v>2013 (N=)</c:v>
                </c:pt>
                <c:pt idx="2">
                  <c:v>2012 (N=280)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0.17</c:v>
                </c:pt>
                <c:pt idx="1">
                  <c:v>0.1551020408163267</c:v>
                </c:pt>
                <c:pt idx="2">
                  <c:v>0.15714285714285725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(N=x)</c:v>
                </c:pt>
                <c:pt idx="1">
                  <c:v>2013 (N=)</c:v>
                </c:pt>
                <c:pt idx="2">
                  <c:v>2012 (N=280)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3"/>
                <c:pt idx="0">
                  <c:v>0.12000000000000002</c:v>
                </c:pt>
                <c:pt idx="1">
                  <c:v>9.7959183673469397E-2</c:v>
                </c:pt>
                <c:pt idx="2">
                  <c:v>0.15000000000000008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84135944"/>
        <c:axId val="186640376"/>
      </c:barChart>
      <c:catAx>
        <c:axId val="18413594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86640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66403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4135944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78"/>
          <c:h val="0.29090909090909156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accent4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86643120"/>
        <c:axId val="186643512"/>
      </c:barChart>
      <c:catAx>
        <c:axId val="18664312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86643512"/>
        <c:crosses val="autoZero"/>
        <c:auto val="1"/>
        <c:lblAlgn val="ctr"/>
        <c:lblOffset val="100"/>
        <c:noMultiLvlLbl val="0"/>
      </c:catAx>
      <c:valAx>
        <c:axId val="1866435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8664312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0.81</c:v>
                </c:pt>
                <c:pt idx="1">
                  <c:v>9.0000000000000024E-2</c:v>
                </c:pt>
                <c:pt idx="2">
                  <c:v>3.0000000000000002E-2</c:v>
                </c:pt>
                <c:pt idx="3">
                  <c:v>1.0000000000000005E-2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0.71590909090909138</c:v>
                </c:pt>
                <c:pt idx="1">
                  <c:v>0.12215909090909091</c:v>
                </c:pt>
                <c:pt idx="2">
                  <c:v>5.1136363636363633E-2</c:v>
                </c:pt>
                <c:pt idx="3">
                  <c:v>1.1363636363636367E-2</c:v>
                </c:pt>
                <c:pt idx="4">
                  <c:v>9.9431818181818232E-2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</c:v>
                </c:pt>
                <c:pt idx="1">
                  <c:v>3.0000000000000002E-2</c:v>
                </c:pt>
                <c:pt idx="2">
                  <c:v>0.12000000000000002</c:v>
                </c:pt>
                <c:pt idx="3">
                  <c:v>0</c:v>
                </c:pt>
                <c:pt idx="4">
                  <c:v>6.0000000000000026E-2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89116336"/>
        <c:axId val="189116728"/>
      </c:barChart>
      <c:catAx>
        <c:axId val="189116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9116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91167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911633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14"/>
          <c:h val="0.730037472706625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2014 (N=340)</c:v>
                </c:pt>
                <c:pt idx="1">
                  <c:v>2013 (N=340)</c:v>
                </c:pt>
                <c:pt idx="2">
                  <c:v>2012 (N=340)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0.88</c:v>
                </c:pt>
                <c:pt idx="1">
                  <c:v>0.89411764705882368</c:v>
                </c:pt>
                <c:pt idx="2">
                  <c:v>0.8400000000000003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2014 (N=340)</c:v>
                </c:pt>
                <c:pt idx="1">
                  <c:v>2013 (N=340)</c:v>
                </c:pt>
                <c:pt idx="2">
                  <c:v>2012 (N=340)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0.12000000000000002</c:v>
                </c:pt>
                <c:pt idx="1">
                  <c:v>0.10588235294117652</c:v>
                </c:pt>
                <c:pt idx="2">
                  <c:v>0.11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2014 (N=340)</c:v>
                </c:pt>
                <c:pt idx="1">
                  <c:v>2013 (N=340)</c:v>
                </c:pt>
                <c:pt idx="2">
                  <c:v>2012 (N=340)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84682448"/>
        <c:axId val="189117120"/>
      </c:barChart>
      <c:catAx>
        <c:axId val="1846824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9117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91171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4682448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446E-3"/>
          <c:y val="0.74515793588949164"/>
          <c:w val="0.84452303292310305"/>
          <c:h val="0.23531051283619731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14"/>
          <c:h val="0.6572542168048810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2014 (N=340)</c:v>
                </c:pt>
                <c:pt idx="1">
                  <c:v>2013 (N=340)</c:v>
                </c:pt>
                <c:pt idx="2">
                  <c:v>2012 (N=340)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0.98</c:v>
                </c:pt>
                <c:pt idx="1">
                  <c:v>0.97727272727272729</c:v>
                </c:pt>
                <c:pt idx="2">
                  <c:v>0.99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0"/>
              <c:layout>
                <c:manualLayout>
                  <c:x val="-6.3733951402110516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2014 (N=340)</c:v>
                </c:pt>
                <c:pt idx="1">
                  <c:v>2013 (N=340)</c:v>
                </c:pt>
                <c:pt idx="2">
                  <c:v>2012 (N=340)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1.0000000000000005E-2</c:v>
                </c:pt>
                <c:pt idx="1">
                  <c:v>1.0000000000000005E-2</c:v>
                </c:pt>
                <c:pt idx="2">
                  <c:v>1.0000000000000005E-2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delete val="1"/>
          </c:dLbls>
          <c:cat>
            <c:strRef>
              <c:f>Sheet1!$B$1:$D$1</c:f>
              <c:strCache>
                <c:ptCount val="3"/>
                <c:pt idx="0">
                  <c:v>2014 (N=340)</c:v>
                </c:pt>
                <c:pt idx="1">
                  <c:v>2013 (N=340)</c:v>
                </c:pt>
                <c:pt idx="2">
                  <c:v>2012 (N=340)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1.0000000000000005E-2</c:v>
                </c:pt>
                <c:pt idx="1">
                  <c:v>1.0000000000000005E-2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2014 (N=340)</c:v>
                </c:pt>
                <c:pt idx="1">
                  <c:v>2013 (N=340)</c:v>
                </c:pt>
                <c:pt idx="2">
                  <c:v>2012 (N=340)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89117904"/>
        <c:axId val="189118296"/>
      </c:barChart>
      <c:catAx>
        <c:axId val="1891179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91182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91182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9117904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0"/>
          <c:y val="0.68759043154025468"/>
          <c:w val="1"/>
          <c:h val="0.2718782937858662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/ PI / BAiSO jest widoczne /czytelne?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0.98</c:v>
                </c:pt>
                <c:pt idx="1">
                  <c:v>0.98</c:v>
                </c:pt>
                <c:pt idx="2">
                  <c:v>0.94000000000000028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/ PI / BAiSO jest widoczne /czytelne?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0.9617647058823523</c:v>
                </c:pt>
                <c:pt idx="1">
                  <c:v>0.97941176470588232</c:v>
                </c:pt>
                <c:pt idx="2">
                  <c:v>0.97058823529411764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/ PI / BAiSO jest widoczne /czytelne?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0.9600000000000003</c:v>
                </c:pt>
                <c:pt idx="1">
                  <c:v>0.97000000000000031</c:v>
                </c:pt>
                <c:pt idx="2">
                  <c:v>0.95000000000000029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84137904"/>
        <c:axId val="184138296"/>
      </c:barChart>
      <c:catAx>
        <c:axId val="1841379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41382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413829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413790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53E-2"/>
          <c:w val="1"/>
          <c:h val="0.9456755233494369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Sheet1!$A$2:$A$37</c:f>
              <c:strCache>
                <c:ptCount val="25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6">
                  <c:v>Czy podczas rozmowy z Tobą urzędnik żuł gumę</c:v>
                </c:pt>
                <c:pt idx="20">
                  <c:v>Czy urzędnik okazywał zniecierpliwienie?</c:v>
                </c:pt>
                <c:pt idx="24">
                  <c:v>Czy urzędnik uprzejmie Cię pożegnał?</c:v>
                </c:pt>
              </c:strCache>
            </c:strRef>
          </c:cat>
          <c:val>
            <c:numRef>
              <c:f>Sheet1!$B$2:$B$37</c:f>
              <c:numCache>
                <c:formatCode>0%</c:formatCode>
                <c:ptCount val="27"/>
                <c:pt idx="0">
                  <c:v>0.94</c:v>
                </c:pt>
                <c:pt idx="1">
                  <c:v>0.92329545454545459</c:v>
                </c:pt>
                <c:pt idx="2">
                  <c:v>0.94</c:v>
                </c:pt>
                <c:pt idx="4">
                  <c:v>0.99</c:v>
                </c:pt>
                <c:pt idx="5">
                  <c:v>0.97727272727272729</c:v>
                </c:pt>
                <c:pt idx="6">
                  <c:v>0.99</c:v>
                </c:pt>
                <c:pt idx="8">
                  <c:v>0.02</c:v>
                </c:pt>
                <c:pt idx="9">
                  <c:v>2.8409090909090908E-2</c:v>
                </c:pt>
                <c:pt idx="10">
                  <c:v>0.04</c:v>
                </c:pt>
                <c:pt idx="12">
                  <c:v>0.01</c:v>
                </c:pt>
                <c:pt idx="13">
                  <c:v>1.1363636363636364E-2</c:v>
                </c:pt>
                <c:pt idx="19">
                  <c:v>0.05</c:v>
                </c:pt>
                <c:pt idx="20">
                  <c:v>5.9659090909090912E-2</c:v>
                </c:pt>
                <c:pt idx="21">
                  <c:v>7.0000000000000007E-2</c:v>
                </c:pt>
                <c:pt idx="23">
                  <c:v>0.94</c:v>
                </c:pt>
                <c:pt idx="24">
                  <c:v>0.92045454545454541</c:v>
                </c:pt>
                <c:pt idx="25">
                  <c:v>0.92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Sheet1!$A$2:$A$37</c:f>
              <c:strCache>
                <c:ptCount val="25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6">
                  <c:v>Czy podczas rozmowy z Tobą urzędnik żuł gumę</c:v>
                </c:pt>
                <c:pt idx="20">
                  <c:v>Czy urzędnik okazywał zniecierpliwienie?</c:v>
                </c:pt>
                <c:pt idx="24">
                  <c:v>Czy urzędnik uprzejmie Cię pożegnał?</c:v>
                </c:pt>
              </c:strCache>
            </c:strRef>
          </c:cat>
          <c:val>
            <c:numRef>
              <c:f>Sheet1!$C$2:$C$37</c:f>
              <c:numCache>
                <c:formatCode>0%</c:formatCode>
                <c:ptCount val="27"/>
                <c:pt idx="0">
                  <c:v>0.06</c:v>
                </c:pt>
                <c:pt idx="1">
                  <c:v>7.6704545454545456E-2</c:v>
                </c:pt>
                <c:pt idx="2">
                  <c:v>0.06</c:v>
                </c:pt>
                <c:pt idx="4">
                  <c:v>0.01</c:v>
                </c:pt>
                <c:pt idx="5">
                  <c:v>2.2727272727272728E-2</c:v>
                </c:pt>
                <c:pt idx="6">
                  <c:v>0.01</c:v>
                </c:pt>
                <c:pt idx="8">
                  <c:v>0.98</c:v>
                </c:pt>
                <c:pt idx="9">
                  <c:v>0.97159090909090906</c:v>
                </c:pt>
                <c:pt idx="10">
                  <c:v>0.96</c:v>
                </c:pt>
                <c:pt idx="12">
                  <c:v>0.99</c:v>
                </c:pt>
                <c:pt idx="13">
                  <c:v>0.98863636363636365</c:v>
                </c:pt>
                <c:pt idx="14">
                  <c:v>1</c:v>
                </c:pt>
                <c:pt idx="16">
                  <c:v>1</c:v>
                </c:pt>
                <c:pt idx="17">
                  <c:v>0.99715909090909094</c:v>
                </c:pt>
                <c:pt idx="19">
                  <c:v>0.95</c:v>
                </c:pt>
                <c:pt idx="20">
                  <c:v>0.94034090909090906</c:v>
                </c:pt>
                <c:pt idx="21">
                  <c:v>0.93</c:v>
                </c:pt>
                <c:pt idx="23">
                  <c:v>0.06</c:v>
                </c:pt>
                <c:pt idx="24">
                  <c:v>7.9545454545454544E-2</c:v>
                </c:pt>
                <c:pt idx="25">
                  <c:v>0.08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3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Sheet1!$A$2:$A$37</c:f>
              <c:strCache>
                <c:ptCount val="25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6">
                  <c:v>Czy podczas rozmowy z Tobą urzędnik żuł gumę</c:v>
                </c:pt>
                <c:pt idx="20">
                  <c:v>Czy urzędnik okazywał zniecierpliwienie?</c:v>
                </c:pt>
                <c:pt idx="24">
                  <c:v>Czy urzędnik uprzejmie Cię pożegnał?</c:v>
                </c:pt>
              </c:strCache>
            </c:strRef>
          </c:cat>
          <c:val>
            <c:numRef>
              <c:f>Sheet1!$D$2:$D$37</c:f>
              <c:numCache>
                <c:formatCode>General</c:formatCode>
                <c:ptCount val="27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86640768"/>
        <c:axId val="189119080"/>
      </c:barChart>
      <c:catAx>
        <c:axId val="18664076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89119080"/>
        <c:crosses val="autoZero"/>
        <c:auto val="1"/>
        <c:lblAlgn val="ctr"/>
        <c:lblOffset val="100"/>
        <c:noMultiLvlLbl val="0"/>
      </c:catAx>
      <c:valAx>
        <c:axId val="1891190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664076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23E-2"/>
          <c:y val="0.96254629629629662"/>
          <c:w val="0.84773526228702545"/>
          <c:h val="3.745370370370375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53E-2"/>
          <c:w val="1"/>
          <c:h val="0.9046548234280802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  <c:pt idx="7">
                  <c:v>Czy podczas rozmowy odczuwałeś(aś) niechęć ze strony urzędnika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1"/>
                <c:pt idx="0">
                  <c:v>0.67000000000000048</c:v>
                </c:pt>
                <c:pt idx="1">
                  <c:v>0.6363636363636368</c:v>
                </c:pt>
                <c:pt idx="2">
                  <c:v>0.68</c:v>
                </c:pt>
                <c:pt idx="4">
                  <c:v>0.99</c:v>
                </c:pt>
                <c:pt idx="5">
                  <c:v>0.98579545454545503</c:v>
                </c:pt>
                <c:pt idx="6">
                  <c:v>0.97000000000000031</c:v>
                </c:pt>
                <c:pt idx="8">
                  <c:v>3.0000000000000002E-2</c:v>
                </c:pt>
                <c:pt idx="9">
                  <c:v>5.9659090909090912E-2</c:v>
                </c:pt>
                <c:pt idx="10">
                  <c:v>0.12000000000000002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  <c:pt idx="7">
                  <c:v>Czy podczas rozmowy odczuwałeś(aś) niechęć ze strony urzędnika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1"/>
                <c:pt idx="0">
                  <c:v>0.33000000000000024</c:v>
                </c:pt>
                <c:pt idx="1">
                  <c:v>0.36363636363636381</c:v>
                </c:pt>
                <c:pt idx="2">
                  <c:v>0.32000000000000017</c:v>
                </c:pt>
                <c:pt idx="4">
                  <c:v>1.0000000000000005E-2</c:v>
                </c:pt>
                <c:pt idx="5">
                  <c:v>1.4204545454545461E-2</c:v>
                </c:pt>
                <c:pt idx="6">
                  <c:v>3.0000000000000002E-2</c:v>
                </c:pt>
                <c:pt idx="8">
                  <c:v>0.97000000000000031</c:v>
                </c:pt>
                <c:pt idx="9">
                  <c:v>0.94034090909090906</c:v>
                </c:pt>
                <c:pt idx="10">
                  <c:v>0.88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86260328"/>
        <c:axId val="186260720"/>
      </c:barChart>
      <c:catAx>
        <c:axId val="18626032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86260720"/>
        <c:crosses val="autoZero"/>
        <c:auto val="1"/>
        <c:lblAlgn val="ctr"/>
        <c:lblOffset val="100"/>
        <c:noMultiLvlLbl val="0"/>
      </c:catAx>
      <c:valAx>
        <c:axId val="1862607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626032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27"/>
          <c:w val="0.84773526228702545"/>
          <c:h val="6.4972512165224164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accent4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86261112"/>
        <c:axId val="187232336"/>
      </c:barChart>
      <c:catAx>
        <c:axId val="18626111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87232336"/>
        <c:crosses val="autoZero"/>
        <c:auto val="1"/>
        <c:lblAlgn val="ctr"/>
        <c:lblOffset val="100"/>
        <c:noMultiLvlLbl val="0"/>
      </c:catAx>
      <c:valAx>
        <c:axId val="18723233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8626111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99768518518538"/>
          <c:y val="0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0.57999999999999996</c:v>
                </c:pt>
                <c:pt idx="1">
                  <c:v>0.31</c:v>
                </c:pt>
                <c:pt idx="2">
                  <c:v>0.03</c:v>
                </c:pt>
                <c:pt idx="3">
                  <c:v>0.03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0.59659090909090906</c:v>
                </c:pt>
                <c:pt idx="1">
                  <c:v>0.23011363636363635</c:v>
                </c:pt>
                <c:pt idx="2">
                  <c:v>4.5454545454545456E-2</c:v>
                </c:pt>
                <c:pt idx="3">
                  <c:v>0</c:v>
                </c:pt>
                <c:pt idx="4">
                  <c:v>0.12784090909090909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0.61</c:v>
                </c:pt>
                <c:pt idx="1">
                  <c:v>0.2</c:v>
                </c:pt>
                <c:pt idx="2">
                  <c:v>0.06</c:v>
                </c:pt>
                <c:pt idx="3">
                  <c:v>0</c:v>
                </c:pt>
                <c:pt idx="4">
                  <c:v>0.15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84680096"/>
        <c:axId val="184680880"/>
      </c:barChart>
      <c:catAx>
        <c:axId val="1846800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4680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46808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46800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19760888686297E-2"/>
          <c:y val="5.9422750424448431E-2"/>
          <c:w val="0.53858631635387477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2014 (N=346*)</c:v>
                </c:pt>
                <c:pt idx="1">
                  <c:v>2013 
(N=352*)</c:v>
                </c:pt>
                <c:pt idx="2">
                  <c:v>2012 
(N=339)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3"/>
                <c:pt idx="0">
                  <c:v>0.05</c:v>
                </c:pt>
                <c:pt idx="1">
                  <c:v>3.97727272727273E-2</c:v>
                </c:pt>
                <c:pt idx="2">
                  <c:v>0.13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2014 (N=346*)</c:v>
                </c:pt>
                <c:pt idx="1">
                  <c:v>2013 
(N=352*)</c:v>
                </c:pt>
                <c:pt idx="2">
                  <c:v>2012 
(N=339)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0.64</c:v>
                </c:pt>
                <c:pt idx="1">
                  <c:v>0.59375</c:v>
                </c:pt>
                <c:pt idx="2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45E-2"/>
                  <c:y val="-1.71343918389272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5644763556643994E-3"/>
                  <c:y val="-2.06998480615143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2014 (N=346*)</c:v>
                </c:pt>
                <c:pt idx="1">
                  <c:v>2013 
(N=352*)</c:v>
                </c:pt>
                <c:pt idx="2">
                  <c:v>2012 
(N=339)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0.31</c:v>
                </c:pt>
                <c:pt idx="1">
                  <c:v>0.36647727272727271</c:v>
                </c:pt>
                <c:pt idx="2">
                  <c:v>0.32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87304688"/>
        <c:axId val="135753304"/>
      </c:barChart>
      <c:catAx>
        <c:axId val="87304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753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575330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87304688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accent4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85520488"/>
        <c:axId val="185520880"/>
      </c:barChart>
      <c:catAx>
        <c:axId val="1855204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85520880"/>
        <c:crosses val="autoZero"/>
        <c:auto val="1"/>
        <c:lblAlgn val="ctr"/>
        <c:lblOffset val="100"/>
        <c:noMultiLvlLbl val="0"/>
      </c:catAx>
      <c:valAx>
        <c:axId val="18552088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855204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0.84</c:v>
                </c:pt>
                <c:pt idx="1">
                  <c:v>0.05</c:v>
                </c:pt>
                <c:pt idx="2">
                  <c:v>0</c:v>
                </c:pt>
                <c:pt idx="3">
                  <c:v>0.04</c:v>
                </c:pt>
                <c:pt idx="4">
                  <c:v>0.04</c:v>
                </c:pt>
                <c:pt idx="5">
                  <c:v>0.02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0.83806818181818177</c:v>
                </c:pt>
                <c:pt idx="1">
                  <c:v>5.6818181818181816E-2</c:v>
                </c:pt>
                <c:pt idx="2">
                  <c:v>2.8409090909090908E-2</c:v>
                </c:pt>
                <c:pt idx="3">
                  <c:v>9.375E-2</c:v>
                </c:pt>
                <c:pt idx="4">
                  <c:v>6.5340909090909088E-2</c:v>
                </c:pt>
                <c:pt idx="5">
                  <c:v>1.9886363636363636E-2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0.87</c:v>
                </c:pt>
                <c:pt idx="1">
                  <c:v>0.03</c:v>
                </c:pt>
                <c:pt idx="2">
                  <c:v>0.01</c:v>
                </c:pt>
                <c:pt idx="3">
                  <c:v>0.13</c:v>
                </c:pt>
                <c:pt idx="4">
                  <c:v>0.04</c:v>
                </c:pt>
                <c:pt idx="5">
                  <c:v>0.01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85521664"/>
        <c:axId val="188943888"/>
      </c:barChart>
      <c:catAx>
        <c:axId val="1855216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8943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89438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55216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0.09</c:v>
                </c:pt>
                <c:pt idx="1">
                  <c:v>0.18</c:v>
                </c:pt>
                <c:pt idx="2">
                  <c:v>0.05</c:v>
                </c:pt>
                <c:pt idx="3">
                  <c:v>0.67</c:v>
                </c:pt>
                <c:pt idx="4">
                  <c:v>0.01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0.17329545454545453</c:v>
                </c:pt>
                <c:pt idx="1">
                  <c:v>0.11363636363636363</c:v>
                </c:pt>
                <c:pt idx="2">
                  <c:v>5.3977272727272728E-2</c:v>
                </c:pt>
                <c:pt idx="3">
                  <c:v>0.64488636363636365</c:v>
                </c:pt>
                <c:pt idx="4">
                  <c:v>1.4204545454545454E-2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3"/>
              <c:layout>
                <c:manualLayout>
                  <c:x val="-2.9398148148148149E-2"/>
                  <c:y val="5.0968399592252839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0.19</c:v>
                </c:pt>
                <c:pt idx="1">
                  <c:v>0.17</c:v>
                </c:pt>
                <c:pt idx="2">
                  <c:v>0.05</c:v>
                </c:pt>
                <c:pt idx="3">
                  <c:v>0.62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88944672"/>
        <c:axId val="188945064"/>
      </c:barChart>
      <c:catAx>
        <c:axId val="1889446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89450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89450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89446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261103158885462E-2"/>
          <c:y val="5.9422750424448431E-2"/>
          <c:w val="0.48236376094520406"/>
          <c:h val="0.796977352818050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Nie dzwonił, ale nie widziałem co jest na biurku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2014 
(N=346*)</c:v>
                </c:pt>
                <c:pt idx="1">
                  <c:v>2013 
(N=352*)</c:v>
                </c:pt>
                <c:pt idx="2">
                  <c:v>2012 
(N=339)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0.1</c:v>
                </c:pt>
                <c:pt idx="1">
                  <c:v>0.29829545454545453</c:v>
                </c:pt>
                <c:pt idx="2">
                  <c:v>0.16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Nie dzwonił, bo nie było aparatu telefonicznego / komórki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2014 
(N=346*)</c:v>
                </c:pt>
                <c:pt idx="1">
                  <c:v>2013 
(N=352*)</c:v>
                </c:pt>
                <c:pt idx="2">
                  <c:v>2012 
(N=339)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0.39</c:v>
                </c:pt>
                <c:pt idx="1">
                  <c:v>0.21022727272727273</c:v>
                </c:pt>
                <c:pt idx="2">
                  <c:v>0.31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Nie dzwonił, a był na biurku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45E-2"/>
                  <c:y val="-1.71343918389272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94E-3"/>
                  <c:y val="-2.06998480615143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2014 
(N=346*)</c:v>
                </c:pt>
                <c:pt idx="1">
                  <c:v>2013 
(N=352*)</c:v>
                </c:pt>
                <c:pt idx="2">
                  <c:v>2012 
(N=339)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0.49</c:v>
                </c:pt>
                <c:pt idx="1">
                  <c:v>0.46306818181818182</c:v>
                </c:pt>
                <c:pt idx="2">
                  <c:v>0.5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Tak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2014 
(N=346*)</c:v>
                </c:pt>
                <c:pt idx="1">
                  <c:v>2013 
(N=352*)</c:v>
                </c:pt>
                <c:pt idx="2">
                  <c:v>2012 
(N=339)</c:v>
                </c:pt>
              </c:strCache>
            </c:strRef>
          </c:cat>
          <c:val>
            <c:numRef>
              <c:f>Sheet1!$B$5:$D$5</c:f>
              <c:numCache>
                <c:formatCode>0%</c:formatCode>
                <c:ptCount val="3"/>
                <c:pt idx="0">
                  <c:v>0.02</c:v>
                </c:pt>
                <c:pt idx="1">
                  <c:v>2.8409090909090908E-2</c:v>
                </c:pt>
                <c:pt idx="2">
                  <c:v>0.03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88947024"/>
        <c:axId val="188947416"/>
      </c:barChart>
      <c:catAx>
        <c:axId val="188947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8947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894741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88947024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60646777387791873"/>
          <c:y val="0.1820050949976138"/>
          <c:w val="0.37278018523239043"/>
          <c:h val="0.63598981000477339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accent4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84922312"/>
        <c:axId val="183618360"/>
      </c:barChart>
      <c:catAx>
        <c:axId val="8492231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83618360"/>
        <c:crosses val="autoZero"/>
        <c:auto val="1"/>
        <c:lblAlgn val="ctr"/>
        <c:lblOffset val="100"/>
        <c:noMultiLvlLbl val="0"/>
      </c:catAx>
      <c:valAx>
        <c:axId val="18361836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8492231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(N=340)</c:v>
                </c:pt>
              </c:strCache>
            </c:strRef>
          </c:tx>
          <c:spPr>
            <a:solidFill>
              <a:schemeClr val="accent4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86257584"/>
        <c:axId val="186257976"/>
      </c:barChart>
      <c:catAx>
        <c:axId val="18625758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86257976"/>
        <c:crosses val="autoZero"/>
        <c:auto val="1"/>
        <c:lblAlgn val="ctr"/>
        <c:lblOffset val="100"/>
        <c:noMultiLvlLbl val="0"/>
      </c:catAx>
      <c:valAx>
        <c:axId val="18625797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8625758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  <c:pt idx="5">
                  <c:v>Nie dotyczy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0.92</c:v>
                </c:pt>
                <c:pt idx="1">
                  <c:v>0.69000000000000028</c:v>
                </c:pt>
                <c:pt idx="2">
                  <c:v>0.75000000000000033</c:v>
                </c:pt>
                <c:pt idx="3">
                  <c:v>0.64000000000000035</c:v>
                </c:pt>
                <c:pt idx="4">
                  <c:v>0.05</c:v>
                </c:pt>
                <c:pt idx="5">
                  <c:v>1.0000000000000005E-2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  <c:pt idx="5">
                  <c:v>Nie dotyczy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0.79545454545454541</c:v>
                </c:pt>
                <c:pt idx="1">
                  <c:v>0.46306818181818182</c:v>
                </c:pt>
                <c:pt idx="2">
                  <c:v>0.59090909090909094</c:v>
                </c:pt>
                <c:pt idx="3">
                  <c:v>0.48295454545454575</c:v>
                </c:pt>
                <c:pt idx="4">
                  <c:v>9.0909090909091023E-2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  <c:pt idx="5">
                  <c:v>Nie dotyczy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</c:v>
                </c:pt>
                <c:pt idx="1">
                  <c:v>0.59</c:v>
                </c:pt>
                <c:pt idx="2">
                  <c:v>0.68</c:v>
                </c:pt>
                <c:pt idx="3">
                  <c:v>0.45</c:v>
                </c:pt>
                <c:pt idx="4">
                  <c:v>7.0000000000000021E-2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83619928"/>
        <c:axId val="183620320"/>
      </c:barChart>
      <c:catAx>
        <c:axId val="1836199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36203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362032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361992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accent4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83621104"/>
        <c:axId val="183621496"/>
      </c:barChart>
      <c:catAx>
        <c:axId val="18362110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83621496"/>
        <c:crosses val="autoZero"/>
        <c:auto val="1"/>
        <c:lblAlgn val="ctr"/>
        <c:lblOffset val="100"/>
        <c:noMultiLvlLbl val="0"/>
      </c:catAx>
      <c:valAx>
        <c:axId val="18362149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836211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0.37000000000000016</c:v>
                </c:pt>
                <c:pt idx="1">
                  <c:v>0.27</c:v>
                </c:pt>
                <c:pt idx="2">
                  <c:v>8.0000000000000043E-2</c:v>
                </c:pt>
                <c:pt idx="3">
                  <c:v>2.0000000000000011E-2</c:v>
                </c:pt>
                <c:pt idx="4">
                  <c:v>0.26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0.30397727272727293</c:v>
                </c:pt>
                <c:pt idx="1">
                  <c:v>0.17613636363636376</c:v>
                </c:pt>
                <c:pt idx="2">
                  <c:v>7.3863636363636437E-2</c:v>
                </c:pt>
                <c:pt idx="3">
                  <c:v>1.988636363636365E-2</c:v>
                </c:pt>
                <c:pt idx="4">
                  <c:v>0.41193181818181818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0.28000000000000008</c:v>
                </c:pt>
                <c:pt idx="1">
                  <c:v>0.2</c:v>
                </c:pt>
                <c:pt idx="2">
                  <c:v>8.0000000000000043E-2</c:v>
                </c:pt>
                <c:pt idx="3">
                  <c:v>2.0000000000000011E-2</c:v>
                </c:pt>
                <c:pt idx="4">
                  <c:v>0.42000000000000015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90371200"/>
        <c:axId val="190371592"/>
      </c:barChart>
      <c:catAx>
        <c:axId val="1903712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0371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03715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903712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Poinformował, że wymienił wszystkie opłaty / o braku opłat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0.44</c:v>
                </c:pt>
                <c:pt idx="1">
                  <c:v>8.0000000000000043E-2</c:v>
                </c:pt>
                <c:pt idx="2">
                  <c:v>3.0000000000000002E-2</c:v>
                </c:pt>
                <c:pt idx="3">
                  <c:v>0.46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Poinformował, że wymienił wszystkie opłaty / o braku opłat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0.61647727272727271</c:v>
                </c:pt>
                <c:pt idx="1">
                  <c:v>6.5340909090909088E-2</c:v>
                </c:pt>
                <c:pt idx="2">
                  <c:v>5.6818181818181858E-2</c:v>
                </c:pt>
                <c:pt idx="3">
                  <c:v>0.26136363636363635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(N=141)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Poinformował, że wymienił wszystkie opłaty / o braku opłat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0.51</c:v>
                </c:pt>
                <c:pt idx="1">
                  <c:v>0.27</c:v>
                </c:pt>
                <c:pt idx="2">
                  <c:v>0.22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90372768"/>
        <c:axId val="190373160"/>
      </c:barChart>
      <c:catAx>
        <c:axId val="1903727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0373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03731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9037276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(N=346*)</c:v>
                </c:pt>
              </c:strCache>
            </c:strRef>
          </c:tx>
          <c:spPr>
            <a:solidFill>
              <a:schemeClr val="accent4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90372376"/>
        <c:axId val="190373552"/>
      </c:barChart>
      <c:catAx>
        <c:axId val="19037237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90373552"/>
        <c:crosses val="autoZero"/>
        <c:auto val="1"/>
        <c:lblAlgn val="ctr"/>
        <c:lblOffset val="100"/>
        <c:noMultiLvlLbl val="0"/>
      </c:catAx>
      <c:valAx>
        <c:axId val="19037355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9037237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0.32</c:v>
                </c:pt>
                <c:pt idx="1">
                  <c:v>0.02</c:v>
                </c:pt>
                <c:pt idx="2">
                  <c:v>0.01</c:v>
                </c:pt>
                <c:pt idx="3">
                  <c:v>0.11</c:v>
                </c:pt>
                <c:pt idx="4">
                  <c:v>0.57999999999999996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0.23295454545454544</c:v>
                </c:pt>
                <c:pt idx="1">
                  <c:v>1.9886363636363636E-2</c:v>
                </c:pt>
                <c:pt idx="2">
                  <c:v>1.1363636363636364E-2</c:v>
                </c:pt>
                <c:pt idx="3">
                  <c:v>8.2386363636363633E-2</c:v>
                </c:pt>
                <c:pt idx="4">
                  <c:v>0.66193181818181823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0.28000000000000003</c:v>
                </c:pt>
                <c:pt idx="1">
                  <c:v>0</c:v>
                </c:pt>
                <c:pt idx="2">
                  <c:v>0.13</c:v>
                </c:pt>
                <c:pt idx="3">
                  <c:v>0.13</c:v>
                </c:pt>
                <c:pt idx="4">
                  <c:v>0.59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90969640"/>
        <c:axId val="190970032"/>
      </c:barChart>
      <c:catAx>
        <c:axId val="1909696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09700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097003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909696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0.83000000000000029</c:v>
                </c:pt>
                <c:pt idx="1">
                  <c:v>3.0000000000000002E-2</c:v>
                </c:pt>
                <c:pt idx="2">
                  <c:v>0.13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0.78125</c:v>
                </c:pt>
                <c:pt idx="1">
                  <c:v>1.4204545454545461E-2</c:v>
                </c:pt>
                <c:pt idx="2">
                  <c:v>0.2045454545454547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0.74000000000000032</c:v>
                </c:pt>
                <c:pt idx="1">
                  <c:v>3.0000000000000002E-2</c:v>
                </c:pt>
                <c:pt idx="2">
                  <c:v>0.23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90970816"/>
        <c:axId val="190971208"/>
      </c:barChart>
      <c:catAx>
        <c:axId val="1909708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09712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09712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909708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53E-2"/>
          <c:w val="1"/>
          <c:h val="0.9456755233494369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Sheet1!$A$3:$A$11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8"/>
                <c:pt idx="0">
                  <c:v>0.61</c:v>
                </c:pt>
                <c:pt idx="1">
                  <c:v>0.58806818181818177</c:v>
                </c:pt>
                <c:pt idx="2">
                  <c:v>0.53</c:v>
                </c:pt>
                <c:pt idx="4">
                  <c:v>0.27</c:v>
                </c:pt>
                <c:pt idx="5">
                  <c:v>0.30113636363636365</c:v>
                </c:pt>
                <c:pt idx="6">
                  <c:v>0.21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Sheet1!$A$3:$A$11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8"/>
                <c:pt idx="0">
                  <c:v>0.39</c:v>
                </c:pt>
                <c:pt idx="1">
                  <c:v>0.41193181818181818</c:v>
                </c:pt>
                <c:pt idx="2">
                  <c:v>0.47</c:v>
                </c:pt>
                <c:pt idx="4">
                  <c:v>0.49</c:v>
                </c:pt>
                <c:pt idx="5">
                  <c:v>0.69886363636363635</c:v>
                </c:pt>
                <c:pt idx="6">
                  <c:v>0.79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Sheet1!$A$3:$A$11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Sheet1!$D$2:$D$11</c:f>
              <c:numCache>
                <c:formatCode>General</c:formatCode>
                <c:ptCount val="8"/>
                <c:pt idx="4" formatCode="0%">
                  <c:v>0.24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90971992"/>
        <c:axId val="190972384"/>
      </c:barChart>
      <c:catAx>
        <c:axId val="19097199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90972384"/>
        <c:crosses val="autoZero"/>
        <c:auto val="1"/>
        <c:lblAlgn val="ctr"/>
        <c:lblOffset val="100"/>
        <c:noMultiLvlLbl val="0"/>
      </c:catAx>
      <c:valAx>
        <c:axId val="1909723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9097199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0.26901452639642065"/>
          <c:y val="0.79047026484900262"/>
          <c:w val="0.46807951844023765"/>
          <c:h val="0.20952973515099749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53E-2"/>
          <c:w val="1"/>
          <c:h val="0.8045641975308641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8.0000000000000043E-2</c:v>
                </c:pt>
                <c:pt idx="1">
                  <c:v>6.5340909090909088E-2</c:v>
                </c:pt>
                <c:pt idx="2">
                  <c:v>0.12000000000000002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0.92</c:v>
                </c:pt>
                <c:pt idx="1">
                  <c:v>0.93465909090909138</c:v>
                </c:pt>
                <c:pt idx="2">
                  <c:v>0.89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90973168"/>
        <c:axId val="188045272"/>
      </c:barChart>
      <c:catAx>
        <c:axId val="19097316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88045272"/>
        <c:crosses val="autoZero"/>
        <c:auto val="1"/>
        <c:lblAlgn val="ctr"/>
        <c:lblOffset val="100"/>
        <c:noMultiLvlLbl val="0"/>
      </c:catAx>
      <c:valAx>
        <c:axId val="18804527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9097316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ayout/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2774557452579921E-2"/>
          <c:w val="0.89898136689895547"/>
          <c:h val="0.8597874805186818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13"/>
                <c:pt idx="0">
                  <c:v>czy jesteś zadowolony ze sposobu obsługi</c:v>
                </c:pt>
                <c:pt idx="3">
                  <c:v>czy urzędnik w czasie załatwiania sprawy poświęcił Ci dużo uwagi/czasu?</c:v>
                </c:pt>
                <c:pt idx="6">
                  <c:v>czy urzędnik w czasie załatwiania sprawy udzialał informacji w sposób kompetentny</c:v>
                </c:pt>
                <c:pt idx="9">
                  <c:v>czy urzędnik w czasie załatwiania sprawy udzielał informacji w sposób zrozumiały?</c:v>
                </c:pt>
                <c:pt idx="12">
                  <c:v>czy urzednik w czasie załatwiania sprawy był uprzejmy i miły?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0.5</c:v>
                </c:pt>
                <c:pt idx="1">
                  <c:v>0.55965909090909094</c:v>
                </c:pt>
                <c:pt idx="3">
                  <c:v>0.61176470588235299</c:v>
                </c:pt>
                <c:pt idx="4">
                  <c:v>0.65340909090909094</c:v>
                </c:pt>
                <c:pt idx="6">
                  <c:v>0.64705882352941169</c:v>
                </c:pt>
                <c:pt idx="7">
                  <c:v>0.64</c:v>
                </c:pt>
                <c:pt idx="9">
                  <c:v>0.71470588235294119</c:v>
                </c:pt>
                <c:pt idx="10">
                  <c:v>0.71306818181818188</c:v>
                </c:pt>
                <c:pt idx="12">
                  <c:v>0.67352941176470593</c:v>
                </c:pt>
                <c:pt idx="13">
                  <c:v>0.67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13"/>
                <c:pt idx="0">
                  <c:v>czy jesteś zadowolony ze sposobu obsługi</c:v>
                </c:pt>
                <c:pt idx="3">
                  <c:v>czy urzędnik w czasie załatwiania sprawy poświęcił Ci dużo uwagi/czasu?</c:v>
                </c:pt>
                <c:pt idx="6">
                  <c:v>czy urzędnik w czasie załatwiania sprawy udzialał informacji w sposób kompetentny</c:v>
                </c:pt>
                <c:pt idx="9">
                  <c:v>czy urzędnik w czasie załatwiania sprawy udzielał informacji w sposób zrozumiały?</c:v>
                </c:pt>
                <c:pt idx="12">
                  <c:v>czy urzednik w czasie załatwiania sprawy był uprzejmy i miły?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4"/>
                <c:pt idx="0">
                  <c:v>0.4</c:v>
                </c:pt>
                <c:pt idx="1">
                  <c:v>0.36363636363636365</c:v>
                </c:pt>
                <c:pt idx="3">
                  <c:v>0.32058823529411767</c:v>
                </c:pt>
                <c:pt idx="4">
                  <c:v>0.27556818181818182</c:v>
                </c:pt>
                <c:pt idx="6">
                  <c:v>0.31176470588235294</c:v>
                </c:pt>
                <c:pt idx="7">
                  <c:v>0.28409090909090912</c:v>
                </c:pt>
                <c:pt idx="9">
                  <c:v>0.27058823529411763</c:v>
                </c:pt>
                <c:pt idx="10">
                  <c:v>0.26704545454545453</c:v>
                </c:pt>
                <c:pt idx="12">
                  <c:v>0.27352941176470585</c:v>
                </c:pt>
                <c:pt idx="13">
                  <c:v>0.3125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dLbl>
              <c:idx val="8"/>
              <c:layout>
                <c:manualLayout>
                  <c:x val="-1.4035847776257535E-2"/>
                  <c:y val="2.7916812295707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13"/>
                <c:pt idx="0">
                  <c:v>czy jesteś zadowolony ze sposobu obsługi</c:v>
                </c:pt>
                <c:pt idx="3">
                  <c:v>czy urzędnik w czasie załatwiania sprawy poświęcił Ci dużo uwagi/czasu?</c:v>
                </c:pt>
                <c:pt idx="6">
                  <c:v>czy urzędnik w czasie załatwiania sprawy udzialał informacji w sposób kompetentny</c:v>
                </c:pt>
                <c:pt idx="9">
                  <c:v>czy urzędnik w czasie załatwiania sprawy udzielał informacji w sposób zrozumiały?</c:v>
                </c:pt>
                <c:pt idx="12">
                  <c:v>czy urzednik w czasie załatwiania sprawy był uprzejmy i miły?</c:v>
                </c:pt>
              </c:strCache>
            </c:strRef>
          </c:cat>
          <c:val>
            <c:numRef>
              <c:f>Sheet1!$D$2:$D$15</c:f>
              <c:numCache>
                <c:formatCode>0%</c:formatCode>
                <c:ptCount val="14"/>
                <c:pt idx="0">
                  <c:v>0.08</c:v>
                </c:pt>
                <c:pt idx="1">
                  <c:v>5.6818181818181816E-2</c:v>
                </c:pt>
                <c:pt idx="3">
                  <c:v>6.1764705882352944E-2</c:v>
                </c:pt>
                <c:pt idx="4">
                  <c:v>6.25E-2</c:v>
                </c:pt>
                <c:pt idx="6">
                  <c:v>3.8235294117647062E-2</c:v>
                </c:pt>
                <c:pt idx="7">
                  <c:v>5.6818181818181816E-2</c:v>
                </c:pt>
                <c:pt idx="9">
                  <c:v>1.4705882352941178E-2</c:v>
                </c:pt>
                <c:pt idx="10">
                  <c:v>1.4204545454545454E-2</c:v>
                </c:pt>
                <c:pt idx="12">
                  <c:v>5.2941176470588235E-2</c:v>
                </c:pt>
                <c:pt idx="13">
                  <c:v>1.1363636363636364E-2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13"/>
                <c:pt idx="0">
                  <c:v>czy jesteś zadowolony ze sposobu obsługi</c:v>
                </c:pt>
                <c:pt idx="3">
                  <c:v>czy urzędnik w czasie załatwiania sprawy poświęcił Ci dużo uwagi/czasu?</c:v>
                </c:pt>
                <c:pt idx="6">
                  <c:v>czy urzędnik w czasie załatwiania sprawy udzialał informacji w sposób kompetentny</c:v>
                </c:pt>
                <c:pt idx="9">
                  <c:v>czy urzędnik w czasie załatwiania sprawy udzielał informacji w sposób zrozumiały?</c:v>
                </c:pt>
                <c:pt idx="12">
                  <c:v>czy urzednik w czasie załatwiania sprawy był uprzejmy i miły?</c:v>
                </c:pt>
              </c:strCache>
            </c:strRef>
          </c:cat>
          <c:val>
            <c:numRef>
              <c:f>Sheet1!$E$2:$E$15</c:f>
              <c:numCache>
                <c:formatCode>0%</c:formatCode>
                <c:ptCount val="14"/>
                <c:pt idx="0">
                  <c:v>0.02</c:v>
                </c:pt>
                <c:pt idx="1">
                  <c:v>1.9886363636363636E-2</c:v>
                </c:pt>
                <c:pt idx="3">
                  <c:v>1.1764705882352941E-2</c:v>
                </c:pt>
                <c:pt idx="4">
                  <c:v>8.5227272727272721E-3</c:v>
                </c:pt>
                <c:pt idx="6">
                  <c:v>5.8823529411764705E-3</c:v>
                </c:pt>
                <c:pt idx="7">
                  <c:v>1.9886363636363636E-2</c:v>
                </c:pt>
                <c:pt idx="9">
                  <c:v>5.8823529411764705E-3</c:v>
                </c:pt>
                <c:pt idx="10">
                  <c:v>5.681818181818182E-3</c:v>
                </c:pt>
                <c:pt idx="13">
                  <c:v>1.1363636363636364E-2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88046056"/>
        <c:axId val="188046448"/>
      </c:barChart>
      <c:catAx>
        <c:axId val="1880460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88046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8046448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88046056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3985044029259723"/>
          <c:w val="0.98589065255732056"/>
          <c:h val="6.0149559707403391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korytarzu</c:v>
                </c:pt>
                <c:pt idx="4">
                  <c:v>Na stolikach</c:v>
                </c:pt>
                <c:pt idx="5">
                  <c:v>Na tablicy</c:v>
                </c:pt>
                <c:pt idx="6">
                  <c:v>W innym miejscu </c:v>
                </c:pt>
                <c:pt idx="7">
                  <c:v>Nie ma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0.9</c:v>
                </c:pt>
                <c:pt idx="1">
                  <c:v>0.14000000000000001</c:v>
                </c:pt>
                <c:pt idx="2">
                  <c:v>0.01</c:v>
                </c:pt>
                <c:pt idx="3">
                  <c:v>0.03</c:v>
                </c:pt>
                <c:pt idx="4">
                  <c:v>0</c:v>
                </c:pt>
                <c:pt idx="5">
                  <c:v>0.02</c:v>
                </c:pt>
                <c:pt idx="6">
                  <c:v>0.02</c:v>
                </c:pt>
                <c:pt idx="7">
                  <c:v>0.04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korytarzu</c:v>
                </c:pt>
                <c:pt idx="4">
                  <c:v>Na stolikach</c:v>
                </c:pt>
                <c:pt idx="5">
                  <c:v>Na tablicy</c:v>
                </c:pt>
                <c:pt idx="6">
                  <c:v>W innym miejscu </c:v>
                </c:pt>
                <c:pt idx="7">
                  <c:v>Nie ma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8"/>
                <c:pt idx="0">
                  <c:v>0.85588235294117654</c:v>
                </c:pt>
                <c:pt idx="1">
                  <c:v>0.11470588235294117</c:v>
                </c:pt>
                <c:pt idx="2">
                  <c:v>5.8823529411764712E-2</c:v>
                </c:pt>
                <c:pt idx="3">
                  <c:v>0</c:v>
                </c:pt>
                <c:pt idx="4">
                  <c:v>4.1176470588235287E-2</c:v>
                </c:pt>
                <c:pt idx="5">
                  <c:v>2.0588235294117643E-2</c:v>
                </c:pt>
                <c:pt idx="6">
                  <c:v>2.9411764705882353E-3</c:v>
                </c:pt>
                <c:pt idx="7">
                  <c:v>3.8235294117647062E-2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korytarzu</c:v>
                </c:pt>
                <c:pt idx="4">
                  <c:v>Na stolikach</c:v>
                </c:pt>
                <c:pt idx="5">
                  <c:v>Na tablicy</c:v>
                </c:pt>
                <c:pt idx="6">
                  <c:v>W innym miejscu </c:v>
                </c:pt>
                <c:pt idx="7">
                  <c:v>Nie ma</c:v>
                </c:pt>
              </c:strCache>
            </c:strRef>
          </c:cat>
          <c:val>
            <c:numRef>
              <c:f>Sheet1!$D$2:$D$9</c:f>
              <c:numCache>
                <c:formatCode>0%</c:formatCode>
                <c:ptCount val="8"/>
                <c:pt idx="0">
                  <c:v>0.93</c:v>
                </c:pt>
                <c:pt idx="1">
                  <c:v>0.24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7.0000000000000007E-2</c:v>
                </c:pt>
                <c:pt idx="7">
                  <c:v>0.04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87305472"/>
        <c:axId val="186258760"/>
      </c:barChart>
      <c:catAx>
        <c:axId val="8730547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62587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625876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873054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(N=340)</c:v>
                </c:pt>
              </c:strCache>
            </c:strRef>
          </c:tx>
          <c:spPr>
            <a:solidFill>
              <a:schemeClr val="accent4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(N=352)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88048800"/>
        <c:axId val="191975008"/>
      </c:barChart>
      <c:catAx>
        <c:axId val="18804880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91975008"/>
        <c:crosses val="autoZero"/>
        <c:auto val="1"/>
        <c:lblAlgn val="ctr"/>
        <c:lblOffset val="100"/>
        <c:noMultiLvlLbl val="0"/>
      </c:catAx>
      <c:valAx>
        <c:axId val="19197500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880488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0.94</c:v>
                </c:pt>
                <c:pt idx="1">
                  <c:v>0.98</c:v>
                </c:pt>
                <c:pt idx="2">
                  <c:v>0.95</c:v>
                </c:pt>
                <c:pt idx="3">
                  <c:v>0.93</c:v>
                </c:pt>
                <c:pt idx="4">
                  <c:v>0.9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0.94</c:v>
                </c:pt>
                <c:pt idx="1">
                  <c:v>0.96</c:v>
                </c:pt>
                <c:pt idx="2">
                  <c:v>0.88</c:v>
                </c:pt>
                <c:pt idx="3">
                  <c:v>0.89</c:v>
                </c:pt>
                <c:pt idx="4">
                  <c:v>0.87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(n=339)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0.95</c:v>
                </c:pt>
                <c:pt idx="1">
                  <c:v>0.97</c:v>
                </c:pt>
                <c:pt idx="2">
                  <c:v>0.96</c:v>
                </c:pt>
                <c:pt idx="3">
                  <c:v>0.94</c:v>
                </c:pt>
                <c:pt idx="4">
                  <c:v>0.94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91975792"/>
        <c:axId val="191976184"/>
      </c:barChart>
      <c:catAx>
        <c:axId val="19197579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91976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197618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919757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"/>
          <c:y val="4.0322580645161428E-3"/>
          <c:w val="0.84615384615384781"/>
          <c:h val="0.842741935483874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dLbl>
              <c:idx val="0"/>
              <c:layout>
                <c:manualLayout>
                  <c:x val="1.6481787300588246E-2"/>
                  <c:y val="-1.770715201992972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(N=346*)</c:v>
                </c:pt>
                <c:pt idx="1">
                  <c:v>2013 (N=352*)</c:v>
                </c:pt>
                <c:pt idx="2">
                  <c:v>2012 (N=339)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3"/>
                <c:pt idx="0" formatCode="0%">
                  <c:v>0.01</c:v>
                </c:pt>
                <c:pt idx="2" formatCode="0%">
                  <c:v>0.01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(N=346*)</c:v>
                </c:pt>
                <c:pt idx="1">
                  <c:v>2013 (N=352*)</c:v>
                </c:pt>
                <c:pt idx="2">
                  <c:v>2012 (N=339)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0.99</c:v>
                </c:pt>
                <c:pt idx="1">
                  <c:v>1</c:v>
                </c:pt>
                <c:pt idx="2">
                  <c:v>0.99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noFill/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(N=346*)</c:v>
                </c:pt>
                <c:pt idx="1">
                  <c:v>2013 (N=352*)</c:v>
                </c:pt>
                <c:pt idx="2">
                  <c:v>2012 (N=339)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84923096"/>
        <c:axId val="84923488"/>
      </c:barChart>
      <c:catAx>
        <c:axId val="849230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49234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49234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8492309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>
        <c:manualLayout>
          <c:xMode val="edge"/>
          <c:yMode val="edge"/>
          <c:x val="0.43272179846148356"/>
          <c:y val="0.85734955102344401"/>
          <c:w val="0.18235358624873868"/>
          <c:h val="0.1426504489765565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2012 (N=169)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naczynia?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</c:v>
                </c:pt>
                <c:pt idx="1">
                  <c:v>0.89</c:v>
                </c:pt>
                <c:pt idx="2">
                  <c:v>0.01</c:v>
                </c:pt>
                <c:pt idx="3">
                  <c:v>0.88</c:v>
                </c:pt>
                <c:pt idx="4">
                  <c:v>0.88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naczynia?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0.68539325842696619</c:v>
                </c:pt>
                <c:pt idx="1">
                  <c:v>0.797752808988764</c:v>
                </c:pt>
                <c:pt idx="2">
                  <c:v>5.6179775280898882E-2</c:v>
                </c:pt>
                <c:pt idx="3">
                  <c:v>0.80898876404494391</c:v>
                </c:pt>
                <c:pt idx="4">
                  <c:v>0.7078651685393258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naczynia?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0.72</c:v>
                </c:pt>
                <c:pt idx="1">
                  <c:v>0.96</c:v>
                </c:pt>
                <c:pt idx="2">
                  <c:v>0.02</c:v>
                </c:pt>
                <c:pt idx="3">
                  <c:v>0.98</c:v>
                </c:pt>
                <c:pt idx="4">
                  <c:v>0.89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1977752"/>
        <c:axId val="191976576"/>
      </c:barChart>
      <c:catAx>
        <c:axId val="1919777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1976576"/>
        <c:crossesAt val="0"/>
        <c:auto val="1"/>
        <c:lblAlgn val="ctr"/>
        <c:lblOffset val="100"/>
        <c:noMultiLvlLbl val="0"/>
      </c:catAx>
      <c:valAx>
        <c:axId val="191976576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197775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5924369747899112"/>
          <c:h val="0.152334152334152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0.89</c:v>
                </c:pt>
                <c:pt idx="1">
                  <c:v>0.91</c:v>
                </c:pt>
                <c:pt idx="2">
                  <c:v>0.04</c:v>
                </c:pt>
                <c:pt idx="3">
                  <c:v>0.98</c:v>
                </c:pt>
                <c:pt idx="4">
                  <c:v>0.85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0.70588235294117641</c:v>
                </c:pt>
                <c:pt idx="1">
                  <c:v>0.8</c:v>
                </c:pt>
                <c:pt idx="2">
                  <c:v>2.3529411764705882E-2</c:v>
                </c:pt>
                <c:pt idx="3">
                  <c:v>0.8</c:v>
                </c:pt>
                <c:pt idx="4">
                  <c:v>0.68235294117647061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4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0.64</c:v>
                </c:pt>
                <c:pt idx="1">
                  <c:v>0.91</c:v>
                </c:pt>
                <c:pt idx="2">
                  <c:v>0.02</c:v>
                </c:pt>
                <c:pt idx="3">
                  <c:v>0.94</c:v>
                </c:pt>
                <c:pt idx="4">
                  <c:v>0.93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1978536"/>
        <c:axId val="188946240"/>
      </c:barChart>
      <c:catAx>
        <c:axId val="19197853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88946240"/>
        <c:crossesAt val="0"/>
        <c:auto val="1"/>
        <c:lblAlgn val="ctr"/>
        <c:lblOffset val="100"/>
        <c:noMultiLvlLbl val="0"/>
      </c:catAx>
      <c:valAx>
        <c:axId val="188946240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1978536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336"/>
          <c:w val="0.59493670886075556"/>
          <c:h val="0.15270935960591198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0.75</c:v>
                </c:pt>
                <c:pt idx="1">
                  <c:v>0.9</c:v>
                </c:pt>
                <c:pt idx="2">
                  <c:v>0.03</c:v>
                </c:pt>
                <c:pt idx="3">
                  <c:v>0.93</c:v>
                </c:pt>
                <c:pt idx="4">
                  <c:v>0.87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0.6966292134831461</c:v>
                </c:pt>
                <c:pt idx="1">
                  <c:v>0.8370786516853933</c:v>
                </c:pt>
                <c:pt idx="2">
                  <c:v>2.2471910112359553E-2</c:v>
                </c:pt>
                <c:pt idx="3">
                  <c:v>0.8820224719101124</c:v>
                </c:pt>
                <c:pt idx="4">
                  <c:v>0.7415730337078652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4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P18. Czy urzędnik ma identyfikator z imieniem                i nazwiskiem?</c:v>
                </c:pt>
                <c:pt idx="1">
                  <c:v>P22. Czy na biurku urzędnika znajdują się tylko przedmioty związane z pracą? (tzn. brak prywatnych zdjęć, maskotek)</c:v>
                </c:pt>
                <c:pt idx="2">
                  <c:v>P21. Czy na biurku są brudne naczynia (kubki, talerze)?</c:v>
                </c:pt>
                <c:pt idx="3">
                  <c:v>P20. Czy na biurku urzędnika jest porządek? (tzn. papiery/ dokumenty są ułożone)</c:v>
                </c:pt>
                <c:pt idx="4">
                  <c:v>P19. Czy urzędnik jest ubrany „na służbowo”? </c:v>
                </c:pt>
              </c:strCache>
            </c:strRef>
          </c:cat>
          <c:val>
            <c:numRef>
              <c:f>Sheet1!$F$2:$F$6</c:f>
              <c:numCache>
                <c:formatCode>0%</c:formatCode>
                <c:ptCount val="5"/>
                <c:pt idx="0">
                  <c:v>0.66</c:v>
                </c:pt>
                <c:pt idx="1">
                  <c:v>0.95</c:v>
                </c:pt>
                <c:pt idx="2">
                  <c:v>0.01</c:v>
                </c:pt>
                <c:pt idx="3">
                  <c:v>0.95</c:v>
                </c:pt>
                <c:pt idx="4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3046896"/>
        <c:axId val="193047288"/>
      </c:barChart>
      <c:catAx>
        <c:axId val="1930468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3047288"/>
        <c:crossesAt val="0"/>
        <c:auto val="1"/>
        <c:lblAlgn val="ctr"/>
        <c:lblOffset val="100"/>
        <c:noMultiLvlLbl val="0"/>
      </c:catAx>
      <c:valAx>
        <c:axId val="193047288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3046896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336"/>
          <c:w val="0.67142857142857615"/>
          <c:h val="0.15270935960591198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31"/>
          <c:y val="7.0422535211267824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WOM (Wydział Obsługi Mieszkańców)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chemeClr val="tx2">
                  <a:lumMod val="75000"/>
                </a:schemeClr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6108">
                <a:noFill/>
              </a:ln>
            </c:spPr>
          </c:dPt>
          <c:dPt>
            <c:idx val="3"/>
            <c:bubble3D val="0"/>
            <c:spPr>
              <a:solidFill>
                <a:schemeClr val="tx2"/>
              </a:solidFill>
              <a:ln w="8054">
                <a:solidFill>
                  <a:schemeClr val="tx2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chemeClr val="hlink"/>
              </a:solidFill>
              <a:ln w="8054">
                <a:solidFill>
                  <a:schemeClr val="hlink"/>
                </a:solidFill>
                <a:prstDash val="solid"/>
              </a:ln>
            </c:spPr>
          </c:dPt>
          <c:dLbls>
            <c:dLbl>
              <c:idx val="0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chemeClr val="bg2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8383853833376265"/>
                  <c:y val="-4.121759259259256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 tak, miał przypięty/ powieszony na szyi</c:v>
                </c:pt>
                <c:pt idx="1">
                  <c:v> tak, znajduje się w okienku (urzędnik nie nosi identyfikatora ale identyfikator jest widoczny np. leży na biurku)</c:v>
                </c:pt>
                <c:pt idx="2">
                  <c:v> tak, miał przypięty w innym miejscu niż na szyi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0.75</c:v>
                </c:pt>
                <c:pt idx="1">
                  <c:v>0.1</c:v>
                </c:pt>
                <c:pt idx="2">
                  <c:v>0.15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31"/>
          <c:y val="7.0422535211267824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PI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chemeClr val="tx2">
                  <a:lumMod val="75000"/>
                </a:schemeClr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6108">
                <a:noFill/>
              </a:ln>
            </c:spPr>
          </c:dPt>
          <c:dPt>
            <c:idx val="3"/>
            <c:bubble3D val="0"/>
            <c:spPr>
              <a:solidFill>
                <a:schemeClr val="tx2"/>
              </a:solidFill>
              <a:ln w="8054">
                <a:solidFill>
                  <a:schemeClr val="tx2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chemeClr val="hlink"/>
              </a:solidFill>
              <a:ln w="8054">
                <a:solidFill>
                  <a:schemeClr val="hlink"/>
                </a:solidFill>
                <a:prstDash val="solid"/>
              </a:ln>
            </c:spPr>
          </c:dPt>
          <c:dLbls>
            <c:dLbl>
              <c:idx val="0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 algn="ctr">
                    <a:defRPr lang="en-US" sz="1050" b="0" i="0" u="none" strike="noStrike" kern="1200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 tak, miał przypięty/ powieszony na szyi</c:v>
                </c:pt>
                <c:pt idx="1">
                  <c:v> tak, znajduje się w okienku (urzędnik nie nosi identyfikatora ale identyfikator jest widoczny np. leży na biurku)</c:v>
                </c:pt>
                <c:pt idx="2">
                  <c:v> tak, miał przypięty w innym miejscu niż na szyi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0.83</c:v>
                </c:pt>
                <c:pt idx="1">
                  <c:v>0.09</c:v>
                </c:pt>
                <c:pt idx="2">
                  <c:v>0.08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31"/>
          <c:y val="7.0422535211267824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BAiSO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chemeClr val="tx2">
                  <a:lumMod val="75000"/>
                </a:schemeClr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6108">
                <a:noFill/>
              </a:ln>
            </c:spPr>
          </c:dPt>
          <c:dPt>
            <c:idx val="3"/>
            <c:bubble3D val="0"/>
            <c:spPr>
              <a:solidFill>
                <a:schemeClr val="tx2"/>
              </a:solidFill>
              <a:ln w="8054">
                <a:solidFill>
                  <a:schemeClr val="tx2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chemeClr val="hlink"/>
              </a:solidFill>
              <a:ln w="8054">
                <a:solidFill>
                  <a:schemeClr val="hlink"/>
                </a:solidFill>
                <a:prstDash val="solid"/>
              </a:ln>
            </c:spPr>
          </c:dPt>
          <c:dLbls>
            <c:dLbl>
              <c:idx val="0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 algn="ctr">
                    <a:defRPr lang="en-US" sz="1050" b="0" i="0" u="none" strike="noStrike" kern="1200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 tak, miał przypięty/ powieszony na szyi</c:v>
                </c:pt>
                <c:pt idx="1">
                  <c:v> tak, znajduje się w okienku (urzędnik nie nosi identyfikatora ale identyfikator jest widoczny np. leży na biurku)</c:v>
                </c:pt>
                <c:pt idx="2">
                  <c:v> tak, miał przypięty w innym miejscu niż na szyi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0.62</c:v>
                </c:pt>
                <c:pt idx="1">
                  <c:v>0.23</c:v>
                </c:pt>
                <c:pt idx="2">
                  <c:v>0.14000000000000001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17440660474E-3"/>
          <c:y val="8.1531040084197232E-2"/>
          <c:w val="0.99484004127966952"/>
          <c:h val="0.7570382446253939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Zachował się w inny sposób</c:v>
                </c:pt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Sheet1!$B$1:$W$1</c:f>
              <c:strCache>
                <c:ptCount val="11"/>
                <c:pt idx="0">
                  <c:v>2014
(N=106)</c:v>
                </c:pt>
                <c:pt idx="1">
                  <c:v>2013 
(N=85)</c:v>
                </c:pt>
                <c:pt idx="2">
                  <c:v>2012 
(N=170)</c:v>
                </c:pt>
                <c:pt idx="4">
                  <c:v>2014
(N=87)</c:v>
                </c:pt>
                <c:pt idx="5">
                  <c:v>2013 
(N=85)</c:v>
                </c:pt>
                <c:pt idx="6">
                  <c:v>2012 
(N=62)</c:v>
                </c:pt>
                <c:pt idx="8">
                  <c:v>2014
(N=169)</c:v>
                </c:pt>
                <c:pt idx="9">
                  <c:v>2013 
(N=170)</c:v>
                </c:pt>
                <c:pt idx="10">
                  <c:v>2012 
(N=99)</c:v>
                </c:pt>
              </c:strCache>
            </c:strRef>
          </c:cat>
          <c:val>
            <c:numRef>
              <c:f>Sheet1!$B$2:$W$2</c:f>
              <c:numCache>
                <c:formatCode>General</c:formatCode>
                <c:ptCount val="11"/>
                <c:pt idx="2" formatCode="0%">
                  <c:v>0.04</c:v>
                </c:pt>
                <c:pt idx="6" formatCode="0%">
                  <c:v>0.11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Nie, odesłał w inne miejsce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Sheet1!$B$1:$W$1</c:f>
              <c:strCache>
                <c:ptCount val="11"/>
                <c:pt idx="0">
                  <c:v>2014
(N=106)</c:v>
                </c:pt>
                <c:pt idx="1">
                  <c:v>2013 
(N=85)</c:v>
                </c:pt>
                <c:pt idx="2">
                  <c:v>2012 
(N=170)</c:v>
                </c:pt>
                <c:pt idx="4">
                  <c:v>2014
(N=87)</c:v>
                </c:pt>
                <c:pt idx="5">
                  <c:v>2013 
(N=85)</c:v>
                </c:pt>
                <c:pt idx="6">
                  <c:v>2012 
(N=62)</c:v>
                </c:pt>
                <c:pt idx="8">
                  <c:v>2014
(N=169)</c:v>
                </c:pt>
                <c:pt idx="9">
                  <c:v>2013 
(N=170)</c:v>
                </c:pt>
                <c:pt idx="10">
                  <c:v>2012 
(N=99)</c:v>
                </c:pt>
              </c:strCache>
            </c:strRef>
          </c:cat>
          <c:val>
            <c:numRef>
              <c:f>Sheet1!$B$3:$W$3</c:f>
              <c:numCache>
                <c:formatCode>0%</c:formatCode>
                <c:ptCount val="11"/>
                <c:pt idx="0">
                  <c:v>0.28000000000000003</c:v>
                </c:pt>
                <c:pt idx="1">
                  <c:v>7.0588235294117646E-2</c:v>
                </c:pt>
                <c:pt idx="2">
                  <c:v>0.1</c:v>
                </c:pt>
                <c:pt idx="4">
                  <c:v>0.31</c:v>
                </c:pt>
                <c:pt idx="5">
                  <c:v>0.30588235294117649</c:v>
                </c:pt>
                <c:pt idx="6">
                  <c:v>0.26</c:v>
                </c:pt>
                <c:pt idx="8">
                  <c:v>0.03</c:v>
                </c:pt>
                <c:pt idx="9">
                  <c:v>2.3529411764705882E-2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Sheet1!$B$1:$W$1</c:f>
              <c:strCache>
                <c:ptCount val="11"/>
                <c:pt idx="0">
                  <c:v>2014
(N=106)</c:v>
                </c:pt>
                <c:pt idx="1">
                  <c:v>2013 
(N=85)</c:v>
                </c:pt>
                <c:pt idx="2">
                  <c:v>2012 
(N=170)</c:v>
                </c:pt>
                <c:pt idx="4">
                  <c:v>2014
(N=87)</c:v>
                </c:pt>
                <c:pt idx="5">
                  <c:v>2013 
(N=85)</c:v>
                </c:pt>
                <c:pt idx="6">
                  <c:v>2012 
(N=62)</c:v>
                </c:pt>
                <c:pt idx="8">
                  <c:v>2014
(N=169)</c:v>
                </c:pt>
                <c:pt idx="9">
                  <c:v>2013 
(N=170)</c:v>
                </c:pt>
                <c:pt idx="10">
                  <c:v>2012 
(N=99)</c:v>
                </c:pt>
              </c:strCache>
            </c:strRef>
          </c:cat>
          <c:val>
            <c:numRef>
              <c:f>Sheet1!$B$4:$W$4</c:f>
              <c:numCache>
                <c:formatCode>0%</c:formatCode>
                <c:ptCount val="11"/>
                <c:pt idx="0">
                  <c:v>0.72</c:v>
                </c:pt>
                <c:pt idx="1">
                  <c:v>0.92941176470588227</c:v>
                </c:pt>
                <c:pt idx="2">
                  <c:v>0.86</c:v>
                </c:pt>
                <c:pt idx="4">
                  <c:v>0.69</c:v>
                </c:pt>
                <c:pt idx="5">
                  <c:v>0.69411764705882351</c:v>
                </c:pt>
                <c:pt idx="6">
                  <c:v>0.64</c:v>
                </c:pt>
                <c:pt idx="8">
                  <c:v>0.97</c:v>
                </c:pt>
                <c:pt idx="9">
                  <c:v>0.97647058823529409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93049640"/>
        <c:axId val="193050032"/>
      </c:barChart>
      <c:catAx>
        <c:axId val="193049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30500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305003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93049640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4.8726972140501673E-2"/>
          <c:y val="0.94826271630880821"/>
          <c:w val="0.89371420147003244"/>
          <c:h val="5.1737283691192196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"/>
          <c:y val="4.0322580645161428E-3"/>
          <c:w val="0.84615384615384781"/>
          <c:h val="0.842741935483874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(N=340)</c:v>
                </c:pt>
                <c:pt idx="1">
                  <c:v>2013 (N=327)</c:v>
                </c:pt>
                <c:pt idx="2">
                  <c:v>2012 (N=326)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0.99</c:v>
                </c:pt>
                <c:pt idx="1">
                  <c:v>0.98776758409785859</c:v>
                </c:pt>
                <c:pt idx="2">
                  <c:v>0.99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(N=340)</c:v>
                </c:pt>
                <c:pt idx="1">
                  <c:v>2013 (N=327)</c:v>
                </c:pt>
                <c:pt idx="2">
                  <c:v>2012 (N=326)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1.0000000000000005E-2</c:v>
                </c:pt>
                <c:pt idx="1">
                  <c:v>1.2232415902140664E-2</c:v>
                </c:pt>
                <c:pt idx="2">
                  <c:v>1.0000000000000005E-2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(N=340)</c:v>
                </c:pt>
                <c:pt idx="1">
                  <c:v>2013 (N=327)</c:v>
                </c:pt>
                <c:pt idx="2">
                  <c:v>2012 (N=326)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86259544"/>
        <c:axId val="186259936"/>
      </c:barChart>
      <c:catAx>
        <c:axId val="1862595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62599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62599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625954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17440660474E-3"/>
          <c:y val="8.1531040084197232E-2"/>
          <c:w val="0.99484004127966952"/>
          <c:h val="0.7257287689481725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Sheet1!$B$1:$W$1</c:f>
              <c:strCache>
                <c:ptCount val="11"/>
                <c:pt idx="0">
                  <c:v>2014 
(N=106)</c:v>
                </c:pt>
                <c:pt idx="1">
                  <c:v>2013 
(N=89)</c:v>
                </c:pt>
                <c:pt idx="2">
                  <c:v>2012 (N=173)</c:v>
                </c:pt>
                <c:pt idx="4">
                  <c:v>2014 
(N=87)</c:v>
                </c:pt>
                <c:pt idx="5">
                  <c:v>2013 
(N=85)</c:v>
                </c:pt>
                <c:pt idx="6">
                  <c:v>2012 (N=85)</c:v>
                </c:pt>
                <c:pt idx="8">
                  <c:v>2014 
(N=169)</c:v>
                </c:pt>
                <c:pt idx="9">
                  <c:v>2013 
(N=178)</c:v>
                </c:pt>
                <c:pt idx="10">
                  <c:v>2012 (N=85)</c:v>
                </c:pt>
              </c:strCache>
            </c:strRef>
          </c:cat>
          <c:val>
            <c:numRef>
              <c:f>Sheet1!$B$2:$W$2</c:f>
              <c:numCache>
                <c:formatCode>General</c:formatCode>
                <c:ptCount val="11"/>
                <c:pt idx="8" formatCode="0%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nie wyjaśnił przyczyny,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Sheet1!$B$1:$W$1</c:f>
              <c:strCache>
                <c:ptCount val="11"/>
                <c:pt idx="0">
                  <c:v>2014 
(N=106)</c:v>
                </c:pt>
                <c:pt idx="1">
                  <c:v>2013 
(N=89)</c:v>
                </c:pt>
                <c:pt idx="2">
                  <c:v>2012 (N=173)</c:v>
                </c:pt>
                <c:pt idx="4">
                  <c:v>2014 
(N=87)</c:v>
                </c:pt>
                <c:pt idx="5">
                  <c:v>2013 
(N=85)</c:v>
                </c:pt>
                <c:pt idx="6">
                  <c:v>2012 (N=85)</c:v>
                </c:pt>
                <c:pt idx="8">
                  <c:v>2014 
(N=169)</c:v>
                </c:pt>
                <c:pt idx="9">
                  <c:v>2013 
(N=178)</c:v>
                </c:pt>
                <c:pt idx="10">
                  <c:v>2012 (N=85)</c:v>
                </c:pt>
              </c:strCache>
            </c:strRef>
          </c:cat>
          <c:val>
            <c:numRef>
              <c:f>Sheet1!$B$3:$W$3</c:f>
              <c:numCache>
                <c:formatCode>0%</c:formatCode>
                <c:ptCount val="11"/>
                <c:pt idx="0">
                  <c:v>2.0000000000000011E-2</c:v>
                </c:pt>
                <c:pt idx="1">
                  <c:v>1.1235955056179777E-2</c:v>
                </c:pt>
                <c:pt idx="2">
                  <c:v>2.0000000000000011E-2</c:v>
                </c:pt>
                <c:pt idx="8">
                  <c:v>1.0000000000000005E-2</c:v>
                </c:pt>
                <c:pt idx="9">
                  <c:v>1.1235955056179777E-2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Sheet1!$B$1:$W$1</c:f>
              <c:strCache>
                <c:ptCount val="11"/>
                <c:pt idx="0">
                  <c:v>2014 
(N=106)</c:v>
                </c:pt>
                <c:pt idx="1">
                  <c:v>2013 
(N=89)</c:v>
                </c:pt>
                <c:pt idx="2">
                  <c:v>2012 (N=173)</c:v>
                </c:pt>
                <c:pt idx="4">
                  <c:v>2014 
(N=87)</c:v>
                </c:pt>
                <c:pt idx="5">
                  <c:v>2013 
(N=85)</c:v>
                </c:pt>
                <c:pt idx="6">
                  <c:v>2012 (N=85)</c:v>
                </c:pt>
                <c:pt idx="8">
                  <c:v>2014 
(N=169)</c:v>
                </c:pt>
                <c:pt idx="9">
                  <c:v>2013 
(N=178)</c:v>
                </c:pt>
                <c:pt idx="10">
                  <c:v>2012 (N=85)</c:v>
                </c:pt>
              </c:strCache>
            </c:strRef>
          </c:cat>
          <c:val>
            <c:numRef>
              <c:f>Sheet1!$B$4:$W$4</c:f>
              <c:numCache>
                <c:formatCode>0%</c:formatCode>
                <c:ptCount val="11"/>
                <c:pt idx="1">
                  <c:v>2.2471910112359599E-2</c:v>
                </c:pt>
                <c:pt idx="4">
                  <c:v>1.0000000000000005E-2</c:v>
                </c:pt>
                <c:pt idx="5">
                  <c:v>1.1764705882352948E-2</c:v>
                </c:pt>
                <c:pt idx="6">
                  <c:v>1.0000000000000005E-2</c:v>
                </c:pt>
                <c:pt idx="8">
                  <c:v>2.0000000000000011E-2</c:v>
                </c:pt>
                <c:pt idx="9">
                  <c:v>1.1235955056179777E-2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Sheet1!$B$1:$W$1</c:f>
              <c:strCache>
                <c:ptCount val="11"/>
                <c:pt idx="0">
                  <c:v>2014 
(N=106)</c:v>
                </c:pt>
                <c:pt idx="1">
                  <c:v>2013 
(N=89)</c:v>
                </c:pt>
                <c:pt idx="2">
                  <c:v>2012 (N=173)</c:v>
                </c:pt>
                <c:pt idx="4">
                  <c:v>2014 
(N=87)</c:v>
                </c:pt>
                <c:pt idx="5">
                  <c:v>2013 
(N=85)</c:v>
                </c:pt>
                <c:pt idx="6">
                  <c:v>2012 (N=85)</c:v>
                </c:pt>
                <c:pt idx="8">
                  <c:v>2014 
(N=169)</c:v>
                </c:pt>
                <c:pt idx="9">
                  <c:v>2013 
(N=178)</c:v>
                </c:pt>
                <c:pt idx="10">
                  <c:v>2012 (N=85)</c:v>
                </c:pt>
              </c:strCache>
            </c:strRef>
          </c:cat>
          <c:val>
            <c:numRef>
              <c:f>Sheet1!$B$5:$W$5</c:f>
              <c:numCache>
                <c:formatCode>0%</c:formatCode>
                <c:ptCount val="11"/>
                <c:pt idx="0">
                  <c:v>0.98</c:v>
                </c:pt>
                <c:pt idx="1">
                  <c:v>0.96629213483146059</c:v>
                </c:pt>
                <c:pt idx="2">
                  <c:v>0.98</c:v>
                </c:pt>
                <c:pt idx="4">
                  <c:v>0.99</c:v>
                </c:pt>
                <c:pt idx="5">
                  <c:v>0.98823529411764677</c:v>
                </c:pt>
                <c:pt idx="6">
                  <c:v>0.99</c:v>
                </c:pt>
                <c:pt idx="8">
                  <c:v>0.97000000000000031</c:v>
                </c:pt>
                <c:pt idx="9">
                  <c:v>0.97752808988764006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93050816"/>
        <c:axId val="193051208"/>
      </c:barChart>
      <c:catAx>
        <c:axId val="193050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30512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305120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93050816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4.9446608143071419E-2"/>
          <c:y val="0.9197119259294454"/>
          <c:w val="0.89227504536697089"/>
          <c:h val="7.4595442129241643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(N=170)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0.06</c:v>
                </c:pt>
                <c:pt idx="1">
                  <c:v>0.01</c:v>
                </c:pt>
                <c:pt idx="2">
                  <c:v>0.04</c:v>
                </c:pt>
                <c:pt idx="3">
                  <c:v>0.11</c:v>
                </c:pt>
                <c:pt idx="4">
                  <c:v>0.78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0.12359550561797754</c:v>
                </c:pt>
                <c:pt idx="1">
                  <c:v>1.1235955056179777E-2</c:v>
                </c:pt>
                <c:pt idx="2">
                  <c:v>6.741573033707865E-2</c:v>
                </c:pt>
                <c:pt idx="3">
                  <c:v>0.15730337078651685</c:v>
                </c:pt>
                <c:pt idx="4">
                  <c:v>0.6404494382022472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0.08</c:v>
                </c:pt>
                <c:pt idx="1">
                  <c:v>0.02</c:v>
                </c:pt>
                <c:pt idx="2">
                  <c:v>0.08</c:v>
                </c:pt>
                <c:pt idx="3">
                  <c:v>0.03</c:v>
                </c:pt>
                <c:pt idx="4">
                  <c:v>0.8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3051992"/>
        <c:axId val="193052384"/>
      </c:barChart>
      <c:catAx>
        <c:axId val="19305199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3052384"/>
        <c:crossesAt val="0"/>
        <c:auto val="1"/>
        <c:lblAlgn val="ctr"/>
        <c:lblOffset val="100"/>
        <c:noMultiLvlLbl val="0"/>
      </c:catAx>
      <c:valAx>
        <c:axId val="193052384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305199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5924369747899112"/>
          <c:h val="0.152334152334152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0.04</c:v>
                </c:pt>
                <c:pt idx="1">
                  <c:v>0</c:v>
                </c:pt>
                <c:pt idx="2">
                  <c:v>0</c:v>
                </c:pt>
                <c:pt idx="3">
                  <c:v>7.0000000000000007E-2</c:v>
                </c:pt>
                <c:pt idx="4">
                  <c:v>0.89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9.4117647058823528E-2</c:v>
                </c:pt>
                <c:pt idx="1">
                  <c:v>1.1764705882352941E-2</c:v>
                </c:pt>
                <c:pt idx="2">
                  <c:v>4.7058823529411764E-2</c:v>
                </c:pt>
                <c:pt idx="3">
                  <c:v>7.0588235294117646E-2</c:v>
                </c:pt>
                <c:pt idx="4">
                  <c:v>0.77647058823529402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4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0.03</c:v>
                </c:pt>
                <c:pt idx="1">
                  <c:v>0.02</c:v>
                </c:pt>
                <c:pt idx="2">
                  <c:v>0.13</c:v>
                </c:pt>
                <c:pt idx="3">
                  <c:v>0.05</c:v>
                </c:pt>
                <c:pt idx="4">
                  <c:v>0.77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3053952"/>
        <c:axId val="193054344"/>
      </c:barChart>
      <c:catAx>
        <c:axId val="1930539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3054344"/>
        <c:crossesAt val="0"/>
        <c:auto val="1"/>
        <c:lblAlgn val="ctr"/>
        <c:lblOffset val="100"/>
        <c:noMultiLvlLbl val="0"/>
      </c:catAx>
      <c:valAx>
        <c:axId val="193054344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3053952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336"/>
          <c:w val="0.59493670886075556"/>
          <c:h val="0.15270935960591198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0.06</c:v>
                </c:pt>
                <c:pt idx="1">
                  <c:v>0</c:v>
                </c:pt>
                <c:pt idx="2">
                  <c:v>0.02</c:v>
                </c:pt>
                <c:pt idx="3">
                  <c:v>0.19</c:v>
                </c:pt>
                <c:pt idx="4">
                  <c:v>0.73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9.9431818181818177E-2</c:v>
                </c:pt>
                <c:pt idx="1">
                  <c:v>1.1363636363636364E-2</c:v>
                </c:pt>
                <c:pt idx="2">
                  <c:v>5.1136363636363633E-2</c:v>
                </c:pt>
                <c:pt idx="3">
                  <c:v>0.12215909090909091</c:v>
                </c:pt>
                <c:pt idx="4">
                  <c:v>0.71590909090909094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4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przywitał mnie w ogóle</c:v>
                </c:pt>
                <c:pt idx="1">
                  <c:v>Tak, przywitał, ale użył innych słów a powitanie nie było uprzejme</c:v>
                </c:pt>
                <c:pt idx="2">
                  <c:v>Tak, powiedział „dzień dobry” lub „w czym mogę pomóc”, ale                       nie było to uprzejme</c:v>
                </c:pt>
                <c:pt idx="3">
                  <c:v>Tak, przywitał mnie uprzejmie, ale użył innych słów</c:v>
                </c:pt>
                <c:pt idx="4">
                  <c:v>Tak, powiedział „dzień dobry” lub „w czym mogę pomóc” w uprzejmy sposób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0.04</c:v>
                </c:pt>
                <c:pt idx="1">
                  <c:v>0.01</c:v>
                </c:pt>
                <c:pt idx="2">
                  <c:v>0.09</c:v>
                </c:pt>
                <c:pt idx="3">
                  <c:v>0.02</c:v>
                </c:pt>
                <c:pt idx="4">
                  <c:v>0.84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85123328"/>
        <c:axId val="185123720"/>
      </c:barChart>
      <c:catAx>
        <c:axId val="18512332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85123720"/>
        <c:crossesAt val="0"/>
        <c:auto val="1"/>
        <c:lblAlgn val="ctr"/>
        <c:lblOffset val="100"/>
        <c:noMultiLvlLbl val="0"/>
      </c:catAx>
      <c:valAx>
        <c:axId val="185123720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85123328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336"/>
          <c:w val="0.67142857142857615"/>
          <c:h val="0.15270935960591198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(N=170)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</c:v>
                </c:pt>
                <c:pt idx="1">
                  <c:v>0.11</c:v>
                </c:pt>
                <c:pt idx="2">
                  <c:v>0.01</c:v>
                </c:pt>
                <c:pt idx="3">
                  <c:v>0.02</c:v>
                </c:pt>
                <c:pt idx="4">
                  <c:v>0.97</c:v>
                </c:pt>
                <c:pt idx="5">
                  <c:v>0.92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0.89887640449438211</c:v>
                </c:pt>
                <c:pt idx="1">
                  <c:v>7.8651685393258425E-2</c:v>
                </c:pt>
                <c:pt idx="2">
                  <c:v>2.2471910112359553E-2</c:v>
                </c:pt>
                <c:pt idx="3">
                  <c:v>2.2471910112359553E-2</c:v>
                </c:pt>
                <c:pt idx="4">
                  <c:v>0.98876404494382031</c:v>
                </c:pt>
                <c:pt idx="5">
                  <c:v>0.9213483146067416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0.93</c:v>
                </c:pt>
                <c:pt idx="1">
                  <c:v>7.0000000000000007E-2</c:v>
                </c:pt>
                <c:pt idx="2">
                  <c:v>0.01</c:v>
                </c:pt>
                <c:pt idx="3">
                  <c:v>0.03</c:v>
                </c:pt>
                <c:pt idx="4">
                  <c:v>0.99</c:v>
                </c:pt>
                <c:pt idx="5">
                  <c:v>0.98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85124504"/>
        <c:axId val="185124896"/>
      </c:barChart>
      <c:catAx>
        <c:axId val="18512450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85124896"/>
        <c:crossesAt val="0"/>
        <c:auto val="1"/>
        <c:lblAlgn val="ctr"/>
        <c:lblOffset val="100"/>
        <c:noMultiLvlLbl val="0"/>
      </c:catAx>
      <c:valAx>
        <c:axId val="185124896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8512450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5924369747899112"/>
          <c:h val="0.152334152334152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0.93</c:v>
                </c:pt>
                <c:pt idx="1">
                  <c:v>6.0000000000000026E-2</c:v>
                </c:pt>
                <c:pt idx="2">
                  <c:v>0</c:v>
                </c:pt>
                <c:pt idx="3">
                  <c:v>4.0000000000000022E-2</c:v>
                </c:pt>
                <c:pt idx="4">
                  <c:v>1</c:v>
                </c:pt>
                <c:pt idx="5">
                  <c:v>0.95000000000000029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0.91764705882352993</c:v>
                </c:pt>
                <c:pt idx="1">
                  <c:v>0.10588235294117651</c:v>
                </c:pt>
                <c:pt idx="2">
                  <c:v>0</c:v>
                </c:pt>
                <c:pt idx="3">
                  <c:v>2.3529411764705879E-2</c:v>
                </c:pt>
                <c:pt idx="4">
                  <c:v>0.96470588235294152</c:v>
                </c:pt>
                <c:pt idx="5">
                  <c:v>0.95294117647058907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4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  <c:pt idx="5">
                  <c:v>P26. Czy urzędnik podczas rozmowy starał się podtrzymywać kontakt wzrokowy  z Tobą?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0.95000000000000029</c:v>
                </c:pt>
                <c:pt idx="1">
                  <c:v>3.0000000000000002E-2</c:v>
                </c:pt>
                <c:pt idx="2">
                  <c:v>0</c:v>
                </c:pt>
                <c:pt idx="3">
                  <c:v>0</c:v>
                </c:pt>
                <c:pt idx="4">
                  <c:v>0.99</c:v>
                </c:pt>
                <c:pt idx="5">
                  <c:v>0.98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85126072"/>
        <c:axId val="185126464"/>
      </c:barChart>
      <c:catAx>
        <c:axId val="1851260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85126464"/>
        <c:crossesAt val="0"/>
        <c:auto val="1"/>
        <c:lblAlgn val="ctr"/>
        <c:lblOffset val="100"/>
        <c:noMultiLvlLbl val="0"/>
      </c:catAx>
      <c:valAx>
        <c:axId val="185126464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85126072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336"/>
          <c:w val="0.59493670886075556"/>
          <c:h val="0.15270935960591198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dLbl>
              <c:idx val="4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0.95000000000000029</c:v>
                </c:pt>
                <c:pt idx="1">
                  <c:v>2.0000000000000011E-2</c:v>
                </c:pt>
                <c:pt idx="2">
                  <c:v>0</c:v>
                </c:pt>
                <c:pt idx="3">
                  <c:v>7.0000000000000021E-2</c:v>
                </c:pt>
                <c:pt idx="4">
                  <c:v>1</c:v>
                </c:pt>
                <c:pt idx="5">
                  <c:v>0.98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dLbl>
              <c:idx val="4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0.93258426966292096</c:v>
                </c:pt>
                <c:pt idx="1">
                  <c:v>2.8089887640449451E-2</c:v>
                </c:pt>
                <c:pt idx="2">
                  <c:v>5.6179775280898875E-3</c:v>
                </c:pt>
                <c:pt idx="3">
                  <c:v>1.1235955056179777E-2</c:v>
                </c:pt>
                <c:pt idx="4">
                  <c:v>0.97752808988764006</c:v>
                </c:pt>
                <c:pt idx="5">
                  <c:v>0.91011235955056158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4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P31. Czy urzędnik uprzejmie Cię pożegnał?</c:v>
                </c:pt>
                <c:pt idx="1">
                  <c:v>P30. Czy urzędnik okazywał zniecierpliwienie?</c:v>
                </c:pt>
                <c:pt idx="2">
                  <c:v>P29. Czy podczas rozmowy z Tobą urzędnik jadł posiłek / przekąskę / żuł gumę / pił herbatę, kawę lub inny napój? </c:v>
                </c:pt>
                <c:pt idx="3">
                  <c:v>P28. Czy podczas rozmowy z Tobą urzędnik zajmował się prywatnymi sprawami? </c:v>
                </c:pt>
                <c:pt idx="4">
                  <c:v>P27. Czy urzędnik mówił wyraźnie (dykcja)?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0.93</c:v>
                </c:pt>
                <c:pt idx="1">
                  <c:v>0.05</c:v>
                </c:pt>
                <c:pt idx="2">
                  <c:v>2.0000000000000011E-2</c:v>
                </c:pt>
                <c:pt idx="3">
                  <c:v>2.0000000000000011E-2</c:v>
                </c:pt>
                <c:pt idx="4">
                  <c:v>0.98</c:v>
                </c:pt>
                <c:pt idx="5">
                  <c:v>0.91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85127248"/>
        <c:axId val="185127640"/>
      </c:barChart>
      <c:catAx>
        <c:axId val="185127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85127640"/>
        <c:crossesAt val="0"/>
        <c:auto val="1"/>
        <c:lblAlgn val="ctr"/>
        <c:lblOffset val="100"/>
        <c:noMultiLvlLbl val="0"/>
      </c:catAx>
      <c:valAx>
        <c:axId val="185127640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85127248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336"/>
          <c:w val="0.67142857142857615"/>
          <c:h val="0.15270935960591198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(N=172)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1">
                  <c:v>Czy urzędnik dopytywał o szczegóły przedstawionej przez Ciebie sprawy</c:v>
                </c:pt>
                <c:pt idx="2">
                  <c:v>Czy używał terminologii zrozumiałej dla Ciebie</c:v>
                </c:pt>
                <c:pt idx="3">
                  <c:v>Czy urzędnik opuszczał stanowisko pracy w trakcie rozmowy z Tobą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1">
                  <c:v>0.13</c:v>
                </c:pt>
                <c:pt idx="2">
                  <c:v>0.96</c:v>
                </c:pt>
                <c:pt idx="3">
                  <c:v>0.63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1">
                  <c:v>Czy urzędnik dopytywał o szczegóły przedstawionej przez Ciebie sprawy</c:v>
                </c:pt>
                <c:pt idx="2">
                  <c:v>Czy używał terminologii zrozumiałej dla Ciebie</c:v>
                </c:pt>
                <c:pt idx="3">
                  <c:v>Czy urzędnik opuszczał stanowisko pracy w trakcie rozmowy z Tobą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1">
                  <c:v>8.9887640449438214E-2</c:v>
                </c:pt>
                <c:pt idx="2">
                  <c:v>0.98876404494382031</c:v>
                </c:pt>
                <c:pt idx="3">
                  <c:v>0.651685393258427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1">
                  <c:v>Czy urzędnik dopytywał o szczegóły przedstawionej przez Ciebie sprawy</c:v>
                </c:pt>
                <c:pt idx="2">
                  <c:v>Czy używał terminologii zrozumiałej dla Ciebie</c:v>
                </c:pt>
                <c:pt idx="3">
                  <c:v>Czy urzędnik opuszczał stanowisko pracy w trakcie rozmowy z Tobą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1">
                  <c:v>0.02</c:v>
                </c:pt>
                <c:pt idx="2">
                  <c:v>0.99</c:v>
                </c:pt>
                <c:pt idx="3">
                  <c:v>0.71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85128032"/>
        <c:axId val="185128424"/>
      </c:barChart>
      <c:catAx>
        <c:axId val="18512803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85128424"/>
        <c:crossesAt val="0"/>
        <c:auto val="1"/>
        <c:lblAlgn val="ctr"/>
        <c:lblOffset val="100"/>
        <c:noMultiLvlLbl val="0"/>
      </c:catAx>
      <c:valAx>
        <c:axId val="185128424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8512803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66774916666666706"/>
          <c:w val="0.5924369747899112"/>
          <c:h val="0.152334152334152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(N=68)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1">
                  <c:v>Czy urzędnik opuszczał stanowisko pracy w trakcie rozmowy z Tobą</c:v>
                </c:pt>
                <c:pt idx="2">
                  <c:v>Czy używał terminologii zrozumiałej dla Ciebie</c:v>
                </c:pt>
                <c:pt idx="3">
                  <c:v>Czy urzędnik dopytywał o szczegóły przedstawionej przez Ciebie sprawy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1">
                  <c:v>0.18</c:v>
                </c:pt>
                <c:pt idx="2">
                  <c:v>0.99</c:v>
                </c:pt>
                <c:pt idx="3">
                  <c:v>0.8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1">
                  <c:v>Czy urzędnik opuszczał stanowisko pracy w trakcie rozmowy z Tobą</c:v>
                </c:pt>
                <c:pt idx="2">
                  <c:v>Czy używał terminologii zrozumiałej dla Ciebie</c:v>
                </c:pt>
                <c:pt idx="3">
                  <c:v>Czy urzędnik dopytywał o szczegóły przedstawionej przez Ciebie sprawy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1">
                  <c:v>1.1764705882352941E-2</c:v>
                </c:pt>
                <c:pt idx="2">
                  <c:v>1</c:v>
                </c:pt>
                <c:pt idx="3">
                  <c:v>0.65882352941176459</c:v>
                </c:pt>
              </c:numCache>
            </c:numRef>
          </c:val>
        </c:ser>
        <c:ser>
          <c:idx val="0"/>
          <c:order val="2"/>
          <c:tx>
            <c:strRef>
              <c:f>Sheet1!$E$1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1">
                  <c:v>Czy urzędnik opuszczał stanowisko pracy w trakcie rozmowy z Tobą</c:v>
                </c:pt>
                <c:pt idx="2">
                  <c:v>Czy używał terminologii zrozumiałej dla Ciebie</c:v>
                </c:pt>
                <c:pt idx="3">
                  <c:v>Czy urzędnik dopytywał o szczegóły przedstawionej przez Ciebie sprawy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1">
                  <c:v>0.05</c:v>
                </c:pt>
                <c:pt idx="2">
                  <c:v>1</c:v>
                </c:pt>
                <c:pt idx="3">
                  <c:v>0.53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85129208"/>
        <c:axId val="185129600"/>
      </c:barChart>
      <c:catAx>
        <c:axId val="1851292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85129600"/>
        <c:crossesAt val="0"/>
        <c:auto val="1"/>
        <c:lblAlgn val="ctr"/>
        <c:lblOffset val="100"/>
        <c:noMultiLvlLbl val="0"/>
      </c:catAx>
      <c:valAx>
        <c:axId val="185129600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85129208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64267944444444447"/>
          <c:w val="0.53403993055555554"/>
          <c:h val="0.16515055555555555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(N=80)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1">
                  <c:v>Czy urzędnik opuszczał stanowisko pracy w trakcie rozmowy z Tobą</c:v>
                </c:pt>
                <c:pt idx="2">
                  <c:v>Czy używał terminologii zrozumiałej dla Ciebie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1">
                  <c:v>0.04</c:v>
                </c:pt>
                <c:pt idx="2">
                  <c:v>0.96</c:v>
                </c:pt>
                <c:pt idx="3">
                  <c:v>0.67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1">
                  <c:v>Czy urzędnik opuszczał stanowisko pracy w trakcie rozmowy z Tobą</c:v>
                </c:pt>
                <c:pt idx="2">
                  <c:v>Czy używał terminologii zrozumiałej dla Ciebie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1">
                  <c:v>6.741573033707865E-2</c:v>
                </c:pt>
                <c:pt idx="2">
                  <c:v>0.97752808988764039</c:v>
                </c:pt>
                <c:pt idx="3">
                  <c:v>0.6179775280898876</c:v>
                </c:pt>
              </c:numCache>
            </c:numRef>
          </c:val>
        </c:ser>
        <c:ser>
          <c:idx val="0"/>
          <c:order val="2"/>
          <c:tx>
            <c:strRef>
              <c:f>Sheet1!$E$1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Sheet1!$E$2:$E$5</c:f>
              <c:numCache>
                <c:formatCode>0%</c:formatCode>
                <c:ptCount val="4"/>
                <c:pt idx="1">
                  <c:v>0.03</c:v>
                </c:pt>
                <c:pt idx="2">
                  <c:v>0.98</c:v>
                </c:pt>
                <c:pt idx="3">
                  <c:v>0.7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85130384"/>
        <c:axId val="185130776"/>
      </c:barChart>
      <c:catAx>
        <c:axId val="18513038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85130776"/>
        <c:crossesAt val="0"/>
        <c:auto val="1"/>
        <c:lblAlgn val="ctr"/>
        <c:lblOffset val="100"/>
        <c:noMultiLvlLbl val="0"/>
      </c:catAx>
      <c:valAx>
        <c:axId val="185130776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85130384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64267944444444447"/>
          <c:w val="0.52746701388888884"/>
          <c:h val="0.14726722222222222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"/>
          <c:y val="4.0322580645161428E-3"/>
          <c:w val="0.84615384615384781"/>
          <c:h val="0.842741935483874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(N=340)</c:v>
                </c:pt>
                <c:pt idx="1">
                  <c:v>2013 (N=327)</c:v>
                </c:pt>
                <c:pt idx="2">
                  <c:v>2012 (N=326)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0.98</c:v>
                </c:pt>
                <c:pt idx="1">
                  <c:v>0.94801223241590205</c:v>
                </c:pt>
                <c:pt idx="2">
                  <c:v>0.96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(N=340)</c:v>
                </c:pt>
                <c:pt idx="1">
                  <c:v>2013 (N=327)</c:v>
                </c:pt>
                <c:pt idx="2">
                  <c:v>2012 (N=326)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0.02</c:v>
                </c:pt>
                <c:pt idx="1">
                  <c:v>5.1987767584097865E-2</c:v>
                </c:pt>
                <c:pt idx="2">
                  <c:v>0.04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(N=340)</c:v>
                </c:pt>
                <c:pt idx="1">
                  <c:v>2013 (N=327)</c:v>
                </c:pt>
                <c:pt idx="2">
                  <c:v>2012 (N=326)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35752520"/>
        <c:axId val="135751344"/>
      </c:barChart>
      <c:catAx>
        <c:axId val="1357525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5751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57513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575252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(N=169)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</c:v>
                </c:pt>
                <c:pt idx="1">
                  <c:v>0.09</c:v>
                </c:pt>
                <c:pt idx="2">
                  <c:v>0.04</c:v>
                </c:pt>
                <c:pt idx="3">
                  <c:v>0.19</c:v>
                </c:pt>
                <c:pt idx="4">
                  <c:v>0.69</c:v>
                </c:pt>
              </c:numCache>
            </c:numRef>
          </c:val>
        </c:ser>
        <c:ser>
          <c:idx val="0"/>
          <c:order val="1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</c:v>
                </c:pt>
                <c:pt idx="1">
                  <c:v>0.12359550561797754</c:v>
                </c:pt>
                <c:pt idx="2">
                  <c:v>4.4943820224719107E-2</c:v>
                </c:pt>
                <c:pt idx="3">
                  <c:v>0.17977528089887643</c:v>
                </c:pt>
                <c:pt idx="4">
                  <c:v>0.651685393258427</c:v>
                </c:pt>
              </c:numCache>
            </c:numRef>
          </c:val>
        </c:ser>
        <c:ser>
          <c:idx val="1"/>
          <c:order val="2"/>
          <c:tx>
            <c:strRef>
              <c:f>Sheet1!$E$1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0.12</c:v>
                </c:pt>
                <c:pt idx="1">
                  <c:v>0.02</c:v>
                </c:pt>
                <c:pt idx="2">
                  <c:v>0.06</c:v>
                </c:pt>
                <c:pt idx="3">
                  <c:v>0.25</c:v>
                </c:pt>
                <c:pt idx="4">
                  <c:v>0.56999999999999995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4279416"/>
        <c:axId val="194279808"/>
      </c:barChart>
      <c:catAx>
        <c:axId val="19427941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4279808"/>
        <c:crossesAt val="0"/>
        <c:auto val="1"/>
        <c:lblAlgn val="ctr"/>
        <c:lblOffset val="100"/>
        <c:noMultiLvlLbl val="0"/>
      </c:catAx>
      <c:valAx>
        <c:axId val="194279808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427941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8.1642795138888932E-2"/>
          <c:y val="0.8577485834907238"/>
          <c:w val="0.57764322916666666"/>
          <c:h val="0.13872403066325964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</c:v>
                </c:pt>
                <c:pt idx="1">
                  <c:v>0.33</c:v>
                </c:pt>
                <c:pt idx="2">
                  <c:v>0.14000000000000001</c:v>
                </c:pt>
                <c:pt idx="3">
                  <c:v>0.19</c:v>
                </c:pt>
                <c:pt idx="4">
                  <c:v>0.39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</c:v>
                </c:pt>
                <c:pt idx="1">
                  <c:v>0.16470588235294115</c:v>
                </c:pt>
                <c:pt idx="2">
                  <c:v>0.10588235294117647</c:v>
                </c:pt>
                <c:pt idx="3">
                  <c:v>0.18823529411764706</c:v>
                </c:pt>
                <c:pt idx="4">
                  <c:v>0.54117647058823526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4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0.06</c:v>
                </c:pt>
                <c:pt idx="1">
                  <c:v>0.02</c:v>
                </c:pt>
                <c:pt idx="2">
                  <c:v>0.01</c:v>
                </c:pt>
                <c:pt idx="3">
                  <c:v>0.18</c:v>
                </c:pt>
                <c:pt idx="4">
                  <c:v>0.72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4280984"/>
        <c:axId val="194281376"/>
      </c:barChart>
      <c:catAx>
        <c:axId val="19428098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4281376"/>
        <c:crossesAt val="0"/>
        <c:auto val="1"/>
        <c:lblAlgn val="ctr"/>
        <c:lblOffset val="100"/>
        <c:noMultiLvlLbl val="0"/>
      </c:catAx>
      <c:valAx>
        <c:axId val="194281376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4280984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.10016970486111119"/>
          <c:y val="0.85594666666666663"/>
          <c:w val="0.66736892361111144"/>
          <c:h val="0.12288666666666667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</c:v>
                </c:pt>
                <c:pt idx="1">
                  <c:v>0.08</c:v>
                </c:pt>
                <c:pt idx="2">
                  <c:v>0.02</c:v>
                </c:pt>
                <c:pt idx="3">
                  <c:v>0.25</c:v>
                </c:pt>
                <c:pt idx="4">
                  <c:v>0.67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</c:v>
                </c:pt>
                <c:pt idx="1">
                  <c:v>0.11235955056179776</c:v>
                </c:pt>
                <c:pt idx="2">
                  <c:v>1.6853932584269662E-2</c:v>
                </c:pt>
                <c:pt idx="3">
                  <c:v>0.2752808988764045</c:v>
                </c:pt>
                <c:pt idx="4">
                  <c:v>0.5955056179775281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4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Nie wspomniał o formularzu</c:v>
                </c:pt>
                <c:pt idx="1">
                  <c:v>nie dotyczy</c:v>
                </c:pt>
                <c:pt idx="2">
                  <c:v>poinformował, że są one dostępne na stronie internetowej Urzędu</c:v>
                </c:pt>
                <c:pt idx="3">
                  <c:v>poinformował, gdzie znaleźć taki formularz / wniosek na terenie urzędu</c:v>
                </c:pt>
                <c:pt idx="4">
                  <c:v>wydał druk formularza / wniosku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0.02</c:v>
                </c:pt>
                <c:pt idx="1">
                  <c:v>0.02</c:v>
                </c:pt>
                <c:pt idx="2">
                  <c:v>0.02</c:v>
                </c:pt>
                <c:pt idx="3">
                  <c:v>0.4</c:v>
                </c:pt>
                <c:pt idx="4">
                  <c:v>0.55000000000000004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4282160"/>
        <c:axId val="194282552"/>
      </c:barChart>
      <c:catAx>
        <c:axId val="19428216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4282552"/>
        <c:crossesAt val="0"/>
        <c:auto val="1"/>
        <c:lblAlgn val="ctr"/>
        <c:lblOffset val="100"/>
        <c:noMultiLvlLbl val="0"/>
      </c:catAx>
      <c:valAx>
        <c:axId val="194282552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4282160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6.6435329861111114E-2"/>
          <c:y val="0.85594666666666663"/>
          <c:w val="0.68522829861111134"/>
          <c:h val="0.12288666666666667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31"/>
          <c:y val="7.0422535211267824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WOM (Wydział Obsługi Mieszkańców)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chemeClr val="accent2"/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chemeClr val="accent1"/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chemeClr val="tx1"/>
              </a:solidFill>
              <a:ln w="16108">
                <a:noFill/>
              </a:ln>
            </c:spPr>
          </c:dPt>
          <c:dPt>
            <c:idx val="3"/>
            <c:bubble3D val="0"/>
            <c:spPr>
              <a:solidFill>
                <a:schemeClr val="tx2"/>
              </a:solidFill>
              <a:ln w="8054">
                <a:solidFill>
                  <a:schemeClr val="tx2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chemeClr val="hlink"/>
              </a:solidFill>
              <a:ln w="8054">
                <a:solidFill>
                  <a:schemeClr val="hlink"/>
                </a:solidFill>
                <a:prstDash val="solid"/>
              </a:ln>
            </c:spPr>
          </c:dPt>
          <c:dLbls>
            <c:dLbl>
              <c:idx val="0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dotyczy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0.37</c:v>
                </c:pt>
                <c:pt idx="1">
                  <c:v>0.6</c:v>
                </c:pt>
                <c:pt idx="2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31"/>
          <c:y val="7.0422535211267824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PI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chemeClr val="accent2"/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chemeClr val="accent1"/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chemeClr val="tx1"/>
              </a:solidFill>
              <a:ln w="16108">
                <a:noFill/>
              </a:ln>
            </c:spPr>
          </c:dPt>
          <c:dPt>
            <c:idx val="3"/>
            <c:bubble3D val="0"/>
            <c:spPr>
              <a:solidFill>
                <a:schemeClr val="tx2"/>
              </a:solidFill>
              <a:ln w="8054">
                <a:solidFill>
                  <a:schemeClr val="tx2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chemeClr val="hlink"/>
              </a:solidFill>
              <a:ln w="8054">
                <a:solidFill>
                  <a:schemeClr val="hlink"/>
                </a:solidFill>
                <a:prstDash val="solid"/>
              </a:ln>
            </c:spPr>
          </c:dPt>
          <c:dLbls>
            <c:dLbl>
              <c:idx val="0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050" b="0" i="0" u="none" strike="noStrike" baseline="0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dirty="0" smtClean="0"/>
                      <a:t>67%</a:t>
                    </a:r>
                    <a:endParaRPr lang="en-US" dirty="0"/>
                  </a:p>
                </c:rich>
              </c:tx>
              <c:numFmt formatCode="0%" sourceLinked="0"/>
              <c:spPr>
                <a:noFill/>
                <a:ln w="1610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dotyczy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0.29000000000000015</c:v>
                </c:pt>
                <c:pt idx="1">
                  <c:v>0.67000000000000048</c:v>
                </c:pt>
                <c:pt idx="2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4718614718731"/>
          <c:y val="7.0422535211267824E-3"/>
          <c:w val="0.60173160173160178"/>
          <c:h val="0.978873239436619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BAiSO</c:v>
                </c:pt>
              </c:strCache>
            </c:strRef>
          </c:tx>
          <c:spPr>
            <a:ln w="8054">
              <a:solidFill>
                <a:schemeClr val="hlink"/>
              </a:solidFill>
              <a:prstDash val="solid"/>
            </a:ln>
          </c:spPr>
          <c:explosion val="5"/>
          <c:dPt>
            <c:idx val="0"/>
            <c:bubble3D val="0"/>
            <c:spPr>
              <a:solidFill>
                <a:schemeClr val="accent2"/>
              </a:solidFill>
              <a:ln w="16108">
                <a:noFill/>
              </a:ln>
            </c:spPr>
          </c:dPt>
          <c:dPt>
            <c:idx val="1"/>
            <c:bubble3D val="0"/>
            <c:spPr>
              <a:solidFill>
                <a:schemeClr val="accent1"/>
              </a:solidFill>
              <a:ln w="16108">
                <a:noFill/>
              </a:ln>
            </c:spPr>
          </c:dPt>
          <c:dPt>
            <c:idx val="2"/>
            <c:bubble3D val="0"/>
            <c:spPr>
              <a:solidFill>
                <a:schemeClr val="tx1"/>
              </a:solidFill>
              <a:ln w="16108">
                <a:noFill/>
              </a:ln>
            </c:spPr>
          </c:dPt>
          <c:dPt>
            <c:idx val="3"/>
            <c:bubble3D val="0"/>
            <c:spPr>
              <a:solidFill>
                <a:schemeClr val="tx2"/>
              </a:solidFill>
              <a:ln w="8054">
                <a:solidFill>
                  <a:schemeClr val="tx2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chemeClr val="hlink"/>
              </a:solidFill>
              <a:ln w="8054">
                <a:solidFill>
                  <a:schemeClr val="hlink"/>
                </a:solidFill>
                <a:prstDash val="solid"/>
              </a:ln>
            </c:spPr>
          </c:dPt>
          <c:dLbls>
            <c:dLbl>
              <c:idx val="0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>
                <a:noFill/>
                <a:ln w="16108">
                  <a:noFill/>
                </a:ln>
              </c:spPr>
              <c:txPr>
                <a:bodyPr/>
                <a:lstStyle/>
                <a:p>
                  <a:pPr>
                    <a:defRPr sz="1050" b="0" i="0" u="none" strike="noStrike" baseline="0">
                      <a:solidFill>
                        <a:srgbClr val="FFFF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spPr>
              <a:noFill/>
              <a:ln w="16108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dotyczy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0.31000000000000016</c:v>
                </c:pt>
                <c:pt idx="1">
                  <c:v>0.64606741573033699</c:v>
                </c:pt>
                <c:pt idx="2">
                  <c:v>4.0000000000000022E-2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80"/>
      </c:pieChart>
      <c:spPr>
        <a:noFill/>
        <a:ln w="1610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7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0.82000000000000028</c:v>
                </c:pt>
                <c:pt idx="1">
                  <c:v>6.0000000000000026E-2</c:v>
                </c:pt>
                <c:pt idx="2">
                  <c:v>0</c:v>
                </c:pt>
                <c:pt idx="3">
                  <c:v>7.0000000000000021E-2</c:v>
                </c:pt>
                <c:pt idx="4">
                  <c:v>8.0000000000000043E-2</c:v>
                </c:pt>
                <c:pt idx="5">
                  <c:v>0.05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0.73033707865168562</c:v>
                </c:pt>
                <c:pt idx="1">
                  <c:v>0.11235955056179769</c:v>
                </c:pt>
                <c:pt idx="2">
                  <c:v>5.6179775280898854E-2</c:v>
                </c:pt>
                <c:pt idx="3">
                  <c:v>0.15730337078651691</c:v>
                </c:pt>
                <c:pt idx="4">
                  <c:v>0.15730337078651691</c:v>
                </c:pt>
                <c:pt idx="5">
                  <c:v>1.1235955056179775E-2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2012 (N=175)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0.82000000000000028</c:v>
                </c:pt>
                <c:pt idx="1">
                  <c:v>4.0000000000000022E-2</c:v>
                </c:pt>
                <c:pt idx="2">
                  <c:v>1.0000000000000005E-2</c:v>
                </c:pt>
                <c:pt idx="3">
                  <c:v>9.0000000000000024E-2</c:v>
                </c:pt>
                <c:pt idx="4">
                  <c:v>7.0000000000000021E-2</c:v>
                </c:pt>
                <c:pt idx="5">
                  <c:v>2.0000000000000011E-2</c:v>
                </c:pt>
              </c:numCache>
            </c:numRef>
          </c:val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2011 (N=167)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Sheet1!$E$2:$E$7</c:f>
            </c:numRef>
          </c:val>
        </c:ser>
        <c:ser>
          <c:idx val="1"/>
          <c:order val="4"/>
          <c:tx>
            <c:strRef>
              <c:f>Sheet1!$F$1</c:f>
              <c:strCache>
                <c:ptCount val="1"/>
                <c:pt idx="0">
                  <c:v>2009 (N=158)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Sheet1!$F$2:$F$7</c:f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2008 (N=160)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Sheet1!$G$2:$G$7</c:f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2007 (N=143)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 Wyjaśniał sprawę z głowy</c:v>
                </c:pt>
                <c:pt idx="1">
                  <c:v> Posługiwał się papierowymi kartami informacyjnymi</c:v>
                </c:pt>
                <c:pt idx="2">
                  <c:v> Posługiwał się papierowymi aktami prawnymi (ustawy, monitory itp.)</c:v>
                </c:pt>
                <c:pt idx="3">
                  <c:v> Posługiwał się komputerem</c:v>
                </c:pt>
                <c:pt idx="4">
                  <c:v> Korzystał z pomocy innych urzędników</c:v>
                </c:pt>
                <c:pt idx="5">
                  <c:v> nie wiem/ trudno powiedzieć</c:v>
                </c:pt>
              </c:strCache>
            </c:strRef>
          </c:cat>
          <c:val>
            <c:numRef>
              <c:f>Sheet1!$H$2:$H$7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94284904"/>
        <c:axId val="194285296"/>
      </c:barChart>
      <c:catAx>
        <c:axId val="19428490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94285296"/>
        <c:crossesAt val="0"/>
        <c:auto val="1"/>
        <c:lblAlgn val="ctr"/>
        <c:lblOffset val="100"/>
        <c:noMultiLvlLbl val="0"/>
      </c:catAx>
      <c:valAx>
        <c:axId val="194285296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9428490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5365711805555553"/>
          <c:h val="0.146074869791666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4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0.89655172413793038</c:v>
                </c:pt>
                <c:pt idx="1">
                  <c:v>5.7471264367816112E-2</c:v>
                </c:pt>
                <c:pt idx="2">
                  <c:v>0</c:v>
                </c:pt>
                <c:pt idx="3">
                  <c:v>4.5977011494252866E-2</c:v>
                </c:pt>
                <c:pt idx="4">
                  <c:v>5.7471264367816112E-2</c:v>
                </c:pt>
                <c:pt idx="5">
                  <c:v>1.1494252873563218E-2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0.83529411764705885</c:v>
                </c:pt>
                <c:pt idx="1">
                  <c:v>7.0588235294117674E-2</c:v>
                </c:pt>
                <c:pt idx="2">
                  <c:v>4.7058823529411792E-2</c:v>
                </c:pt>
                <c:pt idx="3">
                  <c:v>0.11764705882352942</c:v>
                </c:pt>
                <c:pt idx="4">
                  <c:v>8.2352941176470656E-2</c:v>
                </c:pt>
                <c:pt idx="5">
                  <c:v>5.8823529411764705E-2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0.87000000000000033</c:v>
                </c:pt>
                <c:pt idx="1">
                  <c:v>4.0000000000000022E-2</c:v>
                </c:pt>
                <c:pt idx="2">
                  <c:v>0</c:v>
                </c:pt>
                <c:pt idx="3">
                  <c:v>0.33000000000000024</c:v>
                </c:pt>
                <c:pt idx="4">
                  <c:v>2.0000000000000011E-2</c:v>
                </c:pt>
                <c:pt idx="5">
                  <c:v>0</c:v>
                </c:pt>
              </c:numCache>
            </c:numRef>
          </c:val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2011 (N=76)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Sheet1!$E$2:$E$7</c:f>
            </c:numRef>
          </c:val>
        </c:ser>
        <c:ser>
          <c:idx val="1"/>
          <c:order val="4"/>
          <c:tx>
            <c:strRef>
              <c:f>Sheet1!$F$1</c:f>
              <c:strCache>
                <c:ptCount val="1"/>
                <c:pt idx="0">
                  <c:v>2009 (N=57)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Sheet1!$F$2:$F$7</c:f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2008 (N=60)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Sheet1!$G$2:$G$7</c:f>
            </c:numRef>
          </c:val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2007 (N=52)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Sheet1!$H$2:$H$7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94286080"/>
        <c:axId val="194286472"/>
      </c:barChart>
      <c:catAx>
        <c:axId val="19428608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94286472"/>
        <c:crossesAt val="0"/>
        <c:auto val="1"/>
        <c:lblAlgn val="ctr"/>
        <c:lblOffset val="100"/>
        <c:noMultiLvlLbl val="0"/>
      </c:catAx>
      <c:valAx>
        <c:axId val="194286472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94286080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336"/>
          <c:w val="0.47274479166666689"/>
          <c:h val="0.150246310763889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4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0.93</c:v>
                </c:pt>
                <c:pt idx="1">
                  <c:v>0.05</c:v>
                </c:pt>
                <c:pt idx="2">
                  <c:v>1.0000000000000005E-2</c:v>
                </c:pt>
                <c:pt idx="3">
                  <c:v>3.0000000000000002E-2</c:v>
                </c:pt>
                <c:pt idx="4">
                  <c:v>2.0000000000000011E-2</c:v>
                </c:pt>
                <c:pt idx="5">
                  <c:v>1.0000000000000005E-2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dLbl>
              <c:idx val="4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0.94943820224719133</c:v>
                </c:pt>
                <c:pt idx="1">
                  <c:v>2.2471910112359595E-2</c:v>
                </c:pt>
                <c:pt idx="2">
                  <c:v>5.6179775280898875E-3</c:v>
                </c:pt>
                <c:pt idx="3">
                  <c:v>6.1797752808988804E-2</c:v>
                </c:pt>
                <c:pt idx="4">
                  <c:v>1.1235955056179775E-2</c:v>
                </c:pt>
                <c:pt idx="5">
                  <c:v>5.6179775280898875E-3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Wyjaśniał sprawę z głowy</c:v>
                </c:pt>
                <c:pt idx="1">
                  <c:v>Posługiwał się papierowymi kartami informacyjnymi</c:v>
                </c:pt>
                <c:pt idx="2">
                  <c:v>Posługiwał się papierowymi aktami prawnymi (ustawy, monitory itp )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  <c:pt idx="5">
                  <c:v>nie wiem  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0.99</c:v>
                </c:pt>
                <c:pt idx="1">
                  <c:v>1.0000000000000005E-2</c:v>
                </c:pt>
                <c:pt idx="2">
                  <c:v>1.0000000000000005E-2</c:v>
                </c:pt>
                <c:pt idx="3">
                  <c:v>1.0000000000000005E-2</c:v>
                </c:pt>
                <c:pt idx="4">
                  <c:v>1.0000000000000005E-2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93053560"/>
        <c:axId val="193052776"/>
      </c:barChart>
      <c:catAx>
        <c:axId val="19305356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93052776"/>
        <c:crossesAt val="0"/>
        <c:auto val="1"/>
        <c:lblAlgn val="ctr"/>
        <c:lblOffset val="100"/>
        <c:noMultiLvlLbl val="0"/>
      </c:catAx>
      <c:valAx>
        <c:axId val="193052776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93053560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336"/>
          <c:w val="0.46196657986111139"/>
          <c:h val="0.15270935960591198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17440660474E-3"/>
          <c:y val="8.1531040084197232E-2"/>
          <c:w val="0.99484004127966952"/>
          <c:h val="0.6915729773002939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wspominał o karcie informacyjnej</c:v>
                </c:pt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(Sheet1!$B$1;Sheet1!$C$1:$Y$1)</c:f>
              <c:strCache>
                <c:ptCount val="13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5">
                  <c:v>2014 
(N=87)</c:v>
                </c:pt>
                <c:pt idx="6">
                  <c:v>2013 
(N=85)</c:v>
                </c:pt>
                <c:pt idx="7">
                  <c:v>2012 (N=85)</c:v>
                </c:pt>
                <c:pt idx="10">
                  <c:v>2014 
(N=169)</c:v>
                </c:pt>
                <c:pt idx="11">
                  <c:v>2013 
(N=178)</c:v>
                </c:pt>
                <c:pt idx="12">
                  <c:v>2012 (N=85)</c:v>
                </c:pt>
              </c:strCache>
            </c:strRef>
          </c:cat>
          <c:val>
            <c:numRef>
              <c:f>(Sheet1!$B$2;Sheet1!$C$2:$Y$2)</c:f>
              <c:numCache>
                <c:formatCode>0%</c:formatCode>
                <c:ptCount val="13"/>
                <c:pt idx="0">
                  <c:v>0.65000000000000036</c:v>
                </c:pt>
                <c:pt idx="1">
                  <c:v>0.61797752808988793</c:v>
                </c:pt>
                <c:pt idx="2">
                  <c:v>0.70000000000000029</c:v>
                </c:pt>
                <c:pt idx="5">
                  <c:v>0.64000000000000035</c:v>
                </c:pt>
                <c:pt idx="6">
                  <c:v>0.55294117647058905</c:v>
                </c:pt>
                <c:pt idx="7">
                  <c:v>0.35000000000000014</c:v>
                </c:pt>
                <c:pt idx="10">
                  <c:v>0.69000000000000028</c:v>
                </c:pt>
                <c:pt idx="11">
                  <c:v>0.73000000000000032</c:v>
                </c:pt>
                <c:pt idx="12">
                  <c:v>0.7100000000000003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Powiedział, że taka karta informacyjna jest dostępna na stronie internetowej Urzędu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(Sheet1!$B$1;Sheet1!$C$1:$Y$1)</c:f>
              <c:strCache>
                <c:ptCount val="13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5">
                  <c:v>2014 
(N=87)</c:v>
                </c:pt>
                <c:pt idx="6">
                  <c:v>2013 
(N=85)</c:v>
                </c:pt>
                <c:pt idx="7">
                  <c:v>2012 (N=85)</c:v>
                </c:pt>
                <c:pt idx="10">
                  <c:v>2014 
(N=169)</c:v>
                </c:pt>
                <c:pt idx="11">
                  <c:v>2013 
(N=178)</c:v>
                </c:pt>
                <c:pt idx="12">
                  <c:v>2012 (N=85)</c:v>
                </c:pt>
              </c:strCache>
            </c:strRef>
          </c:cat>
          <c:val>
            <c:numRef>
              <c:f>(Sheet1!$B$3;Sheet1!$C$3:$Y$3)</c:f>
              <c:numCache>
                <c:formatCode>0%</c:formatCode>
                <c:ptCount val="13"/>
                <c:pt idx="0">
                  <c:v>9.0000000000000024E-2</c:v>
                </c:pt>
                <c:pt idx="1">
                  <c:v>7.8651685393258425E-2</c:v>
                </c:pt>
                <c:pt idx="2">
                  <c:v>2.0000000000000011E-2</c:v>
                </c:pt>
                <c:pt idx="5">
                  <c:v>6.0000000000000026E-2</c:v>
                </c:pt>
                <c:pt idx="6">
                  <c:v>4.7058823529411792E-2</c:v>
                </c:pt>
                <c:pt idx="7">
                  <c:v>0.11</c:v>
                </c:pt>
                <c:pt idx="10">
                  <c:v>4.0000000000000022E-2</c:v>
                </c:pt>
                <c:pt idx="11">
                  <c:v>0.05</c:v>
                </c:pt>
                <c:pt idx="1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Powiedział, gdzie można znaleźć kartę informacyjną na terenie urzędu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(Sheet1!$B$1;Sheet1!$C$1:$Y$1)</c:f>
              <c:strCache>
                <c:ptCount val="13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5">
                  <c:v>2014 
(N=87)</c:v>
                </c:pt>
                <c:pt idx="6">
                  <c:v>2013 
(N=85)</c:v>
                </c:pt>
                <c:pt idx="7">
                  <c:v>2012 (N=85)</c:v>
                </c:pt>
                <c:pt idx="10">
                  <c:v>2014 
(N=169)</c:v>
                </c:pt>
                <c:pt idx="11">
                  <c:v>2013 
(N=178)</c:v>
                </c:pt>
                <c:pt idx="12">
                  <c:v>2012 (N=85)</c:v>
                </c:pt>
              </c:strCache>
            </c:strRef>
          </c:cat>
          <c:val>
            <c:numRef>
              <c:f>(Sheet1!$B$4;Sheet1!$C$4:$Y$4)</c:f>
              <c:numCache>
                <c:formatCode>0%</c:formatCode>
                <c:ptCount val="13"/>
                <c:pt idx="0">
                  <c:v>0.13</c:v>
                </c:pt>
                <c:pt idx="1">
                  <c:v>7.8651685393258425E-2</c:v>
                </c:pt>
                <c:pt idx="2">
                  <c:v>0.11</c:v>
                </c:pt>
                <c:pt idx="5">
                  <c:v>0.16</c:v>
                </c:pt>
                <c:pt idx="6">
                  <c:v>0.17647058823529421</c:v>
                </c:pt>
                <c:pt idx="7">
                  <c:v>0.21000000000000008</c:v>
                </c:pt>
                <c:pt idx="10">
                  <c:v>0.21000000000000008</c:v>
                </c:pt>
                <c:pt idx="11">
                  <c:v>0.1</c:v>
                </c:pt>
                <c:pt idx="12">
                  <c:v>0.22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Wydał kartę informacyjną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(Sheet1!$B$1;Sheet1!$C$1:$Y$1)</c:f>
              <c:strCache>
                <c:ptCount val="13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5">
                  <c:v>2014 
(N=87)</c:v>
                </c:pt>
                <c:pt idx="6">
                  <c:v>2013 
(N=85)</c:v>
                </c:pt>
                <c:pt idx="7">
                  <c:v>2012 (N=85)</c:v>
                </c:pt>
                <c:pt idx="10">
                  <c:v>2014 
(N=169)</c:v>
                </c:pt>
                <c:pt idx="11">
                  <c:v>2013 
(N=178)</c:v>
                </c:pt>
                <c:pt idx="12">
                  <c:v>2012 (N=85)</c:v>
                </c:pt>
              </c:strCache>
            </c:strRef>
          </c:cat>
          <c:val>
            <c:numRef>
              <c:f>(Sheet1!$B$5;Sheet1!$C$5:$Y$5)</c:f>
              <c:numCache>
                <c:formatCode>0%</c:formatCode>
                <c:ptCount val="13"/>
                <c:pt idx="0">
                  <c:v>0.13</c:v>
                </c:pt>
                <c:pt idx="1">
                  <c:v>0.22471910112359561</c:v>
                </c:pt>
                <c:pt idx="2">
                  <c:v>0.18000000000000008</c:v>
                </c:pt>
                <c:pt idx="5">
                  <c:v>0.14000000000000001</c:v>
                </c:pt>
                <c:pt idx="6">
                  <c:v>0.22352941176470589</c:v>
                </c:pt>
                <c:pt idx="7">
                  <c:v>0.36000000000000015</c:v>
                </c:pt>
                <c:pt idx="10">
                  <c:v>6.0000000000000026E-2</c:v>
                </c:pt>
                <c:pt idx="11">
                  <c:v>0.12000000000000002</c:v>
                </c:pt>
                <c:pt idx="12">
                  <c:v>6.0000000000000026E-2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93708336"/>
        <c:axId val="193708728"/>
      </c:barChart>
      <c:catAx>
        <c:axId val="193708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3708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370872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93708336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4.9446608143071419E-2"/>
          <c:y val="0.8713245544282856"/>
          <c:w val="0.89227504536697089"/>
          <c:h val="0.12298281363040205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3E-3"/>
          <c:y val="9.0163934426229511E-2"/>
          <c:w val="0.94925028835063441"/>
          <c:h val="0.918032786885244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(N=340)</c:v>
                </c:pt>
              </c:strCache>
            </c:strRef>
          </c:tx>
          <c:spPr>
            <a:solidFill>
              <a:schemeClr val="accent4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(N=340)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84681272"/>
        <c:axId val="184681664"/>
      </c:barChart>
      <c:catAx>
        <c:axId val="18468127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84681664"/>
        <c:crosses val="autoZero"/>
        <c:auto val="1"/>
        <c:lblAlgn val="ctr"/>
        <c:lblOffset val="100"/>
        <c:noMultiLvlLbl val="0"/>
      </c:catAx>
      <c:valAx>
        <c:axId val="18468166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846812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9"/>
          <c:y val="7.2600468758932168E-2"/>
          <c:w val="0.71113053531118564"/>
          <c:h val="0.21982221460012588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(N=169)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 Termin odpowiedzi, czas oczekiwania na rozpatrzenie</c:v>
                </c:pt>
                <c:pt idx="2">
                  <c:v> Miejsce złożenia dokumentów</c:v>
                </c:pt>
                <c:pt idx="3">
                  <c:v> Wymagane opłaty/ brak opłat</c:v>
                </c:pt>
                <c:pt idx="4">
                  <c:v> Wymagane dokumenty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</c:v>
                </c:pt>
                <c:pt idx="1">
                  <c:v>0.51</c:v>
                </c:pt>
                <c:pt idx="2">
                  <c:v>0.61</c:v>
                </c:pt>
                <c:pt idx="3">
                  <c:v>0.69</c:v>
                </c:pt>
                <c:pt idx="4">
                  <c:v>0.82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 Termin odpowiedzi, czas oczekiwania na rozpatrzenie</c:v>
                </c:pt>
                <c:pt idx="2">
                  <c:v> Miejsce złożenia dokumentów</c:v>
                </c:pt>
                <c:pt idx="3">
                  <c:v> Wymagane opłaty/ brak opłat</c:v>
                </c:pt>
                <c:pt idx="4">
                  <c:v> Wymagane dokumenty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0.25842696629213485</c:v>
                </c:pt>
                <c:pt idx="1">
                  <c:v>0.4044943820224719</c:v>
                </c:pt>
                <c:pt idx="2">
                  <c:v>0.6966292134831461</c:v>
                </c:pt>
                <c:pt idx="3">
                  <c:v>0.449438202247191</c:v>
                </c:pt>
                <c:pt idx="4">
                  <c:v>0.7640449438202247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 Termin odpowiedzi, czas oczekiwania na rozpatrzenie</c:v>
                </c:pt>
                <c:pt idx="2">
                  <c:v> Miejsce złożenia dokumentów</c:v>
                </c:pt>
                <c:pt idx="3">
                  <c:v> Wymagane opłaty/ brak opłat</c:v>
                </c:pt>
                <c:pt idx="4">
                  <c:v> Wymagane dokumenty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0.51</c:v>
                </c:pt>
                <c:pt idx="1">
                  <c:v>0.59</c:v>
                </c:pt>
                <c:pt idx="2">
                  <c:v>0.73</c:v>
                </c:pt>
                <c:pt idx="3">
                  <c:v>0.67</c:v>
                </c:pt>
                <c:pt idx="4">
                  <c:v>0.83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3709512"/>
        <c:axId val="193709904"/>
      </c:barChart>
      <c:catAx>
        <c:axId val="1937095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3709904"/>
        <c:crossesAt val="0"/>
        <c:auto val="1"/>
        <c:lblAlgn val="ctr"/>
        <c:lblOffset val="100"/>
        <c:noMultiLvlLbl val="0"/>
      </c:catAx>
      <c:valAx>
        <c:axId val="193709904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370951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5924369747899112"/>
          <c:h val="0.152334152334152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7.0000000000000007E-2</c:v>
                </c:pt>
                <c:pt idx="1">
                  <c:v>0.38</c:v>
                </c:pt>
                <c:pt idx="2">
                  <c:v>0.67</c:v>
                </c:pt>
                <c:pt idx="3">
                  <c:v>0.48</c:v>
                </c:pt>
                <c:pt idx="4">
                  <c:v>0.57999999999999996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0.27058823529411763</c:v>
                </c:pt>
                <c:pt idx="1">
                  <c:v>0.45882352941176469</c:v>
                </c:pt>
                <c:pt idx="2">
                  <c:v>0.56470588235294117</c:v>
                </c:pt>
                <c:pt idx="3">
                  <c:v>0.42352941176470588</c:v>
                </c:pt>
                <c:pt idx="4">
                  <c:v>0.70588235294117652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4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0.4</c:v>
                </c:pt>
                <c:pt idx="1">
                  <c:v>0.47</c:v>
                </c:pt>
                <c:pt idx="2">
                  <c:v>0.66</c:v>
                </c:pt>
                <c:pt idx="3">
                  <c:v>0.54</c:v>
                </c:pt>
                <c:pt idx="4">
                  <c:v>0.93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3710688"/>
        <c:axId val="193711080"/>
      </c:barChart>
      <c:catAx>
        <c:axId val="1937106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3711080"/>
        <c:crossesAt val="0"/>
        <c:auto val="1"/>
        <c:lblAlgn val="ctr"/>
        <c:lblOffset val="100"/>
        <c:noMultiLvlLbl val="0"/>
      </c:catAx>
      <c:valAx>
        <c:axId val="193711080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3710688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336"/>
          <c:w val="0.59493670886075556"/>
          <c:h val="0.15270935960591198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</c:v>
                </c:pt>
                <c:pt idx="1">
                  <c:v>0.4</c:v>
                </c:pt>
                <c:pt idx="2">
                  <c:v>0.84</c:v>
                </c:pt>
                <c:pt idx="3">
                  <c:v>0.48</c:v>
                </c:pt>
                <c:pt idx="4">
                  <c:v>0.99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0.3202247191011236</c:v>
                </c:pt>
                <c:pt idx="1">
                  <c:v>0.5393258426966292</c:v>
                </c:pt>
                <c:pt idx="2">
                  <c:v>0.5786516853932584</c:v>
                </c:pt>
                <c:pt idx="3">
                  <c:v>0.4943820224719101</c:v>
                </c:pt>
                <c:pt idx="4">
                  <c:v>0.8764044943820225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4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Tak, o WSZYSTKICH krokach</c:v>
                </c:pt>
                <c:pt idx="1">
                  <c:v>termin odpowiedzi</c:v>
                </c:pt>
                <c:pt idx="2">
                  <c:v>miejsce złożenia dokumentów</c:v>
                </c:pt>
                <c:pt idx="3">
                  <c:v>wymagane opłaty</c:v>
                </c:pt>
                <c:pt idx="4">
                  <c:v>wymagane dokumenty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0">
                  <c:v>0.61</c:v>
                </c:pt>
                <c:pt idx="1">
                  <c:v>0.73</c:v>
                </c:pt>
                <c:pt idx="2">
                  <c:v>0.79</c:v>
                </c:pt>
                <c:pt idx="3">
                  <c:v>0.75</c:v>
                </c:pt>
                <c:pt idx="4">
                  <c:v>0.96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3711864"/>
        <c:axId val="195645408"/>
      </c:barChart>
      <c:catAx>
        <c:axId val="19371186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5645408"/>
        <c:crossesAt val="0"/>
        <c:auto val="1"/>
        <c:lblAlgn val="ctr"/>
        <c:lblOffset val="100"/>
        <c:noMultiLvlLbl val="0"/>
      </c:catAx>
      <c:valAx>
        <c:axId val="195645408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3711864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336"/>
          <c:w val="0.67142857142857615"/>
          <c:h val="0.15270935960591198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21028960105E-3"/>
          <c:y val="7.0145776201571169E-2"/>
          <c:w val="0.99484004127966952"/>
          <c:h val="0.6431856057991336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Nie podał mi spontanicznie żadnej informacji na temat opłat / braku opłat</c:v>
                </c:pt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(Sheet1!$B$1;Sheet1!$C$1:$P$1)</c:f>
              <c:strCache>
                <c:ptCount val="12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5">
                  <c:v>2014 
(N=87)</c:v>
                </c:pt>
                <c:pt idx="6">
                  <c:v>2013 
(N=85)</c:v>
                </c:pt>
                <c:pt idx="7">
                  <c:v>2012 (N=85)</c:v>
                </c:pt>
                <c:pt idx="9">
                  <c:v>2014 
(N=169)</c:v>
                </c:pt>
                <c:pt idx="10">
                  <c:v>2013 
(N=178)</c:v>
                </c:pt>
                <c:pt idx="11">
                  <c:v>2012 (N=85)</c:v>
                </c:pt>
              </c:strCache>
            </c:strRef>
          </c:cat>
          <c:val>
            <c:numRef>
              <c:f>(Sheet1!$B$2;Sheet1!$C$2:$P$2)</c:f>
              <c:numCache>
                <c:formatCode>0%</c:formatCode>
                <c:ptCount val="12"/>
                <c:pt idx="0">
                  <c:v>0.27</c:v>
                </c:pt>
                <c:pt idx="1">
                  <c:v>0.41000000000000014</c:v>
                </c:pt>
                <c:pt idx="2">
                  <c:v>0.28000000000000008</c:v>
                </c:pt>
                <c:pt idx="5">
                  <c:v>0.37000000000000016</c:v>
                </c:pt>
                <c:pt idx="6">
                  <c:v>0.45454545454545453</c:v>
                </c:pt>
                <c:pt idx="7">
                  <c:v>0.52</c:v>
                </c:pt>
                <c:pt idx="9">
                  <c:v>0.21000000000000008</c:v>
                </c:pt>
                <c:pt idx="10">
                  <c:v>0.39411764705882385</c:v>
                </c:pt>
                <c:pt idx="11">
                  <c:v>0.52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Poinformował mnie o braku opłat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(Sheet1!$B$1;Sheet1!$C$1:$P$1)</c:f>
              <c:strCache>
                <c:ptCount val="12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5">
                  <c:v>2014 
(N=87)</c:v>
                </c:pt>
                <c:pt idx="6">
                  <c:v>2013 
(N=85)</c:v>
                </c:pt>
                <c:pt idx="7">
                  <c:v>2012 (N=85)</c:v>
                </c:pt>
                <c:pt idx="9">
                  <c:v>2014 
(N=169)</c:v>
                </c:pt>
                <c:pt idx="10">
                  <c:v>2013 
(N=178)</c:v>
                </c:pt>
                <c:pt idx="11">
                  <c:v>2012 (N=85)</c:v>
                </c:pt>
              </c:strCache>
            </c:strRef>
          </c:cat>
          <c:val>
            <c:numRef>
              <c:f>(Sheet1!$B$3;Sheet1!$C$3:$P$3)</c:f>
              <c:numCache>
                <c:formatCode>0%</c:formatCode>
                <c:ptCount val="12"/>
                <c:pt idx="0">
                  <c:v>0.30000000000000016</c:v>
                </c:pt>
                <c:pt idx="1">
                  <c:v>0.23595505617977539</c:v>
                </c:pt>
                <c:pt idx="2">
                  <c:v>0.31000000000000016</c:v>
                </c:pt>
                <c:pt idx="5">
                  <c:v>0.47000000000000008</c:v>
                </c:pt>
                <c:pt idx="6">
                  <c:v>0.36363636363636381</c:v>
                </c:pt>
                <c:pt idx="7">
                  <c:v>0.29000000000000015</c:v>
                </c:pt>
                <c:pt idx="9">
                  <c:v>0.38000000000000017</c:v>
                </c:pt>
                <c:pt idx="10">
                  <c:v>0.31764705882352923</c:v>
                </c:pt>
                <c:pt idx="11">
                  <c:v>0.28000000000000008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Nie podał sumy tylko wysokość poszczególnych opłat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dLbl>
              <c:idx val="1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(Sheet1!$B$1;Sheet1!$C$1:$P$1)</c:f>
              <c:strCache>
                <c:ptCount val="12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5">
                  <c:v>2014 
(N=87)</c:v>
                </c:pt>
                <c:pt idx="6">
                  <c:v>2013 
(N=85)</c:v>
                </c:pt>
                <c:pt idx="7">
                  <c:v>2012 (N=85)</c:v>
                </c:pt>
                <c:pt idx="9">
                  <c:v>2014 
(N=169)</c:v>
                </c:pt>
                <c:pt idx="10">
                  <c:v>2013 
(N=178)</c:v>
                </c:pt>
                <c:pt idx="11">
                  <c:v>2012 (N=85)</c:v>
                </c:pt>
              </c:strCache>
            </c:strRef>
          </c:cat>
          <c:val>
            <c:numRef>
              <c:f>(Sheet1!$B$4;Sheet1!$C$4:$P$4)</c:f>
              <c:numCache>
                <c:formatCode>0%</c:formatCode>
                <c:ptCount val="12"/>
                <c:pt idx="0">
                  <c:v>2.0000000000000011E-2</c:v>
                </c:pt>
                <c:pt idx="1">
                  <c:v>1.1235955056179777E-2</c:v>
                </c:pt>
                <c:pt idx="2">
                  <c:v>4.0000000000000022E-2</c:v>
                </c:pt>
                <c:pt idx="5">
                  <c:v>2.0000000000000011E-2</c:v>
                </c:pt>
                <c:pt idx="6">
                  <c:v>4.5454545454545463E-2</c:v>
                </c:pt>
                <c:pt idx="9">
                  <c:v>1.0000000000000005E-2</c:v>
                </c:pt>
                <c:pt idx="10">
                  <c:v>1.1764705882352948E-2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Podał sumę oraz wysokość poszczególnych opłat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(Sheet1!$B$1;Sheet1!$C$1:$P$1)</c:f>
              <c:strCache>
                <c:ptCount val="12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5">
                  <c:v>2014 
(N=87)</c:v>
                </c:pt>
                <c:pt idx="6">
                  <c:v>2013 
(N=85)</c:v>
                </c:pt>
                <c:pt idx="7">
                  <c:v>2012 (N=85)</c:v>
                </c:pt>
                <c:pt idx="9">
                  <c:v>2014 
(N=169)</c:v>
                </c:pt>
                <c:pt idx="10">
                  <c:v>2013 
(N=178)</c:v>
                </c:pt>
                <c:pt idx="11">
                  <c:v>2012 (N=85)</c:v>
                </c:pt>
              </c:strCache>
            </c:strRef>
          </c:cat>
          <c:val>
            <c:numRef>
              <c:f>(Sheet1!$B$5;Sheet1!$C$5:$P$5)</c:f>
              <c:numCache>
                <c:formatCode>0%</c:formatCode>
                <c:ptCount val="12"/>
                <c:pt idx="0">
                  <c:v>8.0000000000000043E-2</c:v>
                </c:pt>
                <c:pt idx="1">
                  <c:v>7.8651685393258425E-2</c:v>
                </c:pt>
                <c:pt idx="2">
                  <c:v>0.11</c:v>
                </c:pt>
                <c:pt idx="5">
                  <c:v>2.0000000000000011E-2</c:v>
                </c:pt>
                <c:pt idx="6">
                  <c:v>0.10227272727272729</c:v>
                </c:pt>
                <c:pt idx="7">
                  <c:v>8.0000000000000043E-2</c:v>
                </c:pt>
                <c:pt idx="9">
                  <c:v>0.1</c:v>
                </c:pt>
                <c:pt idx="10">
                  <c:v>5.8823529411764705E-2</c:v>
                </c:pt>
                <c:pt idx="11">
                  <c:v>2.0000000000000011E-2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 Podał sumę nie wchodząc w szczegóły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(Sheet1!$B$1;Sheet1!$C$1:$P$1)</c:f>
              <c:strCache>
                <c:ptCount val="12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5">
                  <c:v>2014 
(N=87)</c:v>
                </c:pt>
                <c:pt idx="6">
                  <c:v>2013 
(N=85)</c:v>
                </c:pt>
                <c:pt idx="7">
                  <c:v>2012 (N=85)</c:v>
                </c:pt>
                <c:pt idx="9">
                  <c:v>2014 
(N=169)</c:v>
                </c:pt>
                <c:pt idx="10">
                  <c:v>2013 
(N=178)</c:v>
                </c:pt>
                <c:pt idx="11">
                  <c:v>2012 (N=85)</c:v>
                </c:pt>
              </c:strCache>
            </c:strRef>
          </c:cat>
          <c:val>
            <c:numRef>
              <c:f>(Sheet1!$B$6;Sheet1!$C$6:$P$6)</c:f>
              <c:numCache>
                <c:formatCode>0%</c:formatCode>
                <c:ptCount val="12"/>
                <c:pt idx="0">
                  <c:v>0.32000000000000017</c:v>
                </c:pt>
                <c:pt idx="1">
                  <c:v>0.25842696629213496</c:v>
                </c:pt>
                <c:pt idx="2">
                  <c:v>0.26</c:v>
                </c:pt>
                <c:pt idx="5">
                  <c:v>0.11</c:v>
                </c:pt>
                <c:pt idx="6">
                  <c:v>3.4090909090909088E-2</c:v>
                </c:pt>
                <c:pt idx="7">
                  <c:v>0.11</c:v>
                </c:pt>
                <c:pt idx="9">
                  <c:v>0.30000000000000016</c:v>
                </c:pt>
                <c:pt idx="10">
                  <c:v>0.21764705882352944</c:v>
                </c:pt>
                <c:pt idx="11">
                  <c:v>0.18000000000000008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95646976"/>
        <c:axId val="195647368"/>
      </c:barChart>
      <c:catAx>
        <c:axId val="195646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5647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564736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95646976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3.40074082290244E-2"/>
          <c:y val="0.82302481359992274"/>
          <c:w val="0.78346999926865757"/>
          <c:h val="0.17697518640007831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17440660474E-3"/>
          <c:y val="8.1531040084197232E-2"/>
          <c:w val="0.99484004127966952"/>
          <c:h val="0.7570382446253939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Brak opłat - nie dotyczy</c:v>
                </c:pt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1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4">
                  <c:v>2014 
(N=87)</c:v>
                </c:pt>
                <c:pt idx="5">
                  <c:v>2013 
(N=85)</c:v>
                </c:pt>
                <c:pt idx="6">
                  <c:v>2012 (N=85)</c:v>
                </c:pt>
                <c:pt idx="8">
                  <c:v>2014 
(N=169)</c:v>
                </c:pt>
                <c:pt idx="9">
                  <c:v>2013 
(N=178)</c:v>
                </c:pt>
                <c:pt idx="10">
                  <c:v>2012 (N=85)</c:v>
                </c:pt>
              </c:strCache>
            </c:strRef>
          </c:cat>
          <c:val>
            <c:numRef>
              <c:f>Sheet1!$B$2:$O$2</c:f>
              <c:numCache>
                <c:formatCode>0%</c:formatCode>
                <c:ptCount val="11"/>
                <c:pt idx="0">
                  <c:v>0.42</c:v>
                </c:pt>
                <c:pt idx="1">
                  <c:v>0.14606741573033707</c:v>
                </c:pt>
                <c:pt idx="4">
                  <c:v>0.48</c:v>
                </c:pt>
                <c:pt idx="5">
                  <c:v>0.23</c:v>
                </c:pt>
                <c:pt idx="8">
                  <c:v>0.48</c:v>
                </c:pt>
                <c:pt idx="9">
                  <c:v>0.33146067415730335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Nie odpowiedział na pytanie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1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4">
                  <c:v>2014 
(N=87)</c:v>
                </c:pt>
                <c:pt idx="5">
                  <c:v>2013 
(N=85)</c:v>
                </c:pt>
                <c:pt idx="6">
                  <c:v>2012 (N=85)</c:v>
                </c:pt>
                <c:pt idx="8">
                  <c:v>2014 
(N=169)</c:v>
                </c:pt>
                <c:pt idx="9">
                  <c:v>2013 
(N=178)</c:v>
                </c:pt>
                <c:pt idx="10">
                  <c:v>2012 (N=85)</c:v>
                </c:pt>
              </c:strCache>
            </c:strRef>
          </c:cat>
          <c:val>
            <c:numRef>
              <c:f>Sheet1!$B$3:$O$3</c:f>
              <c:numCache>
                <c:formatCode>0%</c:formatCode>
                <c:ptCount val="11"/>
                <c:pt idx="0">
                  <c:v>0.04</c:v>
                </c:pt>
                <c:pt idx="1">
                  <c:v>7.8651685393258425E-2</c:v>
                </c:pt>
                <c:pt idx="2">
                  <c:v>0.11</c:v>
                </c:pt>
                <c:pt idx="4">
                  <c:v>0.05</c:v>
                </c:pt>
                <c:pt idx="5">
                  <c:v>0.12941176470588237</c:v>
                </c:pt>
                <c:pt idx="6">
                  <c:v>0.34</c:v>
                </c:pt>
                <c:pt idx="8">
                  <c:v>0.01</c:v>
                </c:pt>
                <c:pt idx="9">
                  <c:v>1.1235955056179777E-2</c:v>
                </c:pt>
                <c:pt idx="10">
                  <c:v>0.23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 Poinformował o opłatach, których nie wymienił wcześniej</c:v>
                </c:pt>
              </c:strCache>
            </c:strRef>
          </c:tx>
          <c:spPr>
            <a:solidFill>
              <a:schemeClr val="accent2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1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4">
                  <c:v>2014 
(N=87)</c:v>
                </c:pt>
                <c:pt idx="5">
                  <c:v>2013 
(N=85)</c:v>
                </c:pt>
                <c:pt idx="6">
                  <c:v>2012 (N=85)</c:v>
                </c:pt>
                <c:pt idx="8">
                  <c:v>2014 
(N=169)</c:v>
                </c:pt>
                <c:pt idx="9">
                  <c:v>2013 
(N=178)</c:v>
                </c:pt>
                <c:pt idx="10">
                  <c:v>2012 (N=85)</c:v>
                </c:pt>
              </c:strCache>
            </c:strRef>
          </c:cat>
          <c:val>
            <c:numRef>
              <c:f>Sheet1!$B$4:$O$4</c:f>
              <c:numCache>
                <c:formatCode>0%</c:formatCode>
                <c:ptCount val="11"/>
                <c:pt idx="0">
                  <c:v>0.08</c:v>
                </c:pt>
                <c:pt idx="1">
                  <c:v>8.9887640449438214E-2</c:v>
                </c:pt>
                <c:pt idx="2">
                  <c:v>0.36</c:v>
                </c:pt>
                <c:pt idx="4">
                  <c:v>0.06</c:v>
                </c:pt>
                <c:pt idx="5">
                  <c:v>4.7058823529411764E-2</c:v>
                </c:pt>
                <c:pt idx="6">
                  <c:v>0.39</c:v>
                </c:pt>
                <c:pt idx="8">
                  <c:v>0.08</c:v>
                </c:pt>
                <c:pt idx="9">
                  <c:v>6.1797752808988769E-2</c:v>
                </c:pt>
                <c:pt idx="10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 Poinformował, że wymienił wszystkie opłaty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1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4">
                  <c:v>2014 
(N=87)</c:v>
                </c:pt>
                <c:pt idx="5">
                  <c:v>2013 
(N=85)</c:v>
                </c:pt>
                <c:pt idx="6">
                  <c:v>2012 (N=85)</c:v>
                </c:pt>
                <c:pt idx="8">
                  <c:v>2014 
(N=169)</c:v>
                </c:pt>
                <c:pt idx="9">
                  <c:v>2013 
(N=178)</c:v>
                </c:pt>
                <c:pt idx="10">
                  <c:v>2012 (N=85)</c:v>
                </c:pt>
              </c:strCache>
            </c:strRef>
          </c:cat>
          <c:val>
            <c:numRef>
              <c:f>Sheet1!$B$5:$O$5</c:f>
              <c:numCache>
                <c:formatCode>0%</c:formatCode>
                <c:ptCount val="11"/>
                <c:pt idx="0">
                  <c:v>0.46</c:v>
                </c:pt>
                <c:pt idx="1">
                  <c:v>0.68</c:v>
                </c:pt>
                <c:pt idx="2">
                  <c:v>0.53</c:v>
                </c:pt>
                <c:pt idx="4">
                  <c:v>0.41</c:v>
                </c:pt>
                <c:pt idx="5">
                  <c:v>0.58823529411764708</c:v>
                </c:pt>
                <c:pt idx="6">
                  <c:v>0.27</c:v>
                </c:pt>
                <c:pt idx="8">
                  <c:v>0.43</c:v>
                </c:pt>
                <c:pt idx="9">
                  <c:v>0.5955056179775281</c:v>
                </c:pt>
                <c:pt idx="10">
                  <c:v>0.73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95648936"/>
        <c:axId val="195649328"/>
      </c:barChart>
      <c:catAx>
        <c:axId val="195648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5649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564932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95648936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9.1413707483785425E-2"/>
          <c:y val="0.93403113645552582"/>
          <c:w val="0.88341050673199795"/>
          <c:h val="6.596886354447469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(N=169)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1">
                  <c:v>nie dotyczy</c:v>
                </c:pt>
                <c:pt idx="2">
                  <c:v>nie poinformował</c:v>
                </c:pt>
                <c:pt idx="3">
                  <c:v>tak, w banku / na poczcie</c:v>
                </c:pt>
                <c:pt idx="4">
                  <c:v>tak, w kasie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1">
                  <c:v>0.44</c:v>
                </c:pt>
                <c:pt idx="2">
                  <c:v>0.25</c:v>
                </c:pt>
                <c:pt idx="3">
                  <c:v>2.0000000000000011E-2</c:v>
                </c:pt>
                <c:pt idx="4">
                  <c:v>0.31000000000000016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1">
                  <c:v>nie dotyczy</c:v>
                </c:pt>
                <c:pt idx="2">
                  <c:v>nie poinformował</c:v>
                </c:pt>
                <c:pt idx="3">
                  <c:v>tak, w banku / na poczcie</c:v>
                </c:pt>
                <c:pt idx="4">
                  <c:v>tak, w kasie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1">
                  <c:v>0.60000000000000031</c:v>
                </c:pt>
                <c:pt idx="2">
                  <c:v>0.12222222222222232</c:v>
                </c:pt>
                <c:pt idx="3">
                  <c:v>1.111111111111112E-2</c:v>
                </c:pt>
                <c:pt idx="4">
                  <c:v>0.26666666666666683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1">
                  <c:v>nie dotyczy</c:v>
                </c:pt>
                <c:pt idx="2">
                  <c:v>nie poinformował</c:v>
                </c:pt>
                <c:pt idx="3">
                  <c:v>tak, w banku / na poczcie</c:v>
                </c:pt>
                <c:pt idx="4">
                  <c:v>tak, w kasie 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1">
                  <c:v>0.51</c:v>
                </c:pt>
                <c:pt idx="2">
                  <c:v>0.14000000000000001</c:v>
                </c:pt>
                <c:pt idx="3">
                  <c:v>8.0000000000000043E-2</c:v>
                </c:pt>
                <c:pt idx="4">
                  <c:v>0.33000000000000024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5649720"/>
        <c:axId val="195650112"/>
      </c:barChart>
      <c:catAx>
        <c:axId val="1956497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5650112"/>
        <c:crossesAt val="0"/>
        <c:auto val="1"/>
        <c:lblAlgn val="ctr"/>
        <c:lblOffset val="100"/>
        <c:noMultiLvlLbl val="0"/>
      </c:catAx>
      <c:valAx>
        <c:axId val="195650112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564972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5924369747899112"/>
          <c:h val="0.152334152334152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316455696202528E-2"/>
          <c:y val="4.9261083743842434E-3"/>
          <c:w val="0.81856540084388185"/>
          <c:h val="0.83990147783251479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1">
                  <c:v>nie dotyczy</c:v>
                </c:pt>
                <c:pt idx="2">
                  <c:v>nie  poinformował</c:v>
                </c:pt>
                <c:pt idx="3">
                  <c:v>tak, w banku/ na poczcie</c:v>
                </c:pt>
                <c:pt idx="4">
                  <c:v>tak, w kasie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1">
                  <c:v>0.68</c:v>
                </c:pt>
                <c:pt idx="2">
                  <c:v>1.0000000000000005E-2</c:v>
                </c:pt>
                <c:pt idx="3">
                  <c:v>0</c:v>
                </c:pt>
                <c:pt idx="4">
                  <c:v>0.29000000000000015</c:v>
                </c:pt>
              </c:numCache>
            </c:numRef>
          </c:val>
        </c:ser>
        <c:ser>
          <c:idx val="3"/>
          <c:order val="1"/>
          <c:tx>
            <c:strRef>
              <c:f>Sheet1!$D$1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1">
                  <c:v>nie dotyczy</c:v>
                </c:pt>
                <c:pt idx="2">
                  <c:v>nie  poinformował</c:v>
                </c:pt>
                <c:pt idx="3">
                  <c:v>tak, w banku/ na poczcie</c:v>
                </c:pt>
                <c:pt idx="4">
                  <c:v>tak, w kasie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1">
                  <c:v>0.75000000000000033</c:v>
                </c:pt>
                <c:pt idx="2">
                  <c:v>0.125</c:v>
                </c:pt>
                <c:pt idx="3">
                  <c:v>2.2727272727272759E-2</c:v>
                </c:pt>
                <c:pt idx="4">
                  <c:v>9.0909090909091023E-2</c:v>
                </c:pt>
              </c:numCache>
            </c:numRef>
          </c:val>
        </c:ser>
        <c:ser>
          <c:idx val="4"/>
          <c:order val="2"/>
          <c:tx>
            <c:strRef>
              <c:f>Sheet1!$E$1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4"/>
            </a:solidFill>
            <a:ln w="25366">
              <a:noFill/>
            </a:ln>
          </c:spPr>
          <c:invertIfNegative val="0"/>
          <c:dLbls>
            <c:spPr>
              <a:noFill/>
              <a:ln w="25366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1">
                  <c:v>nie dotyczy</c:v>
                </c:pt>
                <c:pt idx="2">
                  <c:v>nie  poinformował</c:v>
                </c:pt>
                <c:pt idx="3">
                  <c:v>tak, w banku/ na poczcie</c:v>
                </c:pt>
                <c:pt idx="4">
                  <c:v>tak, w kasie </c:v>
                </c:pt>
              </c:strCache>
            </c:strRef>
          </c:cat>
          <c:val>
            <c:numRef>
              <c:f>Sheet1!$E$2:$E$6</c:f>
              <c:numCache>
                <c:formatCode>0%</c:formatCode>
                <c:ptCount val="5"/>
                <c:pt idx="1">
                  <c:v>0.78</c:v>
                </c:pt>
                <c:pt idx="2">
                  <c:v>9.0000000000000024E-2</c:v>
                </c:pt>
                <c:pt idx="3">
                  <c:v>0</c:v>
                </c:pt>
                <c:pt idx="4">
                  <c:v>0.13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5651288"/>
        <c:axId val="195651680"/>
      </c:barChart>
      <c:catAx>
        <c:axId val="195651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5651680"/>
        <c:crossesAt val="0"/>
        <c:auto val="1"/>
        <c:lblAlgn val="ctr"/>
        <c:lblOffset val="100"/>
        <c:noMultiLvlLbl val="0"/>
      </c:catAx>
      <c:valAx>
        <c:axId val="195651680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5651288"/>
        <c:crosses val="autoZero"/>
        <c:crossBetween val="between"/>
      </c:valAx>
      <c:spPr>
        <a:noFill/>
        <a:ln w="25366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336"/>
          <c:w val="0.59493670886075556"/>
          <c:h val="0.15270935960591198"/>
        </c:manualLayout>
      </c:layout>
      <c:overlay val="0"/>
      <c:spPr>
        <a:noFill/>
        <a:ln w="25366">
          <a:noFill/>
        </a:ln>
      </c:spPr>
      <c:txPr>
        <a:bodyPr/>
        <a:lstStyle/>
        <a:p>
          <a:pPr>
            <a:defRPr sz="1099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571428571428591E-2"/>
          <c:y val="4.9261083743842434E-3"/>
          <c:w val="0.80952380952380965"/>
          <c:h val="0.6782115740740747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Sheet1!$C$1:$C$2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Sheet1!$A$3:$A$6</c:f>
              <c:strCache>
                <c:ptCount val="4"/>
                <c:pt idx="0">
                  <c:v>nie dotyczy</c:v>
                </c:pt>
                <c:pt idx="1">
                  <c:v>nie  poinformował</c:v>
                </c:pt>
                <c:pt idx="2">
                  <c:v>tak, w banku/ na poczcie</c:v>
                </c:pt>
                <c:pt idx="3">
                  <c:v>tak, w kasie </c:v>
                </c:pt>
              </c:strCache>
            </c:strRef>
          </c:cat>
          <c:val>
            <c:numRef>
              <c:f>Sheet1!$C$3:$C$6</c:f>
              <c:numCache>
                <c:formatCode>0%</c:formatCode>
                <c:ptCount val="4"/>
                <c:pt idx="0">
                  <c:v>0.8</c:v>
                </c:pt>
                <c:pt idx="1">
                  <c:v>1.0000000000000005E-2</c:v>
                </c:pt>
                <c:pt idx="2">
                  <c:v>0</c:v>
                </c:pt>
                <c:pt idx="3">
                  <c:v>0.19</c:v>
                </c:pt>
              </c:numCache>
            </c:numRef>
          </c:val>
        </c:ser>
        <c:ser>
          <c:idx val="3"/>
          <c:order val="1"/>
          <c:tx>
            <c:strRef>
              <c:f>Sheet1!$D$1:$D$2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Sheet1!$A$3:$A$6</c:f>
              <c:strCache>
                <c:ptCount val="4"/>
                <c:pt idx="0">
                  <c:v>nie dotyczy</c:v>
                </c:pt>
                <c:pt idx="1">
                  <c:v>nie  poinformował</c:v>
                </c:pt>
                <c:pt idx="2">
                  <c:v>tak, w banku/ na poczcie</c:v>
                </c:pt>
                <c:pt idx="3">
                  <c:v>tak, w kasie </c:v>
                </c:pt>
              </c:strCache>
            </c:strRef>
          </c:cat>
          <c:val>
            <c:numRef>
              <c:f>Sheet1!$D$3:$D$6</c:f>
              <c:numCache>
                <c:formatCode>0%</c:formatCode>
                <c:ptCount val="4"/>
                <c:pt idx="0">
                  <c:v>0.65405405405405448</c:v>
                </c:pt>
                <c:pt idx="1">
                  <c:v>3.7837837837837861E-2</c:v>
                </c:pt>
                <c:pt idx="2">
                  <c:v>2.162162162162164E-2</c:v>
                </c:pt>
                <c:pt idx="3">
                  <c:v>0.27027027027027051</c:v>
                </c:pt>
              </c:numCache>
            </c:numRef>
          </c:val>
        </c:ser>
        <c:ser>
          <c:idx val="4"/>
          <c:order val="2"/>
          <c:tx>
            <c:strRef>
              <c:f>Sheet1!$E$1:$E$2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4"/>
            </a:solidFill>
            <a:ln w="25319">
              <a:noFill/>
            </a:ln>
          </c:spPr>
          <c:invertIfNegative val="0"/>
          <c:dLbls>
            <c:spPr>
              <a:noFill/>
              <a:ln w="25319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Sheet1!$A$3:$A$6</c:f>
              <c:strCache>
                <c:ptCount val="4"/>
                <c:pt idx="0">
                  <c:v>nie dotyczy</c:v>
                </c:pt>
                <c:pt idx="1">
                  <c:v>nie  poinformował</c:v>
                </c:pt>
                <c:pt idx="2">
                  <c:v>tak, w banku/ na poczcie</c:v>
                </c:pt>
                <c:pt idx="3">
                  <c:v>tak, w kasie </c:v>
                </c:pt>
              </c:strCache>
            </c:strRef>
          </c:cat>
          <c:val>
            <c:numRef>
              <c:f>Sheet1!$E$3:$E$6</c:f>
              <c:numCache>
                <c:formatCode>0%</c:formatCode>
                <c:ptCount val="4"/>
                <c:pt idx="0">
                  <c:v>0.53</c:v>
                </c:pt>
                <c:pt idx="1">
                  <c:v>9.0000000000000024E-2</c:v>
                </c:pt>
                <c:pt idx="2">
                  <c:v>2.0000000000000011E-2</c:v>
                </c:pt>
                <c:pt idx="3">
                  <c:v>0.38000000000000017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95652072"/>
        <c:axId val="195652464"/>
      </c:barChart>
      <c:catAx>
        <c:axId val="1956520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one"/>
        <c:crossAx val="195652464"/>
        <c:crossesAt val="0"/>
        <c:auto val="1"/>
        <c:lblAlgn val="ctr"/>
        <c:lblOffset val="100"/>
        <c:noMultiLvlLbl val="0"/>
      </c:catAx>
      <c:valAx>
        <c:axId val="195652464"/>
        <c:scaling>
          <c:orientation val="minMax"/>
          <c:max val="1.100000000000000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195652072"/>
        <c:crosses val="autoZero"/>
        <c:crossBetween val="between"/>
      </c:valAx>
      <c:spPr>
        <a:noFill/>
        <a:ln w="25319">
          <a:noFill/>
        </a:ln>
      </c:spPr>
    </c:plotArea>
    <c:legend>
      <c:legendPos val="b"/>
      <c:layout>
        <c:manualLayout>
          <c:xMode val="edge"/>
          <c:yMode val="edge"/>
          <c:x val="0"/>
          <c:y val="0.84975369458128336"/>
          <c:w val="0.67142857142857615"/>
          <c:h val="0.15270935960591198"/>
        </c:manualLayout>
      </c:layout>
      <c:overlay val="0"/>
      <c:spPr>
        <a:noFill/>
        <a:ln w="25319">
          <a:noFill/>
        </a:ln>
      </c:spPr>
      <c:txPr>
        <a:bodyPr/>
        <a:lstStyle/>
        <a:p>
          <a:pPr>
            <a:defRPr sz="1096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  <c:pt idx="3">
                  <c:v>trudno powiedzieć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0.75</c:v>
                </c:pt>
                <c:pt idx="1">
                  <c:v>0.03</c:v>
                </c:pt>
                <c:pt idx="2">
                  <c:v>0.22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  <c:pt idx="3">
                  <c:v>trudno powiedzieć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0.7528089887640449</c:v>
                </c:pt>
                <c:pt idx="1">
                  <c:v>2.2471910112359553E-2</c:v>
                </c:pt>
                <c:pt idx="2">
                  <c:v>0.22471910112359553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2012 (N=169)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  <c:pt idx="3">
                  <c:v>trudno powiedzieć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</c:v>
                </c:pt>
                <c:pt idx="1">
                  <c:v>7.0000000000000007E-2</c:v>
                </c:pt>
                <c:pt idx="2">
                  <c:v>0.24</c:v>
                </c:pt>
              </c:numCache>
            </c:numRef>
          </c:val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2011 (N=167)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  <c:pt idx="3">
                  <c:v>trudno powiedzieć</c:v>
                </c:pt>
              </c:strCache>
            </c:strRef>
          </c:cat>
          <c:val>
            <c:numRef>
              <c:f>Sheet1!$E$2:$E$6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202555896"/>
        <c:axId val="202556288"/>
      </c:barChart>
      <c:catAx>
        <c:axId val="20255589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202556288"/>
        <c:crossesAt val="0"/>
        <c:auto val="1"/>
        <c:lblAlgn val="ctr"/>
        <c:lblOffset val="100"/>
        <c:noMultiLvlLbl val="0"/>
      </c:catAx>
      <c:valAx>
        <c:axId val="202556288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0255589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0.87000000000000033</c:v>
                </c:pt>
                <c:pt idx="1">
                  <c:v>0.05</c:v>
                </c:pt>
                <c:pt idx="2">
                  <c:v>8.0000000000000043E-2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0.8314606741573034</c:v>
                </c:pt>
                <c:pt idx="1">
                  <c:v>1.6853932584269662E-2</c:v>
                </c:pt>
                <c:pt idx="2">
                  <c:v>0.15168539325842703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0.8400000000000003</c:v>
                </c:pt>
                <c:pt idx="1">
                  <c:v>0</c:v>
                </c:pt>
                <c:pt idx="2">
                  <c:v>0.16</c:v>
                </c:pt>
              </c:numCache>
            </c:numRef>
          </c:val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2011 (N=80)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Sheet1!$E$2:$E$6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202556680"/>
        <c:axId val="202557072"/>
      </c:barChart>
      <c:catAx>
        <c:axId val="20255668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202557072"/>
        <c:crossesAt val="0"/>
        <c:auto val="1"/>
        <c:lblAlgn val="ctr"/>
        <c:lblOffset val="100"/>
        <c:noMultiLvlLbl val="0"/>
      </c:catAx>
      <c:valAx>
        <c:axId val="202557072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0255668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61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4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0.84</c:v>
                </c:pt>
                <c:pt idx="1">
                  <c:v>0.22</c:v>
                </c:pt>
                <c:pt idx="2">
                  <c:v>0.09</c:v>
                </c:pt>
                <c:pt idx="3">
                  <c:v>0.02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0.84705882352941175</c:v>
                </c:pt>
                <c:pt idx="1">
                  <c:v>0.22647058823529412</c:v>
                </c:pt>
                <c:pt idx="2">
                  <c:v>0.14705882352941177</c:v>
                </c:pt>
                <c:pt idx="3">
                  <c:v>5.8823529411764705E-3</c:v>
                </c:pt>
                <c:pt idx="4">
                  <c:v>1.4705882352941178E-2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2012 (N=340)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0.89</c:v>
                </c:pt>
                <c:pt idx="1">
                  <c:v>0.27</c:v>
                </c:pt>
                <c:pt idx="3">
                  <c:v>0.14000000000000001</c:v>
                </c:pt>
                <c:pt idx="4">
                  <c:v>0.02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84683232"/>
        <c:axId val="184683624"/>
      </c:barChart>
      <c:catAx>
        <c:axId val="1846832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4683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468362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468323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0.8400000000000003</c:v>
                </c:pt>
                <c:pt idx="1">
                  <c:v>0</c:v>
                </c:pt>
                <c:pt idx="2">
                  <c:v>0.16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0.70588235294117663</c:v>
                </c:pt>
                <c:pt idx="1">
                  <c:v>0</c:v>
                </c:pt>
                <c:pt idx="2">
                  <c:v>0.29411764705882371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0.72000000000000031</c:v>
                </c:pt>
                <c:pt idx="1">
                  <c:v>0</c:v>
                </c:pt>
                <c:pt idx="2">
                  <c:v>0.28000000000000008</c:v>
                </c:pt>
              </c:numCache>
            </c:numRef>
          </c:val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2011 (N=80)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Sheet1!$E$2:$E$6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202557856"/>
        <c:axId val="202558248"/>
      </c:barChart>
      <c:catAx>
        <c:axId val="20255785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202558248"/>
        <c:crossesAt val="0"/>
        <c:auto val="1"/>
        <c:lblAlgn val="ctr"/>
        <c:lblOffset val="100"/>
        <c:noMultiLvlLbl val="0"/>
      </c:catAx>
      <c:valAx>
        <c:axId val="202558248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0255785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 formatCode="0%">
                  <c:v>0.64</c:v>
                </c:pt>
                <c:pt idx="2" formatCode="0%">
                  <c:v>0.35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0%">
                  <c:v>0.6853932584269663</c:v>
                </c:pt>
                <c:pt idx="2" formatCode="0%">
                  <c:v>0.39325842696629215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2012 (N=169)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 formatCode="0%">
                  <c:v>0.41</c:v>
                </c:pt>
                <c:pt idx="2" formatCode="0%">
                  <c:v>0.14000000000000001</c:v>
                </c:pt>
              </c:numCache>
            </c:numRef>
          </c:val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2011 (N=167)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Sheet1!$E$2:$E$6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202559032"/>
        <c:axId val="202559424"/>
      </c:barChart>
      <c:catAx>
        <c:axId val="20255903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202559424"/>
        <c:crossesAt val="0"/>
        <c:auto val="1"/>
        <c:lblAlgn val="ctr"/>
        <c:lblOffset val="100"/>
        <c:noMultiLvlLbl val="0"/>
      </c:catAx>
      <c:valAx>
        <c:axId val="202559424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0255903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 formatCode="0%">
                  <c:v>0.62000000000000033</c:v>
                </c:pt>
                <c:pt idx="2" formatCode="0%">
                  <c:v>0.24000000000000007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0%">
                  <c:v>0.52247191011235949</c:v>
                </c:pt>
                <c:pt idx="2" formatCode="0%">
                  <c:v>0.30898876404494435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 formatCode="0%">
                  <c:v>0.46</c:v>
                </c:pt>
                <c:pt idx="2" formatCode="0%">
                  <c:v>0.19</c:v>
                </c:pt>
              </c:numCache>
            </c:numRef>
          </c:val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2011 (N=80)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Sheet1!$E$2:$E$6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202560600"/>
        <c:axId val="202560992"/>
      </c:barChart>
      <c:catAx>
        <c:axId val="20256060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202560992"/>
        <c:crossesAt val="0"/>
        <c:auto val="1"/>
        <c:lblAlgn val="ctr"/>
        <c:lblOffset val="100"/>
        <c:noMultiLvlLbl val="0"/>
      </c:catAx>
      <c:valAx>
        <c:axId val="202560992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025606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 formatCode="0%">
                  <c:v>0.54</c:v>
                </c:pt>
                <c:pt idx="2" formatCode="0%">
                  <c:v>0.28000000000000008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0%">
                  <c:v>0.62352941176470622</c:v>
                </c:pt>
                <c:pt idx="2" formatCode="0%">
                  <c:v>0.18823529411764725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Czy urzędnik upewnił się, że zrozumiałeś jego wyjaśnienia?</c:v>
                </c:pt>
                <c:pt idx="2">
                  <c:v>Czy urzędnik poinformował Cię, że istnieje możliwość telefonicznego powiadomienia o odbiorze decyzji?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 formatCode="0%">
                  <c:v>0.81</c:v>
                </c:pt>
                <c:pt idx="2" formatCode="0%">
                  <c:v>0.39000000000000018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202562952"/>
        <c:axId val="188124056"/>
      </c:barChart>
      <c:catAx>
        <c:axId val="20256295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88124056"/>
        <c:crossesAt val="0"/>
        <c:auto val="1"/>
        <c:lblAlgn val="ctr"/>
        <c:lblOffset val="100"/>
        <c:noMultiLvlLbl val="0"/>
      </c:catAx>
      <c:valAx>
        <c:axId val="188124056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20256295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319917440660474E-3"/>
          <c:y val="8.1531040084197232E-2"/>
          <c:w val="0.99484004127966952"/>
          <c:h val="0.7570382446253939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1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4">
                  <c:v>2014 
(N=87)</c:v>
                </c:pt>
                <c:pt idx="5">
                  <c:v>2013 
(N=85)</c:v>
                </c:pt>
                <c:pt idx="6">
                  <c:v>2012 (N=85)</c:v>
                </c:pt>
                <c:pt idx="8">
                  <c:v>2014 
(N=169)</c:v>
                </c:pt>
                <c:pt idx="9">
                  <c:v>2013 
(N=178)</c:v>
                </c:pt>
                <c:pt idx="10">
                  <c:v>2012 (N=99)</c:v>
                </c:pt>
              </c:strCache>
            </c:strRef>
          </c:cat>
          <c:val>
            <c:numRef>
              <c:f>Sheet1!$B$2:$O$2</c:f>
              <c:numCache>
                <c:formatCode>General</c:formatCode>
                <c:ptCount val="11"/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1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4">
                  <c:v>2014 
(N=87)</c:v>
                </c:pt>
                <c:pt idx="5">
                  <c:v>2013 
(N=85)</c:v>
                </c:pt>
                <c:pt idx="6">
                  <c:v>2012 (N=85)</c:v>
                </c:pt>
                <c:pt idx="8">
                  <c:v>2014 
(N=169)</c:v>
                </c:pt>
                <c:pt idx="9">
                  <c:v>2013 
(N=178)</c:v>
                </c:pt>
                <c:pt idx="10">
                  <c:v>2012 (N=99)</c:v>
                </c:pt>
              </c:strCache>
            </c:strRef>
          </c:cat>
          <c:val>
            <c:numRef>
              <c:f>Sheet1!$B$3:$O$3</c:f>
              <c:numCache>
                <c:formatCode>0%</c:formatCode>
                <c:ptCount val="11"/>
                <c:pt idx="0">
                  <c:v>0.89</c:v>
                </c:pt>
                <c:pt idx="1">
                  <c:v>0.9101123595505618</c:v>
                </c:pt>
                <c:pt idx="2">
                  <c:v>0.87</c:v>
                </c:pt>
                <c:pt idx="4">
                  <c:v>0.92</c:v>
                </c:pt>
                <c:pt idx="5">
                  <c:v>0.94117647058823528</c:v>
                </c:pt>
                <c:pt idx="6">
                  <c:v>0.87</c:v>
                </c:pt>
                <c:pt idx="8">
                  <c:v>0.94</c:v>
                </c:pt>
                <c:pt idx="9">
                  <c:v>0.9438202247191011</c:v>
                </c:pt>
                <c:pt idx="10">
                  <c:v>0.93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accent2"/>
            </a:solidFill>
            <a:ln w="23298">
              <a:noFill/>
            </a:ln>
          </c:spPr>
          <c:invertIfNegative val="0"/>
          <c:dLbls>
            <c:spPr>
              <a:noFill/>
              <a:ln w="23298">
                <a:noFill/>
              </a:ln>
            </c:spPr>
            <c:txPr>
              <a:bodyPr/>
              <a:lstStyle/>
              <a:p>
                <a:pPr>
                  <a:defRPr sz="1101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Sheet1!$B$1:$O$1</c:f>
              <c:strCache>
                <c:ptCount val="11"/>
                <c:pt idx="0">
                  <c:v>2014 
(N=106)</c:v>
                </c:pt>
                <c:pt idx="1">
                  <c:v>2013 
(N=89)</c:v>
                </c:pt>
                <c:pt idx="2">
                  <c:v>2012 (N=169)</c:v>
                </c:pt>
                <c:pt idx="4">
                  <c:v>2014 
(N=87)</c:v>
                </c:pt>
                <c:pt idx="5">
                  <c:v>2013 
(N=85)</c:v>
                </c:pt>
                <c:pt idx="6">
                  <c:v>2012 (N=85)</c:v>
                </c:pt>
                <c:pt idx="8">
                  <c:v>2014 
(N=169)</c:v>
                </c:pt>
                <c:pt idx="9">
                  <c:v>2013 
(N=178)</c:v>
                </c:pt>
                <c:pt idx="10">
                  <c:v>2012 (N=99)</c:v>
                </c:pt>
              </c:strCache>
            </c:strRef>
          </c:cat>
          <c:val>
            <c:numRef>
              <c:f>Sheet1!$B$4:$O$4</c:f>
              <c:numCache>
                <c:formatCode>0%</c:formatCode>
                <c:ptCount val="11"/>
                <c:pt idx="0">
                  <c:v>0.11</c:v>
                </c:pt>
                <c:pt idx="1">
                  <c:v>8.98876404494382E-2</c:v>
                </c:pt>
                <c:pt idx="2">
                  <c:v>0.13</c:v>
                </c:pt>
                <c:pt idx="4">
                  <c:v>0.08</c:v>
                </c:pt>
                <c:pt idx="5">
                  <c:v>5.8823529411764705E-2</c:v>
                </c:pt>
                <c:pt idx="6">
                  <c:v>0.13</c:v>
                </c:pt>
                <c:pt idx="8">
                  <c:v>0.06</c:v>
                </c:pt>
                <c:pt idx="9">
                  <c:v>5.6179775280898875E-2</c:v>
                </c:pt>
                <c:pt idx="10">
                  <c:v>7.0000000000000007E-2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188124840"/>
        <c:axId val="188125232"/>
      </c:barChart>
      <c:catAx>
        <c:axId val="188124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3298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1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8125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812523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88124840"/>
        <c:crosses val="autoZero"/>
        <c:crossBetween val="between"/>
      </c:valAx>
      <c:spPr>
        <a:noFill/>
        <a:ln w="23298">
          <a:noFill/>
        </a:ln>
      </c:spPr>
    </c:plotArea>
    <c:legend>
      <c:legendPos val="b"/>
      <c:layout>
        <c:manualLayout>
          <c:xMode val="edge"/>
          <c:yMode val="edge"/>
          <c:x val="4.8726972140501673E-2"/>
          <c:y val="0.94826271630880821"/>
          <c:w val="0.89371420147003244"/>
          <c:h val="5.1737283691192196E-2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2014 (N=106)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OGÓLNA OCENA ZADOWOLENIA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0.95000000000000029</c:v>
                </c:pt>
                <c:pt idx="1">
                  <c:v>0.98</c:v>
                </c:pt>
                <c:pt idx="2">
                  <c:v>0.95000000000000029</c:v>
                </c:pt>
                <c:pt idx="3">
                  <c:v>0.92</c:v>
                </c:pt>
                <c:pt idx="4">
                  <c:v>0.87000000000000033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2013 (N=89)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OGÓLNA OCENA ZADOWOLENIA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0.96629213483146059</c:v>
                </c:pt>
                <c:pt idx="1">
                  <c:v>0.97752808988764006</c:v>
                </c:pt>
                <c:pt idx="2">
                  <c:v>0.89887640449438233</c:v>
                </c:pt>
                <c:pt idx="3">
                  <c:v>0.9213483146067416</c:v>
                </c:pt>
                <c:pt idx="4">
                  <c:v>0.89887640449438233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2012 (N=169)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OGÓLNA OCENA ZADOWOLENIA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0.93</c:v>
                </c:pt>
                <c:pt idx="1">
                  <c:v>0.94000000000000028</c:v>
                </c:pt>
                <c:pt idx="2">
                  <c:v>0.83000000000000029</c:v>
                </c:pt>
                <c:pt idx="3">
                  <c:v>0.85000000000000031</c:v>
                </c:pt>
                <c:pt idx="4">
                  <c:v>0.85000000000000031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88125624"/>
        <c:axId val="188126016"/>
      </c:barChart>
      <c:catAx>
        <c:axId val="18812562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88126016"/>
        <c:crossesAt val="0"/>
        <c:auto val="1"/>
        <c:lblAlgn val="ctr"/>
        <c:lblOffset val="100"/>
        <c:noMultiLvlLbl val="0"/>
      </c:catAx>
      <c:valAx>
        <c:axId val="188126016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812562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2014 (N=169)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P53_2. Czy urzędnik w czasie załatwiania sprawy udzielał informacji w sposób zrozumiały?</c:v>
                </c:pt>
                <c:pt idx="2">
                  <c:v>P53_3. Czy urzędnik w czasie załatwiania sprawy udzielał informacji w sposób kompetentny?</c:v>
                </c:pt>
                <c:pt idx="3">
                  <c:v>P53_4. Czy urzędnik w czasie załatwiania sprawy poświęcił Ci dużo uwagi/ czasu?</c:v>
                </c:pt>
                <c:pt idx="4">
                  <c:v>P54. 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0.94000000000000028</c:v>
                </c:pt>
                <c:pt idx="1">
                  <c:v>0.99</c:v>
                </c:pt>
                <c:pt idx="2">
                  <c:v>0.98</c:v>
                </c:pt>
                <c:pt idx="3">
                  <c:v>0.94000000000000028</c:v>
                </c:pt>
                <c:pt idx="4">
                  <c:v>0.94000000000000028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2013 (N=178)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P53_2. Czy urzędnik w czasie załatwiania sprawy udzielał informacji w sposób zrozumiały?</c:v>
                </c:pt>
                <c:pt idx="2">
                  <c:v>P53_3. Czy urzędnik w czasie załatwiania sprawy udzielał informacji w sposób kompetentny?</c:v>
                </c:pt>
                <c:pt idx="3">
                  <c:v>P53_4. Czy urzędnik w czasie załatwiania sprawy poświęcił Ci dużo uwagi/ czasu?</c:v>
                </c:pt>
                <c:pt idx="4">
                  <c:v>P54. 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0.97752808988764017</c:v>
                </c:pt>
                <c:pt idx="1">
                  <c:v>0.9887640449438202</c:v>
                </c:pt>
                <c:pt idx="2">
                  <c:v>0.97752808988764017</c:v>
                </c:pt>
                <c:pt idx="3">
                  <c:v>0.95505617977528057</c:v>
                </c:pt>
                <c:pt idx="4">
                  <c:v>0.96067415730337147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P53_2. Czy urzędnik w czasie załatwiania sprawy udzielał informacji w sposób zrozumiały?</c:v>
                </c:pt>
                <c:pt idx="2">
                  <c:v>P53_3. Czy urzędnik w czasie załatwiania sprawy udzielał informacji w sposób kompetentny?</c:v>
                </c:pt>
                <c:pt idx="3">
                  <c:v>P53_4. Czy urzędnik w czasie załatwiania sprawy poświęcił Ci dużo uwagi/ czasu?</c:v>
                </c:pt>
                <c:pt idx="4">
                  <c:v>P54. 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0.94000000000000028</c:v>
                </c:pt>
                <c:pt idx="1">
                  <c:v>1</c:v>
                </c:pt>
                <c:pt idx="2">
                  <c:v>0.99</c:v>
                </c:pt>
                <c:pt idx="3">
                  <c:v>0.95000000000000029</c:v>
                </c:pt>
                <c:pt idx="4">
                  <c:v>0.93</c:v>
                </c:pt>
              </c:numCache>
            </c:numRef>
          </c:val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2011 (N=80)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P53_2. Czy urzędnik w czasie załatwiania sprawy udzielał informacji w sposób zrozumiały?</c:v>
                </c:pt>
                <c:pt idx="2">
                  <c:v>P53_3. Czy urzędnik w czasie załatwiania sprawy udzielał informacji w sposób kompetentny?</c:v>
                </c:pt>
                <c:pt idx="3">
                  <c:v>P53_4. Czy urzędnik w czasie załatwiania sprawy poświęcił Ci dużo uwagi/ czasu?</c:v>
                </c:pt>
                <c:pt idx="4">
                  <c:v>P54. Czy jesteś zadowolony ze sposobu obsługi przez urzędnika?</c:v>
                </c:pt>
              </c:strCache>
            </c:strRef>
          </c:cat>
          <c:val>
            <c:numRef>
              <c:f>Sheet1!$E$2:$E$6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88127192"/>
        <c:axId val="188127584"/>
      </c:barChart>
      <c:catAx>
        <c:axId val="18812719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88127584"/>
        <c:crossesAt val="0"/>
        <c:auto val="1"/>
        <c:lblAlgn val="ctr"/>
        <c:lblOffset val="100"/>
        <c:noMultiLvlLbl val="0"/>
      </c:catAx>
      <c:valAx>
        <c:axId val="188127584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812719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210084033613443E-2"/>
          <c:y val="4.9140049140049139E-3"/>
          <c:w val="0.81932773109243651"/>
          <c:h val="0.84029484029484303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2014 (N=87)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OGÓLNA OCENA ZADOWOLENIA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0.94</c:v>
                </c:pt>
                <c:pt idx="1">
                  <c:v>0.98</c:v>
                </c:pt>
                <c:pt idx="2">
                  <c:v>0.92</c:v>
                </c:pt>
                <c:pt idx="3">
                  <c:v>0.92</c:v>
                </c:pt>
                <c:pt idx="4">
                  <c:v>0.89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2013 (N=85)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OGÓLNA OCENA ZADOWOLENIA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0.98823529411764688</c:v>
                </c:pt>
                <c:pt idx="1">
                  <c:v>0.96470588235294119</c:v>
                </c:pt>
                <c:pt idx="2">
                  <c:v>0.83529411764705885</c:v>
                </c:pt>
                <c:pt idx="3">
                  <c:v>0.88235294117647067</c:v>
                </c:pt>
                <c:pt idx="4">
                  <c:v>0.87058823529411766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2012 (N=85)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 algn="ctr">
                  <a:defRPr lang="pl-PL" sz="1100" b="0" i="0" u="none" strike="noStrike" kern="1200" baseline="0">
                    <a:solidFill>
                      <a:srgbClr val="808285">
                        <a:lumMod val="50000"/>
                      </a:srgb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Urzędnik był uprzejmy i miły</c:v>
                </c:pt>
                <c:pt idx="1">
                  <c:v>Urzędnik udzielał informacji w sposób zrozumiały </c:v>
                </c:pt>
                <c:pt idx="2">
                  <c:v>Urzędnik udzielał informacji w sposób kompetentny</c:v>
                </c:pt>
                <c:pt idx="3">
                  <c:v>Urzędnik poświęcił Ci dużo uwagi/ czasu</c:v>
                </c:pt>
                <c:pt idx="4">
                  <c:v>OGÓLNA OCENA ZADOWOLENIA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0.94</c:v>
                </c:pt>
                <c:pt idx="1">
                  <c:v>0.99</c:v>
                </c:pt>
                <c:pt idx="2">
                  <c:v>0.89</c:v>
                </c:pt>
                <c:pt idx="3">
                  <c:v>0.88</c:v>
                </c:pt>
                <c:pt idx="4">
                  <c:v>0.85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188126800"/>
        <c:axId val="188128368"/>
      </c:barChart>
      <c:catAx>
        <c:axId val="18812680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one"/>
        <c:spPr>
          <a:ln>
            <a:solidFill>
              <a:schemeClr val="bg1"/>
            </a:solidFill>
          </a:ln>
        </c:spPr>
        <c:crossAx val="188128368"/>
        <c:crossesAt val="0"/>
        <c:auto val="1"/>
        <c:lblAlgn val="ctr"/>
        <c:lblOffset val="100"/>
        <c:noMultiLvlLbl val="0"/>
      </c:catAx>
      <c:valAx>
        <c:axId val="188128368"/>
        <c:scaling>
          <c:orientation val="minMax"/>
          <c:max val="1.100000000000000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81268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501228501228506"/>
          <c:w val="0.46474218750000001"/>
          <c:h val="0.1347435185185184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Białołęka</c:v>
                </c:pt>
                <c:pt idx="2">
                  <c:v>Bielany</c:v>
                </c:pt>
                <c:pt idx="3">
                  <c:v>Ochota</c:v>
                </c:pt>
                <c:pt idx="4">
                  <c:v>Praga Południe</c:v>
                </c:pt>
                <c:pt idx="5">
                  <c:v>Praga
Północ</c:v>
                </c:pt>
                <c:pt idx="6">
                  <c:v>Ursus</c:v>
                </c:pt>
                <c:pt idx="7">
                  <c:v>Wawer</c:v>
                </c:pt>
                <c:pt idx="8">
                  <c:v>Wesoła</c:v>
                </c:pt>
                <c:pt idx="9">
                  <c:v>Włochy</c:v>
                </c:pt>
                <c:pt idx="10">
                  <c:v>Wola</c:v>
                </c:pt>
                <c:pt idx="11">
                  <c:v>Żoliborz</c:v>
                </c:pt>
                <c:pt idx="12">
                  <c:v>Bemowo</c:v>
                </c:pt>
                <c:pt idx="13">
                  <c:v>Rembertów</c:v>
                </c:pt>
                <c:pt idx="14">
                  <c:v>Śródmieście</c:v>
                </c:pt>
                <c:pt idx="15">
                  <c:v>Targówek</c:v>
                </c:pt>
                <c:pt idx="16">
                  <c:v>Ursynów</c:v>
                </c:pt>
                <c:pt idx="17">
                  <c:v>Wilanów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0.98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0.95</c:v>
                </c:pt>
                <c:pt idx="13">
                  <c:v>0.95</c:v>
                </c:pt>
                <c:pt idx="14">
                  <c:v>0.95</c:v>
                </c:pt>
                <c:pt idx="15">
                  <c:v>0.95</c:v>
                </c:pt>
                <c:pt idx="16">
                  <c:v>0.95</c:v>
                </c:pt>
                <c:pt idx="17">
                  <c:v>0.85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93091952"/>
        <c:axId val="193092344"/>
      </c:barChart>
      <c:catAx>
        <c:axId val="193091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3092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309234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309195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Ochota</c:v>
                </c:pt>
                <c:pt idx="3">
                  <c:v>Praga
Północ</c:v>
                </c:pt>
                <c:pt idx="4">
                  <c:v>Rembertów</c:v>
                </c:pt>
                <c:pt idx="5">
                  <c:v>Śródmieście</c:v>
                </c:pt>
                <c:pt idx="6">
                  <c:v>Targówek</c:v>
                </c:pt>
                <c:pt idx="7">
                  <c:v>Ursynów</c:v>
                </c:pt>
                <c:pt idx="8">
                  <c:v>Wesoła</c:v>
                </c:pt>
                <c:pt idx="9">
                  <c:v>Włochy</c:v>
                </c:pt>
                <c:pt idx="10">
                  <c:v>Żoliborz</c:v>
                </c:pt>
                <c:pt idx="11">
                  <c:v>Bielany</c:v>
                </c:pt>
                <c:pt idx="12">
                  <c:v>Praga Południe</c:v>
                </c:pt>
                <c:pt idx="13">
                  <c:v>Ursus</c:v>
                </c:pt>
                <c:pt idx="14">
                  <c:v>Wawer</c:v>
                </c:pt>
                <c:pt idx="15">
                  <c:v>Wilanów</c:v>
                </c:pt>
                <c:pt idx="16">
                  <c:v>Wola</c:v>
                </c:pt>
                <c:pt idx="17">
                  <c:v>Białołęka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0.98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0.95</c:v>
                </c:pt>
                <c:pt idx="15">
                  <c:v>0.95</c:v>
                </c:pt>
                <c:pt idx="16">
                  <c:v>0.95</c:v>
                </c:pt>
                <c:pt idx="17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93093128"/>
        <c:axId val="193093520"/>
      </c:barChart>
      <c:catAx>
        <c:axId val="193093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3093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9309352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9309312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"/>
          <c:y val="4.0322580645161428E-3"/>
          <c:w val="0.84615384615384781"/>
          <c:h val="0.842741935483874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(N=340)</c:v>
                </c:pt>
                <c:pt idx="1">
                  <c:v>2013 (N=335)</c:v>
                </c:pt>
                <c:pt idx="2">
                  <c:v>2012 (N=334)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0.99</c:v>
                </c:pt>
                <c:pt idx="1">
                  <c:v>0.99104477611940334</c:v>
                </c:pt>
                <c:pt idx="2">
                  <c:v>0.99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(N=340)</c:v>
                </c:pt>
                <c:pt idx="1">
                  <c:v>2013 (N=335)</c:v>
                </c:pt>
                <c:pt idx="2">
                  <c:v>2012 (N=334)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1.0000000000000005E-2</c:v>
                </c:pt>
                <c:pt idx="1">
                  <c:v>8.9552238805970224E-3</c:v>
                </c:pt>
                <c:pt idx="2">
                  <c:v>1.0000000000000005E-2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(N=340)</c:v>
                </c:pt>
                <c:pt idx="1">
                  <c:v>2013 (N=335)</c:v>
                </c:pt>
                <c:pt idx="2">
                  <c:v>2012 (N=334)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84135552"/>
        <c:axId val="187020192"/>
      </c:barChart>
      <c:catAx>
        <c:axId val="1841355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7020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70201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84135552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9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Praga
Północ</c:v>
                </c:pt>
                <c:pt idx="5">
                  <c:v>Rembertów</c:v>
                </c:pt>
                <c:pt idx="6">
                  <c:v>Targówek</c:v>
                </c:pt>
                <c:pt idx="7">
                  <c:v>Wesoła</c:v>
                </c:pt>
                <c:pt idx="8">
                  <c:v>Żoliborz</c:v>
                </c:pt>
                <c:pt idx="9">
                  <c:v>Ochota</c:v>
                </c:pt>
                <c:pt idx="10">
                  <c:v>Śródmieście</c:v>
                </c:pt>
                <c:pt idx="11">
                  <c:v>Ursus</c:v>
                </c:pt>
                <c:pt idx="12">
                  <c:v>Wawer</c:v>
                </c:pt>
                <c:pt idx="13">
                  <c:v>Wola</c:v>
                </c:pt>
                <c:pt idx="14">
                  <c:v>Praga Południe</c:v>
                </c:pt>
                <c:pt idx="15">
                  <c:v>Ursynów</c:v>
                </c:pt>
                <c:pt idx="16">
                  <c:v>Wilanów</c:v>
                </c:pt>
                <c:pt idx="17">
                  <c:v>Włochy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0.95</c:v>
                </c:pt>
                <c:pt idx="10">
                  <c:v>0.95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</c:v>
                </c:pt>
                <c:pt idx="15">
                  <c:v>0.9</c:v>
                </c:pt>
                <c:pt idx="16">
                  <c:v>0.8</c:v>
                </c:pt>
                <c:pt idx="17">
                  <c:v>0.65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8693232"/>
        <c:axId val="188693624"/>
      </c:barChart>
      <c:catAx>
        <c:axId val="188693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8693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869362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869323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Na sali, kieszonki, stojaki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0.9</c:v>
                </c:pt>
                <c:pt idx="1">
                  <c:v>0.95</c:v>
                </c:pt>
                <c:pt idx="2">
                  <c:v>0.9</c:v>
                </c:pt>
                <c:pt idx="3">
                  <c:v>0.75</c:v>
                </c:pt>
                <c:pt idx="4">
                  <c:v>0.95</c:v>
                </c:pt>
                <c:pt idx="5">
                  <c:v>0.9</c:v>
                </c:pt>
                <c:pt idx="6">
                  <c:v>0.75</c:v>
                </c:pt>
                <c:pt idx="7">
                  <c:v>1</c:v>
                </c:pt>
                <c:pt idx="8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Przy okienku, na ladzie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0.14411764705882354</c:v>
                </c:pt>
                <c:pt idx="1">
                  <c:v>0.35</c:v>
                </c:pt>
                <c:pt idx="2">
                  <c:v>0.2</c:v>
                </c:pt>
                <c:pt idx="3">
                  <c:v>0.15</c:v>
                </c:pt>
                <c:pt idx="4">
                  <c:v>0.25</c:v>
                </c:pt>
                <c:pt idx="5">
                  <c:v>0.05</c:v>
                </c:pt>
                <c:pt idx="6">
                  <c:v>0.1</c:v>
                </c:pt>
                <c:pt idx="7">
                  <c:v>0.2</c:v>
                </c:pt>
                <c:pt idx="8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 innym miejscu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8.2352941176470587E-2</c:v>
                </c:pt>
                <c:pt idx="1">
                  <c:v>0</c:v>
                </c:pt>
                <c:pt idx="2">
                  <c:v>0</c:v>
                </c:pt>
                <c:pt idx="3">
                  <c:v>0.15000000000000002</c:v>
                </c:pt>
                <c:pt idx="4">
                  <c:v>0</c:v>
                </c:pt>
                <c:pt idx="5">
                  <c:v>0.15</c:v>
                </c:pt>
                <c:pt idx="6">
                  <c:v>0.15000000000000002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Nie ma/ brak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3.8235294117647062E-2</c:v>
                </c:pt>
                <c:pt idx="1">
                  <c:v>0.05</c:v>
                </c:pt>
                <c:pt idx="2">
                  <c:v>0.05</c:v>
                </c:pt>
                <c:pt idx="3">
                  <c:v>0.1</c:v>
                </c:pt>
                <c:pt idx="4">
                  <c:v>0</c:v>
                </c:pt>
                <c:pt idx="5">
                  <c:v>0.1</c:v>
                </c:pt>
                <c:pt idx="6">
                  <c:v>0.15</c:v>
                </c:pt>
                <c:pt idx="7">
                  <c:v>0</c:v>
                </c:pt>
                <c:pt idx="8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188694408"/>
        <c:axId val="203947720"/>
      </c:barChart>
      <c:catAx>
        <c:axId val="188694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3947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394772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869440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7369880307696E-2"/>
          <c:y val="0.14286431987860324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Na sali, kieszonki, stojaki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0.9</c:v>
                </c:pt>
                <c:pt idx="1">
                  <c:v>0.95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0.95</c:v>
                </c:pt>
                <c:pt idx="6">
                  <c:v>0.45</c:v>
                </c:pt>
                <c:pt idx="7">
                  <c:v>0.9</c:v>
                </c:pt>
                <c:pt idx="8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Przy okienku, na ladzie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0.1</c:v>
                </c:pt>
                <c:pt idx="1">
                  <c:v>0.15</c:v>
                </c:pt>
                <c:pt idx="2">
                  <c:v>0.15</c:v>
                </c:pt>
                <c:pt idx="3">
                  <c:v>0.1</c:v>
                </c:pt>
                <c:pt idx="4">
                  <c:v>0.05</c:v>
                </c:pt>
                <c:pt idx="5">
                  <c:v>0.1</c:v>
                </c:pt>
                <c:pt idx="6">
                  <c:v>0.1</c:v>
                </c:pt>
                <c:pt idx="7">
                  <c:v>0.1</c:v>
                </c:pt>
                <c:pt idx="8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 innym miejscu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0.05</c:v>
                </c:pt>
                <c:pt idx="1">
                  <c:v>0.05</c:v>
                </c:pt>
                <c:pt idx="2">
                  <c:v>0</c:v>
                </c:pt>
                <c:pt idx="3">
                  <c:v>0.1</c:v>
                </c:pt>
                <c:pt idx="4">
                  <c:v>0.15</c:v>
                </c:pt>
                <c:pt idx="5">
                  <c:v>0</c:v>
                </c:pt>
                <c:pt idx="6">
                  <c:v>0.45</c:v>
                </c:pt>
                <c:pt idx="7">
                  <c:v>0.1</c:v>
                </c:pt>
                <c:pt idx="8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Nie ma/ brak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0.05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0.05</c:v>
                </c:pt>
                <c:pt idx="6">
                  <c:v>0</c:v>
                </c:pt>
                <c:pt idx="7">
                  <c:v>0.05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203948504"/>
        <c:axId val="203948896"/>
      </c:barChart>
      <c:catAx>
        <c:axId val="203948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3948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3948896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3948504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  <c:pt idx="9">
                  <c:v>Ursus</c:v>
                </c:pt>
                <c:pt idx="10">
                  <c:v>Ursynów</c:v>
                </c:pt>
                <c:pt idx="11">
                  <c:v>Wawer</c:v>
                </c:pt>
                <c:pt idx="12">
                  <c:v>Wesoła</c:v>
                </c:pt>
                <c:pt idx="13">
                  <c:v>Wilanów</c:v>
                </c:pt>
                <c:pt idx="14">
                  <c:v>Wola</c:v>
                </c:pt>
                <c:pt idx="15">
                  <c:v>Żoliborz</c:v>
                </c:pt>
                <c:pt idx="16">
                  <c:v>Włochy</c:v>
                </c:pt>
                <c:pt idx="17">
                  <c:v>Targówek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0.95</c:v>
                </c:pt>
                <c:pt idx="17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4026016"/>
        <c:axId val="204026408"/>
      </c:barChart>
      <c:catAx>
        <c:axId val="204026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40264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402640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402601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Bielany</c:v>
                </c:pt>
                <c:pt idx="3">
                  <c:v>Ochota</c:v>
                </c:pt>
                <c:pt idx="4">
                  <c:v>Praga Południe</c:v>
                </c:pt>
                <c:pt idx="5">
                  <c:v>Praga
Północ</c:v>
                </c:pt>
                <c:pt idx="6">
                  <c:v>Śródmieście</c:v>
                </c:pt>
                <c:pt idx="7">
                  <c:v>Targówek</c:v>
                </c:pt>
                <c:pt idx="8">
                  <c:v>Ursus</c:v>
                </c:pt>
                <c:pt idx="9">
                  <c:v>Ursynów</c:v>
                </c:pt>
                <c:pt idx="10">
                  <c:v>Wawer</c:v>
                </c:pt>
                <c:pt idx="11">
                  <c:v>Wesoła</c:v>
                </c:pt>
                <c:pt idx="12">
                  <c:v>Włochy</c:v>
                </c:pt>
                <c:pt idx="13">
                  <c:v>Wola</c:v>
                </c:pt>
                <c:pt idx="14">
                  <c:v>Żoliborz</c:v>
                </c:pt>
                <c:pt idx="15">
                  <c:v>Białołęka</c:v>
                </c:pt>
                <c:pt idx="16">
                  <c:v>Rembertów</c:v>
                </c:pt>
                <c:pt idx="17">
                  <c:v>Wilanów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0.95</c:v>
                </c:pt>
                <c:pt idx="16">
                  <c:v>0.95</c:v>
                </c:pt>
                <c:pt idx="17">
                  <c:v>0.84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4027192"/>
        <c:axId val="204027584"/>
      </c:barChart>
      <c:catAx>
        <c:axId val="204027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4027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402758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402719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Na sali, kieszonki, stojaki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0.84084084084084099</c:v>
                </c:pt>
                <c:pt idx="1">
                  <c:v>1</c:v>
                </c:pt>
                <c:pt idx="2">
                  <c:v>0.60000000000000009</c:v>
                </c:pt>
                <c:pt idx="3">
                  <c:v>0.9</c:v>
                </c:pt>
                <c:pt idx="4">
                  <c:v>0.95000000000000007</c:v>
                </c:pt>
                <c:pt idx="5">
                  <c:v>0.60000000000000009</c:v>
                </c:pt>
                <c:pt idx="6">
                  <c:v>0.65000000000000013</c:v>
                </c:pt>
                <c:pt idx="7">
                  <c:v>0.95000000000000007</c:v>
                </c:pt>
                <c:pt idx="8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Przy okienku, na ladzie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0.21621621621621623</c:v>
                </c:pt>
                <c:pt idx="1">
                  <c:v>0.5</c:v>
                </c:pt>
                <c:pt idx="2">
                  <c:v>0.35000000000000003</c:v>
                </c:pt>
                <c:pt idx="3">
                  <c:v>0.15000000000000002</c:v>
                </c:pt>
                <c:pt idx="4">
                  <c:v>0.2</c:v>
                </c:pt>
                <c:pt idx="5">
                  <c:v>0.1</c:v>
                </c:pt>
                <c:pt idx="6">
                  <c:v>0.2</c:v>
                </c:pt>
                <c:pt idx="7">
                  <c:v>0.15000000000000002</c:v>
                </c:pt>
                <c:pt idx="8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 punkcie informacyjnym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9.3093093093093118E-2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0.30000000000000004</c:v>
                </c:pt>
                <c:pt idx="6">
                  <c:v>0.30000000000000004</c:v>
                </c:pt>
                <c:pt idx="7">
                  <c:v>0</c:v>
                </c:pt>
                <c:pt idx="8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W innym miejscu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1.8018018018018021E-2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0.05</c:v>
                </c:pt>
                <c:pt idx="8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Nie ma/ brak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Sheet1!$B$6:$S$6</c:f>
              <c:numCache>
                <c:formatCode>0%</c:formatCode>
                <c:ptCount val="9"/>
                <c:pt idx="0">
                  <c:v>5.1051051051051059E-2</c:v>
                </c:pt>
                <c:pt idx="1">
                  <c:v>0</c:v>
                </c:pt>
                <c:pt idx="2">
                  <c:v>0.1</c:v>
                </c:pt>
                <c:pt idx="3">
                  <c:v>0.1</c:v>
                </c:pt>
                <c:pt idx="4">
                  <c:v>0</c:v>
                </c:pt>
                <c:pt idx="5">
                  <c:v>0.15000000000000002</c:v>
                </c:pt>
                <c:pt idx="6">
                  <c:v>0.1</c:v>
                </c:pt>
                <c:pt idx="7">
                  <c:v>0</c:v>
                </c:pt>
                <c:pt idx="8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9077576"/>
        <c:axId val="189077968"/>
      </c:barChart>
      <c:catAx>
        <c:axId val="189077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90779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907796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907757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067369880307696E-2"/>
          <c:y val="0.14286431987860324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Na sali, kieszonki, stojaki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0.70000000000000029</c:v>
                </c:pt>
                <c:pt idx="1">
                  <c:v>0.9</c:v>
                </c:pt>
                <c:pt idx="2">
                  <c:v>0.95000000000000029</c:v>
                </c:pt>
                <c:pt idx="3">
                  <c:v>1</c:v>
                </c:pt>
                <c:pt idx="4">
                  <c:v>0.85000000000000031</c:v>
                </c:pt>
                <c:pt idx="5">
                  <c:v>0.8</c:v>
                </c:pt>
                <c:pt idx="6">
                  <c:v>0.76923076923076916</c:v>
                </c:pt>
                <c:pt idx="7">
                  <c:v>0.85000000000000031</c:v>
                </c:pt>
                <c:pt idx="8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Przy okienku, na ladzie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0.15000000000000008</c:v>
                </c:pt>
                <c:pt idx="1">
                  <c:v>0.15000000000000008</c:v>
                </c:pt>
                <c:pt idx="2">
                  <c:v>0.25</c:v>
                </c:pt>
                <c:pt idx="3">
                  <c:v>0.1</c:v>
                </c:pt>
                <c:pt idx="4">
                  <c:v>0</c:v>
                </c:pt>
                <c:pt idx="5">
                  <c:v>0.4</c:v>
                </c:pt>
                <c:pt idx="6">
                  <c:v>0.23076923076923095</c:v>
                </c:pt>
                <c:pt idx="7">
                  <c:v>0.25</c:v>
                </c:pt>
                <c:pt idx="8">
                  <c:v>0.4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 puncie informacyjnym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0.30000000000000016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0.45</c:v>
                </c:pt>
                <c:pt idx="5">
                  <c:v>0.05</c:v>
                </c:pt>
                <c:pt idx="6">
                  <c:v>0</c:v>
                </c:pt>
                <c:pt idx="7">
                  <c:v>0.05</c:v>
                </c:pt>
                <c:pt idx="8">
                  <c:v>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W innym miejscu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0.05</c:v>
                </c:pt>
                <c:pt idx="3">
                  <c:v>0</c:v>
                </c:pt>
                <c:pt idx="4">
                  <c:v>0.05</c:v>
                </c:pt>
                <c:pt idx="5">
                  <c:v>0.05</c:v>
                </c:pt>
                <c:pt idx="6">
                  <c:v>0</c:v>
                </c:pt>
                <c:pt idx="7">
                  <c:v>0.05</c:v>
                </c:pt>
                <c:pt idx="8">
                  <c:v>0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Nie ma| brak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Targówek</c:v>
                </c:pt>
                <c:pt idx="1">
                  <c:v>Ursus</c:v>
                </c:pt>
                <c:pt idx="2">
                  <c:v>Ursynów</c:v>
                </c:pt>
                <c:pt idx="3">
                  <c:v>Wawer</c:v>
                </c:pt>
                <c:pt idx="4">
                  <c:v>Wesoła</c:v>
                </c:pt>
                <c:pt idx="5">
                  <c:v>Wilanów</c:v>
                </c:pt>
                <c:pt idx="6">
                  <c:v>Włochy</c:v>
                </c:pt>
                <c:pt idx="7">
                  <c:v>Wola</c:v>
                </c:pt>
                <c:pt idx="8">
                  <c:v>Żoliborz</c:v>
                </c:pt>
              </c:strCache>
            </c:strRef>
          </c:cat>
          <c:val>
            <c:numRef>
              <c:f>Sheet1!$B$6:$S$6</c:f>
              <c:numCache>
                <c:formatCode>0%</c:formatCode>
                <c:ptCount val="9"/>
                <c:pt idx="0">
                  <c:v>0.1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0.05</c:v>
                </c:pt>
                <c:pt idx="6">
                  <c:v>7.6923076923076927E-2</c:v>
                </c:pt>
                <c:pt idx="7">
                  <c:v>0.05</c:v>
                </c:pt>
                <c:pt idx="8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89078752"/>
        <c:axId val="203976864"/>
      </c:barChart>
      <c:catAx>
        <c:axId val="189078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3976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3976864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89078752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legend>
      <c:legendPos val="b"/>
      <c:layout>
        <c:manualLayout>
          <c:xMode val="edge"/>
          <c:yMode val="edge"/>
          <c:x val="5.9534351381364835E-2"/>
          <c:y val="0.85625234136197148"/>
          <c:w val="0.89999990546933173"/>
          <c:h val="8.8484593393195726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Ochota</c:v>
                </c:pt>
                <c:pt idx="3">
                  <c:v>Praga Południe</c:v>
                </c:pt>
                <c:pt idx="4">
                  <c:v>Praga
Północ</c:v>
                </c:pt>
                <c:pt idx="5">
                  <c:v>Rembertów</c:v>
                </c:pt>
                <c:pt idx="6">
                  <c:v>Śródmieście</c:v>
                </c:pt>
                <c:pt idx="7">
                  <c:v>Targówek</c:v>
                </c:pt>
                <c:pt idx="8">
                  <c:v>Ursus</c:v>
                </c:pt>
                <c:pt idx="9">
                  <c:v>Ursynów</c:v>
                </c:pt>
                <c:pt idx="10">
                  <c:v>Wawer</c:v>
                </c:pt>
                <c:pt idx="11">
                  <c:v>Wesoła</c:v>
                </c:pt>
                <c:pt idx="12">
                  <c:v>Włochy</c:v>
                </c:pt>
                <c:pt idx="13">
                  <c:v>Wola</c:v>
                </c:pt>
                <c:pt idx="14">
                  <c:v>Żoliborz</c:v>
                </c:pt>
                <c:pt idx="15">
                  <c:v>Bielany</c:v>
                </c:pt>
                <c:pt idx="16">
                  <c:v>Wilanów</c:v>
                </c:pt>
                <c:pt idx="17">
                  <c:v>Białołęka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0.99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0.95</c:v>
                </c:pt>
                <c:pt idx="16">
                  <c:v>0.95</c:v>
                </c:pt>
                <c:pt idx="17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3977648"/>
        <c:axId val="203978040"/>
      </c:barChart>
      <c:catAx>
        <c:axId val="203977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3978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3978040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3977648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FF9900"/>
            </a:solidFill>
            <a:ln w="23369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3300"/>
              </a:solidFill>
              <a:ln w="23369">
                <a:noFill/>
              </a:ln>
            </c:spPr>
          </c:dPt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104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Sheet1!$B$1:$S$1</c:f>
              <c:strCache>
                <c:ptCount val="18"/>
                <c:pt idx="0">
                  <c:v>Ogółem
(N=340)</c:v>
                </c:pt>
                <c:pt idx="1">
                  <c:v>Bemowo</c:v>
                </c:pt>
                <c:pt idx="2">
                  <c:v>Ochota</c:v>
                </c:pt>
                <c:pt idx="3">
                  <c:v>Praga Południe</c:v>
                </c:pt>
                <c:pt idx="4">
                  <c:v>Ursus</c:v>
                </c:pt>
                <c:pt idx="5">
                  <c:v>Ursynów</c:v>
                </c:pt>
                <c:pt idx="6">
                  <c:v>Wawer</c:v>
                </c:pt>
                <c:pt idx="7">
                  <c:v>Wesoła</c:v>
                </c:pt>
                <c:pt idx="8">
                  <c:v>Włochy</c:v>
                </c:pt>
                <c:pt idx="9">
                  <c:v>Wola</c:v>
                </c:pt>
                <c:pt idx="10">
                  <c:v>Żoliborz</c:v>
                </c:pt>
                <c:pt idx="11">
                  <c:v>Białołęka</c:v>
                </c:pt>
                <c:pt idx="12">
                  <c:v>Bielany</c:v>
                </c:pt>
                <c:pt idx="13">
                  <c:v>Rembertów</c:v>
                </c:pt>
                <c:pt idx="14">
                  <c:v>Śródmieście</c:v>
                </c:pt>
                <c:pt idx="15">
                  <c:v>Wilanów</c:v>
                </c:pt>
                <c:pt idx="16">
                  <c:v>Praga
Północ</c:v>
                </c:pt>
                <c:pt idx="17">
                  <c:v>Targówek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18"/>
                <c:pt idx="0">
                  <c:v>0.97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0.95</c:v>
                </c:pt>
                <c:pt idx="12">
                  <c:v>0.95</c:v>
                </c:pt>
                <c:pt idx="13">
                  <c:v>0.95</c:v>
                </c:pt>
                <c:pt idx="14">
                  <c:v>0.95</c:v>
                </c:pt>
                <c:pt idx="15">
                  <c:v>0.95</c:v>
                </c:pt>
                <c:pt idx="16">
                  <c:v>0.9</c:v>
                </c:pt>
                <c:pt idx="17">
                  <c:v>0.89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04509360"/>
        <c:axId val="204509752"/>
      </c:barChart>
      <c:catAx>
        <c:axId val="204509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-540000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4509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4509752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4509360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103626943005271E-2"/>
          <c:y val="0.19310344827586209"/>
          <c:w val="0.94093264248704667"/>
          <c:h val="0.424137931034482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Na tablicy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369">
              <a:noFill/>
            </a:ln>
          </c:spPr>
          <c:invertIfNegative val="0"/>
          <c:dLbls>
            <c:spPr>
              <a:noFill/>
              <a:ln w="23369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Sheet1!$B$2:$S$2</c:f>
              <c:numCache>
                <c:formatCode>0%</c:formatCode>
                <c:ptCount val="9"/>
                <c:pt idx="0">
                  <c:v>0.71470588235294119</c:v>
                </c:pt>
                <c:pt idx="1">
                  <c:v>0.4</c:v>
                </c:pt>
                <c:pt idx="2">
                  <c:v>0.8</c:v>
                </c:pt>
                <c:pt idx="3">
                  <c:v>0.7</c:v>
                </c:pt>
                <c:pt idx="4">
                  <c:v>0.8</c:v>
                </c:pt>
                <c:pt idx="5">
                  <c:v>0.85</c:v>
                </c:pt>
                <c:pt idx="6">
                  <c:v>0.9</c:v>
                </c:pt>
                <c:pt idx="7">
                  <c:v>0.95</c:v>
                </c:pt>
                <c:pt idx="8">
                  <c:v>0.4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Poza okienkiem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Sheet1!$B$3:$S$3</c:f>
              <c:numCache>
                <c:formatCode>0%</c:formatCode>
                <c:ptCount val="9"/>
                <c:pt idx="0">
                  <c:v>0.27941176470588236</c:v>
                </c:pt>
                <c:pt idx="1">
                  <c:v>0.35</c:v>
                </c:pt>
                <c:pt idx="2">
                  <c:v>0.2</c:v>
                </c:pt>
                <c:pt idx="3">
                  <c:v>0.25</c:v>
                </c:pt>
                <c:pt idx="4">
                  <c:v>0.2</c:v>
                </c:pt>
                <c:pt idx="5">
                  <c:v>0.3</c:v>
                </c:pt>
                <c:pt idx="6">
                  <c:v>0.2</c:v>
                </c:pt>
                <c:pt idx="7">
                  <c:v>0.3</c:v>
                </c:pt>
                <c:pt idx="8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W okienku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Sheet1!$B$4:$S$4</c:f>
              <c:numCache>
                <c:formatCode>0%</c:formatCode>
                <c:ptCount val="9"/>
                <c:pt idx="0">
                  <c:v>6.1764705882352944E-2</c:v>
                </c:pt>
                <c:pt idx="1">
                  <c:v>0.15</c:v>
                </c:pt>
                <c:pt idx="2">
                  <c:v>0.05</c:v>
                </c:pt>
                <c:pt idx="3">
                  <c:v>0</c:v>
                </c:pt>
                <c:pt idx="4">
                  <c:v>0.1</c:v>
                </c:pt>
                <c:pt idx="5">
                  <c:v>0.05</c:v>
                </c:pt>
                <c:pt idx="6">
                  <c:v>0.05</c:v>
                </c:pt>
                <c:pt idx="7">
                  <c:v>0</c:v>
                </c:pt>
                <c:pt idx="8">
                  <c:v>0.3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W innym miejscu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Sheet1!$B$5:$S$5</c:f>
              <c:numCache>
                <c:formatCode>0%</c:formatCode>
                <c:ptCount val="9"/>
                <c:pt idx="0">
                  <c:v>0.12941176470588234</c:v>
                </c:pt>
                <c:pt idx="1">
                  <c:v>0.05</c:v>
                </c:pt>
                <c:pt idx="2">
                  <c:v>0</c:v>
                </c:pt>
                <c:pt idx="3">
                  <c:v>0.2</c:v>
                </c:pt>
                <c:pt idx="4">
                  <c:v>0</c:v>
                </c:pt>
                <c:pt idx="5">
                  <c:v>0.05</c:v>
                </c:pt>
                <c:pt idx="6">
                  <c:v>0</c:v>
                </c:pt>
                <c:pt idx="7">
                  <c:v>0</c:v>
                </c:pt>
                <c:pt idx="8">
                  <c:v>0.1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Nie są dostępne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Sheet1!$B$1:$S$1</c:f>
              <c:strCache>
                <c:ptCount val="9"/>
                <c:pt idx="0">
                  <c:v>Ogółem
(N=340)</c:v>
                </c:pt>
                <c:pt idx="1">
                  <c:v>Bemowo</c:v>
                </c:pt>
                <c:pt idx="2">
                  <c:v>Białołęka</c:v>
                </c:pt>
                <c:pt idx="3">
                  <c:v>Bielany</c:v>
                </c:pt>
                <c:pt idx="4">
                  <c:v>Ochota</c:v>
                </c:pt>
                <c:pt idx="5">
                  <c:v>Praga Południe</c:v>
                </c:pt>
                <c:pt idx="6">
                  <c:v>Praga
Północ</c:v>
                </c:pt>
                <c:pt idx="7">
                  <c:v>Rembertów</c:v>
                </c:pt>
                <c:pt idx="8">
                  <c:v>Śródmieście</c:v>
                </c:pt>
              </c:strCache>
            </c:strRef>
          </c:cat>
          <c:val>
            <c:numRef>
              <c:f>Sheet1!$B$6:$S$6</c:f>
              <c:numCache>
                <c:formatCode>0%</c:formatCode>
                <c:ptCount val="9"/>
                <c:pt idx="0">
                  <c:v>3.8235294117647062E-2</c:v>
                </c:pt>
                <c:pt idx="1">
                  <c:v>0.1</c:v>
                </c:pt>
                <c:pt idx="2">
                  <c:v>0.1</c:v>
                </c:pt>
                <c:pt idx="3">
                  <c:v>0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axId val="204510536"/>
        <c:axId val="204510928"/>
      </c:barChart>
      <c:catAx>
        <c:axId val="204510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 anchor="ctr" anchorCtr="0"/>
          <a:lstStyle/>
          <a:p>
            <a:pPr>
              <a:defRPr sz="1050" b="0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4510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4510928"/>
        <c:scaling>
          <c:orientation val="minMax"/>
          <c:max val="1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2921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104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204510536"/>
        <c:crosses val="autoZero"/>
        <c:crossBetween val="between"/>
        <c:majorUnit val="0.2"/>
        <c:minorUnit val="0.1"/>
      </c:valAx>
      <c:spPr>
        <a:noFill/>
        <a:ln w="2336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1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0.21699</cdr:x>
      <cdr:y>0.75792</cdr:y>
    </cdr:from>
    <cdr:to>
      <cdr:x>0.27541</cdr:x>
      <cdr:y>0.88703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1872208" y="3381788"/>
          <a:ext cx="504056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l-PL" sz="1100" dirty="0" smtClean="0">
              <a:solidFill>
                <a:schemeClr val="bg1"/>
              </a:solidFill>
            </a:rPr>
            <a:t>1%</a:t>
          </a:r>
          <a:endParaRPr lang="en-GB" sz="1100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2014-11-20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2014-11-20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3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4.xml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6.xml"/><Relationship Id="rId2" Type="http://schemas.openxmlformats.org/officeDocument/2006/relationships/chart" Target="../charts/chart135.xml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8.xml"/><Relationship Id="rId2" Type="http://schemas.openxmlformats.org/officeDocument/2006/relationships/chart" Target="../charts/chart137.xml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0.xml"/><Relationship Id="rId2" Type="http://schemas.openxmlformats.org/officeDocument/2006/relationships/chart" Target="../charts/chart139.xml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7" Type="http://schemas.openxmlformats.org/officeDocument/2006/relationships/chart" Target="../charts/chart48.xml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47.xml"/><Relationship Id="rId5" Type="http://schemas.openxmlformats.org/officeDocument/2006/relationships/chart" Target="../charts/chart46.xml"/><Relationship Id="rId4" Type="http://schemas.openxmlformats.org/officeDocument/2006/relationships/chart" Target="../charts/chart4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5.xml"/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8.xml"/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1.xml"/><Relationship Id="rId7" Type="http://schemas.openxmlformats.org/officeDocument/2006/relationships/chart" Target="../charts/chart65.xml"/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64.xml"/><Relationship Id="rId5" Type="http://schemas.openxmlformats.org/officeDocument/2006/relationships/chart" Target="../charts/chart63.xml"/><Relationship Id="rId4" Type="http://schemas.openxmlformats.org/officeDocument/2006/relationships/chart" Target="../charts/chart6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7.xml"/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6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9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1.xml"/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7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3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6.xml"/><Relationship Id="rId2" Type="http://schemas.openxmlformats.org/officeDocument/2006/relationships/chart" Target="../charts/chart7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7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9.xml"/><Relationship Id="rId2" Type="http://schemas.openxmlformats.org/officeDocument/2006/relationships/chart" Target="../charts/chart78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2.xml"/><Relationship Id="rId2" Type="http://schemas.openxmlformats.org/officeDocument/2006/relationships/chart" Target="../charts/chart8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6.xml"/><Relationship Id="rId2" Type="http://schemas.openxmlformats.org/officeDocument/2006/relationships/chart" Target="../charts/chart8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9.xml"/><Relationship Id="rId2" Type="http://schemas.openxmlformats.org/officeDocument/2006/relationships/chart" Target="../charts/chart88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0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2.xml"/><Relationship Id="rId2" Type="http://schemas.openxmlformats.org/officeDocument/2006/relationships/chart" Target="../charts/chart91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4.xml"/><Relationship Id="rId2" Type="http://schemas.openxmlformats.org/officeDocument/2006/relationships/chart" Target="../charts/chart93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6.xml"/><Relationship Id="rId2" Type="http://schemas.openxmlformats.org/officeDocument/2006/relationships/chart" Target="../charts/chart95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8.xml"/><Relationship Id="rId2" Type="http://schemas.openxmlformats.org/officeDocument/2006/relationships/chart" Target="../charts/chart97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0.xml"/><Relationship Id="rId2" Type="http://schemas.openxmlformats.org/officeDocument/2006/relationships/chart" Target="../charts/chart99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1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3.xml"/><Relationship Id="rId2" Type="http://schemas.openxmlformats.org/officeDocument/2006/relationships/chart" Target="../charts/chart102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5.xml"/><Relationship Id="rId2" Type="http://schemas.openxmlformats.org/officeDocument/2006/relationships/chart" Target="../charts/chart104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6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8.xml"/><Relationship Id="rId2" Type="http://schemas.openxmlformats.org/officeDocument/2006/relationships/chart" Target="../charts/chart107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0.xml"/><Relationship Id="rId2" Type="http://schemas.openxmlformats.org/officeDocument/2006/relationships/chart" Target="../charts/chart109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2.xml"/><Relationship Id="rId2" Type="http://schemas.openxmlformats.org/officeDocument/2006/relationships/chart" Target="../charts/chart111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4.xml"/><Relationship Id="rId2" Type="http://schemas.openxmlformats.org/officeDocument/2006/relationships/chart" Target="../charts/chart11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6.xml"/><Relationship Id="rId2" Type="http://schemas.openxmlformats.org/officeDocument/2006/relationships/chart" Target="../charts/chart115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8.xml"/><Relationship Id="rId2" Type="http://schemas.openxmlformats.org/officeDocument/2006/relationships/chart" Target="../charts/chart117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0.xml"/><Relationship Id="rId2" Type="http://schemas.openxmlformats.org/officeDocument/2006/relationships/chart" Target="../charts/chart119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2.xml"/><Relationship Id="rId2" Type="http://schemas.openxmlformats.org/officeDocument/2006/relationships/chart" Target="../charts/chart121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4.xml"/><Relationship Id="rId2" Type="http://schemas.openxmlformats.org/officeDocument/2006/relationships/chart" Target="../charts/chart123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6.xml"/><Relationship Id="rId2" Type="http://schemas.openxmlformats.org/officeDocument/2006/relationships/chart" Target="../charts/chart125.xm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8.xml"/><Relationship Id="rId2" Type="http://schemas.openxmlformats.org/officeDocument/2006/relationships/chart" Target="../charts/chart127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0.xml"/><Relationship Id="rId2" Type="http://schemas.openxmlformats.org/officeDocument/2006/relationships/chart" Target="../charts/chart129.xml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2.xml"/><Relationship Id="rId2" Type="http://schemas.openxmlformats.org/officeDocument/2006/relationships/chart" Target="../charts/chart13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W 17 URZĘDACH </a:t>
            </a:r>
            <a:r>
              <a:rPr lang="pl-PL" dirty="0" smtClean="0"/>
              <a:t>DZIELNIC M.ST</a:t>
            </a:r>
            <a:r>
              <a:rPr lang="pl-PL" dirty="0"/>
              <a:t>. WARSZAWY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  <a:br>
              <a:rPr lang="pl-PL" sz="1800" b="1" dirty="0" smtClean="0">
                <a:solidFill>
                  <a:srgbClr val="808285"/>
                </a:solidFill>
              </a:rPr>
            </a:br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Listopad 2014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>
                <a:solidFill>
                  <a:schemeClr val="tx2"/>
                </a:solidFill>
              </a:rPr>
              <a:t>5 z 7</a:t>
            </a:r>
          </a:p>
        </p:txBody>
      </p:sp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72394" y="1980000"/>
            <a:ext cx="7560840" cy="4330114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Śródmieściu, na Bielanach i w Wawrze zdarzali się pojedynczy urzędnicy, którzy jedli lub pili w trakcie załatwiania sprawy z audytorem.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Zaledwie podczas 5% wizyt audytorzy zetknęli się ze zniecierpliwieniem ze strony urzędników. Relatywnie najmniejszą cierpliwość wykazywali urzędnicy na Ursynowie,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Wawrze, w Wesołej i na Wilanowie (10%).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67% urzędników dopytywało interesantów o szczegóły dotyczące przedstawianej sprawy. Na tle innych urzędów zdecydowanie pod tym względem wyróżniał się Żoliborz, gdzie aż 90% urzędników dopytywało o szczegóły sprawy. Na Targówku i w Śródmieściu taką inicjatywę wykazywała mniej niż połowa pracowników urzędu.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Zdecydowana większość urzędników (99%) posługiwała się językiem zrozumiałym </a:t>
            </a:r>
            <a:br>
              <a:rPr lang="pl-PL" sz="14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dla interesanta.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Urzędnicy relatywnie rzadko opuszczali swoje stanowisko pracy – zdarzało się to 3%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nich. W poprzednich latach sytuacje takie miały miejsce częściej – w 12% i 6% przypadków odpowiednio w latach 2012 i 2013.</a:t>
            </a: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62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/>
              <a:t>Czy urzędnik upewnił się, że zrozumiałeś </a:t>
            </a:r>
            <a:r>
              <a:rPr lang="pl-PL" sz="1200" b="1" dirty="0" smtClean="0"/>
              <a:t>jego wyjaśnienia</a:t>
            </a:r>
            <a:r>
              <a:rPr lang="pl-PL" sz="1200" b="1" dirty="0"/>
              <a:t>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100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2565698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Obsługa przedstawionej </a:t>
            </a:r>
            <a:r>
              <a:rPr lang="pl-PL" sz="3100" b="1" dirty="0" smtClean="0">
                <a:solidFill>
                  <a:schemeClr val="tx2"/>
                </a:solidFill>
              </a:rPr>
              <a:t>sprawy (5)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08298" y="6130130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638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10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/>
              <a:t>TOP-2-BOX („Zdecydowanie </a:t>
            </a:r>
            <a:r>
              <a:rPr lang="pl-PL" sz="1200" b="1" dirty="0" smtClean="0"/>
              <a:t>tak” </a:t>
            </a:r>
            <a:r>
              <a:rPr lang="pl-PL" sz="1200" b="1" dirty="0"/>
              <a:t>+ „Raczej tak”)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102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930489"/>
              </p:ext>
            </p:extLst>
          </p:nvPr>
        </p:nvGraphicFramePr>
        <p:xfrm>
          <a:off x="396330" y="2205658"/>
          <a:ext cx="846286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Ogólna ocena zadowolenia z obsługi przez urzędnika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218451"/>
              </p:ext>
            </p:extLst>
          </p:nvPr>
        </p:nvGraphicFramePr>
        <p:xfrm>
          <a:off x="72546" y="6310114"/>
          <a:ext cx="8791200" cy="42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  <a:gridCol w="446400"/>
              </a:tblGrid>
              <a:tr h="421200">
                <a:tc>
                  <a:txBody>
                    <a:bodyPr/>
                    <a:lstStyle/>
                    <a:p>
                      <a:r>
                        <a:rPr lang="pl-PL" sz="11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Średnia </a:t>
                      </a:r>
                    </a:p>
                    <a:p>
                      <a:pPr algn="ctr"/>
                      <a:r>
                        <a:rPr lang="pl-PL" sz="11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oceny</a:t>
                      </a:r>
                      <a:endParaRPr lang="pl-PL" sz="11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3,4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3,7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3,6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3,4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3,5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3,3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3,5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3,5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3,5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3,5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3,3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3,2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3,3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3,4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3,3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3,3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3,3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05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3,2</a:t>
                      </a:r>
                      <a:endParaRPr lang="pl-PL" sz="105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3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103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221882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urzędnik udzielał informacji w sposób </a:t>
            </a:r>
            <a:r>
              <a:rPr lang="pl-PL" sz="1200" b="1" dirty="0" smtClean="0"/>
              <a:t>zrozumiały?</a:t>
            </a:r>
            <a:endParaRPr lang="pl-PL" sz="1200" b="1" dirty="0">
              <a:latin typeface="Tahoma" pitchFamily="34" charset="0"/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był uprzejmy i miły?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2900" b="1" dirty="0" smtClean="0">
                <a:solidFill>
                  <a:schemeClr val="tx2"/>
                </a:solidFill>
              </a:rPr>
              <a:t>Ocena sposobu załatwienia przedstawionej sprawy przez urzędnika (1)</a:t>
            </a:r>
            <a:endParaRPr lang="pl-PL" sz="2900" b="1" dirty="0">
              <a:solidFill>
                <a:schemeClr val="tx2"/>
              </a:solidFill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228978" y="1476281"/>
            <a:ext cx="2808313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odpowiedzi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„Zdecydowanie tak” oraz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„Raczej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tak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48608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1320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104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221882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urzędnik w czasie załatwiania sprawy poświęcił Ci dużo uwagi/ czasu?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w czasie załatwiania sprawy udzielał informacji w sposób kompetentny?</a:t>
            </a:r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2900" b="1" dirty="0" smtClean="0">
                <a:solidFill>
                  <a:schemeClr val="tx2"/>
                </a:solidFill>
              </a:rPr>
              <a:t>Ocena sposobu załatwienia przedstawionej sprawy przez urzędnika (2)</a:t>
            </a:r>
            <a:endParaRPr lang="pl-PL" sz="2900" b="1" dirty="0">
              <a:solidFill>
                <a:schemeClr val="tx2"/>
              </a:solidFill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228978" y="1476281"/>
            <a:ext cx="2808313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odpowiedzi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„Zdecydowanie tak” oraz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„Raczej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tak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52208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2703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105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429123"/>
              </p:ext>
            </p:extLst>
          </p:nvPr>
        </p:nvGraphicFramePr>
        <p:xfrm>
          <a:off x="396330" y="4286261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8" y="4221882"/>
            <a:ext cx="8278805" cy="46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urzędnik wyrażał przy Tobie swoje uwagi/ komentarze dotyczące urzędu/ urzędników/ zarządu/ prezydenta m.st. Warszawy?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podczas rozmowy odczuwałeś niechęć ze </a:t>
            </a:r>
            <a:r>
              <a:rPr lang="pl-PL" sz="1200" b="1" dirty="0" smtClean="0"/>
              <a:t>strony </a:t>
            </a:r>
            <a:r>
              <a:rPr lang="pl-PL" sz="1200" b="1" dirty="0"/>
              <a:t>urzędnika? </a:t>
            </a:r>
          </a:p>
        </p:txBody>
      </p:sp>
      <p:sp>
        <p:nvSpPr>
          <p:cNvPr id="16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2900" b="1" dirty="0" smtClean="0">
                <a:solidFill>
                  <a:schemeClr val="tx2"/>
                </a:solidFill>
              </a:rPr>
              <a:t>Ocena sposobu załatwienia przedstawionej sprawy przez urzędnika (3)</a:t>
            </a:r>
            <a:endParaRPr lang="pl-PL" sz="2900" b="1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„NIE”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48608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137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43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>
                <a:solidFill>
                  <a:schemeClr val="tx2"/>
                </a:solidFill>
              </a:rPr>
              <a:t>6 z 7</a:t>
            </a:r>
          </a:p>
        </p:txBody>
      </p:sp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72394" y="1980001"/>
            <a:ext cx="7560840" cy="4402122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27% urzędników poinformowało o możliwości telefonicznego lub SMS-owego powiadomienia o odbiorze gotowych dokumentów, decyzji.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31% urzędników zaproponowało audytorom wyjaśnienie wypełnienia lub pomogło wypełnić formularz, wniosek. Średnią bardzo zaniżali jednak pracownicy urzędu na Wilanowie, gdzie taką propozycję złożyło audytorom tylko 5% pracowników.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67% urzędników w ogóle nie poinformowało audytorów o dostępnych (w urzędzie </a:t>
            </a:r>
            <a:br>
              <a:rPr lang="pl-PL" sz="14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lub na stronie) kartach informacyjnych zawierających wszystkie potrzebne informacje odnośnie załatwianej strawy urzędowej.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Podczas załatwiania spraw urzędnicy najczęściej informowali audytorów o wymaganych dokumentach (92%). Rzadziej podawane informacje dotyczyły wymaganych opłat, miejsca złożenia dokumentów i wymaganego terminu odpowiedzi – urzędnicy podawali te informacje w 64% - 75%. 5% audytorów musiało dopytywać urzędników o wszystkie informacje – na Wilanowie i w Śródmieściu działo się tak nawet w 15% przypadków.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61% urzędników po wyjaśnieniu sprawy, upewniało się czy audytor na pewno wszystko zrozumiał. Najczęściej robili to urzędnicy na Bielanach (85%). Najmniej skrupulatni byli urzędnicy w Rembertowie, Wawrze, na Targówku i Pradze Południe (40%-45%).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Prawidłowy termin rozpatrzenia wniosku podało 83% urzędników – o 5% więcej niż w roku 2013. Pozostali nie informowali audytorów o terminie w ogóle (13%), lub podawali błędną informację (3%).</a:t>
            </a: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20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>
                <a:solidFill>
                  <a:schemeClr val="tx2"/>
                </a:solidFill>
              </a:rPr>
              <a:t>7 z 7</a:t>
            </a:r>
          </a:p>
        </p:txBody>
      </p:sp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72394" y="1980001"/>
            <a:ext cx="7560840" cy="4402122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Zdecydowana większość audytorów (94%) obsługujących ich urzędników oceniła jako miłych i uprzejmych. Taki sam wynik odnotowano w ubiegłym roku.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Podobnie jak w poprzednim roku, ogólny poziom zadowolenia z obsługi jest bardzo dobry. Spośród wszystkich audytorów, którzy odwiedzili urzędy, aż 90% zadeklarowało zadowolenie ze sposobu obsługi przez urzędnika.</a:t>
            </a:r>
          </a:p>
          <a:p>
            <a:pPr algn="just">
              <a:buFont typeface="Wingdings" pitchFamily="2" charset="2"/>
              <a:buChar char="n"/>
            </a:pPr>
            <a:endParaRPr lang="pl-PL" sz="5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Najbardziej zadowoleni z wizyt (</a:t>
            </a:r>
            <a:r>
              <a:rPr lang="pl-PL" sz="1400" i="1" dirty="0">
                <a:solidFill>
                  <a:schemeClr val="tx1">
                    <a:lumMod val="50000"/>
                  </a:schemeClr>
                </a:solidFill>
              </a:rPr>
              <a:t>wg średniej ze sposobu obsług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i) byli audytorzy załatwiający sprawę w następujących dzielnicach:</a:t>
            </a:r>
          </a:p>
          <a:p>
            <a:pPr lvl="1"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Ursus,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Praga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Północ.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Font typeface="Wingdings" pitchFamily="2" charset="2"/>
              <a:buChar char="n"/>
            </a:pPr>
            <a:endParaRPr lang="pl-PL" sz="5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Najniższy poziom zadowolenia z obsługi wystąpił po wizytach w poniższych urzędach dzielnic:</a:t>
            </a:r>
          </a:p>
          <a:p>
            <a:pPr lvl="1"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Śródmieście,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lvl="1"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Targówek.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marL="457197" lvl="1" indent="0" algn="just">
              <a:buNone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>
                <a:solidFill>
                  <a:schemeClr val="tx1">
                    <a:lumMod val="50000"/>
                  </a:schemeClr>
                </a:solidFill>
              </a:rPr>
            </a:br>
            <a:endParaRPr lang="pl-PL" sz="1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7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132634" y="843268"/>
            <a:ext cx="525016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Ranking urzędów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540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 smtClean="0"/>
              <a:t>Ranking urzędów</a:t>
            </a:r>
            <a:endParaRPr lang="pl-PL" sz="2800" b="1" dirty="0">
              <a:solidFill>
                <a:schemeClr val="accent5"/>
              </a:solidFill>
            </a:endParaRP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718664"/>
              </p:ext>
            </p:extLst>
          </p:nvPr>
        </p:nvGraphicFramePr>
        <p:xfrm>
          <a:off x="218563" y="1551921"/>
          <a:ext cx="8694000" cy="4896429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1242000"/>
                <a:gridCol w="1242000"/>
                <a:gridCol w="1242000"/>
                <a:gridCol w="1242000"/>
                <a:gridCol w="1242000"/>
                <a:gridCol w="1242000"/>
                <a:gridCol w="1242000"/>
              </a:tblGrid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URZĄD DZIELNICY</a:t>
                      </a:r>
                      <a:endParaRPr lang="pl-PL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OGÓŁEM</a:t>
                      </a:r>
                      <a:endParaRPr lang="pl-PL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Otoczenie: Wygląd urzędu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Wygląd zewnętrzny urzędnika i stanowisko pracy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Urzędnik: Zachowanie wobec interesanta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Urzędnik: Obsługa przedstawionej sprawy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Urzędnik:</a:t>
                      </a:r>
                      <a:r>
                        <a:rPr lang="pl-PL" sz="1200" b="1" i="0" u="none" strike="noStrike" kern="12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b="1" i="0" u="none" strike="noStrike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Sposób załatwienia przedstawionej sprawy</a:t>
                      </a:r>
                    </a:p>
                  </a:txBody>
                  <a:tcPr marL="4029" marR="4029" marT="4029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 dirty="0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Ochota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rgbClr val="FF0000"/>
                          </a:solidFill>
                          <a:effectLst/>
                          <a:latin typeface="Arial Light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rgbClr val="FF0000"/>
                          </a:solidFill>
                          <a:effectLst/>
                          <a:latin typeface="Arial Light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rgbClr val="FF0000"/>
                          </a:solidFill>
                          <a:effectLst/>
                          <a:latin typeface="Arial Light"/>
                        </a:rPr>
                        <a:t>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Żoliborz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Light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Light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Light"/>
                        </a:rPr>
                        <a:t>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Light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Bemowo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67%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Rembertów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69%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Ursynów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70%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Wola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Light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64%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Ursus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72%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Bielany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67%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Praga Północ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64%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Wawer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Light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64%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Włochy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61%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Białołęka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Wesoła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Praga Południe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56%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Targówek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77%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Wilanów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61%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050" b="1" i="0" u="none" strike="noStrike">
                          <a:solidFill>
                            <a:srgbClr val="404143"/>
                          </a:solidFill>
                          <a:effectLst/>
                          <a:latin typeface="Arial Light"/>
                        </a:rPr>
                        <a:t>Śródmieście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05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 Light"/>
                        </a:rPr>
                        <a:t>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3996730" y="6457454"/>
            <a:ext cx="2602975" cy="428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2" tIns="45722" rIns="91442" bIns="45722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pl-PL" sz="1100" b="1" dirty="0">
                <a:solidFill>
                  <a:srgbClr val="FF0000"/>
                </a:solidFill>
              </a:rPr>
              <a:t>najlepsze wyniki w danej grupie ocenianych kryteriów </a:t>
            </a:r>
            <a:endParaRPr lang="en-GB" sz="1100" b="1" dirty="0">
              <a:solidFill>
                <a:srgbClr val="FF0000"/>
              </a:solidFill>
            </a:endParaRP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218564" y="6525008"/>
            <a:ext cx="3693410" cy="24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2" tIns="45722" rIns="91442" bIns="45722" anchor="ctr">
            <a:spAutoFit/>
          </a:bodyPr>
          <a:lstStyle/>
          <a:p>
            <a:pPr>
              <a:spcBef>
                <a:spcPct val="0"/>
              </a:spcBef>
            </a:pPr>
            <a:r>
              <a:rPr lang="pl-PL" sz="1000" dirty="0" smtClean="0">
                <a:solidFill>
                  <a:schemeClr val="tx1">
                    <a:lumMod val="50000"/>
                  </a:schemeClr>
                </a:solidFill>
              </a:rPr>
              <a:t>Ranking stworzono na podstawie </a:t>
            </a:r>
            <a:r>
              <a:rPr lang="pl-PL" sz="1000" dirty="0">
                <a:solidFill>
                  <a:schemeClr val="tx1">
                    <a:lumMod val="50000"/>
                  </a:schemeClr>
                </a:solidFill>
              </a:rPr>
              <a:t>odpowiedzi </a:t>
            </a:r>
            <a:r>
              <a:rPr lang="pl-PL" sz="1000" dirty="0" smtClean="0">
                <a:solidFill>
                  <a:schemeClr val="tx1">
                    <a:lumMod val="50000"/>
                  </a:schemeClr>
                </a:solidFill>
              </a:rPr>
              <a:t>pozytywnych.</a:t>
            </a:r>
            <a:endParaRPr lang="en-GB" sz="1000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3" name="Łącznik prosty ze strzałką 2"/>
          <p:cNvCxnSpPr/>
          <p:nvPr/>
        </p:nvCxnSpPr>
        <p:spPr>
          <a:xfrm flipH="1" flipV="1">
            <a:off x="4788818" y="4715738"/>
            <a:ext cx="360040" cy="17417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/>
          <p:cNvCxnSpPr/>
          <p:nvPr/>
        </p:nvCxnSpPr>
        <p:spPr>
          <a:xfrm flipV="1">
            <a:off x="5148858" y="3789834"/>
            <a:ext cx="432048" cy="26676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99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132634" y="843268"/>
            <a:ext cx="525016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SCHEMAT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96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Schemat badania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34210" y="1662425"/>
            <a:ext cx="3277169" cy="836807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1449" tIns="72007" rIns="90009" bIns="72007" anchor="ctr"/>
          <a:lstStyle/>
          <a:p>
            <a:pPr algn="ctr">
              <a:spcBef>
                <a:spcPct val="50000"/>
              </a:spcBef>
            </a:pPr>
            <a:r>
              <a:rPr lang="pl-PL" sz="2000" b="1" dirty="0">
                <a:solidFill>
                  <a:schemeClr val="bg1"/>
                </a:solidFill>
              </a:rPr>
              <a:t>URZĄD MIASTA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1043789" y="2804102"/>
            <a:ext cx="3102515" cy="914612"/>
            <a:chOff x="1043789" y="2804102"/>
            <a:chExt cx="3102515" cy="914612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043789" y="2878732"/>
              <a:ext cx="570011" cy="76535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18002" tIns="108011" rIns="18002" bIns="108011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3600" b="1" dirty="0">
                  <a:solidFill>
                    <a:schemeClr val="tx1">
                      <a:lumMod val="50000"/>
                    </a:schemeClr>
                  </a:solidFill>
                </a:rPr>
                <a:t>1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683663" y="2804102"/>
              <a:ext cx="2462641" cy="914612"/>
            </a:xfrm>
            <a:prstGeom prst="rect">
              <a:avLst/>
            </a:prstGeom>
            <a:noFill/>
            <a:ln w="28575">
              <a:solidFill>
                <a:schemeClr val="accent2">
                  <a:lumMod val="40000"/>
                  <a:lumOff val="60000"/>
                </a:schemeClr>
              </a:solidFill>
              <a:miter lim="800000"/>
              <a:headEnd/>
              <a:tailEnd/>
            </a:ln>
          </p:spPr>
          <p:txBody>
            <a:bodyPr lIns="91449" tIns="72007" rIns="90009" bIns="72007"/>
            <a:lstStyle/>
            <a:p>
              <a:pPr algn="ctr"/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</a:rPr>
                <a:t>	</a:t>
              </a:r>
            </a:p>
            <a:p>
              <a:pPr algn="ctr"/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</a:rPr>
                <a:t>PUNKTY INFORMACYJNE (PI)</a:t>
              </a:r>
            </a:p>
            <a:p>
              <a:pPr algn="ctr"/>
              <a:endParaRPr lang="pl-PL" sz="1400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2" name="Grupa 11"/>
          <p:cNvGrpSpPr/>
          <p:nvPr/>
        </p:nvGrpSpPr>
        <p:grpSpPr>
          <a:xfrm>
            <a:off x="2299720" y="3947367"/>
            <a:ext cx="3307336" cy="1067047"/>
            <a:chOff x="2299720" y="3947367"/>
            <a:chExt cx="3307336" cy="1067047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2299720" y="4099803"/>
              <a:ext cx="570012" cy="765352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18002" tIns="108011" rIns="18002" bIns="108011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pl-PL" sz="3600" b="1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2933242" y="3947367"/>
              <a:ext cx="2673814" cy="1067047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 lIns="91449" tIns="72007" rIns="90009" bIns="72007"/>
            <a:lstStyle/>
            <a:p>
              <a:pPr algn="ctr"/>
              <a:endParaRPr lang="pl-PL" sz="1400" b="1" dirty="0">
                <a:solidFill>
                  <a:schemeClr val="tx1">
                    <a:lumMod val="50000"/>
                  </a:schemeClr>
                </a:solidFill>
              </a:endParaRPr>
            </a:p>
            <a:p>
              <a:pPr algn="ctr"/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</a:rPr>
                <a:t>WYDZIAŁY OBSŁUGI </a:t>
              </a:r>
              <a:r>
                <a:rPr lang="pl-PL" sz="1400" b="1" dirty="0" smtClean="0">
                  <a:solidFill>
                    <a:schemeClr val="tx1">
                      <a:lumMod val="50000"/>
                    </a:schemeClr>
                  </a:solidFill>
                </a:rPr>
                <a:t>MIESZKAŃCÓW (</a:t>
              </a:r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</a:rPr>
                <a:t>WOM)</a:t>
              </a:r>
            </a:p>
            <a:p>
              <a:pPr algn="ctr"/>
              <a:endParaRPr lang="pl-PL" sz="1400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3" name="Grupa 12"/>
          <p:cNvGrpSpPr/>
          <p:nvPr/>
        </p:nvGrpSpPr>
        <p:grpSpPr>
          <a:xfrm>
            <a:off x="3498490" y="5243067"/>
            <a:ext cx="4078996" cy="1067047"/>
            <a:chOff x="3498490" y="5243067"/>
            <a:chExt cx="4078996" cy="1067047"/>
          </a:xfrm>
        </p:grpSpPr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3498490" y="5393914"/>
              <a:ext cx="570011" cy="76535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18002" tIns="108011" rIns="18002" bIns="108011" anchor="ctr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3600" b="1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4130425" y="5243067"/>
              <a:ext cx="3447061" cy="1067047"/>
            </a:xfrm>
            <a:prstGeom prst="rect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lIns="91449" tIns="72007" rIns="90009" bIns="72007"/>
            <a:lstStyle/>
            <a:p>
              <a:pPr algn="ctr"/>
              <a:endParaRPr lang="pl-PL" sz="1400" b="1" dirty="0">
                <a:solidFill>
                  <a:schemeClr val="tx1">
                    <a:lumMod val="50000"/>
                  </a:schemeClr>
                </a:solidFill>
              </a:endParaRPr>
            </a:p>
            <a:p>
              <a:pPr algn="ctr"/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</a:rPr>
                <a:t>DELEGATURY BIURA ADMINISTRACJI i SPRAW OBYWATELSKICH (</a:t>
              </a:r>
              <a:r>
                <a:rPr lang="pl-PL" sz="1400" b="1" dirty="0" err="1">
                  <a:solidFill>
                    <a:schemeClr val="tx1">
                      <a:lumMod val="50000"/>
                    </a:schemeClr>
                  </a:solidFill>
                </a:rPr>
                <a:t>BAiSO</a:t>
              </a:r>
              <a:r>
                <a:rPr lang="pl-PL" sz="1400" b="1" dirty="0">
                  <a:solidFill>
                    <a:schemeClr val="tx1">
                      <a:lumMod val="50000"/>
                    </a:schemeClr>
                  </a:solidFill>
                </a:rPr>
                <a:t>)</a:t>
              </a:r>
            </a:p>
            <a:p>
              <a:pPr algn="ctr"/>
              <a:endParaRPr lang="pl-PL" sz="1400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598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/>
              <a:t>Rodzaje spraw </a:t>
            </a:r>
            <a:r>
              <a:rPr lang="pl-PL" b="1" dirty="0" smtClean="0"/>
              <a:t>urzędowych: audyty informacyjne</a:t>
            </a:r>
            <a:endParaRPr lang="pl-PL" b="1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037332"/>
              </p:ext>
            </p:extLst>
          </p:nvPr>
        </p:nvGraphicFramePr>
        <p:xfrm>
          <a:off x="330390" y="1551921"/>
          <a:ext cx="8484809" cy="5069319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353972"/>
                <a:gridCol w="7206028"/>
                <a:gridCol w="924809"/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Nr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Nazwa sprawy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Miejsce realizacji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Wydanie karty wędkarskiej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WOM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Zameldowanie na pobyt czasowy trwający ponad 3 miesiące cudzoziemców oraz obywateli państw członkowskich Unii Europejskiej i członków ich rodzin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BAiSO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Zezwolenie na sprzedaż napojów alkoholowych przeznaczonych do spożycia w miejscu sprzedaży /gastronomia/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WOM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Wyrejestrowanie pojazdu z powodu demontażu (kasacja w uprawnionej stacji demontażu)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BAiSO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9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Wyrobienie karty dużej rodziny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PI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10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Wydanie wtórnika tablic rejestracyjnych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BAiSO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11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Przyznanie dodatku energetycznego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PI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12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Głosowanie korespondencyjne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BAiSO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15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Wymiana dowodu osobistego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PI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16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Wydawanie wypisu i wyrysu z obowiązującego miejscowego planu zagospodarowania przestrzennego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PI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17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Wydawanie zezwoleń na usunięcie drzew i krzewów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PI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18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Wydanie wtórnika dowodu rejestracyjnego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BAiSO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19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Zgłoszenie wymeldowania z pobytu stałego lub czasowego trwającego ponad 3 miesiące dla obywateli RP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BAiSO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20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Zameldowanie na pobyt stały obywateli RP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kern="120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BAiSO</a:t>
                      </a:r>
                      <a:endParaRPr lang="pl-PL" sz="1200" b="0" i="0" u="none" strike="noStrike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8" name="Picture 2" descr="C:\Documents and Settings\nataliaj\Moje dokumenty\Pobieranie\information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8" y="297530"/>
            <a:ext cx="756000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24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Rodzaje spraw </a:t>
            </a:r>
            <a:r>
              <a:rPr lang="pl-PL" b="1" dirty="0" smtClean="0"/>
              <a:t>faktycznie załatwianych </a:t>
            </a:r>
            <a:r>
              <a:rPr lang="pl-PL" b="1" dirty="0"/>
              <a:t>w </a:t>
            </a:r>
            <a:r>
              <a:rPr lang="pl-PL" b="1" dirty="0" smtClean="0"/>
              <a:t>urzędach</a:t>
            </a:r>
            <a:endParaRPr lang="pl-PL" b="1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290068"/>
              </p:ext>
            </p:extLst>
          </p:nvPr>
        </p:nvGraphicFramePr>
        <p:xfrm>
          <a:off x="330390" y="1551921"/>
          <a:ext cx="8484809" cy="2426034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360000"/>
                <a:gridCol w="7200000"/>
                <a:gridCol w="924809"/>
              </a:tblGrid>
              <a:tr h="180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Nr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Nazwa sprawy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u="none" strike="noStrike" dirty="0">
                          <a:solidFill>
                            <a:schemeClr val="bg1"/>
                          </a:solidFill>
                        </a:rPr>
                        <a:t>Miejsce realizacji</a:t>
                      </a:r>
                      <a:endParaRPr lang="pl-PL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Udostępnianie informacji publicznej na wniosek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WOM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Wydanie międzynarodowego prawa jazdy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BAiSO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Wydanie zaświadczenia ze zbiorów meldunkowych, zbioru PESEL oraz ewidencji wydanych i unieważnionych dowodów osobistych na wniosek zainteresowanej osoby a dotyczący jej danych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BAiSO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Wydanie dowodu osobistego po raz pierwszy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BAiSO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13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Karta Warszawiaka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WOM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u="none" strike="noStrike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14</a:t>
                      </a:r>
                      <a:endParaRPr lang="pl-PL" sz="12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029" marR="4029" marT="4029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Wydanie zaświadczenia o niezaleganiu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WOM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5" name="Picture 1" descr="C:\Documents and Settings\nataliaj\Moje dokumenty\Pobieranie\check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606" y="189434"/>
            <a:ext cx="10160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1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Metodologia badania </a:t>
            </a:r>
            <a:r>
              <a:rPr lang="pl-PL" sz="2800" b="1" dirty="0">
                <a:solidFill>
                  <a:schemeClr val="tx2"/>
                </a:solidFill>
              </a:rPr>
              <a:t>Tajemniczy Klient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67660" y="4633326"/>
            <a:ext cx="7810269" cy="16767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292129" indent="-292129" algn="ctr">
              <a:buClr>
                <a:srgbClr val="990099"/>
              </a:buClr>
            </a:pPr>
            <a:r>
              <a:rPr lang="pl-PL" sz="1400" b="1" dirty="0">
                <a:solidFill>
                  <a:schemeClr val="tx1">
                    <a:lumMod val="50000"/>
                  </a:schemeClr>
                </a:solidFill>
              </a:rPr>
              <a:t>SPOSÓB REALIZACJI:</a:t>
            </a:r>
          </a:p>
          <a:p>
            <a:pPr marL="292129" indent="-292129" algn="just">
              <a:buClr>
                <a:srgbClr val="990099"/>
              </a:buClr>
              <a:buFontTx/>
              <a:buChar char="•"/>
            </a:pPr>
            <a:endParaRPr lang="pl-PL" sz="1400" b="1" dirty="0">
              <a:solidFill>
                <a:schemeClr val="tx1">
                  <a:lumMod val="50000"/>
                </a:schemeClr>
              </a:solidFill>
            </a:endParaRPr>
          </a:p>
          <a:p>
            <a:pPr marL="292129" indent="-292129">
              <a:lnSpc>
                <a:spcPct val="120000"/>
              </a:lnSpc>
              <a:buClr>
                <a:schemeClr val="tx2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 badaniem miało miejsce szkolenie audytorów w zakresie standardów obsługi w urzędach. </a:t>
            </a:r>
          </a:p>
          <a:p>
            <a:pPr marL="292129" indent="-292129">
              <a:lnSpc>
                <a:spcPct val="120000"/>
              </a:lnSpc>
              <a:buClr>
                <a:schemeClr val="tx2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 każdy urząd przypadało: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5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wizyt w WOM, 5 wizyt 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PI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oraz 10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wizyt w Delegaturach BAiSO. 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67660" y="1994732"/>
            <a:ext cx="7810269" cy="25151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lIns="201620" tIns="46043" rIns="201620" bIns="46043"/>
          <a:lstStyle/>
          <a:p>
            <a:pPr marL="292129" indent="-292129" algn="ctr">
              <a:buClr>
                <a:srgbClr val="990099"/>
              </a:buClr>
            </a:pPr>
            <a:r>
              <a:rPr lang="pl-PL" sz="1400" b="1" dirty="0">
                <a:solidFill>
                  <a:schemeClr val="tx1">
                    <a:lumMod val="50000"/>
                  </a:schemeClr>
                </a:solidFill>
              </a:rPr>
              <a:t>TECHNIKA BADANIA </a:t>
            </a:r>
            <a:r>
              <a:rPr lang="pl-PL" sz="1400" b="1" dirty="0" smtClean="0">
                <a:solidFill>
                  <a:schemeClr val="tx1">
                    <a:lumMod val="50000"/>
                  </a:schemeClr>
                </a:solidFill>
              </a:rPr>
              <a:t>„MYSTERY </a:t>
            </a:r>
            <a:r>
              <a:rPr lang="pl-PL" sz="1400" b="1" dirty="0">
                <a:solidFill>
                  <a:schemeClr val="tx1">
                    <a:lumMod val="50000"/>
                  </a:schemeClr>
                </a:solidFill>
              </a:rPr>
              <a:t>SHOPPING”: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marL="292129" indent="-292129" algn="just">
              <a:buClr>
                <a:srgbClr val="990099"/>
              </a:buClr>
              <a:buFontTx/>
              <a:buChar char="•"/>
            </a:pP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  <a:p>
            <a:pPr marL="292129" indent="-292129">
              <a:lnSpc>
                <a:spcPct val="120000"/>
              </a:lnSpc>
              <a:buClr>
                <a:schemeClr val="accent4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Specjalnie przeszkoleni audytorzy w roli potencjalnych klientów – obserwują i oceniają sposób oraz jakość obsługi. </a:t>
            </a:r>
          </a:p>
          <a:p>
            <a:pPr marL="292129" indent="-292129">
              <a:lnSpc>
                <a:spcPct val="120000"/>
              </a:lnSpc>
              <a:buClr>
                <a:schemeClr val="accent4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Dane zbierane są w trakcie rozmowy z pracownikami urzędu oraz poprzez obserwację ich zachowań. </a:t>
            </a:r>
          </a:p>
          <a:p>
            <a:pPr marL="292129" indent="-292129">
              <a:lnSpc>
                <a:spcPct val="120000"/>
              </a:lnSpc>
              <a:buClr>
                <a:schemeClr val="accent4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Arkusz ocen określa zagadnienia i elementy, na które audytorzy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mieli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zwracać uwagę podczas wizyty.</a:t>
            </a:r>
          </a:p>
          <a:p>
            <a:pPr marL="292129" indent="-292129">
              <a:lnSpc>
                <a:spcPct val="120000"/>
              </a:lnSpc>
              <a:buClr>
                <a:schemeClr val="accent4"/>
              </a:buClr>
              <a:buFont typeface="Symbol" pitchFamily="18" charset="2"/>
              <a:buChar char="Þ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 wyjściu z urzędu audytorzy zaznaczają swoje obserwacje w kwestionariuszu.</a:t>
            </a:r>
            <a:endParaRPr lang="pl-PL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98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500" b="1" dirty="0" smtClean="0"/>
              <a:t>Spis treści 1/2</a:t>
            </a:r>
            <a:endParaRPr lang="pl-PL" sz="3500" b="1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84561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27766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Badania						 5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357381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Otoczenie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- wygląd urzędu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	    22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400585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30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443790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-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32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86995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- obsługa 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35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530200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- sposób załatwienia 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40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972394" y="270971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Opis i schemat badania					 15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972394" y="314176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Wszystkie urzędy						 21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84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Kryteria oceny</a:t>
            </a:r>
            <a:endParaRPr lang="pl-PL" b="1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accent4"/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accent4"/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accent4"/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ZACHOWANIE SIĘ URZĘDNIKA WOBEC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KLIENTA</a:t>
            </a:r>
          </a:p>
          <a:p>
            <a:pPr marL="476269" lvl="1" indent="-285750">
              <a:lnSpc>
                <a:spcPct val="250000"/>
              </a:lnSpc>
              <a:buClr>
                <a:schemeClr val="accent4"/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accent4"/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136864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132634" y="843268"/>
            <a:ext cx="525016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Wszystkie urzędy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8141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wygląd </a:t>
            </a:r>
            <a:r>
              <a:rPr lang="pl-PL" dirty="0"/>
              <a:t>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5397709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(1)</a:t>
            </a:r>
            <a:endParaRPr lang="pl-PL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6488524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3132730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(2)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8850948"/>
              </p:ext>
            </p:extLst>
          </p:nvPr>
        </p:nvGraphicFramePr>
        <p:xfrm>
          <a:off x="614469" y="2422082"/>
          <a:ext cx="7557812" cy="43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Wszystkie urzędy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(3)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0541793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4216324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a 10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1807712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6" name="Prostokąt 15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Wszystkie urzędy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(4)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4487132"/>
              </p:ext>
            </p:extLst>
          </p:nvPr>
        </p:nvGraphicFramePr>
        <p:xfrm>
          <a:off x="614469" y="2422082"/>
          <a:ext cx="7557812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Wszystkie urzędy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(5)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7609374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2269429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a 10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2533040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6" name="Prostokąt 15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(6)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1184578"/>
              </p:ext>
            </p:extLst>
          </p:nvPr>
        </p:nvGraphicFramePr>
        <p:xfrm>
          <a:off x="614469" y="2422082"/>
          <a:ext cx="7557812" cy="43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Wszystkie urzędy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(7)</a:t>
            </a:r>
            <a:endParaRPr lang="pl-PL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555794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003962"/>
              </p:ext>
            </p:extLst>
          </p:nvPr>
        </p:nvGraphicFramePr>
        <p:xfrm>
          <a:off x="108298" y="162959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stolików od wzorów wypełnionych formularzy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stolików do pisania formularzy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547724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357381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458192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500" b="1" dirty="0" smtClean="0"/>
              <a:t>Spis treści 2/2</a:t>
            </a:r>
            <a:endParaRPr lang="pl-PL" sz="3500" b="1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84561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Jednostki organizacyjne: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PI, WOM, Delegatura </a:t>
            </a:r>
            <a:r>
              <a:rPr lang="pl-PL" sz="1400" dirty="0" err="1" smtClean="0">
                <a:solidFill>
                  <a:schemeClr val="tx1">
                    <a:lumMod val="50000"/>
                  </a:schemeClr>
                </a:solidFill>
              </a:rPr>
              <a:t>BAiSO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48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2270465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50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269531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-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5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2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3120159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- obsługa 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57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354500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- sposób załatwienia 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62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" name="Prostokąt zaokrąglony 12"/>
          <p:cNvSpPr/>
          <p:nvPr/>
        </p:nvSpPr>
        <p:spPr>
          <a:xfrm>
            <a:off x="972394" y="439470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Otoczenie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- wygląd urzędu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  	    72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972394" y="4819547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83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972394" y="524439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-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85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972394" y="5669241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- obsługa 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93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972394" y="609409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- sposób załatwienia 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101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972394" y="3969853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Poszczególne urzędy						 71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97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</a:t>
            </a:r>
            <a:r>
              <a:rPr lang="pl-PL" sz="4200" b="1" dirty="0" smtClean="0"/>
              <a:t>urzędy</a:t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8266164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228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246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275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2997746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09526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776780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28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397351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Zachowanie urzędnika wobec </a:t>
            </a:r>
            <a:r>
              <a:rPr lang="pl-PL" sz="3100" b="1" dirty="0" smtClean="0">
                <a:solidFill>
                  <a:schemeClr val="tx2"/>
                </a:solidFill>
              </a:rPr>
              <a:t>interesanta (1)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7073257"/>
              </p:ext>
            </p:extLst>
          </p:nvPr>
        </p:nvGraphicFramePr>
        <p:xfrm>
          <a:off x="5220866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939043"/>
              </p:ext>
            </p:extLst>
          </p:nvPr>
        </p:nvGraphicFramePr>
        <p:xfrm>
          <a:off x="4356770" y="2440202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przywitał, ale użył innych słów a powitanie nie było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1125454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9204549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pole tekstowe 17"/>
          <p:cNvSpPr txBox="1"/>
          <p:nvPr/>
        </p:nvSpPr>
        <p:spPr>
          <a:xfrm>
            <a:off x="4040957" y="3069754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2</a:t>
            </a:r>
            <a:r>
              <a:rPr lang="pl-PL" sz="1100" dirty="0" smtClean="0">
                <a:solidFill>
                  <a:schemeClr val="bg1"/>
                </a:solidFill>
              </a:rPr>
              <a:t>%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21" name="pole tekstowe 20"/>
          <p:cNvSpPr txBox="1"/>
          <p:nvPr/>
        </p:nvSpPr>
        <p:spPr>
          <a:xfrm>
            <a:off x="4040957" y="5302002"/>
            <a:ext cx="5318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2</a:t>
            </a:r>
            <a:r>
              <a:rPr lang="pl-PL" sz="1100" dirty="0" smtClean="0">
                <a:solidFill>
                  <a:schemeClr val="bg1"/>
                </a:solidFill>
              </a:rPr>
              <a:t>%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4189041" y="4489615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smtClean="0">
                <a:solidFill>
                  <a:srgbClr val="000000"/>
                </a:solidFill>
              </a:rPr>
              <a:t>1%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9317933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58881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296005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299774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71782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94196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620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77666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2997746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8699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9003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682153"/>
              </p:ext>
            </p:extLst>
          </p:nvPr>
        </p:nvGraphicFramePr>
        <p:xfrm>
          <a:off x="108298" y="1558138"/>
          <a:ext cx="2808000" cy="46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podtrzymywać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 / pił herbatę, kawę lub inny napój?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żuł gumę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717826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Łącznik prosty 19"/>
          <p:cNvCxnSpPr/>
          <p:nvPr/>
        </p:nvCxnSpPr>
        <p:spPr>
          <a:xfrm flipH="1">
            <a:off x="396330" y="436589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4365898"/>
            <a:ext cx="1200358" cy="4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 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57950"/>
              </p:ext>
            </p:extLst>
          </p:nvPr>
        </p:nvGraphicFramePr>
        <p:xfrm>
          <a:off x="2916611" y="1557586"/>
          <a:ext cx="4793756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80608"/>
            <a:ext cx="1200358" cy="1126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6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339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997746"/>
            <a:ext cx="1200358" cy="1126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339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4247538"/>
            <a:ext cx="1200358" cy="1126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6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339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194979"/>
              </p:ext>
            </p:extLst>
          </p:nvPr>
        </p:nvGraphicFramePr>
        <p:xfrm>
          <a:off x="108298" y="1681104"/>
          <a:ext cx="2808000" cy="38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o szczegóły przedstawionej 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7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96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68313" y="5623133"/>
            <a:ext cx="3060700" cy="83099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Czy urzędnik poinformował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Cię w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jakim celu opuszcza stanowisko pracy? </a:t>
            </a:r>
            <a:br>
              <a:rPr lang="pl-PL" sz="12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200" i="1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pl-PL" sz="1200" i="1" dirty="0" smtClean="0">
                <a:solidFill>
                  <a:schemeClr val="tx1">
                    <a:lumMod val="50000"/>
                  </a:schemeClr>
                </a:solidFill>
              </a:rPr>
              <a:t>N=</a:t>
            </a:r>
            <a:r>
              <a:rPr lang="pl-PL" sz="1200" i="1" dirty="0" smtClean="0">
                <a:solidFill>
                  <a:srgbClr val="C00000"/>
                </a:solidFill>
              </a:rPr>
              <a:t>11</a:t>
            </a:r>
            <a:r>
              <a:rPr lang="pl-PL" sz="1200" i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200" i="1" dirty="0">
                <a:solidFill>
                  <a:schemeClr val="tx1">
                    <a:lumMod val="50000"/>
                  </a:schemeClr>
                </a:solidFill>
              </a:rPr>
              <a:t>osób, przy których urzędnik opuszczał stanowisko pracy)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844925" y="5548249"/>
            <a:ext cx="3938588" cy="9058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162000" tIns="82800" rIns="162000" bIns="82800" anchor="ctr">
            <a:spAutoFit/>
          </a:bodyPr>
          <a:lstStyle/>
          <a:p>
            <a:pPr algn="l" defTabSz="762000" fontAlgn="ctr"/>
            <a:r>
              <a:rPr lang="pl-PL" sz="1200" dirty="0" smtClean="0">
                <a:solidFill>
                  <a:srgbClr val="C00000"/>
                </a:solidFill>
              </a:rPr>
              <a:t>5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 pracowników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poinformowało, w jakim celu opuszcza stanowisko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pracy.</a:t>
            </a:r>
          </a:p>
          <a:p>
            <a:pPr defTabSz="762000" fontAlgn="ctr"/>
            <a:r>
              <a:rPr lang="pl-PL" sz="1200" dirty="0">
                <a:solidFill>
                  <a:srgbClr val="C00000"/>
                </a:solidFill>
              </a:rPr>
              <a:t>6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 pracowników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nie poinformowało w jakim celu opuszcza stanowisko pracy</a:t>
            </a:r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1331913" y="4941962"/>
            <a:ext cx="1041400" cy="61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lIns="90000" tIns="46800" rIns="414000" bIns="46800" anchor="ctr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endParaRPr lang="pl-PL" sz="4000">
              <a:solidFill>
                <a:schemeClr val="hlink"/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5561420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 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</a:t>
            </a:r>
            <a:r>
              <a:rPr lang="pl-PL" sz="3100" b="1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1076021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48783"/>
              </p:ext>
            </p:extLst>
          </p:nvPr>
        </p:nvGraphicFramePr>
        <p:xfrm>
          <a:off x="1084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wydał formularzy /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9523871"/>
              </p:ext>
            </p:extLst>
          </p:nvPr>
        </p:nvGraphicFramePr>
        <p:xfrm>
          <a:off x="5292874" y="2280178"/>
          <a:ext cx="3316046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1198248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</a:t>
            </a:r>
            <a:r>
              <a:rPr lang="pl-PL" sz="3100" b="1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0398292"/>
              </p:ext>
            </p:extLst>
          </p:nvPr>
        </p:nvGraphicFramePr>
        <p:xfrm>
          <a:off x="684362" y="2494735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4880811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633319"/>
              </p:ext>
            </p:extLst>
          </p:nvPr>
        </p:nvGraphicFramePr>
        <p:xfrm>
          <a:off x="-179734" y="2422130"/>
          <a:ext cx="1800000" cy="44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papierowymi aktami prawnymi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Trudno powiedzieć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981126"/>
              </p:ext>
            </p:extLst>
          </p:nvPr>
        </p:nvGraphicFramePr>
        <p:xfrm>
          <a:off x="4572994" y="2422130"/>
          <a:ext cx="1800000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pole tekstowe 13"/>
          <p:cNvSpPr txBox="1"/>
          <p:nvPr/>
        </p:nvSpPr>
        <p:spPr>
          <a:xfrm>
            <a:off x="3132634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 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</a:t>
            </a:r>
            <a:r>
              <a:rPr lang="pl-PL" sz="3100" b="1" dirty="0" smtClean="0">
                <a:solidFill>
                  <a:schemeClr val="tx2"/>
                </a:solidFill>
              </a:rPr>
              <a:t>Obsługa przedstawionej sprawy (4)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w trakcie rozmowy z Tobą zadzwonił telefon znajdujący się przy stanowisku, przy którym miała miejsce rozmowa?</a:t>
            </a:r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3972212"/>
              </p:ext>
            </p:extLst>
          </p:nvPr>
        </p:nvGraphicFramePr>
        <p:xfrm>
          <a:off x="828378" y="2280178"/>
          <a:ext cx="3816424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odebrał dzwoniący telefon?</a:t>
            </a: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5599956" y="2249374"/>
            <a:ext cx="2917825" cy="9058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162000" tIns="82800" rIns="162000" bIns="82800" anchor="ctr">
            <a:spAutoFit/>
          </a:bodyPr>
          <a:lstStyle/>
          <a:p>
            <a:pPr algn="l" defTabSz="762000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2014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N=6): 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  <a:p>
            <a:pPr defTabSz="762000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Tak, odebrał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– </a:t>
            </a:r>
            <a:r>
              <a:rPr lang="pl-PL" sz="1200" dirty="0">
                <a:solidFill>
                  <a:srgbClr val="C00000"/>
                </a:solidFill>
              </a:rPr>
              <a:t>6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 wskazań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  <a:p>
            <a:pPr defTabSz="762000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Nie, nie odebrał żadnego – 0</a:t>
            </a:r>
            <a:r>
              <a:rPr lang="pl-PL" sz="1200" dirty="0" smtClean="0">
                <a:solidFill>
                  <a:srgbClr val="C00000"/>
                </a:solidFill>
              </a:rPr>
              <a:t>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wskazania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auto">
          <a:xfrm>
            <a:off x="5580906" y="4632470"/>
            <a:ext cx="2955925" cy="7212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162000" tIns="82800" rIns="162000" bIns="82800" anchor="ctr">
            <a:spAutoFit/>
          </a:bodyPr>
          <a:lstStyle/>
          <a:p>
            <a:pPr defTabSz="762000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2014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N=6):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  <a:p>
            <a:pPr defTabSz="762000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Tak – </a:t>
            </a:r>
            <a:r>
              <a:rPr lang="pl-PL" sz="1200" dirty="0" smtClean="0">
                <a:solidFill>
                  <a:srgbClr val="C00000"/>
                </a:solidFill>
              </a:rPr>
              <a:t>0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 wskazań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  <a:p>
            <a:pPr defTabSz="762000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Nie – </a:t>
            </a:r>
            <a:r>
              <a:rPr lang="pl-PL" sz="1200" dirty="0">
                <a:solidFill>
                  <a:srgbClr val="C00000"/>
                </a:solidFill>
              </a:rPr>
              <a:t>6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 wskazań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5292874" y="3596974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przed odebraniem telefonu przeprosił Ciebie / powiadomił, że odbierze telefon?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18970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t>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500" b="1" dirty="0" smtClean="0"/>
              <a:t>Informacje o metodzie</a:t>
            </a:r>
            <a:endParaRPr lang="pl-PL" sz="3500" b="1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24 września – 31 października 2014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na Urząd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oraz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, 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2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9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7721308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0" name="Prostokąt 19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</a:t>
            </a:r>
            <a:r>
              <a:rPr lang="pl-PL" sz="3100" b="1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Sprawy, o których urzędnik poinformował sam (</a:t>
            </a:r>
            <a:r>
              <a:rPr lang="pl-PL" sz="1200" b="1" u="sng" dirty="0" smtClean="0"/>
              <a:t>bez dopytywania</a:t>
            </a:r>
            <a:r>
              <a:rPr lang="pl-PL" sz="1200" b="1" dirty="0" smtClean="0"/>
              <a:t>)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3016988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3132634" y="6382122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665096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7" name="Prostokąt 2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b="1" dirty="0" smtClean="0">
                <a:solidFill>
                  <a:schemeClr val="tx2"/>
                </a:solidFill>
              </a:rPr>
              <a:t>sprawy (2)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3429895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473870"/>
              </p:ext>
            </p:extLst>
          </p:nvPr>
        </p:nvGraphicFramePr>
        <p:xfrm>
          <a:off x="108298" y="2422130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9321167"/>
              </p:ext>
            </p:extLst>
          </p:nvPr>
        </p:nvGraphicFramePr>
        <p:xfrm>
          <a:off x="5029215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924176"/>
              </p:ext>
            </p:extLst>
          </p:nvPr>
        </p:nvGraphicFramePr>
        <p:xfrm>
          <a:off x="4140746" y="2422130"/>
          <a:ext cx="1800000" cy="320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</a:t>
            </a:r>
            <a:r>
              <a:rPr lang="pl-PL" u="sng" dirty="0" smtClean="0"/>
              <a:t>po dopytaniu</a:t>
            </a:r>
            <a:r>
              <a:rPr lang="pl-PL" dirty="0" smtClean="0"/>
              <a:t> urzędnik</a:t>
            </a:r>
            <a:r>
              <a:rPr lang="pl-PL" dirty="0"/>
              <a:t>...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W jaki sposób urzędnik </a:t>
            </a:r>
            <a:r>
              <a:rPr lang="pl-PL" sz="1200" b="1" u="sng" dirty="0" smtClean="0"/>
              <a:t>spontanicznie</a:t>
            </a:r>
            <a:r>
              <a:rPr lang="pl-PL" sz="1200" b="1" dirty="0" smtClean="0"/>
              <a:t>, </a:t>
            </a:r>
            <a:r>
              <a:rPr lang="pl-PL" sz="1200" b="1" dirty="0"/>
              <a:t>bez Twojego </a:t>
            </a:r>
            <a:r>
              <a:rPr lang="pl-PL" sz="1200" b="1" dirty="0" smtClean="0"/>
              <a:t>dopytywania </a:t>
            </a:r>
            <a:r>
              <a:rPr lang="pl-PL" sz="1200" b="1" dirty="0"/>
              <a:t>poinformował Cię o opłatach/braku opłat, </a:t>
            </a:r>
            <a:r>
              <a:rPr lang="pl-PL" sz="1200" b="1" dirty="0" smtClean="0"/>
              <a:t>jakie </a:t>
            </a:r>
            <a:r>
              <a:rPr lang="pl-PL" sz="1200" b="1" dirty="0"/>
              <a:t>są wymagane przy załatwianiu przedstawionej przez Ciebie sprawy? 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5781032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b="1" dirty="0" smtClean="0">
                <a:solidFill>
                  <a:schemeClr val="tx2"/>
                </a:solidFill>
              </a:rPr>
              <a:t>sprawy (3)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0383239"/>
              </p:ext>
            </p:extLst>
          </p:nvPr>
        </p:nvGraphicFramePr>
        <p:xfrm>
          <a:off x="900866" y="2587562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196306"/>
              </p:ext>
            </p:extLst>
          </p:nvPr>
        </p:nvGraphicFramePr>
        <p:xfrm>
          <a:off x="36490" y="2565698"/>
          <a:ext cx="1800000" cy="39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2470349"/>
              </p:ext>
            </p:extLst>
          </p:nvPr>
        </p:nvGraphicFramePr>
        <p:xfrm>
          <a:off x="4957207" y="2587562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168751"/>
              </p:ext>
            </p:extLst>
          </p:nvPr>
        </p:nvGraphicFramePr>
        <p:xfrm>
          <a:off x="4068738" y="2514957"/>
          <a:ext cx="1800000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Urzędnik: Sposób załatwiania przedstawionej sprawy (4)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24307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84928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339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41480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339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274116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346*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352*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339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678207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 jego/ 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0656634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</a:t>
            </a:r>
            <a:r>
              <a:rPr lang="pl-PL" sz="3100" b="1" dirty="0" smtClean="0">
                <a:solidFill>
                  <a:schemeClr val="tx2"/>
                </a:solidFill>
              </a:rPr>
              <a:t>rzędnik: Ocena sposobu załatwienia przedstawionej sprawy (1)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31128"/>
              </p:ext>
            </p:extLst>
          </p:nvPr>
        </p:nvGraphicFramePr>
        <p:xfrm>
          <a:off x="180546" y="2029050"/>
          <a:ext cx="2160000" cy="428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00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zadowolony 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5802783"/>
              </p:ext>
            </p:extLst>
          </p:nvPr>
        </p:nvGraphicFramePr>
        <p:xfrm>
          <a:off x="2473450" y="2057876"/>
          <a:ext cx="6333782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Prostokąt 26"/>
          <p:cNvSpPr/>
          <p:nvPr/>
        </p:nvSpPr>
        <p:spPr>
          <a:xfrm>
            <a:off x="252314" y="5518026"/>
            <a:ext cx="8784976" cy="774000"/>
          </a:xfrm>
          <a:prstGeom prst="rect">
            <a:avLst/>
          </a:prstGeom>
          <a:noFill/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7849290" y="1568612"/>
            <a:ext cx="1188000" cy="28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2013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</a:rPr>
              <a:t>N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=352*)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0" name="pole tekstowe 6"/>
          <p:cNvSpPr txBox="1">
            <a:spLocks noChangeArrowheads="1"/>
          </p:cNvSpPr>
          <p:nvPr/>
        </p:nvSpPr>
        <p:spPr bwMode="auto">
          <a:xfrm>
            <a:off x="8507141" y="2205658"/>
            <a:ext cx="600179" cy="4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6674955" y="1568612"/>
            <a:ext cx="1188000" cy="28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2014 </a:t>
            </a: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en-GB" sz="1200" dirty="0" smtClean="0">
                <a:solidFill>
                  <a:schemeClr val="tx1">
                    <a:lumMod val="50000"/>
                  </a:schemeClr>
                </a:solidFill>
              </a:rPr>
              <a:t>N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=346*)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3" name="pole tekstowe 6"/>
          <p:cNvSpPr txBox="1">
            <a:spLocks noChangeArrowheads="1"/>
          </p:cNvSpPr>
          <p:nvPr/>
        </p:nvSpPr>
        <p:spPr bwMode="auto">
          <a:xfrm>
            <a:off x="8547666" y="3925491"/>
            <a:ext cx="600179" cy="4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5" name="pole tekstowe 6"/>
          <p:cNvSpPr txBox="1">
            <a:spLocks noChangeArrowheads="1"/>
          </p:cNvSpPr>
          <p:nvPr/>
        </p:nvSpPr>
        <p:spPr bwMode="auto">
          <a:xfrm>
            <a:off x="8528449" y="3067919"/>
            <a:ext cx="600179" cy="4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6" name="pole tekstowe 6"/>
          <p:cNvSpPr txBox="1">
            <a:spLocks noChangeArrowheads="1"/>
          </p:cNvSpPr>
          <p:nvPr/>
        </p:nvSpPr>
        <p:spPr bwMode="auto">
          <a:xfrm>
            <a:off x="8511656" y="5590034"/>
            <a:ext cx="600179" cy="4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8528448" y="4739615"/>
            <a:ext cx="600179" cy="49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2013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8815023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</a:t>
            </a:r>
            <a:r>
              <a:rPr lang="pl-PL" sz="3100" b="1" dirty="0" smtClean="0">
                <a:solidFill>
                  <a:schemeClr val="tx2"/>
                </a:solidFill>
              </a:rPr>
              <a:t>rzędnik: </a:t>
            </a:r>
            <a:r>
              <a:rPr lang="pl-PL" sz="3100" b="1" dirty="0">
                <a:solidFill>
                  <a:schemeClr val="tx2"/>
                </a:solidFill>
              </a:rPr>
              <a:t>Ocena sposobu załatwienia przedstawionej sprawy </a:t>
            </a:r>
            <a:r>
              <a:rPr lang="pl-PL" sz="3100" b="1" dirty="0" smtClean="0">
                <a:solidFill>
                  <a:schemeClr val="tx2"/>
                </a:solidFill>
              </a:rPr>
              <a:t>(2)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 – porównanie w latach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4243570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660127"/>
              </p:ext>
            </p:extLst>
          </p:nvPr>
        </p:nvGraphicFramePr>
        <p:xfrm>
          <a:off x="108298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zadowolony 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238280" y="5557190"/>
            <a:ext cx="8568952" cy="774000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/>
          <p:cNvSpPr txBox="1"/>
          <p:nvPr/>
        </p:nvSpPr>
        <p:spPr>
          <a:xfrm>
            <a:off x="3132634" y="6382122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Wszystkie urzędy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Urzędnik: </a:t>
            </a:r>
            <a:r>
              <a:rPr lang="pl-PL" sz="3100" b="1" dirty="0">
                <a:solidFill>
                  <a:schemeClr val="tx2"/>
                </a:solidFill>
              </a:rPr>
              <a:t>Ocena sposobu załatwienia przedstawionej sprawy </a:t>
            </a:r>
            <a:r>
              <a:rPr lang="pl-PL" sz="3100" b="1" dirty="0" smtClean="0">
                <a:solidFill>
                  <a:schemeClr val="tx2"/>
                </a:solidFill>
              </a:rPr>
              <a:t>(3)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1756771"/>
            <a:ext cx="6838645" cy="52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noAutofit/>
          </a:bodyPr>
          <a:lstStyle/>
          <a:p>
            <a:r>
              <a:rPr lang="pl-PL" sz="1200" b="1" dirty="0"/>
              <a:t>Czy urzędnik wyrażał przy Tobie swoje uwagi, komentarze dotyczące urzędu, urzędników, zarządu, prezydenta m.st. Warszawy?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5942610"/>
              </p:ext>
            </p:extLst>
          </p:nvPr>
        </p:nvGraphicFramePr>
        <p:xfrm>
          <a:off x="614469" y="2308503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45936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Jednostki </a:t>
            </a:r>
            <a:r>
              <a:rPr lang="pl-PL" dirty="0" smtClean="0"/>
              <a:t>organizacyjne: PI</a:t>
            </a:r>
            <a:r>
              <a:rPr lang="pl-PL" dirty="0"/>
              <a:t>, WOM, delegatura </a:t>
            </a:r>
            <a:r>
              <a:rPr lang="pl-PL" dirty="0" smtClean="0"/>
              <a:t>BA</a:t>
            </a:r>
            <a:r>
              <a:rPr lang="pl-PL" cap="none" dirty="0" smtClean="0"/>
              <a:t>i</a:t>
            </a:r>
            <a:r>
              <a:rPr lang="pl-PL" dirty="0" smtClean="0"/>
              <a:t>SO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071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49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Funkcjonowanie urzędów: jednostki organizacyjne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2124522" y="1614122"/>
            <a:ext cx="4896544" cy="30778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tx1">
                    <a:lumMod val="50000"/>
                  </a:schemeClr>
                </a:solidFill>
              </a:rPr>
              <a:t>ŚREDNI CZAS </a:t>
            </a:r>
            <a:r>
              <a:rPr lang="pl-PL" sz="1400" b="1" dirty="0">
                <a:solidFill>
                  <a:schemeClr val="tx1">
                    <a:lumMod val="50000"/>
                  </a:schemeClr>
                </a:solidFill>
              </a:rPr>
              <a:t>OCZEKIWANIA NA OBSŁUGĘ </a:t>
            </a:r>
            <a:r>
              <a:rPr lang="pl-PL" sz="1400" b="1" dirty="0" smtClean="0">
                <a:solidFill>
                  <a:schemeClr val="tx1">
                    <a:lumMod val="50000"/>
                  </a:schemeClr>
                </a:solidFill>
              </a:rPr>
              <a:t>PRZED…</a:t>
            </a:r>
            <a:endParaRPr lang="pl-PL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2996134" y="2097690"/>
            <a:ext cx="1195595" cy="396000"/>
          </a:xfrm>
          <a:prstGeom prst="rect">
            <a:avLst/>
          </a:prstGeom>
          <a:solidFill>
            <a:schemeClr val="bg1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lIns="54000" tIns="46800" rIns="54000" bIns="4680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pl-PL" b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WOM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0" name="Rectangle 13"/>
          <p:cNvSpPr>
            <a:spLocks noChangeArrowheads="1"/>
          </p:cNvSpPr>
          <p:nvPr/>
        </p:nvSpPr>
        <p:spPr bwMode="auto">
          <a:xfrm>
            <a:off x="4467746" y="2097690"/>
            <a:ext cx="1197183" cy="396000"/>
          </a:xfrm>
          <a:prstGeom prst="rect">
            <a:avLst/>
          </a:prstGeom>
          <a:solidFill>
            <a:schemeClr val="bg1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lIns="54000" tIns="46800" rIns="54000" bIns="4680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pl-PL" b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PI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3" name="Rectangle 16"/>
          <p:cNvSpPr>
            <a:spLocks noChangeArrowheads="1"/>
          </p:cNvSpPr>
          <p:nvPr/>
        </p:nvSpPr>
        <p:spPr bwMode="auto">
          <a:xfrm>
            <a:off x="5940946" y="2097690"/>
            <a:ext cx="1197183" cy="396000"/>
          </a:xfrm>
          <a:prstGeom prst="rect">
            <a:avLst/>
          </a:prstGeom>
          <a:solidFill>
            <a:schemeClr val="bg1"/>
          </a:solidFill>
          <a:ln w="25400">
            <a:solidFill>
              <a:srgbClr val="C0C0C0"/>
            </a:solidFill>
            <a:miter lim="800000"/>
            <a:headEnd/>
            <a:tailEnd/>
          </a:ln>
        </p:spPr>
        <p:txBody>
          <a:bodyPr lIns="54000" tIns="46800" rIns="54000" bIns="4680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pl-PL" b="1" dirty="0" err="1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5" name="Text Box 21"/>
          <p:cNvSpPr txBox="1">
            <a:spLocks noChangeArrowheads="1"/>
          </p:cNvSpPr>
          <p:nvPr/>
        </p:nvSpPr>
        <p:spPr bwMode="auto">
          <a:xfrm>
            <a:off x="2479231" y="4808969"/>
            <a:ext cx="4187126" cy="307787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square" lIns="91449" tIns="45725" rIns="91449" bIns="45725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tx1">
                    <a:lumMod val="50000"/>
                  </a:schemeClr>
                </a:solidFill>
              </a:rPr>
              <a:t>ŚREDNIA LICZBA </a:t>
            </a:r>
            <a:r>
              <a:rPr lang="pl-PL" sz="1400" b="1" dirty="0">
                <a:solidFill>
                  <a:schemeClr val="tx1">
                    <a:lumMod val="50000"/>
                  </a:schemeClr>
                </a:solidFill>
              </a:rPr>
              <a:t>OSÓB W </a:t>
            </a:r>
            <a:r>
              <a:rPr lang="pl-PL" sz="1400" b="1" dirty="0" smtClean="0">
                <a:solidFill>
                  <a:schemeClr val="tx1">
                    <a:lumMod val="50000"/>
                  </a:schemeClr>
                </a:solidFill>
              </a:rPr>
              <a:t>KOLEJCE </a:t>
            </a:r>
            <a:endParaRPr lang="pl-PL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3" name="Rectangle 3"/>
          <p:cNvSpPr>
            <a:spLocks noChangeArrowheads="1"/>
          </p:cNvSpPr>
          <p:nvPr/>
        </p:nvSpPr>
        <p:spPr bwMode="auto">
          <a:xfrm>
            <a:off x="3018853" y="2636098"/>
            <a:ext cx="1195595" cy="26077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chemeClr val="tx1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65" name="Rectangle 7"/>
          <p:cNvSpPr>
            <a:spLocks noChangeArrowheads="1"/>
          </p:cNvSpPr>
          <p:nvPr/>
        </p:nvSpPr>
        <p:spPr bwMode="auto">
          <a:xfrm>
            <a:off x="5691080" y="2636098"/>
            <a:ext cx="1197183" cy="26077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200">
              <a:solidFill>
                <a:schemeClr val="tx1">
                  <a:lumMod val="50000"/>
                </a:schemeClr>
              </a:solidFill>
              <a:latin typeface="Verdana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837297"/>
              </p:ext>
            </p:extLst>
          </p:nvPr>
        </p:nvGraphicFramePr>
        <p:xfrm>
          <a:off x="1260426" y="2709930"/>
          <a:ext cx="6097060" cy="194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265"/>
                <a:gridCol w="1524265"/>
                <a:gridCol w="1524265"/>
                <a:gridCol w="1524265"/>
              </a:tblGrid>
              <a:tr h="324000">
                <a:tc rowSpan="2"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2014:</a:t>
                      </a:r>
                      <a:endParaRPr lang="pl-PL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4,7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2,8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8,8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vMerge="1">
                  <a:txBody>
                    <a:bodyPr/>
                    <a:lstStyle/>
                    <a:p>
                      <a:pPr algn="ctr"/>
                      <a:endParaRPr lang="pl-PL" sz="14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N=170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rowSpan="2"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2013:</a:t>
                      </a:r>
                      <a:endParaRPr lang="pl-PL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1,8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2,5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8,2 minuty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vMerge="1">
                  <a:txBody>
                    <a:bodyPr/>
                    <a:lstStyle/>
                    <a:p>
                      <a:pPr algn="ctr"/>
                      <a:endParaRPr lang="pl-PL" sz="14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N=170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rowSpan="2"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2012:</a:t>
                      </a:r>
                      <a:endParaRPr lang="pl-PL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4,2 minuty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4,2 minuty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5,2 minuty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 vMerge="1">
                  <a:txBody>
                    <a:bodyPr/>
                    <a:lstStyle/>
                    <a:p>
                      <a:pPr algn="ctr"/>
                      <a:endParaRPr lang="pl-PL" sz="14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N=170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N=85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86" name="Grupa 85"/>
          <p:cNvGrpSpPr/>
          <p:nvPr/>
        </p:nvGrpSpPr>
        <p:grpSpPr>
          <a:xfrm>
            <a:off x="2988618" y="5302002"/>
            <a:ext cx="4180820" cy="1034075"/>
            <a:chOff x="3061537" y="5324297"/>
            <a:chExt cx="4180820" cy="1034075"/>
          </a:xfrm>
        </p:grpSpPr>
        <p:sp>
          <p:nvSpPr>
            <p:cNvPr id="77" name="Prostokąt zaokrąglony 76"/>
            <p:cNvSpPr/>
            <p:nvPr/>
          </p:nvSpPr>
          <p:spPr>
            <a:xfrm>
              <a:off x="3061537" y="5324297"/>
              <a:ext cx="1152000" cy="288000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8" name="Prostokąt zaokrąglony 77"/>
            <p:cNvSpPr/>
            <p:nvPr/>
          </p:nvSpPr>
          <p:spPr>
            <a:xfrm>
              <a:off x="3061537" y="5697334"/>
              <a:ext cx="1152000" cy="2880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9" name="Prostokąt zaokrąglony 78"/>
            <p:cNvSpPr/>
            <p:nvPr/>
          </p:nvSpPr>
          <p:spPr>
            <a:xfrm>
              <a:off x="3061537" y="6070372"/>
              <a:ext cx="1152000" cy="2880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zaokrąglony 79"/>
            <p:cNvSpPr/>
            <p:nvPr/>
          </p:nvSpPr>
          <p:spPr>
            <a:xfrm>
              <a:off x="4575947" y="5324297"/>
              <a:ext cx="1152000" cy="288000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zaokrąglony 80"/>
            <p:cNvSpPr/>
            <p:nvPr/>
          </p:nvSpPr>
          <p:spPr>
            <a:xfrm>
              <a:off x="6090357" y="5324297"/>
              <a:ext cx="1152000" cy="288000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zaokrąglony 81"/>
            <p:cNvSpPr/>
            <p:nvPr/>
          </p:nvSpPr>
          <p:spPr>
            <a:xfrm>
              <a:off x="4575947" y="6070372"/>
              <a:ext cx="1152000" cy="2880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zaokrąglony 82"/>
            <p:cNvSpPr/>
            <p:nvPr/>
          </p:nvSpPr>
          <p:spPr>
            <a:xfrm>
              <a:off x="6090357" y="6070372"/>
              <a:ext cx="1152000" cy="2880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zaokrąglony 83"/>
            <p:cNvSpPr/>
            <p:nvPr/>
          </p:nvSpPr>
          <p:spPr>
            <a:xfrm>
              <a:off x="4575947" y="5697334"/>
              <a:ext cx="1152000" cy="2880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zaokrąglony 84"/>
            <p:cNvSpPr/>
            <p:nvPr/>
          </p:nvSpPr>
          <p:spPr>
            <a:xfrm>
              <a:off x="6090357" y="5697334"/>
              <a:ext cx="1152000" cy="2880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211034"/>
              </p:ext>
            </p:extLst>
          </p:nvPr>
        </p:nvGraphicFramePr>
        <p:xfrm>
          <a:off x="1260426" y="5302002"/>
          <a:ext cx="609706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265"/>
                <a:gridCol w="1524265"/>
                <a:gridCol w="1524265"/>
                <a:gridCol w="1524265"/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2014:</a:t>
                      </a:r>
                      <a:endParaRPr lang="pl-PL" sz="1200" b="1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0,6 osób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0,5 osób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bg1"/>
                          </a:solidFill>
                        </a:rPr>
                        <a:t>2,3 osób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2013: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bg1"/>
                          </a:solidFill>
                        </a:rPr>
                        <a:t>0,7 osób</a:t>
                      </a:r>
                      <a:endParaRPr lang="pl-PL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bg1"/>
                          </a:solidFill>
                        </a:rPr>
                        <a:t>0,9 osób</a:t>
                      </a:r>
                      <a:endParaRPr lang="pl-PL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chemeClr val="bg1"/>
                          </a:solidFill>
                        </a:rPr>
                        <a:t>2,2 osób</a:t>
                      </a:r>
                      <a:endParaRPr lang="pl-PL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indent="0" algn="ct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Rok 2012: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0,9 osób 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0,9 osób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1,4 osób</a:t>
                      </a:r>
                      <a:endParaRPr lang="pl-PL" sz="1200" b="0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50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pracy</a:t>
            </a:r>
          </a:p>
        </p:txBody>
      </p:sp>
    </p:spTree>
    <p:extLst>
      <p:ext uri="{BB962C8B-B14F-4D97-AF65-F5344CB8AC3E}">
        <p14:creationId xmlns:p14="http://schemas.microsoft.com/office/powerpoint/2010/main" val="349071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351426" y="6118535"/>
            <a:ext cx="2869111" cy="463953"/>
            <a:chOff x="351426" y="6064362"/>
            <a:chExt cx="2869111" cy="463953"/>
          </a:xfrm>
        </p:grpSpPr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541959" y="6064362"/>
              <a:ext cx="2678578" cy="463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200" dirty="0">
                  <a:solidFill>
                    <a:schemeClr val="tx1">
                      <a:lumMod val="50000"/>
                    </a:schemeClr>
                  </a:solidFill>
                </a:rPr>
                <a:t>identyfikator przypięty w innym miejscu niż na szyi</a:t>
              </a:r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</a:p>
          </p:txBody>
        </p:sp>
        <p:sp>
          <p:nvSpPr>
            <p:cNvPr id="43" name="Rectangle 29"/>
            <p:cNvSpPr>
              <a:spLocks noChangeAspect="1" noChangeArrowheads="1"/>
            </p:cNvSpPr>
            <p:nvPr/>
          </p:nvSpPr>
          <p:spPr bwMode="auto">
            <a:xfrm>
              <a:off x="351426" y="6233618"/>
              <a:ext cx="150839" cy="12544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algn="l">
                <a:lnSpc>
                  <a:spcPct val="90000"/>
                </a:lnSpc>
                <a:defRPr/>
              </a:pPr>
              <a:endParaRPr lang="pl-PL" sz="120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067834"/>
              </p:ext>
            </p:extLst>
          </p:nvPr>
        </p:nvGraphicFramePr>
        <p:xfrm>
          <a:off x="468578" y="1738010"/>
          <a:ext cx="2160000" cy="320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48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jest ubrany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“na służbowo”? 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</a:t>
                      </a:r>
                    </a:p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jest porządek?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i nazwiskiem?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2315337"/>
              </p:ext>
            </p:extLst>
          </p:nvPr>
        </p:nvGraphicFramePr>
        <p:xfrm>
          <a:off x="2772594" y="1715636"/>
          <a:ext cx="2304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141678"/>
              </p:ext>
            </p:extLst>
          </p:nvPr>
        </p:nvGraphicFramePr>
        <p:xfrm>
          <a:off x="4844784" y="1715637"/>
          <a:ext cx="2304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1161609"/>
              </p:ext>
            </p:extLst>
          </p:nvPr>
        </p:nvGraphicFramePr>
        <p:xfrm>
          <a:off x="7021065" y="1726750"/>
          <a:ext cx="23040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1502609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50737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507372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4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9231843"/>
              </p:ext>
            </p:extLst>
          </p:nvPr>
        </p:nvGraphicFramePr>
        <p:xfrm>
          <a:off x="2859064" y="5689489"/>
          <a:ext cx="1778354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7" name="Grupa 6"/>
          <p:cNvGrpSpPr/>
          <p:nvPr/>
        </p:nvGrpSpPr>
        <p:grpSpPr>
          <a:xfrm>
            <a:off x="357777" y="5886853"/>
            <a:ext cx="2875462" cy="279245"/>
            <a:chOff x="357777" y="5886853"/>
            <a:chExt cx="2875462" cy="279245"/>
          </a:xfrm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548310" y="5886853"/>
              <a:ext cx="2684929" cy="2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200" dirty="0">
                  <a:solidFill>
                    <a:schemeClr val="tx1">
                      <a:lumMod val="50000"/>
                    </a:schemeClr>
                  </a:solidFill>
                </a:rPr>
                <a:t>identyfikator</a:t>
              </a:r>
              <a:r>
                <a:rPr lang="en-GB" sz="12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pl-PL" sz="1200" dirty="0">
                  <a:solidFill>
                    <a:schemeClr val="tx1">
                      <a:lumMod val="50000"/>
                    </a:schemeClr>
                  </a:solidFill>
                </a:rPr>
                <a:t>powieszony na szyi</a:t>
              </a:r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2" name="Rectangle 16"/>
            <p:cNvSpPr>
              <a:spLocks noChangeAspect="1" noChangeArrowheads="1"/>
            </p:cNvSpPr>
            <p:nvPr/>
          </p:nvSpPr>
          <p:spPr bwMode="auto">
            <a:xfrm>
              <a:off x="357777" y="5963754"/>
              <a:ext cx="150839" cy="12544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algn="l">
                <a:lnSpc>
                  <a:spcPct val="90000"/>
                </a:lnSpc>
              </a:pPr>
              <a:endParaRPr lang="pl-PL" sz="120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351426" y="6534925"/>
            <a:ext cx="2869111" cy="279245"/>
            <a:chOff x="351426" y="6462917"/>
            <a:chExt cx="2869111" cy="279245"/>
          </a:xfrm>
        </p:grpSpPr>
        <p:sp>
          <p:nvSpPr>
            <p:cNvPr id="46" name="Text Box 35"/>
            <p:cNvSpPr txBox="1">
              <a:spLocks noChangeArrowheads="1"/>
            </p:cNvSpPr>
            <p:nvPr/>
          </p:nvSpPr>
          <p:spPr bwMode="auto">
            <a:xfrm>
              <a:off x="541959" y="6462917"/>
              <a:ext cx="2678578" cy="2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200" dirty="0" smtClean="0">
                  <a:solidFill>
                    <a:schemeClr val="tx1">
                      <a:lumMod val="50000"/>
                    </a:schemeClr>
                  </a:solidFill>
                </a:rPr>
                <a:t>identyfikator </a:t>
              </a:r>
              <a:r>
                <a:rPr lang="pl-PL" sz="1200" dirty="0">
                  <a:solidFill>
                    <a:schemeClr val="tx1">
                      <a:lumMod val="50000"/>
                    </a:schemeClr>
                  </a:solidFill>
                </a:rPr>
                <a:t>w </a:t>
              </a:r>
              <a:r>
                <a:rPr lang="pl-PL" sz="1200" dirty="0" smtClean="0">
                  <a:solidFill>
                    <a:schemeClr val="tx1">
                      <a:lumMod val="50000"/>
                    </a:schemeClr>
                  </a:solidFill>
                </a:rPr>
                <a:t>okienku/ </a:t>
              </a:r>
              <a:r>
                <a:rPr lang="pl-PL" sz="1200" dirty="0">
                  <a:solidFill>
                    <a:schemeClr val="tx1">
                      <a:lumMod val="50000"/>
                    </a:schemeClr>
                  </a:solidFill>
                </a:rPr>
                <a:t>na biurku</a:t>
              </a:r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7" name="Rectangle 36"/>
            <p:cNvSpPr>
              <a:spLocks noChangeAspect="1" noChangeArrowheads="1"/>
            </p:cNvSpPr>
            <p:nvPr/>
          </p:nvSpPr>
          <p:spPr bwMode="auto">
            <a:xfrm>
              <a:off x="351426" y="6539818"/>
              <a:ext cx="150839" cy="12544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algn="l">
                <a:lnSpc>
                  <a:spcPct val="90000"/>
                </a:lnSpc>
              </a:pPr>
              <a:endParaRPr lang="pl-PL" sz="120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sp>
        <p:nvSpPr>
          <p:cNvPr id="49" name="Line 99"/>
          <p:cNvSpPr>
            <a:spLocks noChangeShapeType="1"/>
          </p:cNvSpPr>
          <p:nvPr/>
        </p:nvSpPr>
        <p:spPr bwMode="auto">
          <a:xfrm>
            <a:off x="2700586" y="5662042"/>
            <a:ext cx="5940000" cy="0"/>
          </a:xfrm>
          <a:prstGeom prst="line">
            <a:avLst/>
          </a:prstGeom>
          <a:noFill/>
          <a:ln w="127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lIns="91449" tIns="45725" rIns="91449" bIns="45725">
            <a:spAutoFit/>
          </a:bodyPr>
          <a:lstStyle/>
          <a:p>
            <a:endParaRPr lang="pl-PL"/>
          </a:p>
        </p:txBody>
      </p:sp>
      <p:graphicFrame>
        <p:nvGraphicFramePr>
          <p:cNvPr id="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727803"/>
              </p:ext>
            </p:extLst>
          </p:nvPr>
        </p:nvGraphicFramePr>
        <p:xfrm>
          <a:off x="4946900" y="5689489"/>
          <a:ext cx="1778354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8536838"/>
              </p:ext>
            </p:extLst>
          </p:nvPr>
        </p:nvGraphicFramePr>
        <p:xfrm>
          <a:off x="7126300" y="5689489"/>
          <a:ext cx="1778354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6" name="Grupa 5"/>
          <p:cNvGrpSpPr/>
          <p:nvPr/>
        </p:nvGrpSpPr>
        <p:grpSpPr>
          <a:xfrm>
            <a:off x="1610814" y="5013970"/>
            <a:ext cx="1017764" cy="864000"/>
            <a:chOff x="1610814" y="4978066"/>
            <a:chExt cx="1017764" cy="864000"/>
          </a:xfrm>
        </p:grpSpPr>
        <p:sp>
          <p:nvSpPr>
            <p:cNvPr id="44" name="AutoShape 30"/>
            <p:cNvSpPr>
              <a:spLocks noChangeArrowheads="1"/>
            </p:cNvSpPr>
            <p:nvPr/>
          </p:nvSpPr>
          <p:spPr bwMode="auto">
            <a:xfrm>
              <a:off x="1610814" y="4978066"/>
              <a:ext cx="1017764" cy="864000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>
              <a:spAutoFit/>
            </a:bodyPr>
            <a:lstStyle/>
            <a:p>
              <a:pPr algn="l">
                <a:lnSpc>
                  <a:spcPct val="90000"/>
                </a:lnSpc>
              </a:pPr>
              <a:endParaRPr lang="pl-PL" sz="120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54" name="Text Box 31"/>
            <p:cNvSpPr txBox="1">
              <a:spLocks noChangeArrowheads="1"/>
            </p:cNvSpPr>
            <p:nvPr/>
          </p:nvSpPr>
          <p:spPr bwMode="auto">
            <a:xfrm>
              <a:off x="1821989" y="5142639"/>
              <a:ext cx="595415" cy="43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42" tIns="45722" rIns="91442" bIns="45722" anchor="ctr">
              <a:spAutoFit/>
            </a:bodyPr>
            <a:lstStyle/>
            <a:p>
              <a:pPr algn="ctr"/>
              <a:r>
                <a:rPr lang="pl-PL" sz="1100" b="1" dirty="0">
                  <a:solidFill>
                    <a:schemeClr val="bg1"/>
                  </a:solidFill>
                </a:rPr>
                <a:t>TAK</a:t>
              </a:r>
              <a:br>
                <a:rPr lang="pl-PL" sz="1100" b="1" dirty="0">
                  <a:solidFill>
                    <a:schemeClr val="bg1"/>
                  </a:solidFill>
                </a:rPr>
              </a:br>
              <a:r>
                <a:rPr lang="pl-PL" sz="1100" b="1" dirty="0" smtClean="0">
                  <a:solidFill>
                    <a:schemeClr val="bg1"/>
                  </a:solidFill>
                </a:rPr>
                <a:t>2014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r>
              <a:rPr lang="pl-PL" dirty="0" smtClean="0"/>
              <a:t>51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4847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</a:t>
            </a:r>
            <a:r>
              <a:rPr lang="pl-PL" dirty="0" smtClean="0"/>
              <a:t>interesanta</a:t>
            </a:r>
          </a:p>
          <a:p>
            <a:pPr algn="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071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Zachowanie się urzędnika wobec interesanta (1)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53</a:t>
            </a:fld>
            <a:endParaRPr lang="pl-PL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2971894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5082" y="2072202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63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Zachowanie się urzędnika wobec interesanta (2)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54</a:t>
            </a:fld>
            <a:endParaRPr lang="pl-PL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rozpoczął obsługę Twojej sprawy od razu? </a:t>
            </a: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3910119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5082" y="2072202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529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22330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Zachowanie się urzędnika wobec interesanta </a:t>
            </a:r>
            <a:r>
              <a:rPr lang="pl-PL" sz="3100" b="1" dirty="0" smtClean="0">
                <a:solidFill>
                  <a:schemeClr val="tx2"/>
                </a:solidFill>
              </a:rPr>
              <a:t>(3)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700315"/>
              </p:ext>
            </p:extLst>
          </p:nvPr>
        </p:nvGraphicFramePr>
        <p:xfrm>
          <a:off x="468578" y="2226788"/>
          <a:ext cx="2160000" cy="35432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 przywitał mnie uprzejmie, ale użył innych słów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 przywitał mnie, ale użył innych słów, a powitanie nie było uprzejme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w ogóle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6212716"/>
              </p:ext>
            </p:extLst>
          </p:nvPr>
        </p:nvGraphicFramePr>
        <p:xfrm>
          <a:off x="2772594" y="2202661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0274683"/>
              </p:ext>
            </p:extLst>
          </p:nvPr>
        </p:nvGraphicFramePr>
        <p:xfrm>
          <a:off x="4844784" y="220266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2250243"/>
              </p:ext>
            </p:extLst>
          </p:nvPr>
        </p:nvGraphicFramePr>
        <p:xfrm>
          <a:off x="7021065" y="2213775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1989634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994397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994397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</a:t>
            </a:r>
            <a:r>
              <a:rPr lang="pl-PL" sz="1200" b="1" dirty="0" smtClean="0"/>
              <a:t>przywitał się?</a:t>
            </a:r>
            <a:endParaRPr lang="pl-PL" sz="1200" b="1" dirty="0"/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55</a:t>
            </a:fld>
            <a:endParaRPr lang="pl-PL"/>
          </a:p>
        </p:txBody>
      </p:sp>
      <p:sp>
        <p:nvSpPr>
          <p:cNvPr id="12" name="pole tekstowe 1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5031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Zachowanie się urzędnika wobec interesanta </a:t>
            </a:r>
            <a:r>
              <a:rPr lang="pl-PL" sz="3100" b="1" dirty="0" smtClean="0">
                <a:solidFill>
                  <a:schemeClr val="tx2"/>
                </a:solidFill>
              </a:rPr>
              <a:t>(4)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324216"/>
              </p:ext>
            </p:extLst>
          </p:nvPr>
        </p:nvGraphicFramePr>
        <p:xfrm>
          <a:off x="468578" y="2206114"/>
          <a:ext cx="2160000" cy="39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podczas rozmowy utrzymywał kontakt wzrokowy?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podczas rozmowy zajmował się prywatnymi sprawami?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lub pił?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7056805"/>
              </p:ext>
            </p:extLst>
          </p:nvPr>
        </p:nvGraphicFramePr>
        <p:xfrm>
          <a:off x="2772594" y="2202661"/>
          <a:ext cx="2304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5919580"/>
              </p:ext>
            </p:extLst>
          </p:nvPr>
        </p:nvGraphicFramePr>
        <p:xfrm>
          <a:off x="4844784" y="2202662"/>
          <a:ext cx="2304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136069"/>
              </p:ext>
            </p:extLst>
          </p:nvPr>
        </p:nvGraphicFramePr>
        <p:xfrm>
          <a:off x="7021065" y="2213775"/>
          <a:ext cx="2304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1989634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994397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994397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56</a:t>
            </a:fld>
            <a:endParaRPr lang="pl-PL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08298" y="6130130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63587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sprawy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5076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124167"/>
              </p:ext>
            </p:extLst>
          </p:nvPr>
        </p:nvGraphicFramePr>
        <p:xfrm>
          <a:off x="540586" y="2205978"/>
          <a:ext cx="2160000" cy="28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48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dopytywał o szczegóły przedstawionej przez Ciebie sprawy?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używał terminologii zrozumiałej dla Ciebie?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0163583"/>
              </p:ext>
            </p:extLst>
          </p:nvPr>
        </p:nvGraphicFramePr>
        <p:xfrm>
          <a:off x="2772594" y="2202661"/>
          <a:ext cx="2304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903266"/>
              </p:ext>
            </p:extLst>
          </p:nvPr>
        </p:nvGraphicFramePr>
        <p:xfrm>
          <a:off x="4844784" y="2202661"/>
          <a:ext cx="2304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5928596"/>
              </p:ext>
            </p:extLst>
          </p:nvPr>
        </p:nvGraphicFramePr>
        <p:xfrm>
          <a:off x="7021065" y="2202661"/>
          <a:ext cx="2304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989634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989634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58</a:t>
            </a:fld>
            <a:endParaRPr lang="pl-PL" dirty="0"/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2873347" y="1989634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48" name="Text Box 7"/>
          <p:cNvSpPr txBox="1">
            <a:spLocks noChangeArrowheads="1"/>
          </p:cNvSpPr>
          <p:nvPr/>
        </p:nvSpPr>
        <p:spPr bwMode="auto">
          <a:xfrm>
            <a:off x="3067582" y="5590034"/>
            <a:ext cx="4818155" cy="7213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 lIns="162016" tIns="82808" rIns="162016" bIns="82808" anchor="ctr">
            <a:spAutoFit/>
          </a:bodyPr>
          <a:lstStyle/>
          <a:p>
            <a:pPr defTabSz="762076" font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WOM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(N=2): 1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pracownik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nie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poinformował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  <a:p>
            <a:pPr defTabSz="762076" font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PI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(N=4):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pracowników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nie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poinformowało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  <a:p>
            <a:pPr defTabSz="762076" fontAlgn="ctr"/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 (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N=5): 3 pracowników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nie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</a:rPr>
              <a:t>poinformowało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3" name="Line 99"/>
          <p:cNvSpPr>
            <a:spLocks noChangeShapeType="1"/>
          </p:cNvSpPr>
          <p:nvPr/>
        </p:nvSpPr>
        <p:spPr bwMode="auto">
          <a:xfrm>
            <a:off x="2700586" y="5302002"/>
            <a:ext cx="5940000" cy="0"/>
          </a:xfrm>
          <a:prstGeom prst="line">
            <a:avLst/>
          </a:prstGeom>
          <a:noFill/>
          <a:ln w="127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lIns="91449" tIns="45725" rIns="91449" bIns="45725">
            <a:spAutoFit/>
          </a:bodyPr>
          <a:lstStyle/>
          <a:p>
            <a:endParaRPr lang="pl-PL"/>
          </a:p>
        </p:txBody>
      </p:sp>
      <p:sp>
        <p:nvSpPr>
          <p:cNvPr id="55" name="AutoShape 30"/>
          <p:cNvSpPr>
            <a:spLocks noChangeArrowheads="1"/>
          </p:cNvSpPr>
          <p:nvPr/>
        </p:nvSpPr>
        <p:spPr bwMode="auto">
          <a:xfrm>
            <a:off x="828378" y="4365898"/>
            <a:ext cx="2160240" cy="1728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 lIns="90009" tIns="46805" rIns="414041" bIns="46805" anchor="ctr">
            <a:spAutoFit/>
          </a:bodyPr>
          <a:lstStyle/>
          <a:p>
            <a:pPr algn="l">
              <a:lnSpc>
                <a:spcPct val="90000"/>
              </a:lnSpc>
            </a:pPr>
            <a:endParaRPr lang="pl-PL" sz="120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8" name="Text Box 31"/>
          <p:cNvSpPr txBox="1">
            <a:spLocks noChangeArrowheads="1"/>
          </p:cNvSpPr>
          <p:nvPr/>
        </p:nvSpPr>
        <p:spPr bwMode="auto">
          <a:xfrm>
            <a:off x="1255865" y="4517965"/>
            <a:ext cx="1305267" cy="1384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Czy urzędnik poinformował Cię w jakim celu opuszcza stanowisko pracy?</a:t>
            </a:r>
          </a:p>
          <a:p>
            <a:pPr algn="ctr"/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108298" y="6130130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5777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Urzędnik: Obsługa przedstawionej sprawy (2)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820825"/>
              </p:ext>
            </p:extLst>
          </p:nvPr>
        </p:nvGraphicFramePr>
        <p:xfrm>
          <a:off x="540586" y="1917626"/>
          <a:ext cx="2160000" cy="29163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516363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Wydał druk formularza/wniosku 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16363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Poinformował gdzie można znaleźć taki formularz/ wniosek na terenie urzędu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0012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Poinformował, że są one dostępne na stronie internetowej Urzędu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02424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5050">
                <a:tc>
                  <a:txBody>
                    <a:bodyPr/>
                    <a:lstStyle/>
                    <a:p>
                      <a:pPr marL="0" marR="0" indent="0" algn="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wspomniał o formularzu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9761508"/>
              </p:ext>
            </p:extLst>
          </p:nvPr>
        </p:nvGraphicFramePr>
        <p:xfrm>
          <a:off x="2839141" y="1845618"/>
          <a:ext cx="230400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8886665"/>
              </p:ext>
            </p:extLst>
          </p:nvPr>
        </p:nvGraphicFramePr>
        <p:xfrm>
          <a:off x="4822300" y="1845618"/>
          <a:ext cx="2304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120354"/>
              </p:ext>
            </p:extLst>
          </p:nvPr>
        </p:nvGraphicFramePr>
        <p:xfrm>
          <a:off x="7021065" y="1856732"/>
          <a:ext cx="2304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1573866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573866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573866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4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921751"/>
              </p:ext>
            </p:extLst>
          </p:nvPr>
        </p:nvGraphicFramePr>
        <p:xfrm>
          <a:off x="2859064" y="5689489"/>
          <a:ext cx="1778354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7" name="Grupa 6"/>
          <p:cNvGrpSpPr/>
          <p:nvPr/>
        </p:nvGrpSpPr>
        <p:grpSpPr>
          <a:xfrm>
            <a:off x="357776" y="6102877"/>
            <a:ext cx="2875463" cy="279245"/>
            <a:chOff x="357776" y="5886853"/>
            <a:chExt cx="2875463" cy="279245"/>
          </a:xfrm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548310" y="5886853"/>
              <a:ext cx="2684929" cy="2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200" dirty="0" smtClean="0">
                  <a:solidFill>
                    <a:schemeClr val="tx1">
                      <a:lumMod val="50000"/>
                    </a:schemeClr>
                  </a:solidFill>
                </a:rPr>
                <a:t>Tak</a:t>
              </a:r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2" name="Rectangle 16"/>
            <p:cNvSpPr>
              <a:spLocks noChangeArrowheads="1"/>
            </p:cNvSpPr>
            <p:nvPr/>
          </p:nvSpPr>
          <p:spPr bwMode="auto">
            <a:xfrm>
              <a:off x="357776" y="5963754"/>
              <a:ext cx="144000" cy="14400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algn="l">
                <a:lnSpc>
                  <a:spcPct val="90000"/>
                </a:lnSpc>
              </a:pPr>
              <a:endParaRPr lang="pl-PL" sz="120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grpSp>
        <p:nvGrpSpPr>
          <p:cNvPr id="8" name="Grupa 7"/>
          <p:cNvGrpSpPr/>
          <p:nvPr/>
        </p:nvGrpSpPr>
        <p:grpSpPr>
          <a:xfrm>
            <a:off x="351426" y="6318928"/>
            <a:ext cx="2869111" cy="279190"/>
            <a:chOff x="351426" y="6264783"/>
            <a:chExt cx="2869111" cy="279190"/>
          </a:xfrm>
        </p:grpSpPr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541959" y="6264783"/>
              <a:ext cx="2678578" cy="279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200" dirty="0" smtClean="0">
                  <a:solidFill>
                    <a:schemeClr val="tx1">
                      <a:lumMod val="50000"/>
                    </a:schemeClr>
                  </a:solidFill>
                </a:rPr>
                <a:t>Nie</a:t>
              </a:r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3" name="Rectangle 29"/>
            <p:cNvSpPr>
              <a:spLocks noChangeArrowheads="1"/>
            </p:cNvSpPr>
            <p:nvPr/>
          </p:nvSpPr>
          <p:spPr bwMode="auto">
            <a:xfrm>
              <a:off x="351426" y="6341657"/>
              <a:ext cx="144000" cy="1440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algn="l">
                <a:lnSpc>
                  <a:spcPct val="90000"/>
                </a:lnSpc>
                <a:defRPr/>
              </a:pPr>
              <a:endParaRPr lang="pl-PL" sz="120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351426" y="6534925"/>
            <a:ext cx="2869111" cy="279245"/>
            <a:chOff x="351426" y="6462917"/>
            <a:chExt cx="2869111" cy="279245"/>
          </a:xfrm>
        </p:grpSpPr>
        <p:sp>
          <p:nvSpPr>
            <p:cNvPr id="46" name="Text Box 35"/>
            <p:cNvSpPr txBox="1">
              <a:spLocks noChangeArrowheads="1"/>
            </p:cNvSpPr>
            <p:nvPr/>
          </p:nvSpPr>
          <p:spPr bwMode="auto">
            <a:xfrm>
              <a:off x="541959" y="6462917"/>
              <a:ext cx="2678578" cy="2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54005" tIns="46805" rIns="54005" bIns="46805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l-PL" sz="1200" dirty="0" smtClean="0">
                  <a:solidFill>
                    <a:schemeClr val="tx1">
                      <a:lumMod val="50000"/>
                    </a:schemeClr>
                  </a:solidFill>
                </a:rPr>
                <a:t>Nie dotyczy</a:t>
              </a:r>
              <a:endParaRPr lang="en-GB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351426" y="6539818"/>
              <a:ext cx="144000" cy="144000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</p:spPr>
          <p:txBody>
            <a:bodyPr lIns="90009" tIns="46805" rIns="414041" bIns="46805" anchor="ctr"/>
            <a:lstStyle/>
            <a:p>
              <a:pPr algn="l">
                <a:lnSpc>
                  <a:spcPct val="90000"/>
                </a:lnSpc>
              </a:pPr>
              <a:endParaRPr lang="pl-PL" sz="1200">
                <a:solidFill>
                  <a:srgbClr val="5090CD"/>
                </a:solidFill>
                <a:latin typeface="Verdana" pitchFamily="34" charset="0"/>
              </a:endParaRPr>
            </a:p>
          </p:txBody>
        </p:sp>
      </p:grpSp>
      <p:sp>
        <p:nvSpPr>
          <p:cNvPr id="49" name="Line 99"/>
          <p:cNvSpPr>
            <a:spLocks noChangeShapeType="1"/>
          </p:cNvSpPr>
          <p:nvPr/>
        </p:nvSpPr>
        <p:spPr bwMode="auto">
          <a:xfrm>
            <a:off x="2700586" y="5590034"/>
            <a:ext cx="5940000" cy="0"/>
          </a:xfrm>
          <a:prstGeom prst="line">
            <a:avLst/>
          </a:prstGeom>
          <a:noFill/>
          <a:ln w="12700">
            <a:solidFill>
              <a:schemeClr val="tx1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lIns="91449" tIns="45725" rIns="91449" bIns="45725">
            <a:spAutoFit/>
          </a:bodyPr>
          <a:lstStyle/>
          <a:p>
            <a:endParaRPr lang="pl-PL"/>
          </a:p>
        </p:txBody>
      </p:sp>
      <p:graphicFrame>
        <p:nvGraphicFramePr>
          <p:cNvPr id="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981252"/>
              </p:ext>
            </p:extLst>
          </p:nvPr>
        </p:nvGraphicFramePr>
        <p:xfrm>
          <a:off x="4946900" y="5689489"/>
          <a:ext cx="1778354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74239"/>
              </p:ext>
            </p:extLst>
          </p:nvPr>
        </p:nvGraphicFramePr>
        <p:xfrm>
          <a:off x="7126300" y="5689489"/>
          <a:ext cx="1778354" cy="1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540346" y="5085978"/>
            <a:ext cx="2104439" cy="1015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 type="none" w="lg" len="lg"/>
          </a:ln>
        </p:spPr>
        <p:txBody>
          <a:bodyPr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Czy urzędnik zaproponował wyjaśnienie formularza/ wniosku / lub wyjaśnił, jak go wypełnić? (</a:t>
            </a:r>
            <a:r>
              <a:rPr lang="pl-PL" sz="1200" b="1" dirty="0" smtClean="0">
                <a:solidFill>
                  <a:schemeClr val="bg1"/>
                </a:solidFill>
              </a:rPr>
              <a:t>2014) </a:t>
            </a:r>
            <a:endParaRPr lang="pl-PL" sz="1200" b="1" dirty="0">
              <a:solidFill>
                <a:schemeClr val="bg1"/>
              </a:solidFill>
            </a:endParaRPr>
          </a:p>
        </p:txBody>
      </p:sp>
      <p:sp>
        <p:nvSpPr>
          <p:cNvPr id="56" name="Rectangle 4"/>
          <p:cNvSpPr>
            <a:spLocks noChangeArrowheads="1"/>
          </p:cNvSpPr>
          <p:nvPr/>
        </p:nvSpPr>
        <p:spPr bwMode="auto">
          <a:xfrm>
            <a:off x="79701" y="1485578"/>
            <a:ext cx="2980925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/>
              <a:t>Czy urzędnik wydał druk formularza / wniosku lub poinformował, gdzie możesz go znaleźć?</a:t>
            </a:r>
          </a:p>
        </p:txBody>
      </p:sp>
      <p:sp>
        <p:nvSpPr>
          <p:cNvPr id="2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r>
              <a:rPr lang="pl-PL" dirty="0" smtClean="0"/>
              <a:t>59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55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>
                <a:solidFill>
                  <a:schemeClr val="tx2"/>
                </a:solidFill>
              </a:rPr>
              <a:t>1 z 7</a:t>
            </a:r>
          </a:p>
        </p:txBody>
      </p:sp>
      <p:sp>
        <p:nvSpPr>
          <p:cNvPr id="5" name="Symbol zastępczy zawartości 1"/>
          <p:cNvSpPr txBox="1">
            <a:spLocks/>
          </p:cNvSpPr>
          <p:nvPr/>
        </p:nvSpPr>
        <p:spPr>
          <a:xfrm>
            <a:off x="972394" y="1980001"/>
            <a:ext cx="7560840" cy="4230000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zdecydowanej większości urzędów oznakowania stanowisk WOM, delegatur BAiSO oraz Punktów Informacyjnych były widoczne i czytelne.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Tablice informacyjne zlokalizowane w urzędach dzielnic były dobrze widoczne </a:t>
            </a:r>
            <a:br>
              <a:rPr lang="pl-PL" sz="14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większości urzędów dzielnicowych. Jedynie na Wilanowie 15% audytorów miało problem z jej znalezieniem.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Podobnie jak w zeszłym roku – karty informacyjne były dostępne na sali podczas 96% realizowanych audytów. Jedynie na Pradze Północ kart informacyjnych brakowało w 15% przypadków, w innych urzędach zdarzało się to sporadycznie.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zdecydowanej większości urzędów (średnio w 90% przypadków) karty informacyjne znajdowały się w kieszonkach w łatwo zauważalnym miejscu. Jedynym wyjątkiem był urząd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dzielnicy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Włochy, gdzie umiejscowienie kart informacyjnych było bardziej zróżnicowane – częściowo zajmując kieszonki na sali i częściowo inne miejsca. Karty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urzędach były niemal w każdym przypadku porządnie poukładane.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Formularze i wnioski były dostępne podczas 95% realizowanych wizyt. Jest to wynik niższy od notowanych w poprzednich falach badania o 3-4%. Największy odsetek audytorów zgłaszał brak formularzy w urzędzie dzielnicy Praga Południe (15%). Umiejscowienie formularzy było zazwyczaj dogodne, łatwe do zauważenia.</a:t>
            </a:r>
          </a:p>
          <a:p>
            <a:pPr marL="0" indent="0" algn="just">
              <a:buNone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68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950833"/>
              </p:ext>
            </p:extLst>
          </p:nvPr>
        </p:nvGraphicFramePr>
        <p:xfrm>
          <a:off x="468339" y="2206114"/>
          <a:ext cx="2160240" cy="39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24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Wyjaśniał sprawę z głowy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Posługiwał się papierowymi kartami informacyjnymi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Posługiwał się papierowymi aktami prawnymi 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Posługiwał się komputerem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Korzystał z pomocy innych urzędników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wiem/trudno powiedzieć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9565657"/>
              </p:ext>
            </p:extLst>
          </p:nvPr>
        </p:nvGraphicFramePr>
        <p:xfrm>
          <a:off x="2772594" y="2202661"/>
          <a:ext cx="2304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3415889"/>
              </p:ext>
            </p:extLst>
          </p:nvPr>
        </p:nvGraphicFramePr>
        <p:xfrm>
          <a:off x="4844784" y="2202662"/>
          <a:ext cx="2304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1957526"/>
              </p:ext>
            </p:extLst>
          </p:nvPr>
        </p:nvGraphicFramePr>
        <p:xfrm>
          <a:off x="7021065" y="2213775"/>
          <a:ext cx="2304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1989634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994397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994397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684763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podczas wyjaśniania przedstawionej przez Ciebie sprawy…?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60</a:t>
            </a:fld>
            <a:endParaRPr lang="pl-PL" dirty="0"/>
          </a:p>
        </p:txBody>
      </p:sp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Urzędnik: Obsługa przedstawionej sprawy (3)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2447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Urzędnik: Obsługa przedstawionej sprawy (4)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61</a:t>
            </a:fld>
            <a:endParaRPr lang="pl-PL"/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9746991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5082" y="2072202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0" y="6598146"/>
            <a:ext cx="5292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99993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349071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Sposób załatwienia przedstawionej sprawy </a:t>
            </a:r>
            <a:r>
              <a:rPr lang="pl-PL" sz="3100" b="1" dirty="0" smtClean="0">
                <a:solidFill>
                  <a:schemeClr val="tx2"/>
                </a:solidFill>
              </a:rPr>
              <a:t>(1)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023203"/>
              </p:ext>
            </p:extLst>
          </p:nvPr>
        </p:nvGraphicFramePr>
        <p:xfrm>
          <a:off x="468578" y="2291159"/>
          <a:ext cx="2160000" cy="35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Wymagane dokumenty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Wymagane opłaty </a:t>
                      </a: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lub brak opłat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Miejsce złożenia dokumentów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Termin odpowiedzi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 WSZYSTKICH sprawach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859259"/>
              </p:ext>
            </p:extLst>
          </p:nvPr>
        </p:nvGraphicFramePr>
        <p:xfrm>
          <a:off x="2772594" y="226703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5828118"/>
              </p:ext>
            </p:extLst>
          </p:nvPr>
        </p:nvGraphicFramePr>
        <p:xfrm>
          <a:off x="4844784" y="2267033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775188"/>
              </p:ext>
            </p:extLst>
          </p:nvPr>
        </p:nvGraphicFramePr>
        <p:xfrm>
          <a:off x="7021065" y="2278146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2054005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2058768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2058768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Sprawy, o których urzędnik poinformował sam (bez </a:t>
            </a:r>
            <a:r>
              <a:rPr lang="pl-PL" sz="1200" b="1" dirty="0"/>
              <a:t>dopytywania)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63</a:t>
            </a:fld>
            <a:endParaRPr lang="pl-PL"/>
          </a:p>
        </p:txBody>
      </p:sp>
      <p:sp>
        <p:nvSpPr>
          <p:cNvPr id="17" name="Prostokąt 16"/>
          <p:cNvSpPr/>
          <p:nvPr/>
        </p:nvSpPr>
        <p:spPr>
          <a:xfrm>
            <a:off x="540346" y="5157986"/>
            <a:ext cx="8352928" cy="720000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21289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Urzędnik: Sposób załatwienia przedstawionej sprawy (2)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64</a:t>
            </a:fld>
            <a:endParaRPr lang="pl-PL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485578"/>
            <a:ext cx="8206797" cy="66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/>
              <a:t>Które z poniższych stwierdzeń najlepiej </a:t>
            </a:r>
            <a:r>
              <a:rPr lang="pl-PL" sz="1200" b="1" dirty="0" smtClean="0"/>
              <a:t>opisuje </a:t>
            </a:r>
            <a:r>
              <a:rPr lang="pl-PL" sz="1200" b="1" dirty="0"/>
              <a:t>to w jaki sposób urzędnik SPONTANICZNIE, bez Twojego dopytywania poinformował Cię o opłatach/braku opłat, jakie są wymagane przy załatwianiu przedstawionej przez Ciebie sprawy? </a:t>
            </a: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2095410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149930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149930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5082" y="2149930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55809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48384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Urzędnik: Sposób załatwienia przedstawionej sprawy (3)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65</a:t>
            </a:fld>
            <a:endParaRPr lang="pl-PL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PO DOPYTANIU urzędnik? </a:t>
            </a: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5801848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5082" y="2072202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5796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30872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Sposób załatwienia przedstawionej sprawy </a:t>
            </a:r>
            <a:r>
              <a:rPr lang="pl-PL" sz="3100" b="1" dirty="0" smtClean="0">
                <a:solidFill>
                  <a:schemeClr val="tx2"/>
                </a:solidFill>
              </a:rPr>
              <a:t>(4)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114978"/>
              </p:ext>
            </p:extLst>
          </p:nvPr>
        </p:nvGraphicFramePr>
        <p:xfrm>
          <a:off x="468578" y="2291159"/>
          <a:ext cx="2160000" cy="28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w kasie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 w banku/ na poczcie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ogóle nie poinformował </a:t>
                      </a: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 miejscu uiszczenia opłat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dotyczy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0271297"/>
              </p:ext>
            </p:extLst>
          </p:nvPr>
        </p:nvGraphicFramePr>
        <p:xfrm>
          <a:off x="2772594" y="226703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2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9461411"/>
              </p:ext>
            </p:extLst>
          </p:nvPr>
        </p:nvGraphicFramePr>
        <p:xfrm>
          <a:off x="4844784" y="2267033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Objec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0768380"/>
              </p:ext>
            </p:extLst>
          </p:nvPr>
        </p:nvGraphicFramePr>
        <p:xfrm>
          <a:off x="7021065" y="2278146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2054005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2058768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2058768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66</a:t>
            </a:fld>
            <a:endParaRPr lang="pl-PL"/>
          </a:p>
        </p:txBody>
      </p:sp>
      <p:sp>
        <p:nvSpPr>
          <p:cNvPr id="12" name="pole tekstowe 1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63053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Sposób załatwienia przedstawionej sprawy </a:t>
            </a:r>
            <a:r>
              <a:rPr lang="pl-PL" sz="3100" b="1" dirty="0" smtClean="0">
                <a:solidFill>
                  <a:schemeClr val="tx2"/>
                </a:solidFill>
              </a:rPr>
              <a:t>(5)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780985"/>
              </p:ext>
            </p:extLst>
          </p:nvPr>
        </p:nvGraphicFramePr>
        <p:xfrm>
          <a:off x="468578" y="2291159"/>
          <a:ext cx="2160000" cy="28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prawidłowo mnie poinformował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Poinformował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mnie,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ale nieprawidłowo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ogóle mnie nie poinformował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7747952"/>
              </p:ext>
            </p:extLst>
          </p:nvPr>
        </p:nvGraphicFramePr>
        <p:xfrm>
          <a:off x="2772594" y="226703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2054005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2058768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2058768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</a:t>
            </a:r>
            <a:r>
              <a:rPr lang="pl-PL" sz="1200" b="1" dirty="0" smtClean="0"/>
              <a:t>o </a:t>
            </a:r>
            <a:r>
              <a:rPr lang="pl-PL" sz="1200" b="1" dirty="0"/>
              <a:t>terminie odpowiedzi na przedstawioną sprawę? 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67</a:t>
            </a:fld>
            <a:endParaRPr lang="pl-PL"/>
          </a:p>
        </p:txBody>
      </p:sp>
      <p:graphicFrame>
        <p:nvGraphicFramePr>
          <p:cNvPr id="17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710020"/>
              </p:ext>
            </p:extLst>
          </p:nvPr>
        </p:nvGraphicFramePr>
        <p:xfrm>
          <a:off x="7021065" y="2278146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5417080"/>
              </p:ext>
            </p:extLst>
          </p:nvPr>
        </p:nvGraphicFramePr>
        <p:xfrm>
          <a:off x="4844784" y="2267033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pole tekstowe 11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17195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Sposób załatwienia przedstawionej sprawy </a:t>
            </a:r>
            <a:r>
              <a:rPr lang="pl-PL" sz="3100" b="1" dirty="0" smtClean="0">
                <a:solidFill>
                  <a:schemeClr val="tx2"/>
                </a:solidFill>
              </a:rPr>
              <a:t>(6)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833962"/>
              </p:ext>
            </p:extLst>
          </p:nvPr>
        </p:nvGraphicFramePr>
        <p:xfrm>
          <a:off x="468578" y="2291159"/>
          <a:ext cx="2160000" cy="30781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upewnił się, że zrozumiałeś jego/ jej wyjaśnienia?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poinformował, że istnieje możliwość telefonicznego poinformowania o odbiorze decyzji? 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486232"/>
              </p:ext>
            </p:extLst>
          </p:nvPr>
        </p:nvGraphicFramePr>
        <p:xfrm>
          <a:off x="2772594" y="226703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2054005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2058768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2058768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68</a:t>
            </a:fld>
            <a:endParaRPr lang="pl-PL"/>
          </a:p>
        </p:txBody>
      </p:sp>
      <p:graphicFrame>
        <p:nvGraphicFramePr>
          <p:cNvPr id="17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1503775"/>
              </p:ext>
            </p:extLst>
          </p:nvPr>
        </p:nvGraphicFramePr>
        <p:xfrm>
          <a:off x="7021065" y="2278146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644144"/>
              </p:ext>
            </p:extLst>
          </p:nvPr>
        </p:nvGraphicFramePr>
        <p:xfrm>
          <a:off x="4844784" y="2267033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08298" y="6130130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0" y="6459478"/>
            <a:ext cx="2988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0232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 smtClean="0">
                <a:solidFill>
                  <a:schemeClr val="tx2"/>
                </a:solidFill>
              </a:rPr>
              <a:t>Urzędnik: Sposób załatwienia przedstawionej sprawy (7)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2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69</a:t>
            </a:fld>
            <a:endParaRPr lang="pl-PL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podczas rozmowy odczuwałeś(</a:t>
            </a:r>
            <a:r>
              <a:rPr lang="pl-PL" sz="1200" b="1" dirty="0" err="1"/>
              <a:t>aś</a:t>
            </a:r>
            <a:r>
              <a:rPr lang="pl-PL" sz="1200" b="1" dirty="0"/>
              <a:t>) niechęć ze strony urzędnika?</a:t>
            </a:r>
          </a:p>
        </p:txBody>
      </p:sp>
      <p:graphicFrame>
        <p:nvGraphicFramePr>
          <p:cNvPr id="2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739417"/>
              </p:ext>
            </p:extLst>
          </p:nvPr>
        </p:nvGraphicFramePr>
        <p:xfrm>
          <a:off x="324322" y="2136238"/>
          <a:ext cx="8627973" cy="446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Text Box 12"/>
          <p:cNvSpPr txBox="1">
            <a:spLocks noChangeArrowheads="1"/>
          </p:cNvSpPr>
          <p:nvPr/>
        </p:nvSpPr>
        <p:spPr bwMode="auto">
          <a:xfrm>
            <a:off x="972394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4068738" y="2072202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59" name="Text Box 28"/>
          <p:cNvSpPr txBox="1">
            <a:spLocks noChangeArrowheads="1"/>
          </p:cNvSpPr>
          <p:nvPr/>
        </p:nvSpPr>
        <p:spPr bwMode="auto">
          <a:xfrm>
            <a:off x="7165082" y="2072202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algn="ctr"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0" y="6598146"/>
            <a:ext cx="47168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80688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>
                <a:solidFill>
                  <a:schemeClr val="tx2"/>
                </a:solidFill>
              </a:rPr>
              <a:t>2 z 7</a:t>
            </a:r>
          </a:p>
        </p:txBody>
      </p:sp>
      <p:sp>
        <p:nvSpPr>
          <p:cNvPr id="6" name="Symbol zastępczy zawartości 1"/>
          <p:cNvSpPr txBox="1">
            <a:spLocks/>
          </p:cNvSpPr>
          <p:nvPr/>
        </p:nvSpPr>
        <p:spPr>
          <a:xfrm>
            <a:off x="972394" y="1980001"/>
            <a:ext cx="7560840" cy="4230000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94% audytorów liczbę blatów, stolików służących do wypełniania formularzy oraz wniosków oceniło jako wystarczającą dla potrzeb interesantów. Najniższy wynik odnotowano w dzielnicy Wilanów, gdzie tylko połowa audytorów uznała liczbę blatów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za wystarczającą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Podczas 82% zrealizowanych wizyt odległość blatów, stolików do wywieszonych wypełnionych formularzy/ wniosków została oceniona jako odpowiednia. Wynik ten oznacza 7% wzrostu w porównaniu z rokiem ubiegłym i aż 11% w zestawieniu z rokiem 2012. Wynik odnotowany w dzielnicy Wawer znacząco odbiegał jednak od tych wyników osiągając poziom 25%.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Liczba miejsc siedzących została oceniona jako wystarczająca podczas 92% wizyt. </a:t>
            </a:r>
            <a:br>
              <a:rPr lang="pl-PL" sz="14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Jest to wynik o 2% niższy niż w roku ubiegłym. Urzędem, w których liczba miejsc siedzących została oceniona znacząco gorzej był Wilanów (55%).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Podczas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7% wizyt audytorom zaoferowano pomoc w momencie, kiedy znaleźli się na terenie urzędu. Najczęściej pomoc oferowano w urzędzie na Wilanowie i we Włochach (5 z 20 wizyt)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także na Ochocie (4 na 20 wizyt). W 6 z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17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badanych dzielnic podczas żadnej z wizyt nie zaoferowano pomocy audytorom. Wyniki te wskazują na pogorszenie jakości pracy urzędów w tej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kwestii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porównaniu z ubiegłym rokiem.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96% procentach wizyt w urzędach istniejący system numerkowy był sprawny. Rembertów i Ursus – to dzielnice, w których jeszcze brakuje systemu numerkowego.</a:t>
            </a:r>
          </a:p>
        </p:txBody>
      </p:sp>
    </p:spTree>
    <p:extLst>
      <p:ext uri="{BB962C8B-B14F-4D97-AF65-F5344CB8AC3E}">
        <p14:creationId xmlns:p14="http://schemas.microsoft.com/office/powerpoint/2010/main" val="315291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/>
              <a:t>Jednostki organizacyjne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Sposób załatwienia przedstawionej sprawy </a:t>
            </a:r>
            <a:r>
              <a:rPr lang="pl-PL" sz="3100" b="1" dirty="0" smtClean="0">
                <a:solidFill>
                  <a:schemeClr val="tx2"/>
                </a:solidFill>
              </a:rPr>
              <a:t>(1)</a:t>
            </a:r>
            <a:endParaRPr lang="pl-PL" sz="3100" b="1" dirty="0">
              <a:solidFill>
                <a:schemeClr val="tx2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049862"/>
              </p:ext>
            </p:extLst>
          </p:nvPr>
        </p:nvGraphicFramePr>
        <p:xfrm>
          <a:off x="468578" y="2291159"/>
          <a:ext cx="2160000" cy="3558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zadowolony 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6" name="Text Box 12"/>
          <p:cNvSpPr txBox="1">
            <a:spLocks noChangeArrowheads="1"/>
          </p:cNvSpPr>
          <p:nvPr/>
        </p:nvSpPr>
        <p:spPr bwMode="auto">
          <a:xfrm>
            <a:off x="2873347" y="1989634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WOM</a:t>
            </a:r>
          </a:p>
        </p:txBody>
      </p:sp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4967168" y="1994397"/>
            <a:ext cx="1117794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>
                <a:solidFill>
                  <a:schemeClr val="tx1">
                    <a:lumMod val="50000"/>
                  </a:schemeClr>
                </a:solidFill>
              </a:rPr>
              <a:t>PI</a:t>
            </a:r>
          </a:p>
        </p:txBody>
      </p:sp>
      <p:sp>
        <p:nvSpPr>
          <p:cNvPr id="38" name="Text Box 28"/>
          <p:cNvSpPr txBox="1">
            <a:spLocks noChangeArrowheads="1"/>
          </p:cNvSpPr>
          <p:nvPr/>
        </p:nvSpPr>
        <p:spPr bwMode="auto">
          <a:xfrm>
            <a:off x="7126300" y="1994397"/>
            <a:ext cx="1116207" cy="27175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54005" tIns="46805" rIns="54005" bIns="46805" anchor="ctr">
            <a:spAutoFit/>
          </a:bodyPr>
          <a:lstStyle/>
          <a:p>
            <a:pPr defTabSz="762076">
              <a:lnSpc>
                <a:spcPct val="60000"/>
              </a:lnSpc>
              <a:spcBef>
                <a:spcPct val="50000"/>
              </a:spcBef>
            </a:pPr>
            <a:r>
              <a:rPr lang="pl-PL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70</a:t>
            </a:fld>
            <a:endParaRPr lang="pl-PL"/>
          </a:p>
        </p:txBody>
      </p:sp>
      <p:graphicFrame>
        <p:nvGraphicFramePr>
          <p:cNvPr id="19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0721291"/>
              </p:ext>
            </p:extLst>
          </p:nvPr>
        </p:nvGraphicFramePr>
        <p:xfrm>
          <a:off x="2772594" y="2267032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27801"/>
              </p:ext>
            </p:extLst>
          </p:nvPr>
        </p:nvGraphicFramePr>
        <p:xfrm>
          <a:off x="6949058" y="2278146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5949449"/>
              </p:ext>
            </p:extLst>
          </p:nvPr>
        </p:nvGraphicFramePr>
        <p:xfrm>
          <a:off x="4844784" y="2267033"/>
          <a:ext cx="2304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Prostokąt 16"/>
          <p:cNvSpPr/>
          <p:nvPr/>
        </p:nvSpPr>
        <p:spPr>
          <a:xfrm>
            <a:off x="540346" y="5157986"/>
            <a:ext cx="8496944" cy="720000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/>
          <p:cNvSpPr txBox="1"/>
          <p:nvPr/>
        </p:nvSpPr>
        <p:spPr>
          <a:xfrm>
            <a:off x="0" y="6459478"/>
            <a:ext cx="2844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36602" y="6094130"/>
            <a:ext cx="280800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„Zdecydowanie tak” oraz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„Raczej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23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Poszczególne urzędy</a:t>
            </a:r>
          </a:p>
          <a:p>
            <a:pPr algn="r"/>
            <a:endParaRPr lang="pl-PL" dirty="0"/>
          </a:p>
          <a:p>
            <a:pPr algn="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071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</a:t>
            </a:r>
          </a:p>
          <a:p>
            <a:pPr algn="r"/>
            <a:r>
              <a:rPr lang="pl-PL" dirty="0" smtClean="0"/>
              <a:t>wygląd urzędu</a:t>
            </a:r>
          </a:p>
          <a:p>
            <a:pPr algn="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071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(1)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widoczna jest tablica informacyjna?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73</a:t>
            </a:fld>
            <a:endParaRPr lang="pl-PL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N=20 wizyt w każdym urzędzie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oznakowanie PI jest widoczne/czytelne?</a:t>
            </a:r>
          </a:p>
        </p:txBody>
      </p:sp>
    </p:spTree>
    <p:extLst>
      <p:ext uri="{BB962C8B-B14F-4D97-AF65-F5344CB8AC3E}">
        <p14:creationId xmlns:p14="http://schemas.microsoft.com/office/powerpoint/2010/main" val="21854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(2)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/>
              <a:t>Czy oznakowanie poszczególnych stanowisk WOM PI delegatur BAISO jest widoczne/ czytelne?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74</a:t>
            </a:fld>
            <a:endParaRPr lang="pl-PL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N=20 wizyt w każdym urzędzie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2565698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722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(3)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75</a:t>
            </a:fld>
            <a:endParaRPr lang="pl-PL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N=20 wizyt w każdym urzędzie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456528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4996416"/>
              </p:ext>
            </p:extLst>
          </p:nvPr>
        </p:nvGraphicFramePr>
        <p:xfrm>
          <a:off x="396330" y="386184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karty informacyjne?</a:t>
            </a:r>
          </a:p>
        </p:txBody>
      </p:sp>
    </p:spTree>
    <p:extLst>
      <p:ext uri="{BB962C8B-B14F-4D97-AF65-F5344CB8AC3E}">
        <p14:creationId xmlns:p14="http://schemas.microsoft.com/office/powerpoint/2010/main" val="31680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(4)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76</a:t>
            </a:fld>
            <a:endParaRPr lang="pl-PL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karty informacyjne, które są na terenie urzędu są w miejscu, w którym łatwo je zauważyć?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karty informacyjne, które są na terenie urzędu są uporządkowane?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N=20 wizyt w każdym urzędzie</a:t>
            </a:r>
          </a:p>
        </p:txBody>
      </p:sp>
    </p:spTree>
    <p:extLst>
      <p:ext uri="{BB962C8B-B14F-4D97-AF65-F5344CB8AC3E}">
        <p14:creationId xmlns:p14="http://schemas.microsoft.com/office/powerpoint/2010/main" val="39754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(5)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77</a:t>
            </a:fld>
            <a:endParaRPr lang="pl-PL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N=20 wizyt w każdym urzędzie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386184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dirty="0" smtClean="0"/>
              <a:t>formularze / wnioski?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169907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(6)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78</a:t>
            </a:fld>
            <a:endParaRPr lang="pl-PL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formularze/ wnioski na terenie urzędu są w miejscu, w którym łatwo je zauważyć?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formularze/ wnioski, które są na terenie urzędu są ułożone w należytym porządku?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N=20 wizyt w każdym urzędzie</a:t>
            </a:r>
          </a:p>
        </p:txBody>
      </p:sp>
    </p:spTree>
    <p:extLst>
      <p:ext uri="{BB962C8B-B14F-4D97-AF65-F5344CB8AC3E}">
        <p14:creationId xmlns:p14="http://schemas.microsoft.com/office/powerpoint/2010/main" val="189355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(7)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79</a:t>
            </a:fld>
            <a:endParaRPr lang="pl-PL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N=20 wizyt w każdym urzędzie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4745960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6542265"/>
              </p:ext>
            </p:extLst>
          </p:nvPr>
        </p:nvGraphicFramePr>
        <p:xfrm>
          <a:off x="396330" y="386184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formularzy / wniosków?</a:t>
            </a:r>
          </a:p>
        </p:txBody>
      </p:sp>
    </p:spTree>
    <p:extLst>
      <p:ext uri="{BB962C8B-B14F-4D97-AF65-F5344CB8AC3E}">
        <p14:creationId xmlns:p14="http://schemas.microsoft.com/office/powerpoint/2010/main" val="281929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>
                <a:solidFill>
                  <a:schemeClr val="tx2"/>
                </a:solidFill>
              </a:rPr>
              <a:t>3 z 7</a:t>
            </a:r>
          </a:p>
        </p:txBody>
      </p:sp>
      <p:sp>
        <p:nvSpPr>
          <p:cNvPr id="6" name="Symbol zastępczy zawartości 1"/>
          <p:cNvSpPr txBox="1">
            <a:spLocks/>
          </p:cNvSpPr>
          <p:nvPr/>
        </p:nvSpPr>
        <p:spPr>
          <a:xfrm>
            <a:off x="972394" y="1980001"/>
            <a:ext cx="7560840" cy="4230000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66% urzędników obsługujących audytorów podczas wizyt posiadało widoczne identyfikatory z imieniem i nazwiskiem. Jest to wynik niższy o 4% niż w roku ubiegłym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aż o 15% niższy niż w roku 2012. Identyfikatory najrzadziej noszą urzędnicy pracujący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dzielnicach Włochy i Praga Północ – ponad połowa urzędników w tych dzielnicach nie miała widocznych imiennych identyfikatorów.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91% urzędników ubranych było w strój „służbowy” określony w Standardach Obsługi Klienta Miasta Stołecznego Warszawy. Po wyraźnie niższym wyniku zanotowanym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2013 roku (72%) wskaźnik ten znów osiągnął więc wysoki poziom, przewyższając nawet wynik z roku 2012 (86%).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Podobnie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jak w poprzednich pomiarach na większości urzędniczych biurek panował porządek (95%). Stosunkowo największy bałagan panował na biurkach urzędników Targówka (76%), jednak odnotowano w tej dzielnicy wyraźną – 26% – poprawę w tej materii.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Podczas 5% wizyt audytorzy na biurkach urzędników zauważyli przedmioty niezwiązane z ich pracą. Na Targówku i Białołęce zdarzało się to najczęściej – odpowiednio w 19%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20% przypadków.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Naczynia (kubki, talerzyki) na biurkach urzędników znajdowały się bardzo rzadko – zaledwie u 5% urzędników. Na Targówku jednak nawet co 5 urzędnik obsługujący audytorów miał na swoim biurku naczynia. Na Białołęce zaś – prawie co 6. </a:t>
            </a: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9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(8)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/>
              <a:t>Czy odległość blatów/ stolików od wzorów wypełnionych formularzy/wniosków na tablicach/w skoroszytach jest odpowiednia?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80</a:t>
            </a:fld>
            <a:endParaRPr lang="pl-PL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N=20 wizyt w każdym urzędzie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2565698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241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(9)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81</a:t>
            </a:fld>
            <a:endParaRPr lang="pl-PL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dirty="0" smtClean="0"/>
              <a:t>liczba miejsc </a:t>
            </a:r>
            <a:r>
              <a:rPr lang="pl-PL" sz="1200" b="1" dirty="0"/>
              <a:t>siedzących dla osób oczekujących jest wystarczająca?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liczba blatów/stolików do pisania formularzy/wniosków jest </a:t>
            </a:r>
            <a:r>
              <a:rPr lang="pl-PL" sz="1200" b="1" dirty="0" smtClean="0"/>
              <a:t>wystarczająca?</a:t>
            </a:r>
            <a:endParaRPr lang="pl-PL" sz="1200" b="1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N=20 wizyt w każdym urzędzie</a:t>
            </a:r>
          </a:p>
        </p:txBody>
      </p:sp>
    </p:spTree>
    <p:extLst>
      <p:ext uri="{BB962C8B-B14F-4D97-AF65-F5344CB8AC3E}">
        <p14:creationId xmlns:p14="http://schemas.microsoft.com/office/powerpoint/2010/main" val="70077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 smtClean="0"/>
              <a:t>Poszczególne urzędy</a:t>
            </a:r>
            <a:br>
              <a:rPr lang="pl-PL" b="1" dirty="0" smtClean="0"/>
            </a:br>
            <a:r>
              <a:rPr lang="pl-PL" sz="2800" b="1" dirty="0" smtClean="0">
                <a:solidFill>
                  <a:schemeClr val="tx2"/>
                </a:solidFill>
              </a:rPr>
              <a:t>Otoczenie: Wygląd urzędu (10)</a:t>
            </a:r>
            <a:endParaRPr lang="pl-PL" sz="2800" b="1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82</a:t>
            </a:fld>
            <a:endParaRPr lang="pl-PL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287225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7822931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ktoś z pracowników urzędu podszedł do Ciebie i zaoferował pomoc?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działa system numerowy?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25122" y="1476281"/>
            <a:ext cx="1512168" cy="4616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1442" tIns="45722" rIns="91442" bIns="45722" anchor="ctr">
            <a:spAutoFit/>
          </a:bodyPr>
          <a:lstStyle/>
          <a:p>
            <a:pPr algn="ctr"/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N=20 wizyt w każdym urzędzie</a:t>
            </a: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484562" y="6418162"/>
            <a:ext cx="2592288" cy="3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>
              <a:lnSpc>
                <a:spcPct val="90000"/>
              </a:lnSpc>
            </a:pP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* brak systemu numerkowego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08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8102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/>
          <a:p>
            <a:r>
              <a:rPr lang="pl-PL" sz="1200" b="1" dirty="0"/>
              <a:t>Czy pracownik miał identyfikator?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84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839034"/>
              </p:ext>
            </p:extLst>
          </p:nvPr>
        </p:nvGraphicFramePr>
        <p:xfrm>
          <a:off x="396330" y="2205658"/>
          <a:ext cx="846286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Wygląd zewnętrzny urzędnika i jego stanowisko </a:t>
            </a:r>
            <a:r>
              <a:rPr lang="pl-PL" sz="3100" b="1" dirty="0" smtClean="0">
                <a:solidFill>
                  <a:schemeClr val="tx2"/>
                </a:solidFill>
              </a:rPr>
              <a:t>pracy (1)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9846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Wygląd zewnętrzny urzędnika i jego stanowisko </a:t>
            </a:r>
            <a:r>
              <a:rPr lang="pl-PL" sz="3100" b="1" dirty="0" smtClean="0">
                <a:solidFill>
                  <a:schemeClr val="tx2"/>
                </a:solidFill>
              </a:rPr>
              <a:t>pracy (2)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85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na biurku urzędnika jest porządek? 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jest ubrany </a:t>
            </a:r>
            <a:r>
              <a:rPr lang="pl-PL" sz="1200" b="1" dirty="0" smtClean="0"/>
              <a:t>„na </a:t>
            </a:r>
            <a:r>
              <a:rPr lang="pl-PL" sz="1200" b="1" dirty="0"/>
              <a:t>służbowo”?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778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86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/>
              <a:t>Czy na biurku są naczynia?</a:t>
            </a:r>
            <a:endParaRPr lang="pl-PL" sz="1200" b="1" dirty="0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na biurku urzędnika znajdują się tylko przedmioty związane z pracą?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Wygląd zewnętrzny urzędnika i jego stanowisko </a:t>
            </a:r>
            <a:r>
              <a:rPr lang="pl-PL" sz="3100" b="1" dirty="0" smtClean="0">
                <a:solidFill>
                  <a:schemeClr val="tx2"/>
                </a:solidFill>
              </a:rPr>
              <a:t>pracy (3)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742955" y="4126378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„NIE”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93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</a:t>
            </a:r>
            <a:r>
              <a:rPr lang="pl-PL" dirty="0" smtClean="0"/>
              <a:t>interesanta</a:t>
            </a:r>
          </a:p>
          <a:p>
            <a:pPr algn="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5865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88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5491082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urzędnik rozpoczął obsługę Twojej sprawy od razu?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podjął się obsługi sprawy?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Zachowanie urzędnika wobec </a:t>
            </a:r>
            <a:r>
              <a:rPr lang="pl-PL" sz="3100" b="1" dirty="0" smtClean="0">
                <a:solidFill>
                  <a:schemeClr val="tx2"/>
                </a:solidFill>
              </a:rPr>
              <a:t>interesanta (1)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99495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89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urzędnik mówił wyraźnie?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podczas rozmowy starał się podtrzymywać kontakt </a:t>
            </a:r>
            <a:r>
              <a:rPr lang="pl-PL" sz="1200" b="1" dirty="0" smtClean="0"/>
              <a:t>wzrokowy </a:t>
            </a:r>
            <a:r>
              <a:rPr lang="pl-PL" sz="1200" b="1" dirty="0"/>
              <a:t>z Tobą?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Zachowanie urzędnika wobec </a:t>
            </a:r>
            <a:r>
              <a:rPr lang="pl-PL" sz="3100" b="1" dirty="0" smtClean="0">
                <a:solidFill>
                  <a:schemeClr val="tx2"/>
                </a:solidFill>
              </a:rPr>
              <a:t>interesanta (2)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19291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Rezultaty badania</a:t>
            </a:r>
            <a:br>
              <a:rPr lang="pl-PL" b="1" dirty="0" smtClean="0"/>
            </a:br>
            <a:r>
              <a:rPr lang="pl-PL" sz="2800" b="1" dirty="0">
                <a:solidFill>
                  <a:schemeClr val="tx2"/>
                </a:solidFill>
              </a:rPr>
              <a:t>4 z 7</a:t>
            </a:r>
          </a:p>
        </p:txBody>
      </p:sp>
      <p:sp>
        <p:nvSpPr>
          <p:cNvPr id="6" name="Symbol zastępczy zawartości 1"/>
          <p:cNvSpPr txBox="1">
            <a:spLocks/>
          </p:cNvSpPr>
          <p:nvPr/>
        </p:nvSpPr>
        <p:spPr>
          <a:xfrm>
            <a:off x="972394" y="1980001"/>
            <a:ext cx="7560840" cy="4230000"/>
          </a:xfrm>
          <a:prstGeom prst="rect">
            <a:avLst/>
          </a:prstGeom>
          <a:noFill/>
        </p:spPr>
        <p:txBody>
          <a:bodyPr vert="horz" lIns="91422" tIns="45713" rIns="91422" bIns="45713" rtlCol="0">
            <a:noAutofit/>
          </a:bodyPr>
          <a:lstStyle>
            <a:lvl1pPr marL="342864" indent="-342864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 baseline="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1pPr>
            <a:lvl2pPr marL="742874" indent="-285723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2pPr>
            <a:lvl3pPr marL="1142884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4pPr>
            <a:lvl5pPr marL="2057195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808285"/>
                </a:solidFill>
                <a:latin typeface="+mn-lt"/>
                <a:ea typeface="+mn-ea"/>
                <a:cs typeface="+mn-cs"/>
              </a:defRPr>
            </a:lvl5pPr>
            <a:lvl6pPr marL="251434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3" indent="-228577" algn="l" defTabSz="91430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Podobnie jak w roku ubiegłym 97% urzędników od razu zajęło się obsługą sprawy audytora (w 2013 roku wskaźnik ten wynosił 98%).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91% urzędników uprzejmie powitało audytorów podczas pierwszego kontaktu. Najrzadziej zdarzało się to w dzielnicy Włochy.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6% urzędników nie pożegnało audytora w uprzejmy sposób. Najczęściej miało to miejsce w dzielnicach Targówek, Wawer, Wilanów, oraz Śródmieście.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Audytorzy bardzo dobrze ocenili dykcję urzędników – 99% z nich mówiło wyraźnie.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Kontakt wzrokowy z interesantem podtrzymywany był podczas 94% wizyt </a:t>
            </a:r>
            <a:br>
              <a:rPr lang="pl-PL" sz="14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warszawskich urzędach dzielnicowych.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czasie rozmowy z interesantami 2% urzędników zajmowało się prywatnymi sprawami. Stosunkowo często zachowywali się w ten sposób pracownicy urzędów na Bielanach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Wawrze –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zdarzało się to w 10% audytów. </a:t>
            </a:r>
          </a:p>
          <a:p>
            <a:pPr algn="just">
              <a:buFont typeface="Wingdings" pitchFamily="2" charset="2"/>
              <a:buChar char="n"/>
            </a:pP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 żadnym z audytów nie zdarzyło się, żeby urzędnik w trakcie załatwiania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z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audytorem pozwolił sobie na żucie gumy.</a:t>
            </a: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n"/>
            </a:pP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49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90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6024045"/>
              </p:ext>
            </p:extLst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podczas rozmowy z Tobą urzędnik jadł posiłek / przekąskę / pił herbatę, kawę lub inny napój?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podczas rozmowy z Tobą urzędnik zajmował się prywatnymi sprawami?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Zachowanie urzędnika wobec </a:t>
            </a:r>
            <a:r>
              <a:rPr lang="pl-PL" sz="3100" b="1" dirty="0" smtClean="0">
                <a:solidFill>
                  <a:schemeClr val="tx2"/>
                </a:solidFill>
              </a:rPr>
              <a:t>interesanta (3)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„NIE”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71215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91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1787923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232905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urzędnik uprzejmie Ciebie pożegnał?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uprzejmie Cię przywitał?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Zachowanie urzędnika wobec </a:t>
            </a:r>
            <a:r>
              <a:rPr lang="pl-PL" sz="3100" b="1" dirty="0" smtClean="0">
                <a:solidFill>
                  <a:schemeClr val="tx2"/>
                </a:solidFill>
              </a:rPr>
              <a:t>interesanta (4)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85505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92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9244839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232905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urzędnik okazywał zniecierpliwienie?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podczas rozmowy z Tobą urzędnik żuł gumę?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Zachowanie urzędnika wobec </a:t>
            </a:r>
            <a:r>
              <a:rPr lang="pl-PL" sz="3100" b="1" dirty="0" smtClean="0">
                <a:solidFill>
                  <a:schemeClr val="tx2"/>
                </a:solidFill>
              </a:rPr>
              <a:t>interesanta (5)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„NIE”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7984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przedstawionej sprawy</a:t>
            </a:r>
          </a:p>
          <a:p>
            <a:pPr algn="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523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94</a:t>
            </a:fld>
            <a:endParaRPr lang="pl-PL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4149874"/>
            <a:ext cx="7558726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używał zrozumiałej terminologii?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dopytywał o szczegóły przedstawionej przez Ciebie sprawy?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Obsługa przedstawionej </a:t>
            </a:r>
            <a:r>
              <a:rPr lang="pl-PL" sz="3100" b="1" dirty="0" smtClean="0">
                <a:solidFill>
                  <a:schemeClr val="tx2"/>
                </a:solidFill>
              </a:rPr>
              <a:t>sprawy (1)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84907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Obsługa przedstawionej sprawy </a:t>
            </a:r>
            <a:r>
              <a:rPr lang="pl-PL" sz="3100" b="1" dirty="0" smtClean="0">
                <a:solidFill>
                  <a:schemeClr val="tx2"/>
                </a:solidFill>
              </a:rPr>
              <a:t>(2)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95</a:t>
            </a:fld>
            <a:endParaRPr lang="pl-PL"/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6366109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431311"/>
              </p:ext>
            </p:extLst>
          </p:nvPr>
        </p:nvGraphicFramePr>
        <p:xfrm>
          <a:off x="396330" y="386184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wydał Ci druk formularza/wniosku lub poinformował, </a:t>
            </a:r>
            <a:r>
              <a:rPr lang="pl-PL" sz="1200" b="1" dirty="0" smtClean="0"/>
              <a:t>gdzie </a:t>
            </a:r>
            <a:r>
              <a:rPr lang="pl-PL" sz="1200" b="1" dirty="0"/>
              <a:t>możesz znaleźć taki formularz/ wniosek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4600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96</a:t>
            </a:fld>
            <a:endParaRPr lang="pl-PL"/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>
            <p:extLst/>
          </p:nvPr>
        </p:nvGraphicFramePr>
        <p:xfrm>
          <a:off x="396330" y="420782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31287" y="4175546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urzędnik opuszczał stanowisko pracy w trakcie rozmowy z Tobą?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zaproponował wyjaśnienie formularza/ wniosku lub wyjaśnił, jak wypełnić formularz wniosek?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Obsługa przedstawionej </a:t>
            </a:r>
            <a:r>
              <a:rPr lang="pl-PL" sz="3100" b="1" dirty="0" smtClean="0">
                <a:solidFill>
                  <a:schemeClr val="tx2"/>
                </a:solidFill>
              </a:rPr>
              <a:t>sprawy (3)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6742955" y="1476281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6711304" y="4128555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</a:t>
            </a:r>
            <a:r>
              <a:rPr lang="pl-PL" sz="1200" dirty="0" smtClean="0">
                <a:solidFill>
                  <a:schemeClr val="tx1">
                    <a:lumMod val="50000"/>
                  </a:schemeClr>
                </a:solidFill>
              </a:rPr>
              <a:t>„NIE”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003567"/>
              </p:ext>
            </p:extLst>
          </p:nvPr>
        </p:nvGraphicFramePr>
        <p:xfrm>
          <a:off x="396330" y="1679158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2518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97</a:t>
            </a:fld>
            <a:endParaRPr lang="pl-PL"/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654271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972234"/>
              </p:ext>
            </p:extLst>
          </p:nvPr>
        </p:nvGraphicFramePr>
        <p:xfrm>
          <a:off x="396330" y="3861842"/>
          <a:ext cx="846286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podczas wyjaśniania przedstawionej przez Ciebie sprawy...? 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Obsługa przedstawionej sprawy </a:t>
            </a:r>
            <a:r>
              <a:rPr lang="pl-PL" sz="3100" b="1" dirty="0" smtClean="0">
                <a:solidFill>
                  <a:schemeClr val="tx2"/>
                </a:solidFill>
              </a:rPr>
              <a:t>(4)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6770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Obsługa przedstawionej sprawy </a:t>
            </a:r>
            <a:r>
              <a:rPr lang="pl-PL" sz="3100" b="1" dirty="0" smtClean="0">
                <a:solidFill>
                  <a:schemeClr val="tx2"/>
                </a:solidFill>
              </a:rPr>
              <a:t>(5)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98</a:t>
            </a:fld>
            <a:endParaRPr lang="pl-PL"/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295610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537563"/>
              </p:ext>
            </p:extLst>
          </p:nvPr>
        </p:nvGraphicFramePr>
        <p:xfrm>
          <a:off x="396330" y="386184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podczas wyjaśniania przedstawionej przez Ciebie sprawy...? 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82733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4340" y="6357822"/>
            <a:ext cx="2133971" cy="365210"/>
          </a:xfrm>
        </p:spPr>
        <p:txBody>
          <a:bodyPr/>
          <a:lstStyle/>
          <a:p>
            <a:fld id="{2F7151A6-84C7-44BA-AC10-1A12A5B61C25}" type="slidenum">
              <a:rPr lang="pl-PL" smtClean="0"/>
              <a:pPr/>
              <a:t>99</a:t>
            </a:fld>
            <a:endParaRPr lang="pl-PL"/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524688"/>
              </p:ext>
            </p:extLst>
          </p:nvPr>
        </p:nvGraphicFramePr>
        <p:xfrm>
          <a:off x="396330" y="1823174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4207288"/>
              </p:ext>
            </p:extLst>
          </p:nvPr>
        </p:nvGraphicFramePr>
        <p:xfrm>
          <a:off x="396330" y="3861842"/>
          <a:ext cx="8462862" cy="2527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614469" y="1756771"/>
            <a:ext cx="539848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Ciebie o następujących krokach do załatwienia przedstawionej </a:t>
            </a:r>
            <a:r>
              <a:rPr lang="pl-PL" sz="1200" b="1" dirty="0" smtClean="0"/>
              <a:t>przez </a:t>
            </a:r>
            <a:r>
              <a:rPr lang="pl-PL" sz="1200" b="1" dirty="0"/>
              <a:t>Ciebie sprawy? 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899999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4200" b="1" dirty="0" smtClean="0"/>
              <a:t>Poszczególne urzędy</a:t>
            </a:r>
            <a:br>
              <a:rPr lang="pl-PL" sz="4200" b="1" dirty="0" smtClean="0"/>
            </a:br>
            <a:r>
              <a:rPr lang="pl-PL" sz="3100" b="1" dirty="0">
                <a:solidFill>
                  <a:schemeClr val="tx2"/>
                </a:solidFill>
              </a:rPr>
              <a:t>Urzędnik: Obsługa przedstawionej sprawy </a:t>
            </a:r>
            <a:r>
              <a:rPr lang="pl-PL" sz="3100" b="1" dirty="0" smtClean="0">
                <a:solidFill>
                  <a:schemeClr val="tx2"/>
                </a:solidFill>
              </a:rPr>
              <a:t>(6)</a:t>
            </a:r>
            <a:endParaRPr lang="pl-PL" sz="3100" b="1" dirty="0">
              <a:solidFill>
                <a:schemeClr val="tx2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0" y="6598146"/>
            <a:ext cx="55088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75016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4572</TotalTime>
  <Words>5051</Words>
  <Application>Microsoft Office PowerPoint</Application>
  <PresentationFormat>Niestandardowy</PresentationFormat>
  <Paragraphs>1056</Paragraphs>
  <Slides>106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106</vt:i4>
      </vt:variant>
    </vt:vector>
  </HeadingPairs>
  <TitlesOfParts>
    <vt:vector size="115" baseType="lpstr">
      <vt:lpstr>Arial</vt:lpstr>
      <vt:lpstr>Arial Bold</vt:lpstr>
      <vt:lpstr>Arial Light</vt:lpstr>
      <vt:lpstr>Calibri</vt:lpstr>
      <vt:lpstr>Symbol</vt:lpstr>
      <vt:lpstr>Tahoma</vt:lpstr>
      <vt:lpstr>Verdana</vt:lpstr>
      <vt:lpstr>Wingdings</vt:lpstr>
      <vt:lpstr>ARC</vt:lpstr>
      <vt:lpstr>TAJEMNICZY KLIENT W 17 URZĘDACH DZIELNIC M.ST. WARSZAWY</vt:lpstr>
      <vt:lpstr>Spis treści 1/2</vt:lpstr>
      <vt:lpstr>Spis treści 2/2</vt:lpstr>
      <vt:lpstr>Informacje o metodzie</vt:lpstr>
      <vt:lpstr>Wyniki badania</vt:lpstr>
      <vt:lpstr>Rezultaty badania 1 z 7</vt:lpstr>
      <vt:lpstr>Rezultaty badania 2 z 7</vt:lpstr>
      <vt:lpstr>Rezultaty badania 3 z 7</vt:lpstr>
      <vt:lpstr>Rezultaty badania 4 z 7</vt:lpstr>
      <vt:lpstr>Rezultaty badania 5 z 7</vt:lpstr>
      <vt:lpstr>Rezultaty badania 6 z 7</vt:lpstr>
      <vt:lpstr>Rezultaty badania 7 z 7</vt:lpstr>
      <vt:lpstr>Wyniki badania</vt:lpstr>
      <vt:lpstr>Ranking urzędów</vt:lpstr>
      <vt:lpstr>Wyniki badania</vt:lpstr>
      <vt:lpstr>Schemat badania</vt:lpstr>
      <vt:lpstr>Rodzaje spraw urzędowych: audyty informacyjne</vt:lpstr>
      <vt:lpstr>Rodzaje spraw faktycznie załatwianych w urzędach</vt:lpstr>
      <vt:lpstr>Metodologia badania Tajemniczy Klient</vt:lpstr>
      <vt:lpstr>Kryteria oceny</vt:lpstr>
      <vt:lpstr>Wyniki badania</vt:lpstr>
      <vt:lpstr>Wyniki badania</vt:lpstr>
      <vt:lpstr>Wszystkie urzędy Otoczenie: Wygląd Urzędu (1)</vt:lpstr>
      <vt:lpstr>Wszystkie urzędy Otoczenie: Wygląd Urzędu (2)</vt:lpstr>
      <vt:lpstr>Wszystkie urzędy Otoczenie: Wygląd Urzędu (3)</vt:lpstr>
      <vt:lpstr>Wszystkie urzędy Otoczenie: Wygląd Urzędu (4)</vt:lpstr>
      <vt:lpstr>Wszystkie urzędy Otoczenie: Wygląd Urzędu (5)</vt:lpstr>
      <vt:lpstr>Wszystkie urzędy Otoczenie: Wygląd Urzędu (6)</vt:lpstr>
      <vt:lpstr>Wszystkie urzędy Otoczenie: Wygląd Urzędu (7)</vt:lpstr>
      <vt:lpstr>Wyniki badania</vt:lpstr>
      <vt:lpstr>Wszystkie urzędy Wygląd zewnętrzny urzędnika i jego stanowisko pracy</vt:lpstr>
      <vt:lpstr>Wyniki badania</vt:lpstr>
      <vt:lpstr>Wszystkie urzędy Zachowanie urzędnika wobec interesanta (1)</vt:lpstr>
      <vt:lpstr>Wszystkie urzędy Zachowanie urzędnika wobec interesanta (2)</vt:lpstr>
      <vt:lpstr>Wyniki badania</vt:lpstr>
      <vt:lpstr>Wszystkie urzędy  Urzędnik: Obsługa przedstawionej sprawy (1)</vt:lpstr>
      <vt:lpstr>Wszystkie urzędy  Urzędnik: Obsługa przedstawionej sprawy (2)</vt:lpstr>
      <vt:lpstr>Wszystkie urzędy Urzędnik: Obsługa przedstawionej sprawy (3)</vt:lpstr>
      <vt:lpstr>Wszystkie urzędy  Urzędnik: Obsługa przedstawionej sprawy (4)</vt:lpstr>
      <vt:lpstr>Wyniki badania</vt:lpstr>
      <vt:lpstr>Wszystkie urzędy Urzędnik: Sposób załatwienia przedstawionej sprawy (1)</vt:lpstr>
      <vt:lpstr>Wszystkie urzędy Urzędnik: Sposób załatwienia przedstawionej sprawy (2)</vt:lpstr>
      <vt:lpstr>Wszystkie urzędy Urzędnik: Sposób załatwienia przedstawionej sprawy (3)</vt:lpstr>
      <vt:lpstr>Wszystkie urzędy Urzędnik: Sposób załatwiania przedstawionej sprawy (4)</vt:lpstr>
      <vt:lpstr>Wszystkie urzędy Urzędnik: Ocena sposobu załatwienia przedstawionej sprawy (1)</vt:lpstr>
      <vt:lpstr>Wszystkie urzędy Urzędnik: Ocena sposobu załatwienia przedstawionej sprawy (2)</vt:lpstr>
      <vt:lpstr>Wszystkie urzędy Urzędnik: Ocena sposobu załatwienia przedstawionej sprawy (3)</vt:lpstr>
      <vt:lpstr>Wyniki badania</vt:lpstr>
      <vt:lpstr>Jednostki organizacyjne Funkcjonowanie urzędów: jednostki organizacyjne</vt:lpstr>
      <vt:lpstr>Wyniki badania</vt:lpstr>
      <vt:lpstr>Jednostki organizacyjne Wygląd zewnętrzny urzędnika i jego stanowisko pracy</vt:lpstr>
      <vt:lpstr>Wyniki badania</vt:lpstr>
      <vt:lpstr>Jednostki organizacyjne Zachowanie się urzędnika wobec interesanta (1)</vt:lpstr>
      <vt:lpstr>Jednostki organizacyjne Zachowanie się urzędnika wobec interesanta (2)</vt:lpstr>
      <vt:lpstr>Jednostki organizacyjne Zachowanie się urzędnika wobec interesanta (3)</vt:lpstr>
      <vt:lpstr>Jednostki organizacyjne Zachowanie się urzędnika wobec interesanta (4)</vt:lpstr>
      <vt:lpstr>Wyniki badania</vt:lpstr>
      <vt:lpstr>Jednostki organizacyjne Urzędnik: Obsługa przedstawionej sprawy (1)</vt:lpstr>
      <vt:lpstr>Jednostki organizacyjne Urzędnik: Obsługa przedstawionej sprawy (2)</vt:lpstr>
      <vt:lpstr>Jednostki organizacyjne Urzędnik: Obsługa przedstawionej sprawy (3)</vt:lpstr>
      <vt:lpstr>Jednostki organizacyjne Urzędnik: Obsługa przedstawionej sprawy (4)</vt:lpstr>
      <vt:lpstr>Wyniki badania</vt:lpstr>
      <vt:lpstr>Jednostki organizacyjne Urzędnik: Sposób załatwienia przedstawionej sprawy (1)</vt:lpstr>
      <vt:lpstr>Jednostki organizacyjne Urzędnik: Sposób załatwienia przedstawionej sprawy (2)</vt:lpstr>
      <vt:lpstr>Jednostki organizacyjne Urzędnik: Sposób załatwienia przedstawionej sprawy (3)</vt:lpstr>
      <vt:lpstr>Jednostki organizacyjne Urzędnik: Sposób załatwienia przedstawionej sprawy (4)</vt:lpstr>
      <vt:lpstr>Jednostki organizacyjne Urzędnik: Sposób załatwienia przedstawionej sprawy (5)</vt:lpstr>
      <vt:lpstr>Jednostki organizacyjne Urzędnik: Sposób załatwienia przedstawionej sprawy (6)</vt:lpstr>
      <vt:lpstr>Jednostki organizacyjne Urzędnik: Sposób załatwienia przedstawionej sprawy (7)</vt:lpstr>
      <vt:lpstr>Jednostki organizacyjne Urzędnik: Sposób załatwienia przedstawionej sprawy (1)</vt:lpstr>
      <vt:lpstr>Wyniki badania</vt:lpstr>
      <vt:lpstr>Wyniki badania</vt:lpstr>
      <vt:lpstr>Poszczególne urzędy Otoczenie: Wygląd urzędu (1)</vt:lpstr>
      <vt:lpstr>Poszczególne urzędy Otoczenie: Wygląd urzędu (2)</vt:lpstr>
      <vt:lpstr>Poszczególne urzędy Otoczenie: Wygląd urzędu (3)</vt:lpstr>
      <vt:lpstr>Poszczególne urzędy Otoczenie: Wygląd urzędu (4)</vt:lpstr>
      <vt:lpstr>Poszczególne urzędy Otoczenie: Wygląd urzędu (5)</vt:lpstr>
      <vt:lpstr>Poszczególne urzędy Otoczenie: Wygląd urzędu (6)</vt:lpstr>
      <vt:lpstr>Poszczególne urzędy Otoczenie: Wygląd urzędu (7)</vt:lpstr>
      <vt:lpstr>Poszczególne urzędy Otoczenie: Wygląd urzędu (8)</vt:lpstr>
      <vt:lpstr>Poszczególne urzędy Otoczenie: Wygląd urzędu (9)</vt:lpstr>
      <vt:lpstr>Poszczególne urzędy Otoczenie: Wygląd urzędu (10)</vt:lpstr>
      <vt:lpstr>Wyniki badania</vt:lpstr>
      <vt:lpstr>Poszczególne urzędy Wygląd zewnętrzny urzędnika i jego stanowisko pracy (1)</vt:lpstr>
      <vt:lpstr>Poszczególne urzędy Wygląd zewnętrzny urzędnika i jego stanowisko pracy (2)</vt:lpstr>
      <vt:lpstr>Poszczególne urzędy Wygląd zewnętrzny urzędnika i jego stanowisko pracy (3)</vt:lpstr>
      <vt:lpstr>Wyniki badania</vt:lpstr>
      <vt:lpstr>Poszczególne urzędy Zachowanie urzędnika wobec interesanta (1)</vt:lpstr>
      <vt:lpstr>Poszczególne urzędy Zachowanie urzędnika wobec interesanta (2)</vt:lpstr>
      <vt:lpstr>Poszczególne urzędy Zachowanie urzędnika wobec interesanta (3)</vt:lpstr>
      <vt:lpstr>Poszczególne urzędy Zachowanie urzędnika wobec interesanta (4)</vt:lpstr>
      <vt:lpstr>Poszczególne urzędy Zachowanie urzędnika wobec interesanta (5)</vt:lpstr>
      <vt:lpstr>Wyniki badania</vt:lpstr>
      <vt:lpstr>Poszczególne urzędy Urzędnik: Obsługa przedstawionej sprawy (1)</vt:lpstr>
      <vt:lpstr>Poszczególne urzędy Urzędnik: Obsługa przedstawionej sprawy (2)</vt:lpstr>
      <vt:lpstr>Poszczególne urzędy Urzędnik: Obsługa przedstawionej sprawy (3)</vt:lpstr>
      <vt:lpstr>Poszczególne urzędy Urzędnik: Obsługa przedstawionej sprawy (4)</vt:lpstr>
      <vt:lpstr>Poszczególne urzędy Urzędnik: Obsługa przedstawionej sprawy (5)</vt:lpstr>
      <vt:lpstr>Poszczególne urzędy Urzędnik: Obsługa przedstawionej sprawy (6)</vt:lpstr>
      <vt:lpstr>Poszczególne urzędy Urzędnik: Obsługa przedstawionej sprawy (5)</vt:lpstr>
      <vt:lpstr>Wyniki badania</vt:lpstr>
      <vt:lpstr>Poszczególne urzędy Ogólna ocena zadowolenia z obsługi przez urzędnika</vt:lpstr>
      <vt:lpstr>Poszczególne urzędy Ocena sposobu załatwienia przedstawionej sprawy przez urzędnika (1)</vt:lpstr>
      <vt:lpstr>Poszczególne urzędy Ocena sposobu załatwienia przedstawionej sprawy przez urzędnika (2)</vt:lpstr>
      <vt:lpstr>Poszczególne urzędy Ocena sposobu załatwienia przedstawionej sprawy przez urzędnika (3)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Natalia Jońca</cp:lastModifiedBy>
  <cp:revision>386</cp:revision>
  <cp:lastPrinted>2014-11-17T08:32:56Z</cp:lastPrinted>
  <dcterms:created xsi:type="dcterms:W3CDTF">2013-09-17T08:07:59Z</dcterms:created>
  <dcterms:modified xsi:type="dcterms:W3CDTF">2014-11-20T13:29:44Z</dcterms:modified>
</cp:coreProperties>
</file>