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theme/themeOverride1.xml" ContentType="application/vnd.openxmlformats-officedocument.themeOverride+xml"/>
  <Override PartName="/ppt/charts/chart36.xml" ContentType="application/vnd.openxmlformats-officedocument.drawingml.chart+xml"/>
  <Override PartName="/ppt/theme/themeOverride2.xml" ContentType="application/vnd.openxmlformats-officedocument.themeOverride+xml"/>
  <Override PartName="/ppt/charts/chart37.xml" ContentType="application/vnd.openxmlformats-officedocument.drawingml.chart+xml"/>
  <Override PartName="/ppt/theme/themeOverride3.xml" ContentType="application/vnd.openxmlformats-officedocument.themeOverride+xml"/>
  <Override PartName="/ppt/charts/chart38.xml" ContentType="application/vnd.openxmlformats-officedocument.drawingml.chart+xml"/>
  <Override PartName="/ppt/theme/themeOverride4.xml" ContentType="application/vnd.openxmlformats-officedocument.themeOverr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drawings/drawing4.xml" ContentType="application/vnd.openxmlformats-officedocument.drawingml.chartshapes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drawings/drawing5.xml" ContentType="application/vnd.openxmlformats-officedocument.drawingml.chartshapes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drawings/drawing6.xml" ContentType="application/vnd.openxmlformats-officedocument.drawingml.chartshapes+xml"/>
  <Override PartName="/ppt/charts/chart78.xml" ContentType="application/vnd.openxmlformats-officedocument.drawingml.chart+xml"/>
  <Override PartName="/ppt/drawings/drawing7.xml" ContentType="application/vnd.openxmlformats-officedocument.drawingml.chartshapes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drawings/drawing8.xml" ContentType="application/vnd.openxmlformats-officedocument.drawingml.chartshapes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drawings/drawing9.xml" ContentType="application/vnd.openxmlformats-officedocument.drawingml.chartshapes+xml"/>
  <Override PartName="/ppt/charts/chart87.xml" ContentType="application/vnd.openxmlformats-officedocument.drawingml.chart+xml"/>
  <Override PartName="/ppt/drawings/drawing10.xml" ContentType="application/vnd.openxmlformats-officedocument.drawingml.chartshapes+xml"/>
  <Override PartName="/ppt/charts/chart88.xml" ContentType="application/vnd.openxmlformats-officedocument.drawingml.chart+xml"/>
  <Override PartName="/ppt/drawings/drawing11.xml" ContentType="application/vnd.openxmlformats-officedocument.drawingml.chartshapes+xml"/>
  <Override PartName="/ppt/charts/chart89.xml" ContentType="application/vnd.openxmlformats-officedocument.drawingml.chart+xml"/>
  <Override PartName="/ppt/drawings/drawing12.xml" ContentType="application/vnd.openxmlformats-officedocument.drawingml.chartshapes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drawings/drawing13.xml" ContentType="application/vnd.openxmlformats-officedocument.drawingml.chartshapes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3"/>
  </p:notesMasterIdLst>
  <p:handoutMasterIdLst>
    <p:handoutMasterId r:id="rId114"/>
  </p:handoutMasterIdLst>
  <p:sldIdLst>
    <p:sldId id="288" r:id="rId2"/>
    <p:sldId id="479" r:id="rId3"/>
    <p:sldId id="482" r:id="rId4"/>
    <p:sldId id="525" r:id="rId5"/>
    <p:sldId id="290" r:id="rId6"/>
    <p:sldId id="683" r:id="rId7"/>
    <p:sldId id="684" r:id="rId8"/>
    <p:sldId id="685" r:id="rId9"/>
    <p:sldId id="686" r:id="rId10"/>
    <p:sldId id="687" r:id="rId11"/>
    <p:sldId id="688" r:id="rId12"/>
    <p:sldId id="689" r:id="rId13"/>
    <p:sldId id="473" r:id="rId14"/>
    <p:sldId id="516" r:id="rId15"/>
    <p:sldId id="322" r:id="rId16"/>
    <p:sldId id="330" r:id="rId17"/>
    <p:sldId id="477" r:id="rId18"/>
    <p:sldId id="478" r:id="rId19"/>
    <p:sldId id="334" r:id="rId20"/>
    <p:sldId id="333" r:id="rId21"/>
    <p:sldId id="337" r:id="rId22"/>
    <p:sldId id="291" r:id="rId23"/>
    <p:sldId id="338" r:id="rId24"/>
    <p:sldId id="295" r:id="rId25"/>
    <p:sldId id="296" r:id="rId26"/>
    <p:sldId id="302" r:id="rId27"/>
    <p:sldId id="303" r:id="rId28"/>
    <p:sldId id="304" r:id="rId29"/>
    <p:sldId id="305" r:id="rId30"/>
    <p:sldId id="297" r:id="rId31"/>
    <p:sldId id="313" r:id="rId32"/>
    <p:sldId id="298" r:id="rId33"/>
    <p:sldId id="317" r:id="rId34"/>
    <p:sldId id="306" r:id="rId35"/>
    <p:sldId id="299" r:id="rId36"/>
    <p:sldId id="312" r:id="rId37"/>
    <p:sldId id="578" r:id="rId38"/>
    <p:sldId id="579" r:id="rId39"/>
    <p:sldId id="639" r:id="rId40"/>
    <p:sldId id="300" r:id="rId41"/>
    <p:sldId id="307" r:id="rId42"/>
    <p:sldId id="308" r:id="rId43"/>
    <p:sldId id="640" r:id="rId44"/>
    <p:sldId id="309" r:id="rId45"/>
    <p:sldId id="311" r:id="rId46"/>
    <p:sldId id="315" r:id="rId47"/>
    <p:sldId id="314" r:id="rId48"/>
    <p:sldId id="344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645" r:id="rId65"/>
    <p:sldId id="642" r:id="rId66"/>
    <p:sldId id="644" r:id="rId67"/>
    <p:sldId id="643" r:id="rId68"/>
    <p:sldId id="597" r:id="rId69"/>
    <p:sldId id="646" r:id="rId70"/>
    <p:sldId id="647" r:id="rId71"/>
    <p:sldId id="599" r:id="rId72"/>
    <p:sldId id="600" r:id="rId73"/>
    <p:sldId id="601" r:id="rId74"/>
    <p:sldId id="602" r:id="rId75"/>
    <p:sldId id="603" r:id="rId76"/>
    <p:sldId id="604" r:id="rId77"/>
    <p:sldId id="649" r:id="rId78"/>
    <p:sldId id="650" r:id="rId79"/>
    <p:sldId id="692" r:id="rId80"/>
    <p:sldId id="652" r:id="rId81"/>
    <p:sldId id="693" r:id="rId82"/>
    <p:sldId id="654" r:id="rId83"/>
    <p:sldId id="655" r:id="rId84"/>
    <p:sldId id="656" r:id="rId85"/>
    <p:sldId id="657" r:id="rId86"/>
    <p:sldId id="658" r:id="rId87"/>
    <p:sldId id="659" r:id="rId88"/>
    <p:sldId id="660" r:id="rId89"/>
    <p:sldId id="690" r:id="rId90"/>
    <p:sldId id="661" r:id="rId91"/>
    <p:sldId id="662" r:id="rId92"/>
    <p:sldId id="663" r:id="rId93"/>
    <p:sldId id="664" r:id="rId94"/>
    <p:sldId id="665" r:id="rId95"/>
    <p:sldId id="666" r:id="rId96"/>
    <p:sldId id="667" r:id="rId97"/>
    <p:sldId id="668" r:id="rId98"/>
    <p:sldId id="669" r:id="rId99"/>
    <p:sldId id="670" r:id="rId100"/>
    <p:sldId id="671" r:id="rId101"/>
    <p:sldId id="672" r:id="rId102"/>
    <p:sldId id="673" r:id="rId103"/>
    <p:sldId id="674" r:id="rId104"/>
    <p:sldId id="675" r:id="rId105"/>
    <p:sldId id="676" r:id="rId106"/>
    <p:sldId id="677" r:id="rId107"/>
    <p:sldId id="678" r:id="rId108"/>
    <p:sldId id="679" r:id="rId109"/>
    <p:sldId id="680" r:id="rId110"/>
    <p:sldId id="681" r:id="rId111"/>
    <p:sldId id="682" r:id="rId112"/>
  </p:sldIdLst>
  <p:sldSz cx="9145588" cy="6859588"/>
  <p:notesSz cx="6669088" cy="9926638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D1D3D4"/>
    <a:srgbClr val="477237"/>
    <a:srgbClr val="FF9900"/>
    <a:srgbClr val="FF6600"/>
    <a:srgbClr val="008000"/>
    <a:srgbClr val="808285"/>
    <a:srgbClr val="FFFFFF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880" autoAdjust="0"/>
  </p:normalViewPr>
  <p:slideViewPr>
    <p:cSldViewPr showGuides="1">
      <p:cViewPr>
        <p:scale>
          <a:sx n="126" d="100"/>
          <a:sy n="126" d="100"/>
        </p:scale>
        <p:origin x="-1092" y="210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2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4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84E-3"/>
          <c:y val="9.0163934426229525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(N=340)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1358336"/>
        <c:axId val="111359872"/>
      </c:barChart>
      <c:catAx>
        <c:axId val="11135833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1359872"/>
        <c:crosses val="autoZero"/>
        <c:auto val="1"/>
        <c:lblAlgn val="ctr"/>
        <c:lblOffset val="100"/>
        <c:noMultiLvlLbl val="0"/>
      </c:catAx>
      <c:valAx>
        <c:axId val="11135987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13583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82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7"/>
          <c:y val="4.032258064516148E-3"/>
          <c:w val="0.84615384615384837"/>
          <c:h val="0.842741935483876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(N=336)</c:v>
                </c:pt>
                <c:pt idx="1">
                  <c:v>2014 (N=340)</c:v>
                </c:pt>
                <c:pt idx="2">
                  <c:v>2013 (N=335)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0.92</c:v>
                </c:pt>
                <c:pt idx="1">
                  <c:v>0.97000000000000008</c:v>
                </c:pt>
                <c:pt idx="2">
                  <c:v>0.93731343283582091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(N=336)</c:v>
                </c:pt>
                <c:pt idx="1">
                  <c:v>2014 (N=340)</c:v>
                </c:pt>
                <c:pt idx="2">
                  <c:v>2013 (N=335)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8.0000000000000016E-2</c:v>
                </c:pt>
                <c:pt idx="1">
                  <c:v>3.0000000000000002E-2</c:v>
                </c:pt>
                <c:pt idx="2">
                  <c:v>6.2686567164179099E-2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5773952"/>
        <c:axId val="155878144"/>
      </c:barChart>
      <c:catAx>
        <c:axId val="155773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5878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8781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577395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2015 (N=84)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0.99</c:v>
                </c:pt>
                <c:pt idx="1">
                  <c:v>0.99</c:v>
                </c:pt>
                <c:pt idx="2">
                  <c:v>0.88</c:v>
                </c:pt>
                <c:pt idx="3">
                  <c:v>0.89</c:v>
                </c:pt>
                <c:pt idx="4">
                  <c:v>0.87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0.94</c:v>
                </c:pt>
                <c:pt idx="1">
                  <c:v>0.98</c:v>
                </c:pt>
                <c:pt idx="2">
                  <c:v>0.92</c:v>
                </c:pt>
                <c:pt idx="3">
                  <c:v>0.92</c:v>
                </c:pt>
                <c:pt idx="4">
                  <c:v>0.89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0.98823529411764688</c:v>
                </c:pt>
                <c:pt idx="1">
                  <c:v>0.96470588235294119</c:v>
                </c:pt>
                <c:pt idx="2">
                  <c:v>0.83529411764705885</c:v>
                </c:pt>
                <c:pt idx="3">
                  <c:v>0.88235294117647067</c:v>
                </c:pt>
                <c:pt idx="4">
                  <c:v>0.87058823529411766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20943744"/>
        <c:axId val="120945280"/>
      </c:barChart>
      <c:catAx>
        <c:axId val="1209437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20945280"/>
        <c:crossesAt val="0"/>
        <c:auto val="1"/>
        <c:lblAlgn val="ctr"/>
        <c:lblOffset val="100"/>
        <c:noMultiLvlLbl val="0"/>
      </c:catAx>
      <c:valAx>
        <c:axId val="120945280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0943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Bielany</c:v>
                </c:pt>
                <c:pt idx="2">
                  <c:v>Ochota</c:v>
                </c:pt>
                <c:pt idx="3">
                  <c:v>Praga Południe</c:v>
                </c:pt>
                <c:pt idx="4">
                  <c:v>Praga
Północ</c:v>
                </c:pt>
                <c:pt idx="5">
                  <c:v>Ursus</c:v>
                </c:pt>
                <c:pt idx="6">
                  <c:v>Wawer</c:v>
                </c:pt>
                <c:pt idx="7">
                  <c:v>Wesoła</c:v>
                </c:pt>
                <c:pt idx="8">
                  <c:v>Włochy</c:v>
                </c:pt>
                <c:pt idx="9">
                  <c:v>Wola</c:v>
                </c:pt>
                <c:pt idx="10">
                  <c:v>Bemowo</c:v>
                </c:pt>
                <c:pt idx="11">
                  <c:v>Ursynów</c:v>
                </c:pt>
                <c:pt idx="12">
                  <c:v>Wilanów</c:v>
                </c:pt>
                <c:pt idx="13">
                  <c:v>Żoliborz</c:v>
                </c:pt>
                <c:pt idx="14">
                  <c:v>Śródmieście</c:v>
                </c:pt>
                <c:pt idx="15">
                  <c:v>Targówek</c:v>
                </c:pt>
                <c:pt idx="16">
                  <c:v>Rembertów</c:v>
                </c:pt>
                <c:pt idx="17">
                  <c:v>Białołęka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0.85</c:v>
                </c:pt>
                <c:pt idx="17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0998144"/>
        <c:axId val="121024512"/>
      </c:barChart>
      <c:catAx>
        <c:axId val="12099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024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02451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99814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Ochota</c:v>
                </c:pt>
                <c:pt idx="3">
                  <c:v>Praga
Północ</c:v>
                </c:pt>
                <c:pt idx="4">
                  <c:v>Ursynów</c:v>
                </c:pt>
                <c:pt idx="5">
                  <c:v>Wesoła</c:v>
                </c:pt>
                <c:pt idx="6">
                  <c:v>Włochy</c:v>
                </c:pt>
                <c:pt idx="7">
                  <c:v>Żoliborz</c:v>
                </c:pt>
                <c:pt idx="8">
                  <c:v>Bielany</c:v>
                </c:pt>
                <c:pt idx="9">
                  <c:v>Praga Południe</c:v>
                </c:pt>
                <c:pt idx="10">
                  <c:v>Ursus</c:v>
                </c:pt>
                <c:pt idx="11">
                  <c:v>Wawer</c:v>
                </c:pt>
                <c:pt idx="12">
                  <c:v>Wilanów</c:v>
                </c:pt>
                <c:pt idx="13">
                  <c:v>Wola</c:v>
                </c:pt>
                <c:pt idx="14">
                  <c:v>Śródmieście</c:v>
                </c:pt>
                <c:pt idx="15">
                  <c:v>Targówek</c:v>
                </c:pt>
                <c:pt idx="16">
                  <c:v>Białołęka</c:v>
                </c:pt>
                <c:pt idx="17">
                  <c:v>Rembertów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0.95000000000000007</c:v>
                </c:pt>
                <c:pt idx="15">
                  <c:v>0.95000000000000007</c:v>
                </c:pt>
                <c:pt idx="16">
                  <c:v>0.9</c:v>
                </c:pt>
                <c:pt idx="1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1303424"/>
        <c:axId val="121304960"/>
      </c:barChart>
      <c:catAx>
        <c:axId val="12130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304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30496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30342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Bielany</c:v>
                </c:pt>
                <c:pt idx="3">
                  <c:v>Rembertów</c:v>
                </c:pt>
                <c:pt idx="4">
                  <c:v>Żoliborz</c:v>
                </c:pt>
                <c:pt idx="5">
                  <c:v>Ochota</c:v>
                </c:pt>
                <c:pt idx="6">
                  <c:v>Śródmieście</c:v>
                </c:pt>
                <c:pt idx="7">
                  <c:v>Wawer</c:v>
                </c:pt>
                <c:pt idx="8">
                  <c:v>Wola</c:v>
                </c:pt>
                <c:pt idx="9">
                  <c:v>Włochy</c:v>
                </c:pt>
                <c:pt idx="10">
                  <c:v>Praga
Północ</c:v>
                </c:pt>
                <c:pt idx="11">
                  <c:v>Ursus</c:v>
                </c:pt>
                <c:pt idx="12">
                  <c:v>Wilanów</c:v>
                </c:pt>
                <c:pt idx="13">
                  <c:v>Wesoła</c:v>
                </c:pt>
                <c:pt idx="14">
                  <c:v>Praga Południe</c:v>
                </c:pt>
                <c:pt idx="15">
                  <c:v>Ursynów</c:v>
                </c:pt>
                <c:pt idx="16">
                  <c:v>Białołęka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0.94000000000000006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0.95000000000000007</c:v>
                </c:pt>
                <c:pt idx="11">
                  <c:v>0.95000000000000007</c:v>
                </c:pt>
                <c:pt idx="12">
                  <c:v>0.95000000000000007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0.85000000000000009</c:v>
                </c:pt>
                <c:pt idx="17">
                  <c:v>0.65000000000000013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1361536"/>
        <c:axId val="121363072"/>
      </c:barChart>
      <c:catAx>
        <c:axId val="12136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36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36307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36153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8108951794322E-2"/>
          <c:y val="0.30137659099636582"/>
          <c:w val="0.91711149254235746"/>
          <c:h val="0.46400234487031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sali, kieszonki, stojaki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0.90588235294117647</c:v>
                </c:pt>
                <c:pt idx="1">
                  <c:v>0.9</c:v>
                </c:pt>
                <c:pt idx="2">
                  <c:v>0.75</c:v>
                </c:pt>
                <c:pt idx="3">
                  <c:v>1</c:v>
                </c:pt>
                <c:pt idx="4">
                  <c:v>0.85</c:v>
                </c:pt>
                <c:pt idx="5">
                  <c:v>0.95</c:v>
                </c:pt>
                <c:pt idx="6">
                  <c:v>0.9</c:v>
                </c:pt>
                <c:pt idx="7">
                  <c:v>0.95</c:v>
                </c:pt>
                <c:pt idx="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Przy okienku, na ladzie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7.5033717907724362E-3"/>
                  <c:y val="-1.7670007735845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026974326179488E-3"/>
                  <c:y val="-5.890002578615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0.20882352941176471</c:v>
                </c:pt>
                <c:pt idx="1">
                  <c:v>0.3</c:v>
                </c:pt>
                <c:pt idx="2">
                  <c:v>0.25</c:v>
                </c:pt>
                <c:pt idx="3">
                  <c:v>0.1</c:v>
                </c:pt>
                <c:pt idx="4">
                  <c:v>0.15</c:v>
                </c:pt>
                <c:pt idx="5">
                  <c:v>0.2</c:v>
                </c:pt>
                <c:pt idx="6">
                  <c:v>0.15</c:v>
                </c:pt>
                <c:pt idx="7">
                  <c:v>0.2</c:v>
                </c:pt>
                <c:pt idx="8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punkcie informacyjnym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delete val="1"/>
            </c:dLbl>
            <c:dLbl>
              <c:idx val="4"/>
              <c:layout>
                <c:manualLayout>
                  <c:x val="9.0040461489269228E-3"/>
                  <c:y val="-5.890002578615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3.534001547169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0.31176470588235294</c:v>
                </c:pt>
                <c:pt idx="1">
                  <c:v>0.15</c:v>
                </c:pt>
                <c:pt idx="2">
                  <c:v>0.25</c:v>
                </c:pt>
                <c:pt idx="3">
                  <c:v>0.3</c:v>
                </c:pt>
                <c:pt idx="4">
                  <c:v>0.1</c:v>
                </c:pt>
                <c:pt idx="5">
                  <c:v>0.35</c:v>
                </c:pt>
                <c:pt idx="6">
                  <c:v>0.5</c:v>
                </c:pt>
                <c:pt idx="7">
                  <c:v>0.25</c:v>
                </c:pt>
                <c:pt idx="8">
                  <c:v>0.55000000000000004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 stoliku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20053948652358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0.12058823529411765</c:v>
                </c:pt>
                <c:pt idx="1">
                  <c:v>0.2</c:v>
                </c:pt>
                <c:pt idx="2">
                  <c:v>0.05</c:v>
                </c:pt>
                <c:pt idx="3">
                  <c:v>0.05</c:v>
                </c:pt>
                <c:pt idx="4">
                  <c:v>0.1</c:v>
                </c:pt>
                <c:pt idx="5">
                  <c:v>0.15</c:v>
                </c:pt>
                <c:pt idx="6">
                  <c:v>0.1</c:v>
                </c:pt>
                <c:pt idx="8">
                  <c:v>0.15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 innym miejscu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 formatCode="0%">
                  <c:v>1.7647058823529412E-2</c:v>
                </c:pt>
                <c:pt idx="5" formatCode="0%">
                  <c:v>0.05</c:v>
                </c:pt>
                <c:pt idx="6" formatCode="0%">
                  <c:v>0.05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Nie ma/ brak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0"/>
              <c:layout>
                <c:manualLayout>
                  <c:x val="-9.0040461489269228E-3"/>
                  <c:y val="-5.890002578615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Sheet1!$B$7:$J$7</c:f>
              <c:numCache>
                <c:formatCode>General</c:formatCode>
                <c:ptCount val="9"/>
                <c:pt idx="0" formatCode="0%">
                  <c:v>0.02</c:v>
                </c:pt>
                <c:pt idx="2" formatCode="0%">
                  <c:v>0.05</c:v>
                </c:pt>
                <c:pt idx="4" formatCode="0%">
                  <c:v>0.1</c:v>
                </c:pt>
                <c:pt idx="6" formatCode="0%">
                  <c:v>0.05</c:v>
                </c:pt>
                <c:pt idx="8" formatCode="0%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32704"/>
        <c:axId val="121450880"/>
      </c:barChart>
      <c:catAx>
        <c:axId val="1214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450880"/>
        <c:crosses val="autoZero"/>
        <c:auto val="1"/>
        <c:lblAlgn val="ctr"/>
        <c:lblOffset val="100"/>
        <c:noMultiLvlLbl val="0"/>
      </c:catAx>
      <c:valAx>
        <c:axId val="121450880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43270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8108951794322E-2"/>
          <c:y val="0.16590653168821387"/>
          <c:w val="0.91711149254235746"/>
          <c:h val="0.41219367881683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sali, kieszonki, stojaki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0.9</c:v>
                </c:pt>
                <c:pt idx="1">
                  <c:v>0.95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0.85</c:v>
                </c:pt>
                <c:pt idx="6">
                  <c:v>0.95</c:v>
                </c:pt>
                <c:pt idx="7">
                  <c:v>0.9</c:v>
                </c:pt>
                <c:pt idx="8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Przy okienku, na ladzie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1.0504720507081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026974326179488E-3"/>
                  <c:y val="-5.890002578615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006743581544872E-2"/>
                  <c:y val="5.890002578615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006743581544872E-2"/>
                  <c:y val="-5.8900025786152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0026974326179488E-3"/>
                  <c:y val="5.890002578615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504720507081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0.1</c:v>
                </c:pt>
                <c:pt idx="1">
                  <c:v>0.05</c:v>
                </c:pt>
                <c:pt idx="2">
                  <c:v>0.4</c:v>
                </c:pt>
                <c:pt idx="5">
                  <c:v>0.5</c:v>
                </c:pt>
                <c:pt idx="6">
                  <c:v>0.2</c:v>
                </c:pt>
                <c:pt idx="7">
                  <c:v>0.5</c:v>
                </c:pt>
                <c:pt idx="8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punkcie informacyjnym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delete val="1"/>
            </c:dLbl>
            <c:dLbl>
              <c:idx val="4"/>
              <c:layout>
                <c:manualLayout>
                  <c:x val="9.0040461489269228E-3"/>
                  <c:y val="-5.890002578615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0472050708141E-2"/>
                  <c:y val="1.1780005157230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1.050472050708141E-2"/>
                  <c:y val="-5.890002578615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0.4</c:v>
                </c:pt>
                <c:pt idx="1">
                  <c:v>0.05</c:v>
                </c:pt>
                <c:pt idx="2">
                  <c:v>0.55000000000000004</c:v>
                </c:pt>
                <c:pt idx="3">
                  <c:v>0.05</c:v>
                </c:pt>
                <c:pt idx="4">
                  <c:v>0.75</c:v>
                </c:pt>
                <c:pt idx="5">
                  <c:v>0.35</c:v>
                </c:pt>
                <c:pt idx="6">
                  <c:v>0.2</c:v>
                </c:pt>
                <c:pt idx="7">
                  <c:v>0.3</c:v>
                </c:pt>
                <c:pt idx="8">
                  <c:v>0.2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 stoliku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1.20053948652358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8"/>
              <c:layout>
                <c:manualLayout>
                  <c:x val="-1.1004818164534392E-16"/>
                  <c:y val="3.534001547169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0.15</c:v>
                </c:pt>
                <c:pt idx="4">
                  <c:v>0.1</c:v>
                </c:pt>
                <c:pt idx="5">
                  <c:v>0.35</c:v>
                </c:pt>
                <c:pt idx="8">
                  <c:v>0.15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 innym miejscu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6"/>
              <c:delete val="1"/>
            </c:dLbl>
            <c:dLbl>
              <c:idx val="8"/>
              <c:layout>
                <c:manualLayout>
                  <c:x val="9.0040461489269228E-3"/>
                  <c:y val="-5.8900025786152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8">
                  <c:v>0.2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Nie ma/ brak kart informacyjnych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0"/>
              <c:layout>
                <c:manualLayout>
                  <c:x val="-9.0040461489269228E-3"/>
                  <c:y val="-5.890002578615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Sheet1!$B$7:$J$7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67104"/>
        <c:axId val="121568640"/>
      </c:barChart>
      <c:catAx>
        <c:axId val="12156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68640"/>
        <c:crosses val="autoZero"/>
        <c:auto val="1"/>
        <c:lblAlgn val="ctr"/>
        <c:lblOffset val="100"/>
        <c:noMultiLvlLbl val="0"/>
      </c:catAx>
      <c:valAx>
        <c:axId val="121568640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56710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overlay val="0"/>
      <c:txPr>
        <a:bodyPr/>
        <a:lstStyle/>
        <a:p>
          <a:pPr>
            <a:defRPr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Bielany</c:v>
                </c:pt>
                <c:pt idx="3">
                  <c:v>Rembertów</c:v>
                </c:pt>
                <c:pt idx="4">
                  <c:v>Wawer</c:v>
                </c:pt>
                <c:pt idx="5">
                  <c:v>Wesoła</c:v>
                </c:pt>
                <c:pt idx="6">
                  <c:v>Wilanów</c:v>
                </c:pt>
                <c:pt idx="7">
                  <c:v>Wola</c:v>
                </c:pt>
                <c:pt idx="8">
                  <c:v>Żoliborz</c:v>
                </c:pt>
                <c:pt idx="9">
                  <c:v>Włochy</c:v>
                </c:pt>
                <c:pt idx="10">
                  <c:v>Targówek</c:v>
                </c:pt>
                <c:pt idx="11">
                  <c:v>Praga
Północ</c:v>
                </c:pt>
                <c:pt idx="12">
                  <c:v>Praga Południe</c:v>
                </c:pt>
                <c:pt idx="13">
                  <c:v>Ursynów</c:v>
                </c:pt>
                <c:pt idx="14">
                  <c:v>Ochota</c:v>
                </c:pt>
                <c:pt idx="15">
                  <c:v>Śródmieście</c:v>
                </c:pt>
                <c:pt idx="16">
                  <c:v>Białołęka</c:v>
                </c:pt>
                <c:pt idx="17">
                  <c:v>Ursus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</c:v>
                </c:pt>
                <c:pt idx="15">
                  <c:v>0.9</c:v>
                </c:pt>
                <c:pt idx="16">
                  <c:v>0.85</c:v>
                </c:pt>
                <c:pt idx="17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1661312"/>
        <c:axId val="121662848"/>
      </c:barChart>
      <c:catAx>
        <c:axId val="12166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662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66284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66131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Bielany</c:v>
                </c:pt>
                <c:pt idx="3">
                  <c:v>Ursynów</c:v>
                </c:pt>
                <c:pt idx="4">
                  <c:v>Wawer</c:v>
                </c:pt>
                <c:pt idx="5">
                  <c:v>Włochy</c:v>
                </c:pt>
                <c:pt idx="6">
                  <c:v>Wola</c:v>
                </c:pt>
                <c:pt idx="7">
                  <c:v>Żoliborz</c:v>
                </c:pt>
                <c:pt idx="8">
                  <c:v>Wilanów</c:v>
                </c:pt>
                <c:pt idx="9">
                  <c:v>Praga
Północ</c:v>
                </c:pt>
                <c:pt idx="10">
                  <c:v>Praga Południe</c:v>
                </c:pt>
                <c:pt idx="11">
                  <c:v>Wesoła</c:v>
                </c:pt>
                <c:pt idx="12">
                  <c:v>Rembertów</c:v>
                </c:pt>
                <c:pt idx="13">
                  <c:v>Śródmieście</c:v>
                </c:pt>
                <c:pt idx="14">
                  <c:v>Ochota</c:v>
                </c:pt>
                <c:pt idx="15">
                  <c:v>Ursus</c:v>
                </c:pt>
                <c:pt idx="16">
                  <c:v>Białołęka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</c:v>
                </c:pt>
                <c:pt idx="14">
                  <c:v>0.85</c:v>
                </c:pt>
                <c:pt idx="15">
                  <c:v>0.85</c:v>
                </c:pt>
                <c:pt idx="16">
                  <c:v>0.75</c:v>
                </c:pt>
                <c:pt idx="17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1695616"/>
        <c:axId val="121857152"/>
      </c:barChart>
      <c:catAx>
        <c:axId val="12169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85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85715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69561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sali, kieszonki, stojaki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Sheet1!$B$2:$J$2</c:f>
              <c:numCache>
                <c:formatCode>###0%</c:formatCode>
                <c:ptCount val="9"/>
                <c:pt idx="0" formatCode="0%">
                  <c:v>0.85</c:v>
                </c:pt>
                <c:pt idx="1">
                  <c:v>0.9</c:v>
                </c:pt>
                <c:pt idx="2">
                  <c:v>0.4</c:v>
                </c:pt>
                <c:pt idx="3">
                  <c:v>1</c:v>
                </c:pt>
                <c:pt idx="4">
                  <c:v>0.9</c:v>
                </c:pt>
                <c:pt idx="5">
                  <c:v>0.55000000000000004</c:v>
                </c:pt>
                <c:pt idx="6">
                  <c:v>0.9</c:v>
                </c:pt>
                <c:pt idx="7">
                  <c:v>0.95</c:v>
                </c:pt>
                <c:pt idx="8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Przy okienku, na ladzie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6.0026974326179488E-3"/>
                  <c:y val="-1.3566861392077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026974326179488E-3"/>
                  <c:y val="-1.3566861392077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026974326179488E-3"/>
                  <c:y val="6.21807297299258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0269743261794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0026974326179488E-3"/>
                  <c:y val="-6.7834306960386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0404614892692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006743581544872E-3"/>
                  <c:y val="6.21807297299258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Sheet1!$B$3:$J$3</c:f>
              <c:numCache>
                <c:formatCode>###0%</c:formatCode>
                <c:ptCount val="9"/>
                <c:pt idx="0" formatCode="0%">
                  <c:v>0.23823529411764702</c:v>
                </c:pt>
                <c:pt idx="1">
                  <c:v>0.35</c:v>
                </c:pt>
                <c:pt idx="2">
                  <c:v>0.6</c:v>
                </c:pt>
                <c:pt idx="3">
                  <c:v>0.15</c:v>
                </c:pt>
                <c:pt idx="4">
                  <c:v>0.2</c:v>
                </c:pt>
                <c:pt idx="5">
                  <c:v>0.15</c:v>
                </c:pt>
                <c:pt idx="6">
                  <c:v>0.25</c:v>
                </c:pt>
                <c:pt idx="7">
                  <c:v>0.2</c:v>
                </c:pt>
                <c:pt idx="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punkcie informacyjnym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6.7834306960387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Sheet1!$B$4:$J$4</c:f>
              <c:numCache>
                <c:formatCode>###0%</c:formatCode>
                <c:ptCount val="9"/>
                <c:pt idx="0" formatCode="0%">
                  <c:v>0.39705882352941174</c:v>
                </c:pt>
                <c:pt idx="1">
                  <c:v>0.25</c:v>
                </c:pt>
                <c:pt idx="2">
                  <c:v>0.65</c:v>
                </c:pt>
                <c:pt idx="3">
                  <c:v>0.25</c:v>
                </c:pt>
                <c:pt idx="4">
                  <c:v>0.1</c:v>
                </c:pt>
                <c:pt idx="5">
                  <c:v>0.6</c:v>
                </c:pt>
                <c:pt idx="6">
                  <c:v>0.65</c:v>
                </c:pt>
                <c:pt idx="7">
                  <c:v>0.2</c:v>
                </c:pt>
                <c:pt idx="8">
                  <c:v>0.6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 stolikach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9.0040461489269228E-3"/>
                  <c:y val="6.7834306960387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Sheet1!$B$5:$J$5</c:f>
              <c:numCache>
                <c:formatCode>###0%</c:formatCode>
                <c:ptCount val="9"/>
                <c:pt idx="0" formatCode="0%">
                  <c:v>0.1</c:v>
                </c:pt>
                <c:pt idx="1">
                  <c:v>0.2</c:v>
                </c:pt>
                <c:pt idx="2">
                  <c:v>0.05</c:v>
                </c:pt>
                <c:pt idx="3">
                  <c:v>0.05</c:v>
                </c:pt>
                <c:pt idx="4">
                  <c:v>0.15</c:v>
                </c:pt>
                <c:pt idx="5">
                  <c:v>0.15</c:v>
                </c:pt>
                <c:pt idx="6">
                  <c:v>0</c:v>
                </c:pt>
                <c:pt idx="7">
                  <c:v>0</c:v>
                </c:pt>
                <c:pt idx="8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 innym miejscu  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Sheet1!$B$6:$J$6</c:f>
              <c:numCache>
                <c:formatCode>###0%</c:formatCode>
                <c:ptCount val="9"/>
                <c:pt idx="0" formatCode="0%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  <c:pt idx="6">
                  <c:v>0.05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Nie ma| brak pustych formularzy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Sheet1!$B$7:$J$7</c:f>
              <c:numCache>
                <c:formatCode>###0%</c:formatCode>
                <c:ptCount val="9"/>
                <c:pt idx="0" formatCode="0%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  <c:pt idx="5">
                  <c:v>0.1</c:v>
                </c:pt>
                <c:pt idx="6">
                  <c:v>0</c:v>
                </c:pt>
                <c:pt idx="7">
                  <c:v>0</c:v>
                </c:pt>
                <c:pt idx="8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918976"/>
        <c:axId val="121920512"/>
      </c:barChart>
      <c:catAx>
        <c:axId val="12191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920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92051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91897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745E-2"/>
          <c:y val="0.14286431987860324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sali, kieszonki, stojaki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###0%</c:formatCode>
                <c:ptCount val="9"/>
                <c:pt idx="0">
                  <c:v>0.4</c:v>
                </c:pt>
                <c:pt idx="1">
                  <c:v>0.95</c:v>
                </c:pt>
                <c:pt idx="2">
                  <c:v>0.95</c:v>
                </c:pt>
                <c:pt idx="3">
                  <c:v>1</c:v>
                </c:pt>
                <c:pt idx="4">
                  <c:v>1</c:v>
                </c:pt>
                <c:pt idx="5">
                  <c:v>0.9</c:v>
                </c:pt>
                <c:pt idx="6">
                  <c:v>0.95</c:v>
                </c:pt>
                <c:pt idx="7">
                  <c:v>0.95</c:v>
                </c:pt>
                <c:pt idx="8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Przy okienku, na ladzie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3.0013487163089744E-3"/>
                  <c:y val="-1.507174506677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013487163089744E-3"/>
                  <c:y val="2.511957511128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1.050472050708141E-2"/>
                  <c:y val="-5.023915022257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00404614892692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0026974326180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0026974326179488E-3"/>
                  <c:y val="1.0047830044515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###0%</c:formatCode>
                <c:ptCount val="9"/>
                <c:pt idx="0">
                  <c:v>0.15</c:v>
                </c:pt>
                <c:pt idx="1">
                  <c:v>0.1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  <c:pt idx="5">
                  <c:v>0.45</c:v>
                </c:pt>
                <c:pt idx="6">
                  <c:v>0.2</c:v>
                </c:pt>
                <c:pt idx="7">
                  <c:v>0.4</c:v>
                </c:pt>
                <c:pt idx="8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punkcie informacyjnym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5006743581544872E-3"/>
                  <c:y val="-2.009566008903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###0%</c:formatCode>
                <c:ptCount val="9"/>
                <c:pt idx="0">
                  <c:v>0.7</c:v>
                </c:pt>
                <c:pt idx="1">
                  <c:v>0.15</c:v>
                </c:pt>
                <c:pt idx="2">
                  <c:v>0.5</c:v>
                </c:pt>
                <c:pt idx="3">
                  <c:v>0</c:v>
                </c:pt>
                <c:pt idx="4">
                  <c:v>0.95</c:v>
                </c:pt>
                <c:pt idx="5">
                  <c:v>0.35</c:v>
                </c:pt>
                <c:pt idx="6">
                  <c:v>0.1</c:v>
                </c:pt>
                <c:pt idx="7">
                  <c:v>0.3</c:v>
                </c:pt>
                <c:pt idx="8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 stolikach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###0%</c:formatCode>
                <c:ptCount val="9"/>
                <c:pt idx="0">
                  <c:v>0</c:v>
                </c:pt>
                <c:pt idx="1">
                  <c:v>0.35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  <c:pt idx="5">
                  <c:v>0.25</c:v>
                </c:pt>
                <c:pt idx="6">
                  <c:v>0</c:v>
                </c:pt>
                <c:pt idx="7">
                  <c:v>0</c:v>
                </c:pt>
                <c:pt idx="8">
                  <c:v>0.25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 innym miejscu  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Sheet1!$B$6:$S$6</c:f>
              <c:numCache>
                <c:formatCode>###0%</c:formatCode>
                <c:ptCount val="9"/>
                <c:pt idx="0">
                  <c:v>0.05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Nie ma| brak pustych formularzy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Sheet1!$B$7:$S$7</c:f>
              <c:numCache>
                <c:formatCode>###0%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4854656"/>
        <c:axId val="124856192"/>
      </c:barChart>
      <c:catAx>
        <c:axId val="12485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4856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856192"/>
        <c:scaling>
          <c:orientation val="minMax"/>
          <c:max val="1"/>
          <c:min val="0"/>
        </c:scaling>
        <c:delete val="0"/>
        <c:axPos val="l"/>
        <c:numFmt formatCode="###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485465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egendEntry>
        <c:idx val="4"/>
        <c:txPr>
          <a:bodyPr/>
          <a:lstStyle/>
          <a:p>
            <a:pPr>
              <a:defRPr sz="1000">
                <a:solidFill>
                  <a:schemeClr val="tx1">
                    <a:lumMod val="50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5.9534351381364835E-2"/>
          <c:y val="0.74070229585004843"/>
          <c:w val="0.94046564861863513"/>
          <c:h val="0.22922344119190999"/>
        </c:manualLayout>
      </c:layout>
      <c:overlay val="0"/>
      <c:txPr>
        <a:bodyPr/>
        <a:lstStyle/>
        <a:p>
          <a:pPr>
            <a:defRPr sz="1000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77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(N=340)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60232192"/>
        <c:axId val="160234112"/>
      </c:barChart>
      <c:catAx>
        <c:axId val="16023219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60234112"/>
        <c:crosses val="autoZero"/>
        <c:auto val="1"/>
        <c:lblAlgn val="ctr"/>
        <c:lblOffset val="100"/>
        <c:noMultiLvlLbl val="0"/>
      </c:catAx>
      <c:valAx>
        <c:axId val="1602341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602321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82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Bielany</c:v>
                </c:pt>
                <c:pt idx="3">
                  <c:v>Rembertów</c:v>
                </c:pt>
                <c:pt idx="4">
                  <c:v>Wawer</c:v>
                </c:pt>
                <c:pt idx="5">
                  <c:v>Wesoła</c:v>
                </c:pt>
                <c:pt idx="6">
                  <c:v>Włochy</c:v>
                </c:pt>
                <c:pt idx="7">
                  <c:v>Wola</c:v>
                </c:pt>
                <c:pt idx="8">
                  <c:v>Wilanów</c:v>
                </c:pt>
                <c:pt idx="9">
                  <c:v>Żoliborz</c:v>
                </c:pt>
                <c:pt idx="10">
                  <c:v>Białołęka</c:v>
                </c:pt>
                <c:pt idx="11">
                  <c:v>Ochota</c:v>
                </c:pt>
                <c:pt idx="12">
                  <c:v>Śródmieście</c:v>
                </c:pt>
                <c:pt idx="13">
                  <c:v>Praga
Północ</c:v>
                </c:pt>
                <c:pt idx="14">
                  <c:v>Praga Południe</c:v>
                </c:pt>
                <c:pt idx="15">
                  <c:v>Ursus</c:v>
                </c:pt>
                <c:pt idx="16">
                  <c:v>Ursynów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4883712"/>
        <c:axId val="124885248"/>
      </c:barChart>
      <c:catAx>
        <c:axId val="1248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4885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88524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488371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Bemowo</c:v>
                </c:pt>
                <c:pt idx="2">
                  <c:v>Ursynów</c:v>
                </c:pt>
                <c:pt idx="3">
                  <c:v>Wawer</c:v>
                </c:pt>
                <c:pt idx="4">
                  <c:v>Włochy</c:v>
                </c:pt>
                <c:pt idx="5">
                  <c:v>Żoliborz</c:v>
                </c:pt>
                <c:pt idx="6">
                  <c:v>Bielany</c:v>
                </c:pt>
                <c:pt idx="7">
                  <c:v>Wilanów</c:v>
                </c:pt>
                <c:pt idx="8">
                  <c:v>Śródmieście</c:v>
                </c:pt>
                <c:pt idx="9">
                  <c:v>Wola</c:v>
                </c:pt>
                <c:pt idx="10">
                  <c:v>Rembertów</c:v>
                </c:pt>
                <c:pt idx="11">
                  <c:v>Praga Południe</c:v>
                </c:pt>
                <c:pt idx="12">
                  <c:v>Ochota</c:v>
                </c:pt>
                <c:pt idx="13">
                  <c:v>Wesoła</c:v>
                </c:pt>
                <c:pt idx="14">
                  <c:v>Praga
Północ</c:v>
                </c:pt>
                <c:pt idx="15">
                  <c:v>Ursus</c:v>
                </c:pt>
                <c:pt idx="16">
                  <c:v>Białołęka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0.85</c:v>
                </c:pt>
                <c:pt idx="16">
                  <c:v>0.7</c:v>
                </c:pt>
                <c:pt idx="17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5536512"/>
        <c:axId val="125542400"/>
      </c:barChart>
      <c:catAx>
        <c:axId val="12553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554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54240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553651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8108951794322E-2"/>
          <c:y val="0.11533135134494887"/>
          <c:w val="0.91711149254235746"/>
          <c:h val="0.66419320833382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tablicy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Sheet1!$B$2:$J$2</c:f>
              <c:numCache>
                <c:formatCode>###0%</c:formatCode>
                <c:ptCount val="9"/>
                <c:pt idx="0" formatCode="0%">
                  <c:v>0.69705882352941173</c:v>
                </c:pt>
                <c:pt idx="1">
                  <c:v>0.8</c:v>
                </c:pt>
                <c:pt idx="2">
                  <c:v>0.3</c:v>
                </c:pt>
                <c:pt idx="3">
                  <c:v>0.85</c:v>
                </c:pt>
                <c:pt idx="4">
                  <c:v>0.5</c:v>
                </c:pt>
                <c:pt idx="5">
                  <c:v>0.8</c:v>
                </c:pt>
                <c:pt idx="6">
                  <c:v>0.7</c:v>
                </c:pt>
                <c:pt idx="7">
                  <c:v>0.95</c:v>
                </c:pt>
                <c:pt idx="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Poza okienkiem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layout>
                <c:manualLayout>
                  <c:x val="9.00392798559163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0040461489269228E-3"/>
                  <c:y val="-6.0170324659173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9.00404614892692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0134871630897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Sheet1!$B$3:$J$3</c:f>
              <c:numCache>
                <c:formatCode>###0%</c:formatCode>
                <c:ptCount val="9"/>
                <c:pt idx="0" formatCode="0%">
                  <c:v>0.13</c:v>
                </c:pt>
                <c:pt idx="1">
                  <c:v>0.15</c:v>
                </c:pt>
                <c:pt idx="2">
                  <c:v>0.05</c:v>
                </c:pt>
                <c:pt idx="3">
                  <c:v>0</c:v>
                </c:pt>
                <c:pt idx="4">
                  <c:v>0.1</c:v>
                </c:pt>
                <c:pt idx="5">
                  <c:v>0.15</c:v>
                </c:pt>
                <c:pt idx="6">
                  <c:v>0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okienku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4.50202307446346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0026974326179488E-3"/>
                  <c:y val="-4.211922726142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Sheet1!$B$4:$J$4</c:f>
              <c:numCache>
                <c:formatCode>###0%</c:formatCode>
                <c:ptCount val="9"/>
                <c:pt idx="0" formatCode="0%">
                  <c:v>0.09</c:v>
                </c:pt>
                <c:pt idx="1">
                  <c:v>0.1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  <c:pt idx="5">
                  <c:v>0.15</c:v>
                </c:pt>
                <c:pt idx="6">
                  <c:v>0.1</c:v>
                </c:pt>
                <c:pt idx="7">
                  <c:v>0.15</c:v>
                </c:pt>
                <c:pt idx="8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 stolikach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2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Sheet1!$B$5:$J$5</c:f>
              <c:numCache>
                <c:formatCode>###0%</c:formatCode>
                <c:ptCount val="9"/>
                <c:pt idx="0" formatCode="0%">
                  <c:v>0.18</c:v>
                </c:pt>
                <c:pt idx="1">
                  <c:v>0.35</c:v>
                </c:pt>
                <c:pt idx="2">
                  <c:v>0</c:v>
                </c:pt>
                <c:pt idx="3">
                  <c:v>0.05</c:v>
                </c:pt>
                <c:pt idx="4">
                  <c:v>0.2</c:v>
                </c:pt>
                <c:pt idx="5">
                  <c:v>0.15</c:v>
                </c:pt>
                <c:pt idx="6">
                  <c:v>0.1</c:v>
                </c:pt>
                <c:pt idx="7">
                  <c:v>0</c:v>
                </c:pt>
                <c:pt idx="8">
                  <c:v>0.15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 kieszonkach, na stojakach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Sheet1!$B$6:$J$6</c:f>
              <c:numCache>
                <c:formatCode>###0%</c:formatCode>
                <c:ptCount val="9"/>
                <c:pt idx="0" formatCode="0%">
                  <c:v>0.23</c:v>
                </c:pt>
                <c:pt idx="1">
                  <c:v>0.2</c:v>
                </c:pt>
                <c:pt idx="2">
                  <c:v>0.05</c:v>
                </c:pt>
                <c:pt idx="3">
                  <c:v>0.1</c:v>
                </c:pt>
                <c:pt idx="4">
                  <c:v>0.4</c:v>
                </c:pt>
                <c:pt idx="5">
                  <c:v>0.25</c:v>
                </c:pt>
                <c:pt idx="6">
                  <c:v>0.4</c:v>
                </c:pt>
                <c:pt idx="7">
                  <c:v>0</c:v>
                </c:pt>
                <c:pt idx="8">
                  <c:v>0.1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W innym miejscu  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Sheet1!$B$7:$J$7</c:f>
              <c:numCache>
                <c:formatCode>###0%</c:formatCode>
                <c:ptCount val="9"/>
                <c:pt idx="1">
                  <c:v>0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Nie są dostępne| brak wzorów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Ogółem
(N=340)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Sheet1!$B$8:$J$8</c:f>
              <c:numCache>
                <c:formatCode>###0%</c:formatCode>
                <c:ptCount val="9"/>
                <c:pt idx="0" formatCode="0%">
                  <c:v>7.0000000000000007E-2</c:v>
                </c:pt>
                <c:pt idx="1">
                  <c:v>0</c:v>
                </c:pt>
                <c:pt idx="2">
                  <c:v>0.55000000000000004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  <c:pt idx="6">
                  <c:v>0.15</c:v>
                </c:pt>
                <c:pt idx="7">
                  <c:v>0</c:v>
                </c:pt>
                <c:pt idx="8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25472"/>
        <c:axId val="125627008"/>
      </c:barChart>
      <c:catAx>
        <c:axId val="12562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5627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627008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562547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8108951794322E-2"/>
          <c:y val="0.13799662691799677"/>
          <c:w val="0.91711149254235746"/>
          <c:h val="0.46073970176153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 tablicy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###0%</c:formatCode>
                <c:ptCount val="9"/>
                <c:pt idx="0">
                  <c:v>0.3</c:v>
                </c:pt>
                <c:pt idx="1">
                  <c:v>0.5</c:v>
                </c:pt>
                <c:pt idx="2">
                  <c:v>0.7</c:v>
                </c:pt>
                <c:pt idx="3">
                  <c:v>1</c:v>
                </c:pt>
                <c:pt idx="4">
                  <c:v>0.85</c:v>
                </c:pt>
                <c:pt idx="5">
                  <c:v>0.65</c:v>
                </c:pt>
                <c:pt idx="6">
                  <c:v>0.7</c:v>
                </c:pt>
                <c:pt idx="7">
                  <c:v>0.8</c:v>
                </c:pt>
                <c:pt idx="8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Poza okienkiem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2"/>
              <c:layout>
                <c:manualLayout>
                  <c:x val="4.50202307446346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9.004046148926869E-3"/>
                  <c:y val="-4.8991470083570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0040461489269228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0404614892692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###0%</c:formatCode>
                <c:ptCount val="9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</c:v>
                </c:pt>
                <c:pt idx="4">
                  <c:v>0.4</c:v>
                </c:pt>
                <c:pt idx="5">
                  <c:v>0.35</c:v>
                </c:pt>
                <c:pt idx="6">
                  <c:v>0.1</c:v>
                </c:pt>
                <c:pt idx="7">
                  <c:v>0.3</c:v>
                </c:pt>
                <c:pt idx="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okienku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###0%</c:formatCode>
                <c:ptCount val="9"/>
                <c:pt idx="0">
                  <c:v>0.05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  <c:pt idx="5">
                  <c:v>0.15</c:v>
                </c:pt>
                <c:pt idx="6">
                  <c:v>0.05</c:v>
                </c:pt>
                <c:pt idx="7">
                  <c:v>0.3</c:v>
                </c:pt>
                <c:pt idx="8">
                  <c:v>0.2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 stolikach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3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###0%</c:formatCode>
                <c:ptCount val="9"/>
                <c:pt idx="0">
                  <c:v>0.45</c:v>
                </c:pt>
                <c:pt idx="1">
                  <c:v>0.3</c:v>
                </c:pt>
                <c:pt idx="2">
                  <c:v>0.25</c:v>
                </c:pt>
                <c:pt idx="3">
                  <c:v>0</c:v>
                </c:pt>
                <c:pt idx="4">
                  <c:v>0.2</c:v>
                </c:pt>
                <c:pt idx="5">
                  <c:v>0.35</c:v>
                </c:pt>
                <c:pt idx="6">
                  <c:v>0</c:v>
                </c:pt>
                <c:pt idx="7">
                  <c:v>0.15</c:v>
                </c:pt>
                <c:pt idx="8">
                  <c:v>0.4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 kieszonkach, na stojakach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3"/>
              <c:delete val="1"/>
            </c:dLbl>
            <c:dLbl>
              <c:idx val="5"/>
              <c:layout>
                <c:manualLayout>
                  <c:x val="3.0013487163089744E-3"/>
                  <c:y val="-3.4294029058499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Sheet1!$B$6:$S$6</c:f>
              <c:numCache>
                <c:formatCode>###0%</c:formatCode>
                <c:ptCount val="9"/>
                <c:pt idx="0">
                  <c:v>0.3</c:v>
                </c:pt>
                <c:pt idx="1">
                  <c:v>0.5</c:v>
                </c:pt>
                <c:pt idx="2">
                  <c:v>0.5</c:v>
                </c:pt>
                <c:pt idx="3">
                  <c:v>0</c:v>
                </c:pt>
                <c:pt idx="4">
                  <c:v>0.1</c:v>
                </c:pt>
                <c:pt idx="5">
                  <c:v>0.4</c:v>
                </c:pt>
                <c:pt idx="6">
                  <c:v>0.4</c:v>
                </c:pt>
                <c:pt idx="7">
                  <c:v>0.1</c:v>
                </c:pt>
                <c:pt idx="8">
                  <c:v>0.15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W innym miejscu  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Sheet1!$B$7:$S$7</c:f>
              <c:numCache>
                <c:formatCode>###0%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Nie są dostępne| brak wzorów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Sheet1!$B$8:$S$8</c:f>
              <c:numCache>
                <c:formatCode>###0%</c:formatCode>
                <c:ptCount val="9"/>
                <c:pt idx="0">
                  <c:v>0.1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60640"/>
        <c:axId val="125762176"/>
      </c:barChart>
      <c:catAx>
        <c:axId val="1257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5762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762176"/>
        <c:scaling>
          <c:orientation val="minMax"/>
          <c:max val="1"/>
          <c:min val="0"/>
        </c:scaling>
        <c:delete val="0"/>
        <c:axPos val="l"/>
        <c:numFmt formatCode="###0%" sourceLinked="1"/>
        <c:majorTickMark val="none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5760640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5.8000827616000353E-2"/>
          <c:y val="0.71909255453097809"/>
          <c:w val="0.92751778299114418"/>
          <c:h val="0.2515125634188794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Wola</c:v>
                </c:pt>
                <c:pt idx="2">
                  <c:v>Wesoła</c:v>
                </c:pt>
                <c:pt idx="3">
                  <c:v>Żoliborz</c:v>
                </c:pt>
                <c:pt idx="4">
                  <c:v>Bemowo</c:v>
                </c:pt>
                <c:pt idx="5">
                  <c:v>Ursynów</c:v>
                </c:pt>
                <c:pt idx="6">
                  <c:v>Wilanów</c:v>
                </c:pt>
                <c:pt idx="7">
                  <c:v>Wawer</c:v>
                </c:pt>
                <c:pt idx="8">
                  <c:v>Włochy</c:v>
                </c:pt>
                <c:pt idx="9">
                  <c:v>Rembertów</c:v>
                </c:pt>
                <c:pt idx="10">
                  <c:v>Ochota</c:v>
                </c:pt>
                <c:pt idx="11">
                  <c:v>Ursus</c:v>
                </c:pt>
                <c:pt idx="12">
                  <c:v>Bielany</c:v>
                </c:pt>
                <c:pt idx="13">
                  <c:v>Białołęka</c:v>
                </c:pt>
                <c:pt idx="14">
                  <c:v>Praga
Północ</c:v>
                </c:pt>
                <c:pt idx="15">
                  <c:v>Praga Południe</c:v>
                </c:pt>
                <c:pt idx="16">
                  <c:v>Targówek</c:v>
                </c:pt>
                <c:pt idx="17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0.82000000000000006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0.95000000000000007</c:v>
                </c:pt>
                <c:pt idx="9">
                  <c:v>0.85000000000000009</c:v>
                </c:pt>
                <c:pt idx="10">
                  <c:v>0.85000000000000009</c:v>
                </c:pt>
                <c:pt idx="11">
                  <c:v>0.8</c:v>
                </c:pt>
                <c:pt idx="12">
                  <c:v>0.8</c:v>
                </c:pt>
                <c:pt idx="13">
                  <c:v>0.75000000000000011</c:v>
                </c:pt>
                <c:pt idx="14">
                  <c:v>0.65000000000000013</c:v>
                </c:pt>
                <c:pt idx="15">
                  <c:v>0.55000000000000004</c:v>
                </c:pt>
                <c:pt idx="16">
                  <c:v>0.4</c:v>
                </c:pt>
                <c:pt idx="17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6104704"/>
        <c:axId val="126106240"/>
      </c:barChart>
      <c:catAx>
        <c:axId val="12610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10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10624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10470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Bielany</c:v>
                </c:pt>
                <c:pt idx="2">
                  <c:v>Ochota</c:v>
                </c:pt>
                <c:pt idx="3">
                  <c:v>Ursus</c:v>
                </c:pt>
                <c:pt idx="4">
                  <c:v>Ursynów</c:v>
                </c:pt>
                <c:pt idx="5">
                  <c:v>Wawer</c:v>
                </c:pt>
                <c:pt idx="6">
                  <c:v>Wesoła</c:v>
                </c:pt>
                <c:pt idx="7">
                  <c:v>Włochy</c:v>
                </c:pt>
                <c:pt idx="8">
                  <c:v>Żoliborz</c:v>
                </c:pt>
                <c:pt idx="9">
                  <c:v>Bemowo</c:v>
                </c:pt>
                <c:pt idx="10">
                  <c:v>Śródmieście</c:v>
                </c:pt>
                <c:pt idx="11">
                  <c:v>Wola</c:v>
                </c:pt>
                <c:pt idx="12">
                  <c:v>Wilanów</c:v>
                </c:pt>
                <c:pt idx="13">
                  <c:v>Praga Południe</c:v>
                </c:pt>
                <c:pt idx="14">
                  <c:v>Praga
Północ</c:v>
                </c:pt>
                <c:pt idx="15">
                  <c:v>Rembertów</c:v>
                </c:pt>
                <c:pt idx="16">
                  <c:v>Białołęka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0.95000000000000007</c:v>
                </c:pt>
                <c:pt idx="14">
                  <c:v>0.9</c:v>
                </c:pt>
                <c:pt idx="15">
                  <c:v>0.9</c:v>
                </c:pt>
                <c:pt idx="16">
                  <c:v>0.65000000000000013</c:v>
                </c:pt>
                <c:pt idx="17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6137472"/>
        <c:axId val="126139008"/>
      </c:barChart>
      <c:catAx>
        <c:axId val="12613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139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13900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13747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Bielany</c:v>
                </c:pt>
                <c:pt idx="2">
                  <c:v>Żoliborz</c:v>
                </c:pt>
                <c:pt idx="3">
                  <c:v>Bemowo</c:v>
                </c:pt>
                <c:pt idx="4">
                  <c:v>Śródmieście</c:v>
                </c:pt>
                <c:pt idx="5">
                  <c:v>Ursus</c:v>
                </c:pt>
                <c:pt idx="6">
                  <c:v>Wola</c:v>
                </c:pt>
                <c:pt idx="7">
                  <c:v>Wawer</c:v>
                </c:pt>
                <c:pt idx="8">
                  <c:v>Włochy</c:v>
                </c:pt>
                <c:pt idx="9">
                  <c:v>Wilanów</c:v>
                </c:pt>
                <c:pt idx="10">
                  <c:v>Ursynów</c:v>
                </c:pt>
                <c:pt idx="11">
                  <c:v>Ochota</c:v>
                </c:pt>
                <c:pt idx="12">
                  <c:v>Praga
Północ</c:v>
                </c:pt>
                <c:pt idx="13">
                  <c:v>Wesoła</c:v>
                </c:pt>
                <c:pt idx="14">
                  <c:v>Praga Południe</c:v>
                </c:pt>
                <c:pt idx="15">
                  <c:v>Rembertów</c:v>
                </c:pt>
                <c:pt idx="16">
                  <c:v>Białołęka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0.95000000000000007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0.65000000000000013</c:v>
                </c:pt>
                <c:pt idx="17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6405248"/>
        <c:axId val="126407040"/>
      </c:barChart>
      <c:catAx>
        <c:axId val="12640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407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40704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40524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(N=338)</c:v>
                </c:pt>
                <c:pt idx="1">
                  <c:v>Praga Południe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Włochy</c:v>
                </c:pt>
                <c:pt idx="6">
                  <c:v>Wola</c:v>
                </c:pt>
                <c:pt idx="7">
                  <c:v>Ochota</c:v>
                </c:pt>
                <c:pt idx="8">
                  <c:v>Śródmieście</c:v>
                </c:pt>
                <c:pt idx="9">
                  <c:v>Żoliborz</c:v>
                </c:pt>
                <c:pt idx="10">
                  <c:v>Bemowo</c:v>
                </c:pt>
                <c:pt idx="11">
                  <c:v>Białołęka</c:v>
                </c:pt>
                <c:pt idx="12">
                  <c:v>Wilanów</c:v>
                </c:pt>
                <c:pt idx="13">
                  <c:v>Ursus</c:v>
                </c:pt>
                <c:pt idx="14">
                  <c:v>Targówek</c:v>
                </c:pt>
                <c:pt idx="15">
                  <c:v>Bielany</c:v>
                </c:pt>
                <c:pt idx="16">
                  <c:v>Praga
Północ</c:v>
                </c:pt>
                <c:pt idx="17">
                  <c:v>Rembertów*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0.95000000000000007</c:v>
                </c:pt>
                <c:pt idx="15">
                  <c:v>0.95000000000000007</c:v>
                </c:pt>
                <c:pt idx="16">
                  <c:v>0.95000000000000007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6430208"/>
        <c:axId val="126440192"/>
      </c:barChart>
      <c:catAx>
        <c:axId val="12643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44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44019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43020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(N=340)</c:v>
                </c:pt>
                <c:pt idx="1">
                  <c:v>Wilanów</c:v>
                </c:pt>
                <c:pt idx="2">
                  <c:v>Ochota</c:v>
                </c:pt>
                <c:pt idx="3">
                  <c:v>Rembertów</c:v>
                </c:pt>
                <c:pt idx="4">
                  <c:v>Praga
Północ</c:v>
                </c:pt>
                <c:pt idx="5">
                  <c:v>Bielany</c:v>
                </c:pt>
                <c:pt idx="6">
                  <c:v>Żoliborz</c:v>
                </c:pt>
                <c:pt idx="7">
                  <c:v>Śródmieście</c:v>
                </c:pt>
                <c:pt idx="8">
                  <c:v>Włochy</c:v>
                </c:pt>
                <c:pt idx="9">
                  <c:v>Wawer</c:v>
                </c:pt>
                <c:pt idx="10">
                  <c:v>Bemowo</c:v>
                </c:pt>
                <c:pt idx="11">
                  <c:v>Wola</c:v>
                </c:pt>
                <c:pt idx="12">
                  <c:v>Praga Południe</c:v>
                </c:pt>
                <c:pt idx="13">
                  <c:v>Ursus</c:v>
                </c:pt>
                <c:pt idx="14">
                  <c:v>Ursynów</c:v>
                </c:pt>
                <c:pt idx="15">
                  <c:v>Targówek</c:v>
                </c:pt>
                <c:pt idx="16">
                  <c:v>Wesoła</c:v>
                </c:pt>
                <c:pt idx="17">
                  <c:v>Białołęka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0.1</c:v>
                </c:pt>
                <c:pt idx="1">
                  <c:v>0.25</c:v>
                </c:pt>
                <c:pt idx="2">
                  <c:v>0.2</c:v>
                </c:pt>
                <c:pt idx="3">
                  <c:v>0.2</c:v>
                </c:pt>
                <c:pt idx="4">
                  <c:v>0.15000000000000002</c:v>
                </c:pt>
                <c:pt idx="5">
                  <c:v>0.15000000000000002</c:v>
                </c:pt>
                <c:pt idx="6">
                  <c:v>0.15000000000000002</c:v>
                </c:pt>
                <c:pt idx="7">
                  <c:v>0.15000000000000002</c:v>
                </c:pt>
                <c:pt idx="8">
                  <c:v>0.1</c:v>
                </c:pt>
                <c:pt idx="9">
                  <c:v>0.1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6464768"/>
        <c:axId val="126466304"/>
      </c:barChart>
      <c:catAx>
        <c:axId val="12646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46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46630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46476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5.3864629076301566E-2"/>
          <c:w val="0.94093264248704667"/>
          <c:h val="0.563376730070927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Wawer </c:v>
                </c:pt>
                <c:pt idx="2">
                  <c:v>Wola</c:v>
                </c:pt>
                <c:pt idx="3">
                  <c:v>Bemowo</c:v>
                </c:pt>
                <c:pt idx="4">
                  <c:v>Śródmieście</c:v>
                </c:pt>
                <c:pt idx="5">
                  <c:v>Włochy</c:v>
                </c:pt>
                <c:pt idx="6">
                  <c:v>Targówek</c:v>
                </c:pt>
                <c:pt idx="7">
                  <c:v>Rembertów</c:v>
                </c:pt>
                <c:pt idx="8">
                  <c:v>Praga
Północ</c:v>
                </c:pt>
                <c:pt idx="9">
                  <c:v>Wilanów</c:v>
                </c:pt>
                <c:pt idx="10">
                  <c:v>Bielany</c:v>
                </c:pt>
                <c:pt idx="11">
                  <c:v>Żoliborz</c:v>
                </c:pt>
                <c:pt idx="12">
                  <c:v>Ursus</c:v>
                </c:pt>
                <c:pt idx="13">
                  <c:v>Ochota</c:v>
                </c:pt>
                <c:pt idx="14">
                  <c:v>Ursynów</c:v>
                </c:pt>
                <c:pt idx="15">
                  <c:v>Białołęka</c:v>
                </c:pt>
                <c:pt idx="16">
                  <c:v>Praga Południe</c:v>
                </c:pt>
                <c:pt idx="17">
                  <c:v>Wesoła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0.73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0.8</c:v>
                </c:pt>
                <c:pt idx="5">
                  <c:v>0.81</c:v>
                </c:pt>
                <c:pt idx="6">
                  <c:v>0.78</c:v>
                </c:pt>
                <c:pt idx="7">
                  <c:v>0.75</c:v>
                </c:pt>
                <c:pt idx="8">
                  <c:v>0.75</c:v>
                </c:pt>
                <c:pt idx="9">
                  <c:v>0.71</c:v>
                </c:pt>
                <c:pt idx="10">
                  <c:v>0.71</c:v>
                </c:pt>
                <c:pt idx="11">
                  <c:v>0.71</c:v>
                </c:pt>
                <c:pt idx="12">
                  <c:v>0.7</c:v>
                </c:pt>
                <c:pt idx="13">
                  <c:v>0.68</c:v>
                </c:pt>
                <c:pt idx="14">
                  <c:v>0.65</c:v>
                </c:pt>
                <c:pt idx="15">
                  <c:v>0.59</c:v>
                </c:pt>
                <c:pt idx="16">
                  <c:v>0.55000000000000004</c:v>
                </c:pt>
                <c:pt idx="17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Wawer </c:v>
                </c:pt>
                <c:pt idx="2">
                  <c:v>Wola</c:v>
                </c:pt>
                <c:pt idx="3">
                  <c:v>Bemowo</c:v>
                </c:pt>
                <c:pt idx="4">
                  <c:v>Śródmieście</c:v>
                </c:pt>
                <c:pt idx="5">
                  <c:v>Włochy</c:v>
                </c:pt>
                <c:pt idx="6">
                  <c:v>Targówek</c:v>
                </c:pt>
                <c:pt idx="7">
                  <c:v>Rembertów</c:v>
                </c:pt>
                <c:pt idx="8">
                  <c:v>Praga
Północ</c:v>
                </c:pt>
                <c:pt idx="9">
                  <c:v>Wilanów</c:v>
                </c:pt>
                <c:pt idx="10">
                  <c:v>Bielany</c:v>
                </c:pt>
                <c:pt idx="11">
                  <c:v>Żoliborz</c:v>
                </c:pt>
                <c:pt idx="12">
                  <c:v>Ursus</c:v>
                </c:pt>
                <c:pt idx="13">
                  <c:v>Ochota</c:v>
                </c:pt>
                <c:pt idx="14">
                  <c:v>Ursynów</c:v>
                </c:pt>
                <c:pt idx="15">
                  <c:v>Białołęka</c:v>
                </c:pt>
                <c:pt idx="16">
                  <c:v>Praga Południe</c:v>
                </c:pt>
                <c:pt idx="17">
                  <c:v>Wesoła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18"/>
                <c:pt idx="0">
                  <c:v>0.2</c:v>
                </c:pt>
                <c:pt idx="1">
                  <c:v>0.05</c:v>
                </c:pt>
                <c:pt idx="2">
                  <c:v>0.1</c:v>
                </c:pt>
                <c:pt idx="3">
                  <c:v>0.1</c:v>
                </c:pt>
                <c:pt idx="4">
                  <c:v>0.15</c:v>
                </c:pt>
                <c:pt idx="5">
                  <c:v>0.05</c:v>
                </c:pt>
                <c:pt idx="6">
                  <c:v>0.13</c:v>
                </c:pt>
                <c:pt idx="7">
                  <c:v>0.1</c:v>
                </c:pt>
                <c:pt idx="8">
                  <c:v>0.25</c:v>
                </c:pt>
                <c:pt idx="9">
                  <c:v>0.28999999999999998</c:v>
                </c:pt>
                <c:pt idx="10">
                  <c:v>0.1</c:v>
                </c:pt>
                <c:pt idx="11">
                  <c:v>0.24</c:v>
                </c:pt>
                <c:pt idx="12">
                  <c:v>0.3</c:v>
                </c:pt>
                <c:pt idx="13">
                  <c:v>0.27</c:v>
                </c:pt>
                <c:pt idx="14">
                  <c:v>0.2</c:v>
                </c:pt>
                <c:pt idx="15">
                  <c:v>0.27</c:v>
                </c:pt>
                <c:pt idx="16">
                  <c:v>0.45</c:v>
                </c:pt>
                <c:pt idx="17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D1D3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Wawer </c:v>
                </c:pt>
                <c:pt idx="2">
                  <c:v>Wola</c:v>
                </c:pt>
                <c:pt idx="3">
                  <c:v>Bemowo</c:v>
                </c:pt>
                <c:pt idx="4">
                  <c:v>Śródmieście</c:v>
                </c:pt>
                <c:pt idx="5">
                  <c:v>Włochy</c:v>
                </c:pt>
                <c:pt idx="6">
                  <c:v>Targówek</c:v>
                </c:pt>
                <c:pt idx="7">
                  <c:v>Rembertów</c:v>
                </c:pt>
                <c:pt idx="8">
                  <c:v>Praga
Północ</c:v>
                </c:pt>
                <c:pt idx="9">
                  <c:v>Wilanów</c:v>
                </c:pt>
                <c:pt idx="10">
                  <c:v>Bielany</c:v>
                </c:pt>
                <c:pt idx="11">
                  <c:v>Żoliborz</c:v>
                </c:pt>
                <c:pt idx="12">
                  <c:v>Ursus</c:v>
                </c:pt>
                <c:pt idx="13">
                  <c:v>Ochota</c:v>
                </c:pt>
                <c:pt idx="14">
                  <c:v>Ursynów</c:v>
                </c:pt>
                <c:pt idx="15">
                  <c:v>Białołęka</c:v>
                </c:pt>
                <c:pt idx="16">
                  <c:v>Praga Południe</c:v>
                </c:pt>
                <c:pt idx="17">
                  <c:v>Wesoła</c:v>
                </c:pt>
              </c:strCache>
            </c:strRef>
          </c:cat>
          <c:val>
            <c:numRef>
              <c:f>Sheet1!$B$4:$S$4</c:f>
              <c:numCache>
                <c:formatCode>General</c:formatCode>
                <c:ptCount val="18"/>
                <c:pt idx="0" formatCode="0%">
                  <c:v>0.08</c:v>
                </c:pt>
                <c:pt idx="3" formatCode="0%">
                  <c:v>0.05</c:v>
                </c:pt>
                <c:pt idx="4" formatCode="0%">
                  <c:v>0.05</c:v>
                </c:pt>
                <c:pt idx="5" formatCode="0%">
                  <c:v>0.14000000000000001</c:v>
                </c:pt>
                <c:pt idx="6" formatCode="0%">
                  <c:v>0.09</c:v>
                </c:pt>
                <c:pt idx="7" formatCode="0%">
                  <c:v>0.15</c:v>
                </c:pt>
                <c:pt idx="10" formatCode="0%">
                  <c:v>0.19</c:v>
                </c:pt>
                <c:pt idx="11" formatCode="0%">
                  <c:v>0.05</c:v>
                </c:pt>
                <c:pt idx="13" formatCode="0%">
                  <c:v>0.05</c:v>
                </c:pt>
                <c:pt idx="14" formatCode="0%">
                  <c:v>0.15</c:v>
                </c:pt>
                <c:pt idx="15" formatCode="0%">
                  <c:v>0.14000000000000001</c:v>
                </c:pt>
                <c:pt idx="17" formatCode="0%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6895232"/>
        <c:axId val="126896768"/>
      </c:barChart>
      <c:catAx>
        <c:axId val="12689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896768"/>
        <c:crosses val="autoZero"/>
        <c:auto val="1"/>
        <c:lblAlgn val="ctr"/>
        <c:lblOffset val="100"/>
        <c:noMultiLvlLbl val="0"/>
      </c:catAx>
      <c:valAx>
        <c:axId val="12689676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89523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0.10885749998050305"/>
          <c:y val="0.87200548505363262"/>
          <c:w val="0.84231197436517447"/>
          <c:h val="0.1094293734387936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0.69705882352941173</c:v>
                </c:pt>
                <c:pt idx="1">
                  <c:v>9.4117647058823528E-2</c:v>
                </c:pt>
                <c:pt idx="2">
                  <c:v>0.12647058823529411</c:v>
                </c:pt>
                <c:pt idx="3">
                  <c:v>0.18235294117647058</c:v>
                </c:pt>
                <c:pt idx="4">
                  <c:v>0.23235294117647057</c:v>
                </c:pt>
                <c:pt idx="5">
                  <c:v>0</c:v>
                </c:pt>
                <c:pt idx="6">
                  <c:v>6.7647058823529407E-2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0.71</c:v>
                </c:pt>
                <c:pt idx="1">
                  <c:v>0.06</c:v>
                </c:pt>
                <c:pt idx="2">
                  <c:v>0.28000000000000003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0.01</c:v>
                </c:pt>
                <c:pt idx="6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0.67058823529411771</c:v>
                </c:pt>
                <c:pt idx="1">
                  <c:v>7.3529411764705885E-2</c:v>
                </c:pt>
                <c:pt idx="2">
                  <c:v>0.28235294117647058</c:v>
                </c:pt>
                <c:pt idx="3">
                  <c:v>0.12058823529411765</c:v>
                </c:pt>
                <c:pt idx="4">
                  <c:v>2.3529411764705882E-2</c:v>
                </c:pt>
                <c:pt idx="5">
                  <c:v>4.4117647058823532E-2</c:v>
                </c:pt>
                <c:pt idx="6">
                  <c:v>2.3529411764705882E-2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1570816"/>
        <c:axId val="161756672"/>
      </c:barChart>
      <c:catAx>
        <c:axId val="161570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756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75667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15708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5.3864629076301566E-2"/>
          <c:w val="0.94093264248704667"/>
          <c:h val="0.563376730070927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Przypięty/ powieszony na szyi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23369">
              <a:noFill/>
            </a:ln>
          </c:spPr>
          <c:invertIfNegative val="0"/>
          <c:dLbls>
            <c:dLbl>
              <c:idx val="1"/>
              <c:layout>
                <c:manualLayout>
                  <c:x val="6.0026974326179349E-3"/>
                  <c:y val="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(N=257*)</c:v>
                </c:pt>
                <c:pt idx="1">
                  <c:v>Targówek</c:v>
                </c:pt>
                <c:pt idx="2">
                  <c:v>Wawer</c:v>
                </c:pt>
                <c:pt idx="3">
                  <c:v>Wesoła</c:v>
                </c:pt>
                <c:pt idx="4">
                  <c:v>Włochy</c:v>
                </c:pt>
                <c:pt idx="5">
                  <c:v>Bielany</c:v>
                </c:pt>
                <c:pt idx="6">
                  <c:v>Bemowo</c:v>
                </c:pt>
                <c:pt idx="7">
                  <c:v>Śródmieście</c:v>
                </c:pt>
                <c:pt idx="8">
                  <c:v>Ochota</c:v>
                </c:pt>
                <c:pt idx="9">
                  <c:v>Ursus</c:v>
                </c:pt>
                <c:pt idx="10">
                  <c:v>Ursynów</c:v>
                </c:pt>
                <c:pt idx="11">
                  <c:v>Praga Południe</c:v>
                </c:pt>
                <c:pt idx="12">
                  <c:v>Rembertów</c:v>
                </c:pt>
                <c:pt idx="13">
                  <c:v>Białołęka</c:v>
                </c:pt>
                <c:pt idx="14">
                  <c:v>Wola</c:v>
                </c:pt>
                <c:pt idx="15">
                  <c:v>Praga
Północ</c:v>
                </c:pt>
                <c:pt idx="16">
                  <c:v>Wilanów</c:v>
                </c:pt>
                <c:pt idx="17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0.74</c:v>
                </c:pt>
                <c:pt idx="1">
                  <c:v>1</c:v>
                </c:pt>
                <c:pt idx="2">
                  <c:v>0.95</c:v>
                </c:pt>
                <c:pt idx="3">
                  <c:v>0.89</c:v>
                </c:pt>
                <c:pt idx="4">
                  <c:v>0.88</c:v>
                </c:pt>
                <c:pt idx="5">
                  <c:v>0.87</c:v>
                </c:pt>
                <c:pt idx="6">
                  <c:v>0.82</c:v>
                </c:pt>
                <c:pt idx="7">
                  <c:v>0.81</c:v>
                </c:pt>
                <c:pt idx="8">
                  <c:v>0.8</c:v>
                </c:pt>
                <c:pt idx="9">
                  <c:v>0.79</c:v>
                </c:pt>
                <c:pt idx="10">
                  <c:v>0.77</c:v>
                </c:pt>
                <c:pt idx="11">
                  <c:v>0.75</c:v>
                </c:pt>
                <c:pt idx="12">
                  <c:v>0.73</c:v>
                </c:pt>
                <c:pt idx="13">
                  <c:v>0.69</c:v>
                </c:pt>
                <c:pt idx="14">
                  <c:v>0.61</c:v>
                </c:pt>
                <c:pt idx="15">
                  <c:v>0.47</c:v>
                </c:pt>
                <c:pt idx="16">
                  <c:v>0.4</c:v>
                </c:pt>
                <c:pt idx="17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Przypięty w innym miejscu niż na szyi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(N=257*)</c:v>
                </c:pt>
                <c:pt idx="1">
                  <c:v>Targówek</c:v>
                </c:pt>
                <c:pt idx="2">
                  <c:v>Wawer</c:v>
                </c:pt>
                <c:pt idx="3">
                  <c:v>Wesoła</c:v>
                </c:pt>
                <c:pt idx="4">
                  <c:v>Włochy</c:v>
                </c:pt>
                <c:pt idx="5">
                  <c:v>Bielany</c:v>
                </c:pt>
                <c:pt idx="6">
                  <c:v>Bemowo</c:v>
                </c:pt>
                <c:pt idx="7">
                  <c:v>Śródmieście</c:v>
                </c:pt>
                <c:pt idx="8">
                  <c:v>Ochota</c:v>
                </c:pt>
                <c:pt idx="9">
                  <c:v>Ursus</c:v>
                </c:pt>
                <c:pt idx="10">
                  <c:v>Ursynów</c:v>
                </c:pt>
                <c:pt idx="11">
                  <c:v>Praga Południe</c:v>
                </c:pt>
                <c:pt idx="12">
                  <c:v>Rembertów</c:v>
                </c:pt>
                <c:pt idx="13">
                  <c:v>Białołęka</c:v>
                </c:pt>
                <c:pt idx="14">
                  <c:v>Wola</c:v>
                </c:pt>
                <c:pt idx="15">
                  <c:v>Praga
Północ</c:v>
                </c:pt>
                <c:pt idx="16">
                  <c:v>Wilanów</c:v>
                </c:pt>
                <c:pt idx="17">
                  <c:v>Żoliborz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 formatCode="0%">
                  <c:v>0.15</c:v>
                </c:pt>
                <c:pt idx="2" formatCode="0%">
                  <c:v>0.05</c:v>
                </c:pt>
                <c:pt idx="3" formatCode="0%">
                  <c:v>0.11</c:v>
                </c:pt>
                <c:pt idx="4" formatCode="0%">
                  <c:v>0.12</c:v>
                </c:pt>
                <c:pt idx="5" formatCode="0%">
                  <c:v>7.0000000000000007E-2</c:v>
                </c:pt>
                <c:pt idx="6" formatCode="0%">
                  <c:v>0.18</c:v>
                </c:pt>
                <c:pt idx="7" formatCode="0%">
                  <c:v>0.19</c:v>
                </c:pt>
                <c:pt idx="8" formatCode="0%">
                  <c:v>7.0000000000000007E-2</c:v>
                </c:pt>
                <c:pt idx="9" formatCode="0%">
                  <c:v>7.0000000000000007E-2</c:v>
                </c:pt>
                <c:pt idx="11" formatCode="0%">
                  <c:v>0.08</c:v>
                </c:pt>
                <c:pt idx="12" formatCode="0%">
                  <c:v>0.27</c:v>
                </c:pt>
                <c:pt idx="13" formatCode="0%">
                  <c:v>0.31</c:v>
                </c:pt>
                <c:pt idx="14" formatCode="0%">
                  <c:v>0.17</c:v>
                </c:pt>
                <c:pt idx="15" formatCode="0%">
                  <c:v>0.13</c:v>
                </c:pt>
                <c:pt idx="16" formatCode="0%">
                  <c:v>0.53</c:v>
                </c:pt>
                <c:pt idx="17" formatCode="0%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Znajduje się w okienku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(N=257*)</c:v>
                </c:pt>
                <c:pt idx="1">
                  <c:v>Targówek</c:v>
                </c:pt>
                <c:pt idx="2">
                  <c:v>Wawer</c:v>
                </c:pt>
                <c:pt idx="3">
                  <c:v>Wesoła</c:v>
                </c:pt>
                <c:pt idx="4">
                  <c:v>Włochy</c:v>
                </c:pt>
                <c:pt idx="5">
                  <c:v>Bielany</c:v>
                </c:pt>
                <c:pt idx="6">
                  <c:v>Bemowo</c:v>
                </c:pt>
                <c:pt idx="7">
                  <c:v>Śródmieście</c:v>
                </c:pt>
                <c:pt idx="8">
                  <c:v>Ochota</c:v>
                </c:pt>
                <c:pt idx="9">
                  <c:v>Ursus</c:v>
                </c:pt>
                <c:pt idx="10">
                  <c:v>Ursynów</c:v>
                </c:pt>
                <c:pt idx="11">
                  <c:v>Praga Południe</c:v>
                </c:pt>
                <c:pt idx="12">
                  <c:v>Rembertów</c:v>
                </c:pt>
                <c:pt idx="13">
                  <c:v>Białołęka</c:v>
                </c:pt>
                <c:pt idx="14">
                  <c:v>Wola</c:v>
                </c:pt>
                <c:pt idx="15">
                  <c:v>Praga
Północ</c:v>
                </c:pt>
                <c:pt idx="16">
                  <c:v>Wilanów</c:v>
                </c:pt>
                <c:pt idx="17">
                  <c:v>Żoliborz</c:v>
                </c:pt>
              </c:strCache>
            </c:strRef>
          </c:cat>
          <c:val>
            <c:numRef>
              <c:f>Sheet1!$B$4:$S$4</c:f>
              <c:numCache>
                <c:formatCode>General</c:formatCode>
                <c:ptCount val="18"/>
                <c:pt idx="0" formatCode="0%">
                  <c:v>0.11</c:v>
                </c:pt>
                <c:pt idx="5" formatCode="0%">
                  <c:v>7.0000000000000007E-2</c:v>
                </c:pt>
                <c:pt idx="8" formatCode="0%">
                  <c:v>0.13</c:v>
                </c:pt>
                <c:pt idx="9" formatCode="0%">
                  <c:v>0.14000000000000001</c:v>
                </c:pt>
                <c:pt idx="10" formatCode="0%">
                  <c:v>0.23</c:v>
                </c:pt>
                <c:pt idx="11" formatCode="0%">
                  <c:v>0.17</c:v>
                </c:pt>
                <c:pt idx="14" formatCode="0%">
                  <c:v>0.22</c:v>
                </c:pt>
                <c:pt idx="15" formatCode="0%">
                  <c:v>0.4</c:v>
                </c:pt>
                <c:pt idx="16" formatCode="0%">
                  <c:v>7.0000000000000007E-2</c:v>
                </c:pt>
                <c:pt idx="17" formatCode="0%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bg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(N=257*)</c:v>
                </c:pt>
                <c:pt idx="1">
                  <c:v>Targówek</c:v>
                </c:pt>
                <c:pt idx="2">
                  <c:v>Wawer</c:v>
                </c:pt>
                <c:pt idx="3">
                  <c:v>Wesoła</c:v>
                </c:pt>
                <c:pt idx="4">
                  <c:v>Włochy</c:v>
                </c:pt>
                <c:pt idx="5">
                  <c:v>Bielany</c:v>
                </c:pt>
                <c:pt idx="6">
                  <c:v>Bemowo</c:v>
                </c:pt>
                <c:pt idx="7">
                  <c:v>Śródmieście</c:v>
                </c:pt>
                <c:pt idx="8">
                  <c:v>Ochota</c:v>
                </c:pt>
                <c:pt idx="9">
                  <c:v>Ursus</c:v>
                </c:pt>
                <c:pt idx="10">
                  <c:v>Ursynów</c:v>
                </c:pt>
                <c:pt idx="11">
                  <c:v>Praga Południe</c:v>
                </c:pt>
                <c:pt idx="12">
                  <c:v>Rembertów</c:v>
                </c:pt>
                <c:pt idx="13">
                  <c:v>Białołęka</c:v>
                </c:pt>
                <c:pt idx="14">
                  <c:v>Wola</c:v>
                </c:pt>
                <c:pt idx="15">
                  <c:v>Praga
Północ</c:v>
                </c:pt>
                <c:pt idx="16">
                  <c:v>Wilanów</c:v>
                </c:pt>
                <c:pt idx="17">
                  <c:v>Żoliborz</c:v>
                </c:pt>
              </c:strCache>
            </c:strRef>
          </c:cat>
          <c:val>
            <c:numRef>
              <c:f>Sheet1!$B$5:$S$5</c:f>
              <c:numCache>
                <c:formatCode>General</c:formatCode>
                <c:ptCount val="1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6931328"/>
        <c:axId val="126932864"/>
      </c:barChart>
      <c:catAx>
        <c:axId val="12693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932864"/>
        <c:crosses val="autoZero"/>
        <c:auto val="1"/>
        <c:lblAlgn val="ctr"/>
        <c:lblOffset val="100"/>
        <c:noMultiLvlLbl val="0"/>
      </c:catAx>
      <c:valAx>
        <c:axId val="12693286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693132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0.10885749998050305"/>
          <c:y val="0.87200548505363262"/>
          <c:w val="0.84231197436517447"/>
          <c:h val="0.1094293734387936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Bielany</c:v>
                </c:pt>
                <c:pt idx="3">
                  <c:v>Rembertów</c:v>
                </c:pt>
                <c:pt idx="4">
                  <c:v>Śródmieście</c:v>
                </c:pt>
                <c:pt idx="5">
                  <c:v>Ursynów</c:v>
                </c:pt>
                <c:pt idx="6">
                  <c:v>Wilanów</c:v>
                </c:pt>
                <c:pt idx="7">
                  <c:v>Włochy</c:v>
                </c:pt>
                <c:pt idx="8">
                  <c:v>Targówek</c:v>
                </c:pt>
                <c:pt idx="9">
                  <c:v>Wawer</c:v>
                </c:pt>
                <c:pt idx="10">
                  <c:v>Żoliborz</c:v>
                </c:pt>
                <c:pt idx="11">
                  <c:v>Wola</c:v>
                </c:pt>
                <c:pt idx="12">
                  <c:v>Białołęka</c:v>
                </c:pt>
                <c:pt idx="13">
                  <c:v>Praga Południe</c:v>
                </c:pt>
                <c:pt idx="14">
                  <c:v>Wesoła</c:v>
                </c:pt>
                <c:pt idx="15">
                  <c:v>Ochota</c:v>
                </c:pt>
                <c:pt idx="16">
                  <c:v>Ursus</c:v>
                </c:pt>
                <c:pt idx="17">
                  <c:v>Praga Północ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0.95652173913043481</c:v>
                </c:pt>
                <c:pt idx="9">
                  <c:v>0.95238095238095222</c:v>
                </c:pt>
                <c:pt idx="10">
                  <c:v>0.95238095238095222</c:v>
                </c:pt>
                <c:pt idx="11">
                  <c:v>0.95</c:v>
                </c:pt>
                <c:pt idx="12">
                  <c:v>0.90909090909090906</c:v>
                </c:pt>
                <c:pt idx="13">
                  <c:v>0.90909090909090906</c:v>
                </c:pt>
                <c:pt idx="14">
                  <c:v>0.85</c:v>
                </c:pt>
                <c:pt idx="15">
                  <c:v>0.81818181818181823</c:v>
                </c:pt>
                <c:pt idx="16">
                  <c:v>0.8</c:v>
                </c:pt>
                <c:pt idx="17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7079168"/>
        <c:axId val="127080704"/>
      </c:barChart>
      <c:catAx>
        <c:axId val="12707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08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08070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07916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Praga
Północ</c:v>
                </c:pt>
                <c:pt idx="2">
                  <c:v>Rembertów</c:v>
                </c:pt>
                <c:pt idx="3">
                  <c:v>Ursynów</c:v>
                </c:pt>
                <c:pt idx="4">
                  <c:v>Żoliborz</c:v>
                </c:pt>
                <c:pt idx="5">
                  <c:v>Śródmieście</c:v>
                </c:pt>
                <c:pt idx="6">
                  <c:v>Bemowo</c:v>
                </c:pt>
                <c:pt idx="7">
                  <c:v>Bielany</c:v>
                </c:pt>
                <c:pt idx="8">
                  <c:v>Praga Południe</c:v>
                </c:pt>
                <c:pt idx="9">
                  <c:v>Wilanów</c:v>
                </c:pt>
                <c:pt idx="10">
                  <c:v>Ochota</c:v>
                </c:pt>
                <c:pt idx="11">
                  <c:v>Wola</c:v>
                </c:pt>
                <c:pt idx="12">
                  <c:v>Wawer</c:v>
                </c:pt>
                <c:pt idx="13">
                  <c:v>Wesoła</c:v>
                </c:pt>
                <c:pt idx="14">
                  <c:v>Ursus</c:v>
                </c:pt>
                <c:pt idx="15">
                  <c:v>Włochy</c:v>
                </c:pt>
                <c:pt idx="16">
                  <c:v>Targówek</c:v>
                </c:pt>
                <c:pt idx="17">
                  <c:v>Białołęka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</c:v>
                </c:pt>
                <c:pt idx="15">
                  <c:v>0.9</c:v>
                </c:pt>
                <c:pt idx="16">
                  <c:v>0.87</c:v>
                </c:pt>
                <c:pt idx="17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7105664"/>
        <c:axId val="127107456"/>
      </c:barChart>
      <c:catAx>
        <c:axId val="1271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107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10745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10566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Wesoła</c:v>
                </c:pt>
                <c:pt idx="2">
                  <c:v>Praga Południe</c:v>
                </c:pt>
                <c:pt idx="3">
                  <c:v>Wawer</c:v>
                </c:pt>
                <c:pt idx="4">
                  <c:v>Praga Północ</c:v>
                </c:pt>
                <c:pt idx="5">
                  <c:v>Ursynów</c:v>
                </c:pt>
                <c:pt idx="6">
                  <c:v>Śródmieście</c:v>
                </c:pt>
                <c:pt idx="7">
                  <c:v>Bielany</c:v>
                </c:pt>
                <c:pt idx="8">
                  <c:v>Rembertów</c:v>
                </c:pt>
                <c:pt idx="9">
                  <c:v>Bemowo</c:v>
                </c:pt>
                <c:pt idx="10">
                  <c:v>Ursus</c:v>
                </c:pt>
                <c:pt idx="11">
                  <c:v>Ochota</c:v>
                </c:pt>
                <c:pt idx="12">
                  <c:v>Włochy</c:v>
                </c:pt>
                <c:pt idx="13">
                  <c:v>Wola</c:v>
                </c:pt>
                <c:pt idx="14">
                  <c:v>Wilanów</c:v>
                </c:pt>
                <c:pt idx="15">
                  <c:v>Targówek</c:v>
                </c:pt>
                <c:pt idx="16">
                  <c:v>Żoliborz</c:v>
                </c:pt>
                <c:pt idx="17">
                  <c:v>Białołęka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0.76</c:v>
                </c:pt>
                <c:pt idx="1">
                  <c:v>1</c:v>
                </c:pt>
                <c:pt idx="2">
                  <c:v>0.90909090909090906</c:v>
                </c:pt>
                <c:pt idx="3">
                  <c:v>0.90476190476190477</c:v>
                </c:pt>
                <c:pt idx="4">
                  <c:v>0.9</c:v>
                </c:pt>
                <c:pt idx="5">
                  <c:v>0.9</c:v>
                </c:pt>
                <c:pt idx="6">
                  <c:v>0.85</c:v>
                </c:pt>
                <c:pt idx="7">
                  <c:v>0.80952380952380953</c:v>
                </c:pt>
                <c:pt idx="8">
                  <c:v>0.8</c:v>
                </c:pt>
                <c:pt idx="9">
                  <c:v>0.75</c:v>
                </c:pt>
                <c:pt idx="10">
                  <c:v>0.75</c:v>
                </c:pt>
                <c:pt idx="11">
                  <c:v>0.72727272727272729</c:v>
                </c:pt>
                <c:pt idx="12">
                  <c:v>0.7142857142857143</c:v>
                </c:pt>
                <c:pt idx="13">
                  <c:v>0.7</c:v>
                </c:pt>
                <c:pt idx="14">
                  <c:v>0.61904761904761907</c:v>
                </c:pt>
                <c:pt idx="15">
                  <c:v>0.60869565217391308</c:v>
                </c:pt>
                <c:pt idx="16">
                  <c:v>0.52380952380952384</c:v>
                </c:pt>
                <c:pt idx="17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7360384"/>
        <c:axId val="127399040"/>
      </c:barChart>
      <c:catAx>
        <c:axId val="1273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39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39904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36038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Praga Południe</c:v>
                </c:pt>
                <c:pt idx="3">
                  <c:v>Wesoła</c:v>
                </c:pt>
                <c:pt idx="4">
                  <c:v>Praga Północ</c:v>
                </c:pt>
                <c:pt idx="5">
                  <c:v>Rembertów</c:v>
                </c:pt>
                <c:pt idx="6">
                  <c:v>Śródmieście</c:v>
                </c:pt>
                <c:pt idx="7">
                  <c:v>Ursus</c:v>
                </c:pt>
                <c:pt idx="8">
                  <c:v>Wola</c:v>
                </c:pt>
                <c:pt idx="9">
                  <c:v>Bielany</c:v>
                </c:pt>
                <c:pt idx="10">
                  <c:v>Wilanów</c:v>
                </c:pt>
                <c:pt idx="11">
                  <c:v>Żoliborz</c:v>
                </c:pt>
                <c:pt idx="12">
                  <c:v>Wawer</c:v>
                </c:pt>
                <c:pt idx="13">
                  <c:v>Ursynów</c:v>
                </c:pt>
                <c:pt idx="14">
                  <c:v>Włochy</c:v>
                </c:pt>
                <c:pt idx="15">
                  <c:v>Targówek</c:v>
                </c:pt>
                <c:pt idx="16">
                  <c:v>Białołęka</c:v>
                </c:pt>
                <c:pt idx="17">
                  <c:v>Ochota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0.88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0.90476190476190477</c:v>
                </c:pt>
                <c:pt idx="10">
                  <c:v>0.90476190476190477</c:v>
                </c:pt>
                <c:pt idx="11">
                  <c:v>0.90476190476190477</c:v>
                </c:pt>
                <c:pt idx="12">
                  <c:v>0.8571428571428571</c:v>
                </c:pt>
                <c:pt idx="13">
                  <c:v>0.8</c:v>
                </c:pt>
                <c:pt idx="14">
                  <c:v>0.76190476190476186</c:v>
                </c:pt>
                <c:pt idx="15">
                  <c:v>0.73913043478260865</c:v>
                </c:pt>
                <c:pt idx="16">
                  <c:v>0.72727272727272729</c:v>
                </c:pt>
                <c:pt idx="17">
                  <c:v>0.72727272727272729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7550976"/>
        <c:axId val="127552512"/>
      </c:barChart>
      <c:catAx>
        <c:axId val="12755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552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55251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55097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Rembertów</c:v>
                </c:pt>
                <c:pt idx="3">
                  <c:v>Ursynów</c:v>
                </c:pt>
                <c:pt idx="4">
                  <c:v>Wesoła</c:v>
                </c:pt>
                <c:pt idx="5">
                  <c:v>Praga Północ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  <c:pt idx="9">
                  <c:v>Białołęka</c:v>
                </c:pt>
                <c:pt idx="10">
                  <c:v>Bielany</c:v>
                </c:pt>
                <c:pt idx="11">
                  <c:v>Praga Południe</c:v>
                </c:pt>
                <c:pt idx="12">
                  <c:v>Targówek</c:v>
                </c:pt>
                <c:pt idx="13">
                  <c:v>Wawer</c:v>
                </c:pt>
                <c:pt idx="14">
                  <c:v>Wilanów</c:v>
                </c:pt>
                <c:pt idx="15">
                  <c:v>Śródmieście</c:v>
                </c:pt>
                <c:pt idx="16">
                  <c:v>Ursus</c:v>
                </c:pt>
                <c:pt idx="17">
                  <c:v>Ochota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0.85</c:v>
                </c:pt>
                <c:pt idx="16">
                  <c:v>0.85</c:v>
                </c:pt>
                <c:pt idx="1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7771008"/>
        <c:axId val="127772544"/>
      </c:barChart>
      <c:catAx>
        <c:axId val="12777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77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77254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77100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Białołęka</c:v>
                </c:pt>
                <c:pt idx="2">
                  <c:v>Bielany</c:v>
                </c:pt>
                <c:pt idx="3">
                  <c:v>Praga Południe</c:v>
                </c:pt>
                <c:pt idx="4">
                  <c:v>Praga Północ</c:v>
                </c:pt>
                <c:pt idx="5">
                  <c:v>Rembertów</c:v>
                </c:pt>
                <c:pt idx="6">
                  <c:v>Śródmieście</c:v>
                </c:pt>
                <c:pt idx="7">
                  <c:v>Targówek</c:v>
                </c:pt>
                <c:pt idx="8">
                  <c:v>Wawer</c:v>
                </c:pt>
                <c:pt idx="9">
                  <c:v>Wilanów</c:v>
                </c:pt>
                <c:pt idx="10">
                  <c:v>Włochy</c:v>
                </c:pt>
                <c:pt idx="11">
                  <c:v>Wola</c:v>
                </c:pt>
                <c:pt idx="12">
                  <c:v>Żoliborz</c:v>
                </c:pt>
                <c:pt idx="13">
                  <c:v>Ochota</c:v>
                </c:pt>
                <c:pt idx="14">
                  <c:v>Bemowo</c:v>
                </c:pt>
                <c:pt idx="15">
                  <c:v>Ursynów</c:v>
                </c:pt>
                <c:pt idx="16">
                  <c:v>Wesoła</c:v>
                </c:pt>
                <c:pt idx="17">
                  <c:v>Ursus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0.95454545454545459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7871232"/>
        <c:axId val="127877120"/>
      </c:barChart>
      <c:catAx>
        <c:axId val="12787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877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87712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87123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Ursynów</c:v>
                </c:pt>
                <c:pt idx="2">
                  <c:v>Wesoła</c:v>
                </c:pt>
                <c:pt idx="3">
                  <c:v>Włochy</c:v>
                </c:pt>
                <c:pt idx="4">
                  <c:v>Wola</c:v>
                </c:pt>
                <c:pt idx="5">
                  <c:v>Żoliborz</c:v>
                </c:pt>
                <c:pt idx="6">
                  <c:v>Bemowo</c:v>
                </c:pt>
                <c:pt idx="7">
                  <c:v>Ochota</c:v>
                </c:pt>
                <c:pt idx="8">
                  <c:v>Rembertów</c:v>
                </c:pt>
                <c:pt idx="9">
                  <c:v>Bielany</c:v>
                </c:pt>
                <c:pt idx="10">
                  <c:v>Wilanów</c:v>
                </c:pt>
                <c:pt idx="11">
                  <c:v>Praga
Północ</c:v>
                </c:pt>
                <c:pt idx="12">
                  <c:v>Ursus</c:v>
                </c:pt>
                <c:pt idx="13">
                  <c:v>Białołęka</c:v>
                </c:pt>
                <c:pt idx="14">
                  <c:v>Wawer</c:v>
                </c:pt>
                <c:pt idx="15">
                  <c:v>Śródmieście</c:v>
                </c:pt>
                <c:pt idx="16">
                  <c:v>Targówek</c:v>
                </c:pt>
                <c:pt idx="17">
                  <c:v>Praga Południe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0.91</c:v>
                </c:pt>
                <c:pt idx="17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7925632"/>
        <c:axId val="127960192"/>
      </c:barChart>
      <c:catAx>
        <c:axId val="12792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96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96019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92563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Bielany</c:v>
                </c:pt>
                <c:pt idx="3">
                  <c:v>Ochota</c:v>
                </c:pt>
                <c:pt idx="4">
                  <c:v>Praga Południe</c:v>
                </c:pt>
                <c:pt idx="5">
                  <c:v>Praga
Północ</c:v>
                </c:pt>
                <c:pt idx="6">
                  <c:v>Ursus</c:v>
                </c:pt>
                <c:pt idx="7">
                  <c:v>Ursynów</c:v>
                </c:pt>
                <c:pt idx="8">
                  <c:v>Wawer</c:v>
                </c:pt>
                <c:pt idx="9">
                  <c:v>Wesoła</c:v>
                </c:pt>
                <c:pt idx="10">
                  <c:v>Wilanów</c:v>
                </c:pt>
                <c:pt idx="11">
                  <c:v>Wola</c:v>
                </c:pt>
                <c:pt idx="12">
                  <c:v>Żoliborz</c:v>
                </c:pt>
                <c:pt idx="13">
                  <c:v>Targówek</c:v>
                </c:pt>
                <c:pt idx="14">
                  <c:v>Rembertów</c:v>
                </c:pt>
                <c:pt idx="15">
                  <c:v>Włochy</c:v>
                </c:pt>
                <c:pt idx="16">
                  <c:v>Białołęka</c:v>
                </c:pt>
                <c:pt idx="17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0.95</c:v>
                </c:pt>
                <c:pt idx="17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7984768"/>
        <c:axId val="127986304"/>
      </c:barChart>
      <c:catAx>
        <c:axId val="12798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98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98630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798476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Ochota</c:v>
                </c:pt>
                <c:pt idx="3">
                  <c:v>Rembertów</c:v>
                </c:pt>
                <c:pt idx="4">
                  <c:v>Śródmieście</c:v>
                </c:pt>
                <c:pt idx="5">
                  <c:v>Włochy</c:v>
                </c:pt>
                <c:pt idx="6">
                  <c:v>Żoliborz</c:v>
                </c:pt>
                <c:pt idx="7">
                  <c:v>Targówek</c:v>
                </c:pt>
                <c:pt idx="8">
                  <c:v>Białołęka</c:v>
                </c:pt>
                <c:pt idx="9">
                  <c:v>Wawer</c:v>
                </c:pt>
                <c:pt idx="10">
                  <c:v>Praga Południe</c:v>
                </c:pt>
                <c:pt idx="11">
                  <c:v>Ursynów</c:v>
                </c:pt>
                <c:pt idx="12">
                  <c:v>Wesoła</c:v>
                </c:pt>
                <c:pt idx="13">
                  <c:v>Wilanów</c:v>
                </c:pt>
                <c:pt idx="14">
                  <c:v>Wola</c:v>
                </c:pt>
                <c:pt idx="15">
                  <c:v>Ursus</c:v>
                </c:pt>
                <c:pt idx="16">
                  <c:v>Bielany</c:v>
                </c:pt>
                <c:pt idx="17">
                  <c:v>Praga
Północ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8132608"/>
        <c:axId val="128134144"/>
      </c:barChart>
      <c:catAx>
        <c:axId val="12813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134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13414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13260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408E-2"/>
          <c:w val="1"/>
          <c:h val="0.94471437198067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0"/>
                <c:pt idx="0">
                  <c:v>0.82352941176470584</c:v>
                </c:pt>
                <c:pt idx="1">
                  <c:v>0.8200000000000004</c:v>
                </c:pt>
                <c:pt idx="2">
                  <c:v>0.75449101796407292</c:v>
                </c:pt>
                <c:pt idx="4">
                  <c:v>0.9323529411764705</c:v>
                </c:pt>
                <c:pt idx="5">
                  <c:v>0.94000000000000039</c:v>
                </c:pt>
                <c:pt idx="6">
                  <c:v>0.88529411764705879</c:v>
                </c:pt>
                <c:pt idx="8">
                  <c:v>0.91470588235294115</c:v>
                </c:pt>
                <c:pt idx="9">
                  <c:v>0.92</c:v>
                </c:pt>
                <c:pt idx="10">
                  <c:v>0.93823529411764706</c:v>
                </c:pt>
                <c:pt idx="12">
                  <c:v>0.9323529411764705</c:v>
                </c:pt>
                <c:pt idx="13">
                  <c:v>0.78</c:v>
                </c:pt>
                <c:pt idx="14">
                  <c:v>0.79411764705882371</c:v>
                </c:pt>
                <c:pt idx="16">
                  <c:v>0.1</c:v>
                </c:pt>
                <c:pt idx="17">
                  <c:v>7.0000000000000021E-2</c:v>
                </c:pt>
                <c:pt idx="18">
                  <c:v>0.12352941176470589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95E-3"/>
                  <c:y val="9.711506552717250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95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57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0"/>
                <c:pt idx="0">
                  <c:v>0.17647058823529421</c:v>
                </c:pt>
                <c:pt idx="1">
                  <c:v>0.1800000000000001</c:v>
                </c:pt>
                <c:pt idx="2">
                  <c:v>0.24550898203592839</c:v>
                </c:pt>
                <c:pt idx="4">
                  <c:v>6.7647058823529407E-2</c:v>
                </c:pt>
                <c:pt idx="5">
                  <c:v>6.0000000000000032E-2</c:v>
                </c:pt>
                <c:pt idx="6">
                  <c:v>0.11470588235294117</c:v>
                </c:pt>
                <c:pt idx="8">
                  <c:v>8.5294117647058812E-2</c:v>
                </c:pt>
                <c:pt idx="9">
                  <c:v>8.0000000000000043E-2</c:v>
                </c:pt>
                <c:pt idx="10">
                  <c:v>6.1764705882352944E-2</c:v>
                </c:pt>
                <c:pt idx="12">
                  <c:v>8.8235294117647144E-3</c:v>
                </c:pt>
                <c:pt idx="13">
                  <c:v>4.0000000000000022E-2</c:v>
                </c:pt>
                <c:pt idx="14">
                  <c:v>2.9411764705882353E-2</c:v>
                </c:pt>
                <c:pt idx="16">
                  <c:v>0.9</c:v>
                </c:pt>
                <c:pt idx="17">
                  <c:v>0.93</c:v>
                </c:pt>
                <c:pt idx="18">
                  <c:v>0.87647058823529411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9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0"/>
                <c:pt idx="12" formatCode="0%">
                  <c:v>5.8823529411764698E-2</c:v>
                </c:pt>
                <c:pt idx="13" formatCode="0%">
                  <c:v>0.1800000000000001</c:v>
                </c:pt>
                <c:pt idx="14" formatCode="0%">
                  <c:v>0.17647058823529421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5713024"/>
        <c:axId val="165714944"/>
      </c:barChart>
      <c:catAx>
        <c:axId val="1657130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5714944"/>
        <c:crosses val="autoZero"/>
        <c:auto val="1"/>
        <c:lblAlgn val="ctr"/>
        <c:lblOffset val="100"/>
        <c:noMultiLvlLbl val="0"/>
      </c:catAx>
      <c:valAx>
        <c:axId val="1657149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71302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8520942659576363"/>
          <c:h val="6.557367149758454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Ochota</c:v>
                </c:pt>
                <c:pt idx="4">
                  <c:v>Praga Południe</c:v>
                </c:pt>
                <c:pt idx="5">
                  <c:v>Praga
Północ</c:v>
                </c:pt>
                <c:pt idx="6">
                  <c:v>Rembertów</c:v>
                </c:pt>
                <c:pt idx="7">
                  <c:v>Targówek</c:v>
                </c:pt>
                <c:pt idx="8">
                  <c:v>Ursus</c:v>
                </c:pt>
                <c:pt idx="9">
                  <c:v>Ursynów</c:v>
                </c:pt>
                <c:pt idx="10">
                  <c:v>Wesoła</c:v>
                </c:pt>
                <c:pt idx="11">
                  <c:v>Wilanów</c:v>
                </c:pt>
                <c:pt idx="12">
                  <c:v>Włochy</c:v>
                </c:pt>
                <c:pt idx="13">
                  <c:v>Wola</c:v>
                </c:pt>
                <c:pt idx="14">
                  <c:v>Żoliborz</c:v>
                </c:pt>
                <c:pt idx="15">
                  <c:v>Śródmieście</c:v>
                </c:pt>
                <c:pt idx="16">
                  <c:v>Wawer</c:v>
                </c:pt>
                <c:pt idx="17">
                  <c:v>Bielany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8162816"/>
        <c:axId val="128168704"/>
      </c:barChart>
      <c:catAx>
        <c:axId val="12816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168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16870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16281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Praga Północ</c:v>
                </c:pt>
                <c:pt idx="3">
                  <c:v>Rembertów</c:v>
                </c:pt>
                <c:pt idx="4">
                  <c:v>Ursynów</c:v>
                </c:pt>
                <c:pt idx="5">
                  <c:v>Wawer</c:v>
                </c:pt>
                <c:pt idx="6">
                  <c:v>Wola</c:v>
                </c:pt>
                <c:pt idx="7">
                  <c:v>Żoliborz</c:v>
                </c:pt>
                <c:pt idx="8">
                  <c:v>Wilanów</c:v>
                </c:pt>
                <c:pt idx="9">
                  <c:v>Ochota</c:v>
                </c:pt>
                <c:pt idx="10">
                  <c:v>Bielany</c:v>
                </c:pt>
                <c:pt idx="11">
                  <c:v>Włochy</c:v>
                </c:pt>
                <c:pt idx="12">
                  <c:v>Śródmieście</c:v>
                </c:pt>
                <c:pt idx="13">
                  <c:v>Praga Południe</c:v>
                </c:pt>
                <c:pt idx="14">
                  <c:v>Targówek</c:v>
                </c:pt>
                <c:pt idx="15">
                  <c:v>Białołęka</c:v>
                </c:pt>
                <c:pt idx="16">
                  <c:v>Ursus</c:v>
                </c:pt>
                <c:pt idx="17">
                  <c:v>Wesoła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0.99999999999999978</c:v>
                </c:pt>
                <c:pt idx="9">
                  <c:v>0.95454545454545447</c:v>
                </c:pt>
                <c:pt idx="10">
                  <c:v>0.95238095238095233</c:v>
                </c:pt>
                <c:pt idx="11">
                  <c:v>0.95238095238095233</c:v>
                </c:pt>
                <c:pt idx="12">
                  <c:v>0.95</c:v>
                </c:pt>
                <c:pt idx="13">
                  <c:v>0.90909090909090906</c:v>
                </c:pt>
                <c:pt idx="14">
                  <c:v>0.86956521739130443</c:v>
                </c:pt>
                <c:pt idx="15">
                  <c:v>0.86363636363636365</c:v>
                </c:pt>
                <c:pt idx="16">
                  <c:v>0.85</c:v>
                </c:pt>
                <c:pt idx="1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8349312"/>
        <c:axId val="128350848"/>
      </c:barChart>
      <c:catAx>
        <c:axId val="12834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350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35084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34931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Śródmieście</c:v>
                </c:pt>
                <c:pt idx="3">
                  <c:v>Wawer</c:v>
                </c:pt>
                <c:pt idx="4">
                  <c:v>Wilanów</c:v>
                </c:pt>
                <c:pt idx="5">
                  <c:v>Wola</c:v>
                </c:pt>
                <c:pt idx="6">
                  <c:v>Białołęka</c:v>
                </c:pt>
                <c:pt idx="7">
                  <c:v>Praga Południe</c:v>
                </c:pt>
                <c:pt idx="8">
                  <c:v>Bielany</c:v>
                </c:pt>
                <c:pt idx="9">
                  <c:v>Żoliborz</c:v>
                </c:pt>
                <c:pt idx="10">
                  <c:v>Praga Północ</c:v>
                </c:pt>
                <c:pt idx="11">
                  <c:v>Rembertów</c:v>
                </c:pt>
                <c:pt idx="12">
                  <c:v>Ursynów</c:v>
                </c:pt>
                <c:pt idx="13">
                  <c:v>Wesoła</c:v>
                </c:pt>
                <c:pt idx="14">
                  <c:v>Targówek</c:v>
                </c:pt>
                <c:pt idx="15">
                  <c:v>Ursus</c:v>
                </c:pt>
                <c:pt idx="16">
                  <c:v>Ochota</c:v>
                </c:pt>
                <c:pt idx="17">
                  <c:v>Włochy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0.95454545454545459</c:v>
                </c:pt>
                <c:pt idx="7">
                  <c:v>0.95454545454545459</c:v>
                </c:pt>
                <c:pt idx="8">
                  <c:v>0.95238095238095222</c:v>
                </c:pt>
                <c:pt idx="9">
                  <c:v>0.95238095238095222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0.91304347826086951</c:v>
                </c:pt>
                <c:pt idx="15">
                  <c:v>0.9</c:v>
                </c:pt>
                <c:pt idx="16">
                  <c:v>0.86363636363636365</c:v>
                </c:pt>
                <c:pt idx="17">
                  <c:v>0.8571428571428571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8375424"/>
        <c:axId val="128385408"/>
      </c:barChart>
      <c:catAx>
        <c:axId val="12837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385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38540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37542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Ochota</c:v>
                </c:pt>
                <c:pt idx="4">
                  <c:v>Praga Południe</c:v>
                </c:pt>
                <c:pt idx="5">
                  <c:v>Praga
Północ</c:v>
                </c:pt>
                <c:pt idx="6">
                  <c:v>Rembertów</c:v>
                </c:pt>
                <c:pt idx="7">
                  <c:v>Śródmieście</c:v>
                </c:pt>
                <c:pt idx="8">
                  <c:v>Targówek</c:v>
                </c:pt>
                <c:pt idx="9">
                  <c:v>Ursus</c:v>
                </c:pt>
                <c:pt idx="10">
                  <c:v>Ursynów</c:v>
                </c:pt>
                <c:pt idx="11">
                  <c:v>Wawer</c:v>
                </c:pt>
                <c:pt idx="12">
                  <c:v>Wesoła</c:v>
                </c:pt>
                <c:pt idx="13">
                  <c:v>Wilanów</c:v>
                </c:pt>
                <c:pt idx="14">
                  <c:v>Włochy</c:v>
                </c:pt>
                <c:pt idx="15">
                  <c:v>Wola</c:v>
                </c:pt>
                <c:pt idx="16">
                  <c:v>Żoliborz</c:v>
                </c:pt>
                <c:pt idx="17">
                  <c:v>Bielany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8593280"/>
        <c:axId val="128603264"/>
      </c:barChart>
      <c:catAx>
        <c:axId val="12859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603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60326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593280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Rembertów</c:v>
                </c:pt>
                <c:pt idx="4">
                  <c:v>Wola</c:v>
                </c:pt>
                <c:pt idx="5">
                  <c:v>Żoliborz</c:v>
                </c:pt>
                <c:pt idx="6">
                  <c:v>Śródmieście</c:v>
                </c:pt>
                <c:pt idx="7">
                  <c:v>Ursynów</c:v>
                </c:pt>
                <c:pt idx="8">
                  <c:v>Wawer</c:v>
                </c:pt>
                <c:pt idx="9">
                  <c:v>Wilanów</c:v>
                </c:pt>
                <c:pt idx="10">
                  <c:v>Targówek</c:v>
                </c:pt>
                <c:pt idx="11">
                  <c:v>Włochy</c:v>
                </c:pt>
                <c:pt idx="12">
                  <c:v>Praga
Północ</c:v>
                </c:pt>
                <c:pt idx="13">
                  <c:v>Praga Południe</c:v>
                </c:pt>
                <c:pt idx="14">
                  <c:v>Bielany</c:v>
                </c:pt>
                <c:pt idx="15">
                  <c:v>Wesoła</c:v>
                </c:pt>
                <c:pt idx="16">
                  <c:v>Ochota</c:v>
                </c:pt>
                <c:pt idx="17">
                  <c:v>Ursus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0.96</c:v>
                </c:pt>
                <c:pt idx="11">
                  <c:v>0.95</c:v>
                </c:pt>
                <c:pt idx="12">
                  <c:v>0.95</c:v>
                </c:pt>
                <c:pt idx="13">
                  <c:v>0.91</c:v>
                </c:pt>
                <c:pt idx="14">
                  <c:v>0.9</c:v>
                </c:pt>
                <c:pt idx="15">
                  <c:v>0.9</c:v>
                </c:pt>
                <c:pt idx="16">
                  <c:v>0.86</c:v>
                </c:pt>
                <c:pt idx="17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8631936"/>
        <c:axId val="128633472"/>
      </c:barChart>
      <c:catAx>
        <c:axId val="12863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633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63347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63193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Włochy</c:v>
                </c:pt>
                <c:pt idx="2">
                  <c:v>Wola</c:v>
                </c:pt>
                <c:pt idx="3">
                  <c:v>Wawer</c:v>
                </c:pt>
                <c:pt idx="4">
                  <c:v>Bemowo</c:v>
                </c:pt>
                <c:pt idx="5">
                  <c:v>Rembertów</c:v>
                </c:pt>
                <c:pt idx="6">
                  <c:v>Żoliborz</c:v>
                </c:pt>
                <c:pt idx="7">
                  <c:v>Ursus</c:v>
                </c:pt>
                <c:pt idx="8">
                  <c:v>Bielany</c:v>
                </c:pt>
                <c:pt idx="9">
                  <c:v>Wilanów</c:v>
                </c:pt>
                <c:pt idx="10">
                  <c:v>Praga Północ</c:v>
                </c:pt>
                <c:pt idx="11">
                  <c:v>Ursynów</c:v>
                </c:pt>
                <c:pt idx="12">
                  <c:v>Wesoła</c:v>
                </c:pt>
                <c:pt idx="13">
                  <c:v>Białołęka</c:v>
                </c:pt>
                <c:pt idx="14">
                  <c:v>Ochota</c:v>
                </c:pt>
                <c:pt idx="15">
                  <c:v>Targówek</c:v>
                </c:pt>
                <c:pt idx="16">
                  <c:v>Śródmieście</c:v>
                </c:pt>
                <c:pt idx="17">
                  <c:v>Praga Południe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0.71</c:v>
                </c:pt>
                <c:pt idx="1">
                  <c:v>1</c:v>
                </c:pt>
                <c:pt idx="2">
                  <c:v>0.9</c:v>
                </c:pt>
                <c:pt idx="3">
                  <c:v>0.8571428571428571</c:v>
                </c:pt>
                <c:pt idx="4">
                  <c:v>0.85</c:v>
                </c:pt>
                <c:pt idx="5">
                  <c:v>0.85</c:v>
                </c:pt>
                <c:pt idx="6">
                  <c:v>0.80952380952380953</c:v>
                </c:pt>
                <c:pt idx="7">
                  <c:v>0.8</c:v>
                </c:pt>
                <c:pt idx="8">
                  <c:v>0.76190476190476186</c:v>
                </c:pt>
                <c:pt idx="9">
                  <c:v>0.7142857142857143</c:v>
                </c:pt>
                <c:pt idx="10">
                  <c:v>0.7</c:v>
                </c:pt>
                <c:pt idx="11">
                  <c:v>0.6</c:v>
                </c:pt>
                <c:pt idx="12">
                  <c:v>0.6</c:v>
                </c:pt>
                <c:pt idx="13">
                  <c:v>0.59090909090909094</c:v>
                </c:pt>
                <c:pt idx="14">
                  <c:v>0.59090909090909094</c:v>
                </c:pt>
                <c:pt idx="15">
                  <c:v>0.56521739130434778</c:v>
                </c:pt>
                <c:pt idx="16">
                  <c:v>0.5</c:v>
                </c:pt>
                <c:pt idx="17">
                  <c:v>0.40909090909090912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8712064"/>
        <c:axId val="128820352"/>
      </c:barChart>
      <c:catAx>
        <c:axId val="12871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820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82035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71206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Praga Południe</c:v>
                </c:pt>
                <c:pt idx="5">
                  <c:v>Rembertów</c:v>
                </c:pt>
                <c:pt idx="6">
                  <c:v>Ursus</c:v>
                </c:pt>
                <c:pt idx="7">
                  <c:v>Ursynów</c:v>
                </c:pt>
                <c:pt idx="8">
                  <c:v>Wawer</c:v>
                </c:pt>
                <c:pt idx="9">
                  <c:v>Wesoła</c:v>
                </c:pt>
                <c:pt idx="10">
                  <c:v>Wilanów</c:v>
                </c:pt>
                <c:pt idx="11">
                  <c:v>Włochy</c:v>
                </c:pt>
                <c:pt idx="12">
                  <c:v>Wola</c:v>
                </c:pt>
                <c:pt idx="13">
                  <c:v>Żoliborz</c:v>
                </c:pt>
                <c:pt idx="14">
                  <c:v>Praga
Północ</c:v>
                </c:pt>
                <c:pt idx="15">
                  <c:v>Śródmieście</c:v>
                </c:pt>
                <c:pt idx="16">
                  <c:v>Targówek</c:v>
                </c:pt>
                <c:pt idx="17">
                  <c:v>Ochota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8845312"/>
        <c:axId val="128846848"/>
      </c:barChart>
      <c:catAx>
        <c:axId val="12884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846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84684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84531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Wydał druk formularza\ wniosku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dLbl>
              <c:idx val="8"/>
              <c:layout>
                <c:manualLayout>
                  <c:x val="6.00269743261784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0.5847457627118644</c:v>
                </c:pt>
                <c:pt idx="1">
                  <c:v>0.8</c:v>
                </c:pt>
                <c:pt idx="2">
                  <c:v>0.72727272727272729</c:v>
                </c:pt>
                <c:pt idx="3">
                  <c:v>0.38095238095238093</c:v>
                </c:pt>
                <c:pt idx="4">
                  <c:v>0.59090909090909094</c:v>
                </c:pt>
                <c:pt idx="5">
                  <c:v>0.59090909090909094</c:v>
                </c:pt>
                <c:pt idx="6">
                  <c:v>0.65</c:v>
                </c:pt>
                <c:pt idx="7">
                  <c:v>0.55000000000000004</c:v>
                </c:pt>
                <c:pt idx="8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Poinformował, gdzie znaleźć taki formularz\ wniosek na terenie Urzędu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0.22598870056497175</c:v>
                </c:pt>
                <c:pt idx="1">
                  <c:v>0.1</c:v>
                </c:pt>
                <c:pt idx="2">
                  <c:v>4.5454545454545456E-2</c:v>
                </c:pt>
                <c:pt idx="3">
                  <c:v>0.42857142857142855</c:v>
                </c:pt>
                <c:pt idx="4">
                  <c:v>9.0909090909090912E-2</c:v>
                </c:pt>
                <c:pt idx="5">
                  <c:v>0.27272727272727271</c:v>
                </c:pt>
                <c:pt idx="7">
                  <c:v>0.45</c:v>
                </c:pt>
                <c:pt idx="8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Poinformował, że takie formularze\ wnioski są dostępne na stronie internetowej Urzędu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0.11864406779661017</c:v>
                </c:pt>
                <c:pt idx="1">
                  <c:v>0.15</c:v>
                </c:pt>
                <c:pt idx="2">
                  <c:v>0.13636363636363635</c:v>
                </c:pt>
                <c:pt idx="3">
                  <c:v>0.33333333333333331</c:v>
                </c:pt>
                <c:pt idx="4">
                  <c:v>9.0909090909090912E-2</c:v>
                </c:pt>
                <c:pt idx="5">
                  <c:v>0.18181818181818182</c:v>
                </c:pt>
                <c:pt idx="6">
                  <c:v>0.15</c:v>
                </c:pt>
                <c:pt idx="7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Nie wspomniał o formularzu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0.16101694915254236</c:v>
                </c:pt>
                <c:pt idx="1">
                  <c:v>0.05</c:v>
                </c:pt>
                <c:pt idx="2">
                  <c:v>0.13636363636363635</c:v>
                </c:pt>
                <c:pt idx="3">
                  <c:v>0.23809523809523808</c:v>
                </c:pt>
                <c:pt idx="4">
                  <c:v>0.27272727272727271</c:v>
                </c:pt>
                <c:pt idx="5">
                  <c:v>9.0909090909090912E-2</c:v>
                </c:pt>
                <c:pt idx="6">
                  <c:v>0.2</c:v>
                </c:pt>
                <c:pt idx="7">
                  <c:v>0.05</c:v>
                </c:pt>
                <c:pt idx="8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28965248"/>
        <c:axId val="129245568"/>
      </c:barChart>
      <c:catAx>
        <c:axId val="12896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245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24556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96524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745E-2"/>
          <c:y val="0.14286431987860324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Wydał druk formularza/ wniosku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0.56521739130434778</c:v>
                </c:pt>
                <c:pt idx="1">
                  <c:v>0.65</c:v>
                </c:pt>
                <c:pt idx="2">
                  <c:v>0.8</c:v>
                </c:pt>
                <c:pt idx="3">
                  <c:v>0.23809523809523808</c:v>
                </c:pt>
                <c:pt idx="4">
                  <c:v>0.6</c:v>
                </c:pt>
                <c:pt idx="5">
                  <c:v>0.7142857142857143</c:v>
                </c:pt>
                <c:pt idx="6">
                  <c:v>0.66666666666666663</c:v>
                </c:pt>
                <c:pt idx="7">
                  <c:v>0.6</c:v>
                </c:pt>
                <c:pt idx="8">
                  <c:v>0.5714285714285714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Poinformował, gdzie znaleźć taki formularz/ wniosek na terenie Urzędu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0.21739130434782608</c:v>
                </c:pt>
                <c:pt idx="1">
                  <c:v>0.2</c:v>
                </c:pt>
                <c:pt idx="2">
                  <c:v>0.05</c:v>
                </c:pt>
                <c:pt idx="3">
                  <c:v>0.5714285714285714</c:v>
                </c:pt>
                <c:pt idx="4">
                  <c:v>0.25</c:v>
                </c:pt>
                <c:pt idx="5">
                  <c:v>0.23809523809523808</c:v>
                </c:pt>
                <c:pt idx="6">
                  <c:v>0.23809523809523808</c:v>
                </c:pt>
                <c:pt idx="7">
                  <c:v>0.2</c:v>
                </c:pt>
                <c:pt idx="8">
                  <c:v>0.23809523809523808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Poinformował, że takie formularze/ wnioski są dostępne na stronie internetowej Urzędu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1">
                  <c:v>0.35</c:v>
                </c:pt>
                <c:pt idx="2">
                  <c:v>0.1</c:v>
                </c:pt>
                <c:pt idx="4">
                  <c:v>0.1</c:v>
                </c:pt>
                <c:pt idx="5">
                  <c:v>9.5238095238095233E-2</c:v>
                </c:pt>
                <c:pt idx="6">
                  <c:v>0.14285714285714285</c:v>
                </c:pt>
                <c:pt idx="7">
                  <c:v>0.05</c:v>
                </c:pt>
                <c:pt idx="8">
                  <c:v>9.5238095238095233E-2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Nie wspomniał o formularzu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4"/>
              <c:layout>
                <c:manualLayout>
                  <c:x val="-6.0026383509503064E-3"/>
                  <c:y val="-5.023915022257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407708645136826E-2"/>
                      <c:h val="7.352519414266890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0.2608695652173913</c:v>
                </c:pt>
                <c:pt idx="1">
                  <c:v>0.05</c:v>
                </c:pt>
                <c:pt idx="2">
                  <c:v>0.15</c:v>
                </c:pt>
                <c:pt idx="3">
                  <c:v>0.19047619047619047</c:v>
                </c:pt>
                <c:pt idx="4">
                  <c:v>0.1</c:v>
                </c:pt>
                <c:pt idx="6">
                  <c:v>9.5238095238095233E-2</c:v>
                </c:pt>
                <c:pt idx="7">
                  <c:v>0.15</c:v>
                </c:pt>
                <c:pt idx="8">
                  <c:v>0.19047619047619047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29311872"/>
        <c:axId val="129313408"/>
      </c:barChart>
      <c:catAx>
        <c:axId val="12931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313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31340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31187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6.759226370464283E-2"/>
          <c:y val="0.7122926497749722"/>
          <c:w val="0.78397036369020323"/>
          <c:h val="0.28770735022502775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Białołęka</c:v>
                </c:pt>
                <c:pt idx="2">
                  <c:v>Bielany</c:v>
                </c:pt>
                <c:pt idx="3">
                  <c:v>Wawer</c:v>
                </c:pt>
                <c:pt idx="4">
                  <c:v>Wilanów</c:v>
                </c:pt>
                <c:pt idx="5">
                  <c:v>Ochota</c:v>
                </c:pt>
                <c:pt idx="6">
                  <c:v>Ursynów</c:v>
                </c:pt>
                <c:pt idx="7">
                  <c:v>Wesoła</c:v>
                </c:pt>
                <c:pt idx="8">
                  <c:v>Wola</c:v>
                </c:pt>
                <c:pt idx="9">
                  <c:v>Bemowo</c:v>
                </c:pt>
                <c:pt idx="10">
                  <c:v>Targówek</c:v>
                </c:pt>
                <c:pt idx="11">
                  <c:v>Włochy</c:v>
                </c:pt>
                <c:pt idx="12">
                  <c:v>Rembertów</c:v>
                </c:pt>
                <c:pt idx="13">
                  <c:v>Śródmieście</c:v>
                </c:pt>
                <c:pt idx="14">
                  <c:v>Ursus</c:v>
                </c:pt>
                <c:pt idx="15">
                  <c:v>Żoliborz</c:v>
                </c:pt>
                <c:pt idx="16">
                  <c:v>Praga
Północ</c:v>
                </c:pt>
                <c:pt idx="17">
                  <c:v>Praga Południe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0.95</c:v>
                </c:pt>
                <c:pt idx="10">
                  <c:v>0.96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9345024"/>
        <c:axId val="129346560"/>
      </c:barChart>
      <c:catAx>
        <c:axId val="12934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346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34656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34502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0.74000000000000021</c:v>
                </c:pt>
                <c:pt idx="1">
                  <c:v>0.71000000000000019</c:v>
                </c:pt>
                <c:pt idx="2">
                  <c:v>0.74693877551020404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065E-2"/>
                  <c:y val="-0.36947562359856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0.11</c:v>
                </c:pt>
                <c:pt idx="1">
                  <c:v>0.17</c:v>
                </c:pt>
                <c:pt idx="2">
                  <c:v>0.15510204081632664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0.15000000000000005</c:v>
                </c:pt>
                <c:pt idx="1">
                  <c:v>0.12000000000000002</c:v>
                </c:pt>
                <c:pt idx="2">
                  <c:v>9.7959183673469397E-2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6603904"/>
        <c:axId val="177114496"/>
      </c:barChart>
      <c:catAx>
        <c:axId val="1766039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77114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1144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603904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4033"/>
          <c:h val="0.29090909090909189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Wilanów</c:v>
                </c:pt>
                <c:pt idx="2">
                  <c:v>Ochota</c:v>
                </c:pt>
                <c:pt idx="3">
                  <c:v>Praga Północ</c:v>
                </c:pt>
                <c:pt idx="4">
                  <c:v>Ursus</c:v>
                </c:pt>
                <c:pt idx="5">
                  <c:v>Wesoła</c:v>
                </c:pt>
                <c:pt idx="6">
                  <c:v>Ursynów</c:v>
                </c:pt>
                <c:pt idx="7">
                  <c:v>Wola</c:v>
                </c:pt>
                <c:pt idx="8">
                  <c:v>Włochy</c:v>
                </c:pt>
                <c:pt idx="9">
                  <c:v>Żoliborz</c:v>
                </c:pt>
                <c:pt idx="10">
                  <c:v>Białołęka</c:v>
                </c:pt>
                <c:pt idx="11">
                  <c:v>Bielany</c:v>
                </c:pt>
                <c:pt idx="12">
                  <c:v>Praga Południe</c:v>
                </c:pt>
                <c:pt idx="13">
                  <c:v>Bemowo</c:v>
                </c:pt>
                <c:pt idx="14">
                  <c:v>Rembertów</c:v>
                </c:pt>
                <c:pt idx="15">
                  <c:v>Targówek</c:v>
                </c:pt>
                <c:pt idx="16">
                  <c:v>Śródmieście</c:v>
                </c:pt>
                <c:pt idx="17">
                  <c:v>Wawer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0.3</c:v>
                </c:pt>
                <c:pt idx="1">
                  <c:v>0.52380952380952384</c:v>
                </c:pt>
                <c:pt idx="2">
                  <c:v>0.5</c:v>
                </c:pt>
                <c:pt idx="3">
                  <c:v>0.5</c:v>
                </c:pt>
                <c:pt idx="4">
                  <c:v>0.4</c:v>
                </c:pt>
                <c:pt idx="5">
                  <c:v>0.4</c:v>
                </c:pt>
                <c:pt idx="6">
                  <c:v>0.35</c:v>
                </c:pt>
                <c:pt idx="7">
                  <c:v>0.35</c:v>
                </c:pt>
                <c:pt idx="8">
                  <c:v>0.2857142857142857</c:v>
                </c:pt>
                <c:pt idx="9">
                  <c:v>0.2857142857142857</c:v>
                </c:pt>
                <c:pt idx="10">
                  <c:v>0.27272727272727271</c:v>
                </c:pt>
                <c:pt idx="11">
                  <c:v>0.23809523809523805</c:v>
                </c:pt>
                <c:pt idx="12">
                  <c:v>0.22727272727272727</c:v>
                </c:pt>
                <c:pt idx="13">
                  <c:v>0.2</c:v>
                </c:pt>
                <c:pt idx="14">
                  <c:v>0.2</c:v>
                </c:pt>
                <c:pt idx="15">
                  <c:v>0.13043478260869565</c:v>
                </c:pt>
                <c:pt idx="16">
                  <c:v>0.05</c:v>
                </c:pt>
                <c:pt idx="17">
                  <c:v>4.7619047619047616E-2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9490304"/>
        <c:axId val="129778816"/>
      </c:barChart>
      <c:catAx>
        <c:axId val="12949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77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77881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49030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Wyjaśniał jak załatwić sprawę z głowy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0.87853107344632764</c:v>
                </c:pt>
                <c:pt idx="1">
                  <c:v>0.9</c:v>
                </c:pt>
                <c:pt idx="2">
                  <c:v>0.68181818181818177</c:v>
                </c:pt>
                <c:pt idx="3">
                  <c:v>0.8571428571428571</c:v>
                </c:pt>
                <c:pt idx="4">
                  <c:v>0.81818181818181823</c:v>
                </c:pt>
                <c:pt idx="5">
                  <c:v>0.77272727272727271</c:v>
                </c:pt>
                <c:pt idx="6">
                  <c:v>0.75</c:v>
                </c:pt>
                <c:pt idx="7">
                  <c:v>1</c:v>
                </c:pt>
                <c:pt idx="8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Posługiwał się papierowymi kartami informacyjnymi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8.1920903954802254E-2</c:v>
                </c:pt>
                <c:pt idx="1">
                  <c:v>0.1</c:v>
                </c:pt>
                <c:pt idx="2">
                  <c:v>0.13636363636363635</c:v>
                </c:pt>
                <c:pt idx="3">
                  <c:v>0.14285714285714285</c:v>
                </c:pt>
                <c:pt idx="4">
                  <c:v>4.5454545454545456E-2</c:v>
                </c:pt>
                <c:pt idx="5">
                  <c:v>9.0909090909090912E-2</c:v>
                </c:pt>
                <c:pt idx="6">
                  <c:v>0.1</c:v>
                </c:pt>
                <c:pt idx="7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Posługiwał się papierowymi aktami prawnymi (ustawy, monitory itp.)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1.4124293785310734E-2</c:v>
                </c:pt>
                <c:pt idx="1">
                  <c:v>0.05</c:v>
                </c:pt>
                <c:pt idx="2">
                  <c:v>9.0909090909090912E-2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Posługiwał się komputerem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0.14689265536723164</c:v>
                </c:pt>
                <c:pt idx="1">
                  <c:v>0.05</c:v>
                </c:pt>
                <c:pt idx="2">
                  <c:v>0.22727272727272727</c:v>
                </c:pt>
                <c:pt idx="3">
                  <c:v>4.7619047619047616E-2</c:v>
                </c:pt>
                <c:pt idx="4">
                  <c:v>0.13636363636363635</c:v>
                </c:pt>
                <c:pt idx="5">
                  <c:v>0.13636363636363635</c:v>
                </c:pt>
                <c:pt idx="6">
                  <c:v>0.45</c:v>
                </c:pt>
                <c:pt idx="7">
                  <c:v>0.1</c:v>
                </c:pt>
                <c:pt idx="8">
                  <c:v>0.15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Korzystał z pomocy innych urzędników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 formatCode="0%">
                  <c:v>5.9322033898305086E-2</c:v>
                </c:pt>
                <c:pt idx="2" formatCode="0%">
                  <c:v>9.0909090909090912E-2</c:v>
                </c:pt>
                <c:pt idx="4" formatCode="0%">
                  <c:v>0.13636363636363635</c:v>
                </c:pt>
                <c:pt idx="5" formatCode="0%">
                  <c:v>0.13636363636363635</c:v>
                </c:pt>
                <c:pt idx="8" formatCode="0%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9821312"/>
        <c:axId val="129913216"/>
      </c:barChart>
      <c:catAx>
        <c:axId val="1298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913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91321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82131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745E-2"/>
          <c:y val="0.14286431987860324"/>
          <c:w val="0.94093264248704667"/>
          <c:h val="0.41021392359913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Wyjaśniał jak załatwić sprawę z głowy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0.95652173913043481</c:v>
                </c:pt>
                <c:pt idx="1">
                  <c:v>0.75</c:v>
                </c:pt>
                <c:pt idx="2">
                  <c:v>0.9</c:v>
                </c:pt>
                <c:pt idx="3">
                  <c:v>0.95238095238095233</c:v>
                </c:pt>
                <c:pt idx="4">
                  <c:v>0.85</c:v>
                </c:pt>
                <c:pt idx="5">
                  <c:v>1</c:v>
                </c:pt>
                <c:pt idx="6">
                  <c:v>0.95238095238095233</c:v>
                </c:pt>
                <c:pt idx="7">
                  <c:v>1</c:v>
                </c:pt>
                <c:pt idx="8">
                  <c:v>0.8571428571428571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Posługiwał się papierowymi kartami informacyjnymi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004046148926817E-3"/>
                  <c:y val="9.2825943316239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0.2608695652173913</c:v>
                </c:pt>
                <c:pt idx="1">
                  <c:v>0.05</c:v>
                </c:pt>
                <c:pt idx="2">
                  <c:v>0.1</c:v>
                </c:pt>
                <c:pt idx="3">
                  <c:v>4.7619047619047616E-2</c:v>
                </c:pt>
                <c:pt idx="5">
                  <c:v>4.7619047619047616E-2</c:v>
                </c:pt>
                <c:pt idx="6">
                  <c:v>4.7619047619047616E-2</c:v>
                </c:pt>
                <c:pt idx="7">
                  <c:v>0.05</c:v>
                </c:pt>
                <c:pt idx="8">
                  <c:v>9.5238095238095233E-2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Posługiwał się papierowymi aktami prawnymi (ustawy, monitory itp.)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4"/>
              <c:layout>
                <c:manualLayout>
                  <c:x val="-1.3506069223390387E-2"/>
                  <c:y val="4.6412971658119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General</c:formatCode>
                <c:ptCount val="9"/>
                <c:pt idx="8" formatCode="0%">
                  <c:v>9.5238095238095233E-2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Posługiwał się komputerem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504720507081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4.3478260869565216E-2</c:v>
                </c:pt>
                <c:pt idx="1">
                  <c:v>0.2</c:v>
                </c:pt>
                <c:pt idx="2">
                  <c:v>0.3</c:v>
                </c:pt>
                <c:pt idx="3">
                  <c:v>4.7619047619047616E-2</c:v>
                </c:pt>
                <c:pt idx="4">
                  <c:v>0.35</c:v>
                </c:pt>
                <c:pt idx="5">
                  <c:v>4.7619047619047616E-2</c:v>
                </c:pt>
                <c:pt idx="6">
                  <c:v>9.5238095238095233E-2</c:v>
                </c:pt>
                <c:pt idx="8">
                  <c:v>0.14285714285714285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Korzystał z pomocy innych urzędników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5020230744634623E-3"/>
                  <c:y val="-4.6412971658120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005394865235953E-2"/>
                  <c:y val="-4.6412971658120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Sheet1!$B$6:$S$6</c:f>
              <c:numCache>
                <c:formatCode>0%</c:formatCode>
                <c:ptCount val="9"/>
                <c:pt idx="0">
                  <c:v>4.3478260869565216E-2</c:v>
                </c:pt>
                <c:pt idx="1">
                  <c:v>0.25</c:v>
                </c:pt>
                <c:pt idx="2">
                  <c:v>0.1</c:v>
                </c:pt>
                <c:pt idx="3">
                  <c:v>4.7619047619047616E-2</c:v>
                </c:pt>
                <c:pt idx="6">
                  <c:v>9.5238095238095233E-2</c:v>
                </c:pt>
                <c:pt idx="8">
                  <c:v>4.7619047619047616E-2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4437504"/>
        <c:axId val="134459776"/>
      </c:barChart>
      <c:catAx>
        <c:axId val="13443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459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45977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437504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5.1561752986164666E-2"/>
          <c:y val="0.68311319750829669"/>
          <c:w val="0.67081349075525509"/>
          <c:h val="0.3168868024917044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Dał Ci kartę informacyjną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0.25988700564971751</c:v>
                </c:pt>
                <c:pt idx="1">
                  <c:v>0.4</c:v>
                </c:pt>
                <c:pt idx="2">
                  <c:v>0.18181818181818182</c:v>
                </c:pt>
                <c:pt idx="3">
                  <c:v>9.5238095238095233E-2</c:v>
                </c:pt>
                <c:pt idx="4">
                  <c:v>0.18181818181818182</c:v>
                </c:pt>
                <c:pt idx="5">
                  <c:v>0.18181818181818182</c:v>
                </c:pt>
                <c:pt idx="6">
                  <c:v>0.1</c:v>
                </c:pt>
                <c:pt idx="7">
                  <c:v>0.4</c:v>
                </c:pt>
                <c:pt idx="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Powiedział gdzie możesz znaleźć kartę informacyjną na terenie Urzędu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8"/>
              <c:layout>
                <c:manualLayout>
                  <c:x val="-1.5006743581544978E-2"/>
                  <c:y val="-9.2104044747603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0.20338983050847459</c:v>
                </c:pt>
                <c:pt idx="1">
                  <c:v>0.25</c:v>
                </c:pt>
                <c:pt idx="2">
                  <c:v>0.13636363636363635</c:v>
                </c:pt>
                <c:pt idx="3">
                  <c:v>0.42857142857142855</c:v>
                </c:pt>
                <c:pt idx="4">
                  <c:v>4.5454545454545456E-2</c:v>
                </c:pt>
                <c:pt idx="5">
                  <c:v>9.0909090909090912E-2</c:v>
                </c:pt>
                <c:pt idx="7">
                  <c:v>0.25</c:v>
                </c:pt>
                <c:pt idx="8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Powiedział, że taka karta informacyjna jest dostępna na stronie internetowej Urzędu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0.11299435028248588</c:v>
                </c:pt>
                <c:pt idx="1">
                  <c:v>0.1</c:v>
                </c:pt>
                <c:pt idx="2">
                  <c:v>0.22727272727272727</c:v>
                </c:pt>
                <c:pt idx="3">
                  <c:v>0.38095238095238093</c:v>
                </c:pt>
                <c:pt idx="4">
                  <c:v>0.18181818181818182</c:v>
                </c:pt>
                <c:pt idx="5">
                  <c:v>4.5454545454545456E-2</c:v>
                </c:pt>
                <c:pt idx="6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Nie wspomniał o karcie informacyjnej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 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0.4576271186440678</c:v>
                </c:pt>
                <c:pt idx="1">
                  <c:v>0.4</c:v>
                </c:pt>
                <c:pt idx="2">
                  <c:v>0.54545454545454541</c:v>
                </c:pt>
                <c:pt idx="3">
                  <c:v>0.38095238095238093</c:v>
                </c:pt>
                <c:pt idx="4">
                  <c:v>0.54545454545454541</c:v>
                </c:pt>
                <c:pt idx="5">
                  <c:v>0.63636363636363635</c:v>
                </c:pt>
                <c:pt idx="6">
                  <c:v>0.75</c:v>
                </c:pt>
                <c:pt idx="7">
                  <c:v>0.3</c:v>
                </c:pt>
                <c:pt idx="8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4536576"/>
        <c:axId val="134567040"/>
      </c:barChart>
      <c:catAx>
        <c:axId val="1345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567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56704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53657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745E-2"/>
          <c:y val="0.14286431987860324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Dał Ci kartę informacyjną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0.17391304347826086</c:v>
                </c:pt>
                <c:pt idx="1">
                  <c:v>0.1</c:v>
                </c:pt>
                <c:pt idx="2">
                  <c:v>0.25</c:v>
                </c:pt>
                <c:pt idx="3">
                  <c:v>0.2857142857142857</c:v>
                </c:pt>
                <c:pt idx="4">
                  <c:v>0.35</c:v>
                </c:pt>
                <c:pt idx="5">
                  <c:v>0.52380952380952384</c:v>
                </c:pt>
                <c:pt idx="6">
                  <c:v>0.2857142857142857</c:v>
                </c:pt>
                <c:pt idx="7">
                  <c:v>0.45</c:v>
                </c:pt>
                <c:pt idx="8">
                  <c:v>0.38095238095238093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Powiedział gdzie możesz znaleźć kartę informacyjną na terenie Urzędu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-1.5006743581544869E-2"/>
                  <c:y val="-5.023915022257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0.13043478260869565</c:v>
                </c:pt>
                <c:pt idx="1">
                  <c:v>0.1</c:v>
                </c:pt>
                <c:pt idx="2">
                  <c:v>0.2</c:v>
                </c:pt>
                <c:pt idx="3">
                  <c:v>0.42857142857142855</c:v>
                </c:pt>
                <c:pt idx="4">
                  <c:v>0.25</c:v>
                </c:pt>
                <c:pt idx="5">
                  <c:v>0.23809523809523808</c:v>
                </c:pt>
                <c:pt idx="6">
                  <c:v>0.33333333333333331</c:v>
                </c:pt>
                <c:pt idx="7">
                  <c:v>0.2</c:v>
                </c:pt>
                <c:pt idx="8">
                  <c:v>0.2857142857142857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Powiedział, że taka karta informacyjna jest dostępna na stronie internetowej Urzędu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1">
                  <c:v>0.25</c:v>
                </c:pt>
                <c:pt idx="2">
                  <c:v>0.1</c:v>
                </c:pt>
                <c:pt idx="3">
                  <c:v>4.7619047619047616E-2</c:v>
                </c:pt>
                <c:pt idx="4">
                  <c:v>0.1</c:v>
                </c:pt>
                <c:pt idx="5">
                  <c:v>0.14285714285714285</c:v>
                </c:pt>
                <c:pt idx="6">
                  <c:v>4.7619047619047616E-2</c:v>
                </c:pt>
                <c:pt idx="8">
                  <c:v>0.19047619047619047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Nie wspomniał o karcie informacyjnej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>
                          <a:lumMod val="50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0.65217391304347827</c:v>
                </c:pt>
                <c:pt idx="1">
                  <c:v>0.65</c:v>
                </c:pt>
                <c:pt idx="2">
                  <c:v>0.45</c:v>
                </c:pt>
                <c:pt idx="3">
                  <c:v>0.19047619047619047</c:v>
                </c:pt>
                <c:pt idx="4">
                  <c:v>0.35</c:v>
                </c:pt>
                <c:pt idx="5">
                  <c:v>0.19047619047619047</c:v>
                </c:pt>
                <c:pt idx="6">
                  <c:v>0.33333333333333331</c:v>
                </c:pt>
                <c:pt idx="7">
                  <c:v>0.35</c:v>
                </c:pt>
                <c:pt idx="8">
                  <c:v>0.2857142857142857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4772992"/>
        <c:axId val="134795264"/>
      </c:barChart>
      <c:catAx>
        <c:axId val="13477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795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79526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77299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6.759226370464283E-2"/>
          <c:y val="0.7122926497749722"/>
          <c:w val="0.74025938270055691"/>
          <c:h val="0.2575638600914828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Wymagane dokumenty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0.72881355932203384</c:v>
                </c:pt>
                <c:pt idx="1">
                  <c:v>1</c:v>
                </c:pt>
                <c:pt idx="2">
                  <c:v>0.63636363636363635</c:v>
                </c:pt>
                <c:pt idx="3">
                  <c:v>0.8571428571428571</c:v>
                </c:pt>
                <c:pt idx="4">
                  <c:v>0.54545454545454541</c:v>
                </c:pt>
                <c:pt idx="5">
                  <c:v>0.63636363636363635</c:v>
                </c:pt>
                <c:pt idx="6">
                  <c:v>0.8</c:v>
                </c:pt>
                <c:pt idx="7">
                  <c:v>0.95</c:v>
                </c:pt>
                <c:pt idx="8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Wymagane opłaty \ Brak opłat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0.70621468926553677</c:v>
                </c:pt>
                <c:pt idx="1">
                  <c:v>0.95</c:v>
                </c:pt>
                <c:pt idx="2">
                  <c:v>0.63636363636363635</c:v>
                </c:pt>
                <c:pt idx="3">
                  <c:v>0.8571428571428571</c:v>
                </c:pt>
                <c:pt idx="4">
                  <c:v>0.5</c:v>
                </c:pt>
                <c:pt idx="5">
                  <c:v>0.54545454545454541</c:v>
                </c:pt>
                <c:pt idx="6">
                  <c:v>0.55000000000000004</c:v>
                </c:pt>
                <c:pt idx="7">
                  <c:v>0.75</c:v>
                </c:pt>
                <c:pt idx="8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Miejsce złożenia dokumentów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005394865235899E-2"/>
                  <c:y val="-4.60520223738017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0.7231638418079096</c:v>
                </c:pt>
                <c:pt idx="1">
                  <c:v>0.95</c:v>
                </c:pt>
                <c:pt idx="2">
                  <c:v>0.54545454545454541</c:v>
                </c:pt>
                <c:pt idx="3">
                  <c:v>0.80952380952380953</c:v>
                </c:pt>
                <c:pt idx="4">
                  <c:v>0.54545454545454541</c:v>
                </c:pt>
                <c:pt idx="5">
                  <c:v>0.5</c:v>
                </c:pt>
                <c:pt idx="6">
                  <c:v>0.75</c:v>
                </c:pt>
                <c:pt idx="7">
                  <c:v>0.9</c:v>
                </c:pt>
                <c:pt idx="8">
                  <c:v>0.45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Termin odpowiedzi (czas oczekiwania na rozpatrzenie) 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0.56779661016949157</c:v>
                </c:pt>
                <c:pt idx="1">
                  <c:v>0.7</c:v>
                </c:pt>
                <c:pt idx="2">
                  <c:v>0.54545454545454541</c:v>
                </c:pt>
                <c:pt idx="3">
                  <c:v>0.76190476190476186</c:v>
                </c:pt>
                <c:pt idx="4">
                  <c:v>0.27272727272727271</c:v>
                </c:pt>
                <c:pt idx="5">
                  <c:v>0.31818181818181818</c:v>
                </c:pt>
                <c:pt idx="6">
                  <c:v>0.45</c:v>
                </c:pt>
                <c:pt idx="7">
                  <c:v>0.8</c:v>
                </c:pt>
                <c:pt idx="8">
                  <c:v>0.45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 wszystko musiałem dopytywać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 formatCode="0%">
                  <c:v>0.11581920903954802</c:v>
                </c:pt>
                <c:pt idx="2" formatCode="0%">
                  <c:v>0.18181818181818182</c:v>
                </c:pt>
                <c:pt idx="3" formatCode="0%">
                  <c:v>4.7619047619047616E-2</c:v>
                </c:pt>
                <c:pt idx="4" formatCode="0%">
                  <c:v>0.27272727272727271</c:v>
                </c:pt>
                <c:pt idx="5" formatCode="0%">
                  <c:v>9.0909090909090912E-2</c:v>
                </c:pt>
                <c:pt idx="6" formatCode="0%">
                  <c:v>0.1</c:v>
                </c:pt>
                <c:pt idx="8" formatCode="0%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4873856"/>
        <c:axId val="134875392"/>
      </c:barChart>
      <c:catAx>
        <c:axId val="13487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87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87539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87385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7369880307745E-2"/>
          <c:y val="0.14286431987860324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Wymagane dokumenty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369">
              <a:noFill/>
            </a:ln>
          </c:spPr>
          <c:invertIfNegative val="0"/>
          <c:dLbls>
            <c:dLbl>
              <c:idx val="7"/>
              <c:layout>
                <c:manualLayout>
                  <c:x val="-3.0013487163089744E-3"/>
                  <c:y val="-1.507174506677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9"/>
                <c:pt idx="0">
                  <c:v>0.52173913043478259</c:v>
                </c:pt>
                <c:pt idx="1">
                  <c:v>0.6</c:v>
                </c:pt>
                <c:pt idx="2">
                  <c:v>0.7</c:v>
                </c:pt>
                <c:pt idx="3">
                  <c:v>0.80952380952380953</c:v>
                </c:pt>
                <c:pt idx="4">
                  <c:v>0.6</c:v>
                </c:pt>
                <c:pt idx="5">
                  <c:v>0.80952380952380953</c:v>
                </c:pt>
                <c:pt idx="6">
                  <c:v>0.8571428571428571</c:v>
                </c:pt>
                <c:pt idx="7">
                  <c:v>0.9</c:v>
                </c:pt>
                <c:pt idx="8">
                  <c:v>0.76190476190476186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Wymagane opłaty / Brak opłat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3.0013487163089744E-3"/>
                  <c:y val="-5.023915022257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06743581544872E-2"/>
                  <c:y val="-5.023915022257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5060692233903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009566008903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0040461489269228E-3"/>
                  <c:y val="-1.507174506677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013487163089744E-3"/>
                  <c:y val="-2.511957511128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9"/>
                <c:pt idx="0">
                  <c:v>0.60869565217391308</c:v>
                </c:pt>
                <c:pt idx="1">
                  <c:v>0.65</c:v>
                </c:pt>
                <c:pt idx="2">
                  <c:v>0.6</c:v>
                </c:pt>
                <c:pt idx="3">
                  <c:v>0.8571428571428571</c:v>
                </c:pt>
                <c:pt idx="4">
                  <c:v>0.55000000000000004</c:v>
                </c:pt>
                <c:pt idx="5">
                  <c:v>0.8571428571428571</c:v>
                </c:pt>
                <c:pt idx="6">
                  <c:v>0.90476190476190477</c:v>
                </c:pt>
                <c:pt idx="7">
                  <c:v>0.85</c:v>
                </c:pt>
                <c:pt idx="8">
                  <c:v>0.80952380952380953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Miejsce złożenia dokumentów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0040461489269228E-3"/>
                  <c:y val="5.023915022257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040461489269228E-3"/>
                  <c:y val="2.30260111869008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"/>
                  <c:y val="-1.507174506677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9"/>
                <c:pt idx="0">
                  <c:v>0.47826086956521741</c:v>
                </c:pt>
                <c:pt idx="1">
                  <c:v>0.85</c:v>
                </c:pt>
                <c:pt idx="2">
                  <c:v>0.65</c:v>
                </c:pt>
                <c:pt idx="3">
                  <c:v>0.8571428571428571</c:v>
                </c:pt>
                <c:pt idx="4">
                  <c:v>0.55000000000000004</c:v>
                </c:pt>
                <c:pt idx="5">
                  <c:v>1</c:v>
                </c:pt>
                <c:pt idx="6">
                  <c:v>0.90476190476190477</c:v>
                </c:pt>
                <c:pt idx="7">
                  <c:v>0.9</c:v>
                </c:pt>
                <c:pt idx="8">
                  <c:v>0.7142857142857143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Termin odpowiedzi (czas oczekiwania na rozpatrzenie) 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Sheet1!$B$5:$S$5</c:f>
              <c:numCache>
                <c:formatCode>0%</c:formatCode>
                <c:ptCount val="9"/>
                <c:pt idx="0">
                  <c:v>0.47826086956521741</c:v>
                </c:pt>
                <c:pt idx="1">
                  <c:v>0.4</c:v>
                </c:pt>
                <c:pt idx="2">
                  <c:v>0.5</c:v>
                </c:pt>
                <c:pt idx="3">
                  <c:v>0.7142857142857143</c:v>
                </c:pt>
                <c:pt idx="4">
                  <c:v>0.45</c:v>
                </c:pt>
                <c:pt idx="5">
                  <c:v>0.76190476190476186</c:v>
                </c:pt>
                <c:pt idx="6">
                  <c:v>0.76190476190476186</c:v>
                </c:pt>
                <c:pt idx="7">
                  <c:v>0.8</c:v>
                </c:pt>
                <c:pt idx="8">
                  <c:v>0.52380952380952384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 wszystko musiałem dopytywać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Sheet1!$B$6:$S$6</c:f>
              <c:numCache>
                <c:formatCode>0%</c:formatCode>
                <c:ptCount val="9"/>
                <c:pt idx="0">
                  <c:v>0.30434782608695654</c:v>
                </c:pt>
                <c:pt idx="1">
                  <c:v>0.1</c:v>
                </c:pt>
                <c:pt idx="2">
                  <c:v>0.1</c:v>
                </c:pt>
                <c:pt idx="3">
                  <c:v>9.5238095238095233E-2</c:v>
                </c:pt>
                <c:pt idx="4">
                  <c:v>0.3</c:v>
                </c:pt>
                <c:pt idx="6">
                  <c:v>4.7619047619047616E-2</c:v>
                </c:pt>
                <c:pt idx="7">
                  <c:v>0.05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9"/>
                <c:pt idx="0">
                  <c:v>Targówek</c:v>
                </c:pt>
                <c:pt idx="1">
                  <c:v>Ursus</c:v>
                </c:pt>
                <c:pt idx="2">
                  <c:v>Ursynów</c:v>
                </c:pt>
                <c:pt idx="3">
                  <c:v>Wawer</c:v>
                </c:pt>
                <c:pt idx="4">
                  <c:v>Wesoła</c:v>
                </c:pt>
                <c:pt idx="5">
                  <c:v>Wilanów</c:v>
                </c:pt>
                <c:pt idx="6">
                  <c:v>Włochy</c:v>
                </c:pt>
                <c:pt idx="7">
                  <c:v>Wola</c:v>
                </c:pt>
                <c:pt idx="8">
                  <c:v>Żoliborz</c:v>
                </c:pt>
              </c:strCache>
            </c:strRef>
          </c:cat>
          <c:val>
            <c:numRef>
              <c:f>Sheet1!$B$7:$S$7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4950272"/>
        <c:axId val="134997120"/>
      </c:barChart>
      <c:catAx>
        <c:axId val="13495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997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99712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495027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0.12659547089388909"/>
          <c:y val="0.71325668764184169"/>
          <c:w val="0.8058831634026401"/>
          <c:h val="0.28674331235815825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Żoliborz</c:v>
                </c:pt>
                <c:pt idx="2">
                  <c:v>Wawer</c:v>
                </c:pt>
                <c:pt idx="3">
                  <c:v>Wilanów</c:v>
                </c:pt>
                <c:pt idx="4">
                  <c:v>Wola</c:v>
                </c:pt>
                <c:pt idx="5">
                  <c:v>Bemowo</c:v>
                </c:pt>
                <c:pt idx="6">
                  <c:v>Rembertów</c:v>
                </c:pt>
                <c:pt idx="7">
                  <c:v>Bielany</c:v>
                </c:pt>
                <c:pt idx="8">
                  <c:v>Praga
Północ</c:v>
                </c:pt>
                <c:pt idx="9">
                  <c:v>Ursus</c:v>
                </c:pt>
                <c:pt idx="10">
                  <c:v>Śródmieście</c:v>
                </c:pt>
                <c:pt idx="11">
                  <c:v>Wesoła</c:v>
                </c:pt>
                <c:pt idx="12">
                  <c:v>Praga Południe</c:v>
                </c:pt>
                <c:pt idx="13">
                  <c:v>Włochy</c:v>
                </c:pt>
                <c:pt idx="14">
                  <c:v>Ursynów</c:v>
                </c:pt>
                <c:pt idx="15">
                  <c:v>Białołęka</c:v>
                </c:pt>
                <c:pt idx="16">
                  <c:v>Ochota</c:v>
                </c:pt>
                <c:pt idx="17">
                  <c:v>Targówek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0.65</c:v>
                </c:pt>
                <c:pt idx="1">
                  <c:v>0.95</c:v>
                </c:pt>
                <c:pt idx="2">
                  <c:v>0.95</c:v>
                </c:pt>
                <c:pt idx="3">
                  <c:v>0.86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0.76190476190476186</c:v>
                </c:pt>
                <c:pt idx="8">
                  <c:v>0.65</c:v>
                </c:pt>
                <c:pt idx="9">
                  <c:v>0.6</c:v>
                </c:pt>
                <c:pt idx="10">
                  <c:v>0.6</c:v>
                </c:pt>
                <c:pt idx="11">
                  <c:v>0.55000000000000004</c:v>
                </c:pt>
                <c:pt idx="12">
                  <c:v>0.55000000000000004</c:v>
                </c:pt>
                <c:pt idx="13">
                  <c:v>0.52</c:v>
                </c:pt>
                <c:pt idx="14">
                  <c:v>0.5</c:v>
                </c:pt>
                <c:pt idx="15">
                  <c:v>0.41</c:v>
                </c:pt>
                <c:pt idx="16">
                  <c:v>0.36</c:v>
                </c:pt>
                <c:pt idx="17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5160576"/>
        <c:axId val="135162112"/>
      </c:barChart>
      <c:catAx>
        <c:axId val="13516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16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16211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160576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5.3864629076301566E-2"/>
          <c:w val="0.94093264248704667"/>
          <c:h val="0.563376730070927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008000"/>
            </a:solidFill>
            <a:ln w="23369">
              <a:noFill/>
            </a:ln>
          </c:spPr>
          <c:invertIfNegative val="0"/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Wilanów</c:v>
                </c:pt>
                <c:pt idx="2">
                  <c:v>Żoliborz</c:v>
                </c:pt>
                <c:pt idx="3">
                  <c:v>Wola</c:v>
                </c:pt>
                <c:pt idx="4">
                  <c:v>Rembertów</c:v>
                </c:pt>
                <c:pt idx="5">
                  <c:v>Włochy</c:v>
                </c:pt>
                <c:pt idx="6">
                  <c:v>Bielany</c:v>
                </c:pt>
                <c:pt idx="7">
                  <c:v>Bemowo</c:v>
                </c:pt>
                <c:pt idx="8">
                  <c:v>Targówek</c:v>
                </c:pt>
                <c:pt idx="9">
                  <c:v>Białołęka</c:v>
                </c:pt>
                <c:pt idx="10">
                  <c:v>Ochota</c:v>
                </c:pt>
                <c:pt idx="11">
                  <c:v>Wawer</c:v>
                </c:pt>
                <c:pt idx="12">
                  <c:v>Ursynów</c:v>
                </c:pt>
                <c:pt idx="13">
                  <c:v>Praga Południe</c:v>
                </c:pt>
                <c:pt idx="14">
                  <c:v>Ursus</c:v>
                </c:pt>
                <c:pt idx="15">
                  <c:v>Praga
Północ</c:v>
                </c:pt>
                <c:pt idx="16">
                  <c:v>Śródmieście</c:v>
                </c:pt>
                <c:pt idx="17">
                  <c:v>Wesoła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0.66384180790960456</c:v>
                </c:pt>
                <c:pt idx="1">
                  <c:v>0.90476190476190477</c:v>
                </c:pt>
                <c:pt idx="2">
                  <c:v>0.8571428571428571</c:v>
                </c:pt>
                <c:pt idx="3">
                  <c:v>0.85</c:v>
                </c:pt>
                <c:pt idx="4">
                  <c:v>0.8</c:v>
                </c:pt>
                <c:pt idx="5">
                  <c:v>0.80952380952380953</c:v>
                </c:pt>
                <c:pt idx="6">
                  <c:v>0.66666666666666652</c:v>
                </c:pt>
                <c:pt idx="7">
                  <c:v>0.75</c:v>
                </c:pt>
                <c:pt idx="8">
                  <c:v>0.43478260869565216</c:v>
                </c:pt>
                <c:pt idx="9">
                  <c:v>0.5</c:v>
                </c:pt>
                <c:pt idx="10">
                  <c:v>0.5</c:v>
                </c:pt>
                <c:pt idx="11">
                  <c:v>0.90476190476190477</c:v>
                </c:pt>
                <c:pt idx="12">
                  <c:v>0.6</c:v>
                </c:pt>
                <c:pt idx="13">
                  <c:v>0.55000000000000004</c:v>
                </c:pt>
                <c:pt idx="14">
                  <c:v>0.65</c:v>
                </c:pt>
                <c:pt idx="15">
                  <c:v>0.65</c:v>
                </c:pt>
                <c:pt idx="16">
                  <c:v>0.5</c:v>
                </c:pt>
                <c:pt idx="17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Wilanów</c:v>
                </c:pt>
                <c:pt idx="2">
                  <c:v>Żoliborz</c:v>
                </c:pt>
                <c:pt idx="3">
                  <c:v>Wola</c:v>
                </c:pt>
                <c:pt idx="4">
                  <c:v>Rembertów</c:v>
                </c:pt>
                <c:pt idx="5">
                  <c:v>Włochy</c:v>
                </c:pt>
                <c:pt idx="6">
                  <c:v>Bielany</c:v>
                </c:pt>
                <c:pt idx="7">
                  <c:v>Bemowo</c:v>
                </c:pt>
                <c:pt idx="8">
                  <c:v>Targówek</c:v>
                </c:pt>
                <c:pt idx="9">
                  <c:v>Białołęka</c:v>
                </c:pt>
                <c:pt idx="10">
                  <c:v>Ochota</c:v>
                </c:pt>
                <c:pt idx="11">
                  <c:v>Wawer</c:v>
                </c:pt>
                <c:pt idx="12">
                  <c:v>Ursynów</c:v>
                </c:pt>
                <c:pt idx="13">
                  <c:v>Praga Południe</c:v>
                </c:pt>
                <c:pt idx="14">
                  <c:v>Ursus</c:v>
                </c:pt>
                <c:pt idx="15">
                  <c:v>Praga
Północ</c:v>
                </c:pt>
                <c:pt idx="16">
                  <c:v>Śródmieście</c:v>
                </c:pt>
                <c:pt idx="17">
                  <c:v>Wesoła</c:v>
                </c:pt>
              </c:strCache>
            </c:strRef>
          </c:cat>
          <c:val>
            <c:numRef>
              <c:f>Sheet1!$B$3:$S$3</c:f>
              <c:numCache>
                <c:formatCode>0%</c:formatCode>
                <c:ptCount val="18"/>
                <c:pt idx="0">
                  <c:v>0.25</c:v>
                </c:pt>
                <c:pt idx="1">
                  <c:v>9.5238095238095233E-2</c:v>
                </c:pt>
                <c:pt idx="2">
                  <c:v>0.14285714285714285</c:v>
                </c:pt>
                <c:pt idx="3">
                  <c:v>0.15</c:v>
                </c:pt>
                <c:pt idx="4">
                  <c:v>0.2</c:v>
                </c:pt>
                <c:pt idx="5">
                  <c:v>0.14285714285714285</c:v>
                </c:pt>
                <c:pt idx="6">
                  <c:v>0.2857142857142857</c:v>
                </c:pt>
                <c:pt idx="7">
                  <c:v>0.2</c:v>
                </c:pt>
                <c:pt idx="8">
                  <c:v>0.47826086956521741</c:v>
                </c:pt>
                <c:pt idx="9">
                  <c:v>0.40909090909090912</c:v>
                </c:pt>
                <c:pt idx="10">
                  <c:v>0.40909090909090912</c:v>
                </c:pt>
                <c:pt idx="11">
                  <c:v>0</c:v>
                </c:pt>
                <c:pt idx="12">
                  <c:v>0.3</c:v>
                </c:pt>
                <c:pt idx="13">
                  <c:v>0.32</c:v>
                </c:pt>
                <c:pt idx="14">
                  <c:v>0.2</c:v>
                </c:pt>
                <c:pt idx="15">
                  <c:v>0.2</c:v>
                </c:pt>
                <c:pt idx="16">
                  <c:v>0.35</c:v>
                </c:pt>
                <c:pt idx="17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35442432"/>
        <c:axId val="135443968"/>
      </c:barChart>
      <c:catAx>
        <c:axId val="13544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443968"/>
        <c:crosses val="autoZero"/>
        <c:auto val="1"/>
        <c:lblAlgn val="ctr"/>
        <c:lblOffset val="100"/>
        <c:noMultiLvlLbl val="0"/>
      </c:catAx>
      <c:valAx>
        <c:axId val="13544396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44243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legend>
      <c:legendPos val="b"/>
      <c:layout>
        <c:manualLayout>
          <c:xMode val="edge"/>
          <c:yMode val="edge"/>
          <c:x val="0.14487368457621091"/>
          <c:y val="0.82364616297113968"/>
          <c:w val="0.27955909005724106"/>
          <c:h val="9.4419840447835551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Bielany</c:v>
                </c:pt>
                <c:pt idx="4">
                  <c:v>Ochota</c:v>
                </c:pt>
                <c:pt idx="5">
                  <c:v>Praga Południe</c:v>
                </c:pt>
                <c:pt idx="6">
                  <c:v>Rembertów</c:v>
                </c:pt>
                <c:pt idx="7">
                  <c:v>Śródmieście</c:v>
                </c:pt>
                <c:pt idx="8">
                  <c:v>Wilanów</c:v>
                </c:pt>
                <c:pt idx="9">
                  <c:v>Wola</c:v>
                </c:pt>
                <c:pt idx="10">
                  <c:v>Żoliborz</c:v>
                </c:pt>
                <c:pt idx="11">
                  <c:v>Targówek</c:v>
                </c:pt>
                <c:pt idx="12">
                  <c:v>Wawer</c:v>
                </c:pt>
                <c:pt idx="13">
                  <c:v>Włochy</c:v>
                </c:pt>
                <c:pt idx="14">
                  <c:v>Praga Północ</c:v>
                </c:pt>
                <c:pt idx="15">
                  <c:v>Ursynów</c:v>
                </c:pt>
                <c:pt idx="16">
                  <c:v>Ursus</c:v>
                </c:pt>
                <c:pt idx="17">
                  <c:v>Wesoła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0.95652173913043481</c:v>
                </c:pt>
                <c:pt idx="12">
                  <c:v>0.95238095238095233</c:v>
                </c:pt>
                <c:pt idx="13">
                  <c:v>0.95238095238095233</c:v>
                </c:pt>
                <c:pt idx="14">
                  <c:v>0.95</c:v>
                </c:pt>
                <c:pt idx="15">
                  <c:v>0.95</c:v>
                </c:pt>
                <c:pt idx="16">
                  <c:v>0.9</c:v>
                </c:pt>
                <c:pt idx="17">
                  <c:v>0.89999999999999991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5614848"/>
        <c:axId val="135616384"/>
      </c:barChart>
      <c:catAx>
        <c:axId val="13561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616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61638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61484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3538251366120216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pl-PL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0"/>
                <c:pt idx="0" formatCode="####%">
                  <c:v>0.93</c:v>
                </c:pt>
                <c:pt idx="1">
                  <c:v>0.91</c:v>
                </c:pt>
                <c:pt idx="2">
                  <c:v>0.71875</c:v>
                </c:pt>
                <c:pt idx="4">
                  <c:v>0.95</c:v>
                </c:pt>
                <c:pt idx="5">
                  <c:v>0.95</c:v>
                </c:pt>
                <c:pt idx="6">
                  <c:v>0.84375</c:v>
                </c:pt>
                <c:pt idx="8">
                  <c:v>5.6497175141242945E-2</c:v>
                </c:pt>
                <c:pt idx="9">
                  <c:v>0.01</c:v>
                </c:pt>
                <c:pt idx="10">
                  <c:v>3.125E-2</c:v>
                </c:pt>
                <c:pt idx="12">
                  <c:v>0.75988700564971756</c:v>
                </c:pt>
                <c:pt idx="13">
                  <c:v>0.95</c:v>
                </c:pt>
                <c:pt idx="14">
                  <c:v>0.81818181818181812</c:v>
                </c:pt>
                <c:pt idx="16">
                  <c:v>0.72598870056497178</c:v>
                </c:pt>
                <c:pt idx="17">
                  <c:v>0.66</c:v>
                </c:pt>
                <c:pt idx="18">
                  <c:v>0.69602272727272729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0"/>
              <c:layout>
                <c:manualLayout>
                  <c:x val="-2.3343203562186627E-2"/>
                  <c:y val="2.8918488160291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55666150588282E-2"/>
                  <c:y val="2.276867030965391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717665708235381E-2"/>
                  <c:y val="2.8918488160291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95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57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0"/>
                <c:pt idx="0" formatCode="####%">
                  <c:v>0.06</c:v>
                </c:pt>
                <c:pt idx="1">
                  <c:v>7.0000000000000007E-2</c:v>
                </c:pt>
                <c:pt idx="2">
                  <c:v>0.1875</c:v>
                </c:pt>
                <c:pt idx="4">
                  <c:v>1.4124293785310736E-2</c:v>
                </c:pt>
                <c:pt idx="5">
                  <c:v>0.02</c:v>
                </c:pt>
                <c:pt idx="6">
                  <c:v>0.04</c:v>
                </c:pt>
                <c:pt idx="8">
                  <c:v>0.88418079096045199</c:v>
                </c:pt>
                <c:pt idx="9">
                  <c:v>0.95</c:v>
                </c:pt>
                <c:pt idx="10">
                  <c:v>0.86079545454545459</c:v>
                </c:pt>
                <c:pt idx="12">
                  <c:v>0.18361581920903955</c:v>
                </c:pt>
                <c:pt idx="13">
                  <c:v>0.02</c:v>
                </c:pt>
                <c:pt idx="14">
                  <c:v>5.3977272727272728E-2</c:v>
                </c:pt>
                <c:pt idx="16">
                  <c:v>0.19774011299435026</c:v>
                </c:pt>
                <c:pt idx="17">
                  <c:v>0.31</c:v>
                </c:pt>
                <c:pt idx="18">
                  <c:v>0.24431818181818182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2.8918488160291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8932149362477233E-3"/>
                </c:manualLayout>
              </c:layout>
              <c:spPr>
                <a:noFill/>
                <a:ln w="23104">
                  <a:noFill/>
                </a:ln>
              </c:spPr>
              <c:txPr>
                <a:bodyPr anchor="ctr" anchorCtr="0"/>
                <a:lstStyle/>
                <a:p>
                  <a:pPr>
                    <a:defRPr sz="105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544528786282322"/>
                  <c:y val="5.23906458671289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Sheet1!$D$2:$D$31</c:f>
              <c:numCache>
                <c:formatCode>0%</c:formatCode>
                <c:ptCount val="20"/>
                <c:pt idx="0" formatCode="####%">
                  <c:v>0.01</c:v>
                </c:pt>
                <c:pt idx="1">
                  <c:v>0.02</c:v>
                </c:pt>
                <c:pt idx="2">
                  <c:v>9.375E-2</c:v>
                </c:pt>
                <c:pt idx="4">
                  <c:v>3.3898305084745763E-2</c:v>
                </c:pt>
                <c:pt idx="5">
                  <c:v>0.03</c:v>
                </c:pt>
                <c:pt idx="6">
                  <c:v>0.12215909090909091</c:v>
                </c:pt>
                <c:pt idx="8">
                  <c:v>5.9322033898305086E-2</c:v>
                </c:pt>
                <c:pt idx="9">
                  <c:v>0.04</c:v>
                </c:pt>
                <c:pt idx="10">
                  <c:v>0.10795454545454546</c:v>
                </c:pt>
                <c:pt idx="12">
                  <c:v>5.6497175141242945E-2</c:v>
                </c:pt>
                <c:pt idx="13">
                  <c:v>0.03</c:v>
                </c:pt>
                <c:pt idx="14">
                  <c:v>0.12784090909090909</c:v>
                </c:pt>
                <c:pt idx="16">
                  <c:v>7.6271186440677971E-2</c:v>
                </c:pt>
                <c:pt idx="17">
                  <c:v>0.03</c:v>
                </c:pt>
                <c:pt idx="18">
                  <c:v>5.9659090909090912E-2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9747456"/>
        <c:axId val="179831936"/>
      </c:barChart>
      <c:catAx>
        <c:axId val="1797474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79831936"/>
        <c:crosses val="autoZero"/>
        <c:auto val="1"/>
        <c:lblAlgn val="ctr"/>
        <c:lblOffset val="100"/>
        <c:noMultiLvlLbl val="0"/>
      </c:catAx>
      <c:valAx>
        <c:axId val="179831936"/>
        <c:scaling>
          <c:orientation val="minMax"/>
          <c:max val="1"/>
          <c:min val="0"/>
        </c:scaling>
        <c:delete val="1"/>
        <c:axPos val="t"/>
        <c:numFmt formatCode="####%" sourceLinked="1"/>
        <c:majorTickMark val="out"/>
        <c:minorTickMark val="none"/>
        <c:tickLblPos val="none"/>
        <c:crossAx val="17974745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16"/>
          <c:w val="0.30428874560991465"/>
          <c:h val="5.790459927140255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Bielany</c:v>
                </c:pt>
                <c:pt idx="3">
                  <c:v>Praga Południe</c:v>
                </c:pt>
                <c:pt idx="4">
                  <c:v>Rembertów</c:v>
                </c:pt>
                <c:pt idx="5">
                  <c:v>Ursynów</c:v>
                </c:pt>
                <c:pt idx="6">
                  <c:v>Wawer</c:v>
                </c:pt>
                <c:pt idx="7">
                  <c:v>Włochy</c:v>
                </c:pt>
                <c:pt idx="8">
                  <c:v>Wola</c:v>
                </c:pt>
                <c:pt idx="9">
                  <c:v>Żoliborz</c:v>
                </c:pt>
                <c:pt idx="10">
                  <c:v>Białołęka</c:v>
                </c:pt>
                <c:pt idx="11">
                  <c:v>Wilanów</c:v>
                </c:pt>
                <c:pt idx="12">
                  <c:v>Śródmieście</c:v>
                </c:pt>
                <c:pt idx="13">
                  <c:v>Targówek</c:v>
                </c:pt>
                <c:pt idx="14">
                  <c:v>Ochota</c:v>
                </c:pt>
                <c:pt idx="15">
                  <c:v>Ursus</c:v>
                </c:pt>
                <c:pt idx="16">
                  <c:v>Praga
Północ</c:v>
                </c:pt>
                <c:pt idx="17">
                  <c:v>Wesoła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0.96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5637248"/>
        <c:axId val="135639040"/>
      </c:barChart>
      <c:catAx>
        <c:axId val="13563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63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63904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63724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Wola</c:v>
                </c:pt>
                <c:pt idx="3">
                  <c:v>Żoliborz</c:v>
                </c:pt>
                <c:pt idx="4">
                  <c:v>Rembertów</c:v>
                </c:pt>
                <c:pt idx="5">
                  <c:v>Wilanów</c:v>
                </c:pt>
                <c:pt idx="6">
                  <c:v>Włochy</c:v>
                </c:pt>
                <c:pt idx="7">
                  <c:v>Targówek</c:v>
                </c:pt>
                <c:pt idx="8">
                  <c:v>Ochota</c:v>
                </c:pt>
                <c:pt idx="9">
                  <c:v>Wawer</c:v>
                </c:pt>
                <c:pt idx="10">
                  <c:v>Ursynów</c:v>
                </c:pt>
                <c:pt idx="11">
                  <c:v>Białołęka</c:v>
                </c:pt>
                <c:pt idx="12">
                  <c:v>Bielany</c:v>
                </c:pt>
                <c:pt idx="13">
                  <c:v>Praga
Północ</c:v>
                </c:pt>
                <c:pt idx="14">
                  <c:v>Wesoła</c:v>
                </c:pt>
                <c:pt idx="15">
                  <c:v>Praga Południe</c:v>
                </c:pt>
                <c:pt idx="16">
                  <c:v>Ursus</c:v>
                </c:pt>
                <c:pt idx="17">
                  <c:v>Śródmieście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0.96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0.91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0.86</c:v>
                </c:pt>
                <c:pt idx="16">
                  <c:v>0.85</c:v>
                </c:pt>
                <c:pt idx="17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5683072"/>
        <c:axId val="135881472"/>
      </c:bar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88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88147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68307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Rembertów</c:v>
                </c:pt>
                <c:pt idx="2">
                  <c:v>Włochy</c:v>
                </c:pt>
                <c:pt idx="3">
                  <c:v>Wola</c:v>
                </c:pt>
                <c:pt idx="4">
                  <c:v>Żoliborz</c:v>
                </c:pt>
                <c:pt idx="5">
                  <c:v>Bemowo</c:v>
                </c:pt>
                <c:pt idx="6">
                  <c:v>Wilanów</c:v>
                </c:pt>
                <c:pt idx="7">
                  <c:v>Bielany</c:v>
                </c:pt>
                <c:pt idx="8">
                  <c:v>Wawer</c:v>
                </c:pt>
                <c:pt idx="9">
                  <c:v>Ochota</c:v>
                </c:pt>
                <c:pt idx="10">
                  <c:v>Białołęka</c:v>
                </c:pt>
                <c:pt idx="11">
                  <c:v>Ursus</c:v>
                </c:pt>
                <c:pt idx="12">
                  <c:v>Praga
Północ</c:v>
                </c:pt>
                <c:pt idx="13">
                  <c:v>Ursynów</c:v>
                </c:pt>
                <c:pt idx="14">
                  <c:v>Śródmieście</c:v>
                </c:pt>
                <c:pt idx="15">
                  <c:v>Targówek</c:v>
                </c:pt>
                <c:pt idx="16">
                  <c:v>Praga Południe</c:v>
                </c:pt>
                <c:pt idx="17">
                  <c:v>Wesoła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0.95</c:v>
                </c:pt>
                <c:pt idx="8">
                  <c:v>0.95</c:v>
                </c:pt>
                <c:pt idx="9">
                  <c:v>0.91</c:v>
                </c:pt>
                <c:pt idx="10">
                  <c:v>0.91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0.87</c:v>
                </c:pt>
                <c:pt idx="16">
                  <c:v>0.86</c:v>
                </c:pt>
                <c:pt idx="1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5910528"/>
        <c:axId val="135912064"/>
      </c:barChart>
      <c:catAx>
        <c:axId val="13591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912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91206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5910528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Bemowo</c:v>
                </c:pt>
                <c:pt idx="2">
                  <c:v>Białołęka</c:v>
                </c:pt>
                <c:pt idx="3">
                  <c:v>Wola</c:v>
                </c:pt>
                <c:pt idx="4">
                  <c:v>Żoliborz</c:v>
                </c:pt>
                <c:pt idx="5">
                  <c:v>Śródmieście</c:v>
                </c:pt>
                <c:pt idx="6">
                  <c:v>Praga
Północ</c:v>
                </c:pt>
                <c:pt idx="7">
                  <c:v>Targówek</c:v>
                </c:pt>
                <c:pt idx="8">
                  <c:v>Bielany</c:v>
                </c:pt>
                <c:pt idx="9">
                  <c:v>Rembertów</c:v>
                </c:pt>
                <c:pt idx="10">
                  <c:v>Ochota</c:v>
                </c:pt>
                <c:pt idx="11">
                  <c:v>Praga Południe</c:v>
                </c:pt>
                <c:pt idx="12">
                  <c:v>Ursynów</c:v>
                </c:pt>
                <c:pt idx="13">
                  <c:v>Wesoła</c:v>
                </c:pt>
                <c:pt idx="14">
                  <c:v>Wawer</c:v>
                </c:pt>
                <c:pt idx="15">
                  <c:v>Wilanów</c:v>
                </c:pt>
                <c:pt idx="16">
                  <c:v>Włochy</c:v>
                </c:pt>
                <c:pt idx="17">
                  <c:v>Ursus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</c:v>
                </c:pt>
                <c:pt idx="15">
                  <c:v>0.9</c:v>
                </c:pt>
                <c:pt idx="16">
                  <c:v>0.86</c:v>
                </c:pt>
                <c:pt idx="1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6054272"/>
        <c:axId val="136055808"/>
      </c:barChart>
      <c:catAx>
        <c:axId val="13605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055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05580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05427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3626943005375E-2"/>
          <c:y val="0.19310344827586209"/>
          <c:w val="0.94093264248704667"/>
          <c:h val="0.4241379310344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9900"/>
            </a:solidFill>
            <a:ln w="233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3369">
                <a:noFill/>
              </a:ln>
            </c:spPr>
          </c:dPt>
          <c:dLbls>
            <c:spPr>
              <a:noFill/>
              <a:ln w="23369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Ogółem
(N=354*)</c:v>
                </c:pt>
                <c:pt idx="1">
                  <c:v>Praga Południe</c:v>
                </c:pt>
                <c:pt idx="2">
                  <c:v>Ursynów</c:v>
                </c:pt>
                <c:pt idx="3">
                  <c:v>Białołęka</c:v>
                </c:pt>
                <c:pt idx="4">
                  <c:v>Bielany</c:v>
                </c:pt>
                <c:pt idx="5">
                  <c:v>Ochota</c:v>
                </c:pt>
                <c:pt idx="6">
                  <c:v>Praga
Północ</c:v>
                </c:pt>
                <c:pt idx="7">
                  <c:v>Rembertów</c:v>
                </c:pt>
                <c:pt idx="8">
                  <c:v>Śródmieście</c:v>
                </c:pt>
                <c:pt idx="9">
                  <c:v>Ursus</c:v>
                </c:pt>
                <c:pt idx="10">
                  <c:v>Wawer</c:v>
                </c:pt>
                <c:pt idx="11">
                  <c:v>Wesoła</c:v>
                </c:pt>
                <c:pt idx="12">
                  <c:v>Wilanów</c:v>
                </c:pt>
                <c:pt idx="13">
                  <c:v>Włochy</c:v>
                </c:pt>
                <c:pt idx="14">
                  <c:v>Wola</c:v>
                </c:pt>
                <c:pt idx="15">
                  <c:v>Żoliborz</c:v>
                </c:pt>
                <c:pt idx="16">
                  <c:v>Targówek</c:v>
                </c:pt>
                <c:pt idx="17">
                  <c:v>Bemowo</c:v>
                </c:pt>
              </c:strCache>
            </c:strRef>
          </c:cat>
          <c:val>
            <c:numRef>
              <c:f>Sheet1!$B$2:$S$2</c:f>
              <c:numCache>
                <c:formatCode>0%</c:formatCode>
                <c:ptCount val="18"/>
                <c:pt idx="0">
                  <c:v>0.99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0.96</c:v>
                </c:pt>
                <c:pt idx="17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6072192"/>
        <c:axId val="136086272"/>
      </c:barChart>
      <c:catAx>
        <c:axId val="13607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-5400000" vert="horz" anchor="ctr" anchorCtr="0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086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08627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921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072192"/>
        <c:crosses val="autoZero"/>
        <c:crossBetween val="between"/>
        <c:majorUnit val="0.2"/>
        <c:minorUnit val="0.1"/>
      </c:valAx>
      <c:spPr>
        <a:noFill/>
        <a:ln w="23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(N=354*)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796032"/>
        <c:axId val="32806016"/>
      </c:barChart>
      <c:catAx>
        <c:axId val="327960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2806016"/>
        <c:crosses val="autoZero"/>
        <c:auto val="1"/>
        <c:lblAlgn val="ctr"/>
        <c:lblOffset val="100"/>
        <c:noMultiLvlLbl val="0"/>
      </c:catAx>
      <c:valAx>
        <c:axId val="328060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2796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0.88983050847457623</c:v>
                </c:pt>
                <c:pt idx="1">
                  <c:v>5.6497175141242945E-2</c:v>
                </c:pt>
                <c:pt idx="2">
                  <c:v>1.4124293785310736E-2</c:v>
                </c:pt>
                <c:pt idx="3">
                  <c:v>2.8248587570621469E-3</c:v>
                </c:pt>
                <c:pt idx="4">
                  <c:v>3.6723163841807911E-2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(N=346)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0.81</c:v>
                </c:pt>
                <c:pt idx="1">
                  <c:v>0.09</c:v>
                </c:pt>
                <c:pt idx="2">
                  <c:v>0.03</c:v>
                </c:pt>
                <c:pt idx="3">
                  <c:v>0.01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0.71590909090909094</c:v>
                </c:pt>
                <c:pt idx="1">
                  <c:v>0.12215909090909091</c:v>
                </c:pt>
                <c:pt idx="2">
                  <c:v>5.1136363636363633E-2</c:v>
                </c:pt>
                <c:pt idx="3">
                  <c:v>1.1363636363636364E-2</c:v>
                </c:pt>
                <c:pt idx="4">
                  <c:v>9.9431818181818177E-2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883456"/>
        <c:axId val="32884992"/>
      </c:barChart>
      <c:catAx>
        <c:axId val="32883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84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849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8834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92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(N=340)</c:v>
                </c:pt>
                <c:pt idx="1">
                  <c:v>2014 (N=340)</c:v>
                </c:pt>
                <c:pt idx="2">
                  <c:v>2013 (N=340)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0.92352941176470593</c:v>
                </c:pt>
                <c:pt idx="1">
                  <c:v>0.88</c:v>
                </c:pt>
                <c:pt idx="2">
                  <c:v>0.89411764705882346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(N=340)</c:v>
                </c:pt>
                <c:pt idx="1">
                  <c:v>2014 (N=340)</c:v>
                </c:pt>
                <c:pt idx="2">
                  <c:v>2013 (N=340)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7.6470588235294124E-2</c:v>
                </c:pt>
                <c:pt idx="1">
                  <c:v>0.12</c:v>
                </c:pt>
                <c:pt idx="2">
                  <c:v>0.10588235294117648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(N=340)</c:v>
                </c:pt>
                <c:pt idx="1">
                  <c:v>2014 (N=340)</c:v>
                </c:pt>
                <c:pt idx="2">
                  <c:v>2013 (N=340)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101312"/>
        <c:axId val="33102848"/>
      </c:barChart>
      <c:catAx>
        <c:axId val="33101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102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028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101312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64"/>
          <c:w val="0.84452303292310382"/>
          <c:h val="0.2353105128361974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92"/>
          <c:h val="0.657254216804882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(N=354*)</c:v>
                </c:pt>
                <c:pt idx="1">
                  <c:v>2014 (N=340)</c:v>
                </c:pt>
                <c:pt idx="2">
                  <c:v>2013 (N=340)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0.98022598870056499</c:v>
                </c:pt>
                <c:pt idx="1">
                  <c:v>0.98</c:v>
                </c:pt>
                <c:pt idx="2">
                  <c:v>0.97727272727272729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0"/>
              <c:layout>
                <c:manualLayout>
                  <c:x val="-2.509210685122413E-7"/>
                  <c:y val="9.11396742850320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786913618728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7878250154709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2015 (N=354*)</c:v>
                </c:pt>
                <c:pt idx="1">
                  <c:v>2014 (N=340)</c:v>
                </c:pt>
                <c:pt idx="2">
                  <c:v>2013 (N=340)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1.4124293785310736E-2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2015 (N=354*)</c:v>
                </c:pt>
                <c:pt idx="1">
                  <c:v>2014 (N=340)</c:v>
                </c:pt>
                <c:pt idx="2">
                  <c:v>2013 (N=340)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5.6497175141242938E-3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154560"/>
        <c:axId val="33156096"/>
      </c:barChart>
      <c:catAx>
        <c:axId val="33154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15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560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154560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68"/>
          <c:w val="1"/>
          <c:h val="0.27187829378586692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BAiSO jest widoczne/czytelne?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0.97</c:v>
                </c:pt>
                <c:pt idx="1">
                  <c:v>0.98</c:v>
                </c:pt>
                <c:pt idx="2">
                  <c:v>0.94</c:v>
                </c:pt>
              </c:numCache>
            </c:numRef>
          </c:val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BAiSO jest widoczne/czytelne?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0.98</c:v>
                </c:pt>
                <c:pt idx="1">
                  <c:v>0.98</c:v>
                </c:pt>
                <c:pt idx="2">
                  <c:v>0.94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BAiSO jest widoczne/czytelne?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0.96176470588235285</c:v>
                </c:pt>
                <c:pt idx="1">
                  <c:v>0.97941176470588232</c:v>
                </c:pt>
                <c:pt idx="2">
                  <c:v>0.97058823529411764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0079872"/>
        <c:axId val="120679040"/>
      </c:barChart>
      <c:catAx>
        <c:axId val="120079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67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67904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00798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408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Sheet1!$A$4:$A$42</c:f>
              <c:strCache>
                <c:ptCount val="25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5">
                  <c:v>Czy podczas rozmowy z Tobą urzędnik żuł gumę</c:v>
                </c:pt>
                <c:pt idx="20">
                  <c:v>Czy urzędnik okazywał zniecierpliwienie?</c:v>
                </c:pt>
                <c:pt idx="24">
                  <c:v>Czy urzędnik uprzejmie Cię pożegnał?</c:v>
                </c:pt>
              </c:strCache>
            </c:strRef>
          </c:cat>
          <c:val>
            <c:numRef>
              <c:f>Sheet1!$B$2:$B$44</c:f>
              <c:numCache>
                <c:formatCode>0%</c:formatCode>
                <c:ptCount val="28"/>
                <c:pt idx="0">
                  <c:v>0.97457627118644063</c:v>
                </c:pt>
                <c:pt idx="1">
                  <c:v>0.94000000000000006</c:v>
                </c:pt>
                <c:pt idx="2">
                  <c:v>0.92329545454545481</c:v>
                </c:pt>
                <c:pt idx="4">
                  <c:v>0.99435028248587587</c:v>
                </c:pt>
                <c:pt idx="5">
                  <c:v>0.99</c:v>
                </c:pt>
                <c:pt idx="6">
                  <c:v>0.97727272727272729</c:v>
                </c:pt>
                <c:pt idx="8">
                  <c:v>2.8248587570621472E-2</c:v>
                </c:pt>
                <c:pt idx="9">
                  <c:v>2.0000000000000004E-2</c:v>
                </c:pt>
                <c:pt idx="10">
                  <c:v>2.8409090909090912E-2</c:v>
                </c:pt>
                <c:pt idx="13">
                  <c:v>1.0000000000000002E-2</c:v>
                </c:pt>
                <c:pt idx="14">
                  <c:v>1.1363636363636366E-2</c:v>
                </c:pt>
                <c:pt idx="20">
                  <c:v>4.2372881355932208E-2</c:v>
                </c:pt>
                <c:pt idx="21">
                  <c:v>0.05</c:v>
                </c:pt>
                <c:pt idx="22">
                  <c:v>5.9659090909090912E-2</c:v>
                </c:pt>
                <c:pt idx="24">
                  <c:v>0.94915254237288149</c:v>
                </c:pt>
                <c:pt idx="25">
                  <c:v>0.94000000000000006</c:v>
                </c:pt>
                <c:pt idx="26">
                  <c:v>0.92045454545454541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95E-3"/>
                  <c:y val="9.711506552717250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95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57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Sheet1!$A$4:$A$42</c:f>
              <c:strCache>
                <c:ptCount val="25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5">
                  <c:v>Czy podczas rozmowy z Tobą urzędnik żuł gumę</c:v>
                </c:pt>
                <c:pt idx="20">
                  <c:v>Czy urzędnik okazywał zniecierpliwienie?</c:v>
                </c:pt>
                <c:pt idx="24">
                  <c:v>Czy urzędnik uprzejmie Cię pożegnał?</c:v>
                </c:pt>
              </c:strCache>
            </c:strRef>
          </c:cat>
          <c:val>
            <c:numRef>
              <c:f>Sheet1!$C$2:$C$44</c:f>
              <c:numCache>
                <c:formatCode>0%</c:formatCode>
                <c:ptCount val="28"/>
                <c:pt idx="0">
                  <c:v>2.5423728813559334E-2</c:v>
                </c:pt>
                <c:pt idx="1">
                  <c:v>6.0000000000000005E-2</c:v>
                </c:pt>
                <c:pt idx="2">
                  <c:v>7.670454545454547E-2</c:v>
                </c:pt>
                <c:pt idx="4">
                  <c:v>5.6497175141242938E-3</c:v>
                </c:pt>
                <c:pt idx="5">
                  <c:v>1.0000000000000002E-2</c:v>
                </c:pt>
                <c:pt idx="6">
                  <c:v>2.2727272727272742E-2</c:v>
                </c:pt>
                <c:pt idx="8">
                  <c:v>0.97175141242937901</c:v>
                </c:pt>
                <c:pt idx="9">
                  <c:v>0.98</c:v>
                </c:pt>
                <c:pt idx="10">
                  <c:v>0.97159090909090906</c:v>
                </c:pt>
                <c:pt idx="12">
                  <c:v>0.9971751412429376</c:v>
                </c:pt>
                <c:pt idx="13">
                  <c:v>0.99</c:v>
                </c:pt>
                <c:pt idx="14">
                  <c:v>0.98863636363636342</c:v>
                </c:pt>
                <c:pt idx="16">
                  <c:v>0.9971751412429376</c:v>
                </c:pt>
                <c:pt idx="17">
                  <c:v>1</c:v>
                </c:pt>
                <c:pt idx="18">
                  <c:v>0.99715909090909094</c:v>
                </c:pt>
                <c:pt idx="20">
                  <c:v>0.95762711864406791</c:v>
                </c:pt>
                <c:pt idx="21">
                  <c:v>0.95000000000000007</c:v>
                </c:pt>
                <c:pt idx="22">
                  <c:v>0.94034090909090906</c:v>
                </c:pt>
                <c:pt idx="24">
                  <c:v>5.0847457627118668E-2</c:v>
                </c:pt>
                <c:pt idx="25">
                  <c:v>6.0000000000000005E-2</c:v>
                </c:pt>
                <c:pt idx="26">
                  <c:v>7.9545454545454544E-2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9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Sheet1!$A$4:$A$42</c:f>
              <c:strCache>
                <c:ptCount val="25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5">
                  <c:v>Czy podczas rozmowy z Tobą urzędnik żuł gumę</c:v>
                </c:pt>
                <c:pt idx="20">
                  <c:v>Czy urzędnik okazywał zniecierpliwienie?</c:v>
                </c:pt>
                <c:pt idx="24">
                  <c:v>Czy urzędnik uprzejmie Cię pożegnał?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28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585408"/>
        <c:axId val="33595392"/>
      </c:barChart>
      <c:catAx>
        <c:axId val="335854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595392"/>
        <c:crosses val="autoZero"/>
        <c:auto val="1"/>
        <c:lblAlgn val="ctr"/>
        <c:lblOffset val="100"/>
        <c:noMultiLvlLbl val="0"/>
      </c:catAx>
      <c:valAx>
        <c:axId val="335953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58540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23E-2"/>
          <c:y val="0.96254629629629662"/>
          <c:w val="0.84773526228702611"/>
          <c:h val="3.7453703703703808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408E-2"/>
          <c:w val="1"/>
          <c:h val="0.904654823428081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upewnił się, że zrozumiałeś jego /jej wyjaśnienia</c:v>
                </c:pt>
                <c:pt idx="4">
                  <c:v>terminologia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3"/>
                <c:pt idx="0">
                  <c:v>0.70903954802259894</c:v>
                </c:pt>
                <c:pt idx="1">
                  <c:v>0.67</c:v>
                </c:pt>
                <c:pt idx="2">
                  <c:v>0.63636363636363635</c:v>
                </c:pt>
                <c:pt idx="4">
                  <c:v>1</c:v>
                </c:pt>
                <c:pt idx="5">
                  <c:v>0.99</c:v>
                </c:pt>
                <c:pt idx="6">
                  <c:v>0.98579545454545459</c:v>
                </c:pt>
                <c:pt idx="9">
                  <c:v>2.8248587570621472E-2</c:v>
                </c:pt>
                <c:pt idx="10">
                  <c:v>0.03</c:v>
                </c:pt>
                <c:pt idx="11">
                  <c:v>5.9659090909090912E-2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95E-3"/>
                  <c:y val="9.711506552717250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95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57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upewnił się, że zrozumiałeś jego /jej wyjaśnienia</c:v>
                </c:pt>
                <c:pt idx="4">
                  <c:v>terminologia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3"/>
                <c:pt idx="0">
                  <c:v>0.29096045197740111</c:v>
                </c:pt>
                <c:pt idx="1">
                  <c:v>0.33</c:v>
                </c:pt>
                <c:pt idx="2">
                  <c:v>0.36363636363636365</c:v>
                </c:pt>
                <c:pt idx="5">
                  <c:v>0.01</c:v>
                </c:pt>
                <c:pt idx="6">
                  <c:v>1.4204545454545454E-2</c:v>
                </c:pt>
                <c:pt idx="9">
                  <c:v>0.97175141242937857</c:v>
                </c:pt>
                <c:pt idx="10">
                  <c:v>0.97</c:v>
                </c:pt>
                <c:pt idx="11">
                  <c:v>0.94034090909090906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897856"/>
        <c:axId val="33911936"/>
      </c:barChart>
      <c:catAx>
        <c:axId val="338978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911936"/>
        <c:crosses val="autoZero"/>
        <c:auto val="1"/>
        <c:lblAlgn val="ctr"/>
        <c:lblOffset val="100"/>
        <c:noMultiLvlLbl val="0"/>
      </c:catAx>
      <c:valAx>
        <c:axId val="339119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89785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238"/>
          <c:w val="0.84773526228702611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(N=354*)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4003968"/>
        <c:axId val="34005760"/>
      </c:barChart>
      <c:catAx>
        <c:axId val="3400396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4005760"/>
        <c:crosses val="autoZero"/>
        <c:auto val="1"/>
        <c:lblAlgn val="ctr"/>
        <c:lblOffset val="100"/>
        <c:noMultiLvlLbl val="0"/>
      </c:catAx>
      <c:valAx>
        <c:axId val="3400576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40039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9768518518557"/>
          <c:y val="0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0.23</c:v>
                </c:pt>
                <c:pt idx="2">
                  <c:v>0.12058823529411765</c:v>
                </c:pt>
                <c:pt idx="3">
                  <c:v>0</c:v>
                </c:pt>
                <c:pt idx="4">
                  <c:v>0.15588235294117647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0.31</c:v>
                </c:pt>
                <c:pt idx="2">
                  <c:v>0.03</c:v>
                </c:pt>
                <c:pt idx="3">
                  <c:v>0.03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0.59659090909090906</c:v>
                </c:pt>
                <c:pt idx="1">
                  <c:v>0.23011363636363635</c:v>
                </c:pt>
                <c:pt idx="2">
                  <c:v>4.5454545454545456E-2</c:v>
                </c:pt>
                <c:pt idx="4">
                  <c:v>0.12784090909090909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062720"/>
        <c:axId val="34064256"/>
      </c:barChart>
      <c:catAx>
        <c:axId val="34062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064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642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0627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408E-2"/>
          <c:y val="5.9422750424448521E-2"/>
          <c:w val="0.53858631635387533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dotyczy**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(N=204)***</c:v>
                </c:pt>
                <c:pt idx="1">
                  <c:v>2014 (N=346*)</c:v>
                </c:pt>
                <c:pt idx="2">
                  <c:v>2013 
(N=352*)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1">
                  <c:v>0.05</c:v>
                </c:pt>
                <c:pt idx="2">
                  <c:v>3.97727272727273E-2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(N=204)***</c:v>
                </c:pt>
                <c:pt idx="1">
                  <c:v>2014 (N=346*)</c:v>
                </c:pt>
                <c:pt idx="2">
                  <c:v>2013 
(N=352*)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0.51</c:v>
                </c:pt>
                <c:pt idx="1">
                  <c:v>0.64</c:v>
                </c:pt>
                <c:pt idx="2">
                  <c:v>0.59375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4029E-3"/>
                  <c:y val="-2.06998480615144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(N=204)***</c:v>
                </c:pt>
                <c:pt idx="1">
                  <c:v>2014 (N=346*)</c:v>
                </c:pt>
                <c:pt idx="2">
                  <c:v>2013 
(N=352*)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0.49</c:v>
                </c:pt>
                <c:pt idx="1">
                  <c:v>0.31</c:v>
                </c:pt>
                <c:pt idx="2">
                  <c:v>0.36647727272727271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4100736"/>
        <c:axId val="34102272"/>
      </c:barChart>
      <c:catAx>
        <c:axId val="3410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02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02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410073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(N=354*)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4128640"/>
        <c:axId val="34130176"/>
      </c:barChart>
      <c:catAx>
        <c:axId val="3412864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4130176"/>
        <c:crosses val="autoZero"/>
        <c:auto val="1"/>
        <c:lblAlgn val="ctr"/>
        <c:lblOffset val="100"/>
        <c:noMultiLvlLbl val="0"/>
      </c:catAx>
      <c:valAx>
        <c:axId val="3413017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41286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0.88</c:v>
                </c:pt>
                <c:pt idx="1">
                  <c:v>8.2352941176470573E-2</c:v>
                </c:pt>
                <c:pt idx="2">
                  <c:v>1.4705882352941175E-2</c:v>
                </c:pt>
                <c:pt idx="3">
                  <c:v>0.14705882352941177</c:v>
                </c:pt>
                <c:pt idx="4">
                  <c:v>5.8823529411764698E-2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0.84</c:v>
                </c:pt>
                <c:pt idx="1">
                  <c:v>0.05</c:v>
                </c:pt>
                <c:pt idx="3">
                  <c:v>0.04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0.83806818181818177</c:v>
                </c:pt>
                <c:pt idx="1">
                  <c:v>5.6818181818181816E-2</c:v>
                </c:pt>
                <c:pt idx="2">
                  <c:v>2.8409090909090908E-2</c:v>
                </c:pt>
                <c:pt idx="3">
                  <c:v>9.375E-2</c:v>
                </c:pt>
                <c:pt idx="4">
                  <c:v>6.5340909090909088E-2</c:v>
                </c:pt>
                <c:pt idx="5">
                  <c:v>1.9886363636363636E-2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42080"/>
        <c:axId val="34143616"/>
      </c:barChart>
      <c:catAx>
        <c:axId val="34142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43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436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420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0.2</c:v>
                </c:pt>
                <c:pt idx="2">
                  <c:v>0.11</c:v>
                </c:pt>
                <c:pt idx="3">
                  <c:v>0.46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0.09</c:v>
                </c:pt>
                <c:pt idx="1">
                  <c:v>0.18</c:v>
                </c:pt>
                <c:pt idx="2">
                  <c:v>0.05</c:v>
                </c:pt>
                <c:pt idx="3">
                  <c:v>0.67</c:v>
                </c:pt>
                <c:pt idx="4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>
                <c:manualLayout>
                  <c:x val="-2.9398148148148149E-2"/>
                  <c:y val="5.096839959225283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0.17329545454545453</c:v>
                </c:pt>
                <c:pt idx="1">
                  <c:v>0.11363636363636363</c:v>
                </c:pt>
                <c:pt idx="2">
                  <c:v>5.3977272727272728E-2</c:v>
                </c:pt>
                <c:pt idx="3">
                  <c:v>0.64488636363636365</c:v>
                </c:pt>
                <c:pt idx="4">
                  <c:v>1.4204545454545454E-2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043968"/>
        <c:axId val="35058048"/>
      </c:barChart>
      <c:catAx>
        <c:axId val="35043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05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580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0439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1103158885462E-2"/>
          <c:y val="5.9422750424448521E-2"/>
          <c:w val="0.48236376094520461"/>
          <c:h val="0.79697735281805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Nie dzwonił, ale nie widziałem co jest na biurku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(N=354*)</c:v>
                </c:pt>
                <c:pt idx="1">
                  <c:v>2014 
(N=346*)</c:v>
                </c:pt>
                <c:pt idx="2">
                  <c:v>2013 
(N=352*)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6.0000000000000005E-2</c:v>
                </c:pt>
                <c:pt idx="1">
                  <c:v>0.1</c:v>
                </c:pt>
                <c:pt idx="2">
                  <c:v>0.29829545454545453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Nie dzwonił, bo nie było aparatu telefonicznego / komórki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(N=354*)</c:v>
                </c:pt>
                <c:pt idx="1">
                  <c:v>2014 
(N=346*)</c:v>
                </c:pt>
                <c:pt idx="2">
                  <c:v>2013 
(N=352*)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0.16384180790960448</c:v>
                </c:pt>
                <c:pt idx="1">
                  <c:v>0.39000000000000007</c:v>
                </c:pt>
                <c:pt idx="2">
                  <c:v>0.21022727272727276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Nie dzwonił**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4029E-3"/>
                  <c:y val="-2.06998480615144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(N=354*)</c:v>
                </c:pt>
                <c:pt idx="1">
                  <c:v>2014 
(N=346*)</c:v>
                </c:pt>
                <c:pt idx="2">
                  <c:v>2013 
(N=352*)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0.76000000000000012</c:v>
                </c:pt>
                <c:pt idx="1">
                  <c:v>0.49000000000000005</c:v>
                </c:pt>
                <c:pt idx="2">
                  <c:v>0.46306818181818182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Tak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pl-PL" sz="110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(N=354*)</c:v>
                </c:pt>
                <c:pt idx="1">
                  <c:v>2014 
(N=346*)</c:v>
                </c:pt>
                <c:pt idx="2">
                  <c:v>2013 
(N=352*)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1.0000000000000002E-2</c:v>
                </c:pt>
                <c:pt idx="1">
                  <c:v>2.0000000000000004E-2</c:v>
                </c:pt>
                <c:pt idx="2">
                  <c:v>2.8409090909090912E-2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5161600"/>
        <c:axId val="35163136"/>
      </c:barChart>
      <c:catAx>
        <c:axId val="3516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163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163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5161600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60646777387791806"/>
          <c:y val="0.18200509499761391"/>
          <c:w val="0.37278018523239093"/>
          <c:h val="0.63598981000477484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(N=354*)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227904"/>
        <c:axId val="35229696"/>
      </c:barChart>
      <c:catAx>
        <c:axId val="352279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229696"/>
        <c:crosses val="autoZero"/>
        <c:auto val="1"/>
        <c:lblAlgn val="ctr"/>
        <c:lblOffset val="100"/>
        <c:noMultiLvlLbl val="0"/>
      </c:catAx>
      <c:valAx>
        <c:axId val="352296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227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77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(N=340)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1487744"/>
        <c:axId val="121489280"/>
      </c:barChart>
      <c:catAx>
        <c:axId val="12148774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21489280"/>
        <c:crosses val="autoZero"/>
        <c:auto val="1"/>
        <c:lblAlgn val="ctr"/>
        <c:lblOffset val="100"/>
        <c:noMultiLvlLbl val="0"/>
      </c:catAx>
      <c:valAx>
        <c:axId val="12148928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214877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82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0.73</c:v>
                </c:pt>
                <c:pt idx="1">
                  <c:v>0.71</c:v>
                </c:pt>
                <c:pt idx="2">
                  <c:v>0.72</c:v>
                </c:pt>
                <c:pt idx="3">
                  <c:v>0.56999999999999995</c:v>
                </c:pt>
                <c:pt idx="4">
                  <c:v>0.12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0.92</c:v>
                </c:pt>
                <c:pt idx="1">
                  <c:v>0.69</c:v>
                </c:pt>
                <c:pt idx="2">
                  <c:v>0.75</c:v>
                </c:pt>
                <c:pt idx="3">
                  <c:v>0.64</c:v>
                </c:pt>
                <c:pt idx="4">
                  <c:v>0.05</c:v>
                </c:pt>
                <c:pt idx="5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0.79545454545454541</c:v>
                </c:pt>
                <c:pt idx="1">
                  <c:v>0.46306818181818182</c:v>
                </c:pt>
                <c:pt idx="2">
                  <c:v>0.59090909090909094</c:v>
                </c:pt>
                <c:pt idx="3">
                  <c:v>0.48295454545454547</c:v>
                </c:pt>
                <c:pt idx="4">
                  <c:v>9.0909090909090912E-2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249536"/>
        <c:axId val="35255424"/>
      </c:barChart>
      <c:catAx>
        <c:axId val="35249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255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5542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2495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tx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369344"/>
        <c:axId val="35370880"/>
      </c:barChart>
      <c:catAx>
        <c:axId val="3536934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370880"/>
        <c:crosses val="autoZero"/>
        <c:auto val="1"/>
        <c:lblAlgn val="ctr"/>
        <c:lblOffset val="100"/>
        <c:noMultiLvlLbl val="0"/>
      </c:catAx>
      <c:valAx>
        <c:axId val="3537088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3693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20570132815030778"/>
          <c:w val="0.45079602938631519"/>
          <c:h val="0.135121667714704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7037037037"/>
          <c:y val="6.451534564852470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 / o braku opłat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0.44</c:v>
                </c:pt>
                <c:pt idx="1">
                  <c:v>0.08</c:v>
                </c:pt>
                <c:pt idx="2">
                  <c:v>0.03</c:v>
                </c:pt>
                <c:pt idx="3">
                  <c:v>0.46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 / o braku opłat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0.61647727272727271</c:v>
                </c:pt>
                <c:pt idx="1">
                  <c:v>6.5340909090909088E-2</c:v>
                </c:pt>
                <c:pt idx="2">
                  <c:v>5.6818181818181816E-2</c:v>
                </c:pt>
                <c:pt idx="3">
                  <c:v>0.26136363636363635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655680"/>
        <c:axId val="35657216"/>
      </c:barChart>
      <c:catAx>
        <c:axId val="3565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657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572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6556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3.1427633416291456E-2"/>
          <c:w val="0.72138728323699419"/>
          <c:h val="0.9685721374809186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11669">
              <a:noFill/>
              <a:prstDash val="solid"/>
            </a:ln>
          </c:spPr>
          <c:invertIfNegative val="0"/>
          <c:dLbls>
            <c:dLbl>
              <c:idx val="5"/>
              <c:delete val="1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  <c:pt idx="5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0.37</c:v>
                </c:pt>
                <c:pt idx="1">
                  <c:v>0.27</c:v>
                </c:pt>
                <c:pt idx="2">
                  <c:v>0.08</c:v>
                </c:pt>
                <c:pt idx="3">
                  <c:v>0.02</c:v>
                </c:pt>
                <c:pt idx="4">
                  <c:v>0.26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Pt>
            <c:idx val="5"/>
            <c:invertIfNegative val="0"/>
            <c:bubble3D val="0"/>
            <c:spPr>
              <a:noFill/>
              <a:ln w="23339">
                <a:noFill/>
              </a:ln>
            </c:spPr>
          </c:dPt>
          <c:dLbls>
            <c:dLbl>
              <c:idx val="5"/>
              <c:delete val="1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  <c:pt idx="5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0.30397727272727271</c:v>
                </c:pt>
                <c:pt idx="1">
                  <c:v>0.17613636363636365</c:v>
                </c:pt>
                <c:pt idx="2">
                  <c:v>7.3863636363636367E-2</c:v>
                </c:pt>
                <c:pt idx="3">
                  <c:v>1.9886363636363636E-2</c:v>
                </c:pt>
                <c:pt idx="4">
                  <c:v>0.41193181818181818</c:v>
                </c:pt>
                <c:pt idx="5">
                  <c:v>1.4204545454545454E-2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6114432"/>
        <c:axId val="36115968"/>
      </c:barChart>
      <c:catAx>
        <c:axId val="36114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115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159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1144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tx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6137216"/>
        <c:axId val="36143104"/>
      </c:barChart>
      <c:catAx>
        <c:axId val="3613721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6143104"/>
        <c:crosses val="autoZero"/>
        <c:auto val="1"/>
        <c:lblAlgn val="ctr"/>
        <c:lblOffset val="100"/>
        <c:noMultiLvlLbl val="0"/>
      </c:catAx>
      <c:valAx>
        <c:axId val="3614310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61372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4403236494556173"/>
          <c:y val="7.2600468758932155E-2"/>
          <c:w val="0.45079602938631519"/>
          <c:h val="0.135121667714704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996346704006937E-3"/>
          <c:y val="6.9866994416814349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(N=104)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6154368"/>
        <c:axId val="56320768"/>
      </c:barChart>
      <c:catAx>
        <c:axId val="3615436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320768"/>
        <c:crosses val="autoZero"/>
        <c:auto val="1"/>
        <c:lblAlgn val="ctr"/>
        <c:lblOffset val="100"/>
        <c:noMultiLvlLbl val="0"/>
      </c:catAx>
      <c:valAx>
        <c:axId val="5632076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61543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4403236494556173"/>
          <c:y val="7.2600468758932155E-2"/>
          <c:w val="0.45079602938631519"/>
          <c:h val="0.135121667714704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(N=250)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333056"/>
        <c:axId val="56334592"/>
      </c:barChart>
      <c:catAx>
        <c:axId val="5633305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334592"/>
        <c:crosses val="autoZero"/>
        <c:auto val="1"/>
        <c:lblAlgn val="ctr"/>
        <c:lblOffset val="100"/>
        <c:noMultiLvlLbl val="0"/>
      </c:catAx>
      <c:valAx>
        <c:axId val="563345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3330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19360125002381906"/>
          <c:w val="0.16534048529809284"/>
          <c:h val="0.135121667714704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0.44</c:v>
                </c:pt>
                <c:pt idx="1">
                  <c:v>0.38</c:v>
                </c:pt>
                <c:pt idx="2">
                  <c:v>0.16400000000000003</c:v>
                </c:pt>
                <c:pt idx="3">
                  <c:v>1.6E-2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56342016"/>
        <c:axId val="56402304"/>
      </c:barChart>
      <c:catAx>
        <c:axId val="56342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0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02304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563420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2603716776"/>
          <c:y val="5.2192194629320648E-2"/>
          <c:w val="0.72138728323699419"/>
          <c:h val="0.94780780537067943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nie ma opłat</c:v>
                </c:pt>
                <c:pt idx="1">
                  <c:v>nie odp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podał wyłącznie sumę  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 formatCode="0%">
                  <c:v>0.44</c:v>
                </c:pt>
                <c:pt idx="1">
                  <c:v>0.28846153846153844</c:v>
                </c:pt>
                <c:pt idx="2" formatCode="0%">
                  <c:v>0.05</c:v>
                </c:pt>
                <c:pt idx="3" formatCode="0%">
                  <c:v>0.08</c:v>
                </c:pt>
                <c:pt idx="4" formatCode="0%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56414208"/>
        <c:axId val="56416896"/>
      </c:barChart>
      <c:catAx>
        <c:axId val="56414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16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168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4142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(N=224)**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441472"/>
        <c:axId val="56447360"/>
      </c:barChart>
      <c:catAx>
        <c:axId val="5644147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447360"/>
        <c:crosses val="autoZero"/>
        <c:auto val="1"/>
        <c:lblAlgn val="ctr"/>
        <c:lblOffset val="100"/>
        <c:noMultiLvlLbl val="0"/>
      </c:catAx>
      <c:valAx>
        <c:axId val="5644736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4414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68E-2"/>
          <c:w val="0.84805571670965929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korytarzu*</c:v>
                </c:pt>
                <c:pt idx="4">
                  <c:v>Na stolikach</c:v>
                </c:pt>
                <c:pt idx="5">
                  <c:v>Na tablicy</c:v>
                </c:pt>
                <c:pt idx="6">
                  <c:v>W innym miejscu </c:v>
                </c:pt>
                <c:pt idx="7">
                  <c:v>Nie ma, brak kart informacyjnych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0.90588235294117647</c:v>
                </c:pt>
                <c:pt idx="1">
                  <c:v>0.20882352941176471</c:v>
                </c:pt>
                <c:pt idx="2">
                  <c:v>0.31176470588235294</c:v>
                </c:pt>
                <c:pt idx="3">
                  <c:v>0</c:v>
                </c:pt>
                <c:pt idx="4">
                  <c:v>0.12058823529411765</c:v>
                </c:pt>
                <c:pt idx="5">
                  <c:v>0</c:v>
                </c:pt>
                <c:pt idx="6">
                  <c:v>1.7647058823529412E-2</c:v>
                </c:pt>
                <c:pt idx="7">
                  <c:v>1.7647058823529412E-2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korytarzu*</c:v>
                </c:pt>
                <c:pt idx="4">
                  <c:v>Na stolikach</c:v>
                </c:pt>
                <c:pt idx="5">
                  <c:v>Na tablicy</c:v>
                </c:pt>
                <c:pt idx="6">
                  <c:v>W innym miejscu </c:v>
                </c:pt>
                <c:pt idx="7">
                  <c:v>Nie ma, brak kart informacyjnych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0.9</c:v>
                </c:pt>
                <c:pt idx="1">
                  <c:v>0.14000000000000001</c:v>
                </c:pt>
                <c:pt idx="2">
                  <c:v>0.01</c:v>
                </c:pt>
                <c:pt idx="3">
                  <c:v>0.03</c:v>
                </c:pt>
                <c:pt idx="4">
                  <c:v>0</c:v>
                </c:pt>
                <c:pt idx="5">
                  <c:v>0.02</c:v>
                </c:pt>
                <c:pt idx="6">
                  <c:v>0.02</c:v>
                </c:pt>
                <c:pt idx="7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korytarzu*</c:v>
                </c:pt>
                <c:pt idx="4">
                  <c:v>Na stolikach</c:v>
                </c:pt>
                <c:pt idx="5">
                  <c:v>Na tablicy</c:v>
                </c:pt>
                <c:pt idx="6">
                  <c:v>W innym miejscu </c:v>
                </c:pt>
                <c:pt idx="7">
                  <c:v>Nie ma, brak kart informacyjnych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0.85588235294117654</c:v>
                </c:pt>
                <c:pt idx="1">
                  <c:v>0.11470588235294117</c:v>
                </c:pt>
                <c:pt idx="2">
                  <c:v>5.8823529411764712E-2</c:v>
                </c:pt>
                <c:pt idx="3">
                  <c:v>0</c:v>
                </c:pt>
                <c:pt idx="4">
                  <c:v>4.1176470588235287E-2</c:v>
                </c:pt>
                <c:pt idx="5">
                  <c:v>2.0588235294117643E-2</c:v>
                </c:pt>
                <c:pt idx="6">
                  <c:v>0</c:v>
                </c:pt>
                <c:pt idx="7">
                  <c:v>3.8235294117647062E-2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8599552"/>
        <c:axId val="128601088"/>
      </c:barChart>
      <c:catAx>
        <c:axId val="128599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601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60108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85995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(N=354*)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(N=346*)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(N=352*)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649600"/>
        <c:axId val="56651136"/>
      </c:barChart>
      <c:catAx>
        <c:axId val="566496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651136"/>
        <c:crosses val="autoZero"/>
        <c:auto val="1"/>
        <c:lblAlgn val="ctr"/>
        <c:lblOffset val="100"/>
        <c:noMultiLvlLbl val="0"/>
      </c:catAx>
      <c:valAx>
        <c:axId val="5665113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649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68E-2"/>
          <c:w val="0.84805571670965929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0.625</c:v>
                </c:pt>
                <c:pt idx="1">
                  <c:v>0.12946428571428573</c:v>
                </c:pt>
                <c:pt idx="2">
                  <c:v>6.25E-2</c:v>
                </c:pt>
                <c:pt idx="3">
                  <c:v>0.18303571428571427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0.32</c:v>
                </c:pt>
                <c:pt idx="1">
                  <c:v>0.02</c:v>
                </c:pt>
                <c:pt idx="2">
                  <c:v>0.01</c:v>
                </c:pt>
                <c:pt idx="3">
                  <c:v>0.11</c:v>
                </c:pt>
                <c:pt idx="4">
                  <c:v>0.57999999999999996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0.23295454545454544</c:v>
                </c:pt>
                <c:pt idx="1">
                  <c:v>1.9886363636363636E-2</c:v>
                </c:pt>
                <c:pt idx="2">
                  <c:v>1.1363636363636364E-2</c:v>
                </c:pt>
                <c:pt idx="3">
                  <c:v>8.2386363636363633E-2</c:v>
                </c:pt>
                <c:pt idx="4">
                  <c:v>0.66193181818181823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724480"/>
        <c:axId val="56836864"/>
      </c:barChart>
      <c:catAx>
        <c:axId val="56724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836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836864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567244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0.72598870056497222</c:v>
                </c:pt>
                <c:pt idx="1">
                  <c:v>7.6271186440677916E-2</c:v>
                </c:pt>
                <c:pt idx="2">
                  <c:v>0.19774011299435026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0.8300000000000004</c:v>
                </c:pt>
                <c:pt idx="1">
                  <c:v>3.0000000000000002E-2</c:v>
                </c:pt>
                <c:pt idx="2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0.78125</c:v>
                </c:pt>
                <c:pt idx="1">
                  <c:v>1.4204545454545461E-2</c:v>
                </c:pt>
                <c:pt idx="2">
                  <c:v>0.20454545454545475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119104"/>
        <c:axId val="57120640"/>
      </c:barChart>
      <c:catAx>
        <c:axId val="57119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7120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1206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1191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408E-2"/>
          <c:w val="1"/>
          <c:h val="0.855052401140400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0.64689265536723151</c:v>
                </c:pt>
                <c:pt idx="1">
                  <c:v>0.61</c:v>
                </c:pt>
                <c:pt idx="2">
                  <c:v>0.58806818181818177</c:v>
                </c:pt>
                <c:pt idx="4">
                  <c:v>0.30508474576271188</c:v>
                </c:pt>
                <c:pt idx="5">
                  <c:v>0.27</c:v>
                </c:pt>
                <c:pt idx="6">
                  <c:v>0.30113636363636365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2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0.35</c:v>
                </c:pt>
                <c:pt idx="1">
                  <c:v>0.39</c:v>
                </c:pt>
                <c:pt idx="2">
                  <c:v>0.41193181818181818</c:v>
                </c:pt>
                <c:pt idx="4">
                  <c:v>0.48</c:v>
                </c:pt>
                <c:pt idx="5">
                  <c:v>0.49</c:v>
                </c:pt>
                <c:pt idx="6">
                  <c:v>0.69886363636363635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2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0.22033898305084743</c:v>
                </c:pt>
                <c:pt idx="5" formatCode="0%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870208"/>
        <c:axId val="57871744"/>
      </c:barChart>
      <c:catAx>
        <c:axId val="578702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7871744"/>
        <c:crosses val="autoZero"/>
        <c:auto val="1"/>
        <c:lblAlgn val="ctr"/>
        <c:lblOffset val="100"/>
        <c:noMultiLvlLbl val="0"/>
      </c:catAx>
      <c:valAx>
        <c:axId val="578717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87020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t"/>
      <c:layout>
        <c:manualLayout>
          <c:xMode val="edge"/>
          <c:yMode val="edge"/>
          <c:x val="1.3794193947293122E-2"/>
          <c:y val="0.41913182003466154"/>
          <c:w val="0.96181449368720473"/>
          <c:h val="6.6504805729710667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40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Sheet1!$A$3:$A$4</c:f>
              <c:strCache>
                <c:ptCount val="1"/>
                <c:pt idx="0">
                  <c:v>Czy podczas rozmowy odczuwałeś(aś) niechęć ze strony urzędnika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0.08</c:v>
                </c:pt>
                <c:pt idx="2">
                  <c:v>6.5340909090909088E-2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95E-3"/>
                  <c:y val="9.711506552717250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95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57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Sheet1!$A$3:$A$4</c:f>
              <c:strCache>
                <c:ptCount val="1"/>
                <c:pt idx="0">
                  <c:v>Czy podczas rozmowy odczuwałeś(aś) niechęć ze strony urzędnika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0.92</c:v>
                </c:pt>
                <c:pt idx="2">
                  <c:v>0.93465909090909094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949184"/>
        <c:axId val="57967360"/>
      </c:barChart>
      <c:catAx>
        <c:axId val="579491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7967360"/>
        <c:crosses val="autoZero"/>
        <c:auto val="1"/>
        <c:lblAlgn val="ctr"/>
        <c:lblOffset val="100"/>
        <c:noMultiLvlLbl val="0"/>
      </c:catAx>
      <c:valAx>
        <c:axId val="579673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94918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80654100529100525"/>
          <c:w val="0.95902085963490846"/>
          <c:h val="0.1934589947089947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2774557452579983E-2"/>
          <c:w val="0.89898136689895547"/>
          <c:h val="0.859787480518682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6">
                  <c:v>czy urzędnik w czasie załatwiania sprawy udzialał informacji w sposób kompetentny</c:v>
                </c:pt>
                <c:pt idx="9">
                  <c:v>czy urzędnik w czasie załatwiania sprawy udzielał informacji w sposób zrozumiały?</c:v>
                </c:pt>
                <c:pt idx="12">
                  <c:v>czy urzednik w czasie załatwiania sprawy był uprzejmy i miły?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0.5</c:v>
                </c:pt>
                <c:pt idx="1">
                  <c:v>0.66384180790960456</c:v>
                </c:pt>
                <c:pt idx="3">
                  <c:v>0.61176470588235299</c:v>
                </c:pt>
                <c:pt idx="4">
                  <c:v>0.76271186440677963</c:v>
                </c:pt>
                <c:pt idx="6">
                  <c:v>0.64705882352941169</c:v>
                </c:pt>
                <c:pt idx="7">
                  <c:v>0.75423728813559321</c:v>
                </c:pt>
                <c:pt idx="9">
                  <c:v>0.71470588235294119</c:v>
                </c:pt>
                <c:pt idx="10">
                  <c:v>0.80790960451977401</c:v>
                </c:pt>
                <c:pt idx="12">
                  <c:v>0.67352941176470593</c:v>
                </c:pt>
                <c:pt idx="13">
                  <c:v>0.78813559322033899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6">
                  <c:v>czy urzędnik w czasie załatwiania sprawy udzialał informacji w sposób kompetentny</c:v>
                </c:pt>
                <c:pt idx="9">
                  <c:v>czy urzędnik w czasie załatwiania sprawy udzielał informacji w sposób zrozumiały?</c:v>
                </c:pt>
                <c:pt idx="12">
                  <c:v>czy urzednik w czasie załatwiania sprawy był uprzejmy i miły?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0.4</c:v>
                </c:pt>
                <c:pt idx="1">
                  <c:v>0.25</c:v>
                </c:pt>
                <c:pt idx="3">
                  <c:v>0.32058823529411767</c:v>
                </c:pt>
                <c:pt idx="4">
                  <c:v>0.16949152542372878</c:v>
                </c:pt>
                <c:pt idx="6">
                  <c:v>0.31176470588235294</c:v>
                </c:pt>
                <c:pt idx="7">
                  <c:v>0.1807909604519774</c:v>
                </c:pt>
                <c:pt idx="9">
                  <c:v>0.27058823529411763</c:v>
                </c:pt>
                <c:pt idx="10">
                  <c:v>0.17796610169491525</c:v>
                </c:pt>
                <c:pt idx="12">
                  <c:v>0.27352941176470585</c:v>
                </c:pt>
                <c:pt idx="13">
                  <c:v>0.1864406779661017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dLbl>
              <c:idx val="8"/>
              <c:layout>
                <c:manualLayout>
                  <c:x val="-1.4035847776257535E-2"/>
                  <c:y val="2.7916812295707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6">
                  <c:v>czy urzędnik w czasie załatwiania sprawy udzialał informacji w sposób kompetentny</c:v>
                </c:pt>
                <c:pt idx="9">
                  <c:v>czy urzędnik w czasie załatwiania sprawy udzielał informacji w sposób zrozumiały?</c:v>
                </c:pt>
                <c:pt idx="12">
                  <c:v>czy urzednik w czasie załatwiania sprawy był uprzejmy i miły?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0.08</c:v>
                </c:pt>
                <c:pt idx="1">
                  <c:v>5.9322033898305086E-2</c:v>
                </c:pt>
                <c:pt idx="3">
                  <c:v>6.1764705882352944E-2</c:v>
                </c:pt>
                <c:pt idx="4">
                  <c:v>4.2372881355932195E-2</c:v>
                </c:pt>
                <c:pt idx="6">
                  <c:v>3.8235294117647062E-2</c:v>
                </c:pt>
                <c:pt idx="7">
                  <c:v>4.8022598870056499E-2</c:v>
                </c:pt>
                <c:pt idx="9">
                  <c:v>1.4705882352941178E-2</c:v>
                </c:pt>
                <c:pt idx="10">
                  <c:v>1.1299435028248588E-2</c:v>
                </c:pt>
                <c:pt idx="12">
                  <c:v>5.2941176470588235E-2</c:v>
                </c:pt>
                <c:pt idx="13">
                  <c:v>1.977401129943503E-2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czy jesteś zadowolony ze sposobu obsługi</c:v>
                </c:pt>
                <c:pt idx="3">
                  <c:v>czy urzędnik w czasie załatwiania sprawy poświęcił Ci dużo uwagi/czasu?</c:v>
                </c:pt>
                <c:pt idx="6">
                  <c:v>czy urzędnik w czasie załatwiania sprawy udzialał informacji w sposób kompetentny</c:v>
                </c:pt>
                <c:pt idx="9">
                  <c:v>czy urzędnik w czasie załatwiania sprawy udzielał informacji w sposób zrozumiały?</c:v>
                </c:pt>
                <c:pt idx="12">
                  <c:v>czy urzednik w czasie załatwiania sprawy był uprzejmy i miły?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0.02</c:v>
                </c:pt>
                <c:pt idx="1">
                  <c:v>2.2598870056497175E-2</c:v>
                </c:pt>
                <c:pt idx="3">
                  <c:v>1.1764705882352941E-2</c:v>
                </c:pt>
                <c:pt idx="4">
                  <c:v>2.5423728813559324E-2</c:v>
                </c:pt>
                <c:pt idx="6">
                  <c:v>5.8823529411764705E-3</c:v>
                </c:pt>
                <c:pt idx="7">
                  <c:v>1.6949152542372881E-2</c:v>
                </c:pt>
                <c:pt idx="9">
                  <c:v>5.8823529411764705E-3</c:v>
                </c:pt>
                <c:pt idx="10">
                  <c:v>2.8248587570621469E-3</c:v>
                </c:pt>
                <c:pt idx="13">
                  <c:v>5.6497175141242938E-3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8287616"/>
        <c:axId val="58289152"/>
      </c:barChart>
      <c:catAx>
        <c:axId val="58287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289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28915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8287616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79"/>
          <c:w val="0.98589065255732122"/>
          <c:h val="6.0149559707403356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66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(N=354*)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(N=352)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8702080"/>
        <c:axId val="58716160"/>
      </c:barChart>
      <c:catAx>
        <c:axId val="5870208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8716160"/>
        <c:crosses val="autoZero"/>
        <c:auto val="1"/>
        <c:lblAlgn val="ctr"/>
        <c:lblOffset val="100"/>
        <c:noMultiLvlLbl val="0"/>
      </c:catAx>
      <c:valAx>
        <c:axId val="5871616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87020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68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0.97</c:v>
                </c:pt>
                <c:pt idx="1">
                  <c:v>0.99</c:v>
                </c:pt>
                <c:pt idx="2">
                  <c:v>0.94</c:v>
                </c:pt>
                <c:pt idx="3">
                  <c:v>0.93</c:v>
                </c:pt>
                <c:pt idx="4">
                  <c:v>0.92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0.94</c:v>
                </c:pt>
                <c:pt idx="1">
                  <c:v>0.98</c:v>
                </c:pt>
                <c:pt idx="2">
                  <c:v>0.95</c:v>
                </c:pt>
                <c:pt idx="3">
                  <c:v>0.93</c:v>
                </c:pt>
                <c:pt idx="4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0.94</c:v>
                </c:pt>
                <c:pt idx="1">
                  <c:v>0.96</c:v>
                </c:pt>
                <c:pt idx="2">
                  <c:v>0.88</c:v>
                </c:pt>
                <c:pt idx="3">
                  <c:v>0.89</c:v>
                </c:pt>
                <c:pt idx="4">
                  <c:v>0.87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8744192"/>
        <c:axId val="58745984"/>
      </c:barChart>
      <c:catAx>
        <c:axId val="587441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8745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7459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87441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7"/>
          <c:y val="4.032258064516148E-3"/>
          <c:w val="0.84615384615384837"/>
          <c:h val="0.842741935483876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dLbl>
              <c:idx val="0"/>
              <c:layout>
                <c:manualLayout>
                  <c:x val="1.6481787300588264E-2"/>
                  <c:y val="-1.77071520199297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(N=354*)</c:v>
                </c:pt>
                <c:pt idx="1">
                  <c:v>2014 (N=346*)</c:v>
                </c:pt>
                <c:pt idx="2">
                  <c:v>2013 (N=352*)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8.4745762711864441E-3</c:v>
                </c:pt>
                <c:pt idx="1">
                  <c:v>1.0000000000000002E-2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(N=354*)</c:v>
                </c:pt>
                <c:pt idx="1">
                  <c:v>2014 (N=346*)</c:v>
                </c:pt>
                <c:pt idx="2">
                  <c:v>2013 (N=352*)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0.99152542372881369</c:v>
                </c:pt>
                <c:pt idx="1">
                  <c:v>0.99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58951936"/>
        <c:axId val="58966016"/>
      </c:barChart>
      <c:catAx>
        <c:axId val="58951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8966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9660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895193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>
        <c:manualLayout>
          <c:xMode val="edge"/>
          <c:yMode val="edge"/>
          <c:x val="0.43272179846148356"/>
          <c:y val="0.85734955102344468"/>
          <c:w val="0.18235358624873868"/>
          <c:h val="0.1426504489765565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Sheet1!$E$1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0%</c:formatCode>
                <c:ptCount val="5"/>
                <c:pt idx="0">
                  <c:v>0.68539325842696619</c:v>
                </c:pt>
                <c:pt idx="1">
                  <c:v>0.797752808988764</c:v>
                </c:pt>
                <c:pt idx="2">
                  <c:v>5.6179775280898882E-2</c:v>
                </c:pt>
                <c:pt idx="3">
                  <c:v>0.80898876404494391</c:v>
                </c:pt>
                <c:pt idx="4">
                  <c:v>0.7078651685393258</c:v>
                </c:pt>
              </c:numCache>
            </c:numRef>
          </c:val>
        </c:ser>
        <c:ser>
          <c:idx val="0"/>
          <c:order val="1"/>
          <c:tx>
            <c:strRef>
              <c:f>Sheet1!$F$1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0.72</c:v>
                </c:pt>
                <c:pt idx="1">
                  <c:v>0.96</c:v>
                </c:pt>
                <c:pt idx="2">
                  <c:v>0.02</c:v>
                </c:pt>
                <c:pt idx="3">
                  <c:v>0.98</c:v>
                </c:pt>
                <c:pt idx="4">
                  <c:v>0.89</c:v>
                </c:pt>
              </c:numCache>
            </c:numRef>
          </c:val>
        </c:ser>
        <c:ser>
          <c:idx val="1"/>
          <c:order val="2"/>
          <c:tx>
            <c:strRef>
              <c:f>Sheet1!$G$1</c:f>
              <c:strCache>
                <c:ptCount val="1"/>
                <c:pt idx="0">
                  <c:v>2015 (N=89)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Sheet1!$G$2:$G$6</c:f>
              <c:numCache>
                <c:formatCode>0%</c:formatCode>
                <c:ptCount val="5"/>
                <c:pt idx="0">
                  <c:v>0.67</c:v>
                </c:pt>
                <c:pt idx="1">
                  <c:v>0.76</c:v>
                </c:pt>
                <c:pt idx="2">
                  <c:v>7.0000000000000007E-2</c:v>
                </c:pt>
                <c:pt idx="3">
                  <c:v>0.93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59033472"/>
        <c:axId val="59035008"/>
      </c:barChart>
      <c:catAx>
        <c:axId val="590334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59035008"/>
        <c:crossesAt val="0"/>
        <c:auto val="1"/>
        <c:lblAlgn val="ctr"/>
        <c:lblOffset val="100"/>
        <c:noMultiLvlLbl val="0"/>
      </c:catAx>
      <c:valAx>
        <c:axId val="59035008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90334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86712934027777822"/>
          <c:h val="0.111715151515151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7"/>
          <c:y val="4.032258064516148E-3"/>
          <c:w val="0.84615384615384837"/>
          <c:h val="0.8427419354838763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(N=334)</c:v>
                </c:pt>
                <c:pt idx="1">
                  <c:v>2014 (N=340)</c:v>
                </c:pt>
                <c:pt idx="2">
                  <c:v>2013 (N=327)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0.98</c:v>
                </c:pt>
                <c:pt idx="1">
                  <c:v>0.99</c:v>
                </c:pt>
                <c:pt idx="2">
                  <c:v>0.98776758409785925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(N=334)</c:v>
                </c:pt>
                <c:pt idx="1">
                  <c:v>2014 (N=340)</c:v>
                </c:pt>
                <c:pt idx="2">
                  <c:v>2013 (N=327)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0.02</c:v>
                </c:pt>
                <c:pt idx="1">
                  <c:v>0.01</c:v>
                </c:pt>
                <c:pt idx="2">
                  <c:v>1.2232415902140671E-2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6345088"/>
        <c:axId val="136346624"/>
      </c:barChart>
      <c:catAx>
        <c:axId val="136345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34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346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6345088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Sheet1!$E$1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0.70588235294117641</c:v>
                </c:pt>
                <c:pt idx="1">
                  <c:v>0.8</c:v>
                </c:pt>
                <c:pt idx="2">
                  <c:v>2.3529411764705882E-2</c:v>
                </c:pt>
                <c:pt idx="3">
                  <c:v>0.8</c:v>
                </c:pt>
                <c:pt idx="4">
                  <c:v>0.68235294117647061</c:v>
                </c:pt>
              </c:numCache>
            </c:numRef>
          </c:val>
        </c:ser>
        <c:ser>
          <c:idx val="0"/>
          <c:order val="1"/>
          <c:tx>
            <c:strRef>
              <c:f>Sheet1!$F$1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0.64</c:v>
                </c:pt>
                <c:pt idx="1">
                  <c:v>0.91</c:v>
                </c:pt>
                <c:pt idx="2">
                  <c:v>0.02</c:v>
                </c:pt>
                <c:pt idx="3">
                  <c:v>0.94</c:v>
                </c:pt>
                <c:pt idx="4">
                  <c:v>0.93</c:v>
                </c:pt>
              </c:numCache>
            </c:numRef>
          </c:val>
        </c:ser>
        <c:ser>
          <c:idx val="1"/>
          <c:order val="2"/>
          <c:tx>
            <c:strRef>
              <c:f>Sheet1!$G$1</c:f>
              <c:strCache>
                <c:ptCount val="1"/>
                <c:pt idx="0">
                  <c:v>2015 (N=84)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0.6</c:v>
                </c:pt>
                <c:pt idx="1">
                  <c:v>0.77</c:v>
                </c:pt>
                <c:pt idx="2">
                  <c:v>7.0000000000000007E-2</c:v>
                </c:pt>
                <c:pt idx="3">
                  <c:v>0.96</c:v>
                </c:pt>
                <c:pt idx="4">
                  <c:v>0.96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59186176"/>
        <c:axId val="59192064"/>
      </c:barChart>
      <c:catAx>
        <c:axId val="5918617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59192064"/>
        <c:crossesAt val="0"/>
        <c:auto val="1"/>
        <c:lblAlgn val="ctr"/>
        <c:lblOffset val="100"/>
        <c:noMultiLvlLbl val="0"/>
      </c:catAx>
      <c:valAx>
        <c:axId val="59192064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9186176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7986232638888896"/>
          <c:h val="0.1116520202020202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Sheet1!$E$1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0.69662921348314644</c:v>
                </c:pt>
                <c:pt idx="1">
                  <c:v>0.83707865168539353</c:v>
                </c:pt>
                <c:pt idx="2">
                  <c:v>2.2471910112359567E-2</c:v>
                </c:pt>
                <c:pt idx="3">
                  <c:v>0.8820224719101124</c:v>
                </c:pt>
                <c:pt idx="4">
                  <c:v>0.7415730337078652</c:v>
                </c:pt>
              </c:numCache>
            </c:numRef>
          </c:val>
        </c:ser>
        <c:ser>
          <c:idx val="0"/>
          <c:order val="1"/>
          <c:tx>
            <c:strRef>
              <c:f>Sheet1!$F$1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0.66000000000000014</c:v>
                </c:pt>
                <c:pt idx="1">
                  <c:v>0.95000000000000007</c:v>
                </c:pt>
                <c:pt idx="2">
                  <c:v>1.0000000000000002E-2</c:v>
                </c:pt>
                <c:pt idx="3">
                  <c:v>0.95000000000000007</c:v>
                </c:pt>
                <c:pt idx="4">
                  <c:v>0.9</c:v>
                </c:pt>
              </c:numCache>
            </c:numRef>
          </c:val>
        </c:ser>
        <c:ser>
          <c:idx val="1"/>
          <c:order val="2"/>
          <c:tx>
            <c:strRef>
              <c:f>Sheet1!$G$1</c:f>
              <c:strCache>
                <c:ptCount val="1"/>
                <c:pt idx="0">
                  <c:v>2015 (N=181)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0.81</c:v>
                </c:pt>
                <c:pt idx="1">
                  <c:v>0.75000000000000011</c:v>
                </c:pt>
                <c:pt idx="2">
                  <c:v>4.0000000000000008E-2</c:v>
                </c:pt>
                <c:pt idx="3">
                  <c:v>0.96000000000000008</c:v>
                </c:pt>
                <c:pt idx="4">
                  <c:v>0.93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59228544"/>
        <c:axId val="59230080"/>
      </c:barChart>
      <c:catAx>
        <c:axId val="592285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59230080"/>
        <c:crossesAt val="0"/>
        <c:auto val="1"/>
        <c:lblAlgn val="ctr"/>
        <c:lblOffset val="100"/>
        <c:noMultiLvlLbl val="0"/>
      </c:catAx>
      <c:valAx>
        <c:axId val="5923008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9228544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8637083333333343"/>
          <c:h val="0.11142979797979798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62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WOM (Wydział Obsługi Mieszkańców)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6108">
                <a:noFill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383853833376271"/>
                  <c:y val="-4.12175925925925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przypięty| powieszony na szyi</c:v>
                </c:pt>
                <c:pt idx="1">
                  <c:v>przypięty w innym miejscu niż na szyi</c:v>
                </c:pt>
                <c:pt idx="2">
                  <c:v>znajduje się w okienku (urzędnik nie nosi identyfikatora ...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0.72</c:v>
                </c:pt>
                <c:pt idx="1">
                  <c:v>0.18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62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6108">
                <a:noFill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 algn="ctr">
                    <a:defRPr lang="en-US" sz="1050" b="0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przypięty| powieszony na szyi</c:v>
                </c:pt>
                <c:pt idx="1">
                  <c:v>przypięty w innym miejscu niż na szyi</c:v>
                </c:pt>
                <c:pt idx="2">
                  <c:v>znajduje się w okienku (urzędnik nie nosi identyfikatora ...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0.82</c:v>
                </c:pt>
                <c:pt idx="1">
                  <c:v>0.14000000000000001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62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BAiSO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6108">
                <a:noFill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412407203515161"/>
                  <c:y val="-6.4256481481481484E-2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 algn="ctr">
                    <a:defRPr lang="en-US" sz="1050" b="0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przypięty| powieszony na szyi</c:v>
                </c:pt>
                <c:pt idx="1">
                  <c:v>przypięty w innym miejscu niż na szyi</c:v>
                </c:pt>
                <c:pt idx="2">
                  <c:v>znajduje się w okienku (urzędnik nie nosi identyfikatora ...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0.72972972972972971</c:v>
                </c:pt>
                <c:pt idx="1">
                  <c:v>0.14189189189189194</c:v>
                </c:pt>
                <c:pt idx="2">
                  <c:v>0.12837837837837837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17440660474E-3"/>
          <c:y val="8.1531040084197356E-2"/>
          <c:w val="0.99484004127966952"/>
          <c:h val="0.75703824462539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Zachował się w inny sposób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1"/>
                <c:pt idx="0">
                  <c:v>2015
(N=85)</c:v>
                </c:pt>
                <c:pt idx="1">
                  <c:v>2014
(N=106)</c:v>
                </c:pt>
                <c:pt idx="2">
                  <c:v>2013 
(N=85)</c:v>
                </c:pt>
                <c:pt idx="4">
                  <c:v>2015
(N=84)</c:v>
                </c:pt>
                <c:pt idx="5">
                  <c:v>2014
(N=87)</c:v>
                </c:pt>
                <c:pt idx="6">
                  <c:v>2013 
(N=85)</c:v>
                </c:pt>
                <c:pt idx="8">
                  <c:v>2015
(N=171)</c:v>
                </c:pt>
                <c:pt idx="9">
                  <c:v>2014
(N=169)</c:v>
                </c:pt>
                <c:pt idx="10">
                  <c:v>2013 
(N=170)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Nie, odesłał w inne miejsce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Sheet1!$B$1:$T$1</c:f>
              <c:strCache>
                <c:ptCount val="11"/>
                <c:pt idx="0">
                  <c:v>2015
(N=85)</c:v>
                </c:pt>
                <c:pt idx="1">
                  <c:v>2014
(N=106)</c:v>
                </c:pt>
                <c:pt idx="2">
                  <c:v>2013 
(N=85)</c:v>
                </c:pt>
                <c:pt idx="4">
                  <c:v>2015
(N=84)</c:v>
                </c:pt>
                <c:pt idx="5">
                  <c:v>2014
(N=87)</c:v>
                </c:pt>
                <c:pt idx="6">
                  <c:v>2013 
(N=85)</c:v>
                </c:pt>
                <c:pt idx="8">
                  <c:v>2015
(N=171)</c:v>
                </c:pt>
                <c:pt idx="9">
                  <c:v>2014
(N=169)</c:v>
                </c:pt>
                <c:pt idx="10">
                  <c:v>2013 
(N=170)</c:v>
                </c:pt>
              </c:strCache>
            </c:strRef>
          </c:cat>
          <c:val>
            <c:numRef>
              <c:f>Sheet1!$B$3:$T$3</c:f>
              <c:numCache>
                <c:formatCode>0%</c:formatCode>
                <c:ptCount val="11"/>
                <c:pt idx="0">
                  <c:v>0.09</c:v>
                </c:pt>
                <c:pt idx="1">
                  <c:v>0.28000000000000003</c:v>
                </c:pt>
                <c:pt idx="2">
                  <c:v>7.0588235294117646E-2</c:v>
                </c:pt>
                <c:pt idx="4">
                  <c:v>0.17</c:v>
                </c:pt>
                <c:pt idx="5">
                  <c:v>0.31</c:v>
                </c:pt>
                <c:pt idx="6">
                  <c:v>0.30588235294117649</c:v>
                </c:pt>
                <c:pt idx="8">
                  <c:v>0.02</c:v>
                </c:pt>
                <c:pt idx="9">
                  <c:v>0.03</c:v>
                </c:pt>
                <c:pt idx="10">
                  <c:v>2.3529411764705882E-2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Sheet1!$B$1:$T$1</c:f>
              <c:strCache>
                <c:ptCount val="11"/>
                <c:pt idx="0">
                  <c:v>2015
(N=85)</c:v>
                </c:pt>
                <c:pt idx="1">
                  <c:v>2014
(N=106)</c:v>
                </c:pt>
                <c:pt idx="2">
                  <c:v>2013 
(N=85)</c:v>
                </c:pt>
                <c:pt idx="4">
                  <c:v>2015
(N=84)</c:v>
                </c:pt>
                <c:pt idx="5">
                  <c:v>2014
(N=87)</c:v>
                </c:pt>
                <c:pt idx="6">
                  <c:v>2013 
(N=85)</c:v>
                </c:pt>
                <c:pt idx="8">
                  <c:v>2015
(N=171)</c:v>
                </c:pt>
                <c:pt idx="9">
                  <c:v>2014
(N=169)</c:v>
                </c:pt>
                <c:pt idx="10">
                  <c:v>2013 
(N=170)</c:v>
                </c:pt>
              </c:strCache>
            </c:strRef>
          </c:cat>
          <c:val>
            <c:numRef>
              <c:f>Sheet1!$B$4:$T$4</c:f>
              <c:numCache>
                <c:formatCode>0%</c:formatCode>
                <c:ptCount val="11"/>
                <c:pt idx="0">
                  <c:v>0.91</c:v>
                </c:pt>
                <c:pt idx="1">
                  <c:v>0.72</c:v>
                </c:pt>
                <c:pt idx="2">
                  <c:v>0.92941176470588227</c:v>
                </c:pt>
                <c:pt idx="4">
                  <c:v>0.83</c:v>
                </c:pt>
                <c:pt idx="5">
                  <c:v>0.69</c:v>
                </c:pt>
                <c:pt idx="6">
                  <c:v>0.69411764705882351</c:v>
                </c:pt>
                <c:pt idx="8">
                  <c:v>0.98</c:v>
                </c:pt>
                <c:pt idx="9">
                  <c:v>0.97</c:v>
                </c:pt>
                <c:pt idx="10">
                  <c:v>0.97647058823529409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9732352"/>
        <c:axId val="59733888"/>
      </c:barChart>
      <c:catAx>
        <c:axId val="5973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9733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7338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9732352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4.8726972140501749E-2"/>
          <c:y val="0.94826271630880865"/>
          <c:w val="0.89371420147003244"/>
          <c:h val="5.173728369119219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17440660474E-3"/>
          <c:y val="8.1531040084197356E-2"/>
          <c:w val="0.99484004127966952"/>
          <c:h val="0.7257287689481732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1"/>
                <c:pt idx="0">
                  <c:v>2015
(N=89)</c:v>
                </c:pt>
                <c:pt idx="1">
                  <c:v>2014 
(N=106)</c:v>
                </c:pt>
                <c:pt idx="2">
                  <c:v>2013 
(N=89)</c:v>
                </c:pt>
                <c:pt idx="4">
                  <c:v>2015 
(N=84)</c:v>
                </c:pt>
                <c:pt idx="5">
                  <c:v>2014 
(N=87)</c:v>
                </c:pt>
                <c:pt idx="6">
                  <c:v>2013 
(N=85)</c:v>
                </c:pt>
                <c:pt idx="8">
                  <c:v>2015 
(N=181)</c:v>
                </c:pt>
                <c:pt idx="9">
                  <c:v>2014 
(N=169)</c:v>
                </c:pt>
                <c:pt idx="10">
                  <c:v>2013 
(N=178)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nie wyjaśnił przyczyny,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Sheet1!$B$1:$T$1</c:f>
              <c:strCache>
                <c:ptCount val="11"/>
                <c:pt idx="0">
                  <c:v>2015
(N=89)</c:v>
                </c:pt>
                <c:pt idx="1">
                  <c:v>2014 
(N=106)</c:v>
                </c:pt>
                <c:pt idx="2">
                  <c:v>2013 
(N=89)</c:v>
                </c:pt>
                <c:pt idx="4">
                  <c:v>2015 
(N=84)</c:v>
                </c:pt>
                <c:pt idx="5">
                  <c:v>2014 
(N=87)</c:v>
                </c:pt>
                <c:pt idx="6">
                  <c:v>2013 
(N=85)</c:v>
                </c:pt>
                <c:pt idx="8">
                  <c:v>2015 
(N=181)</c:v>
                </c:pt>
                <c:pt idx="9">
                  <c:v>2014 
(N=169)</c:v>
                </c:pt>
                <c:pt idx="10">
                  <c:v>2013 
(N=178)</c:v>
                </c:pt>
              </c:strCache>
            </c:strRef>
          </c:cat>
          <c:val>
            <c:numRef>
              <c:f>Sheet1!$B$3:$T$3</c:f>
              <c:numCache>
                <c:formatCode>0%</c:formatCode>
                <c:ptCount val="11"/>
                <c:pt idx="0">
                  <c:v>0.01</c:v>
                </c:pt>
                <c:pt idx="1">
                  <c:v>0.02</c:v>
                </c:pt>
                <c:pt idx="2">
                  <c:v>1.1235955056179777E-2</c:v>
                </c:pt>
                <c:pt idx="8">
                  <c:v>0.01</c:v>
                </c:pt>
                <c:pt idx="9">
                  <c:v>0.01</c:v>
                </c:pt>
                <c:pt idx="10">
                  <c:v>1.1235955056179777E-2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dLbl>
              <c:idx val="2"/>
              <c:layout>
                <c:manualLayout>
                  <c:x val="-1.4719563911477238E-3"/>
                  <c:y val="-2.5616843735908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Sheet1!$B$1:$T$1</c:f>
              <c:strCache>
                <c:ptCount val="11"/>
                <c:pt idx="0">
                  <c:v>2015
(N=89)</c:v>
                </c:pt>
                <c:pt idx="1">
                  <c:v>2014 
(N=106)</c:v>
                </c:pt>
                <c:pt idx="2">
                  <c:v>2013 
(N=89)</c:v>
                </c:pt>
                <c:pt idx="4">
                  <c:v>2015 
(N=84)</c:v>
                </c:pt>
                <c:pt idx="5">
                  <c:v>2014 
(N=87)</c:v>
                </c:pt>
                <c:pt idx="6">
                  <c:v>2013 
(N=85)</c:v>
                </c:pt>
                <c:pt idx="8">
                  <c:v>2015 
(N=181)</c:v>
                </c:pt>
                <c:pt idx="9">
                  <c:v>2014 
(N=169)</c:v>
                </c:pt>
                <c:pt idx="10">
                  <c:v>2013 
(N=178)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1"/>
                <c:pt idx="0" formatCode="0%">
                  <c:v>4.2105263157894736E-2</c:v>
                </c:pt>
                <c:pt idx="2" formatCode="0%">
                  <c:v>2.2471910112359553E-2</c:v>
                </c:pt>
                <c:pt idx="4" formatCode="0%">
                  <c:v>0.01</c:v>
                </c:pt>
                <c:pt idx="5" formatCode="0%">
                  <c:v>0.01</c:v>
                </c:pt>
                <c:pt idx="6" formatCode="0%">
                  <c:v>1.1764705882352941E-2</c:v>
                </c:pt>
                <c:pt idx="9" formatCode="0%">
                  <c:v>0.02</c:v>
                </c:pt>
                <c:pt idx="10" formatCode="0%">
                  <c:v>1.1235955056179777E-2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Sheet1!$B$1:$T$1</c:f>
              <c:strCache>
                <c:ptCount val="11"/>
                <c:pt idx="0">
                  <c:v>2015
(N=89)</c:v>
                </c:pt>
                <c:pt idx="1">
                  <c:v>2014 
(N=106)</c:v>
                </c:pt>
                <c:pt idx="2">
                  <c:v>2013 
(N=89)</c:v>
                </c:pt>
                <c:pt idx="4">
                  <c:v>2015 
(N=84)</c:v>
                </c:pt>
                <c:pt idx="5">
                  <c:v>2014 
(N=87)</c:v>
                </c:pt>
                <c:pt idx="6">
                  <c:v>2013 
(N=85)</c:v>
                </c:pt>
                <c:pt idx="8">
                  <c:v>2015 
(N=181)</c:v>
                </c:pt>
                <c:pt idx="9">
                  <c:v>2014 
(N=169)</c:v>
                </c:pt>
                <c:pt idx="10">
                  <c:v>2013 
(N=178)</c:v>
                </c:pt>
              </c:strCache>
            </c:strRef>
          </c:cat>
          <c:val>
            <c:numRef>
              <c:f>Sheet1!$B$5:$T$5</c:f>
              <c:numCache>
                <c:formatCode>0%</c:formatCode>
                <c:ptCount val="11"/>
                <c:pt idx="0">
                  <c:v>0.94</c:v>
                </c:pt>
                <c:pt idx="1">
                  <c:v>0.98</c:v>
                </c:pt>
                <c:pt idx="2">
                  <c:v>0.9662921348314607</c:v>
                </c:pt>
                <c:pt idx="4">
                  <c:v>0.99</c:v>
                </c:pt>
                <c:pt idx="5">
                  <c:v>0.99</c:v>
                </c:pt>
                <c:pt idx="6">
                  <c:v>0.9882352941176471</c:v>
                </c:pt>
                <c:pt idx="8">
                  <c:v>0.99</c:v>
                </c:pt>
                <c:pt idx="9">
                  <c:v>0.97</c:v>
                </c:pt>
                <c:pt idx="10">
                  <c:v>0.97752808988764039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9953920"/>
        <c:axId val="59955456"/>
      </c:barChart>
      <c:catAx>
        <c:axId val="5995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9955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9554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9953920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4.9446608143071481E-2"/>
          <c:y val="0.9197119259294454"/>
          <c:w val="0.89227504536697089"/>
          <c:h val="7.45954421292417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0.12359550561797754</c:v>
                </c:pt>
                <c:pt idx="1">
                  <c:v>1.1235955056179777E-2</c:v>
                </c:pt>
                <c:pt idx="2">
                  <c:v>6.741573033707865E-2</c:v>
                </c:pt>
                <c:pt idx="3">
                  <c:v>0.15730337078651685</c:v>
                </c:pt>
                <c:pt idx="4">
                  <c:v>0.6404494382022472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0.08</c:v>
                </c:pt>
                <c:pt idx="1">
                  <c:v>0.02</c:v>
                </c:pt>
                <c:pt idx="2">
                  <c:v>0.08</c:v>
                </c:pt>
                <c:pt idx="3">
                  <c:v>0.03</c:v>
                </c:pt>
                <c:pt idx="4">
                  <c:v>0.8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2015 (N=89)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0.06</c:v>
                </c:pt>
                <c:pt idx="1">
                  <c:v>0</c:v>
                </c:pt>
                <c:pt idx="2">
                  <c:v>3.1578947368421054E-2</c:v>
                </c:pt>
                <c:pt idx="3">
                  <c:v>0.03</c:v>
                </c:pt>
                <c:pt idx="4">
                  <c:v>0.88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60077952"/>
        <c:axId val="60079488"/>
      </c:barChart>
      <c:catAx>
        <c:axId val="600779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60079488"/>
        <c:crossesAt val="0"/>
        <c:auto val="1"/>
        <c:lblAlgn val="ctr"/>
        <c:lblOffset val="100"/>
        <c:noMultiLvlLbl val="0"/>
      </c:catAx>
      <c:valAx>
        <c:axId val="60079488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00779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59243697478990998"/>
          <c:h val="0.152334152334152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9.4117647058823528E-2</c:v>
                </c:pt>
                <c:pt idx="1">
                  <c:v>1.1764705882352941E-2</c:v>
                </c:pt>
                <c:pt idx="2">
                  <c:v>4.7058823529411764E-2</c:v>
                </c:pt>
                <c:pt idx="3">
                  <c:v>7.0588235294117646E-2</c:v>
                </c:pt>
                <c:pt idx="4">
                  <c:v>0.77647058823529402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0.03</c:v>
                </c:pt>
                <c:pt idx="1">
                  <c:v>0.02</c:v>
                </c:pt>
                <c:pt idx="2">
                  <c:v>0.13</c:v>
                </c:pt>
                <c:pt idx="3">
                  <c:v>0.05</c:v>
                </c:pt>
                <c:pt idx="4">
                  <c:v>0.77</c:v>
                </c:pt>
              </c:numCache>
            </c:numRef>
          </c:val>
        </c:ser>
        <c:ser>
          <c:idx val="0"/>
          <c:order val="2"/>
          <c:tx>
            <c:strRef>
              <c:f>Sheet1!$F$1</c:f>
              <c:strCache>
                <c:ptCount val="1"/>
                <c:pt idx="0">
                  <c:v>2015 (N=84)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2.3809523809523808E-2</c:v>
                </c:pt>
                <c:pt idx="1">
                  <c:v>0</c:v>
                </c:pt>
                <c:pt idx="2">
                  <c:v>0.06</c:v>
                </c:pt>
                <c:pt idx="3">
                  <c:v>0.01</c:v>
                </c:pt>
                <c:pt idx="4">
                  <c:v>0.90476190476190477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60206080"/>
        <c:axId val="60232448"/>
      </c:barChart>
      <c:catAx>
        <c:axId val="602060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60232448"/>
        <c:crossesAt val="0"/>
        <c:auto val="1"/>
        <c:lblAlgn val="ctr"/>
        <c:lblOffset val="100"/>
        <c:noMultiLvlLbl val="0"/>
      </c:catAx>
      <c:valAx>
        <c:axId val="60232448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0206080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7986232638888896"/>
          <c:h val="0.15024629629629635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9.9431818181818177E-2</c:v>
                </c:pt>
                <c:pt idx="1">
                  <c:v>1.1363636363636364E-2</c:v>
                </c:pt>
                <c:pt idx="2">
                  <c:v>5.1136363636363633E-2</c:v>
                </c:pt>
                <c:pt idx="3">
                  <c:v>0.12215909090909091</c:v>
                </c:pt>
                <c:pt idx="4">
                  <c:v>0.71590909090909094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0.04</c:v>
                </c:pt>
                <c:pt idx="1">
                  <c:v>0.01</c:v>
                </c:pt>
                <c:pt idx="2">
                  <c:v>0.09</c:v>
                </c:pt>
                <c:pt idx="3">
                  <c:v>0.02</c:v>
                </c:pt>
                <c:pt idx="4">
                  <c:v>0.84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2015 (N=181)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0.03</c:v>
                </c:pt>
                <c:pt idx="1">
                  <c:v>0.01</c:v>
                </c:pt>
                <c:pt idx="2">
                  <c:v>7.0000000000000007E-2</c:v>
                </c:pt>
                <c:pt idx="3">
                  <c:v>0.01</c:v>
                </c:pt>
                <c:pt idx="4">
                  <c:v>0.89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60662144"/>
        <c:axId val="60663680"/>
      </c:barChart>
      <c:catAx>
        <c:axId val="606621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60663680"/>
        <c:crossesAt val="0"/>
        <c:auto val="1"/>
        <c:lblAlgn val="ctr"/>
        <c:lblOffset val="100"/>
        <c:noMultiLvlLbl val="0"/>
      </c:catAx>
      <c:valAx>
        <c:axId val="6066368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0662144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67142857142857737"/>
          <c:h val="0.15270935960591211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7"/>
          <c:y val="4.032258064516148E-3"/>
          <c:w val="0.84615384615384837"/>
          <c:h val="0.8427419354838763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(N=334)</c:v>
                </c:pt>
                <c:pt idx="1">
                  <c:v>2014 (N=340)</c:v>
                </c:pt>
                <c:pt idx="2">
                  <c:v>2013 (N=327)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0.94801223241590205</c:v>
                </c:pt>
                <c:pt idx="1">
                  <c:v>0.98</c:v>
                </c:pt>
                <c:pt idx="2">
                  <c:v>0.94801223241590205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(N=334)</c:v>
                </c:pt>
                <c:pt idx="1">
                  <c:v>2014 (N=340)</c:v>
                </c:pt>
                <c:pt idx="2">
                  <c:v>2013 (N=327)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5.1987767584097865E-2</c:v>
                </c:pt>
                <c:pt idx="1">
                  <c:v>0.02</c:v>
                </c:pt>
                <c:pt idx="2">
                  <c:v>5.1987767584097865E-2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7220096"/>
        <c:axId val="137221632"/>
      </c:barChart>
      <c:catAx>
        <c:axId val="137220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221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2216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722009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0.89887640449438211</c:v>
                </c:pt>
                <c:pt idx="1">
                  <c:v>7.8651685393258425E-2</c:v>
                </c:pt>
                <c:pt idx="2">
                  <c:v>2.2471910112359553E-2</c:v>
                </c:pt>
                <c:pt idx="3">
                  <c:v>2.2471910112359553E-2</c:v>
                </c:pt>
                <c:pt idx="4">
                  <c:v>0.98876404494382031</c:v>
                </c:pt>
                <c:pt idx="5">
                  <c:v>0.9213483146067416</c:v>
                </c:pt>
              </c:numCache>
            </c:numRef>
          </c:val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0.93</c:v>
                </c:pt>
                <c:pt idx="1">
                  <c:v>7.0000000000000007E-2</c:v>
                </c:pt>
                <c:pt idx="2">
                  <c:v>0.01</c:v>
                </c:pt>
                <c:pt idx="3">
                  <c:v>0.03</c:v>
                </c:pt>
                <c:pt idx="4">
                  <c:v>0.99</c:v>
                </c:pt>
                <c:pt idx="5">
                  <c:v>0.98</c:v>
                </c:pt>
              </c:numCache>
            </c:numRef>
          </c:val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2015 (N=89)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0.93</c:v>
                </c:pt>
                <c:pt idx="1">
                  <c:v>0.08</c:v>
                </c:pt>
                <c:pt idx="2">
                  <c:v>0</c:v>
                </c:pt>
                <c:pt idx="3">
                  <c:v>2.1052631578947368E-2</c:v>
                </c:pt>
                <c:pt idx="4">
                  <c:v>0.98947368421052628</c:v>
                </c:pt>
                <c:pt idx="5">
                  <c:v>0.95789473684210524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318272"/>
        <c:axId val="61319808"/>
      </c:barChart>
      <c:catAx>
        <c:axId val="61318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61319808"/>
        <c:crossesAt val="0"/>
        <c:auto val="1"/>
        <c:lblAlgn val="ctr"/>
        <c:lblOffset val="100"/>
        <c:noMultiLvlLbl val="0"/>
      </c:catAx>
      <c:valAx>
        <c:axId val="61319808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1318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2807421875000009"/>
          <c:w val="0.46474218750000001"/>
          <c:h val="0.171925781249999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0.91764705882352959</c:v>
                </c:pt>
                <c:pt idx="1">
                  <c:v>0.10588235294117648</c:v>
                </c:pt>
                <c:pt idx="2">
                  <c:v>0</c:v>
                </c:pt>
                <c:pt idx="3">
                  <c:v>2.3529411764705879E-2</c:v>
                </c:pt>
                <c:pt idx="4">
                  <c:v>0.9647058823529413</c:v>
                </c:pt>
                <c:pt idx="5">
                  <c:v>0.95294117647058862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0.95000000000000007</c:v>
                </c:pt>
                <c:pt idx="1">
                  <c:v>3.0000000000000002E-2</c:v>
                </c:pt>
                <c:pt idx="2">
                  <c:v>0</c:v>
                </c:pt>
                <c:pt idx="3">
                  <c:v>0</c:v>
                </c:pt>
                <c:pt idx="4">
                  <c:v>0.99</c:v>
                </c:pt>
                <c:pt idx="5">
                  <c:v>0.98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2015 (N=84)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0.96000000000000008</c:v>
                </c:pt>
                <c:pt idx="1">
                  <c:v>1.0000000000000002E-2</c:v>
                </c:pt>
                <c:pt idx="2">
                  <c:v>0</c:v>
                </c:pt>
                <c:pt idx="3">
                  <c:v>2.1505376344086027E-2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610240"/>
        <c:axId val="61624320"/>
      </c:barChart>
      <c:catAx>
        <c:axId val="616102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61624320"/>
        <c:crossesAt val="0"/>
        <c:auto val="1"/>
        <c:lblAlgn val="ctr"/>
        <c:lblOffset val="100"/>
        <c:noMultiLvlLbl val="0"/>
      </c:catAx>
      <c:valAx>
        <c:axId val="6162432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1610240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59493670886075456"/>
          <c:h val="0.15270935960591211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0.93258426966292118</c:v>
                </c:pt>
                <c:pt idx="1">
                  <c:v>2.8089887640449444E-2</c:v>
                </c:pt>
                <c:pt idx="2">
                  <c:v>5.6179775280898875E-3</c:v>
                </c:pt>
                <c:pt idx="3">
                  <c:v>1.1235955056179777E-2</c:v>
                </c:pt>
                <c:pt idx="4">
                  <c:v>0.97752808988764028</c:v>
                </c:pt>
                <c:pt idx="5">
                  <c:v>0.91011235955056169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0.93</c:v>
                </c:pt>
                <c:pt idx="1">
                  <c:v>0.05</c:v>
                </c:pt>
                <c:pt idx="2">
                  <c:v>2.0000000000000004E-2</c:v>
                </c:pt>
                <c:pt idx="3">
                  <c:v>2.0000000000000004E-2</c:v>
                </c:pt>
                <c:pt idx="4">
                  <c:v>0.98</c:v>
                </c:pt>
                <c:pt idx="5">
                  <c:v>0.91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2015 (N=181)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0.95054945054945073</c:v>
                </c:pt>
                <c:pt idx="1">
                  <c:v>3.8461538461538464E-2</c:v>
                </c:pt>
                <c:pt idx="2">
                  <c:v>5.4945054945054958E-3</c:v>
                </c:pt>
                <c:pt idx="3">
                  <c:v>3.2967032967032975E-2</c:v>
                </c:pt>
                <c:pt idx="4">
                  <c:v>0.99450549450549464</c:v>
                </c:pt>
                <c:pt idx="5">
                  <c:v>0.97252747252747274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1668736"/>
        <c:axId val="61748352"/>
      </c:barChart>
      <c:catAx>
        <c:axId val="616687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61748352"/>
        <c:crossesAt val="0"/>
        <c:auto val="1"/>
        <c:lblAlgn val="ctr"/>
        <c:lblOffset val="100"/>
        <c:noMultiLvlLbl val="0"/>
      </c:catAx>
      <c:valAx>
        <c:axId val="61748352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1668736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67142857142857737"/>
          <c:h val="0.15270935960591211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371349663486060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Sheet1!$D$1:$D$2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Czy urzędnik dopytywał o szczegóły przedstawionej przez Ciebie sprawy</c:v>
                </c:pt>
                <c:pt idx="1">
                  <c:v>Czy używał terminologii zrozumiałej dla Ciebie</c:v>
                </c:pt>
                <c:pt idx="2">
                  <c:v>Czy urzędnik opuszczał stanowisko pracy w trakcie rozmowy z Tobą</c:v>
                </c:pt>
              </c:strCache>
            </c:strRef>
          </c:cat>
          <c:val>
            <c:numRef>
              <c:f>Sheet1!$D$3:$D$5</c:f>
              <c:numCache>
                <c:formatCode>0%</c:formatCode>
                <c:ptCount val="3"/>
                <c:pt idx="0">
                  <c:v>8.9887640449438214E-2</c:v>
                </c:pt>
                <c:pt idx="1">
                  <c:v>0.98876404494382031</c:v>
                </c:pt>
                <c:pt idx="2">
                  <c:v>0.651685393258427</c:v>
                </c:pt>
              </c:numCache>
            </c:numRef>
          </c:val>
        </c:ser>
        <c:ser>
          <c:idx val="0"/>
          <c:order val="1"/>
          <c:tx>
            <c:strRef>
              <c:f>Sheet1!$E$1:$E$2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Czy urzędnik dopytywał o szczegóły przedstawionej przez Ciebie sprawy</c:v>
                </c:pt>
                <c:pt idx="1">
                  <c:v>Czy używał terminologii zrozumiałej dla Ciebie</c:v>
                </c:pt>
                <c:pt idx="2">
                  <c:v>Czy urzędnik opuszczał stanowisko pracy w trakcie rozmowy z Tobą</c:v>
                </c:pt>
              </c:strCache>
            </c:strRef>
          </c:cat>
          <c:val>
            <c:numRef>
              <c:f>Sheet1!$E$3:$E$5</c:f>
              <c:numCache>
                <c:formatCode>0%</c:formatCode>
                <c:ptCount val="3"/>
                <c:pt idx="0">
                  <c:v>0.02</c:v>
                </c:pt>
                <c:pt idx="1">
                  <c:v>0.99</c:v>
                </c:pt>
                <c:pt idx="2">
                  <c:v>0.71</c:v>
                </c:pt>
              </c:numCache>
            </c:numRef>
          </c:val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2015 (N=89)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4.6876295809573983E-2"/>
                  <c:y val="3.1489432815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7367653129943"/>
                      <c:h val="9.638915384918644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Czy urzędnik dopytywał o szczegóły przedstawionej przez Ciebie sprawy</c:v>
                </c:pt>
                <c:pt idx="1">
                  <c:v>Czy używał terminologii zrozumiałej dla Ciebie</c:v>
                </c:pt>
                <c:pt idx="2">
                  <c:v>Czy urzędnik opuszczał stanowisko pracy w trakcie rozmowy z Tobą</c:v>
                </c:pt>
              </c:strCache>
            </c:strRef>
          </c:cat>
          <c:val>
            <c:numRef>
              <c:f>Sheet1!$F$3:$F$5</c:f>
              <c:numCache>
                <c:formatCode>0%</c:formatCode>
                <c:ptCount val="3"/>
                <c:pt idx="0">
                  <c:v>0.72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61822848"/>
        <c:axId val="61824384"/>
      </c:barChart>
      <c:catAx>
        <c:axId val="618228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61824384"/>
        <c:crossesAt val="0"/>
        <c:auto val="1"/>
        <c:lblAlgn val="ctr"/>
        <c:lblOffset val="100"/>
        <c:noMultiLvlLbl val="0"/>
      </c:catAx>
      <c:valAx>
        <c:axId val="61824384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1822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2789274676206159"/>
          <c:w val="0.74586197916666652"/>
          <c:h val="0.1721072532379383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0"/>
          <c:w val="0.81856540084388185"/>
          <c:h val="0.8506282639544551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Sheet1!$D$1:$D$2</c:f>
              <c:strCache>
                <c:ptCount val="2"/>
                <c:pt idx="0">
                  <c:v>2013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Czy urzędnik opuszczał stanowisko pracy w trakcie rozmowy z Tobą</c:v>
                </c:pt>
                <c:pt idx="1">
                  <c:v>Czy używał terminologii zrozumiałej dla Ciebie</c:v>
                </c:pt>
                <c:pt idx="2">
                  <c:v>Czy urzędnik dopytywał o szczegóły przedstawionej przez Ciebie sprawy</c:v>
                </c:pt>
              </c:strCache>
            </c:strRef>
          </c:cat>
          <c:val>
            <c:numRef>
              <c:f>Sheet1!$D$3:$D$5</c:f>
              <c:numCache>
                <c:formatCode>0%</c:formatCode>
                <c:ptCount val="3"/>
                <c:pt idx="0">
                  <c:v>1.1764705882352943E-2</c:v>
                </c:pt>
                <c:pt idx="1">
                  <c:v>1</c:v>
                </c:pt>
                <c:pt idx="2">
                  <c:v>0.6588235294117647</c:v>
                </c:pt>
              </c:numCache>
            </c:numRef>
          </c:val>
        </c:ser>
        <c:ser>
          <c:idx val="3"/>
          <c:order val="1"/>
          <c:tx>
            <c:strRef>
              <c:f>Sheet1!$E$1:$E$2</c:f>
              <c:strCache>
                <c:ptCount val="2"/>
                <c:pt idx="0">
                  <c:v>2014 (N=87)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Czy urzędnik opuszczał stanowisko pracy w trakcie rozmowy z Tobą</c:v>
                </c:pt>
                <c:pt idx="1">
                  <c:v>Czy używał terminologii zrozumiałej dla Ciebie</c:v>
                </c:pt>
                <c:pt idx="2">
                  <c:v>Czy urzędnik dopytywał o szczegóły przedstawionej przez Ciebie sprawy</c:v>
                </c:pt>
              </c:strCache>
            </c:strRef>
          </c:cat>
          <c:val>
            <c:numRef>
              <c:f>Sheet1!$E$3:$E$5</c:f>
              <c:numCache>
                <c:formatCode>0%</c:formatCode>
                <c:ptCount val="3"/>
                <c:pt idx="0">
                  <c:v>0.05</c:v>
                </c:pt>
                <c:pt idx="1">
                  <c:v>1</c:v>
                </c:pt>
                <c:pt idx="2">
                  <c:v>0.53</c:v>
                </c:pt>
              </c:numCache>
            </c:numRef>
          </c:val>
        </c:ser>
        <c:ser>
          <c:idx val="0"/>
          <c:order val="2"/>
          <c:tx>
            <c:strRef>
              <c:f>Sheet1!$F$1</c:f>
              <c:strCache>
                <c:ptCount val="1"/>
                <c:pt idx="0">
                  <c:v>2015 (N=84)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Sheet1!$A$3:$A$5</c:f>
              <c:strCache>
                <c:ptCount val="3"/>
                <c:pt idx="0">
                  <c:v>Czy urzędnik opuszczał stanowisko pracy w trakcie rozmowy z Tobą</c:v>
                </c:pt>
                <c:pt idx="1">
                  <c:v>Czy używał terminologii zrozumiałej dla Ciebie</c:v>
                </c:pt>
                <c:pt idx="2">
                  <c:v>Czy urzędnik dopytywał o szczegóły przedstawionej przez Ciebie sprawy</c:v>
                </c:pt>
              </c:strCache>
            </c:strRef>
          </c:cat>
          <c:val>
            <c:numRef>
              <c:f>Sheet1!$F$3:$F$5</c:f>
              <c:numCache>
                <c:formatCode>0%</c:formatCode>
                <c:ptCount val="3"/>
                <c:pt idx="0">
                  <c:v>0.67000000000000015</c:v>
                </c:pt>
                <c:pt idx="1">
                  <c:v>1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61860864"/>
        <c:axId val="61866752"/>
      </c:barChart>
      <c:catAx>
        <c:axId val="61860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866752"/>
        <c:crossesAt val="0"/>
        <c:auto val="1"/>
        <c:lblAlgn val="ctr"/>
        <c:lblOffset val="100"/>
        <c:noMultiLvlLbl val="0"/>
      </c:catAx>
      <c:valAx>
        <c:axId val="61866752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1860864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3918316959449002"/>
          <c:w val="0.62774652777777773"/>
          <c:h val="0.16081683040551004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Sheet1!$D$1:$D$2</c:f>
              <c:strCache>
                <c:ptCount val="2"/>
                <c:pt idx="0">
                  <c:v>2013 (N=178)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Czy urzędnik opuszczał stanowisko pracy w trakcie rozmowy z Tobą</c:v>
                </c:pt>
                <c:pt idx="1">
                  <c:v>Czy używał terminologii zrozumiałej dla Ciebie</c:v>
                </c:pt>
                <c:pt idx="2">
                  <c:v>Czy urzędnik dopytywał o szczegóły przedstawionej przez Ciebie sprawy</c:v>
                </c:pt>
              </c:strCache>
            </c:strRef>
          </c:cat>
          <c:val>
            <c:numRef>
              <c:f>Sheet1!$D$3:$D$5</c:f>
              <c:numCache>
                <c:formatCode>0%</c:formatCode>
                <c:ptCount val="3"/>
                <c:pt idx="0">
                  <c:v>6.7415730337078678E-2</c:v>
                </c:pt>
                <c:pt idx="1">
                  <c:v>0.97752808988764028</c:v>
                </c:pt>
                <c:pt idx="2">
                  <c:v>0.61797752808988771</c:v>
                </c:pt>
              </c:numCache>
            </c:numRef>
          </c:val>
        </c:ser>
        <c:ser>
          <c:idx val="3"/>
          <c:order val="1"/>
          <c:tx>
            <c:strRef>
              <c:f>Sheet1!$E$1:$E$2</c:f>
              <c:strCache>
                <c:ptCount val="2"/>
                <c:pt idx="0">
                  <c:v>2014 (N=169)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Czy urzędnik opuszczał stanowisko pracy w trakcie rozmowy z Tobą</c:v>
                </c:pt>
                <c:pt idx="1">
                  <c:v>Czy używał terminologii zrozumiałej dla Ciebie</c:v>
                </c:pt>
                <c:pt idx="2">
                  <c:v>Czy urzędnik dopytywał o szczegóły przedstawionej przez Ciebie sprawy</c:v>
                </c:pt>
              </c:strCache>
            </c:strRef>
          </c:cat>
          <c:val>
            <c:numRef>
              <c:f>Sheet1!$E$3:$E$5</c:f>
              <c:numCache>
                <c:formatCode>0%</c:formatCode>
                <c:ptCount val="3"/>
                <c:pt idx="0">
                  <c:v>3.0000000000000002E-2</c:v>
                </c:pt>
                <c:pt idx="1">
                  <c:v>0.98</c:v>
                </c:pt>
                <c:pt idx="2">
                  <c:v>0.70000000000000007</c:v>
                </c:pt>
              </c:numCache>
            </c:numRef>
          </c:val>
        </c:ser>
        <c:ser>
          <c:idx val="0"/>
          <c:order val="2"/>
          <c:tx>
            <c:strRef>
              <c:f>Sheet1!$F$1:$F$2</c:f>
              <c:strCache>
                <c:ptCount val="2"/>
                <c:pt idx="0">
                  <c:v>2015 (N=181)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Sheet1!$A$3:$A$5</c:f>
              <c:strCache>
                <c:ptCount val="3"/>
                <c:pt idx="0">
                  <c:v>Czy urzędnik opuszczał stanowisko pracy w trakcie rozmowy z Tobą</c:v>
                </c:pt>
                <c:pt idx="1">
                  <c:v>Czy używał terminologii zrozumiałej dla Ciebie</c:v>
                </c:pt>
                <c:pt idx="2">
                  <c:v>Czy urzędnik dopytywał o szczegóły przedstawionej przez Ciebie sprawy</c:v>
                </c:pt>
              </c:strCache>
            </c:strRef>
          </c:cat>
          <c:val>
            <c:numRef>
              <c:f>Sheet1!$F$3:$F$5</c:f>
              <c:numCache>
                <c:formatCode>0%</c:formatCode>
                <c:ptCount val="3"/>
                <c:pt idx="0">
                  <c:v>0.72000000000000008</c:v>
                </c:pt>
                <c:pt idx="1">
                  <c:v>1</c:v>
                </c:pt>
                <c:pt idx="2">
                  <c:v>3.2967032967032975E-2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62099840"/>
        <c:axId val="62101376"/>
      </c:barChart>
      <c:catAx>
        <c:axId val="620998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62101376"/>
        <c:crossesAt val="0"/>
        <c:auto val="1"/>
        <c:lblAlgn val="ctr"/>
        <c:lblOffset val="100"/>
        <c:noMultiLvlLbl val="0"/>
      </c:catAx>
      <c:valAx>
        <c:axId val="62101376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2099840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5273277777777778"/>
          <c:w val="0.52746701388888884"/>
          <c:h val="0.14726722222222247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0.12359550561797754</c:v>
                </c:pt>
                <c:pt idx="2">
                  <c:v>4.4943820224719107E-2</c:v>
                </c:pt>
                <c:pt idx="3">
                  <c:v>0.17977528089887643</c:v>
                </c:pt>
                <c:pt idx="4">
                  <c:v>0.651685393258427</c:v>
                </c:pt>
              </c:numCache>
            </c:numRef>
          </c:val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0.12</c:v>
                </c:pt>
                <c:pt idx="1">
                  <c:v>0.02</c:v>
                </c:pt>
                <c:pt idx="2">
                  <c:v>0.06</c:v>
                </c:pt>
                <c:pt idx="3">
                  <c:v>0.25</c:v>
                </c:pt>
                <c:pt idx="4">
                  <c:v>0.56999999999999995</c:v>
                </c:pt>
              </c:numCache>
            </c:numRef>
          </c:val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2015 (N=89)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 formatCode="0%">
                  <c:v>0.19318181818181818</c:v>
                </c:pt>
                <c:pt idx="2" formatCode="0%">
                  <c:v>0.21</c:v>
                </c:pt>
                <c:pt idx="3" formatCode="0%">
                  <c:v>0.19</c:v>
                </c:pt>
                <c:pt idx="4" formatCode="0%">
                  <c:v>0.48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62225408"/>
        <c:axId val="62255872"/>
      </c:barChart>
      <c:catAx>
        <c:axId val="62225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62255872"/>
        <c:crossesAt val="0"/>
        <c:auto val="1"/>
        <c:lblAlgn val="ctr"/>
        <c:lblOffset val="100"/>
        <c:noMultiLvlLbl val="0"/>
      </c:catAx>
      <c:valAx>
        <c:axId val="62255872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22254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1642795138889029E-2"/>
          <c:y val="0.85774858349072436"/>
          <c:w val="0.57764322916666666"/>
          <c:h val="0.13872403066325964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0.16470588235294115</c:v>
                </c:pt>
                <c:pt idx="2">
                  <c:v>0.10588235294117647</c:v>
                </c:pt>
                <c:pt idx="3">
                  <c:v>0.18823529411764706</c:v>
                </c:pt>
                <c:pt idx="4">
                  <c:v>0.54117647058823526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0.06</c:v>
                </c:pt>
                <c:pt idx="1">
                  <c:v>0.02</c:v>
                </c:pt>
                <c:pt idx="2">
                  <c:v>0.01</c:v>
                </c:pt>
                <c:pt idx="3">
                  <c:v>0.18</c:v>
                </c:pt>
                <c:pt idx="4">
                  <c:v>0.72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2015 (N=89)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 formatCode="0%">
                  <c:v>0.19</c:v>
                </c:pt>
                <c:pt idx="2" formatCode="0%">
                  <c:v>0.1</c:v>
                </c:pt>
                <c:pt idx="3" formatCode="0%">
                  <c:v>0.26</c:v>
                </c:pt>
                <c:pt idx="4" formatCode="0%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64205184"/>
        <c:axId val="64206720"/>
      </c:barChart>
      <c:catAx>
        <c:axId val="642051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64206720"/>
        <c:crossesAt val="0"/>
        <c:auto val="1"/>
        <c:lblAlgn val="ctr"/>
        <c:lblOffset val="100"/>
        <c:noMultiLvlLbl val="0"/>
      </c:catAx>
      <c:valAx>
        <c:axId val="6420672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4205184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.10016970486111131"/>
          <c:y val="0.85594666666666663"/>
          <c:w val="0.667368923611112"/>
          <c:h val="0.12288666666666667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0.11235955056179776</c:v>
                </c:pt>
                <c:pt idx="2">
                  <c:v>1.6853932584269662E-2</c:v>
                </c:pt>
                <c:pt idx="3">
                  <c:v>0.2752808988764045</c:v>
                </c:pt>
                <c:pt idx="4">
                  <c:v>0.5955056179775281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0.4</c:v>
                </c:pt>
                <c:pt idx="4">
                  <c:v>0.55000000000000004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2015 (N=181)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Nie wspomniał o formularzu</c:v>
                </c:pt>
                <c:pt idx="1">
                  <c:v>nie dotyczy</c:v>
                </c:pt>
                <c:pt idx="2">
                  <c:v>poinformował, że są one dostępne na stronie internetowej Urzędu</c:v>
                </c:pt>
                <c:pt idx="3">
                  <c:v>poinformował, gdzie znaleźć taki formularz / wniosek na terenie urzędu</c:v>
                </c:pt>
                <c:pt idx="4">
                  <c:v>wydał druk formularza / wniosku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 formatCode="0%">
                  <c:v>0.13</c:v>
                </c:pt>
                <c:pt idx="2" formatCode="0%">
                  <c:v>0.08</c:v>
                </c:pt>
                <c:pt idx="3" formatCode="0%">
                  <c:v>0.22</c:v>
                </c:pt>
                <c:pt idx="4" formatCode="0%">
                  <c:v>0.69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64325120"/>
        <c:axId val="64326656"/>
      </c:barChart>
      <c:catAx>
        <c:axId val="643251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64326656"/>
        <c:crossesAt val="0"/>
        <c:auto val="1"/>
        <c:lblAlgn val="ctr"/>
        <c:lblOffset val="100"/>
        <c:noMultiLvlLbl val="0"/>
      </c:catAx>
      <c:valAx>
        <c:axId val="64326656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4325120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6.6435329861111114E-2"/>
          <c:y val="0.85594666666666663"/>
          <c:w val="0.68522829861111201"/>
          <c:h val="0.12288666666666667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62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WOM (Wydział Obsługi Mieszkańców)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accent2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 w="16108">
                <a:noFill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77E-3"/>
          <c:y val="9.0163934426229511E-2"/>
          <c:w val="0.94925028835063441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(N=340)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(N=340)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(N=340)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37585792"/>
        <c:axId val="140493952"/>
      </c:barChart>
      <c:catAx>
        <c:axId val="13758579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40493952"/>
        <c:crosses val="autoZero"/>
        <c:auto val="1"/>
        <c:lblAlgn val="ctr"/>
        <c:lblOffset val="100"/>
        <c:noMultiLvlLbl val="0"/>
      </c:catAx>
      <c:valAx>
        <c:axId val="1404939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375857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82E-2"/>
          <c:w val="0.71113053531118564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62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accent2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 w="16108">
                <a:noFill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l-PL" dirty="0" smtClean="0"/>
                      <a:t>59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%" sourceLinked="0"/>
              <c:spPr>
                <a:noFill/>
                <a:ln w="1610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0.41</c:v>
                </c:pt>
                <c:pt idx="1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62"/>
          <c:y val="7.0422535211267824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BAiSO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chemeClr val="accent2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 w="16108">
                <a:noFill/>
              </a:ln>
            </c:spPr>
          </c:dPt>
          <c:dLbls>
            <c:dLbl>
              <c:idx val="0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2015 (N=89)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0.76</c:v>
                </c:pt>
                <c:pt idx="1">
                  <c:v>0.11363636363636363</c:v>
                </c:pt>
                <c:pt idx="2">
                  <c:v>2.2727272727272728E-2</c:v>
                </c:pt>
                <c:pt idx="3">
                  <c:v>0.25</c:v>
                </c:pt>
                <c:pt idx="4">
                  <c:v>0.13</c:v>
                </c:pt>
                <c:pt idx="5">
                  <c:v>0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0.82</c:v>
                </c:pt>
                <c:pt idx="1">
                  <c:v>0.06</c:v>
                </c:pt>
                <c:pt idx="2">
                  <c:v>0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0.05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0.7303370786516854</c:v>
                </c:pt>
                <c:pt idx="1">
                  <c:v>0.11235955056179775</c:v>
                </c:pt>
                <c:pt idx="2">
                  <c:v>5.6179775280898875E-2</c:v>
                </c:pt>
                <c:pt idx="3">
                  <c:v>0.15730337078651685</c:v>
                </c:pt>
                <c:pt idx="4">
                  <c:v>0.15730337078651685</c:v>
                </c:pt>
                <c:pt idx="5">
                  <c:v>1.1235955056179775E-2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5088256"/>
        <c:axId val="75089792"/>
      </c:barChart>
      <c:catAx>
        <c:axId val="750882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75089792"/>
        <c:crossesAt val="0"/>
        <c:auto val="1"/>
        <c:lblAlgn val="ctr"/>
        <c:lblOffset val="100"/>
        <c:noMultiLvlLbl val="0"/>
      </c:catAx>
      <c:valAx>
        <c:axId val="7508979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750882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5365711805555553"/>
          <c:h val="0.146074869791666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2015 (N=84)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0.86904761904761918</c:v>
                </c:pt>
                <c:pt idx="1">
                  <c:v>9.5238095238095247E-2</c:v>
                </c:pt>
                <c:pt idx="2">
                  <c:v>2.3809523809523812E-2</c:v>
                </c:pt>
                <c:pt idx="3">
                  <c:v>0.20238095238095238</c:v>
                </c:pt>
                <c:pt idx="4">
                  <c:v>4.7619047619047623E-2</c:v>
                </c:pt>
                <c:pt idx="5">
                  <c:v>0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0.89655172413793083</c:v>
                </c:pt>
                <c:pt idx="1">
                  <c:v>5.7471264367816098E-2</c:v>
                </c:pt>
                <c:pt idx="3">
                  <c:v>4.5977011494252866E-2</c:v>
                </c:pt>
                <c:pt idx="4">
                  <c:v>5.7471264367816098E-2</c:v>
                </c:pt>
                <c:pt idx="5">
                  <c:v>1.1494252873563218E-2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0.83529411764705885</c:v>
                </c:pt>
                <c:pt idx="1">
                  <c:v>7.058823529411766E-2</c:v>
                </c:pt>
                <c:pt idx="2">
                  <c:v>4.7058823529411771E-2</c:v>
                </c:pt>
                <c:pt idx="3">
                  <c:v>0.11764705882352942</c:v>
                </c:pt>
                <c:pt idx="4">
                  <c:v>8.2352941176470601E-2</c:v>
                </c:pt>
                <c:pt idx="5">
                  <c:v>5.8823529411764705E-2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5630080"/>
        <c:axId val="75631616"/>
      </c:barChart>
      <c:catAx>
        <c:axId val="756300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75631616"/>
        <c:crossesAt val="0"/>
        <c:auto val="1"/>
        <c:lblAlgn val="ctr"/>
        <c:lblOffset val="100"/>
        <c:noMultiLvlLbl val="0"/>
      </c:catAx>
      <c:valAx>
        <c:axId val="75631616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75630080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47274479166666716"/>
          <c:h val="0.15024631076388914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2015 (N=181)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0.94</c:v>
                </c:pt>
                <c:pt idx="1">
                  <c:v>5.847953216374268E-2</c:v>
                </c:pt>
                <c:pt idx="2">
                  <c:v>5.8479532163742687E-3</c:v>
                </c:pt>
                <c:pt idx="3">
                  <c:v>7.0175438596491224E-2</c:v>
                </c:pt>
                <c:pt idx="4">
                  <c:v>2.923976608187134E-2</c:v>
                </c:pt>
                <c:pt idx="5">
                  <c:v>0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0.93</c:v>
                </c:pt>
                <c:pt idx="1">
                  <c:v>0.05</c:v>
                </c:pt>
                <c:pt idx="2">
                  <c:v>0.01</c:v>
                </c:pt>
                <c:pt idx="3">
                  <c:v>0.03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0.949438202247191</c:v>
                </c:pt>
                <c:pt idx="1">
                  <c:v>2.247191011235955E-2</c:v>
                </c:pt>
                <c:pt idx="2">
                  <c:v>5.6179775280898875E-3</c:v>
                </c:pt>
                <c:pt idx="3">
                  <c:v>6.1797752808988762E-2</c:v>
                </c:pt>
                <c:pt idx="4">
                  <c:v>1.1235955056179775E-2</c:v>
                </c:pt>
                <c:pt idx="5">
                  <c:v>5.6179775280898875E-3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5680384"/>
        <c:axId val="75694464"/>
      </c:barChart>
      <c:catAx>
        <c:axId val="756803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75694464"/>
        <c:crossesAt val="0"/>
        <c:auto val="1"/>
        <c:lblAlgn val="ctr"/>
        <c:lblOffset val="100"/>
        <c:noMultiLvlLbl val="0"/>
      </c:catAx>
      <c:valAx>
        <c:axId val="75694464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75680384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46196657986111167"/>
          <c:h val="0.15270935960591211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21028960105E-3"/>
          <c:y val="8.1531040084197176E-2"/>
          <c:w val="0.99484004127966952"/>
          <c:h val="0.69157297730029399"/>
        </c:manualLayout>
      </c:layout>
      <c:barChart>
        <c:barDir val="col"/>
        <c:grouping val="percent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Nie dotyczy Karty Warszawiaka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Sheet1!$B$2:$V$2</c:f>
              <c:numCache>
                <c:formatCode>General</c:formatCode>
                <c:ptCount val="11"/>
                <c:pt idx="0" formatCode="0%">
                  <c:v>0.19318181818181818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Nie wspominał o karcie informacyjnej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Sheet1!$B$1:$V$1</c:f>
              <c:strCache>
                <c:ptCount val="11"/>
                <c:pt idx="0">
                  <c:v>2015
(N=89)</c:v>
                </c:pt>
                <c:pt idx="1">
                  <c:v>2014 
(N=106)</c:v>
                </c:pt>
                <c:pt idx="2">
                  <c:v>2013 
(N=89)</c:v>
                </c:pt>
                <c:pt idx="4">
                  <c:v>2015
(N=84)</c:v>
                </c:pt>
                <c:pt idx="5">
                  <c:v>2014 
(N=87)</c:v>
                </c:pt>
                <c:pt idx="6">
                  <c:v>2013 
(N=85)</c:v>
                </c:pt>
                <c:pt idx="8">
                  <c:v>2015
(N=181)</c:v>
                </c:pt>
                <c:pt idx="9">
                  <c:v>2014 
(N=169)</c:v>
                </c:pt>
                <c:pt idx="10">
                  <c:v>2013 
(N=178)</c:v>
                </c:pt>
              </c:strCache>
            </c:strRef>
          </c:cat>
          <c:val>
            <c:numRef>
              <c:f>Sheet1!$B$3:$V$3</c:f>
              <c:numCache>
                <c:formatCode>0%</c:formatCode>
                <c:ptCount val="11"/>
                <c:pt idx="0">
                  <c:v>0.35227272727272729</c:v>
                </c:pt>
                <c:pt idx="1">
                  <c:v>0.65</c:v>
                </c:pt>
                <c:pt idx="2">
                  <c:v>0.6179775280898876</c:v>
                </c:pt>
                <c:pt idx="4">
                  <c:v>0.52380952380952384</c:v>
                </c:pt>
                <c:pt idx="5">
                  <c:v>0.64</c:v>
                </c:pt>
                <c:pt idx="6">
                  <c:v>0.55294117647058827</c:v>
                </c:pt>
                <c:pt idx="8">
                  <c:v>0.48</c:v>
                </c:pt>
                <c:pt idx="9">
                  <c:v>0.69</c:v>
                </c:pt>
                <c:pt idx="10">
                  <c:v>0.73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Powiedział, że taka karta informacyjna 
jest dostępna na stronie internetowej Urzędu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Sheet1!$B$1:$V$1</c:f>
              <c:strCache>
                <c:ptCount val="11"/>
                <c:pt idx="0">
                  <c:v>2015
(N=89)</c:v>
                </c:pt>
                <c:pt idx="1">
                  <c:v>2014 
(N=106)</c:v>
                </c:pt>
                <c:pt idx="2">
                  <c:v>2013 
(N=89)</c:v>
                </c:pt>
                <c:pt idx="4">
                  <c:v>2015
(N=84)</c:v>
                </c:pt>
                <c:pt idx="5">
                  <c:v>2014 
(N=87)</c:v>
                </c:pt>
                <c:pt idx="6">
                  <c:v>2013 
(N=85)</c:v>
                </c:pt>
                <c:pt idx="8">
                  <c:v>2015
(N=181)</c:v>
                </c:pt>
                <c:pt idx="9">
                  <c:v>2014 
(N=169)</c:v>
                </c:pt>
                <c:pt idx="10">
                  <c:v>2013 
(N=178)</c:v>
                </c:pt>
              </c:strCache>
            </c:strRef>
          </c:cat>
          <c:val>
            <c:numRef>
              <c:f>Sheet1!$B$4:$V$4</c:f>
              <c:numCache>
                <c:formatCode>0%</c:formatCode>
                <c:ptCount val="11"/>
                <c:pt idx="0">
                  <c:v>0.15909090909090909</c:v>
                </c:pt>
                <c:pt idx="1">
                  <c:v>0.09</c:v>
                </c:pt>
                <c:pt idx="2">
                  <c:v>7.8651685393258425E-2</c:v>
                </c:pt>
                <c:pt idx="4">
                  <c:v>9.5238095238095233E-2</c:v>
                </c:pt>
                <c:pt idx="5">
                  <c:v>0.06</c:v>
                </c:pt>
                <c:pt idx="6">
                  <c:v>4.7058823529411764E-2</c:v>
                </c:pt>
                <c:pt idx="8">
                  <c:v>0.1</c:v>
                </c:pt>
                <c:pt idx="9">
                  <c:v>0.04</c:v>
                </c:pt>
                <c:pt idx="10">
                  <c:v>0.05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Powiedział, gdzie można znaleźć 
kartę informacyjną na terenie urzędu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Sheet1!$B$1:$V$1</c:f>
              <c:strCache>
                <c:ptCount val="11"/>
                <c:pt idx="0">
                  <c:v>2015
(N=89)</c:v>
                </c:pt>
                <c:pt idx="1">
                  <c:v>2014 
(N=106)</c:v>
                </c:pt>
                <c:pt idx="2">
                  <c:v>2013 
(N=89)</c:v>
                </c:pt>
                <c:pt idx="4">
                  <c:v>2015
(N=84)</c:v>
                </c:pt>
                <c:pt idx="5">
                  <c:v>2014 
(N=87)</c:v>
                </c:pt>
                <c:pt idx="6">
                  <c:v>2013 
(N=85)</c:v>
                </c:pt>
                <c:pt idx="8">
                  <c:v>2015
(N=181)</c:v>
                </c:pt>
                <c:pt idx="9">
                  <c:v>2014 
(N=169)</c:v>
                </c:pt>
                <c:pt idx="10">
                  <c:v>2013 
(N=178)</c:v>
                </c:pt>
              </c:strCache>
            </c:strRef>
          </c:cat>
          <c:val>
            <c:numRef>
              <c:f>Sheet1!$B$5:$V$5</c:f>
              <c:numCache>
                <c:formatCode>0%</c:formatCode>
                <c:ptCount val="11"/>
                <c:pt idx="0">
                  <c:v>0.20454545454545456</c:v>
                </c:pt>
                <c:pt idx="1">
                  <c:v>0.13</c:v>
                </c:pt>
                <c:pt idx="2">
                  <c:v>7.8651685393258425E-2</c:v>
                </c:pt>
                <c:pt idx="4">
                  <c:v>0.25</c:v>
                </c:pt>
                <c:pt idx="5">
                  <c:v>0.16</c:v>
                </c:pt>
                <c:pt idx="6">
                  <c:v>0.17647058823529413</c:v>
                </c:pt>
                <c:pt idx="8">
                  <c:v>0.18</c:v>
                </c:pt>
                <c:pt idx="9">
                  <c:v>0.21</c:v>
                </c:pt>
                <c:pt idx="10">
                  <c:v>0.1</c:v>
                </c:pt>
              </c:numCache>
            </c:numRef>
          </c:val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Wydał kartę informacyjną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Sheet1!$B$1:$V$1</c:f>
              <c:strCache>
                <c:ptCount val="11"/>
                <c:pt idx="0">
                  <c:v>2015
(N=89)</c:v>
                </c:pt>
                <c:pt idx="1">
                  <c:v>2014 
(N=106)</c:v>
                </c:pt>
                <c:pt idx="2">
                  <c:v>2013 
(N=89)</c:v>
                </c:pt>
                <c:pt idx="4">
                  <c:v>2015
(N=84)</c:v>
                </c:pt>
                <c:pt idx="5">
                  <c:v>2014 
(N=87)</c:v>
                </c:pt>
                <c:pt idx="6">
                  <c:v>2013 
(N=85)</c:v>
                </c:pt>
                <c:pt idx="8">
                  <c:v>2015
(N=181)</c:v>
                </c:pt>
                <c:pt idx="9">
                  <c:v>2014 
(N=169)</c:v>
                </c:pt>
                <c:pt idx="10">
                  <c:v>2013 
(N=178)</c:v>
                </c:pt>
              </c:strCache>
            </c:strRef>
          </c:cat>
          <c:val>
            <c:numRef>
              <c:f>Sheet1!$B$6:$V$6</c:f>
              <c:numCache>
                <c:formatCode>0%</c:formatCode>
                <c:ptCount val="11"/>
                <c:pt idx="0">
                  <c:v>0.18</c:v>
                </c:pt>
                <c:pt idx="1">
                  <c:v>0.13</c:v>
                </c:pt>
                <c:pt idx="2">
                  <c:v>0.22471910112359553</c:v>
                </c:pt>
                <c:pt idx="4">
                  <c:v>0.19047619047619047</c:v>
                </c:pt>
                <c:pt idx="5">
                  <c:v>0.14000000000000001</c:v>
                </c:pt>
                <c:pt idx="6">
                  <c:v>0.22352941176470587</c:v>
                </c:pt>
                <c:pt idx="8">
                  <c:v>0.33</c:v>
                </c:pt>
                <c:pt idx="9">
                  <c:v>0.06</c:v>
                </c:pt>
                <c:pt idx="10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6060928"/>
        <c:axId val="76091392"/>
      </c:barChart>
      <c:catAx>
        <c:axId val="7606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6091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0913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76060928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0"/>
          <c:y val="0.87132455442828505"/>
          <c:w val="1"/>
          <c:h val="0.1286754455717150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 Termin odpowiedzi, czas oczekiwania na rozpatrzenie</c:v>
                </c:pt>
                <c:pt idx="2">
                  <c:v> Miejsce złożenia dokumentów</c:v>
                </c:pt>
                <c:pt idx="3">
                  <c:v> Wymagane opłaty/ brak opłat</c:v>
                </c:pt>
                <c:pt idx="4">
                  <c:v> Wymagane dokumenty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0.25842696629213485</c:v>
                </c:pt>
                <c:pt idx="1">
                  <c:v>0.4044943820224719</c:v>
                </c:pt>
                <c:pt idx="2">
                  <c:v>0.6966292134831461</c:v>
                </c:pt>
                <c:pt idx="3">
                  <c:v>0.449438202247191</c:v>
                </c:pt>
                <c:pt idx="4">
                  <c:v>0.7640449438202247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 Termin odpowiedzi, czas oczekiwania na rozpatrzenie</c:v>
                </c:pt>
                <c:pt idx="2">
                  <c:v> Miejsce złożenia dokumentów</c:v>
                </c:pt>
                <c:pt idx="3">
                  <c:v> Wymagane opłaty/ brak opłat</c:v>
                </c:pt>
                <c:pt idx="4">
                  <c:v> Wymagane dokumenty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0.51</c:v>
                </c:pt>
                <c:pt idx="1">
                  <c:v>0.59</c:v>
                </c:pt>
                <c:pt idx="2">
                  <c:v>0.73</c:v>
                </c:pt>
                <c:pt idx="3">
                  <c:v>0.67</c:v>
                </c:pt>
                <c:pt idx="4">
                  <c:v>0.83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 Termin odpowiedzi, czas oczekiwania na rozpatrzenie</c:v>
                </c:pt>
                <c:pt idx="2">
                  <c:v> Miejsce złożenia dokumentów</c:v>
                </c:pt>
                <c:pt idx="3">
                  <c:v> Wymagane opłaty/ brak opłat</c:v>
                </c:pt>
                <c:pt idx="4">
                  <c:v> Wymagane dokumenty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76244096"/>
        <c:axId val="76245632"/>
      </c:barChart>
      <c:catAx>
        <c:axId val="762440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76245632"/>
        <c:crossesAt val="0"/>
        <c:auto val="1"/>
        <c:lblAlgn val="ctr"/>
        <c:lblOffset val="100"/>
        <c:noMultiLvlLbl val="0"/>
      </c:catAx>
      <c:valAx>
        <c:axId val="76245632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762440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86712934027777822"/>
          <c:h val="0.1498770833333333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0.27058823529411763</c:v>
                </c:pt>
                <c:pt idx="1">
                  <c:v>0.45882352941176469</c:v>
                </c:pt>
                <c:pt idx="2">
                  <c:v>0.56470588235294117</c:v>
                </c:pt>
                <c:pt idx="3">
                  <c:v>0.42352941176470588</c:v>
                </c:pt>
                <c:pt idx="4">
                  <c:v>0.70588235294117652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</c:v>
                </c:pt>
                <c:pt idx="1">
                  <c:v>0.47</c:v>
                </c:pt>
                <c:pt idx="2">
                  <c:v>0.66</c:v>
                </c:pt>
                <c:pt idx="3">
                  <c:v>0.54</c:v>
                </c:pt>
                <c:pt idx="4">
                  <c:v>0.93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87140608"/>
        <c:axId val="87142400"/>
      </c:barChart>
      <c:catAx>
        <c:axId val="871406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87142400"/>
        <c:crossesAt val="0"/>
        <c:auto val="1"/>
        <c:lblAlgn val="ctr"/>
        <c:lblOffset val="100"/>
        <c:noMultiLvlLbl val="0"/>
      </c:catAx>
      <c:valAx>
        <c:axId val="8714240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87140608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7986232638888896"/>
          <c:h val="0.14938472222222221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0.3202247191011236</c:v>
                </c:pt>
                <c:pt idx="1">
                  <c:v>0.5393258426966292</c:v>
                </c:pt>
                <c:pt idx="2">
                  <c:v>0.5786516853932584</c:v>
                </c:pt>
                <c:pt idx="3">
                  <c:v>0.4943820224719101</c:v>
                </c:pt>
                <c:pt idx="4">
                  <c:v>0.8764044943820225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0.61</c:v>
                </c:pt>
                <c:pt idx="1">
                  <c:v>0.73</c:v>
                </c:pt>
                <c:pt idx="2">
                  <c:v>0.79</c:v>
                </c:pt>
                <c:pt idx="3">
                  <c:v>0.75</c:v>
                </c:pt>
                <c:pt idx="4">
                  <c:v>0.96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87429120"/>
        <c:axId val="87430656"/>
      </c:barChart>
      <c:catAx>
        <c:axId val="874291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87430656"/>
        <c:crossesAt val="0"/>
        <c:auto val="1"/>
        <c:lblAlgn val="ctr"/>
        <c:lblOffset val="100"/>
        <c:noMultiLvlLbl val="0"/>
      </c:catAx>
      <c:valAx>
        <c:axId val="87430656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87429120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67142857142857737"/>
          <c:h val="0.15270935960591211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 Termin odpowiedzi, czas oczekiwania na rozpatrzenie</c:v>
                </c:pt>
                <c:pt idx="2">
                  <c:v> Miejsce złożenia dokumentów</c:v>
                </c:pt>
                <c:pt idx="3">
                  <c:v> Wymagane opłaty/ brak opłat</c:v>
                </c:pt>
                <c:pt idx="4">
                  <c:v> Wymagane dokumenty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 Termin odpowiedzi, czas oczekiwania na rozpatrzenie</c:v>
                </c:pt>
                <c:pt idx="2">
                  <c:v> Miejsce złożenia dokumentów</c:v>
                </c:pt>
                <c:pt idx="3">
                  <c:v> Wymagane opłaty/ brak opłat</c:v>
                </c:pt>
                <c:pt idx="4">
                  <c:v> Wymagane dokumenty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2015 (N=89)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Tak, o WSZYSTKICH krokach</c:v>
                </c:pt>
                <c:pt idx="1">
                  <c:v> Termin odpowiedzi, czas oczekiwania na rozpatrzenie</c:v>
                </c:pt>
                <c:pt idx="2">
                  <c:v> Miejsce złożenia dokumentów</c:v>
                </c:pt>
                <c:pt idx="3">
                  <c:v> Wymagane opłaty/ brak opłat</c:v>
                </c:pt>
                <c:pt idx="4">
                  <c:v> Wymagane dokumenty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0.13</c:v>
                </c:pt>
                <c:pt idx="1">
                  <c:v>0.6</c:v>
                </c:pt>
                <c:pt idx="2">
                  <c:v>0.62</c:v>
                </c:pt>
                <c:pt idx="3">
                  <c:v>0.64</c:v>
                </c:pt>
                <c:pt idx="4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88086784"/>
        <c:axId val="88141824"/>
      </c:barChart>
      <c:catAx>
        <c:axId val="880867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88141824"/>
        <c:crossesAt val="0"/>
        <c:auto val="1"/>
        <c:lblAlgn val="ctr"/>
        <c:lblOffset val="100"/>
        <c:noMultiLvlLbl val="0"/>
      </c:catAx>
      <c:valAx>
        <c:axId val="88141824"/>
        <c:scaling>
          <c:orientation val="minMax"/>
          <c:max val="1.1000000000000001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880867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86712934027777822"/>
          <c:h val="0.1498770833333333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483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ma, brak formularzy/wniosków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0.85</c:v>
                </c:pt>
                <c:pt idx="1">
                  <c:v>0.23823529411764702</c:v>
                </c:pt>
                <c:pt idx="2">
                  <c:v>0.39705882352941174</c:v>
                </c:pt>
                <c:pt idx="3">
                  <c:v>0.1</c:v>
                </c:pt>
                <c:pt idx="4">
                  <c:v>8.8235294117647058E-3</c:v>
                </c:pt>
                <c:pt idx="5">
                  <c:v>1.1764705882352941E-2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ma, brak formularzy/wniosków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0.84</c:v>
                </c:pt>
                <c:pt idx="1">
                  <c:v>0.22</c:v>
                </c:pt>
                <c:pt idx="2">
                  <c:v>0.09</c:v>
                </c:pt>
                <c:pt idx="3">
                  <c:v>0</c:v>
                </c:pt>
                <c:pt idx="4">
                  <c:v>0.02</c:v>
                </c:pt>
                <c:pt idx="5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ma, brak formularzy/wniosków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0.84705882352941175</c:v>
                </c:pt>
                <c:pt idx="1">
                  <c:v>0.22647058823529412</c:v>
                </c:pt>
                <c:pt idx="2">
                  <c:v>0.14705882352941177</c:v>
                </c:pt>
                <c:pt idx="3">
                  <c:v>0</c:v>
                </c:pt>
                <c:pt idx="4">
                  <c:v>5.8823529411764705E-3</c:v>
                </c:pt>
                <c:pt idx="5">
                  <c:v>1.4705882352941178E-2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085312"/>
        <c:axId val="142476032"/>
      </c:barChart>
      <c:catAx>
        <c:axId val="141085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247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4760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0853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 wszystko musiałem(am) dopytać**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 wszystko musiałem(am) dopytać**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2015 (N=84)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 wszystko musiałem(am) dopytać**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0.17</c:v>
                </c:pt>
                <c:pt idx="1">
                  <c:v>0.5357142857142857</c:v>
                </c:pt>
                <c:pt idx="2">
                  <c:v>0.70238095238095222</c:v>
                </c:pt>
                <c:pt idx="3">
                  <c:v>0.63095238095238093</c:v>
                </c:pt>
                <c:pt idx="4">
                  <c:v>0.6428571428571429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88436096"/>
        <c:axId val="88441984"/>
      </c:barChart>
      <c:catAx>
        <c:axId val="884360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88441984"/>
        <c:crossesAt val="0"/>
        <c:auto val="1"/>
        <c:lblAlgn val="ctr"/>
        <c:lblOffset val="100"/>
        <c:noMultiLvlLbl val="0"/>
      </c:catAx>
      <c:valAx>
        <c:axId val="88441984"/>
        <c:scaling>
          <c:orientation val="minMax"/>
          <c:max val="1.1000000000000001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88436096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7986232638888896"/>
          <c:h val="0.14938472222222221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 wszystko musiałem(am) dopytać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 wszystko musiałem(am) dopytać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2015 (N=181)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 wszystko musiałem(am) dopytać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0.08</c:v>
                </c:pt>
                <c:pt idx="1">
                  <c:v>0.56999999999999995</c:v>
                </c:pt>
                <c:pt idx="2">
                  <c:v>0.78</c:v>
                </c:pt>
                <c:pt idx="3">
                  <c:v>0.77</c:v>
                </c:pt>
                <c:pt idx="4">
                  <c:v>0.74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88961792"/>
        <c:axId val="88963328"/>
      </c:barChart>
      <c:catAx>
        <c:axId val="889617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88963328"/>
        <c:crossesAt val="0"/>
        <c:auto val="1"/>
        <c:lblAlgn val="ctr"/>
        <c:lblOffset val="100"/>
        <c:noMultiLvlLbl val="0"/>
      </c:catAx>
      <c:valAx>
        <c:axId val="88963328"/>
        <c:scaling>
          <c:orientation val="minMax"/>
          <c:max val="1.1000000000000001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88961792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67142857142857737"/>
          <c:h val="0.15270935960591211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21028960105E-3"/>
          <c:y val="7.0145776201571169E-2"/>
          <c:w val="0.99484004127966952"/>
          <c:h val="0.643185605799133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Nie podał mi spontanicznie żadnej informacji na temat opłat / braku opłat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8"/>
                <c:pt idx="0">
                  <c:v>2014 
(N=106)</c:v>
                </c:pt>
                <c:pt idx="1">
                  <c:v>2013 
(N=89)</c:v>
                </c:pt>
                <c:pt idx="3">
                  <c:v>2014 
(N=87)</c:v>
                </c:pt>
                <c:pt idx="4">
                  <c:v>2013 
(N=85)</c:v>
                </c:pt>
                <c:pt idx="6">
                  <c:v>2014 
(N=169)</c:v>
                </c:pt>
                <c:pt idx="7">
                  <c:v>2013 
(N=178)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8"/>
                <c:pt idx="0">
                  <c:v>0.27</c:v>
                </c:pt>
                <c:pt idx="1">
                  <c:v>0.41</c:v>
                </c:pt>
                <c:pt idx="3">
                  <c:v>0.37</c:v>
                </c:pt>
                <c:pt idx="4">
                  <c:v>0.45454545454545453</c:v>
                </c:pt>
                <c:pt idx="6">
                  <c:v>0.21</c:v>
                </c:pt>
                <c:pt idx="7">
                  <c:v>0.39411764705882357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Poinformował mnie o braku opłat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8"/>
                <c:pt idx="0">
                  <c:v>2014 
(N=106)</c:v>
                </c:pt>
                <c:pt idx="1">
                  <c:v>2013 
(N=89)</c:v>
                </c:pt>
                <c:pt idx="3">
                  <c:v>2014 
(N=87)</c:v>
                </c:pt>
                <c:pt idx="4">
                  <c:v>2013 
(N=85)</c:v>
                </c:pt>
                <c:pt idx="6">
                  <c:v>2014 
(N=169)</c:v>
                </c:pt>
                <c:pt idx="7">
                  <c:v>2013 
(N=178)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8"/>
                <c:pt idx="0">
                  <c:v>0.3</c:v>
                </c:pt>
                <c:pt idx="1">
                  <c:v>0.2359550561797753</c:v>
                </c:pt>
                <c:pt idx="3">
                  <c:v>0.47</c:v>
                </c:pt>
                <c:pt idx="4">
                  <c:v>0.36363636363636365</c:v>
                </c:pt>
                <c:pt idx="6">
                  <c:v>0.38</c:v>
                </c:pt>
                <c:pt idx="7">
                  <c:v>0.31764705882352939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Podawał wyłącznie wysokość poszczególnych opłat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8"/>
                <c:pt idx="0">
                  <c:v>2014 
(N=106)</c:v>
                </c:pt>
                <c:pt idx="1">
                  <c:v>2013 
(N=89)</c:v>
                </c:pt>
                <c:pt idx="3">
                  <c:v>2014 
(N=87)</c:v>
                </c:pt>
                <c:pt idx="4">
                  <c:v>2013 
(N=85)</c:v>
                </c:pt>
                <c:pt idx="6">
                  <c:v>2014 
(N=169)</c:v>
                </c:pt>
                <c:pt idx="7">
                  <c:v>2013 
(N=178)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8"/>
                <c:pt idx="0">
                  <c:v>0.02</c:v>
                </c:pt>
                <c:pt idx="1">
                  <c:v>1.1235955056179777E-2</c:v>
                </c:pt>
                <c:pt idx="3">
                  <c:v>0.02</c:v>
                </c:pt>
                <c:pt idx="4">
                  <c:v>4.5454545454545456E-2</c:v>
                </c:pt>
                <c:pt idx="6">
                  <c:v>0.01</c:v>
                </c:pt>
                <c:pt idx="7">
                  <c:v>1.1764705882352941E-2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Podał sumę oraz wysokość poszczególnych opłat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8"/>
                <c:pt idx="0">
                  <c:v>2014 
(N=106)</c:v>
                </c:pt>
                <c:pt idx="1">
                  <c:v>2013 
(N=89)</c:v>
                </c:pt>
                <c:pt idx="3">
                  <c:v>2014 
(N=87)</c:v>
                </c:pt>
                <c:pt idx="4">
                  <c:v>2013 
(N=85)</c:v>
                </c:pt>
                <c:pt idx="6">
                  <c:v>2014 
(N=169)</c:v>
                </c:pt>
                <c:pt idx="7">
                  <c:v>2013 
(N=178)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8"/>
                <c:pt idx="0">
                  <c:v>0.08</c:v>
                </c:pt>
                <c:pt idx="1">
                  <c:v>7.8651685393258425E-2</c:v>
                </c:pt>
                <c:pt idx="3">
                  <c:v>0.02</c:v>
                </c:pt>
                <c:pt idx="4">
                  <c:v>0.10227272727272727</c:v>
                </c:pt>
                <c:pt idx="6">
                  <c:v>0.1</c:v>
                </c:pt>
                <c:pt idx="7">
                  <c:v>5.8823529411764712E-2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Podał wyłącznie sumę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8"/>
                <c:pt idx="0">
                  <c:v>2014 
(N=106)</c:v>
                </c:pt>
                <c:pt idx="1">
                  <c:v>2013 
(N=89)</c:v>
                </c:pt>
                <c:pt idx="3">
                  <c:v>2014 
(N=87)</c:v>
                </c:pt>
                <c:pt idx="4">
                  <c:v>2013 
(N=85)</c:v>
                </c:pt>
                <c:pt idx="6">
                  <c:v>2014 
(N=169)</c:v>
                </c:pt>
                <c:pt idx="7">
                  <c:v>2013 
(N=178)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8"/>
                <c:pt idx="0">
                  <c:v>0.32</c:v>
                </c:pt>
                <c:pt idx="1">
                  <c:v>0.2584269662921348</c:v>
                </c:pt>
                <c:pt idx="3">
                  <c:v>0.11</c:v>
                </c:pt>
                <c:pt idx="4">
                  <c:v>3.4090909090909088E-2</c:v>
                </c:pt>
                <c:pt idx="6">
                  <c:v>0.3</c:v>
                </c:pt>
                <c:pt idx="7">
                  <c:v>0.21764705882352942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8992384"/>
        <c:axId val="89031040"/>
      </c:barChart>
      <c:catAx>
        <c:axId val="8899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031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0310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8992384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3.4007408229024441E-2"/>
          <c:y val="0.82302481359992374"/>
          <c:w val="0.78346999926865757"/>
          <c:h val="0.1769751864000784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21028960105E-3"/>
          <c:y val="7.0145776201571169E-2"/>
          <c:w val="0.99484004127966952"/>
          <c:h val="0.643185605799133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Zmiana kafeterii w 2015 r.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2015 
(N=57)</c:v>
                </c:pt>
                <c:pt idx="2">
                  <c:v>2015
(N=53)</c:v>
                </c:pt>
                <c:pt idx="4">
                  <c:v>2015
(N=140)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Poinformował mnie o braku opłat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2015 
(N=57)</c:v>
                </c:pt>
                <c:pt idx="2">
                  <c:v>2015
(N=53)</c:v>
                </c:pt>
                <c:pt idx="4">
                  <c:v>2015
(N=140)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5"/>
                <c:pt idx="0" formatCode="0%">
                  <c:v>0.63</c:v>
                </c:pt>
                <c:pt idx="2" formatCode="###0%">
                  <c:v>0.41509433962264153</c:v>
                </c:pt>
                <c:pt idx="4" formatCode="0%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Podał wyłącznie sumę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2015 
(N=57)</c:v>
                </c:pt>
                <c:pt idx="2">
                  <c:v>2015
(N=53)</c:v>
                </c:pt>
                <c:pt idx="4">
                  <c:v>2015
(N=140)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5"/>
                <c:pt idx="0" formatCode="0%">
                  <c:v>0.33</c:v>
                </c:pt>
                <c:pt idx="2" formatCode="###0%">
                  <c:v>0.28301886792452829</c:v>
                </c:pt>
                <c:pt idx="4" formatCode="0%">
                  <c:v>0.44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Podał sumę oraz podawał wysokość poszczególnych opłat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2015 
(N=57)</c:v>
                </c:pt>
                <c:pt idx="2">
                  <c:v>2015
(N=53)</c:v>
                </c:pt>
                <c:pt idx="4">
                  <c:v>2015
(N=140)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5"/>
                <c:pt idx="0" formatCode="0%">
                  <c:v>0.04</c:v>
                </c:pt>
                <c:pt idx="2" formatCode="###0%">
                  <c:v>0.28301886792452829</c:v>
                </c:pt>
                <c:pt idx="4" formatCode="0%">
                  <c:v>0.17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Podawał wyłącznie wysokość poszczególnych opłat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2015 
(N=57)</c:v>
                </c:pt>
                <c:pt idx="2">
                  <c:v>2015
(N=53)</c:v>
                </c:pt>
                <c:pt idx="4">
                  <c:v>2015
(N=140)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5"/>
                <c:pt idx="0" formatCode="0%">
                  <c:v>0</c:v>
                </c:pt>
                <c:pt idx="2" formatCode="###0%">
                  <c:v>1.8867924528301886E-2</c:v>
                </c:pt>
                <c:pt idx="4" formatCode="0%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9426176"/>
        <c:axId val="89440256"/>
      </c:barChart>
      <c:catAx>
        <c:axId val="8942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440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4402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9426176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3.4007408229024441E-2"/>
          <c:y val="0.82302481359992374"/>
          <c:w val="0.78346999926865757"/>
          <c:h val="0.1769751864000784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17440660474E-3"/>
          <c:y val="8.1531040084197356E-2"/>
          <c:w val="0.99484004127966952"/>
          <c:h val="0.691572977300293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odpowiedział na pytanie</c:v>
                </c:pt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2015 (N=32)</c:v>
                </c:pt>
                <c:pt idx="1">
                  <c:v>2014</c:v>
                </c:pt>
                <c:pt idx="2">
                  <c:v>2013</c:v>
                </c:pt>
                <c:pt idx="4">
                  <c:v>2015 (N=31)</c:v>
                </c:pt>
                <c:pt idx="5">
                  <c:v>2014</c:v>
                </c:pt>
                <c:pt idx="6">
                  <c:v>2013</c:v>
                </c:pt>
                <c:pt idx="8">
                  <c:v>2015 (N=41)</c:v>
                </c:pt>
                <c:pt idx="9">
                  <c:v>2014</c:v>
                </c:pt>
                <c:pt idx="10">
                  <c:v>2013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 formatCode="0%">
                  <c:v>0.34</c:v>
                </c:pt>
                <c:pt idx="4" formatCode="0%">
                  <c:v>0.41935483870967744</c:v>
                </c:pt>
                <c:pt idx="8" formatCode="0%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Poinformował, że nie ma opłat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2015 (N=32)</c:v>
                </c:pt>
                <c:pt idx="1">
                  <c:v>2014</c:v>
                </c:pt>
                <c:pt idx="2">
                  <c:v>2013</c:v>
                </c:pt>
                <c:pt idx="4">
                  <c:v>2015 (N=31)</c:v>
                </c:pt>
                <c:pt idx="5">
                  <c:v>2014</c:v>
                </c:pt>
                <c:pt idx="6">
                  <c:v>2013</c:v>
                </c:pt>
                <c:pt idx="8">
                  <c:v>2015 (N=41)</c:v>
                </c:pt>
                <c:pt idx="9">
                  <c:v>2014</c:v>
                </c:pt>
                <c:pt idx="10">
                  <c:v>2013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 formatCode="0%">
                  <c:v>0.5</c:v>
                </c:pt>
                <c:pt idx="4" formatCode="###0%">
                  <c:v>0.38709677419354838</c:v>
                </c:pt>
                <c:pt idx="8" formatCode="0%">
                  <c:v>0.49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Podał wyłącznie sumę  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2015 (N=32)</c:v>
                </c:pt>
                <c:pt idx="1">
                  <c:v>2014</c:v>
                </c:pt>
                <c:pt idx="2">
                  <c:v>2013</c:v>
                </c:pt>
                <c:pt idx="4">
                  <c:v>2015 (N=31)</c:v>
                </c:pt>
                <c:pt idx="5">
                  <c:v>2014</c:v>
                </c:pt>
                <c:pt idx="6">
                  <c:v>2013</c:v>
                </c:pt>
                <c:pt idx="8">
                  <c:v>2015 (N=41)</c:v>
                </c:pt>
                <c:pt idx="9">
                  <c:v>2014</c:v>
                </c:pt>
                <c:pt idx="10">
                  <c:v>2013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 formatCode="0%">
                  <c:v>0.13</c:v>
                </c:pt>
                <c:pt idx="4" formatCode="###0%">
                  <c:v>3.2258064516129031E-2</c:v>
                </c:pt>
                <c:pt idx="8" formatCode="0%">
                  <c:v>0.27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Podał sumę oraz podał wysokość poszczególnych opłat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2015 (N=32)</c:v>
                </c:pt>
                <c:pt idx="1">
                  <c:v>2014</c:v>
                </c:pt>
                <c:pt idx="2">
                  <c:v>2013</c:v>
                </c:pt>
                <c:pt idx="4">
                  <c:v>2015 (N=31)</c:v>
                </c:pt>
                <c:pt idx="5">
                  <c:v>2014</c:v>
                </c:pt>
                <c:pt idx="6">
                  <c:v>2013</c:v>
                </c:pt>
                <c:pt idx="8">
                  <c:v>2015 (N=41)</c:v>
                </c:pt>
                <c:pt idx="9">
                  <c:v>2014</c:v>
                </c:pt>
                <c:pt idx="10">
                  <c:v>2013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 formatCode="0%">
                  <c:v>0</c:v>
                </c:pt>
                <c:pt idx="4" formatCode="###0%">
                  <c:v>9.6774193548387094E-2</c:v>
                </c:pt>
                <c:pt idx="8" formatCode="0%">
                  <c:v>0.05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Podał wyłącznie wysokość poszczególnych opłat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538947911969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2015 (N=32)</c:v>
                </c:pt>
                <c:pt idx="1">
                  <c:v>2014</c:v>
                </c:pt>
                <c:pt idx="2">
                  <c:v>2013</c:v>
                </c:pt>
                <c:pt idx="4">
                  <c:v>2015 (N=31)</c:v>
                </c:pt>
                <c:pt idx="5">
                  <c:v>2014</c:v>
                </c:pt>
                <c:pt idx="6">
                  <c:v>2013</c:v>
                </c:pt>
                <c:pt idx="8">
                  <c:v>2015 (N=41)</c:v>
                </c:pt>
                <c:pt idx="9">
                  <c:v>2014</c:v>
                </c:pt>
                <c:pt idx="10">
                  <c:v>2013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 formatCode="0%">
                  <c:v>0.03</c:v>
                </c:pt>
                <c:pt idx="4" formatCode="###0%">
                  <c:v>6.4516129032258063E-2</c:v>
                </c:pt>
                <c:pt idx="8" formatCode="0%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9524096"/>
        <c:axId val="89525632"/>
      </c:barChart>
      <c:catAx>
        <c:axId val="8952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525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5256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9524096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1.4871975144103959E-2"/>
          <c:y val="0.85718060524779982"/>
          <c:w val="0.95271392249373066"/>
          <c:h val="0.1428193947522001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Sheet1!$B$1:$B$2</c:f>
              <c:strCache>
                <c:ptCount val="1"/>
                <c:pt idx="0">
                  <c:v>2010 (N=170)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nie dotyczy</c:v>
                </c:pt>
                <c:pt idx="1">
                  <c:v>nie poinformował</c:v>
                </c:pt>
                <c:pt idx="2">
                  <c:v>tak, w banku / na poczcie</c:v>
                </c:pt>
                <c:pt idx="3">
                  <c:v>tak, na poczcie*</c:v>
                </c:pt>
                <c:pt idx="4">
                  <c:v>tak, w banku*</c:v>
                </c:pt>
                <c:pt idx="5">
                  <c:v>tak, w kasie </c:v>
                </c:pt>
              </c:strCache>
            </c:strRef>
          </c:cat>
          <c:val>
            <c:numRef>
              <c:f>Sheet1!$B$3:$B$8</c:f>
            </c:numRef>
          </c:val>
        </c:ser>
        <c:ser>
          <c:idx val="3"/>
          <c:order val="1"/>
          <c:tx>
            <c:strRef>
              <c:f>Sheet1!$C$1:$C$2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nie dotyczy</c:v>
                </c:pt>
                <c:pt idx="1">
                  <c:v>nie poinformował</c:v>
                </c:pt>
                <c:pt idx="2">
                  <c:v>tak, w banku / na poczcie</c:v>
                </c:pt>
                <c:pt idx="3">
                  <c:v>tak, na poczcie*</c:v>
                </c:pt>
                <c:pt idx="4">
                  <c:v>tak, w banku*</c:v>
                </c:pt>
                <c:pt idx="5">
                  <c:v>tak, w kasie 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0.6</c:v>
                </c:pt>
                <c:pt idx="1">
                  <c:v>0.12222222222222222</c:v>
                </c:pt>
                <c:pt idx="2">
                  <c:v>1.1111111111111112E-2</c:v>
                </c:pt>
                <c:pt idx="3">
                  <c:v>0</c:v>
                </c:pt>
                <c:pt idx="4">
                  <c:v>0</c:v>
                </c:pt>
                <c:pt idx="5">
                  <c:v>0.26666666666666666</c:v>
                </c:pt>
              </c:numCache>
            </c:numRef>
          </c:val>
        </c:ser>
        <c:ser>
          <c:idx val="4"/>
          <c:order val="2"/>
          <c:tx>
            <c:strRef>
              <c:f>Sheet1!$D$1:$D$2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nie dotyczy</c:v>
                </c:pt>
                <c:pt idx="1">
                  <c:v>nie poinformował</c:v>
                </c:pt>
                <c:pt idx="2">
                  <c:v>tak, w banku / na poczcie</c:v>
                </c:pt>
                <c:pt idx="3">
                  <c:v>tak, na poczcie*</c:v>
                </c:pt>
                <c:pt idx="4">
                  <c:v>tak, w banku*</c:v>
                </c:pt>
                <c:pt idx="5">
                  <c:v>tak, w kasie </c:v>
                </c:pt>
              </c:strCache>
            </c:strRef>
          </c:cat>
          <c:val>
            <c:numRef>
              <c:f>Sheet1!$D$3:$D$8</c:f>
              <c:numCache>
                <c:formatCode>0%</c:formatCode>
                <c:ptCount val="6"/>
                <c:pt idx="0">
                  <c:v>0.51</c:v>
                </c:pt>
                <c:pt idx="1">
                  <c:v>0.14000000000000001</c:v>
                </c:pt>
                <c:pt idx="2">
                  <c:v>0.08</c:v>
                </c:pt>
                <c:pt idx="3">
                  <c:v>0</c:v>
                </c:pt>
                <c:pt idx="4">
                  <c:v>0</c:v>
                </c:pt>
                <c:pt idx="5">
                  <c:v>0.33</c:v>
                </c:pt>
              </c:numCache>
            </c:numRef>
          </c:val>
        </c:ser>
        <c:ser>
          <c:idx val="0"/>
          <c:order val="3"/>
          <c:tx>
            <c:strRef>
              <c:f>Sheet1!$E$1:$E$2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nie dotyczy</c:v>
                </c:pt>
                <c:pt idx="1">
                  <c:v>nie poinformował</c:v>
                </c:pt>
                <c:pt idx="2">
                  <c:v>tak, w banku / na poczcie</c:v>
                </c:pt>
                <c:pt idx="3">
                  <c:v>tak, na poczcie*</c:v>
                </c:pt>
                <c:pt idx="4">
                  <c:v>tak, w banku*</c:v>
                </c:pt>
                <c:pt idx="5">
                  <c:v>tak, w kasie </c:v>
                </c:pt>
              </c:strCache>
            </c:strRef>
          </c:cat>
          <c:val>
            <c:numRef>
              <c:f>Sheet1!$E$3:$E$8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89576576"/>
        <c:axId val="89578112"/>
      </c:barChart>
      <c:catAx>
        <c:axId val="8957657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89578112"/>
        <c:crossesAt val="0"/>
        <c:auto val="1"/>
        <c:lblAlgn val="ctr"/>
        <c:lblOffset val="100"/>
        <c:noMultiLvlLbl val="0"/>
      </c:catAx>
      <c:valAx>
        <c:axId val="89578112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895765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86712934027777822"/>
          <c:h val="0.1024055555555556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Sheet1!$D$1:$D$2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nie dotyczy</c:v>
                </c:pt>
                <c:pt idx="1">
                  <c:v>nie  poinformował</c:v>
                </c:pt>
                <c:pt idx="2">
                  <c:v>tak, w banku/ na poczcie</c:v>
                </c:pt>
                <c:pt idx="3">
                  <c:v>tak, na poczcie*</c:v>
                </c:pt>
                <c:pt idx="4">
                  <c:v>tak, w banku*</c:v>
                </c:pt>
                <c:pt idx="5">
                  <c:v>tak, w kasie </c:v>
                </c:pt>
              </c:strCache>
            </c:strRef>
          </c:cat>
          <c:val>
            <c:numRef>
              <c:f>Sheet1!$D$3:$D$8</c:f>
              <c:numCache>
                <c:formatCode>0%</c:formatCode>
                <c:ptCount val="6"/>
                <c:pt idx="0">
                  <c:v>0.75</c:v>
                </c:pt>
                <c:pt idx="1">
                  <c:v>0.125</c:v>
                </c:pt>
                <c:pt idx="2">
                  <c:v>2.2727272727272728E-2</c:v>
                </c:pt>
                <c:pt idx="3">
                  <c:v>0</c:v>
                </c:pt>
                <c:pt idx="4">
                  <c:v>0</c:v>
                </c:pt>
                <c:pt idx="5">
                  <c:v>9.0909090909090912E-2</c:v>
                </c:pt>
              </c:numCache>
            </c:numRef>
          </c:val>
        </c:ser>
        <c:ser>
          <c:idx val="3"/>
          <c:order val="1"/>
          <c:tx>
            <c:strRef>
              <c:f>Sheet1!$E$1:$E$2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nie dotyczy</c:v>
                </c:pt>
                <c:pt idx="1">
                  <c:v>nie  poinformował</c:v>
                </c:pt>
                <c:pt idx="2">
                  <c:v>tak, w banku/ na poczcie</c:v>
                </c:pt>
                <c:pt idx="3">
                  <c:v>tak, na poczcie*</c:v>
                </c:pt>
                <c:pt idx="4">
                  <c:v>tak, w banku*</c:v>
                </c:pt>
                <c:pt idx="5">
                  <c:v>tak, w kasie </c:v>
                </c:pt>
              </c:strCache>
            </c:strRef>
          </c:cat>
          <c:val>
            <c:numRef>
              <c:f>Sheet1!$E$3:$E$8</c:f>
              <c:numCache>
                <c:formatCode>0%</c:formatCode>
                <c:ptCount val="6"/>
                <c:pt idx="0">
                  <c:v>0.78</c:v>
                </c:pt>
                <c:pt idx="1">
                  <c:v>0.09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0.13</c:v>
                </c:pt>
              </c:numCache>
            </c:numRef>
          </c:val>
        </c:ser>
        <c:ser>
          <c:idx val="4"/>
          <c:order val="2"/>
          <c:tx>
            <c:strRef>
              <c:f>Sheet1!$F$1:$F$2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nie dotyczy</c:v>
                </c:pt>
                <c:pt idx="1">
                  <c:v>nie  poinformował</c:v>
                </c:pt>
                <c:pt idx="2">
                  <c:v>tak, w banku/ na poczcie</c:v>
                </c:pt>
                <c:pt idx="3">
                  <c:v>tak, na poczcie*</c:v>
                </c:pt>
                <c:pt idx="4">
                  <c:v>tak, w banku*</c:v>
                </c:pt>
                <c:pt idx="5">
                  <c:v>tak, w kasie </c:v>
                </c:pt>
              </c:strCache>
            </c:strRef>
          </c:cat>
          <c:val>
            <c:numRef>
              <c:f>Sheet1!$F$3:$F$8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89893120"/>
        <c:axId val="91299840"/>
      </c:barChart>
      <c:catAx>
        <c:axId val="898931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91299840"/>
        <c:crossesAt val="0"/>
        <c:auto val="1"/>
        <c:lblAlgn val="ctr"/>
        <c:lblOffset val="100"/>
        <c:noMultiLvlLbl val="0"/>
      </c:catAx>
      <c:valAx>
        <c:axId val="91299840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89893120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58573148148148"/>
          <c:w val="0.59493670886075456"/>
          <c:h val="0.10567222222222222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19322685185185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Sheet1!$D$1:$D$2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nie dotyczy</c:v>
                </c:pt>
                <c:pt idx="1">
                  <c:v>nie  poinformował</c:v>
                </c:pt>
                <c:pt idx="2">
                  <c:v>tak, w banku/ na poczcie</c:v>
                </c:pt>
                <c:pt idx="3">
                  <c:v>tak, na poczcie*</c:v>
                </c:pt>
                <c:pt idx="4">
                  <c:v>tak, w banku*</c:v>
                </c:pt>
                <c:pt idx="5">
                  <c:v>tak, w kasie </c:v>
                </c:pt>
              </c:strCache>
            </c:strRef>
          </c:cat>
          <c:val>
            <c:numRef>
              <c:f>Sheet1!$D$3:$D$8</c:f>
              <c:numCache>
                <c:formatCode>0%</c:formatCode>
                <c:ptCount val="6"/>
                <c:pt idx="0">
                  <c:v>0.65405405405405403</c:v>
                </c:pt>
                <c:pt idx="1">
                  <c:v>3.783783783783784E-2</c:v>
                </c:pt>
                <c:pt idx="2">
                  <c:v>2.1621621621621623E-2</c:v>
                </c:pt>
                <c:pt idx="3">
                  <c:v>0</c:v>
                </c:pt>
                <c:pt idx="4">
                  <c:v>0</c:v>
                </c:pt>
                <c:pt idx="5">
                  <c:v>0.27027027027027029</c:v>
                </c:pt>
              </c:numCache>
            </c:numRef>
          </c:val>
        </c:ser>
        <c:ser>
          <c:idx val="3"/>
          <c:order val="1"/>
          <c:tx>
            <c:strRef>
              <c:f>Sheet1!$E$1:$E$2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nie dotyczy</c:v>
                </c:pt>
                <c:pt idx="1">
                  <c:v>nie  poinformował</c:v>
                </c:pt>
                <c:pt idx="2">
                  <c:v>tak, w banku/ na poczcie</c:v>
                </c:pt>
                <c:pt idx="3">
                  <c:v>tak, na poczcie*</c:v>
                </c:pt>
                <c:pt idx="4">
                  <c:v>tak, w banku*</c:v>
                </c:pt>
                <c:pt idx="5">
                  <c:v>tak, w kasie </c:v>
                </c:pt>
              </c:strCache>
            </c:strRef>
          </c:cat>
          <c:val>
            <c:numRef>
              <c:f>Sheet1!$E$3:$E$8</c:f>
              <c:numCache>
                <c:formatCode>0%</c:formatCode>
                <c:ptCount val="6"/>
                <c:pt idx="0">
                  <c:v>0.53</c:v>
                </c:pt>
                <c:pt idx="1">
                  <c:v>0.09</c:v>
                </c:pt>
                <c:pt idx="2">
                  <c:v>0.02</c:v>
                </c:pt>
                <c:pt idx="3">
                  <c:v>0</c:v>
                </c:pt>
                <c:pt idx="4">
                  <c:v>0</c:v>
                </c:pt>
                <c:pt idx="5">
                  <c:v>0.38</c:v>
                </c:pt>
              </c:numCache>
            </c:numRef>
          </c:val>
        </c:ser>
        <c:ser>
          <c:idx val="4"/>
          <c:order val="2"/>
          <c:tx>
            <c:strRef>
              <c:f>Sheet1!$F$1:$F$2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nie dotyczy</c:v>
                </c:pt>
                <c:pt idx="1">
                  <c:v>nie  poinformował</c:v>
                </c:pt>
                <c:pt idx="2">
                  <c:v>tak, w banku/ na poczcie</c:v>
                </c:pt>
                <c:pt idx="3">
                  <c:v>tak, na poczcie*</c:v>
                </c:pt>
                <c:pt idx="4">
                  <c:v>tak, w banku*</c:v>
                </c:pt>
                <c:pt idx="5">
                  <c:v>tak, w kasie </c:v>
                </c:pt>
              </c:strCache>
            </c:strRef>
          </c:cat>
          <c:val>
            <c:numRef>
              <c:f>Sheet1!$F$3:$F$8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91344896"/>
        <c:axId val="91346432"/>
      </c:barChart>
      <c:catAx>
        <c:axId val="91344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91346432"/>
        <c:crossesAt val="0"/>
        <c:auto val="1"/>
        <c:lblAlgn val="ctr"/>
        <c:lblOffset val="100"/>
        <c:noMultiLvlLbl val="0"/>
      </c:catAx>
      <c:valAx>
        <c:axId val="91346432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91344896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414"/>
          <c:w val="0.67142857142857737"/>
          <c:h val="0.11743148148148148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5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Sheet1!$D$1:$D$2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1">
                  <c:v>nie  poinformował</c:v>
                </c:pt>
                <c:pt idx="2">
                  <c:v>tak, na poczcie*</c:v>
                </c:pt>
                <c:pt idx="3">
                  <c:v>tak, w banku*</c:v>
                </c:pt>
                <c:pt idx="4">
                  <c:v>tak, w kasie 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</c:numCache>
            </c:numRef>
          </c:val>
        </c:ser>
        <c:ser>
          <c:idx val="3"/>
          <c:order val="1"/>
          <c:tx>
            <c:strRef>
              <c:f>Sheet1!$E$1:$E$2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1">
                  <c:v>nie  poinformował</c:v>
                </c:pt>
                <c:pt idx="2">
                  <c:v>tak, na poczcie*</c:v>
                </c:pt>
                <c:pt idx="3">
                  <c:v>tak, w banku*</c:v>
                </c:pt>
                <c:pt idx="4">
                  <c:v>tak, w kasie 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</c:numCache>
            </c:numRef>
          </c:val>
        </c:ser>
        <c:ser>
          <c:idx val="4"/>
          <c:order val="2"/>
          <c:tx>
            <c:strRef>
              <c:f>Sheet1!$F$1:$F$2</c:f>
              <c:strCache>
                <c:ptCount val="1"/>
                <c:pt idx="0">
                  <c:v>2015 (N=45)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1">
                  <c:v>nie  poinformował</c:v>
                </c:pt>
                <c:pt idx="2">
                  <c:v>tak, na poczcie*</c:v>
                </c:pt>
                <c:pt idx="3">
                  <c:v>tak, w banku*</c:v>
                </c:pt>
                <c:pt idx="4">
                  <c:v>tak, w kasie </c:v>
                </c:pt>
              </c:strCache>
            </c:strRef>
          </c:cat>
          <c:val>
            <c:numRef>
              <c:f>Sheet1!$F$3:$F$7</c:f>
              <c:numCache>
                <c:formatCode>0%</c:formatCode>
                <c:ptCount val="5"/>
                <c:pt idx="1">
                  <c:v>0.27</c:v>
                </c:pt>
                <c:pt idx="2">
                  <c:v>7.0000000000000007E-2</c:v>
                </c:pt>
                <c:pt idx="3">
                  <c:v>0.2</c:v>
                </c:pt>
                <c:pt idx="4">
                  <c:v>0.73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11020288"/>
        <c:axId val="111022080"/>
      </c:barChart>
      <c:catAx>
        <c:axId val="111020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11022080"/>
        <c:crossesAt val="0"/>
        <c:auto val="1"/>
        <c:lblAlgn val="ctr"/>
        <c:lblOffset val="100"/>
        <c:noMultiLvlLbl val="0"/>
      </c:catAx>
      <c:valAx>
        <c:axId val="111022080"/>
        <c:scaling>
          <c:orientation val="minMax"/>
          <c:max val="1.1000000000000001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111020288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0262136763839498"/>
          <c:w val="0.59493670886075456"/>
          <c:h val="0.19737863236160502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19322685185185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Sheet1!$D$1:$D$2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1">
                  <c:v>nie  poinformował</c:v>
                </c:pt>
                <c:pt idx="2">
                  <c:v>tak, w banku/ na poczcie</c:v>
                </c:pt>
                <c:pt idx="3">
                  <c:v>tak, w banku*</c:v>
                </c:pt>
                <c:pt idx="4">
                  <c:v>tak, w kasie 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</c:numCache>
            </c:numRef>
          </c:val>
        </c:ser>
        <c:ser>
          <c:idx val="3"/>
          <c:order val="1"/>
          <c:tx>
            <c:strRef>
              <c:f>Sheet1!$E$1:$E$2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1">
                  <c:v>nie  poinformował</c:v>
                </c:pt>
                <c:pt idx="2">
                  <c:v>tak, w banku/ na poczcie</c:v>
                </c:pt>
                <c:pt idx="3">
                  <c:v>tak, w banku*</c:v>
                </c:pt>
                <c:pt idx="4">
                  <c:v>tak, w kasie 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</c:numCache>
            </c:numRef>
          </c:val>
        </c:ser>
        <c:ser>
          <c:idx val="4"/>
          <c:order val="2"/>
          <c:tx>
            <c:strRef>
              <c:f>Sheet1!$F$1:$F$2</c:f>
              <c:strCache>
                <c:ptCount val="1"/>
                <c:pt idx="0">
                  <c:v>2015 (N=104)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1">
                  <c:v>nie  poinformował</c:v>
                </c:pt>
                <c:pt idx="2">
                  <c:v>tak, w banku/ na poczcie</c:v>
                </c:pt>
                <c:pt idx="3">
                  <c:v>tak, w banku*</c:v>
                </c:pt>
                <c:pt idx="4">
                  <c:v>tak, w kasie </c:v>
                </c:pt>
              </c:strCache>
            </c:strRef>
          </c:cat>
          <c:val>
            <c:numRef>
              <c:f>Sheet1!$F$3:$F$7</c:f>
              <c:numCache>
                <c:formatCode>0%</c:formatCode>
                <c:ptCount val="5"/>
                <c:pt idx="1">
                  <c:v>0.17</c:v>
                </c:pt>
                <c:pt idx="2">
                  <c:v>7.0000000000000007E-2</c:v>
                </c:pt>
                <c:pt idx="3">
                  <c:v>0.11</c:v>
                </c:pt>
                <c:pt idx="4">
                  <c:v>0.87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11063040"/>
        <c:axId val="111064576"/>
      </c:barChart>
      <c:catAx>
        <c:axId val="1110630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11064576"/>
        <c:crossesAt val="0"/>
        <c:auto val="1"/>
        <c:lblAlgn val="ctr"/>
        <c:lblOffset val="100"/>
        <c:noMultiLvlLbl val="0"/>
      </c:catAx>
      <c:valAx>
        <c:axId val="111064576"/>
        <c:scaling>
          <c:orientation val="minMax"/>
          <c:max val="1.1000000000000001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111063040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79943070547550288"/>
          <c:w val="0.67142857142857737"/>
          <c:h val="0.20056929452449712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67"/>
          <c:y val="4.032258064516148E-3"/>
          <c:w val="0.84615384615384837"/>
          <c:h val="0.842741935483876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(N=336)</c:v>
                </c:pt>
                <c:pt idx="1">
                  <c:v>2014 (N=340)</c:v>
                </c:pt>
                <c:pt idx="2">
                  <c:v>2013 (N=335)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0.97000000000000008</c:v>
                </c:pt>
                <c:pt idx="1">
                  <c:v>0.99</c:v>
                </c:pt>
                <c:pt idx="2">
                  <c:v>0.99104477611940311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(N=336)</c:v>
                </c:pt>
                <c:pt idx="1">
                  <c:v>2014 (N=340)</c:v>
                </c:pt>
                <c:pt idx="2">
                  <c:v>2013 (N=335)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3.0000000000000002E-2</c:v>
                </c:pt>
                <c:pt idx="1">
                  <c:v>1.0000000000000002E-2</c:v>
                </c:pt>
                <c:pt idx="2">
                  <c:v>8.9552238805970172E-3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4481024"/>
        <c:axId val="154482560"/>
      </c:barChart>
      <c:catAx>
        <c:axId val="154481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48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4825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448102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Sheet1!$B$1:$B$2</c:f>
              <c:strCache>
                <c:ptCount val="1"/>
                <c:pt idx="0">
                  <c:v>2010 (N=170)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a</c:v>
                </c:pt>
                <c:pt idx="1">
                  <c:v>nie poinformował</c:v>
                </c:pt>
                <c:pt idx="2">
                  <c:v>tak, na poczcie*</c:v>
                </c:pt>
                <c:pt idx="3">
                  <c:v>tak, w banku*</c:v>
                </c:pt>
                <c:pt idx="4">
                  <c:v>tak, w kasie </c:v>
                </c:pt>
              </c:strCache>
            </c:strRef>
          </c:cat>
          <c:val>
            <c:numRef>
              <c:f>Sheet1!$B$3:$B$7</c:f>
            </c:numRef>
          </c:val>
        </c:ser>
        <c:ser>
          <c:idx val="3"/>
          <c:order val="1"/>
          <c:tx>
            <c:strRef>
              <c:f>Sheet1!$C$1:$C$2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a</c:v>
                </c:pt>
                <c:pt idx="1">
                  <c:v>nie poinformował</c:v>
                </c:pt>
                <c:pt idx="2">
                  <c:v>tak, na poczcie*</c:v>
                </c:pt>
                <c:pt idx="3">
                  <c:v>tak, w banku*</c:v>
                </c:pt>
                <c:pt idx="4">
                  <c:v>tak, w kasie 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</c:numCache>
            </c:numRef>
          </c:val>
        </c:ser>
        <c:ser>
          <c:idx val="4"/>
          <c:order val="2"/>
          <c:tx>
            <c:strRef>
              <c:f>Sheet1!$D$1:$D$2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a</c:v>
                </c:pt>
                <c:pt idx="1">
                  <c:v>nie poinformował</c:v>
                </c:pt>
                <c:pt idx="2">
                  <c:v>tak, na poczcie*</c:v>
                </c:pt>
                <c:pt idx="3">
                  <c:v>tak, w banku*</c:v>
                </c:pt>
                <c:pt idx="4">
                  <c:v>tak, w kasie 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</c:numCache>
            </c:numRef>
          </c:val>
        </c:ser>
        <c:ser>
          <c:idx val="0"/>
          <c:order val="3"/>
          <c:tx>
            <c:strRef>
              <c:f>Sheet1!$E$1:$E$2</c:f>
              <c:strCache>
                <c:ptCount val="1"/>
                <c:pt idx="0">
                  <c:v>2015 (N=31)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a</c:v>
                </c:pt>
                <c:pt idx="1">
                  <c:v>nie poinformował</c:v>
                </c:pt>
                <c:pt idx="2">
                  <c:v>tak, na poczcie*</c:v>
                </c:pt>
                <c:pt idx="3">
                  <c:v>tak, w banku*</c:v>
                </c:pt>
                <c:pt idx="4">
                  <c:v>tak, w kasie </c:v>
                </c:pt>
              </c:strCache>
            </c:strRef>
          </c:cat>
          <c:val>
            <c:numRef>
              <c:f>Sheet1!$E$3:$E$7</c:f>
              <c:numCache>
                <c:formatCode>0%</c:formatCode>
                <c:ptCount val="5"/>
                <c:pt idx="1">
                  <c:v>0.35</c:v>
                </c:pt>
                <c:pt idx="2">
                  <c:v>0.13</c:v>
                </c:pt>
                <c:pt idx="3">
                  <c:v>0.28999999999999998</c:v>
                </c:pt>
                <c:pt idx="4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11032960"/>
        <c:axId val="111214976"/>
      </c:barChart>
      <c:catAx>
        <c:axId val="1110329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11214976"/>
        <c:crossesAt val="0"/>
        <c:auto val="1"/>
        <c:lblAlgn val="ctr"/>
        <c:lblOffset val="100"/>
        <c:noMultiLvlLbl val="0"/>
      </c:catAx>
      <c:valAx>
        <c:axId val="111214976"/>
        <c:scaling>
          <c:orientation val="minMax"/>
          <c:max val="1.1000000000000001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1110329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86712934027777822"/>
          <c:h val="0.1024055555555556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2015 (N=89)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  <c:pt idx="3">
                  <c:v>trudno powiedzieć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0.66</c:v>
                </c:pt>
                <c:pt idx="1">
                  <c:v>0.1</c:v>
                </c:pt>
                <c:pt idx="2">
                  <c:v>0.24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  <c:pt idx="3">
                  <c:v>trudno powiedzieć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0.75</c:v>
                </c:pt>
                <c:pt idx="1">
                  <c:v>0.03</c:v>
                </c:pt>
                <c:pt idx="2">
                  <c:v>0.22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  <c:pt idx="3">
                  <c:v>trudno powiedzieć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0.7528089887640449</c:v>
                </c:pt>
                <c:pt idx="1">
                  <c:v>2.2471910112359553E-2</c:v>
                </c:pt>
                <c:pt idx="2">
                  <c:v>0.22471910112359553</c:v>
                </c:pt>
              </c:numCache>
            </c:numRef>
          </c:val>
        </c:ser>
        <c:ser>
          <c:idx val="0"/>
          <c:order val="3"/>
          <c:tx>
            <c:strRef>
              <c:f>Sheet1!#ADR!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  <c:pt idx="3">
                  <c:v>trudno powiedzieć</c:v>
                </c:pt>
              </c:strCache>
            </c:strRef>
          </c:cat>
          <c:val>
            <c:numRef>
              <c:f>Sheet1!$E$5:$E$6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11265664"/>
        <c:axId val="111267200"/>
      </c:barChart>
      <c:catAx>
        <c:axId val="1112656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11267200"/>
        <c:crossesAt val="0"/>
        <c:auto val="1"/>
        <c:lblAlgn val="ctr"/>
        <c:lblOffset val="100"/>
        <c:noMultiLvlLbl val="0"/>
      </c:catAx>
      <c:valAx>
        <c:axId val="111267200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12656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2015 (N=181)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0.7624309392265195</c:v>
                </c:pt>
                <c:pt idx="1">
                  <c:v>9.3922651933701654E-2</c:v>
                </c:pt>
                <c:pt idx="2">
                  <c:v>0.14364640883977903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0.87000000000000011</c:v>
                </c:pt>
                <c:pt idx="1">
                  <c:v>0.05</c:v>
                </c:pt>
                <c:pt idx="2">
                  <c:v>8.0000000000000016E-2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0.8314606741573034</c:v>
                </c:pt>
                <c:pt idx="1">
                  <c:v>1.6853932584269662E-2</c:v>
                </c:pt>
                <c:pt idx="2">
                  <c:v>0.15168539325842698</c:v>
                </c:pt>
              </c:numCache>
            </c:numRef>
          </c:val>
        </c:ser>
        <c:ser>
          <c:idx val="0"/>
          <c:order val="3"/>
          <c:tx>
            <c:strRef>
              <c:f>Sheet1!#ADR!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Sheet1!$E$5:$E$6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11448448"/>
        <c:axId val="111449984"/>
      </c:barChart>
      <c:catAx>
        <c:axId val="111448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11449984"/>
        <c:crossesAt val="0"/>
        <c:auto val="1"/>
        <c:lblAlgn val="ctr"/>
        <c:lblOffset val="100"/>
        <c:noMultiLvlLbl val="0"/>
      </c:catAx>
      <c:valAx>
        <c:axId val="111449984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14484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2015 (N=84)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0.71428571428571441</c:v>
                </c:pt>
                <c:pt idx="1">
                  <c:v>1.1904761904761906E-2</c:v>
                </c:pt>
                <c:pt idx="2">
                  <c:v>0.27380952380952389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0.84000000000000008</c:v>
                </c:pt>
                <c:pt idx="1">
                  <c:v>0</c:v>
                </c:pt>
                <c:pt idx="2">
                  <c:v>0.16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0.70588235294117663</c:v>
                </c:pt>
                <c:pt idx="1">
                  <c:v>0</c:v>
                </c:pt>
                <c:pt idx="2">
                  <c:v>0.29411764705882359</c:v>
                </c:pt>
              </c:numCache>
            </c:numRef>
          </c:val>
        </c:ser>
        <c:ser>
          <c:idx val="0"/>
          <c:order val="3"/>
          <c:tx>
            <c:strRef>
              <c:f>Sheet1!#ADR!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Sheet1!$E$5:$E$6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18033024"/>
        <c:axId val="118043008"/>
      </c:barChart>
      <c:catAx>
        <c:axId val="1180330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18043008"/>
        <c:crossesAt val="0"/>
        <c:auto val="1"/>
        <c:lblAlgn val="ctr"/>
        <c:lblOffset val="100"/>
        <c:noMultiLvlLbl val="0"/>
      </c:catAx>
      <c:valAx>
        <c:axId val="118043008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80330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2015 (N=89)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0.57999999999999996</c:v>
                </c:pt>
                <c:pt idx="2" formatCode="0%">
                  <c:v>0.28999999999999998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%">
                  <c:v>0.64</c:v>
                </c:pt>
                <c:pt idx="2" formatCode="0%">
                  <c:v>0.35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%">
                  <c:v>0.6853932584269663</c:v>
                </c:pt>
                <c:pt idx="2" formatCode="0%">
                  <c:v>0.39325842696629215</c:v>
                </c:pt>
              </c:numCache>
            </c:numRef>
          </c:val>
        </c:ser>
        <c:ser>
          <c:idx val="0"/>
          <c:order val="3"/>
          <c:tx>
            <c:strRef>
              <c:f>Sheet1!#ADR!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Sheet1!$E$5:$E$6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18530816"/>
        <c:axId val="118532352"/>
      </c:barChart>
      <c:catAx>
        <c:axId val="118530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18532352"/>
        <c:crossesAt val="0"/>
        <c:auto val="1"/>
        <c:lblAlgn val="ctr"/>
        <c:lblOffset val="100"/>
        <c:noMultiLvlLbl val="0"/>
      </c:catAx>
      <c:valAx>
        <c:axId val="11853235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85308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2015 (N=181)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0.67</c:v>
                </c:pt>
                <c:pt idx="2" formatCode="0%">
                  <c:v>0.28999999999999998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%">
                  <c:v>0.62</c:v>
                </c:pt>
                <c:pt idx="2" formatCode="0%">
                  <c:v>0.24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%">
                  <c:v>0.52247191011235961</c:v>
                </c:pt>
                <c:pt idx="2" formatCode="0%">
                  <c:v>0.3089887640449438</c:v>
                </c:pt>
              </c:numCache>
            </c:numRef>
          </c:val>
        </c:ser>
        <c:ser>
          <c:idx val="0"/>
          <c:order val="3"/>
          <c:tx>
            <c:strRef>
              <c:f>Sheet1!#ADR!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Sheet1!$E$5:$E$6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19745536"/>
        <c:axId val="119776000"/>
      </c:barChart>
      <c:catAx>
        <c:axId val="1197455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19776000"/>
        <c:crossesAt val="0"/>
        <c:auto val="1"/>
        <c:lblAlgn val="ctr"/>
        <c:lblOffset val="100"/>
        <c:noMultiLvlLbl val="0"/>
      </c:catAx>
      <c:valAx>
        <c:axId val="119776000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97455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2015 (N=84)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0.65</c:v>
                </c:pt>
                <c:pt idx="2" formatCode="0%">
                  <c:v>0.35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(N=87)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%">
                  <c:v>0.54</c:v>
                </c:pt>
                <c:pt idx="2" formatCode="0%">
                  <c:v>0.28000000000000003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(N=85)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Czy urzędnik upewnił się, że zrozumiałeś jego wyjaśnienia?</c:v>
                </c:pt>
                <c:pt idx="2">
                  <c:v>Czy urzędnik poinformował Cię, że istnieje możliwość telefonicznego powiadomienia o odbiorze decyzji?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%">
                  <c:v>0.62352941176470589</c:v>
                </c:pt>
                <c:pt idx="2" formatCode="0%">
                  <c:v>0.18823529411764706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20107392"/>
        <c:axId val="120108928"/>
      </c:barChart>
      <c:catAx>
        <c:axId val="1201073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20108928"/>
        <c:crossesAt val="0"/>
        <c:auto val="1"/>
        <c:lblAlgn val="ctr"/>
        <c:lblOffset val="100"/>
        <c:noMultiLvlLbl val="0"/>
      </c:catAx>
      <c:valAx>
        <c:axId val="120108928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01073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17440660474E-3"/>
          <c:y val="8.1531040084197356E-2"/>
          <c:w val="0.99484004127966952"/>
          <c:h val="0.75703824462539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tx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1"/>
                <c:pt idx="0">
                  <c:v>2015 (N=89)</c:v>
                </c:pt>
                <c:pt idx="1">
                  <c:v>2014 
(N=106)</c:v>
                </c:pt>
                <c:pt idx="2">
                  <c:v>2013 
(N=89)</c:v>
                </c:pt>
                <c:pt idx="4">
                  <c:v>2015 (N=84)</c:v>
                </c:pt>
                <c:pt idx="5">
                  <c:v>2014 
(N=87)</c:v>
                </c:pt>
                <c:pt idx="6">
                  <c:v>2013 
(N=85)</c:v>
                </c:pt>
                <c:pt idx="8">
                  <c:v>2015 (N=181)</c:v>
                </c:pt>
                <c:pt idx="9">
                  <c:v>2014 
(N=169)</c:v>
                </c:pt>
                <c:pt idx="10">
                  <c:v>2013 
(N=178)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1"/>
                <c:pt idx="0">
                  <c:v>2015 (N=89)</c:v>
                </c:pt>
                <c:pt idx="1">
                  <c:v>2014 
(N=106)</c:v>
                </c:pt>
                <c:pt idx="2">
                  <c:v>2013 
(N=89)</c:v>
                </c:pt>
                <c:pt idx="4">
                  <c:v>2015 (N=84)</c:v>
                </c:pt>
                <c:pt idx="5">
                  <c:v>2014 
(N=87)</c:v>
                </c:pt>
                <c:pt idx="6">
                  <c:v>2013 
(N=85)</c:v>
                </c:pt>
                <c:pt idx="8">
                  <c:v>2015 (N=181)</c:v>
                </c:pt>
                <c:pt idx="9">
                  <c:v>2014 
(N=169)</c:v>
                </c:pt>
                <c:pt idx="10">
                  <c:v>2013 
(N=178)</c:v>
                </c:pt>
              </c:strCache>
            </c:strRef>
          </c:cat>
          <c:val>
            <c:numRef>
              <c:f>Sheet1!$B$3:$O$3</c:f>
              <c:numCache>
                <c:formatCode>0%</c:formatCode>
                <c:ptCount val="11"/>
                <c:pt idx="0">
                  <c:v>0.88421052631578945</c:v>
                </c:pt>
                <c:pt idx="1">
                  <c:v>0.89</c:v>
                </c:pt>
                <c:pt idx="2">
                  <c:v>0.9101123595505618</c:v>
                </c:pt>
                <c:pt idx="4">
                  <c:v>0.95238095238095233</c:v>
                </c:pt>
                <c:pt idx="5">
                  <c:v>0.92</c:v>
                </c:pt>
                <c:pt idx="6">
                  <c:v>0.94117647058823528</c:v>
                </c:pt>
                <c:pt idx="8">
                  <c:v>0.9779005524861879</c:v>
                </c:pt>
                <c:pt idx="9">
                  <c:v>0.94</c:v>
                </c:pt>
                <c:pt idx="10">
                  <c:v>0.9438202247191011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accent2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1"/>
                <c:pt idx="0">
                  <c:v>2015 (N=89)</c:v>
                </c:pt>
                <c:pt idx="1">
                  <c:v>2014 
(N=106)</c:v>
                </c:pt>
                <c:pt idx="2">
                  <c:v>2013 
(N=89)</c:v>
                </c:pt>
                <c:pt idx="4">
                  <c:v>2015 (N=84)</c:v>
                </c:pt>
                <c:pt idx="5">
                  <c:v>2014 
(N=87)</c:v>
                </c:pt>
                <c:pt idx="6">
                  <c:v>2013 
(N=85)</c:v>
                </c:pt>
                <c:pt idx="8">
                  <c:v>2015 (N=181)</c:v>
                </c:pt>
                <c:pt idx="9">
                  <c:v>2014 
(N=169)</c:v>
                </c:pt>
                <c:pt idx="10">
                  <c:v>2013 
(N=178)</c:v>
                </c:pt>
              </c:strCache>
            </c:strRef>
          </c:cat>
          <c:val>
            <c:numRef>
              <c:f>Sheet1!$B$4:$O$4</c:f>
              <c:numCache>
                <c:formatCode>0%</c:formatCode>
                <c:ptCount val="11"/>
                <c:pt idx="0">
                  <c:v>0.11578947368421053</c:v>
                </c:pt>
                <c:pt idx="1">
                  <c:v>0.11</c:v>
                </c:pt>
                <c:pt idx="2">
                  <c:v>8.98876404494382E-2</c:v>
                </c:pt>
                <c:pt idx="4">
                  <c:v>4.7619047619047616E-2</c:v>
                </c:pt>
                <c:pt idx="5">
                  <c:v>0.08</c:v>
                </c:pt>
                <c:pt idx="6">
                  <c:v>5.8823529411764705E-2</c:v>
                </c:pt>
                <c:pt idx="8">
                  <c:v>2.209944751381215E-2</c:v>
                </c:pt>
                <c:pt idx="9">
                  <c:v>0.06</c:v>
                </c:pt>
                <c:pt idx="10">
                  <c:v>5.6179775280898875E-2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20697216"/>
        <c:axId val="120698752"/>
      </c:barChart>
      <c:catAx>
        <c:axId val="12069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698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6987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0697216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>
        <c:manualLayout>
          <c:xMode val="edge"/>
          <c:yMode val="edge"/>
          <c:x val="4.8726972140501749E-2"/>
          <c:y val="0.94826271630880865"/>
          <c:w val="0.89371420147003244"/>
          <c:h val="5.173728369119219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2015 (N=89)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0.94</c:v>
                </c:pt>
                <c:pt idx="1">
                  <c:v>0.99</c:v>
                </c:pt>
                <c:pt idx="2">
                  <c:v>0.91</c:v>
                </c:pt>
                <c:pt idx="3">
                  <c:v>0.91</c:v>
                </c:pt>
                <c:pt idx="4">
                  <c:v>0.88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(N=106)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0.98</c:v>
                </c:pt>
                <c:pt idx="2">
                  <c:v>0.95</c:v>
                </c:pt>
                <c:pt idx="3">
                  <c:v>0.92</c:v>
                </c:pt>
                <c:pt idx="4">
                  <c:v>0.87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(N=89)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OGÓLNA OCENA ZADOWOLENIA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0.9662921348314607</c:v>
                </c:pt>
                <c:pt idx="1">
                  <c:v>0.97752808988764039</c:v>
                </c:pt>
                <c:pt idx="2">
                  <c:v>0.898876404494382</c:v>
                </c:pt>
                <c:pt idx="3">
                  <c:v>0.92134831460674149</c:v>
                </c:pt>
                <c:pt idx="4">
                  <c:v>0.898876404494382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20822400"/>
        <c:axId val="120828288"/>
      </c:barChart>
      <c:catAx>
        <c:axId val="120822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20828288"/>
        <c:crossesAt val="0"/>
        <c:auto val="1"/>
        <c:lblAlgn val="ctr"/>
        <c:lblOffset val="100"/>
        <c:noMultiLvlLbl val="0"/>
      </c:catAx>
      <c:valAx>
        <c:axId val="120828288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0822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3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2015 (N=181)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P53_2. Czy urzędnik w czasie załatwiania sprawy udzielał informacji w sposób zrozumiały?</c:v>
                </c:pt>
                <c:pt idx="2">
                  <c:v>P53_3. Czy urzędnik w czasie załatwiania sprawy udzielał informacji w sposób kompetentny?</c:v>
                </c:pt>
                <c:pt idx="3">
                  <c:v>P53_4. Czy urzędnik w czasie załatwiania sprawy poświęcił Ci dużo uwagi/ czasu?</c:v>
                </c:pt>
                <c:pt idx="4">
                  <c:v>P54. 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0.98</c:v>
                </c:pt>
                <c:pt idx="1">
                  <c:v>0.98</c:v>
                </c:pt>
                <c:pt idx="2">
                  <c:v>0.97</c:v>
                </c:pt>
                <c:pt idx="3">
                  <c:v>0.96</c:v>
                </c:pt>
                <c:pt idx="4">
                  <c:v>0.96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(N=169)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P53_2. Czy urzędnik w czasie załatwiania sprawy udzielał informacji w sposób zrozumiały?</c:v>
                </c:pt>
                <c:pt idx="2">
                  <c:v>P53_3. Czy urzędnik w czasie załatwiania sprawy udzielał informacji w sposób kompetentny?</c:v>
                </c:pt>
                <c:pt idx="3">
                  <c:v>P53_4. Czy urzędnik w czasie załatwiania sprawy poświęcił Ci dużo uwagi/ czasu?</c:v>
                </c:pt>
                <c:pt idx="4">
                  <c:v>P54. 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0.94</c:v>
                </c:pt>
                <c:pt idx="1">
                  <c:v>0.99</c:v>
                </c:pt>
                <c:pt idx="2">
                  <c:v>0.98</c:v>
                </c:pt>
                <c:pt idx="3">
                  <c:v>0.94</c:v>
                </c:pt>
                <c:pt idx="4">
                  <c:v>0.94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(N=178)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l-PL" sz="1100" b="0" i="0" u="none" strike="noStrike" kern="1200" baseline="0">
                    <a:solidFill>
                      <a:srgbClr val="808285">
                        <a:lumMod val="50000"/>
                      </a:srgb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P53_2. Czy urzędnik w czasie załatwiania sprawy udzielał informacji w sposób zrozumiały?</c:v>
                </c:pt>
                <c:pt idx="2">
                  <c:v>P53_3. Czy urzędnik w czasie załatwiania sprawy udzielał informacji w sposób kompetentny?</c:v>
                </c:pt>
                <c:pt idx="3">
                  <c:v>P53_4. Czy urzędnik w czasie załatwiania sprawy poświęcił Ci dużo uwagi/ czasu?</c:v>
                </c:pt>
                <c:pt idx="4">
                  <c:v>P54. 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0.97752808988764051</c:v>
                </c:pt>
                <c:pt idx="1">
                  <c:v>0.9887640449438202</c:v>
                </c:pt>
                <c:pt idx="2">
                  <c:v>0.97752808988764051</c:v>
                </c:pt>
                <c:pt idx="3">
                  <c:v>0.9550561797752809</c:v>
                </c:pt>
                <c:pt idx="4">
                  <c:v>0.9606741573033708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20860672"/>
        <c:axId val="120862208"/>
      </c:barChart>
      <c:catAx>
        <c:axId val="120860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/>
            </a:solidFill>
          </a:ln>
        </c:spPr>
        <c:crossAx val="120862208"/>
        <c:crossesAt val="0"/>
        <c:auto val="1"/>
        <c:lblAlgn val="ctr"/>
        <c:lblOffset val="100"/>
        <c:noMultiLvlLbl val="0"/>
      </c:catAx>
      <c:valAx>
        <c:axId val="120862208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08606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46474218750000001"/>
          <c:h val="0.134743518518518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0.06913</cdr:x>
      <cdr:y>0.83754</cdr:y>
    </cdr:from>
    <cdr:to>
      <cdr:x>0.28791</cdr:x>
      <cdr:y>0.88754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159282" y="3618162"/>
          <a:ext cx="50405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0.44451</cdr:x>
      <cdr:y>0.88028</cdr:y>
    </cdr:from>
    <cdr:to>
      <cdr:x>0.75947</cdr:x>
      <cdr:y>0.96578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024154" y="3802822"/>
          <a:ext cx="725669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0.51606</cdr:x>
      <cdr:y>0.87762</cdr:y>
    </cdr:from>
    <cdr:to>
      <cdr:x>0.83102</cdr:x>
      <cdr:y>0.96312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189007" y="3791327"/>
          <a:ext cx="725669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0.11684</cdr:x>
      <cdr:y>0.95158</cdr:y>
    </cdr:from>
    <cdr:to>
      <cdr:x>0.18361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008112" y="42458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0.13353</cdr:x>
      <cdr:y>0.95158</cdr:y>
    </cdr:from>
    <cdr:to>
      <cdr:x>0.18361</cdr:x>
      <cdr:y>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152128" y="4245884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0.12519</cdr:x>
      <cdr:y>0.95158</cdr:y>
    </cdr:from>
    <cdr:to>
      <cdr:x>0.19196</cdr:x>
      <cdr:y>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1080120" y="42458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0.12519</cdr:x>
      <cdr:y>0.95158</cdr:y>
    </cdr:from>
    <cdr:to>
      <cdr:x>0.18361</cdr:x>
      <cdr:y>1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1080120" y="4245884"/>
          <a:ext cx="50405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0.43894</cdr:x>
      <cdr:y>0.83732</cdr:y>
    </cdr:from>
    <cdr:to>
      <cdr:x>0.50436</cdr:x>
      <cdr:y>0.93772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382261" y="1801535"/>
          <a:ext cx="50405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>
              <a:solidFill>
                <a:schemeClr val="bg1">
                  <a:lumMod val="50000"/>
                </a:schemeClr>
              </a:solidFill>
            </a:rPr>
            <a:t>Tak</a:t>
          </a:r>
          <a:br>
            <a:rPr lang="pl-PL" sz="1100" dirty="0" smtClean="0">
              <a:solidFill>
                <a:schemeClr val="bg1">
                  <a:lumMod val="50000"/>
                </a:schemeClr>
              </a:solidFill>
            </a:rPr>
          </a:br>
          <a:endParaRPr lang="pl-PL" sz="1100" dirty="0" smtClean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endParaRPr lang="pl-PL" sz="11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0.44554</cdr:x>
      <cdr:y>0.86093</cdr:y>
    </cdr:from>
    <cdr:to>
      <cdr:x>0.58801</cdr:x>
      <cdr:y>0.96133</cdr:y>
    </cdr:to>
    <cdr:grpSp>
      <cdr:nvGrpSpPr>
        <cdr:cNvPr id="5" name="Grupa 4"/>
        <cdr:cNvGrpSpPr/>
      </cdr:nvGrpSpPr>
      <cdr:grpSpPr>
        <a:xfrm xmlns:a="http://schemas.openxmlformats.org/drawingml/2006/main">
          <a:off x="3433097" y="1852343"/>
          <a:ext cx="1097799" cy="216017"/>
          <a:chOff x="3433061" y="1852335"/>
          <a:chExt cx="1097836" cy="216024"/>
        </a:xfrm>
      </cdr:grpSpPr>
      <cdr:sp macro="" textlink="">
        <cdr:nvSpPr>
          <cdr:cNvPr id="3" name="pole tekstowe 1"/>
          <cdr:cNvSpPr txBox="1"/>
        </cdr:nvSpPr>
        <cdr:spPr>
          <a:xfrm xmlns:a="http://schemas.openxmlformats.org/drawingml/2006/main">
            <a:off x="3433061" y="1852335"/>
            <a:ext cx="50405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pl-PL" sz="1100" dirty="0" smtClean="0">
                <a:solidFill>
                  <a:schemeClr val="bg1">
                    <a:lumMod val="50000"/>
                  </a:schemeClr>
                </a:solidFill>
              </a:rPr>
              <a:t>Tak</a:t>
            </a:r>
            <a:br>
              <a:rPr lang="pl-PL" sz="11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l-PL" sz="1100" dirty="0" smtClean="0">
              <a:solidFill>
                <a:schemeClr val="bg1">
                  <a:lumMod val="50000"/>
                </a:schemeClr>
              </a:solidFill>
            </a:endParaRPr>
          </a:p>
          <a:p xmlns:a="http://schemas.openxmlformats.org/drawingml/2006/main">
            <a:endParaRPr lang="pl-PL" sz="1100" dirty="0">
              <a:solidFill>
                <a:schemeClr val="bg1">
                  <a:lumMod val="50000"/>
                </a:schemeClr>
              </a:solidFill>
            </a:endParaRPr>
          </a:p>
        </cdr:txBody>
      </cdr:sp>
      <cdr:sp macro="" textlink="">
        <cdr:nvSpPr>
          <cdr:cNvPr id="4" name="pole tekstowe 1"/>
          <cdr:cNvSpPr txBox="1"/>
        </cdr:nvSpPr>
        <cdr:spPr>
          <a:xfrm xmlns:a="http://schemas.openxmlformats.org/drawingml/2006/main">
            <a:off x="4026841" y="1852335"/>
            <a:ext cx="50405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pl-PL" sz="1100" dirty="0" smtClean="0">
                <a:solidFill>
                  <a:schemeClr val="bg1">
                    <a:lumMod val="50000"/>
                  </a:schemeClr>
                </a:solidFill>
              </a:rPr>
              <a:t>Nie</a:t>
            </a:r>
          </a:p>
          <a:p xmlns:a="http://schemas.openxmlformats.org/drawingml/2006/main">
            <a:endParaRPr lang="pl-PL" sz="1100" dirty="0">
              <a:solidFill>
                <a:schemeClr val="bg1">
                  <a:lumMod val="50000"/>
                </a:schemeClr>
              </a:solidFill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0.29211</cdr:x>
      <cdr:y>0.69337</cdr:y>
    </cdr:from>
    <cdr:to>
      <cdr:x>0.35053</cdr:x>
      <cdr:y>0.82248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520280" y="3093756"/>
          <a:ext cx="504046" cy="576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>
              <a:solidFill>
                <a:schemeClr val="bg1"/>
              </a:solidFill>
            </a:rPr>
            <a:t>1%</a:t>
          </a:r>
          <a:endParaRPr lang="en-GB" sz="1100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0.20193</cdr:x>
      <cdr:y>0.85256</cdr:y>
    </cdr:from>
    <cdr:to>
      <cdr:x>0.38946</cdr:x>
      <cdr:y>0.91311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465257" y="3683041"/>
          <a:ext cx="432048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sz="105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0.10039</cdr:x>
      <cdr:y>0.84998</cdr:y>
    </cdr:from>
    <cdr:to>
      <cdr:x>0.28791</cdr:x>
      <cdr:y>0.91054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231290" y="3671928"/>
          <a:ext cx="432048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sz="105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0.47591</cdr:x>
      <cdr:y>0.77406</cdr:y>
    </cdr:from>
    <cdr:to>
      <cdr:x>0.65117</cdr:x>
      <cdr:y>0.85684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106126" y="3453796"/>
          <a:ext cx="1512168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dirty="0"/>
        </a:p>
      </cdr:txBody>
    </cdr:sp>
  </cdr:relSizeAnchor>
  <cdr:relSizeAnchor xmlns:cdr="http://schemas.openxmlformats.org/drawingml/2006/chartDrawing">
    <cdr:from>
      <cdr:x>0.8179</cdr:x>
      <cdr:y>0.7902</cdr:y>
    </cdr:from>
    <cdr:to>
      <cdr:x>0.99316</cdr:x>
      <cdr:y>0.87298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7056784" y="3525804"/>
          <a:ext cx="1512168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0.0851</cdr:x>
      <cdr:y>0.84381</cdr:y>
    </cdr:from>
    <cdr:to>
      <cdr:x>0.30387</cdr:x>
      <cdr:y>0.89381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196062" y="3645254"/>
          <a:ext cx="50405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69D8-BD18-4C28-A28A-883072BCD84C}" type="datetimeFigureOut">
              <a:rPr lang="pl-PL" smtClean="0"/>
              <a:t>2016-01-28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88EA-22BA-4015-929F-C4091B22749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6166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8.xml"/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2.xml"/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6.xml"/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0.xml"/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2.xml"/><Relationship Id="rId2" Type="http://schemas.openxmlformats.org/officeDocument/2006/relationships/chart" Target="../charts/chart15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4.xml"/><Relationship Id="rId2" Type="http://schemas.openxmlformats.org/officeDocument/2006/relationships/chart" Target="../charts/chart153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7" Type="http://schemas.openxmlformats.org/officeDocument/2006/relationships/chart" Target="../charts/chart54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7" Type="http://schemas.openxmlformats.org/officeDocument/2006/relationships/chart" Target="../charts/chart71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0.xml"/><Relationship Id="rId5" Type="http://schemas.openxmlformats.org/officeDocument/2006/relationships/chart" Target="../charts/chart69.xml"/><Relationship Id="rId4" Type="http://schemas.openxmlformats.org/officeDocument/2006/relationships/chart" Target="../charts/chart6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4.xml"/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2.xml"/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4.xml"/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W 17 URZĘDACH </a:t>
            </a:r>
            <a:r>
              <a:rPr lang="pl-PL" dirty="0" smtClean="0"/>
              <a:t>DZIELNIC M.ST</a:t>
            </a:r>
            <a:r>
              <a:rPr lang="pl-PL" dirty="0"/>
              <a:t>. WARSZAWY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2015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Rezultaty badania</a:t>
            </a:r>
            <a:br>
              <a:rPr lang="pl-PL" sz="3200" dirty="0" smtClean="0"/>
            </a:br>
            <a:r>
              <a:rPr lang="pl-PL" sz="2800" dirty="0">
                <a:solidFill>
                  <a:schemeClr val="tx2"/>
                </a:solidFill>
              </a:rPr>
              <a:t>5 z 7</a:t>
            </a: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2394" y="1980000"/>
            <a:ext cx="7560840" cy="4330114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Zaledwie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podczas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4%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wizyt audytorzy zetknęli się ze zniecierpliwieniem ze strony urzędników.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Spokojne podejście najrzadziej towarzyszyło pracownikom Ursusa oraz Ochoty. 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71%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urzędników dopytywało interesantów o szczegóły dotyczące przedstawianej sprawy (wynik lepszy o 4 pp. niż w zeszłym roku).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tle innych urzędów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najlepiej oceniono Włochy, gdzie wszyscy pracownicy samorządowi pytali o dodatkowe kwestie.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Pradze Południe taką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inicjatywę wykazywała mniej niż połowa pracowników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urzędu (41%), a w Śródmieściu 50%.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ocenie audytorów wszyscy urzędnicy posługiwali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się językiem zrozumiałym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dla mieszkańców.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Urzędnicy relatywnie rzadko opuszczali swoje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stanowisko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pracy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podczas załatwiania sprawy – zdarzyło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się to 3%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nich. </a:t>
            </a:r>
            <a:endParaRPr lang="pl-PL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Niemal co trzeci urzędnik (31%) poinformował audytora o możliwości telefonicznego lub SMS-owego powiadomienia o odbiorze dokumentów, decyzji (wynik lepszy o 4 pp. aniżeli w zeszłym roku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30% urzędników zaproponowało audytorom wyjaśnienie formularza lub pomogło go  wypełnić. W tym przypadku średnią ocenę bardzo zaniżali pracownicy Śródmieścia oraz Wawra. Tylko 5% z nich oferowało audytorom tego rodzaju pomoc. </a:t>
            </a: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Obsługa przedstawionej sprawy </a:t>
            </a:r>
            <a:r>
              <a:rPr lang="pl-PL" sz="3100" dirty="0" smtClean="0">
                <a:solidFill>
                  <a:schemeClr val="tx2"/>
                </a:solidFill>
              </a:rPr>
              <a:t>(2)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100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637512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250856"/>
              </p:ext>
            </p:extLst>
          </p:nvPr>
        </p:nvGraphicFramePr>
        <p:xfrm>
          <a:off x="396330" y="386184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wydał Ci druk formularza/wniosku lub poinformował, </a:t>
            </a:r>
            <a:r>
              <a:rPr lang="pl-PL" sz="1200" b="1" dirty="0" smtClean="0">
                <a:solidFill>
                  <a:srgbClr val="808285"/>
                </a:solidFill>
              </a:rPr>
              <a:t>gdzie </a:t>
            </a:r>
            <a:r>
              <a:rPr lang="pl-PL" sz="1200" b="1" dirty="0">
                <a:solidFill>
                  <a:srgbClr val="808285"/>
                </a:solidFill>
              </a:rPr>
              <a:t>możesz znaleźć taki formularz/ wniosek</a:t>
            </a:r>
            <a:r>
              <a:rPr lang="pl-PL" sz="1200" b="1" dirty="0" smtClean="0">
                <a:solidFill>
                  <a:srgbClr val="808285"/>
                </a:solidFill>
              </a:rPr>
              <a:t>?</a:t>
            </a:r>
            <a:endParaRPr lang="pl-PL" sz="1200" b="1" dirty="0">
              <a:solidFill>
                <a:srgbClr val="808285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101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77773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31287" y="4175546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opuszczał stanowisko pracy w trakcie rozmowy z Tobą?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zaproponował wyjaśnienie formularza/ wniosku lub wyjaśnił, jak wypełnić formularz wniosek?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Obsługa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24922" y="1476281"/>
            <a:ext cx="3312369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”, w analizach uwzględniono odpowiedzi „nie dotyczy”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711304" y="4128555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„NIE”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21208"/>
              </p:ext>
            </p:extLst>
          </p:nvPr>
        </p:nvGraphicFramePr>
        <p:xfrm>
          <a:off x="396330" y="1679158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17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102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76334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69091"/>
              </p:ext>
            </p:extLst>
          </p:nvPr>
        </p:nvGraphicFramePr>
        <p:xfrm>
          <a:off x="396330" y="3861842"/>
          <a:ext cx="846286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podczas wyjaśniania przedstawionej przez Ciebie sprawy...? 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Obsługa przedstawionej sprawy </a:t>
            </a:r>
            <a:r>
              <a:rPr lang="pl-PL" sz="3100" dirty="0" smtClean="0">
                <a:solidFill>
                  <a:schemeClr val="tx2"/>
                </a:solidFill>
              </a:rPr>
              <a:t>(4)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Obsługa przedstawionej sprawy </a:t>
            </a:r>
            <a:r>
              <a:rPr lang="pl-PL" sz="3100" dirty="0" smtClean="0">
                <a:solidFill>
                  <a:schemeClr val="tx2"/>
                </a:solidFill>
              </a:rPr>
              <a:t>(5)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103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311708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74989"/>
              </p:ext>
            </p:extLst>
          </p:nvPr>
        </p:nvGraphicFramePr>
        <p:xfrm>
          <a:off x="396330" y="386184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podczas wyjaśniania przedstawionej przez Ciebie sprawy...?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104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739566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310002"/>
              </p:ext>
            </p:extLst>
          </p:nvPr>
        </p:nvGraphicFramePr>
        <p:xfrm>
          <a:off x="396330" y="386184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poinformował Ciebie o następujących krokach do załatwienia przedstawionej </a:t>
            </a:r>
            <a:r>
              <a:rPr lang="pl-PL" sz="1200" b="1" dirty="0" smtClean="0">
                <a:solidFill>
                  <a:srgbClr val="808285"/>
                </a:solidFill>
              </a:rPr>
              <a:t>przez </a:t>
            </a:r>
            <a:r>
              <a:rPr lang="pl-PL" sz="1200" b="1" dirty="0">
                <a:solidFill>
                  <a:srgbClr val="808285"/>
                </a:solidFill>
              </a:rPr>
              <a:t>Ciebie sprawy? 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Obsługa przedstawionej sprawy </a:t>
            </a:r>
            <a:r>
              <a:rPr lang="pl-PL" sz="3100" dirty="0" smtClean="0">
                <a:solidFill>
                  <a:schemeClr val="tx2"/>
                </a:solidFill>
              </a:rPr>
              <a:t>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upewnił się, że zrozumiałeś </a:t>
            </a:r>
            <a:r>
              <a:rPr lang="pl-PL" sz="1200" b="1" dirty="0" smtClean="0">
                <a:solidFill>
                  <a:srgbClr val="808285"/>
                </a:solidFill>
              </a:rPr>
              <a:t>jego wyjaśnienia</a:t>
            </a:r>
            <a:r>
              <a:rPr lang="pl-PL" sz="1200" b="1" dirty="0">
                <a:solidFill>
                  <a:srgbClr val="808285"/>
                </a:solidFill>
              </a:rPr>
              <a:t>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105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61795"/>
              </p:ext>
            </p:extLst>
          </p:nvPr>
        </p:nvGraphicFramePr>
        <p:xfrm>
          <a:off x="396330" y="2565698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Obsługa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8298" y="6130130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3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TOP-2-BOX („Zdecydowanie </a:t>
            </a:r>
            <a:r>
              <a:rPr lang="pl-PL" sz="1200" b="1" dirty="0" smtClean="0">
                <a:solidFill>
                  <a:srgbClr val="808285"/>
                </a:solidFill>
              </a:rPr>
              <a:t>tak” </a:t>
            </a:r>
            <a:r>
              <a:rPr lang="pl-PL" sz="1200" b="1" dirty="0">
                <a:solidFill>
                  <a:srgbClr val="808285"/>
                </a:solidFill>
              </a:rPr>
              <a:t>+ „Raczej tak”)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107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117854"/>
              </p:ext>
            </p:extLst>
          </p:nvPr>
        </p:nvGraphicFramePr>
        <p:xfrm>
          <a:off x="396330" y="2205658"/>
          <a:ext cx="846286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Ogólna ocena zadowolenia z obsługi przez urzędnika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64722"/>
              </p:ext>
            </p:extLst>
          </p:nvPr>
        </p:nvGraphicFramePr>
        <p:xfrm>
          <a:off x="72546" y="6310114"/>
          <a:ext cx="8892740" cy="4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32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  <a:gridCol w="451556"/>
              </a:tblGrid>
              <a:tr h="421200">
                <a:tc>
                  <a:txBody>
                    <a:bodyPr/>
                    <a:lstStyle/>
                    <a:p>
                      <a:r>
                        <a:rPr lang="pl-PL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T2B</a:t>
                      </a:r>
                      <a:endParaRPr lang="pl-PL" sz="1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  <a:endParaRPr lang="pl-PL" sz="11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  <a:endParaRPr lang="pl-PL" sz="11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  <a:endParaRPr lang="pl-PL" sz="11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  <a:endParaRPr lang="pl-PL" sz="11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  <a:endParaRPr lang="pl-PL" sz="11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  <a:endParaRPr lang="pl-PL" sz="11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9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108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76009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450380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221882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udzielał informacji w sposób </a:t>
            </a:r>
            <a:r>
              <a:rPr lang="pl-PL" sz="1200" b="1" dirty="0" smtClean="0">
                <a:solidFill>
                  <a:srgbClr val="808285"/>
                </a:solidFill>
              </a:rPr>
              <a:t>zrozumiały?</a:t>
            </a:r>
            <a:endParaRPr lang="pl-PL" sz="1200" b="1" dirty="0">
              <a:solidFill>
                <a:srgbClr val="808285"/>
              </a:solidFill>
              <a:latin typeface="Tahoma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był uprzejmy i miły?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2900" dirty="0" smtClean="0">
                <a:solidFill>
                  <a:schemeClr val="tx2"/>
                </a:solidFill>
              </a:rPr>
              <a:t>Ocena sposobu załatwienia przedstawionej sprawy przez urzędnika (1)</a:t>
            </a:r>
            <a:endParaRPr lang="pl-PL" sz="2900" dirty="0">
              <a:solidFill>
                <a:schemeClr val="tx2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28978" y="1476281"/>
            <a:ext cx="2808313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odpowiedzi </a:t>
            </a: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„Zdecydowanie tak” oraz 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„Raczej </a:t>
            </a: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tak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4860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109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47013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656957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221882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w czasie załatwiania sprawy poświęcił Ci dużo uwagi/ czasu?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w czasie załatwiania sprawy udzielał informacji w sposób kompetentny?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2900" dirty="0" smtClean="0">
                <a:solidFill>
                  <a:schemeClr val="tx2"/>
                </a:solidFill>
              </a:rPr>
              <a:t>Ocena sposobu załatwienia przedstawionej sprawy przez urzędnika (2)</a:t>
            </a:r>
            <a:endParaRPr lang="pl-PL" sz="2900" dirty="0">
              <a:solidFill>
                <a:schemeClr val="tx2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228978" y="1476281"/>
            <a:ext cx="2808313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odpowiedzi </a:t>
            </a: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„Zdecydowanie tak” oraz 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„Raczej </a:t>
            </a: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tak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5220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Rezultaty badania</a:t>
            </a:r>
            <a:br>
              <a:rPr lang="pl-PL" sz="3200" dirty="0" smtClean="0"/>
            </a:br>
            <a:r>
              <a:rPr lang="pl-PL" sz="2800" dirty="0">
                <a:solidFill>
                  <a:schemeClr val="tx2"/>
                </a:solidFill>
              </a:rPr>
              <a:t>6 z 7</a:t>
            </a: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402122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Niemal połowa urzędników (46%)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poinformowała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audytorów o dostępnych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urzędzie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lub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stronie internetowej)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kartach informacyjnych zawierających wszystkie potrzebne informacje odnośnie załatwianej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sprawy. Tego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typu sytuacje najczęściej miały miejsce w Śródmieściu, na Pradze Północ, Pradze Południe, Białołęce, Ochocie oraz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Ursusie.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Podczas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załatwiania spraw urzędnicy najczęściej informowali audytorów o wymaganych dokumentach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(73%), miejscu ich złożenia (72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%) oraz wymaganych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opłatach lub ich braku (71%).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Rzadziej podawane informacje dotyczyły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terminu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odpowiedzi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(57%).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12%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audytorów musiało dopytywać urzędników o wszystkie informacje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jest to wynik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 7 pp. wyższy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niż w zeszłym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roku.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Ponad połowa urzędników (65%) po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wyjaśnieniu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upewniała się,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czy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interesant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 pewno wszystko zrozumiał. Najczęściej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opisywane praktyki towarzyszyły urzędnikom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Warze i na Żoliborzu (po 95% pozytywnych wskazań).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Najmniej skrupulatni byli urzędnicy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Ochoty i Targówka (odpowiednio 36%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26% pozytywnych ocen).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Prawidłowy termin rozpatrzenia wniosku podało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73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urzędników, tj. 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10 pp. mniej niż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roku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2014.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110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11986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409431"/>
              </p:ext>
            </p:extLst>
          </p:nvPr>
        </p:nvGraphicFramePr>
        <p:xfrm>
          <a:off x="396330" y="4286261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8278805" cy="46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wyrażał przy Tobie swoje uwagi/ komentarze dotyczące urzędu/ urzędników/ zarządu/ prezydenta m.st. Warszawy?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podczas rozmowy odczuwałeś niechęć ze </a:t>
            </a:r>
            <a:r>
              <a:rPr lang="pl-PL" sz="1200" b="1" dirty="0" smtClean="0">
                <a:solidFill>
                  <a:srgbClr val="808285"/>
                </a:solidFill>
              </a:rPr>
              <a:t>strony </a:t>
            </a:r>
            <a:r>
              <a:rPr lang="pl-PL" sz="1200" b="1" dirty="0">
                <a:solidFill>
                  <a:srgbClr val="808285"/>
                </a:solidFill>
              </a:rPr>
              <a:t>urzędnika? 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2900" dirty="0" smtClean="0">
                <a:solidFill>
                  <a:schemeClr val="tx2"/>
                </a:solidFill>
              </a:rPr>
              <a:t>Ocena sposobu załatwienia przedstawionej sprawy przez urzędnika (3)</a:t>
            </a:r>
            <a:endParaRPr lang="pl-PL" sz="29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„NIE”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4860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rgbClr val="FFFFFF"/>
                </a:solidFill>
              </a:rPr>
              <a:t>ARC Rynek i Opinia Sp. z </a:t>
            </a:r>
            <a:r>
              <a:rPr lang="pl-PL" b="1" dirty="0" smtClean="0">
                <a:solidFill>
                  <a:srgbClr val="FFFFFF"/>
                </a:solidFill>
              </a:rPr>
              <a:t>o.o</a:t>
            </a:r>
            <a:r>
              <a:rPr lang="pl-PL" b="1" dirty="0">
                <a:solidFill>
                  <a:srgbClr val="FFFFFF"/>
                </a:solidFill>
              </a:rPr>
              <a:t>.</a:t>
            </a:r>
          </a:p>
          <a:p>
            <a:r>
              <a:rPr lang="pl-PL" b="1" dirty="0">
                <a:solidFill>
                  <a:srgbClr val="FFFFFF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rgbClr val="FFFFFF"/>
                </a:solidFill>
              </a:rPr>
              <a:t>01-627 </a:t>
            </a:r>
            <a:r>
              <a:rPr lang="pl-PL" b="1" dirty="0">
                <a:solidFill>
                  <a:srgbClr val="FFFFFF"/>
                </a:solidFill>
              </a:rPr>
              <a:t>Warszawa</a:t>
            </a:r>
          </a:p>
          <a:p>
            <a:r>
              <a:rPr lang="pl-PL" b="1" dirty="0">
                <a:solidFill>
                  <a:srgbClr val="FFFFFF"/>
                </a:solidFill>
              </a:rPr>
              <a:t>tel.: +48 022 584 85 </a:t>
            </a:r>
            <a:r>
              <a:rPr lang="pl-PL" b="1" dirty="0" smtClean="0">
                <a:solidFill>
                  <a:srgbClr val="FFFFFF"/>
                </a:solidFill>
              </a:rPr>
              <a:t>00</a:t>
            </a:r>
            <a:endParaRPr lang="pl-PL" b="1" dirty="0">
              <a:solidFill>
                <a:srgbClr val="FFFFFF"/>
              </a:solidFill>
            </a:endParaRPr>
          </a:p>
          <a:p>
            <a:r>
              <a:rPr lang="pl-PL" b="1" dirty="0">
                <a:solidFill>
                  <a:srgbClr val="FFFFFF"/>
                </a:solidFill>
              </a:rPr>
              <a:t>fax.: +48 022 584 85 </a:t>
            </a:r>
            <a:r>
              <a:rPr lang="pl-PL" b="1" dirty="0" smtClean="0">
                <a:solidFill>
                  <a:srgbClr val="FFFFFF"/>
                </a:solidFill>
              </a:rPr>
              <a:t>01</a:t>
            </a:r>
          </a:p>
          <a:p>
            <a:r>
              <a:rPr lang="pl-PL" b="1" dirty="0" smtClean="0">
                <a:solidFill>
                  <a:srgbClr val="FFFFFF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rgbClr val="FFFFFF"/>
                </a:solidFill>
              </a:rPr>
              <a:t> </a:t>
            </a:r>
          </a:p>
          <a:p>
            <a:r>
              <a:rPr lang="pl-PL" b="1" dirty="0" smtClean="0">
                <a:solidFill>
                  <a:srgbClr val="FFFFFF"/>
                </a:solidFill>
              </a:rPr>
              <a:t> </a:t>
            </a:r>
            <a:endParaRPr lang="pl-PL" b="1" dirty="0">
              <a:solidFill>
                <a:srgbClr val="FFFFFF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 dirty="0">
                <a:solidFill>
                  <a:srgbClr val="FFFFFF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Rezultaty badania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>
                <a:solidFill>
                  <a:schemeClr val="tx2"/>
                </a:solidFill>
              </a:rPr>
              <a:t>7 z 7</a:t>
            </a: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402122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ocenie większości audytorów (97%) urzędnicy są mili i uprzejmi.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Podobnie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jak w </a:t>
            </a:r>
            <a:r>
              <a:rPr lang="pl-PL" sz="1400">
                <a:solidFill>
                  <a:schemeClr val="tx1">
                    <a:lumMod val="50000"/>
                  </a:schemeClr>
                </a:solidFill>
              </a:rPr>
              <a:t>poprzednim </a:t>
            </a:r>
            <a:r>
              <a:rPr lang="pl-PL" sz="1400" smtClean="0">
                <a:solidFill>
                  <a:schemeClr val="tx1">
                    <a:lumMod val="50000"/>
                  </a:schemeClr>
                </a:solidFill>
              </a:rPr>
              <a:t>roku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ogólny poziom zadowolenia z obsługi jest bardzo dobry. Spośród wszystkich audytorów, którzy odwiedzili urzędy, aż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92%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zadeklarowało zadowolenie ze sposobu obsługi przez urzędnika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pl-PL" sz="5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Najbardziej zadowoleni z wizyt (</a:t>
            </a:r>
            <a:r>
              <a:rPr lang="pl-PL" sz="1400" i="1" dirty="0">
                <a:solidFill>
                  <a:schemeClr val="tx1">
                    <a:lumMod val="50000"/>
                  </a:schemeClr>
                </a:solidFill>
              </a:rPr>
              <a:t>wg średniej ze sposobu obsług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i) byli audytorzy załatwiający sprawę w następujących dzielnicach:</a:t>
            </a:r>
          </a:p>
          <a:p>
            <a:pPr lvl="1"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Rembertów,</a:t>
            </a:r>
          </a:p>
          <a:p>
            <a:pPr lvl="1"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Wilanów,</a:t>
            </a:r>
          </a:p>
          <a:p>
            <a:pPr lvl="1"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Wola,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Żoliborz.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n"/>
            </a:pPr>
            <a:endParaRPr lang="pl-PL" sz="5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Najniższy poziom zadowolenia z obsługi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odnotowano w następujących urzędach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dzielnic:</a:t>
            </a:r>
          </a:p>
          <a:p>
            <a:pPr lvl="1"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Śródmieście,</a:t>
            </a:r>
          </a:p>
          <a:p>
            <a:pPr lvl="1"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Praga Północ,</a:t>
            </a:r>
          </a:p>
          <a:p>
            <a:pPr lvl="1"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Ursus,</a:t>
            </a:r>
          </a:p>
          <a:p>
            <a:pPr lvl="1"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Wesoła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marL="457197" lvl="1" indent="0" algn="just">
              <a:buNone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</a:rPr>
            </a:br>
            <a:endParaRPr lang="pl-PL" sz="1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132634" y="843268"/>
            <a:ext cx="525016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Ranking urzędów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4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Ranking urzędów</a:t>
            </a:r>
            <a:endParaRPr lang="pl-PL" sz="3200" dirty="0">
              <a:solidFill>
                <a:schemeClr val="accent5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60771"/>
              </p:ext>
            </p:extLst>
          </p:nvPr>
        </p:nvGraphicFramePr>
        <p:xfrm>
          <a:off x="218563" y="1551921"/>
          <a:ext cx="8694000" cy="4896429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242000"/>
                <a:gridCol w="1242000"/>
                <a:gridCol w="1242000"/>
                <a:gridCol w="1242000"/>
                <a:gridCol w="1242000"/>
                <a:gridCol w="1242000"/>
                <a:gridCol w="1242000"/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URZĄD DZIELNICY</a:t>
                      </a:r>
                      <a:endParaRPr lang="pl-PL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Otoczenie: Wygląd urzędu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Wygląd zewnętrzny urzędnika i stanowisko pracy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Urzędnik: Zachowanie wobec interesanta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Urzędnik: Obsługa przedstawionej sprawy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Urzędnik:</a:t>
                      </a:r>
                      <a:r>
                        <a:rPr lang="pl-PL" sz="1200" b="1" i="0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Sposób załatwienia przedstawionej sprawy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Wola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Bemowo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Wilanów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Wawer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Żoliborz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7" rtl="0" eaLnBrk="1" fontAlgn="b" latinLnBrk="0" hangingPunct="1"/>
                      <a:r>
                        <a:rPr lang="pl-PL" sz="1100" b="1" i="0" u="none" strike="noStrike" kern="1200" dirty="0">
                          <a:solidFill>
                            <a:srgbClr val="47723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Bielany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Włochy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Rembertów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Ursynów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Praga Północ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Wesoła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Śródmieście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477237"/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Ursus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Ochota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Praga Południe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Białołęka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Targówek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996730" y="6457454"/>
            <a:ext cx="2602975" cy="42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2" tIns="45722" rIns="91442" bIns="45722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sz="1100" b="1" dirty="0">
                <a:solidFill>
                  <a:srgbClr val="477237"/>
                </a:solidFill>
              </a:rPr>
              <a:t>najlepsze wyniki w danej grupie ocenianych kryteriów </a:t>
            </a:r>
            <a:endParaRPr lang="en-GB" sz="1100" b="1" dirty="0">
              <a:solidFill>
                <a:srgbClr val="477237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18564" y="6525008"/>
            <a:ext cx="3693410" cy="2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2" tIns="45722" rIns="91442" bIns="45722" anchor="ctr">
            <a:spAutoFit/>
          </a:bodyPr>
          <a:lstStyle/>
          <a:p>
            <a:pPr>
              <a:spcBef>
                <a:spcPct val="0"/>
              </a:spcBef>
            </a:pPr>
            <a:r>
              <a:rPr lang="pl-PL" sz="1000" dirty="0" smtClean="0">
                <a:solidFill>
                  <a:schemeClr val="tx1">
                    <a:lumMod val="50000"/>
                  </a:schemeClr>
                </a:solidFill>
              </a:rPr>
              <a:t>Ranking stworzono na podstawie </a:t>
            </a:r>
            <a:r>
              <a:rPr lang="pl-PL" sz="1000" dirty="0">
                <a:solidFill>
                  <a:schemeClr val="tx1">
                    <a:lumMod val="50000"/>
                  </a:schemeClr>
                </a:solidFill>
              </a:rPr>
              <a:t>odpowiedzi </a:t>
            </a:r>
            <a:r>
              <a:rPr lang="pl-PL" sz="1000" dirty="0" smtClean="0">
                <a:solidFill>
                  <a:schemeClr val="tx1">
                    <a:lumMod val="50000"/>
                  </a:schemeClr>
                </a:solidFill>
              </a:rPr>
              <a:t>pozytywnych.</a:t>
            </a:r>
            <a:endParaRPr lang="en-GB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 flipV="1">
            <a:off x="4788818" y="5157986"/>
            <a:ext cx="360040" cy="129946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5148858" y="4221882"/>
            <a:ext cx="432048" cy="223557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9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132634" y="843268"/>
            <a:ext cx="525016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SCHEMAT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Schemat badania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34210" y="1662425"/>
            <a:ext cx="3277169" cy="83680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49" tIns="72007" rIns="90009" bIns="72007" anchor="ctr"/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bg1"/>
                </a:solidFill>
              </a:rPr>
              <a:t>URZĄD MIASTA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043789" y="2804102"/>
            <a:ext cx="3102515" cy="914612"/>
            <a:chOff x="1043789" y="2804102"/>
            <a:chExt cx="3102515" cy="914612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43789" y="2878732"/>
              <a:ext cx="570011" cy="7653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8002" tIns="108011" rIns="18002" bIns="108011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3600" b="1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683663" y="2804102"/>
              <a:ext cx="2462641" cy="914612"/>
            </a:xfrm>
            <a:prstGeom prst="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lIns="91449" tIns="72007" rIns="90009" bIns="72007"/>
            <a:lstStyle/>
            <a:p>
              <a:pPr algn="ctr"/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</a:rPr>
                <a:t>	</a:t>
              </a:r>
            </a:p>
            <a:p>
              <a:pPr algn="ctr"/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</a:rPr>
                <a:t>PUNKTY INFORMACYJNE (PI)</a:t>
              </a:r>
            </a:p>
            <a:p>
              <a:pPr algn="ctr"/>
              <a:endParaRPr lang="pl-PL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299720" y="3947367"/>
            <a:ext cx="3307336" cy="1067047"/>
            <a:chOff x="2299720" y="3947367"/>
            <a:chExt cx="3307336" cy="1067047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299720" y="4099803"/>
              <a:ext cx="570012" cy="76535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18002" tIns="108011" rIns="18002" bIns="108011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36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933242" y="3947367"/>
              <a:ext cx="2673814" cy="106704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9" tIns="72007" rIns="90009" bIns="72007"/>
            <a:lstStyle/>
            <a:p>
              <a:pPr algn="ctr"/>
              <a:endParaRPr lang="pl-PL" sz="1400" b="1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</a:rPr>
                <a:t>WYDZIAŁY OBSŁUGI </a:t>
              </a:r>
              <a:r>
                <a:rPr lang="pl-PL" sz="1400" b="1" dirty="0" smtClean="0">
                  <a:solidFill>
                    <a:schemeClr val="tx1">
                      <a:lumMod val="50000"/>
                    </a:schemeClr>
                  </a:solidFill>
                </a:rPr>
                <a:t>MIESZKAŃCÓW (</a:t>
              </a:r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</a:rPr>
                <a:t>WOM)</a:t>
              </a:r>
            </a:p>
            <a:p>
              <a:pPr algn="ctr"/>
              <a:endParaRPr lang="pl-PL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3498490" y="5243067"/>
            <a:ext cx="4078996" cy="1067047"/>
            <a:chOff x="3498490" y="5243067"/>
            <a:chExt cx="4078996" cy="1067047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498490" y="5393914"/>
              <a:ext cx="570011" cy="7653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8002" tIns="108011" rIns="18002" bIns="108011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36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130425" y="5243067"/>
              <a:ext cx="3447061" cy="1067047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91449" tIns="72007" rIns="90009" bIns="72007"/>
            <a:lstStyle/>
            <a:p>
              <a:pPr algn="ctr"/>
              <a:endParaRPr lang="pl-PL" sz="1400" b="1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ctr"/>
              <a:r>
                <a:rPr lang="pl-PL" sz="1400" b="1" dirty="0">
                  <a:solidFill>
                    <a:schemeClr val="tx1">
                      <a:lumMod val="50000"/>
                    </a:schemeClr>
                  </a:solidFill>
                </a:rPr>
                <a:t>DELEGATURY BIURA ADMINISTRACJI i SPRAW OBYWATELSKICH (BAiSO)</a:t>
              </a:r>
            </a:p>
            <a:p>
              <a:pPr algn="ctr"/>
              <a:endParaRPr lang="pl-PL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9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Rodzaje spraw </a:t>
            </a:r>
            <a:r>
              <a:rPr lang="pl-PL" sz="3200" dirty="0" smtClean="0"/>
              <a:t>urzędowych: audyty informacyjne</a:t>
            </a:r>
            <a:endParaRPr lang="pl-PL" sz="3200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145454"/>
              </p:ext>
            </p:extLst>
          </p:nvPr>
        </p:nvGraphicFramePr>
        <p:xfrm>
          <a:off x="330390" y="1551921"/>
          <a:ext cx="8484809" cy="4642749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53972"/>
                <a:gridCol w="7206028"/>
                <a:gridCol w="924809"/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Nr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Nazwa sprawy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Miejsce realizacji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Zgłoszenie utraty dowodu osobistego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BAISO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Wyrejestrowanie pojazdu z powodu kradzieży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BAISO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Rejestracja pojazdu </a:t>
                      </a:r>
                      <a:r>
                        <a:rPr lang="pl-PL" sz="1200" u="sng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nowego </a:t>
                      </a: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zakupionego w Polsce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BAISO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Zameldowanie siostrzenicy na pobyt czasowy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BAISO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Pierwsze prawo jazdy kat. B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BAISO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Becikowe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Agresywny pies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Zbycie samochodu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Wypis i wyrys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Monopolowy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Skarga konsumenta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WOM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Wędkarz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WOM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Oczko wodne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WOM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 descr="C:\Documents and Settings\nataliaj\Moje dokumenty\Pobieranie\informati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" y="297530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Rodzaje spraw </a:t>
            </a:r>
            <a:r>
              <a:rPr lang="pl-PL" sz="3200" dirty="0" smtClean="0"/>
              <a:t>faktycznie załatwianych </a:t>
            </a:r>
            <a:r>
              <a:rPr lang="pl-PL" sz="3200" dirty="0"/>
              <a:t>w </a:t>
            </a:r>
            <a:r>
              <a:rPr lang="pl-PL" sz="3200" dirty="0" smtClean="0"/>
              <a:t>urzędach</a:t>
            </a:r>
            <a:endParaRPr lang="pl-PL" sz="3200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47982"/>
              </p:ext>
            </p:extLst>
          </p:nvPr>
        </p:nvGraphicFramePr>
        <p:xfrm>
          <a:off x="330390" y="1551921"/>
          <a:ext cx="8484809" cy="2698749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60000"/>
                <a:gridCol w="7200000"/>
                <a:gridCol w="924809"/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Nr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Nazwa sprawy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</a:rPr>
                        <a:t>Miejsce realizacji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029" marR="4029" marT="402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Udostępnienie spisu wyborców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BAISO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Zaświadczenie o zameldowaniu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BAISO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Dowód tymczasowy dla dziecka poniżej 5. roku życia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BAISO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Wydanie wtórnika znaków legalizacyjnych (z powodu utraty lub zniszczenia)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BAISO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Międzynarodowe prawo jazdy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BAISO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Informacja publiczna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WOM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Duplikat Karty Warszawiaka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WOM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" descr="C:\Documents and Settings\nataliaj\Moje dokumenty\Pobieranie\check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06" y="189434"/>
            <a:ext cx="1016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Metodologia badania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Tajemniczy </a:t>
            </a:r>
            <a:r>
              <a:rPr lang="pl-PL" sz="2800" dirty="0">
                <a:solidFill>
                  <a:schemeClr val="tx2"/>
                </a:solidFill>
              </a:rPr>
              <a:t>Klient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7660" y="4633326"/>
            <a:ext cx="7810269" cy="1676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292129" indent="-292129" algn="ctr">
              <a:buClr>
                <a:srgbClr val="990099"/>
              </a:buClr>
            </a:pPr>
            <a:r>
              <a:rPr lang="pl-PL" sz="1400" b="1" dirty="0">
                <a:solidFill>
                  <a:schemeClr val="tx1">
                    <a:lumMod val="50000"/>
                  </a:schemeClr>
                </a:solidFill>
              </a:rPr>
              <a:t>SPOSÓB REALIZACJI:</a:t>
            </a:r>
          </a:p>
          <a:p>
            <a:pPr marL="292129" indent="-292129" algn="just">
              <a:buClr>
                <a:srgbClr val="990099"/>
              </a:buClr>
              <a:buFontTx/>
              <a:buChar char="•"/>
            </a:pPr>
            <a:endParaRPr lang="pl-PL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292129" indent="-292129">
              <a:lnSpc>
                <a:spcPct val="120000"/>
              </a:lnSpc>
              <a:buClr>
                <a:schemeClr val="tx2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 badaniem miało miejsce szkolenie audytorów w zakresie standardów obsługi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                      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urzędach. </a:t>
            </a:r>
          </a:p>
          <a:p>
            <a:pPr marL="292129" indent="-292129">
              <a:lnSpc>
                <a:spcPct val="120000"/>
              </a:lnSpc>
              <a:buClr>
                <a:schemeClr val="tx2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 każdy urząd przypadało: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5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wizyt w WOM, 5 wizyt 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PI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oraz 10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wizyt w Delegaturach BAiSO. 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7660" y="1994732"/>
            <a:ext cx="7810269" cy="25151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201620" tIns="46043" rIns="201620" bIns="46043"/>
          <a:lstStyle/>
          <a:p>
            <a:pPr marL="292129" indent="-292129" algn="ctr">
              <a:buClr>
                <a:srgbClr val="990099"/>
              </a:buClr>
            </a:pPr>
            <a:r>
              <a:rPr lang="pl-PL" sz="1400" b="1" dirty="0">
                <a:solidFill>
                  <a:schemeClr val="tx1">
                    <a:lumMod val="50000"/>
                  </a:schemeClr>
                </a:solidFill>
              </a:rPr>
              <a:t>TECHNIKA BADANIA </a:t>
            </a:r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„MYSTERY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</a:rPr>
              <a:t>SHOPPING”: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92129" indent="-292129" algn="just">
              <a:buClr>
                <a:srgbClr val="990099"/>
              </a:buClr>
              <a:buFontTx/>
              <a:buChar char="•"/>
            </a:pP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  <a:p>
            <a:pPr marL="292129" indent="-292129">
              <a:lnSpc>
                <a:spcPct val="120000"/>
              </a:lnSpc>
              <a:buClr>
                <a:schemeClr val="accent4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Specjalnie przeszkoleni audytorzy w roli potencjalnych klientów – obserwują i oceniają sposób oraz jakość obsługi. </a:t>
            </a:r>
          </a:p>
          <a:p>
            <a:pPr marL="292129" indent="-292129">
              <a:lnSpc>
                <a:spcPct val="120000"/>
              </a:lnSpc>
              <a:buClr>
                <a:schemeClr val="accent4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Dane zbierane są w trakcie rozmowy z pracownikami urzędu oraz poprzez obserwację ich zachowań. </a:t>
            </a:r>
          </a:p>
          <a:p>
            <a:pPr marL="292129" indent="-292129">
              <a:lnSpc>
                <a:spcPct val="120000"/>
              </a:lnSpc>
              <a:buClr>
                <a:schemeClr val="accent4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Arkusz ocen określa zagadnienia i elementy, na które audytorzy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mieli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zwracać uwagę podczas wizyty.</a:t>
            </a:r>
          </a:p>
          <a:p>
            <a:pPr marL="292129" indent="-292129">
              <a:lnSpc>
                <a:spcPct val="120000"/>
              </a:lnSpc>
              <a:buClr>
                <a:schemeClr val="accent4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 wyjściu z urzędu audytorzy zaznaczają swoje obserwacje w kwestionariuszu.</a:t>
            </a:r>
            <a:endParaRPr lang="pl-PL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 1/2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84561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27766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adania						 5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357381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Otoczenie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wygląd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urzędu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	    22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400585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30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443790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32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86995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obsługa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35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530200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sposób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załatwienia 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40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972394" y="270971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Opis i schemat badania					 15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972394" y="314176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Wszystkie urzędy						 21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ZACHOWANIE SIĘ URZĘDNIKA WOBEC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KLIENTA</a:t>
            </a:r>
          </a:p>
          <a:p>
            <a:pPr marL="476269" lvl="1" indent="-285750">
              <a:lnSpc>
                <a:spcPct val="250000"/>
              </a:lnSpc>
              <a:buClr>
                <a:schemeClr val="accent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13686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132634" y="843268"/>
            <a:ext cx="525016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Wszystkie urzędy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14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wygląd </a:t>
            </a:r>
            <a:r>
              <a:rPr lang="pl-PL" dirty="0"/>
              <a:t>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904189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Wszystkie urzędy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784807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Wszystkie urzędy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25192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069866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492674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Zmiana kafeterii, w 2015 roku – brak tej odpowiedzi.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Wszystkie urzędy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55065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450168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Wszystkie urzędy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25192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Prostokąt 1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619535"/>
              </p:ext>
            </p:extLst>
          </p:nvPr>
        </p:nvGraphicFramePr>
        <p:xfrm>
          <a:off x="614469" y="2422082"/>
          <a:ext cx="7557812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Wszystkie urzędy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92649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308839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Wszystkie urzędy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25192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Prostokąt 1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292788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Wszystkie urzędy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168784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03962"/>
              </p:ext>
            </p:extLst>
          </p:nvPr>
        </p:nvGraphicFramePr>
        <p:xfrm>
          <a:off x="108298" y="162959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stolików od wzorów wypełnionych formularzy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stolików do pisania formularzy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54772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3573810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 2/2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84561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Jednostki organizacyjne: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PI, WOM, Delegatura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BAiSO			 49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2270465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51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269531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53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3120159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obsługa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58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354500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sposób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załatwienia 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63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972394" y="439470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 Otoczenie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wygląd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urzędu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  	    76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972394" y="4819547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87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972394" y="524439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91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972394" y="5669241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97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972394" y="609409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105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972394" y="3969853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Poszczególne urzędy						 75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</a:t>
            </a:r>
            <a:r>
              <a:rPr lang="pl-PL" sz="3600" dirty="0" smtClean="0"/>
              <a:t>urzędy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257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228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246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2997746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58944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imieniem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 dirty="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03551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graphicFrame>
        <p:nvGraphicFramePr>
          <p:cNvPr id="3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821264"/>
              </p:ext>
            </p:extLst>
          </p:nvPr>
        </p:nvGraphicFramePr>
        <p:xfrm>
          <a:off x="2916611" y="1341562"/>
          <a:ext cx="4896543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635828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768941"/>
              </p:ext>
            </p:extLst>
          </p:nvPr>
        </p:nvGraphicFramePr>
        <p:xfrm>
          <a:off x="5220866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39043"/>
              </p:ext>
            </p:extLst>
          </p:nvPr>
        </p:nvGraphicFramePr>
        <p:xfrm>
          <a:off x="4356770" y="2440202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słów a powitanie nie było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7689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449958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pole tekstowe 2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894728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58881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29600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299774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64581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9419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620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77666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2997746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8699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9003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49570"/>
              </p:ext>
            </p:extLst>
          </p:nvPr>
        </p:nvGraphicFramePr>
        <p:xfrm>
          <a:off x="108298" y="1558138"/>
          <a:ext cx="2808000" cy="46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żuł gumę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Łącznik prosty 19"/>
          <p:cNvCxnSpPr/>
          <p:nvPr/>
        </p:nvCxnSpPr>
        <p:spPr>
          <a:xfrm flipH="1">
            <a:off x="396330" y="42938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4258880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354*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541944"/>
              </p:ext>
            </p:extLst>
          </p:nvPr>
        </p:nvGraphicFramePr>
        <p:xfrm>
          <a:off x="2916611" y="1557586"/>
          <a:ext cx="47937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29594"/>
            <a:ext cx="1200358" cy="11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(N=354*)</a:t>
            </a:r>
          </a:p>
          <a:p>
            <a:pPr>
              <a:lnSpc>
                <a:spcPct val="15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6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47927" y="2765828"/>
            <a:ext cx="1200358" cy="11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(N=354*)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14101" y="4096086"/>
            <a:ext cx="1200358" cy="11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(N=354*)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94979"/>
              </p:ext>
            </p:extLst>
          </p:nvPr>
        </p:nvGraphicFramePr>
        <p:xfrm>
          <a:off x="108298" y="1681104"/>
          <a:ext cx="2808000" cy="38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7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8313" y="5623133"/>
            <a:ext cx="3060700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Czy urzędnik poinformował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Cię w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jakim celu opuszcza stanowisko pracy? </a:t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200" i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pl-PL" sz="1200" i="1" dirty="0" smtClean="0">
                <a:solidFill>
                  <a:schemeClr val="tx1">
                    <a:lumMod val="50000"/>
                  </a:schemeClr>
                </a:solidFill>
              </a:rPr>
              <a:t>N=10 osób</a:t>
            </a:r>
            <a:r>
              <a:rPr lang="pl-PL" sz="1200" i="1" dirty="0">
                <a:solidFill>
                  <a:schemeClr val="tx1">
                    <a:lumMod val="50000"/>
                  </a:schemeClr>
                </a:solidFill>
              </a:rPr>
              <a:t>, przy których urzędnik opuszczał stanowisko pracy)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44925" y="5548249"/>
            <a:ext cx="3938588" cy="905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62000" tIns="82800" rIns="162000" bIns="82800" anchor="ctr">
            <a:spAutoFit/>
          </a:bodyPr>
          <a:lstStyle/>
          <a:p>
            <a:pPr algn="l" defTabSz="762000" fontAlgn="ctr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N=9 pracowników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poinformowało, w jakim celu opuszcza stanowisko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pracy.</a:t>
            </a:r>
          </a:p>
          <a:p>
            <a:pPr defTabSz="762000" fontAlgn="ctr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N=1 pracowników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nie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poinformowało,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w jakim celu opuszcza stanowisko pracy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331913" y="4941962"/>
            <a:ext cx="1041400" cy="61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 sz="4000" dirty="0">
              <a:solidFill>
                <a:schemeClr val="hlink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537719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37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880057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29979"/>
              </p:ext>
            </p:extLst>
          </p:nvPr>
        </p:nvGraphicFramePr>
        <p:xfrm>
          <a:off x="1084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wydał formularzy /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254144"/>
              </p:ext>
            </p:extLst>
          </p:nvPr>
        </p:nvGraphicFramePr>
        <p:xfrm>
          <a:off x="5292874" y="2280178"/>
          <a:ext cx="3316046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628578" y="6482297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Zmiana kafeterii w 2015 roku – brak opcji nie dotyczy</a:t>
            </a:r>
            <a:endParaRPr lang="en-GB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274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414404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777929"/>
              </p:ext>
            </p:extLst>
          </p:nvPr>
        </p:nvGraphicFramePr>
        <p:xfrm>
          <a:off x="684362" y="2494735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925794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4586"/>
              </p:ext>
            </p:extLst>
          </p:nvPr>
        </p:nvGraphicFramePr>
        <p:xfrm>
          <a:off x="-179734" y="2422130"/>
          <a:ext cx="1800000" cy="44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papierowymi aktami prawnymi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51531"/>
              </p:ext>
            </p:extLst>
          </p:nvPr>
        </p:nvGraphicFramePr>
        <p:xfrm>
          <a:off x="4572994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3132634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34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39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w trakcie rozmowy z Tobą zadzwonił telefon znajdujący się przy stanowisku, przy którym miała miejsce rozmowa?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716533"/>
              </p:ext>
            </p:extLst>
          </p:nvPr>
        </p:nvGraphicFramePr>
        <p:xfrm>
          <a:off x="828378" y="2280178"/>
          <a:ext cx="3816424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odebrał dzwoniący telefon?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526207" y="2341707"/>
            <a:ext cx="3059985" cy="721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62000" tIns="82800" rIns="162000" bIns="82800" anchor="ctr">
            <a:spAutoFit/>
          </a:bodyPr>
          <a:lstStyle/>
          <a:p>
            <a:pPr algn="l" defTabSz="762000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2015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  <a:p>
            <a:pPr defTabSz="762000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Tak, odebrał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– 4 wskazania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  <a:p>
            <a:pPr defTabSz="762000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Nie, nie odebrał żadnego – 1 wskazanie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5505301" y="4632470"/>
            <a:ext cx="3099941" cy="721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62000" tIns="82800" rIns="162000" bIns="82800" anchor="ctr">
            <a:spAutoFit/>
          </a:bodyPr>
          <a:lstStyle/>
          <a:p>
            <a:pPr defTabSz="762000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2015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  <a:p>
            <a:pPr defTabSz="762000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Tak –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3 wskazania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  <a:p>
            <a:pPr defTabSz="762000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Nie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pl-PL" sz="1200" dirty="0">
                <a:solidFill>
                  <a:srgbClr val="C00000"/>
                </a:solidFill>
              </a:rPr>
              <a:t>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1 wskazanie</a:t>
            </a:r>
            <a:endParaRPr lang="pl-PL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292874" y="3596974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przed odebraniem telefonu przeprosił Ciebie / powiadomił, że odbierze telefon?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060626" y="6598146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2015 r. kafeteria zmieniona z „nie dzwonił, a był na biurku”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784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BAiSO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1079180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7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457254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Prostokąt 19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41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44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Cię sam o następujących krokach do załatwienia przedstawionej przez Ciebie sprawy?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947691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132634" y="6382122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grpSp>
        <p:nvGrpSpPr>
          <p:cNvPr id="14" name="Grupa 13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682317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42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2014, 2013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758622"/>
              </p:ext>
            </p:extLst>
          </p:nvPr>
        </p:nvGraphicFramePr>
        <p:xfrm>
          <a:off x="5029215" y="2494734"/>
          <a:ext cx="4320000" cy="436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21715"/>
              </p:ext>
            </p:extLst>
          </p:nvPr>
        </p:nvGraphicFramePr>
        <p:xfrm>
          <a:off x="4140746" y="2422130"/>
          <a:ext cx="1800000" cy="4437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15168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168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222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185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</a:t>
            </a:r>
            <a:r>
              <a:rPr lang="pl-PL" dirty="0" smtClean="0"/>
              <a:t>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 opłatach lub ich braku 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155189"/>
              </p:ext>
            </p:extLst>
          </p:nvPr>
        </p:nvGraphicFramePr>
        <p:xfrm>
          <a:off x="972874" y="2494735"/>
          <a:ext cx="4320000" cy="436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34763"/>
              </p:ext>
            </p:extLst>
          </p:nvPr>
        </p:nvGraphicFramePr>
        <p:xfrm>
          <a:off x="108298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braku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54719"/>
              </p:ext>
            </p:extLst>
          </p:nvPr>
        </p:nvGraphicFramePr>
        <p:xfrm>
          <a:off x="1260426" y="2133650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23618"/>
              </p:ext>
            </p:extLst>
          </p:nvPr>
        </p:nvGraphicFramePr>
        <p:xfrm>
          <a:off x="-107726" y="2196945"/>
          <a:ext cx="8621256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a 13"/>
          <p:cNvGrpSpPr/>
          <p:nvPr/>
        </p:nvGrpSpPr>
        <p:grpSpPr>
          <a:xfrm>
            <a:off x="108298" y="2229605"/>
            <a:ext cx="8042353" cy="1128181"/>
            <a:chOff x="-682828" y="5363944"/>
            <a:chExt cx="9050465" cy="1128181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268946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-682828" y="5880021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43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2015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158332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</a:t>
            </a:r>
            <a:r>
              <a:rPr lang="pl-PL" dirty="0" smtClean="0"/>
              <a:t>o dopytaniu o opłaty urzędnik...</a:t>
            </a:r>
          </a:p>
          <a:p>
            <a:r>
              <a:rPr lang="pl-PL" dirty="0" smtClean="0"/>
              <a:t>(zadawane gdy urzędnik nie poinformował o</a:t>
            </a:r>
          </a:p>
          <a:p>
            <a:r>
              <a:rPr lang="pl-PL" dirty="0" smtClean="0"/>
              <a:t>opłatach lub ich braku </a:t>
            </a:r>
            <a:endParaRPr lang="pl-PL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63529"/>
              </p:ext>
            </p:extLst>
          </p:nvPr>
        </p:nvGraphicFramePr>
        <p:xfrm>
          <a:off x="4068738" y="2745683"/>
          <a:ext cx="1944216" cy="3276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0423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4239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95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95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0002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24648"/>
              </p:ext>
            </p:extLst>
          </p:nvPr>
        </p:nvGraphicFramePr>
        <p:xfrm>
          <a:off x="180306" y="2421683"/>
          <a:ext cx="1800200" cy="396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100132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8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Podawał wyłącznie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500142"/>
              </p:ext>
            </p:extLst>
          </p:nvPr>
        </p:nvGraphicFramePr>
        <p:xfrm>
          <a:off x="5148857" y="2494734"/>
          <a:ext cx="4200357" cy="416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0" y="2205658"/>
            <a:ext cx="4176464" cy="1054218"/>
            <a:chOff x="757332" y="5363944"/>
            <a:chExt cx="7610400" cy="1054218"/>
          </a:xfrm>
        </p:grpSpPr>
        <p:sp>
          <p:nvSpPr>
            <p:cNvPr id="24" name="Prostokąt 2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267713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5" name="Grupa 14"/>
          <p:cNvGrpSpPr/>
          <p:nvPr/>
        </p:nvGrpSpPr>
        <p:grpSpPr>
          <a:xfrm>
            <a:off x="4716810" y="2159552"/>
            <a:ext cx="4176464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700533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44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300403"/>
              </p:ext>
            </p:extLst>
          </p:nvPr>
        </p:nvGraphicFramePr>
        <p:xfrm>
          <a:off x="900866" y="2587562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96306"/>
              </p:ext>
            </p:extLst>
          </p:nvPr>
        </p:nvGraphicFramePr>
        <p:xfrm>
          <a:off x="36490" y="2565698"/>
          <a:ext cx="1800000" cy="39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404602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68751"/>
              </p:ext>
            </p:extLst>
          </p:nvPr>
        </p:nvGraphicFramePr>
        <p:xfrm>
          <a:off x="4068738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700585" y="6466370"/>
            <a:ext cx="295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** W 2015 zmiana podstawy procentowania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45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741816"/>
              </p:ext>
            </p:extLst>
          </p:nvPr>
        </p:nvGraphicFramePr>
        <p:xfrm>
          <a:off x="2916611" y="1722596"/>
          <a:ext cx="4793756" cy="336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72489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 jego/ 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odczuwałeś(aś)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995709"/>
              </p:ext>
            </p:extLst>
          </p:nvPr>
        </p:nvGraphicFramePr>
        <p:xfrm>
          <a:off x="2916610" y="5157986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1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167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25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(N=354*)</a:t>
            </a:r>
          </a:p>
          <a:p>
            <a:pPr>
              <a:lnSpc>
                <a:spcPct val="25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2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6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7747927" y="3357786"/>
            <a:ext cx="1200358" cy="201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25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(N=354*)</a:t>
            </a:r>
          </a:p>
          <a:p>
            <a:pPr>
              <a:lnSpc>
                <a:spcPct val="2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2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250000"/>
              </a:lnSpc>
            </a:pPr>
            <a:endParaRPr lang="pl-PL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25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pole tekstowe 6"/>
          <p:cNvSpPr txBox="1">
            <a:spLocks noChangeArrowheads="1"/>
          </p:cNvSpPr>
          <p:nvPr/>
        </p:nvSpPr>
        <p:spPr bwMode="auto">
          <a:xfrm>
            <a:off x="7714101" y="5085978"/>
            <a:ext cx="1200358" cy="167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25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(N=354*)</a:t>
            </a:r>
          </a:p>
          <a:p>
            <a:pPr>
              <a:lnSpc>
                <a:spcPct val="2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346*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2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352*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6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46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Ocena sposobu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931128"/>
              </p:ext>
            </p:extLst>
          </p:nvPr>
        </p:nvGraphicFramePr>
        <p:xfrm>
          <a:off x="180546" y="2029050"/>
          <a:ext cx="2160000" cy="42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998717"/>
              </p:ext>
            </p:extLst>
          </p:nvPr>
        </p:nvGraphicFramePr>
        <p:xfrm>
          <a:off x="2473450" y="2057876"/>
          <a:ext cx="6333782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Prostokąt 26"/>
          <p:cNvSpPr/>
          <p:nvPr/>
        </p:nvSpPr>
        <p:spPr>
          <a:xfrm>
            <a:off x="252314" y="5518026"/>
            <a:ext cx="8784976" cy="774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6517274" y="1568612"/>
            <a:ext cx="1188000" cy="2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2015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=354*)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0" name="pole tekstowe 6"/>
          <p:cNvSpPr txBox="1">
            <a:spLocks noChangeArrowheads="1"/>
          </p:cNvSpPr>
          <p:nvPr/>
        </p:nvSpPr>
        <p:spPr bwMode="auto">
          <a:xfrm>
            <a:off x="8507141" y="2205658"/>
            <a:ext cx="600179" cy="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705274" y="1568612"/>
            <a:ext cx="1188000" cy="2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2014 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=346*)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pole tekstowe 6"/>
          <p:cNvSpPr txBox="1">
            <a:spLocks noChangeArrowheads="1"/>
          </p:cNvSpPr>
          <p:nvPr/>
        </p:nvSpPr>
        <p:spPr bwMode="auto">
          <a:xfrm>
            <a:off x="8547666" y="3925491"/>
            <a:ext cx="600179" cy="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pole tekstowe 6"/>
          <p:cNvSpPr txBox="1">
            <a:spLocks noChangeArrowheads="1"/>
          </p:cNvSpPr>
          <p:nvPr/>
        </p:nvSpPr>
        <p:spPr bwMode="auto">
          <a:xfrm>
            <a:off x="8528449" y="3067919"/>
            <a:ext cx="600179" cy="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6"/>
          <p:cNvSpPr txBox="1">
            <a:spLocks noChangeArrowheads="1"/>
          </p:cNvSpPr>
          <p:nvPr/>
        </p:nvSpPr>
        <p:spPr bwMode="auto">
          <a:xfrm>
            <a:off x="8511656" y="5590034"/>
            <a:ext cx="600179" cy="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8528448" y="4739615"/>
            <a:ext cx="600179" cy="4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98126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Prostokąt 1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47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</a:t>
            </a:r>
            <a:r>
              <a:rPr lang="pl-PL" sz="3100" dirty="0">
                <a:solidFill>
                  <a:schemeClr val="tx2"/>
                </a:solidFill>
              </a:rPr>
              <a:t>Ocena sposobu załatwienia przedstawionej sprawy </a:t>
            </a:r>
            <a:r>
              <a:rPr lang="pl-PL" sz="3100" dirty="0" smtClean="0">
                <a:solidFill>
                  <a:schemeClr val="tx2"/>
                </a:solidFill>
              </a:rPr>
              <a:t>(2)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 – porównanie w latach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772547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60127"/>
              </p:ext>
            </p:extLst>
          </p:nvPr>
        </p:nvGraphicFramePr>
        <p:xfrm>
          <a:off x="108298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132634" y="6382122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48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Wszystkie urzędy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</a:t>
            </a:r>
            <a:r>
              <a:rPr lang="pl-PL" sz="3100" dirty="0">
                <a:solidFill>
                  <a:schemeClr val="tx2"/>
                </a:solidFill>
              </a:rPr>
              <a:t>Ocena sposobu załatwienia przedstawionej sprawy </a:t>
            </a:r>
            <a:r>
              <a:rPr lang="pl-PL" sz="3100" dirty="0" smtClean="0">
                <a:solidFill>
                  <a:schemeClr val="tx2"/>
                </a:solidFill>
              </a:rPr>
              <a:t>(3)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1756771"/>
            <a:ext cx="6838645" cy="52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noAutofit/>
          </a:bodyPr>
          <a:lstStyle/>
          <a:p>
            <a:r>
              <a:rPr lang="pl-PL" sz="1200" b="1" dirty="0"/>
              <a:t>Czy urzędnik wyrażał przy Tobie swoje uwagi, komentarze dotyczące urzędu, urzędników, zarządu, prezydenta m.st. Warszawy?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595624"/>
              </p:ext>
            </p:extLst>
          </p:nvPr>
        </p:nvGraphicFramePr>
        <p:xfrm>
          <a:off x="614469" y="2308503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593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Jednostki </a:t>
            </a:r>
            <a:r>
              <a:rPr lang="pl-PL" dirty="0" smtClean="0"/>
              <a:t>organizacyjne: PI</a:t>
            </a:r>
            <a:r>
              <a:rPr lang="pl-PL" dirty="0"/>
              <a:t>, WOM, delegatura </a:t>
            </a:r>
            <a:r>
              <a:rPr lang="pl-PL" dirty="0" smtClean="0"/>
              <a:t>BA</a:t>
            </a:r>
            <a:r>
              <a:rPr lang="pl-PL" cap="none" dirty="0" smtClean="0"/>
              <a:t>i</a:t>
            </a:r>
            <a:r>
              <a:rPr lang="pl-PL" dirty="0" smtClean="0"/>
              <a:t>SO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66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Funkcjonowanie urzędów: jednostki organizacyjne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124522" y="1614122"/>
            <a:ext cx="4896544" cy="30778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ŚREDNI CZAS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</a:rPr>
              <a:t>OCZEKIWANIA NA OBSŁUGĘ </a:t>
            </a:r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PRZED…</a:t>
            </a:r>
            <a:endParaRPr lang="pl-PL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996134" y="2097690"/>
            <a:ext cx="1195595" cy="396000"/>
          </a:xfrm>
          <a:prstGeom prst="rect">
            <a:avLst/>
          </a:prstGeom>
          <a:solidFill>
            <a:schemeClr val="bg1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WOM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467746" y="2097690"/>
            <a:ext cx="1197183" cy="396000"/>
          </a:xfrm>
          <a:prstGeom prst="rect">
            <a:avLst/>
          </a:prstGeom>
          <a:solidFill>
            <a:schemeClr val="bg1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PI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940946" y="2123783"/>
            <a:ext cx="1197183" cy="343813"/>
          </a:xfrm>
          <a:prstGeom prst="rect">
            <a:avLst/>
          </a:prstGeom>
          <a:solidFill>
            <a:schemeClr val="bg1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BAiSO</a:t>
            </a:r>
            <a:endParaRPr lang="pl-PL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479231" y="4808969"/>
            <a:ext cx="4187126" cy="30778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ŚREDNIA LICZBA </a:t>
            </a:r>
            <a:r>
              <a:rPr lang="pl-PL" sz="1400" b="1" dirty="0">
                <a:solidFill>
                  <a:schemeClr val="tx1">
                    <a:lumMod val="50000"/>
                  </a:schemeClr>
                </a:solidFill>
              </a:rPr>
              <a:t>OSÓB W </a:t>
            </a:r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KOLEJCE </a:t>
            </a:r>
            <a:endParaRPr lang="pl-PL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3018853" y="2636098"/>
            <a:ext cx="1195595" cy="26077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5691080" y="2636098"/>
            <a:ext cx="1197183" cy="26077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 dirty="0">
              <a:solidFill>
                <a:schemeClr val="tx1">
                  <a:lumMod val="5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798004"/>
              </p:ext>
            </p:extLst>
          </p:nvPr>
        </p:nvGraphicFramePr>
        <p:xfrm>
          <a:off x="1260426" y="2709930"/>
          <a:ext cx="6097060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265"/>
                <a:gridCol w="1524265"/>
                <a:gridCol w="1524265"/>
                <a:gridCol w="1524265"/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2015: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2,9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2,2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7,5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N=84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N=171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2014: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4,7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2,8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8,8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N=170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2013: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1,8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2,5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8,2 minuty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pl-PL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N=85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N=170</a:t>
                      </a:r>
                      <a:endParaRPr lang="pl-PL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6" name="Grupa 85"/>
          <p:cNvGrpSpPr/>
          <p:nvPr/>
        </p:nvGrpSpPr>
        <p:grpSpPr>
          <a:xfrm>
            <a:off x="2988618" y="5302002"/>
            <a:ext cx="4180820" cy="1034075"/>
            <a:chOff x="3061537" y="5324297"/>
            <a:chExt cx="4180820" cy="1034075"/>
          </a:xfrm>
        </p:grpSpPr>
        <p:sp>
          <p:nvSpPr>
            <p:cNvPr id="77" name="Prostokąt zaokrąglony 76"/>
            <p:cNvSpPr/>
            <p:nvPr/>
          </p:nvSpPr>
          <p:spPr>
            <a:xfrm>
              <a:off x="3061537" y="5324297"/>
              <a:ext cx="1152000" cy="288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78" name="Prostokąt zaokrąglony 77"/>
            <p:cNvSpPr/>
            <p:nvPr/>
          </p:nvSpPr>
          <p:spPr>
            <a:xfrm>
              <a:off x="3061537" y="5697334"/>
              <a:ext cx="1152000" cy="28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79" name="Prostokąt zaokrąglony 78"/>
            <p:cNvSpPr/>
            <p:nvPr/>
          </p:nvSpPr>
          <p:spPr>
            <a:xfrm>
              <a:off x="3061537" y="6070372"/>
              <a:ext cx="1152000" cy="28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0" name="Prostokąt zaokrąglony 79"/>
            <p:cNvSpPr/>
            <p:nvPr/>
          </p:nvSpPr>
          <p:spPr>
            <a:xfrm>
              <a:off x="4575947" y="5324297"/>
              <a:ext cx="1152000" cy="288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1" name="Prostokąt zaokrąglony 80"/>
            <p:cNvSpPr/>
            <p:nvPr/>
          </p:nvSpPr>
          <p:spPr>
            <a:xfrm>
              <a:off x="6090357" y="5324297"/>
              <a:ext cx="1152000" cy="288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2" name="Prostokąt zaokrąglony 81"/>
            <p:cNvSpPr/>
            <p:nvPr/>
          </p:nvSpPr>
          <p:spPr>
            <a:xfrm>
              <a:off x="4575947" y="6070372"/>
              <a:ext cx="1152000" cy="28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3" name="Prostokąt zaokrąglony 82"/>
            <p:cNvSpPr/>
            <p:nvPr/>
          </p:nvSpPr>
          <p:spPr>
            <a:xfrm>
              <a:off x="6090357" y="6070372"/>
              <a:ext cx="1152000" cy="288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4" name="Prostokąt zaokrąglony 83"/>
            <p:cNvSpPr/>
            <p:nvPr/>
          </p:nvSpPr>
          <p:spPr>
            <a:xfrm>
              <a:off x="4575947" y="5697334"/>
              <a:ext cx="1152000" cy="28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5" name="Prostokąt zaokrąglony 84"/>
            <p:cNvSpPr/>
            <p:nvPr/>
          </p:nvSpPr>
          <p:spPr>
            <a:xfrm>
              <a:off x="6090357" y="5697334"/>
              <a:ext cx="1152000" cy="28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883492"/>
              </p:ext>
            </p:extLst>
          </p:nvPr>
        </p:nvGraphicFramePr>
        <p:xfrm>
          <a:off x="1260426" y="5302002"/>
          <a:ext cx="609706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265"/>
                <a:gridCol w="1524265"/>
                <a:gridCol w="1524265"/>
                <a:gridCol w="1524265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2015:</a:t>
                      </a:r>
                      <a:endParaRPr lang="pl-PL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bg1"/>
                          </a:solidFill>
                        </a:rPr>
                        <a:t>0,6 osób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bg1"/>
                          </a:solidFill>
                        </a:rPr>
                        <a:t>0,6 osób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bg1"/>
                          </a:solidFill>
                        </a:rPr>
                        <a:t>2,2 osób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2014: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bg1"/>
                          </a:solidFill>
                        </a:rPr>
                        <a:t>0,6 osób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bg1"/>
                          </a:solidFill>
                        </a:rPr>
                        <a:t>0,5 osób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bg1"/>
                          </a:solidFill>
                        </a:rPr>
                        <a:t>2,3 osób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Rok 2013: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bg1"/>
                          </a:solidFill>
                        </a:rPr>
                        <a:t>0,7 osób</a:t>
                      </a:r>
                      <a:endParaRPr lang="pl-PL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bg1"/>
                          </a:solidFill>
                        </a:rPr>
                        <a:t>0,9 osób</a:t>
                      </a:r>
                      <a:endParaRPr lang="pl-PL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bg1"/>
                          </a:solidFill>
                        </a:rPr>
                        <a:t>2,2 osób</a:t>
                      </a:r>
                      <a:endParaRPr lang="pl-PL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5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pracy</a:t>
            </a:r>
          </a:p>
        </p:txBody>
      </p:sp>
    </p:spTree>
    <p:extLst>
      <p:ext uri="{BB962C8B-B14F-4D97-AF65-F5344CB8AC3E}">
        <p14:creationId xmlns:p14="http://schemas.microsoft.com/office/powerpoint/2010/main" val="84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351426" y="6118535"/>
            <a:ext cx="2869111" cy="463953"/>
            <a:chOff x="351426" y="6064362"/>
            <a:chExt cx="2869111" cy="463953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541959" y="6064362"/>
              <a:ext cx="2678578" cy="46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200" dirty="0">
                  <a:solidFill>
                    <a:schemeClr val="tx1">
                      <a:lumMod val="50000"/>
                    </a:schemeClr>
                  </a:solidFill>
                </a:rPr>
                <a:t>identyfikator przypięty w innym miejscu niż na szyi</a:t>
              </a:r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43" name="Rectangle 29"/>
            <p:cNvSpPr>
              <a:spLocks noChangeAspect="1" noChangeArrowheads="1"/>
            </p:cNvSpPr>
            <p:nvPr/>
          </p:nvSpPr>
          <p:spPr bwMode="auto">
            <a:xfrm>
              <a:off x="351426" y="6233618"/>
              <a:ext cx="150839" cy="1254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algn="l">
                <a:lnSpc>
                  <a:spcPct val="90000"/>
                </a:lnSpc>
                <a:defRPr/>
              </a:pPr>
              <a:endParaRPr lang="pl-PL" sz="1200" dirty="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51844"/>
              </p:ext>
            </p:extLst>
          </p:nvPr>
        </p:nvGraphicFramePr>
        <p:xfrm>
          <a:off x="468578" y="1738010"/>
          <a:ext cx="2160000" cy="32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48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jest ubrany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“na służbowo”? 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</a:t>
                      </a:r>
                    </a:p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jest porządek?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i nazwiskiem?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542987"/>
              </p:ext>
            </p:extLst>
          </p:nvPr>
        </p:nvGraphicFramePr>
        <p:xfrm>
          <a:off x="2772594" y="1715636"/>
          <a:ext cx="230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302365"/>
              </p:ext>
            </p:extLst>
          </p:nvPr>
        </p:nvGraphicFramePr>
        <p:xfrm>
          <a:off x="4844784" y="1715637"/>
          <a:ext cx="230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774369"/>
              </p:ext>
            </p:extLst>
          </p:nvPr>
        </p:nvGraphicFramePr>
        <p:xfrm>
          <a:off x="7021065" y="1726750"/>
          <a:ext cx="230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502609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50737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512886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370410"/>
              </p:ext>
            </p:extLst>
          </p:nvPr>
        </p:nvGraphicFramePr>
        <p:xfrm>
          <a:off x="2859064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357777" y="5886853"/>
            <a:ext cx="2875462" cy="279245"/>
            <a:chOff x="357777" y="5886853"/>
            <a:chExt cx="2875462" cy="279245"/>
          </a:xfrm>
        </p:grpSpPr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548310" y="5886853"/>
              <a:ext cx="2684929" cy="27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200" dirty="0">
                  <a:solidFill>
                    <a:schemeClr val="tx1">
                      <a:lumMod val="50000"/>
                    </a:schemeClr>
                  </a:solidFill>
                </a:rPr>
                <a:t>identyfikator</a:t>
              </a:r>
              <a:r>
                <a:rPr lang="en-GB" sz="12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pl-PL" sz="1200" dirty="0">
                  <a:solidFill>
                    <a:schemeClr val="tx1">
                      <a:lumMod val="50000"/>
                    </a:schemeClr>
                  </a:solidFill>
                </a:rPr>
                <a:t>powieszony na szyi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2" name="Rectangle 16"/>
            <p:cNvSpPr>
              <a:spLocks noChangeAspect="1" noChangeArrowheads="1"/>
            </p:cNvSpPr>
            <p:nvPr/>
          </p:nvSpPr>
          <p:spPr bwMode="auto">
            <a:xfrm>
              <a:off x="357777" y="5963754"/>
              <a:ext cx="150839" cy="12544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algn="l">
                <a:lnSpc>
                  <a:spcPct val="90000"/>
                </a:lnSpc>
              </a:pPr>
              <a:endParaRPr lang="pl-PL" sz="1200" dirty="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351426" y="6534925"/>
            <a:ext cx="2869111" cy="279245"/>
            <a:chOff x="351426" y="6462917"/>
            <a:chExt cx="2869111" cy="279245"/>
          </a:xfrm>
        </p:grpSpPr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541959" y="6462917"/>
              <a:ext cx="2678578" cy="27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200" dirty="0" smtClean="0">
                  <a:solidFill>
                    <a:schemeClr val="tx1">
                      <a:lumMod val="50000"/>
                    </a:schemeClr>
                  </a:solidFill>
                </a:rPr>
                <a:t>identyfikator </a:t>
              </a:r>
              <a:r>
                <a:rPr lang="pl-PL" sz="1200" dirty="0">
                  <a:solidFill>
                    <a:schemeClr val="tx1">
                      <a:lumMod val="50000"/>
                    </a:schemeClr>
                  </a:solidFill>
                </a:rPr>
                <a:t>w </a:t>
              </a:r>
              <a:r>
                <a:rPr lang="pl-PL" sz="1200" dirty="0" smtClean="0">
                  <a:solidFill>
                    <a:schemeClr val="tx1">
                      <a:lumMod val="50000"/>
                    </a:schemeClr>
                  </a:solidFill>
                </a:rPr>
                <a:t>okienku/ </a:t>
              </a:r>
              <a:r>
                <a:rPr lang="pl-PL" sz="1200" dirty="0">
                  <a:solidFill>
                    <a:schemeClr val="tx1">
                      <a:lumMod val="50000"/>
                    </a:schemeClr>
                  </a:solidFill>
                </a:rPr>
                <a:t>na biurku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7" name="Rectangle 36"/>
            <p:cNvSpPr>
              <a:spLocks noChangeAspect="1" noChangeArrowheads="1"/>
            </p:cNvSpPr>
            <p:nvPr/>
          </p:nvSpPr>
          <p:spPr bwMode="auto">
            <a:xfrm>
              <a:off x="351426" y="6539818"/>
              <a:ext cx="150839" cy="125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algn="l">
                <a:lnSpc>
                  <a:spcPct val="90000"/>
                </a:lnSpc>
              </a:pPr>
              <a:endParaRPr lang="pl-PL" sz="1200" dirty="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sp>
        <p:nvSpPr>
          <p:cNvPr id="49" name="Line 99"/>
          <p:cNvSpPr>
            <a:spLocks noChangeShapeType="1"/>
          </p:cNvSpPr>
          <p:nvPr/>
        </p:nvSpPr>
        <p:spPr bwMode="auto">
          <a:xfrm>
            <a:off x="2700586" y="5662042"/>
            <a:ext cx="5940000" cy="0"/>
          </a:xfrm>
          <a:prstGeom prst="lin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endParaRPr lang="pl-PL" dirty="0"/>
          </a:p>
        </p:txBody>
      </p:sp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05494"/>
              </p:ext>
            </p:extLst>
          </p:nvPr>
        </p:nvGraphicFramePr>
        <p:xfrm>
          <a:off x="4946900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83903"/>
              </p:ext>
            </p:extLst>
          </p:nvPr>
        </p:nvGraphicFramePr>
        <p:xfrm>
          <a:off x="7126300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1610814" y="5013970"/>
            <a:ext cx="1017764" cy="864000"/>
            <a:chOff x="1610814" y="4978066"/>
            <a:chExt cx="1017764" cy="864000"/>
          </a:xfrm>
        </p:grpSpPr>
        <p:sp>
          <p:nvSpPr>
            <p:cNvPr id="44" name="AutoShape 30"/>
            <p:cNvSpPr>
              <a:spLocks noChangeArrowheads="1"/>
            </p:cNvSpPr>
            <p:nvPr/>
          </p:nvSpPr>
          <p:spPr bwMode="auto">
            <a:xfrm>
              <a:off x="1610814" y="4978066"/>
              <a:ext cx="1017764" cy="86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1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1821989" y="5142639"/>
              <a:ext cx="595415" cy="43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2" tIns="45722" rIns="91442" bIns="45722" anchor="ctr">
              <a:spAutoFit/>
            </a:bodyPr>
            <a:lstStyle/>
            <a:p>
              <a:pPr algn="ctr"/>
              <a:r>
                <a:rPr lang="pl-PL" sz="1100" b="1" dirty="0">
                  <a:solidFill>
                    <a:schemeClr val="bg1"/>
                  </a:solidFill>
                </a:rPr>
                <a:t>TAK</a:t>
              </a:r>
              <a:br>
                <a:rPr lang="pl-PL" sz="1100" b="1" dirty="0">
                  <a:solidFill>
                    <a:schemeClr val="bg1"/>
                  </a:solidFill>
                </a:rPr>
              </a:br>
              <a:r>
                <a:rPr lang="pl-PL" sz="1100" b="1" dirty="0" smtClean="0">
                  <a:solidFill>
                    <a:schemeClr val="bg1"/>
                  </a:solidFill>
                </a:rPr>
                <a:t>2015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r>
              <a:rPr lang="pl-PL" dirty="0" smtClean="0"/>
              <a:t>51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</a:t>
            </a:r>
            <a:r>
              <a:rPr lang="pl-PL" dirty="0" smtClean="0"/>
              <a:t>interesanta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18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się urzędnika wobec 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54</a:t>
            </a:fld>
            <a:endParaRPr lang="pl-PL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82633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077716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</p:spTree>
    <p:extLst>
      <p:ext uri="{BB962C8B-B14F-4D97-AF65-F5344CB8AC3E}">
        <p14:creationId xmlns:p14="http://schemas.microsoft.com/office/powerpoint/2010/main" val="32444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się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55</a:t>
            </a:fld>
            <a:endParaRPr lang="pl-PL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rozpoczął obsługę Twojej sprawy od razu? 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2947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077716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529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480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się urzędnika wobec interesanta </a:t>
            </a:r>
            <a:r>
              <a:rPr lang="pl-PL" sz="3100" dirty="0" smtClean="0">
                <a:solidFill>
                  <a:schemeClr val="tx2"/>
                </a:solidFill>
              </a:rPr>
              <a:t>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53509"/>
              </p:ext>
            </p:extLst>
          </p:nvPr>
        </p:nvGraphicFramePr>
        <p:xfrm>
          <a:off x="468578" y="2277666"/>
          <a:ext cx="2160000" cy="3543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przywitał mnie uprzejmie, ale użył innych słów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przywitał mnie, ale użył innych słów, a powitanie nie było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w ogóle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226275"/>
              </p:ext>
            </p:extLst>
          </p:nvPr>
        </p:nvGraphicFramePr>
        <p:xfrm>
          <a:off x="2772594" y="2202661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252286"/>
              </p:ext>
            </p:extLst>
          </p:nvPr>
        </p:nvGraphicFramePr>
        <p:xfrm>
          <a:off x="4844784" y="220266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061499"/>
              </p:ext>
            </p:extLst>
          </p:nvPr>
        </p:nvGraphicFramePr>
        <p:xfrm>
          <a:off x="7021065" y="2213775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989634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994397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999911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</a:t>
            </a:r>
            <a:r>
              <a:rPr lang="pl-PL" sz="1200" b="1" dirty="0" smtClean="0"/>
              <a:t>przywitał się?</a:t>
            </a:r>
            <a:endParaRPr lang="pl-PL" sz="1200" b="1" dirty="0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56</a:t>
            </a:fld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665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się urzędnika wobec interesanta </a:t>
            </a:r>
            <a:r>
              <a:rPr lang="pl-PL" sz="3100" dirty="0" smtClean="0">
                <a:solidFill>
                  <a:schemeClr val="tx2"/>
                </a:solidFill>
              </a:rPr>
              <a:t>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65094"/>
              </p:ext>
            </p:extLst>
          </p:nvPr>
        </p:nvGraphicFramePr>
        <p:xfrm>
          <a:off x="468578" y="2206114"/>
          <a:ext cx="2160000" cy="39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podczas rozmowy utrzymywał kontakt wzrokowy?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podczas rozmowy zajmował się prywatnymi sprawami?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lub pił?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Cię pożegnał?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967706"/>
              </p:ext>
            </p:extLst>
          </p:nvPr>
        </p:nvGraphicFramePr>
        <p:xfrm>
          <a:off x="2772594" y="2202661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829145"/>
              </p:ext>
            </p:extLst>
          </p:nvPr>
        </p:nvGraphicFramePr>
        <p:xfrm>
          <a:off x="4844784" y="2202662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682113"/>
              </p:ext>
            </p:extLst>
          </p:nvPr>
        </p:nvGraphicFramePr>
        <p:xfrm>
          <a:off x="7021065" y="2213775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989634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994397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999911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57</a:t>
            </a:fld>
            <a:endParaRPr lang="pl-PL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8298" y="6130130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380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sprawy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8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05032"/>
              </p:ext>
            </p:extLst>
          </p:nvPr>
        </p:nvGraphicFramePr>
        <p:xfrm>
          <a:off x="540586" y="2205977"/>
          <a:ext cx="2160000" cy="3266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34954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98277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używał terminologii zrozumiałej dla Ciebie?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7447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dopytywał o szczegóły przedstawionej przez Ciebie sprawy?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5785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9564"/>
              </p:ext>
            </p:extLst>
          </p:nvPr>
        </p:nvGraphicFramePr>
        <p:xfrm>
          <a:off x="2772594" y="1917627"/>
          <a:ext cx="2194574" cy="338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824994"/>
              </p:ext>
            </p:extLst>
          </p:nvPr>
        </p:nvGraphicFramePr>
        <p:xfrm>
          <a:off x="4844784" y="1917627"/>
          <a:ext cx="2281516" cy="328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001682"/>
              </p:ext>
            </p:extLst>
          </p:nvPr>
        </p:nvGraphicFramePr>
        <p:xfrm>
          <a:off x="7021065" y="1917627"/>
          <a:ext cx="2199909" cy="328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773610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779124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59</a:t>
            </a:fld>
            <a:endParaRPr lang="pl-PL" dirty="0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873347" y="1773610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204642" y="6043133"/>
            <a:ext cx="4818155" cy="536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62016" tIns="82808" rIns="162016" bIns="82808" anchor="ctr">
            <a:spAutoFit/>
          </a:bodyPr>
          <a:lstStyle/>
          <a:p>
            <a:pPr defTabSz="762076" fontAlgn="ctr"/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PI (N=4): wszyscy pracownicy poinformowali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  <a:p>
            <a:pPr defTabSz="762076" font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BAiSO (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N=6):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 pracownik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nie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</a:rPr>
              <a:t>poinformował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3" name="Line 99"/>
          <p:cNvSpPr>
            <a:spLocks noChangeShapeType="1"/>
          </p:cNvSpPr>
          <p:nvPr/>
        </p:nvSpPr>
        <p:spPr bwMode="auto">
          <a:xfrm>
            <a:off x="2700586" y="5302002"/>
            <a:ext cx="5940000" cy="0"/>
          </a:xfrm>
          <a:prstGeom prst="lin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endParaRPr lang="pl-PL" dirty="0"/>
          </a:p>
        </p:txBody>
      </p:sp>
      <p:sp>
        <p:nvSpPr>
          <p:cNvPr id="55" name="AutoShape 30"/>
          <p:cNvSpPr>
            <a:spLocks noChangeArrowheads="1"/>
          </p:cNvSpPr>
          <p:nvPr/>
        </p:nvSpPr>
        <p:spPr bwMode="auto">
          <a:xfrm>
            <a:off x="3381184" y="5349140"/>
            <a:ext cx="4465071" cy="648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90009" tIns="46805" rIns="414041" bIns="46805" anchor="ctr">
            <a:spAutoFit/>
          </a:bodyPr>
          <a:lstStyle/>
          <a:p>
            <a:pPr algn="l">
              <a:lnSpc>
                <a:spcPct val="90000"/>
              </a:lnSpc>
            </a:pPr>
            <a:endParaRPr lang="pl-PL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4289117" y="5317532"/>
            <a:ext cx="2649204" cy="83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Czy urzędnik poinformował </a:t>
            </a:r>
            <a:r>
              <a:rPr lang="pl-PL" sz="1200" b="1" dirty="0" smtClean="0">
                <a:solidFill>
                  <a:schemeClr val="bg1"/>
                </a:solidFill>
              </a:rPr>
              <a:t/>
            </a:r>
            <a:br>
              <a:rPr lang="pl-PL" sz="1200" b="1" dirty="0" smtClean="0">
                <a:solidFill>
                  <a:schemeClr val="bg1"/>
                </a:solidFill>
              </a:rPr>
            </a:br>
            <a:r>
              <a:rPr lang="pl-PL" sz="1200" b="1" dirty="0" smtClean="0">
                <a:solidFill>
                  <a:schemeClr val="bg1"/>
                </a:solidFill>
              </a:rPr>
              <a:t>Cię </a:t>
            </a:r>
            <a:r>
              <a:rPr lang="pl-PL" sz="1200" b="1" dirty="0">
                <a:solidFill>
                  <a:schemeClr val="bg1"/>
                </a:solidFill>
              </a:rPr>
              <a:t>w jakim celu opuszcza stanowisko pracy?</a:t>
            </a:r>
          </a:p>
          <a:p>
            <a:pPr algn="ctr"/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08298" y="6130130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632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Rezultaty badania</a:t>
            </a:r>
            <a:br>
              <a:rPr lang="pl-PL" sz="3200" dirty="0" smtClean="0"/>
            </a:br>
            <a:r>
              <a:rPr lang="pl-PL" sz="2800" dirty="0">
                <a:solidFill>
                  <a:schemeClr val="tx2"/>
                </a:solidFill>
              </a:rPr>
              <a:t>1 z 7</a:t>
            </a: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230000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zdecydowanej większości urzędów oznakowania stanowisk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WOM (Wydziałów Obsługi Mieszkańców),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delegatur BAiSO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(Biura Administracji i Spraw Obywatelskich) oraz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Punktów Informacyjnych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(PI) były widoczne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i czytelne.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 tle wszystkich badanych urzędów nieco gorzej widoczność tablic informacyjnych oceniono na Targówku, w Śródmieściu, na Żoliborzu, w Rembertowie oraz na Białołęce. W tej ostatniej placówce odsetek pozytywnych deklaracji był najniższy – wyniósł 75%.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Negatywne oceny oznakowania PI pojawiły się w 4 urzędach: w Rembertowie,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 Białołęce, Targówku oraz 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Śródmieściu. </a:t>
            </a:r>
            <a:endParaRPr lang="pl-PL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Najwięcej krytycznych ocen dotyczyło oznakowania poszczególnych stanowisk WOM,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oraz delegatur BAiSO. Braki w tym zakresie stwierdzono w 8 spośród 17 badanych urzędów dzielnic. W największym stopniu dotyczyły one Targówka.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Karty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informacyjne były dostępne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podczas 98%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realizowanych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wizyt. Niewielka grupa audytorów odnotowała ich brak na Białołęce, Ochocie, Pradze Północ oraz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Śródmieściu. 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ocenie zdecydowanej większości audytorów karty informacyjne były uporządkowane (96%) i znajdowały się w miejscu, w którym łatwo je zauważyć (93%). Największe trudności z ich odnalezieniem pojawiły się na Targówku oraz Białołęce. 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Formularze i wnioski były dostępne podczas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99%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realizowanych wizyt.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Nieliczne osoby odnotowały ich brak w urzędach dzielnic na Pradze Południe, w Śródmieściu oraz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Ochocie.</a:t>
            </a:r>
          </a:p>
        </p:txBody>
      </p:sp>
    </p:spTree>
    <p:extLst>
      <p:ext uri="{BB962C8B-B14F-4D97-AF65-F5344CB8AC3E}">
        <p14:creationId xmlns:p14="http://schemas.microsoft.com/office/powerpoint/2010/main" val="32591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356539"/>
              </p:ext>
            </p:extLst>
          </p:nvPr>
        </p:nvGraphicFramePr>
        <p:xfrm>
          <a:off x="540586" y="1917626"/>
          <a:ext cx="2160000" cy="2916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516363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Wydał druk formularza/wniosku 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6363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Poinformował, gdzie można znaleźć taki formularz/ wniosek na terenie urzędu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012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Poinformował, że są one dostępne na stronie internetowej Urzędu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2424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dotyczy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5050">
                <a:tc>
                  <a:txBody>
                    <a:bodyPr/>
                    <a:lstStyle/>
                    <a:p>
                      <a:pPr marL="0" marR="0" indent="0" algn="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wspomniał o formularzu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622719"/>
              </p:ext>
            </p:extLst>
          </p:nvPr>
        </p:nvGraphicFramePr>
        <p:xfrm>
          <a:off x="2839141" y="1845618"/>
          <a:ext cx="2304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381685"/>
              </p:ext>
            </p:extLst>
          </p:nvPr>
        </p:nvGraphicFramePr>
        <p:xfrm>
          <a:off x="4822300" y="1845618"/>
          <a:ext cx="2304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833775"/>
              </p:ext>
            </p:extLst>
          </p:nvPr>
        </p:nvGraphicFramePr>
        <p:xfrm>
          <a:off x="7021065" y="1856732"/>
          <a:ext cx="2304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573866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573866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579380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30804"/>
              </p:ext>
            </p:extLst>
          </p:nvPr>
        </p:nvGraphicFramePr>
        <p:xfrm>
          <a:off x="2859064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357776" y="6174885"/>
            <a:ext cx="2875463" cy="279245"/>
            <a:chOff x="357776" y="5886853"/>
            <a:chExt cx="2875463" cy="279245"/>
          </a:xfrm>
        </p:grpSpPr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548310" y="5886853"/>
              <a:ext cx="2684929" cy="27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200" dirty="0" smtClean="0">
                  <a:solidFill>
                    <a:schemeClr val="tx1">
                      <a:lumMod val="50000"/>
                    </a:schemeClr>
                  </a:solidFill>
                </a:rPr>
                <a:t>Tak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357776" y="5963754"/>
              <a:ext cx="144000" cy="144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algn="l">
                <a:lnSpc>
                  <a:spcPct val="90000"/>
                </a:lnSpc>
              </a:pPr>
              <a:endParaRPr lang="pl-PL" sz="1200" dirty="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351426" y="6390964"/>
            <a:ext cx="2869111" cy="279190"/>
            <a:chOff x="351426" y="6264783"/>
            <a:chExt cx="2869111" cy="279190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541959" y="6264783"/>
              <a:ext cx="2678578" cy="279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5" tIns="46805" rIns="54005" bIns="46805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200" dirty="0" smtClean="0">
                  <a:solidFill>
                    <a:schemeClr val="tx1">
                      <a:lumMod val="50000"/>
                    </a:schemeClr>
                  </a:solidFill>
                </a:rPr>
                <a:t>Nie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51426" y="6341657"/>
              <a:ext cx="144000" cy="14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0009" tIns="46805" rIns="414041" bIns="46805" anchor="ctr"/>
            <a:lstStyle/>
            <a:p>
              <a:pPr algn="l">
                <a:lnSpc>
                  <a:spcPct val="90000"/>
                </a:lnSpc>
                <a:defRPr/>
              </a:pPr>
              <a:endParaRPr lang="pl-PL" sz="1200" dirty="0">
                <a:solidFill>
                  <a:srgbClr val="5090CD"/>
                </a:solidFill>
                <a:latin typeface="Verdana" pitchFamily="34" charset="0"/>
              </a:endParaRPr>
            </a:p>
          </p:txBody>
        </p:sp>
      </p:grpSp>
      <p:sp>
        <p:nvSpPr>
          <p:cNvPr id="49" name="Line 99"/>
          <p:cNvSpPr>
            <a:spLocks noChangeShapeType="1"/>
          </p:cNvSpPr>
          <p:nvPr/>
        </p:nvSpPr>
        <p:spPr bwMode="auto">
          <a:xfrm>
            <a:off x="2700586" y="5590034"/>
            <a:ext cx="5940000" cy="0"/>
          </a:xfrm>
          <a:prstGeom prst="lin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endParaRPr lang="pl-PL" dirty="0"/>
          </a:p>
        </p:txBody>
      </p:sp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077707"/>
              </p:ext>
            </p:extLst>
          </p:nvPr>
        </p:nvGraphicFramePr>
        <p:xfrm>
          <a:off x="4946900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181346"/>
              </p:ext>
            </p:extLst>
          </p:nvPr>
        </p:nvGraphicFramePr>
        <p:xfrm>
          <a:off x="7126300" y="5689489"/>
          <a:ext cx="1778354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40346" y="5085978"/>
            <a:ext cx="2104439" cy="1015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Czy urzędnik zaproponował wyjaśnienie formularza/ wniosku / lub wyjaśnił, jak go wypełnić? (</a:t>
            </a:r>
            <a:r>
              <a:rPr lang="pl-PL" sz="1200" b="1" dirty="0" smtClean="0">
                <a:solidFill>
                  <a:schemeClr val="bg1"/>
                </a:solidFill>
              </a:rPr>
              <a:t>2015) 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79701" y="1485578"/>
            <a:ext cx="29809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/>
              <a:t>Czy urzędnik wydał druk formularza / wniosku lub poinformował, gdzie możesz go znaleźć?</a:t>
            </a: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r>
              <a:rPr lang="pl-PL" dirty="0" smtClean="0"/>
              <a:t>59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0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8858"/>
              </p:ext>
            </p:extLst>
          </p:nvPr>
        </p:nvGraphicFramePr>
        <p:xfrm>
          <a:off x="468339" y="2206114"/>
          <a:ext cx="2160240" cy="39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Wyjaśniał sprawę z głowy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Posługiwał się papierowymi kartami informacyjnymi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Posługiwał się papierowymi aktami prawnymi 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Posługiwał się komputerem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Korzystał z pomocy innych urzędników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wiem/trudno powiedzieć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95388"/>
              </p:ext>
            </p:extLst>
          </p:nvPr>
        </p:nvGraphicFramePr>
        <p:xfrm>
          <a:off x="2772594" y="2202661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075012"/>
              </p:ext>
            </p:extLst>
          </p:nvPr>
        </p:nvGraphicFramePr>
        <p:xfrm>
          <a:off x="4844784" y="2202662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238211"/>
              </p:ext>
            </p:extLst>
          </p:nvPr>
        </p:nvGraphicFramePr>
        <p:xfrm>
          <a:off x="7021065" y="2213775"/>
          <a:ext cx="230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989634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994397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999911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684763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podczas wyjaśniania przedstawionej przez Ciebie sprawy…?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61</a:t>
            </a:fld>
            <a:endParaRPr lang="pl-PL" dirty="0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595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62</a:t>
            </a:fld>
            <a:endParaRPr lang="pl-PL" dirty="0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91635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077716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6598146"/>
            <a:ext cx="529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" name="Prostokąt 1"/>
          <p:cNvSpPr/>
          <p:nvPr/>
        </p:nvSpPr>
        <p:spPr>
          <a:xfrm>
            <a:off x="5364882" y="6670154"/>
            <a:ext cx="7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407086" y="6598146"/>
            <a:ext cx="4422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Wydał kartę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235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25468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sprawy </a:t>
            </a:r>
            <a:r>
              <a:rPr lang="pl-PL" sz="3100" dirty="0" smtClean="0">
                <a:solidFill>
                  <a:schemeClr val="tx2"/>
                </a:solidFill>
              </a:rPr>
              <a:t>w 2013 i 2014 r.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84865"/>
              </p:ext>
            </p:extLst>
          </p:nvPr>
        </p:nvGraphicFramePr>
        <p:xfrm>
          <a:off x="468578" y="2291159"/>
          <a:ext cx="2160000" cy="35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Wymagane dokumenty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Wymagane opłaty </a:t>
                      </a: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lub brak opłat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Miejsce złożenia dokumentów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Termin odpowiedzi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Poinformował mnie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 WSZYSTKICH sprawach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055904"/>
              </p:ext>
            </p:extLst>
          </p:nvPr>
        </p:nvGraphicFramePr>
        <p:xfrm>
          <a:off x="2772594" y="226703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725570"/>
              </p:ext>
            </p:extLst>
          </p:nvPr>
        </p:nvGraphicFramePr>
        <p:xfrm>
          <a:off x="4844784" y="2267033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52954"/>
              </p:ext>
            </p:extLst>
          </p:nvPr>
        </p:nvGraphicFramePr>
        <p:xfrm>
          <a:off x="7021065" y="2278146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2054005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2058768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2064282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(bez </a:t>
            </a:r>
            <a:r>
              <a:rPr lang="pl-PL" sz="1200" b="1" dirty="0"/>
              <a:t>dopytywania)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64</a:t>
            </a:fld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540346" y="5157986"/>
            <a:ext cx="8352928" cy="720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04642" y="5950074"/>
            <a:ext cx="43204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24386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sprawy </a:t>
            </a:r>
            <a:r>
              <a:rPr lang="pl-PL" sz="3100" dirty="0" smtClean="0">
                <a:solidFill>
                  <a:schemeClr val="tx2"/>
                </a:solidFill>
              </a:rPr>
              <a:t>w 2015 r.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8604"/>
              </p:ext>
            </p:extLst>
          </p:nvPr>
        </p:nvGraphicFramePr>
        <p:xfrm>
          <a:off x="468578" y="2291159"/>
          <a:ext cx="2160000" cy="35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Wymagane dokumenty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Wymagane opłaty </a:t>
                      </a: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lub brak opłat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Miejsce złożenia dokumentów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Termin odpowiedzi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 wszystko musiałem(am) dopytać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10214"/>
              </p:ext>
            </p:extLst>
          </p:nvPr>
        </p:nvGraphicFramePr>
        <p:xfrm>
          <a:off x="2772594" y="226703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645912"/>
              </p:ext>
            </p:extLst>
          </p:nvPr>
        </p:nvGraphicFramePr>
        <p:xfrm>
          <a:off x="4844784" y="2267033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088646"/>
              </p:ext>
            </p:extLst>
          </p:nvPr>
        </p:nvGraphicFramePr>
        <p:xfrm>
          <a:off x="7021065" y="2278146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2054005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2058768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2058768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(bez </a:t>
            </a:r>
            <a:r>
              <a:rPr lang="pl-PL" sz="1200" b="1" dirty="0"/>
              <a:t>dopytywania)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65</a:t>
            </a:fld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540346" y="5157986"/>
            <a:ext cx="8352928" cy="720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991141" y="6166098"/>
            <a:ext cx="7256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007365" y="6166923"/>
            <a:ext cx="7256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173194" y="6090146"/>
            <a:ext cx="7256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62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załatwienia przedstawionej sprawy w 2013 i 2014 r.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66</a:t>
            </a:fld>
            <a:endParaRPr lang="pl-PL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485578"/>
            <a:ext cx="8206797" cy="6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/>
              <a:t>Które z poniższych stwierdzeń najlepiej </a:t>
            </a:r>
            <a:r>
              <a:rPr lang="pl-PL" sz="1200" b="1" dirty="0" smtClean="0"/>
              <a:t>opisuje </a:t>
            </a:r>
            <a:r>
              <a:rPr lang="pl-PL" sz="1200" b="1" dirty="0"/>
              <a:t>to w jaki sposób urzędnik SPONTANICZNIE, bez Twojego dopytywania poinformował Cię o opłatach/braku opłat, jakie są wymagane przy załatwianiu przedstawionej przez Ciebie sprawy? 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82325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149930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149930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155444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5580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794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załatwienia przedstawionej sprawy w 2015 r. (2)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67</a:t>
            </a:fld>
            <a:endParaRPr lang="pl-PL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485578"/>
            <a:ext cx="8206797" cy="6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/>
              <a:t>Które z poniższych stwierdzeń najlepiej </a:t>
            </a:r>
            <a:r>
              <a:rPr lang="pl-PL" sz="1200" b="1" dirty="0" smtClean="0"/>
              <a:t>opisuje </a:t>
            </a:r>
            <a:r>
              <a:rPr lang="pl-PL" sz="1200" b="1" dirty="0"/>
              <a:t>to w jaki sposób urzędnik SPONTANICZNIE, bez Twojego dopytywania poinformował Cię o opłatach/braku opłat, jakie są wymagane przy załatwianiu przedstawionej przez Ciebie sprawy? 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835058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149930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149930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489035" y="2155444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5580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090188" y="5590034"/>
            <a:ext cx="19785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9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załatwienia przedstawionej sprawy w 2015 r. (3)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68</a:t>
            </a:fld>
            <a:endParaRPr lang="pl-PL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PO DOPYTANIU urzędnik? 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98085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077716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7669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UWAGA! ZMIANA KAFETERII I SPOSOBU ZADAWANIA PYTANIA w 2015 r. – brak możliwości porównania wyników.</a:t>
            </a:r>
            <a:endParaRPr lang="en-GB" sz="1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260426" y="5590034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36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w 2013 i 2014 r.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52107"/>
              </p:ext>
            </p:extLst>
          </p:nvPr>
        </p:nvGraphicFramePr>
        <p:xfrm>
          <a:off x="468578" y="2291159"/>
          <a:ext cx="2160000" cy="3546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56155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w kasie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1113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w banku**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1113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na poczcie**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1113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w banku/ na poczcie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1113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 nie poinformował </a:t>
                      </a: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 miejscu uiszczenia opłat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0668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dotyczy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779556"/>
              </p:ext>
            </p:extLst>
          </p:nvPr>
        </p:nvGraphicFramePr>
        <p:xfrm>
          <a:off x="2772594" y="226703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029869"/>
              </p:ext>
            </p:extLst>
          </p:nvPr>
        </p:nvGraphicFramePr>
        <p:xfrm>
          <a:off x="4844784" y="2267033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943344"/>
              </p:ext>
            </p:extLst>
          </p:nvPr>
        </p:nvGraphicFramePr>
        <p:xfrm>
          <a:off x="7021065" y="2278146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2054005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2058768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2064282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69</a:t>
            </a:fld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484562" y="645947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Zmiana kategorii w 2015 r.</a:t>
            </a:r>
            <a:endParaRPr lang="en-GB" sz="1000" dirty="0"/>
          </a:p>
        </p:txBody>
      </p:sp>
      <p:sp>
        <p:nvSpPr>
          <p:cNvPr id="2" name="Prostokąt 1"/>
          <p:cNvSpPr/>
          <p:nvPr/>
        </p:nvSpPr>
        <p:spPr>
          <a:xfrm>
            <a:off x="3132634" y="5878066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37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Rezultaty badania</a:t>
            </a:r>
            <a:br>
              <a:rPr lang="pl-PL" sz="3200" dirty="0" smtClean="0"/>
            </a:br>
            <a:r>
              <a:rPr lang="pl-PL" sz="2800" dirty="0">
                <a:solidFill>
                  <a:schemeClr val="tx2"/>
                </a:solidFill>
              </a:rPr>
              <a:t>2 z 7</a:t>
            </a:r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230000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zdecydowanej większości przypadków (91%) formularze znajdowały się w widocznym miejscu na terenie urzędu. Największe trudności z ich odnalezieniem pojawiły się na Targówku oraz Białołęce. W tych placówkach odsetek pozytywnych deklaracji był najniższy – wyniósł odpowiednio 45% i 70%.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większości badanych urzędów (93%) liczbę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blatów, stolików służących do wypełniania formularzy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oceniono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jako wystarczającą dla potrzeb interesantów.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Największe braki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tym zakresie stwierdzono na Targówku oraz Białołęce.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Podczas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82% zrealizowanych wizyt odległość blatów, stolików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od wzorów wypełnionych formularzy/wniosków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została oceniona jako odpowiednia.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Zastrzeżenia w tym zakresie stwierdzono w 10 urzędach. Najgorzej wypadły placówki w  Śródmieściu oraz na Targówku, gdzie odsetek pozytywnych wskazań wyniósł po 40%.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Liczba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miejsc siedzących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dla mieszkańców została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oceniona jako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wystarczająca podczas 91% przeprowadzonych audytów. Najmniej pozytywnych ocen odnotowano na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Targówku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(45%) oraz Białołęce (65%).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trakcie 10%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wizyt audytorom zaoferowano pomoc w momencie, kiedy znaleźli się na terenie urzędu. Najczęściej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wsparcie proponowali urzędnicy z Wilanowa (5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 20 wizyt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), </a:t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także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Ochoty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oraz Rembertowa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(w każdej placówce 4 z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20 wizyt).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17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badanych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urzędów dzielnic (Białołęka, Targówek, Wesoła) podczas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żadnej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sesji badawczych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nie zaoferowano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audytorom pomocy. </a:t>
            </a:r>
          </a:p>
        </p:txBody>
      </p:sp>
    </p:spTree>
    <p:extLst>
      <p:ext uri="{BB962C8B-B14F-4D97-AF65-F5344CB8AC3E}">
        <p14:creationId xmlns:p14="http://schemas.microsoft.com/office/powerpoint/2010/main" val="6684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w 2015 r. (5)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56726"/>
              </p:ext>
            </p:extLst>
          </p:nvPr>
        </p:nvGraphicFramePr>
        <p:xfrm>
          <a:off x="468578" y="2291159"/>
          <a:ext cx="2160000" cy="4218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264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w kasie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0263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w banku*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na poczcie*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 nie poinformował </a:t>
                      </a: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 miejscu uiszczenia opłat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9373">
                <a:tc>
                  <a:txBody>
                    <a:bodyPr/>
                    <a:lstStyle/>
                    <a:p>
                      <a:pPr algn="r"/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2341">
                <a:tc>
                  <a:txBody>
                    <a:bodyPr/>
                    <a:lstStyle/>
                    <a:p>
                      <a:pPr algn="r"/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594824"/>
              </p:ext>
            </p:extLst>
          </p:nvPr>
        </p:nvGraphicFramePr>
        <p:xfrm>
          <a:off x="4844784" y="2462652"/>
          <a:ext cx="2304000" cy="398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096428"/>
              </p:ext>
            </p:extLst>
          </p:nvPr>
        </p:nvGraphicFramePr>
        <p:xfrm>
          <a:off x="7021065" y="2473765"/>
          <a:ext cx="2304000" cy="398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2054005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2058768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2064282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70</a:t>
            </a:fld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484562" y="645947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Zmiana kategorii w 2015 r.</a:t>
            </a:r>
            <a:endParaRPr lang="en-GB" sz="1000" dirty="0"/>
          </a:p>
        </p:txBody>
      </p:sp>
      <p:grpSp>
        <p:nvGrpSpPr>
          <p:cNvPr id="5" name="Grupa 4"/>
          <p:cNvGrpSpPr/>
          <p:nvPr/>
        </p:nvGrpSpPr>
        <p:grpSpPr>
          <a:xfrm>
            <a:off x="2772594" y="2462651"/>
            <a:ext cx="2304000" cy="3980365"/>
            <a:chOff x="2772594" y="2267032"/>
            <a:chExt cx="2304000" cy="4320000"/>
          </a:xfrm>
        </p:grpSpPr>
        <p:graphicFrame>
          <p:nvGraphicFramePr>
            <p:cNvPr id="31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3992745"/>
                </p:ext>
              </p:extLst>
            </p:nvPr>
          </p:nvGraphicFramePr>
          <p:xfrm>
            <a:off x="2772594" y="2267032"/>
            <a:ext cx="2304000" cy="43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" name="pole tekstowe 1"/>
            <p:cNvSpPr txBox="1"/>
            <p:nvPr/>
          </p:nvSpPr>
          <p:spPr>
            <a:xfrm>
              <a:off x="3991141" y="5878066"/>
              <a:ext cx="7256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3404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sprawy </a:t>
            </a:r>
            <a:r>
              <a:rPr lang="pl-PL" sz="3100" dirty="0" smtClean="0">
                <a:solidFill>
                  <a:schemeClr val="tx2"/>
                </a:solidFill>
              </a:rPr>
              <a:t>(6)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69192"/>
              </p:ext>
            </p:extLst>
          </p:nvPr>
        </p:nvGraphicFramePr>
        <p:xfrm>
          <a:off x="468578" y="2291159"/>
          <a:ext cx="2160000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prawidłowo mnie poinformował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Poinformował mnie, ale nieprawidłowo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 mnie nie poinformował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313105"/>
              </p:ext>
            </p:extLst>
          </p:nvPr>
        </p:nvGraphicFramePr>
        <p:xfrm>
          <a:off x="2772594" y="226703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2054005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2058768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2064282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</a:t>
            </a:r>
            <a:r>
              <a:rPr lang="pl-PL" sz="1200" b="1" dirty="0" smtClean="0"/>
              <a:t>o </a:t>
            </a:r>
            <a:r>
              <a:rPr lang="pl-PL" sz="1200" b="1" dirty="0"/>
              <a:t>terminie odpowiedzi na przedstawioną sprawę? 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71</a:t>
            </a:fld>
            <a:endParaRPr lang="pl-PL" dirty="0"/>
          </a:p>
        </p:txBody>
      </p:sp>
      <p:graphicFrame>
        <p:nvGraphicFramePr>
          <p:cNvPr id="1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068037"/>
              </p:ext>
            </p:extLst>
          </p:nvPr>
        </p:nvGraphicFramePr>
        <p:xfrm>
          <a:off x="7021065" y="2278146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25453"/>
              </p:ext>
            </p:extLst>
          </p:nvPr>
        </p:nvGraphicFramePr>
        <p:xfrm>
          <a:off x="4844784" y="2267033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891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sprawy </a:t>
            </a:r>
            <a:r>
              <a:rPr lang="pl-PL" sz="3100" dirty="0" smtClean="0">
                <a:solidFill>
                  <a:schemeClr val="tx2"/>
                </a:solidFill>
              </a:rPr>
              <a:t>(7)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09627"/>
              </p:ext>
            </p:extLst>
          </p:nvPr>
        </p:nvGraphicFramePr>
        <p:xfrm>
          <a:off x="468578" y="2291159"/>
          <a:ext cx="2160000" cy="3078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upewnił się, że zrozumiałeś jego/ jej wyjaśnienia?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poinformował, że istnieje możliwość telefonicznego poinformowania o odbiorze decyzji? 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696893"/>
              </p:ext>
            </p:extLst>
          </p:nvPr>
        </p:nvGraphicFramePr>
        <p:xfrm>
          <a:off x="2772594" y="226703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2054005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2058768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2064282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72</a:t>
            </a:fld>
            <a:endParaRPr lang="pl-PL" dirty="0"/>
          </a:p>
        </p:txBody>
      </p:sp>
      <p:graphicFrame>
        <p:nvGraphicFramePr>
          <p:cNvPr id="1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6149"/>
              </p:ext>
            </p:extLst>
          </p:nvPr>
        </p:nvGraphicFramePr>
        <p:xfrm>
          <a:off x="7021065" y="2278146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324665"/>
              </p:ext>
            </p:extLst>
          </p:nvPr>
        </p:nvGraphicFramePr>
        <p:xfrm>
          <a:off x="4844784" y="2267033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8298" y="6130130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0" y="6459478"/>
            <a:ext cx="298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280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załatwienia przedstawionej sprawy (8)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73</a:t>
            </a:fld>
            <a:endParaRPr lang="pl-PL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podczas rozmowy odczuwałeś(aś) niechęć ze strony urzędnika?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14246"/>
              </p:ext>
            </p:extLst>
          </p:nvPr>
        </p:nvGraphicFramePr>
        <p:xfrm>
          <a:off x="324322" y="2136238"/>
          <a:ext cx="8627973" cy="44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972394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068738" y="2072202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7165082" y="2072202"/>
            <a:ext cx="1116207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algn="ctr"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6598146"/>
            <a:ext cx="4716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278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Jednostki organizacyjne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sprawy </a:t>
            </a:r>
            <a:r>
              <a:rPr lang="pl-PL" sz="3100" dirty="0" smtClean="0">
                <a:solidFill>
                  <a:schemeClr val="tx2"/>
                </a:solidFill>
              </a:rPr>
              <a:t>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39667"/>
              </p:ext>
            </p:extLst>
          </p:nvPr>
        </p:nvGraphicFramePr>
        <p:xfrm>
          <a:off x="468578" y="2291159"/>
          <a:ext cx="2160000" cy="3558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68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873347" y="1989634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WOM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967168" y="1994397"/>
            <a:ext cx="1117794" cy="2717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26300" y="1999911"/>
            <a:ext cx="1116207" cy="2607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5" tIns="46805" rIns="54005" bIns="46805" anchor="ctr">
            <a:spAutoFit/>
          </a:bodyPr>
          <a:lstStyle/>
          <a:p>
            <a:pPr defTabSz="762076">
              <a:lnSpc>
                <a:spcPct val="60000"/>
              </a:lnSpc>
              <a:spcBef>
                <a:spcPct val="50000"/>
              </a:spcBef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BAiSO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74</a:t>
            </a:fld>
            <a:endParaRPr lang="pl-PL" dirty="0"/>
          </a:p>
        </p:txBody>
      </p:sp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773494"/>
              </p:ext>
            </p:extLst>
          </p:nvPr>
        </p:nvGraphicFramePr>
        <p:xfrm>
          <a:off x="2772594" y="2267032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460132"/>
              </p:ext>
            </p:extLst>
          </p:nvPr>
        </p:nvGraphicFramePr>
        <p:xfrm>
          <a:off x="6949058" y="2278146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808579"/>
              </p:ext>
            </p:extLst>
          </p:nvPr>
        </p:nvGraphicFramePr>
        <p:xfrm>
          <a:off x="4844784" y="2267033"/>
          <a:ext cx="23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Prostokąt 16"/>
          <p:cNvSpPr/>
          <p:nvPr/>
        </p:nvSpPr>
        <p:spPr>
          <a:xfrm>
            <a:off x="540346" y="5157986"/>
            <a:ext cx="8496944" cy="720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0" y="6459478"/>
            <a:ext cx="284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6602" y="6094130"/>
            <a:ext cx="280800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</a:t>
            </a:r>
            <a:r>
              <a:rPr lang="pl-PL" sz="1200" dirty="0" smtClean="0">
                <a:solidFill>
                  <a:schemeClr val="tx1">
                    <a:lumMod val="50000"/>
                  </a:schemeClr>
                </a:solidFill>
              </a:rPr>
              <a:t>„Zdecydowanie tak” oraz „Raczej 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Poszczególne urzędy</a:t>
            </a:r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4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</a:t>
            </a:r>
          </a:p>
          <a:p>
            <a:pPr algn="r"/>
            <a:r>
              <a:rPr lang="pl-PL" dirty="0" smtClean="0"/>
              <a:t>wygląd urzędu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8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Poszczególne urzędy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widoczna jest tablica informacyjna?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77</a:t>
            </a:fld>
            <a:endParaRPr lang="pl-PL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751550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732695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oznakowanie PI jest widoczne/czytelne?</a:t>
            </a:r>
          </a:p>
        </p:txBody>
      </p:sp>
    </p:spTree>
    <p:extLst>
      <p:ext uri="{BB962C8B-B14F-4D97-AF65-F5344CB8AC3E}">
        <p14:creationId xmlns:p14="http://schemas.microsoft.com/office/powerpoint/2010/main" val="15955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Poszczególne urzędy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/>
              <a:t>Czy oznakowanie poszczególnych stanowisk WOM PI delegatur BAISO jest widoczne/ czytelne?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78</a:t>
            </a:fld>
            <a:endParaRPr lang="pl-PL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N=20 wizyt w każdym urzędzie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059671"/>
              </p:ext>
            </p:extLst>
          </p:nvPr>
        </p:nvGraphicFramePr>
        <p:xfrm>
          <a:off x="396330" y="2565698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6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Poszczególne urzędy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79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N=20 wizyt 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w </a:t>
            </a: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każdym urzędzie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909133"/>
              </p:ext>
            </p:extLst>
          </p:nvPr>
        </p:nvGraphicFramePr>
        <p:xfrm>
          <a:off x="396330" y="1777655"/>
          <a:ext cx="8462862" cy="215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Gdzie znajdują się karty informacyjne?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3856"/>
              </p:ext>
            </p:extLst>
          </p:nvPr>
        </p:nvGraphicFramePr>
        <p:xfrm>
          <a:off x="468338" y="4077866"/>
          <a:ext cx="846286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35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Rezultaty badania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>
                <a:solidFill>
                  <a:schemeClr val="tx2"/>
                </a:solidFill>
              </a:rPr>
              <a:t>3 z 7</a:t>
            </a:r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230000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większości badanych urzędów (93%) istniejący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system numerkowy był sprawny. Rembertów to jedyna dzielnica, w której brakuje takiego rozwiązania.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73%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urzędników obsługujących audytorów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posiadało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widoczne identyfikatory z imieniem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nazwiskiem.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Najlepiej pod tym względem wypadli urzędnicy Wawra (95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% pozytywnych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wskazań), a najgorzej urzędnicy Wesołej (jedynie 45% pozytywnych wskazań).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trakcie badania 93%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urzędników ubranych było w strój „służbowy” określony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Standardach Obsługi Klienta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Urzędu m.st. Warszawy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Przy ocenie tej kategorii najmniej pozytywnych ocen otrzymała Praga Północ (75%).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Podobnie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jak w poprzednich pomiarach na większości urzędniczych biurek panował porządek (95%).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tegorocznym badaniu najsłabiej pod tym względem wypadła Białołęka (73% pozytywnych opinii).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porównaniu z 2014 r.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znacząco wzrósł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odsetek urzędników, którzy na swoich biurkach mają przedmioty niezwiązane z pracą (stosunek 18% do 2%). W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ostatniej edycji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badania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najlepiej pod tym względem wypadli urzędnicy Wesołej.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 ich przypadku żaden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audytorów nie dostrzegł niepotrzebnych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rzeczy na stanowisku pracy.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trakcie pomiaru tylko nieliczni audytorzy (6%)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zauważyli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 biurkach urzędników naczynia, np. kubki, talerzyki. 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Poszczególne urzędy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80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032762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50542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karty informacyjne, które są na terenie urzędu są w miejscu, w którym łatwo je zauważyć?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karty informacyjne, które są na terenie urzędu są uporządkowane?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N=20 wizyt w każdym urzędzie</a:t>
            </a:r>
          </a:p>
        </p:txBody>
      </p:sp>
    </p:spTree>
    <p:extLst>
      <p:ext uri="{BB962C8B-B14F-4D97-AF65-F5344CB8AC3E}">
        <p14:creationId xmlns:p14="http://schemas.microsoft.com/office/powerpoint/2010/main" val="26867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Poszczególne urzędy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81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N=20 wizyt w każdym urzędzie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40051"/>
              </p:ext>
            </p:extLst>
          </p:nvPr>
        </p:nvGraphicFramePr>
        <p:xfrm>
          <a:off x="396330" y="2061641"/>
          <a:ext cx="8462862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560476"/>
              </p:ext>
            </p:extLst>
          </p:nvPr>
        </p:nvGraphicFramePr>
        <p:xfrm>
          <a:off x="396330" y="4005858"/>
          <a:ext cx="8462862" cy="259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Gdzie znajdują się </a:t>
            </a:r>
            <a:r>
              <a:rPr lang="pl-PL" sz="1200" b="1" dirty="0" smtClean="0">
                <a:solidFill>
                  <a:srgbClr val="808285"/>
                </a:solidFill>
              </a:rPr>
              <a:t>formularze / wnioski?</a:t>
            </a:r>
            <a:endParaRPr lang="pl-PL" sz="1200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Poszczególne urzędy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82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00165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921371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formularze/ wnioski na terenie urzędu są w miejscu, w którym łatwo je zauważyć?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formularze/ wnioski, które są na terenie urzędu są ułożone w należytym porządku?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N=20 wizyt w każdym urzędzie</a:t>
            </a:r>
          </a:p>
        </p:txBody>
      </p:sp>
    </p:spTree>
    <p:extLst>
      <p:ext uri="{BB962C8B-B14F-4D97-AF65-F5344CB8AC3E}">
        <p14:creationId xmlns:p14="http://schemas.microsoft.com/office/powerpoint/2010/main" val="1693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Poszczególne urzędy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83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N=20 wizyt w każdym urzędzie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0188"/>
              </p:ext>
            </p:extLst>
          </p:nvPr>
        </p:nvGraphicFramePr>
        <p:xfrm>
          <a:off x="396330" y="1823174"/>
          <a:ext cx="8462862" cy="211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900606"/>
              </p:ext>
            </p:extLst>
          </p:nvPr>
        </p:nvGraphicFramePr>
        <p:xfrm>
          <a:off x="396330" y="4005858"/>
          <a:ext cx="846286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Gdzie znajdują się wzory wypełnionych formularzy / wniosków?</a:t>
            </a:r>
          </a:p>
        </p:txBody>
      </p:sp>
    </p:spTree>
    <p:extLst>
      <p:ext uri="{BB962C8B-B14F-4D97-AF65-F5344CB8AC3E}">
        <p14:creationId xmlns:p14="http://schemas.microsoft.com/office/powerpoint/2010/main" val="41217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Poszczególne urzędy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(8)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odległość blatów/ stolików od wzorów wypełnionych formularzy/wniosków na tablicach/w skoroszytach jest odpowiednia?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84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N=20 wizyt w każdym urzędzie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65885"/>
              </p:ext>
            </p:extLst>
          </p:nvPr>
        </p:nvGraphicFramePr>
        <p:xfrm>
          <a:off x="396330" y="2565698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Poszczególne urzędy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(9)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85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418887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3914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</a:t>
            </a:r>
            <a:r>
              <a:rPr lang="pl-PL" sz="1200" b="1" dirty="0" smtClean="0">
                <a:solidFill>
                  <a:srgbClr val="808285"/>
                </a:solidFill>
              </a:rPr>
              <a:t>liczba miejsc </a:t>
            </a:r>
            <a:r>
              <a:rPr lang="pl-PL" sz="1200" b="1" dirty="0">
                <a:solidFill>
                  <a:srgbClr val="808285"/>
                </a:solidFill>
              </a:rPr>
              <a:t>siedzących dla osób oczekujących jest wystarczająca?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liczba blatów/stolików do pisania formularzy/wniosków jest </a:t>
            </a:r>
            <a:r>
              <a:rPr lang="pl-PL" sz="1200" b="1" dirty="0" smtClean="0">
                <a:solidFill>
                  <a:srgbClr val="808285"/>
                </a:solidFill>
              </a:rPr>
              <a:t>wystarczająca?</a:t>
            </a:r>
            <a:endParaRPr lang="pl-PL" sz="1200" b="1" dirty="0">
              <a:solidFill>
                <a:srgbClr val="808285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N=20 wizyt w każdym urzędzie</a:t>
            </a:r>
          </a:p>
        </p:txBody>
      </p:sp>
    </p:spTree>
    <p:extLst>
      <p:ext uri="{BB962C8B-B14F-4D97-AF65-F5344CB8AC3E}">
        <p14:creationId xmlns:p14="http://schemas.microsoft.com/office/powerpoint/2010/main" val="18121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Poszczególne urzędy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(10)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86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19563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67804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ktoś z pracowników urzędu podszedł do Ciebie i zaoferował pomoc?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działa system numerowy?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25122" y="1476281"/>
            <a:ext cx="1512168" cy="4616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2" tIns="45722" rIns="91442" bIns="45722" anchor="ctr">
            <a:spAutoFit/>
          </a:bodyPr>
          <a:lstStyle/>
          <a:p>
            <a:pPr algn="ctr"/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N=20 wizyt w każdym urzędzie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484562" y="6526138"/>
            <a:ext cx="2592288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>
              <a:lnSpc>
                <a:spcPct val="90000"/>
              </a:lnSpc>
            </a:pP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* brak systemu numerkowego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28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pracownik miał identyfikator?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88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277627"/>
              </p:ext>
            </p:extLst>
          </p:nvPr>
        </p:nvGraphicFramePr>
        <p:xfrm>
          <a:off x="396330" y="2205658"/>
          <a:ext cx="846286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Wygląd zewnętrzny urzędnika i jego stanowisko </a:t>
            </a:r>
            <a:r>
              <a:rPr lang="pl-PL" sz="3100" dirty="0" smtClean="0">
                <a:solidFill>
                  <a:schemeClr val="tx2"/>
                </a:solidFill>
              </a:rPr>
              <a:t>pracy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/>
          <a:p>
            <a:r>
              <a:rPr lang="pl-PL" sz="1200" b="1" dirty="0" smtClean="0">
                <a:solidFill>
                  <a:srgbClr val="808285"/>
                </a:solidFill>
              </a:rPr>
              <a:t>Gdzie umieszczony był identyfikator? </a:t>
            </a:r>
            <a:endParaRPr lang="pl-PL" sz="1200" b="1" dirty="0">
              <a:solidFill>
                <a:srgbClr val="808285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89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993185"/>
              </p:ext>
            </p:extLst>
          </p:nvPr>
        </p:nvGraphicFramePr>
        <p:xfrm>
          <a:off x="396330" y="2205658"/>
          <a:ext cx="846286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Wygląd zewnętrzny urzędnika i jego stanowisko </a:t>
            </a:r>
            <a:r>
              <a:rPr lang="pl-PL" sz="3100" dirty="0" smtClean="0">
                <a:solidFill>
                  <a:schemeClr val="tx2"/>
                </a:solidFill>
              </a:rPr>
              <a:t>pracy (2)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6598146"/>
            <a:ext cx="8317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 Pytanie zadawane po filtrze.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Rezultaty badania</a:t>
            </a:r>
            <a:br>
              <a:rPr lang="pl-PL" sz="3200" dirty="0" smtClean="0"/>
            </a:br>
            <a:r>
              <a:rPr lang="pl-PL" sz="2800" dirty="0">
                <a:solidFill>
                  <a:schemeClr val="tx2"/>
                </a:solidFill>
              </a:rPr>
              <a:t>4 z 7</a:t>
            </a:r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972394" y="1980001"/>
            <a:ext cx="7560840" cy="4230000"/>
          </a:xfrm>
          <a:prstGeom prst="rect">
            <a:avLst/>
          </a:prstGeom>
          <a:noFill/>
        </p:spPr>
        <p:txBody>
          <a:bodyPr vert="horz" lIns="91422" tIns="45713" rIns="91422" bIns="45713" rtlCol="0">
            <a:noAutofit/>
          </a:bodyPr>
          <a:lstStyle>
            <a:lvl1pPr marL="342864" indent="-342864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874" indent="-285723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51434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3" indent="-228577" algn="l" defTabSz="9143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Podobnie jak w roku ubiegłym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98%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urzędników od razu zajęło się obsługą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audytora.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95%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urzędników uprzejmie powitało audytorów podczas pierwszego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kontaktu (wynik lepszy o 5 pp. niż w zeszłym roku). W tegorocznym pomiarze najrzadziej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zdarzało się to w dzielnicy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Wesoła (80%).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Nieliczni urzędnicy (5%) rozstali się z audytorem bez uprzejmego pożegnania. Najczęściej miało to miejsce w dzielnicach Włochy oraz Ochota.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Audytorzy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bardzo dobrze ocenili dykcję urzędników – 99% z nich mówiło wyraźnie. </a:t>
            </a:r>
          </a:p>
          <a:p>
            <a:pPr algn="just">
              <a:buFont typeface="Wingdings" pitchFamily="2" charset="2"/>
              <a:buChar char="n"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Kontakt wzrokowy z interesantem podtrzymywany był podczas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97% wizyt.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czasie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rozmowy z audytorem 3%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urzędników zajmowało się prywatnymi sprawami.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Najczęściej takie sytuacje miały miejsce na Pradze Północ.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 jednym tylko przypadku (na Bielanach) audytor zauważył, że urzędnik w trakcie załatwiania sprawy żuł gumę. W tej placówce odnotowano także jeden przypadek spożywania posiłku przez urzędnika w trakcie obsługi interesanta.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Wygląd zewnętrzny urzędnika i jego stanowisko </a:t>
            </a:r>
            <a:r>
              <a:rPr lang="pl-PL" sz="3100" dirty="0" smtClean="0">
                <a:solidFill>
                  <a:schemeClr val="tx2"/>
                </a:solidFill>
              </a:rPr>
              <a:t>pracy (2)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90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341374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207142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na biurku urzędnika jest porządek? 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jest ubrany </a:t>
            </a:r>
            <a:r>
              <a:rPr lang="pl-PL" sz="1200" b="1" dirty="0" smtClean="0">
                <a:solidFill>
                  <a:srgbClr val="808285"/>
                </a:solidFill>
              </a:rPr>
              <a:t>„na </a:t>
            </a:r>
            <a:r>
              <a:rPr lang="pl-PL" sz="1200" b="1" dirty="0">
                <a:solidFill>
                  <a:srgbClr val="808285"/>
                </a:solidFill>
              </a:rPr>
              <a:t>służbowo”?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91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105900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143377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na biurku są naczynia?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na biurku urzędnika znajdują się tylko przedmioty związane z pracą?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Wygląd zewnętrzny urzędnika i jego stanowisko </a:t>
            </a:r>
            <a:r>
              <a:rPr lang="pl-PL" sz="3100" dirty="0" smtClean="0">
                <a:solidFill>
                  <a:schemeClr val="tx2"/>
                </a:solidFill>
              </a:rPr>
              <a:t>pracy (3)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42955" y="4126378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„NIE”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</a:t>
            </a:r>
            <a:r>
              <a:rPr lang="pl-PL" dirty="0" smtClean="0"/>
              <a:t>interesanta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43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93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017102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821272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rozpoczął obsługę Twojej sprawy od razu?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podjął się obsługi sprawy?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94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10077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56729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mówił wyraźnie?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podczas rozmowy starał się podtrzymywać kontakt </a:t>
            </a:r>
            <a:r>
              <a:rPr lang="pl-PL" sz="1200" b="1" dirty="0" smtClean="0">
                <a:solidFill>
                  <a:srgbClr val="808285"/>
                </a:solidFill>
              </a:rPr>
              <a:t>wzrokowy </a:t>
            </a:r>
            <a:r>
              <a:rPr lang="pl-PL" sz="1200" b="1" dirty="0">
                <a:solidFill>
                  <a:srgbClr val="808285"/>
                </a:solidFill>
              </a:rPr>
              <a:t>z Tobą?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95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330425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547632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podczas rozmowy z Tobą urzędnik jadł posiłek / przekąskę / pił herbatę, kawę lub inny napój?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podczas rozmowy z Tobą urzędnik zajmował się prywatnymi sprawami?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(3)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„NIE”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96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591151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82470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232905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uprzejmie Ciebie pożegnał?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uprzejmie Cię przywitał?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(4)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97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332560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838936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232905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okazywał zniecierpliwienie?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podczas rozmowy z Tobą urzędnik żuł gumę?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(5)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</a:t>
            </a:r>
            <a:r>
              <a:rPr lang="pl-PL" sz="1200" dirty="0" smtClean="0">
                <a:solidFill>
                  <a:srgbClr val="808285">
                    <a:lumMod val="50000"/>
                  </a:srgbClr>
                </a:solidFill>
              </a:rPr>
              <a:t>„NIE”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przedstawionej sprawy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13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40" y="6357822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99</a:t>
            </a:fld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242273"/>
              </p:ext>
            </p:extLst>
          </p:nvPr>
        </p:nvGraphicFramePr>
        <p:xfrm>
          <a:off x="396330" y="1823174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233763"/>
              </p:ext>
            </p:extLst>
          </p:nvPr>
        </p:nvGraphicFramePr>
        <p:xfrm>
          <a:off x="396330" y="4207822"/>
          <a:ext cx="8462862" cy="252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4149874"/>
            <a:ext cx="7558726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używał zrozumiałej terminologii?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4469" y="1756771"/>
            <a:ext cx="539848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rgbClr val="808285"/>
                </a:solidFill>
              </a:rPr>
              <a:t>Czy urzędnik dopytywał o szczegóły przedstawionej przez Ciebie sprawy?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Poszczególne urzędy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Obsługa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42955" y="1476281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rgbClr val="808285">
                    <a:lumMod val="50000"/>
                  </a:srgbClr>
                </a:solidFill>
              </a:rPr>
              <a:t>Odsetek odpowiedzi „TAK”</a:t>
            </a:r>
            <a:endParaRPr lang="en-GB" sz="1200" dirty="0">
              <a:solidFill>
                <a:srgbClr val="808285">
                  <a:lumMod val="50000"/>
                </a:srgb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6598146"/>
            <a:ext cx="550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* W niektórych sytuacjach audytorzy byli obsługiwani przez dwóch urzędników.</a:t>
            </a:r>
            <a:endParaRPr lang="en-GB" sz="1000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7811</TotalTime>
  <Words>5496</Words>
  <Application>Microsoft Office PowerPoint</Application>
  <PresentationFormat>Niestandardowy</PresentationFormat>
  <Paragraphs>1100</Paragraphs>
  <Slides>111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111</vt:i4>
      </vt:variant>
    </vt:vector>
  </HeadingPairs>
  <TitlesOfParts>
    <vt:vector size="112" baseType="lpstr">
      <vt:lpstr>ARC</vt:lpstr>
      <vt:lpstr>TAJEMNICZY KLIENT W 17 URZĘDACH DZIELNIC M.ST. WARSZAWY</vt:lpstr>
      <vt:lpstr>Spis treści 1/2</vt:lpstr>
      <vt:lpstr>Spis treści 2/2</vt:lpstr>
      <vt:lpstr>Informacje o metodzie</vt:lpstr>
      <vt:lpstr>Wyniki badania</vt:lpstr>
      <vt:lpstr>Rezultaty badania 1 z 7</vt:lpstr>
      <vt:lpstr>Rezultaty badania 2 z 7</vt:lpstr>
      <vt:lpstr>Rezultaty badania 3 z 7</vt:lpstr>
      <vt:lpstr>Rezultaty badania 4 z 7</vt:lpstr>
      <vt:lpstr>Rezultaty badania 5 z 7</vt:lpstr>
      <vt:lpstr>Rezultaty badania 6 z 7</vt:lpstr>
      <vt:lpstr>Rezultaty badania 7 z 7</vt:lpstr>
      <vt:lpstr>Wyniki badania</vt:lpstr>
      <vt:lpstr>Ranking urzędów</vt:lpstr>
      <vt:lpstr>Wyniki badania</vt:lpstr>
      <vt:lpstr>Schemat badania</vt:lpstr>
      <vt:lpstr>Rodzaje spraw urzędowych: audyty informacyjne</vt:lpstr>
      <vt:lpstr>Rodzaje spraw faktycznie załatwianych w urzędach</vt:lpstr>
      <vt:lpstr>Metodologia badania  Tajemniczy Klient</vt:lpstr>
      <vt:lpstr>Kryteria oceny</vt:lpstr>
      <vt:lpstr>Wyniki badania</vt:lpstr>
      <vt:lpstr>Wyniki badania</vt:lpstr>
      <vt:lpstr>Wszystkie urzędy Otoczenie: Wygląd Urzędu (1)</vt:lpstr>
      <vt:lpstr>Wszystkie urzędy Otoczenie: Wygląd Urzędu (2)</vt:lpstr>
      <vt:lpstr>Wszystkie urzędy Otoczenie: Wygląd Urzędu (3)</vt:lpstr>
      <vt:lpstr>Wszystkie urzędy Otoczenie: Wygląd Urzędu (4)</vt:lpstr>
      <vt:lpstr>Wszystkie urzędy Otoczenie: Wygląd Urzędu (5)</vt:lpstr>
      <vt:lpstr>Wszystkie urzędy Otoczenie: Wygląd Urzędu (6)</vt:lpstr>
      <vt:lpstr>Wszystkie urzędy Otoczenie: Wygląd Urzędu (7)</vt:lpstr>
      <vt:lpstr>Wyniki badania</vt:lpstr>
      <vt:lpstr>Wszystkie urzędy Wygląd zewnętrzny urzędnika i jego stanowisko pracy</vt:lpstr>
      <vt:lpstr>Wyniki badania</vt:lpstr>
      <vt:lpstr>Wszystkie urzędy Zachowanie urzędnika wobec interesanta (1)</vt:lpstr>
      <vt:lpstr>Wszystkie urzędy Zachowanie urzędnika wobec interesanta (2)</vt:lpstr>
      <vt:lpstr>Wyniki badania</vt:lpstr>
      <vt:lpstr>Wszystkie urzędy  Urzędnik: Obsługa przedstawionej sprawy (1)</vt:lpstr>
      <vt:lpstr>Wszystkie urzędy  Urzędnik: Obsługa przedstawionej sprawy (2)</vt:lpstr>
      <vt:lpstr>Wszystkie urzędy Urzędnik: Obsługa przedstawionej sprawy (3)</vt:lpstr>
      <vt:lpstr>Wszystkie urzędy  Urzędnik: Obsługa przedstawionej sprawy (4)</vt:lpstr>
      <vt:lpstr>Wyniki badania</vt:lpstr>
      <vt:lpstr>Wszystkie urzędy Urzędnik: Sposób załatwienia przedstawionej sprawy (1)</vt:lpstr>
      <vt:lpstr>Wszystkie urzędy Urzędnik: Sposób załatwienia przedstawionej sprawy 2014, 2013 (2)</vt:lpstr>
      <vt:lpstr>Wszystkie urzędy Urzędnik: Sposób załatwienia przedstawionej sprawy 2015 (3)</vt:lpstr>
      <vt:lpstr>Wszystkie urzędy Urzędnik: Sposób załatwienia przedstawionej sprawy (3)</vt:lpstr>
      <vt:lpstr>Wszystkie urzędy Urzędnik: Sposób załatwiania przedstawionej sprawy (4)</vt:lpstr>
      <vt:lpstr>Wszystkie urzędy Urzędnik: Ocena sposobu załatwienia przedstawionej sprawy (1)</vt:lpstr>
      <vt:lpstr>Wszystkie urzędy Urzędnik: Ocena sposobu załatwienia przedstawionej sprawy (2)</vt:lpstr>
      <vt:lpstr>Wszystkie urzędy Urzędnik: Ocena sposobu załatwienia przedstawionej sprawy (3)</vt:lpstr>
      <vt:lpstr>Wyniki badania</vt:lpstr>
      <vt:lpstr>Jednostki organizacyjne Funkcjonowanie urzędów: jednostki organizacyjne</vt:lpstr>
      <vt:lpstr>Wyniki badania</vt:lpstr>
      <vt:lpstr>Jednostki organizacyjne Wygląd zewnętrzny urzędnika i jego stanowisko pracy</vt:lpstr>
      <vt:lpstr>Wyniki badania</vt:lpstr>
      <vt:lpstr>Jednostki organizacyjne Zachowanie się urzędnika wobec interesanta (1)</vt:lpstr>
      <vt:lpstr>Jednostki organizacyjne Zachowanie się urzędnika wobec interesanta (2)</vt:lpstr>
      <vt:lpstr>Jednostki organizacyjne Zachowanie się urzędnika wobec interesanta (3)</vt:lpstr>
      <vt:lpstr>Jednostki organizacyjne Zachowanie się urzędnika wobec interesanta (4)</vt:lpstr>
      <vt:lpstr>Wyniki badania</vt:lpstr>
      <vt:lpstr>Jednostki organizacyjne Urzędnik: Obsługa przedstawionej sprawy (1)</vt:lpstr>
      <vt:lpstr>Jednostki organizacyjne Urzędnik: Obsługa przedstawionej sprawy (2)</vt:lpstr>
      <vt:lpstr>Jednostki organizacyjne Urzędnik: Obsługa przedstawionej sprawy (3)</vt:lpstr>
      <vt:lpstr>Jednostki organizacyjne Urzędnik: Obsługa przedstawionej sprawy (4)</vt:lpstr>
      <vt:lpstr>Wyniki badania</vt:lpstr>
      <vt:lpstr>Jednostki organizacyjne Urzędnik: Sposób załatwienia przedstawionej sprawy w 2013 i 2014 r. (1)</vt:lpstr>
      <vt:lpstr>Jednostki organizacyjne Urzędnik: Sposób załatwienia przedstawionej sprawy w 2015 r. (2)</vt:lpstr>
      <vt:lpstr>Jednostki organizacyjne Urzędnik: Sposób załatwienia przedstawionej sprawy w 2013 i 2014 r. (1)</vt:lpstr>
      <vt:lpstr>Jednostki organizacyjne Urzędnik: Sposób załatwienia przedstawionej sprawy w 2015 r. (2)</vt:lpstr>
      <vt:lpstr>Jednostki organizacyjne Urzędnik: Sposób załatwienia przedstawionej sprawy w 2015 r. (3)</vt:lpstr>
      <vt:lpstr>Jednostki organizacyjne Urzędnik: Sposób załatwienia przedstawionej sprawy w 2013 i 2014 r. (4)</vt:lpstr>
      <vt:lpstr>Jednostki organizacyjne Urzędnik: Sposób załatwienia przedstawionej sprawy w 2015 r. (5)</vt:lpstr>
      <vt:lpstr>Jednostki organizacyjne Urzędnik: Sposób załatwienia przedstawionej sprawy (6)</vt:lpstr>
      <vt:lpstr>Jednostki organizacyjne Urzędnik: Sposób załatwienia przedstawionej sprawy (7)</vt:lpstr>
      <vt:lpstr>Jednostki organizacyjne Urzędnik: Sposób załatwienia przedstawionej sprawy (8)</vt:lpstr>
      <vt:lpstr>Jednostki organizacyjne Urzędnik: Sposób załatwienia przedstawionej sprawy (1)</vt:lpstr>
      <vt:lpstr>Wyniki badania</vt:lpstr>
      <vt:lpstr>Wyniki badania</vt:lpstr>
      <vt:lpstr>Poszczególne urzędy Otoczenie: Wygląd urzędu (1)</vt:lpstr>
      <vt:lpstr>Poszczególne urzędy Otoczenie: Wygląd urzędu (2)</vt:lpstr>
      <vt:lpstr>Poszczególne urzędy Otoczenie: Wygląd urzędu (3)</vt:lpstr>
      <vt:lpstr>Poszczególne urzędy Otoczenie: Wygląd urzędu (4)</vt:lpstr>
      <vt:lpstr>Poszczególne urzędy Otoczenie: Wygląd urzędu (5)</vt:lpstr>
      <vt:lpstr>Poszczególne urzędy Otoczenie: Wygląd urzędu (6)</vt:lpstr>
      <vt:lpstr>Poszczególne urzędy Otoczenie: Wygląd urzędu (7)</vt:lpstr>
      <vt:lpstr>Poszczególne urzędy Otoczenie: Wygląd urzędu (8)</vt:lpstr>
      <vt:lpstr>Poszczególne urzędy Otoczenie: Wygląd urzędu (9)</vt:lpstr>
      <vt:lpstr>Poszczególne urzędy Otoczenie: Wygląd urzędu (10)</vt:lpstr>
      <vt:lpstr>Wyniki badania</vt:lpstr>
      <vt:lpstr>Poszczególne urzędy Wygląd zewnętrzny urzędnika i jego stanowisko pracy (1)</vt:lpstr>
      <vt:lpstr>Poszczególne urzędy Wygląd zewnętrzny urzędnika i jego stanowisko pracy (2)</vt:lpstr>
      <vt:lpstr>Poszczególne urzędy Wygląd zewnętrzny urzędnika i jego stanowisko pracy (2)</vt:lpstr>
      <vt:lpstr>Poszczególne urzędy Wygląd zewnętrzny urzędnika i jego stanowisko pracy (3)</vt:lpstr>
      <vt:lpstr>Wyniki badania</vt:lpstr>
      <vt:lpstr>Poszczególne urzędy Zachowanie urzędnika wobec interesanta (1)</vt:lpstr>
      <vt:lpstr>Poszczególne urzędy Zachowanie urzędnika wobec interesanta (2)</vt:lpstr>
      <vt:lpstr>Poszczególne urzędy Zachowanie urzędnika wobec interesanta (3)</vt:lpstr>
      <vt:lpstr>Poszczególne urzędy Zachowanie urzędnika wobec interesanta (4)</vt:lpstr>
      <vt:lpstr>Poszczególne urzędy Zachowanie urzędnika wobec interesanta (5)</vt:lpstr>
      <vt:lpstr>Wyniki badania</vt:lpstr>
      <vt:lpstr>Poszczególne urzędy Urzędnik: Obsługa przedstawionej sprawy (1)</vt:lpstr>
      <vt:lpstr>Poszczególne urzędy Urzędnik: Obsługa przedstawionej sprawy (2)</vt:lpstr>
      <vt:lpstr>Poszczególne urzędy Urzędnik: Obsługa przedstawionej sprawy (3)</vt:lpstr>
      <vt:lpstr>Poszczególne urzędy Urzędnik: Obsługa przedstawionej sprawy (4)</vt:lpstr>
      <vt:lpstr>Poszczególne urzędy Urzędnik: Obsługa przedstawionej sprawy (5)</vt:lpstr>
      <vt:lpstr>Poszczególne urzędy Urzędnik: Obsługa przedstawionej sprawy (6)</vt:lpstr>
      <vt:lpstr>Poszczególne urzędy Urzędnik: Obsługa przedstawionej sprawy (5)</vt:lpstr>
      <vt:lpstr>Wyniki badania</vt:lpstr>
      <vt:lpstr>Poszczególne urzędy Ogólna ocena zadowolenia z obsługi przez urzędnika</vt:lpstr>
      <vt:lpstr>Poszczególne urzędy Ocena sposobu załatwienia przedstawionej sprawy przez urzędnika (1)</vt:lpstr>
      <vt:lpstr>Poszczególne urzędy Ocena sposobu załatwienia przedstawionej sprawy przez urzędnika (2)</vt:lpstr>
      <vt:lpstr>Poszczególne urzędy Ocena sposobu załatwienia przedstawionej sprawy przez urzędnika (3)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638</cp:revision>
  <cp:lastPrinted>2016-01-28T12:28:04Z</cp:lastPrinted>
  <dcterms:created xsi:type="dcterms:W3CDTF">2013-09-17T08:07:59Z</dcterms:created>
  <dcterms:modified xsi:type="dcterms:W3CDTF">2016-01-28T13:06:14Z</dcterms:modified>
</cp:coreProperties>
</file>