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charts/chart28.xml" ContentType="application/vnd.openxmlformats-officedocument.drawingml.char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charts/chart13.xml" ContentType="application/vnd.openxmlformats-officedocument.drawingml.chart+xml"/>
  <Override PartName="/ppt/charts/chart24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harts/chart31.xml" ContentType="application/vnd.openxmlformats-officedocument.drawingml.chart+xml"/>
  <Override PartName="/ppt/charts/chart7.xml" ContentType="application/vnd.openxmlformats-officedocument.drawingml.chart+xml"/>
  <Override PartName="/ppt/charts/chart2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29.xml" ContentType="application/vnd.openxmlformats-officedocument.drawingml.char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emf" ContentType="image/x-emf"/>
  <Default Extension="jpeg" ContentType="image/jpeg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ppt/charts/chart32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charts/chart30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charts/chart26.xml" ContentType="application/vnd.openxmlformats-officedocument.drawingml.chart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charts/chart15.xml" ContentType="application/vnd.openxmlformats-officedocument.drawingml.chart+xml"/>
  <Override PartName="/ppt/charts/chart33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417" r:id="rId2"/>
    <p:sldId id="796" r:id="rId3"/>
    <p:sldId id="798" r:id="rId4"/>
    <p:sldId id="800" r:id="rId5"/>
    <p:sldId id="832" r:id="rId6"/>
    <p:sldId id="837" r:id="rId7"/>
    <p:sldId id="833" r:id="rId8"/>
    <p:sldId id="834" r:id="rId9"/>
    <p:sldId id="835" r:id="rId10"/>
    <p:sldId id="838" r:id="rId11"/>
    <p:sldId id="839" r:id="rId12"/>
    <p:sldId id="840" r:id="rId13"/>
    <p:sldId id="841" r:id="rId14"/>
    <p:sldId id="842" r:id="rId15"/>
    <p:sldId id="843" r:id="rId16"/>
    <p:sldId id="844" r:id="rId17"/>
    <p:sldId id="845" r:id="rId18"/>
    <p:sldId id="848" r:id="rId19"/>
    <p:sldId id="851" r:id="rId20"/>
    <p:sldId id="846" r:id="rId21"/>
    <p:sldId id="852" r:id="rId22"/>
    <p:sldId id="853" r:id="rId23"/>
    <p:sldId id="854" r:id="rId24"/>
    <p:sldId id="849" r:id="rId25"/>
    <p:sldId id="855" r:id="rId26"/>
    <p:sldId id="856" r:id="rId27"/>
    <p:sldId id="857" r:id="rId28"/>
    <p:sldId id="859" r:id="rId29"/>
    <p:sldId id="860" r:id="rId30"/>
    <p:sldId id="485" r:id="rId31"/>
  </p:sldIdLst>
  <p:sldSz cx="9144000" cy="6858000" type="screen4x3"/>
  <p:notesSz cx="6789738" cy="9929813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66FF"/>
    <a:srgbClr val="AF000A"/>
    <a:srgbClr val="336600"/>
    <a:srgbClr val="006600"/>
    <a:srgbClr val="990000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2833802-FEF1-4C79-8D5D-14CF1EAF98D9}" styleName="Styl jasny 2 — Ak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0A1B5D5-9B99-4C35-A422-299274C87663}" styleName="Styl pośredni 1 — Ak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FD0F851-EC5A-4D38-B0AD-8093EC10F338}" styleName="Styl jasny 1 — Ak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yl jasny 1 — Ak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8FB837D-C827-4EFA-A057-4D05807E0F7C}" styleName="Styl z motywem 1 — Ak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yl pośredni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56" autoAdjust="0"/>
    <p:restoredTop sz="94491" autoAdjust="0"/>
  </p:normalViewPr>
  <p:slideViewPr>
    <p:cSldViewPr snapToObjects="1" showGuides="1">
      <p:cViewPr varScale="1">
        <p:scale>
          <a:sx n="71" d="100"/>
          <a:sy n="71" d="100"/>
        </p:scale>
        <p:origin x="-1326" y="-90"/>
      </p:cViewPr>
      <p:guideLst>
        <p:guide orient="horz" pos="4247"/>
        <p:guide orient="horz" pos="73"/>
        <p:guide orient="horz" pos="2568"/>
        <p:guide orient="horz" pos="4110"/>
        <p:guide orient="horz" pos="4065"/>
        <p:guide orient="horz" pos="107"/>
        <p:guide orient="horz" pos="527"/>
        <p:guide pos="476"/>
        <p:guide pos="1973"/>
        <p:guide pos="5329"/>
      </p:guideLst>
    </p:cSldViewPr>
  </p:slideViewPr>
  <p:outlineViewPr>
    <p:cViewPr>
      <p:scale>
        <a:sx n="33" d="100"/>
        <a:sy n="33" d="100"/>
      </p:scale>
      <p:origin x="0" y="3348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 showGuides="1">
      <p:cViewPr varScale="1">
        <p:scale>
          <a:sx n="82" d="100"/>
          <a:sy n="82" d="100"/>
        </p:scale>
        <p:origin x="-3180" y="-96"/>
      </p:cViewPr>
      <p:guideLst>
        <p:guide orient="horz" pos="3128"/>
        <p:guide pos="2139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6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7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8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9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0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1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2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3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4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5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6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7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8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9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0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1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Arkusz_programu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folHlink"/>
            </a:solidFill>
            <a:ln w="11641">
              <a:noFill/>
              <a:prstDash val="solid"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481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96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Sheet1!$E$1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96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-60"/>
        <c:axId val="66498560"/>
        <c:axId val="66500096"/>
      </c:barChart>
      <c:catAx>
        <c:axId val="66498560"/>
        <c:scaling>
          <c:orientation val="maxMin"/>
        </c:scaling>
        <c:delete val="1"/>
        <c:axPos val="b"/>
        <c:tickLblPos val="none"/>
        <c:crossAx val="66500096"/>
        <c:crosses val="autoZero"/>
        <c:auto val="1"/>
        <c:lblAlgn val="ctr"/>
        <c:lblOffset val="100"/>
      </c:catAx>
      <c:valAx>
        <c:axId val="66500096"/>
        <c:scaling>
          <c:orientation val="minMax"/>
          <c:max val="15"/>
          <c:min val="0"/>
        </c:scaling>
        <c:delete val="1"/>
        <c:axPos val="r"/>
        <c:numFmt formatCode="General" sourceLinked="1"/>
        <c:tickLblPos val="none"/>
        <c:crossAx val="66498560"/>
        <c:crosses val="autoZero"/>
        <c:crossBetween val="between"/>
      </c:valAx>
      <c:spPr>
        <a:noFill/>
        <a:ln w="23282">
          <a:noFill/>
        </a:ln>
      </c:spPr>
    </c:plotArea>
    <c:legend>
      <c:legendPos val="r"/>
      <c:layout>
        <c:manualLayout>
          <c:xMode val="edge"/>
          <c:yMode val="edge"/>
          <c:x val="4.3829296424452095E-2"/>
          <c:y val="0"/>
          <c:w val="0.92848904267589494"/>
          <c:h val="0.39344262295082044"/>
        </c:manualLayout>
      </c:layout>
      <c:spPr>
        <a:noFill/>
        <a:ln w="23282">
          <a:noFill/>
        </a:ln>
      </c:spPr>
      <c:txPr>
        <a:bodyPr/>
        <a:lstStyle/>
        <a:p>
          <a:pPr>
            <a:defRPr sz="100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43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6824395373291298"/>
          <c:y val="8.8607594936708861E-2"/>
          <c:w val="0.67718191377497472"/>
          <c:h val="0.91350210970463952"/>
        </c:manualLayout>
      </c:layout>
      <c:barChart>
        <c:barDir val="bar"/>
        <c:grouping val="clustered"/>
        <c:ser>
          <c:idx val="5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45">
              <a:noFill/>
              <a:prstDash val="solid"/>
            </a:ln>
          </c:spPr>
          <c:dLbls>
            <c:spPr>
              <a:noFill/>
              <a:ln w="2329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 okienku PI/ przy stanowisku WOM/ delegatury BAiSO</c:v>
                </c:pt>
                <c:pt idx="1">
                  <c:v>Poza okienkiem PI/ stanowiskiem WOM/ delegatury BAiSO</c:v>
                </c:pt>
                <c:pt idx="2">
                  <c:v>W innym miejscu </c:v>
                </c:pt>
                <c:pt idx="3">
                  <c:v>Nie są dostępne</c:v>
                </c:pt>
                <c:pt idx="4">
                  <c:v>Na tablicy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0.25</c:v>
                </c:pt>
                <c:pt idx="1">
                  <c:v>0.15000000000000005</c:v>
                </c:pt>
                <c:pt idx="3">
                  <c:v>0.1</c:v>
                </c:pt>
                <c:pt idx="4">
                  <c:v>0.8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90">
              <a:noFill/>
            </a:ln>
          </c:spPr>
          <c:dLbls>
            <c:spPr>
              <a:noFill/>
              <a:ln w="2329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 okienku PI/ przy stanowisku WOM/ delegatury BAiSO</c:v>
                </c:pt>
                <c:pt idx="1">
                  <c:v>Poza okienkiem PI/ stanowiskiem WOM/ delegatury BAiSO</c:v>
                </c:pt>
                <c:pt idx="2">
                  <c:v>W innym miejscu </c:v>
                </c:pt>
                <c:pt idx="3">
                  <c:v>Nie są dostępne</c:v>
                </c:pt>
                <c:pt idx="4">
                  <c:v>Na tablicy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0.1</c:v>
                </c:pt>
                <c:pt idx="1">
                  <c:v>0.25</c:v>
                </c:pt>
                <c:pt idx="2">
                  <c:v>0.05</c:v>
                </c:pt>
                <c:pt idx="4">
                  <c:v>0.70000000000000018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90">
              <a:noFill/>
            </a:ln>
          </c:spPr>
          <c:dLbls>
            <c:spPr>
              <a:noFill/>
              <a:ln w="2329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 okienku PI/ przy stanowisku WOM/ delegatury BAiSO</c:v>
                </c:pt>
                <c:pt idx="1">
                  <c:v>Poza okienkiem PI/ stanowiskiem WOM/ delegatury BAiSO</c:v>
                </c:pt>
                <c:pt idx="2">
                  <c:v>W innym miejscu </c:v>
                </c:pt>
                <c:pt idx="3">
                  <c:v>Nie są dostępne</c:v>
                </c:pt>
                <c:pt idx="4">
                  <c:v>Na tablicy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0.1</c:v>
                </c:pt>
                <c:pt idx="1">
                  <c:v>0.1</c:v>
                </c:pt>
                <c:pt idx="2">
                  <c:v>0.3000000000000001</c:v>
                </c:pt>
                <c:pt idx="4">
                  <c:v>0.65000000000000024</c:v>
                </c:pt>
              </c:numCache>
            </c:numRef>
          </c:val>
        </c:ser>
        <c:dLbls>
          <c:showVal val="1"/>
        </c:dLbls>
        <c:gapWidth val="60"/>
        <c:axId val="74022272"/>
        <c:axId val="74028160"/>
      </c:barChart>
      <c:catAx>
        <c:axId val="74022272"/>
        <c:scaling>
          <c:orientation val="maxMin"/>
        </c:scaling>
        <c:axPos val="l"/>
        <c:numFmt formatCode="General" sourceLinked="1"/>
        <c:tickLblPos val="nextTo"/>
        <c:spPr>
          <a:ln w="291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4028160"/>
        <c:crosses val="autoZero"/>
        <c:auto val="1"/>
        <c:lblAlgn val="ctr"/>
        <c:lblOffset val="100"/>
        <c:tickLblSkip val="1"/>
        <c:tickMarkSkip val="1"/>
      </c:catAx>
      <c:valAx>
        <c:axId val="74028160"/>
        <c:scaling>
          <c:orientation val="minMax"/>
          <c:min val="0"/>
        </c:scaling>
        <c:delete val="1"/>
        <c:axPos val="t"/>
        <c:numFmt formatCode="0%" sourceLinked="1"/>
        <c:tickLblPos val="none"/>
        <c:crossAx val="74022272"/>
        <c:crosses val="autoZero"/>
        <c:crossBetween val="between"/>
      </c:valAx>
      <c:spPr>
        <a:noFill/>
        <a:ln w="23290">
          <a:noFill/>
        </a:ln>
      </c:spPr>
    </c:plotArea>
    <c:legend>
      <c:legendPos val="t"/>
      <c:layout>
        <c:manualLayout>
          <c:xMode val="edge"/>
          <c:yMode val="edge"/>
          <c:x val="0.15562565720294427"/>
          <c:y val="2.109704641350216E-3"/>
          <c:w val="0.64353312302839161"/>
          <c:h val="5.9071729957805991E-2"/>
        </c:manualLayout>
      </c:layout>
      <c:spPr>
        <a:solidFill>
          <a:schemeClr val="bg1"/>
        </a:solidFill>
        <a:ln w="23290">
          <a:noFill/>
        </a:ln>
      </c:spPr>
      <c:txPr>
        <a:bodyPr/>
        <a:lstStyle/>
        <a:p>
          <a:pPr>
            <a:defRPr sz="1009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318E-2"/>
          <c:w val="1"/>
          <c:h val="0.9089253187613846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91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Sheet1!$A$2:$A$33</c:f>
              <c:strCache>
                <c:ptCount val="22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2">
                  <c:v>Czy są dostępne bezpłatne gazetki  wydawnictwa urzędu na terenie urzędu?</c:v>
                </c:pt>
                <c:pt idx="17">
                  <c:v>Czy działa system numerkowy?</c:v>
                </c:pt>
                <c:pt idx="21">
                  <c:v>Czy któryś z pracowników podszedł i zaoferował pomoc?</c:v>
                </c:pt>
              </c:strCache>
            </c:strRef>
          </c:cat>
          <c:val>
            <c:numRef>
              <c:f>Sheet1!$B$2:$B$33</c:f>
              <c:numCache>
                <c:formatCode>0%</c:formatCode>
                <c:ptCount val="23"/>
                <c:pt idx="0">
                  <c:v>0.65000000000000024</c:v>
                </c:pt>
                <c:pt idx="1">
                  <c:v>0.70000000000000018</c:v>
                </c:pt>
                <c:pt idx="2">
                  <c:v>0.65000000000000024</c:v>
                </c:pt>
                <c:pt idx="4">
                  <c:v>0.9</c:v>
                </c:pt>
                <c:pt idx="5">
                  <c:v>0.9</c:v>
                </c:pt>
                <c:pt idx="6">
                  <c:v>0.8</c:v>
                </c:pt>
                <c:pt idx="8">
                  <c:v>1</c:v>
                </c:pt>
                <c:pt idx="9">
                  <c:v>0.95000000000000018</c:v>
                </c:pt>
                <c:pt idx="10">
                  <c:v>1</c:v>
                </c:pt>
                <c:pt idx="12">
                  <c:v>0.4</c:v>
                </c:pt>
                <c:pt idx="13">
                  <c:v>0.35000000000000009</c:v>
                </c:pt>
                <c:pt idx="14">
                  <c:v>0.75000000000000022</c:v>
                </c:pt>
                <c:pt idx="16">
                  <c:v>0.95000000000000018</c:v>
                </c:pt>
                <c:pt idx="17">
                  <c:v>1</c:v>
                </c:pt>
                <c:pt idx="18">
                  <c:v>1</c:v>
                </c:pt>
                <c:pt idx="20">
                  <c:v>0.1</c:v>
                </c:pt>
                <c:pt idx="22">
                  <c:v>0.1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104">
              <a:noFill/>
            </a:ln>
          </c:spPr>
          <c:dLbls>
            <c:dLbl>
              <c:idx val="4"/>
              <c:layout>
                <c:manualLayout>
                  <c:x val="9.0809559582339487E-3"/>
                  <c:y val="9.7115065527172127E-4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9.0809559582339487E-3"/>
                  <c:y val="3.7514958804138435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9.0809559582339487E-3"/>
                  <c:y val="-2.1427084466962686E-3"/>
                </c:manualLayout>
              </c:layout>
              <c:spPr>
                <a:noFill/>
                <a:ln w="23104">
                  <a:noFill/>
                </a:ln>
              </c:spPr>
              <c:txPr>
                <a:bodyPr/>
                <a:lstStyle/>
                <a:p>
                  <a:pPr>
                    <a:defRPr sz="728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8"/>
              <c:layout>
                <c:manualLayout>
                  <c:x val="2.3687845360944301E-2"/>
                  <c:y val="2.888648335187653E-3"/>
                </c:manualLayout>
              </c:layout>
              <c:dLblPos val="ctr"/>
              <c:showVal val="1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91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Sheet1!$A$2:$A$33</c:f>
              <c:strCache>
                <c:ptCount val="22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2">
                  <c:v>Czy są dostępne bezpłatne gazetki  wydawnictwa urzędu na terenie urzędu?</c:v>
                </c:pt>
                <c:pt idx="17">
                  <c:v>Czy działa system numerkowy?</c:v>
                </c:pt>
                <c:pt idx="21">
                  <c:v>Czy któryś z pracowników podszedł i zaoferował pomoc?</c:v>
                </c:pt>
              </c:strCache>
            </c:strRef>
          </c:cat>
          <c:val>
            <c:numRef>
              <c:f>Sheet1!$C$2:$C$33</c:f>
              <c:numCache>
                <c:formatCode>0%</c:formatCode>
                <c:ptCount val="23"/>
                <c:pt idx="0">
                  <c:v>0.35000000000000009</c:v>
                </c:pt>
                <c:pt idx="1">
                  <c:v>0.3000000000000001</c:v>
                </c:pt>
                <c:pt idx="2">
                  <c:v>0.35000000000000009</c:v>
                </c:pt>
                <c:pt idx="4">
                  <c:v>0.1</c:v>
                </c:pt>
                <c:pt idx="5">
                  <c:v>0.1</c:v>
                </c:pt>
                <c:pt idx="6">
                  <c:v>0.2</c:v>
                </c:pt>
                <c:pt idx="9">
                  <c:v>0.05</c:v>
                </c:pt>
                <c:pt idx="12">
                  <c:v>0.6000000000000002</c:v>
                </c:pt>
                <c:pt idx="13">
                  <c:v>0.65000000000000024</c:v>
                </c:pt>
                <c:pt idx="14">
                  <c:v>0.25</c:v>
                </c:pt>
                <c:pt idx="16">
                  <c:v>0.05</c:v>
                </c:pt>
                <c:pt idx="20">
                  <c:v>0.9</c:v>
                </c:pt>
                <c:pt idx="21">
                  <c:v>1</c:v>
                </c:pt>
                <c:pt idx="22">
                  <c:v>0.9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Brak systemu numerkowego</c:v>
                </c:pt>
              </c:strCache>
            </c:strRef>
          </c:tx>
          <c:spPr>
            <a:solidFill>
              <a:srgbClr val="969696"/>
            </a:solidFill>
            <a:ln w="23104">
              <a:noFill/>
            </a:ln>
          </c:spPr>
          <c:dLbls>
            <c:dLbl>
              <c:idx val="11"/>
              <c:layout>
                <c:manualLayout>
                  <c:x val="-0.1544528786282322"/>
                  <c:y val="5.2390645867128761E-3"/>
                </c:manualLayout>
              </c:layout>
              <c:spPr>
                <a:noFill/>
                <a:ln w="23104">
                  <a:noFill/>
                </a:ln>
              </c:spPr>
              <c:txPr>
                <a:bodyPr/>
                <a:lstStyle/>
                <a:p>
                  <a:pPr>
                    <a:defRPr sz="728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91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Sheet1!$A$2:$A$33</c:f>
              <c:strCache>
                <c:ptCount val="22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2">
                  <c:v>Czy są dostępne bezpłatne gazetki  wydawnictwa urzędu na terenie urzędu?</c:v>
                </c:pt>
                <c:pt idx="17">
                  <c:v>Czy działa system numerkowy?</c:v>
                </c:pt>
                <c:pt idx="21">
                  <c:v>Czy któryś z pracowników podszedł i zaoferował pomoc?</c:v>
                </c:pt>
              </c:strCache>
            </c:strRef>
          </c:cat>
          <c:val>
            <c:numRef>
              <c:f>Sheet1!$D$2:$D$33</c:f>
              <c:numCache>
                <c:formatCode>General</c:formatCode>
                <c:ptCount val="23"/>
              </c:numCache>
            </c:numRef>
          </c:val>
        </c:ser>
        <c:dLbls>
          <c:showVal val="1"/>
        </c:dLbls>
        <c:gapWidth val="60"/>
        <c:overlap val="100"/>
        <c:axId val="75566080"/>
        <c:axId val="75584256"/>
      </c:barChart>
      <c:catAx>
        <c:axId val="75566080"/>
        <c:scaling>
          <c:orientation val="maxMin"/>
        </c:scaling>
        <c:delete val="1"/>
        <c:axPos val="l"/>
        <c:tickLblPos val="none"/>
        <c:crossAx val="75584256"/>
        <c:crosses val="autoZero"/>
        <c:auto val="1"/>
        <c:lblAlgn val="ctr"/>
        <c:lblOffset val="100"/>
      </c:catAx>
      <c:valAx>
        <c:axId val="7558425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75566080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6.7669172932330823E-2"/>
          <c:y val="0.93624772313296856"/>
          <c:w val="0.86278195488721809"/>
          <c:h val="6.5573770491803282E-2"/>
        </c:manualLayout>
      </c:layout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39007891770011344"/>
          <c:y val="2.100840336134455E-3"/>
          <c:w val="0.57384441939120723"/>
          <c:h val="0.91806722689075626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616">
              <a:noFill/>
            </a:ln>
          </c:spPr>
          <c:dLbls>
            <c:dLbl>
              <c:idx val="6"/>
              <c:layout>
                <c:manualLayout>
                  <c:x val="1.1162125426825684E-2"/>
                  <c:y val="6.2620444614317561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1.6799104006307051E-2"/>
                  <c:y val="6.5420898716075622E-3"/>
                </c:manualLayout>
              </c:layout>
              <c:spPr>
                <a:noFill/>
                <a:ln w="23616">
                  <a:noFill/>
                </a:ln>
              </c:spPr>
              <c:txPr>
                <a:bodyPr/>
                <a:lstStyle/>
                <a:p>
                  <a:pPr>
                    <a:defRPr sz="1116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616">
                <a:noFill/>
              </a:ln>
            </c:spPr>
            <c:txPr>
              <a:bodyPr/>
              <a:lstStyle/>
              <a:p>
                <a:pPr>
                  <a:defRPr sz="1116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Sheet1!$A$2:$A$39</c:f>
              <c:strCache>
                <c:ptCount val="19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</c:strCache>
            </c:strRef>
          </c:cat>
          <c:val>
            <c:numRef>
              <c:f>Sheet1!$B$2:$B$39</c:f>
              <c:numCache>
                <c:formatCode>0%</c:formatCode>
                <c:ptCount val="19"/>
                <c:pt idx="0">
                  <c:v>0.8500000000000002</c:v>
                </c:pt>
                <c:pt idx="1">
                  <c:v>0.8</c:v>
                </c:pt>
                <c:pt idx="2">
                  <c:v>0.95000000000000018</c:v>
                </c:pt>
                <c:pt idx="4">
                  <c:v>0.8500000000000002</c:v>
                </c:pt>
                <c:pt idx="5">
                  <c:v>0.9</c:v>
                </c:pt>
                <c:pt idx="6">
                  <c:v>0.95000000000000018</c:v>
                </c:pt>
                <c:pt idx="8">
                  <c:v>0.1</c:v>
                </c:pt>
                <c:pt idx="9">
                  <c:v>0.1</c:v>
                </c:pt>
                <c:pt idx="12">
                  <c:v>0.9</c:v>
                </c:pt>
                <c:pt idx="13">
                  <c:v>0.9</c:v>
                </c:pt>
                <c:pt idx="14">
                  <c:v>0.75000000000000022</c:v>
                </c:pt>
                <c:pt idx="16">
                  <c:v>0.8</c:v>
                </c:pt>
                <c:pt idx="17">
                  <c:v>0.6000000000000002</c:v>
                </c:pt>
                <c:pt idx="18">
                  <c:v>0.8500000000000002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616">
              <a:noFill/>
            </a:ln>
          </c:spPr>
          <c:dLbls>
            <c:dLbl>
              <c:idx val="4"/>
              <c:layout>
                <c:manualLayout>
                  <c:x val="0.85231116121758732"/>
                  <c:y val="1.5000350831391063E-3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1.0288510299791002E-2"/>
                  <c:y val="6.2620444614317561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8.2309678700668003E-3"/>
                  <c:y val="-1.8612714729301684E-3"/>
                </c:manualLayout>
              </c:layout>
              <c:dLblPos val="ctr"/>
              <c:showVal val="1"/>
            </c:dLbl>
            <c:dLbl>
              <c:idx val="8"/>
              <c:layout>
                <c:manualLayout>
                  <c:x val="9.7528615901000554E-3"/>
                  <c:y val="4.7212949456490972E-3"/>
                </c:manualLayout>
              </c:layout>
              <c:dLblPos val="ctr"/>
              <c:showVal val="1"/>
            </c:dLbl>
            <c:spPr>
              <a:noFill/>
              <a:ln w="23616">
                <a:noFill/>
              </a:ln>
            </c:spPr>
            <c:txPr>
              <a:bodyPr/>
              <a:lstStyle/>
              <a:p>
                <a:pPr>
                  <a:defRPr sz="1116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Sheet1!$A$2:$A$39</c:f>
              <c:strCache>
                <c:ptCount val="19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</c:strCache>
            </c:strRef>
          </c:cat>
          <c:val>
            <c:numRef>
              <c:f>Sheet1!$C$2:$C$39</c:f>
              <c:numCache>
                <c:formatCode>0%</c:formatCode>
                <c:ptCount val="19"/>
                <c:pt idx="0">
                  <c:v>0.15000000000000005</c:v>
                </c:pt>
                <c:pt idx="1">
                  <c:v>0.1</c:v>
                </c:pt>
                <c:pt idx="2">
                  <c:v>5.0000000000000017E-2</c:v>
                </c:pt>
                <c:pt idx="8">
                  <c:v>0.8500000000000002</c:v>
                </c:pt>
                <c:pt idx="9">
                  <c:v>0.8</c:v>
                </c:pt>
                <c:pt idx="10">
                  <c:v>0.8500000000000002</c:v>
                </c:pt>
                <c:pt idx="12">
                  <c:v>5.0000000000000017E-2</c:v>
                </c:pt>
                <c:pt idx="14">
                  <c:v>0.1</c:v>
                </c:pt>
                <c:pt idx="16">
                  <c:v>0.2</c:v>
                </c:pt>
                <c:pt idx="17">
                  <c:v>0.4</c:v>
                </c:pt>
                <c:pt idx="18">
                  <c:v>0.15000000000000005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rgbClr val="333333"/>
            </a:solidFill>
            <a:ln w="23616">
              <a:noFill/>
            </a:ln>
          </c:spPr>
          <c:dLbls>
            <c:spPr>
              <a:noFill/>
              <a:ln w="23616">
                <a:noFill/>
              </a:ln>
            </c:spPr>
            <c:txPr>
              <a:bodyPr/>
              <a:lstStyle/>
              <a:p>
                <a:pPr>
                  <a:defRPr sz="1116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Sheet1!$A$2:$A$39</c:f>
              <c:strCache>
                <c:ptCount val="19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</c:strCache>
            </c:strRef>
          </c:cat>
          <c:val>
            <c:numRef>
              <c:f>Sheet1!$D$2:$D$39</c:f>
              <c:numCache>
                <c:formatCode>0%</c:formatCode>
                <c:ptCount val="19"/>
                <c:pt idx="1">
                  <c:v>0.1</c:v>
                </c:pt>
                <c:pt idx="4">
                  <c:v>0.15000000000000005</c:v>
                </c:pt>
                <c:pt idx="5">
                  <c:v>0.1</c:v>
                </c:pt>
                <c:pt idx="6">
                  <c:v>5.0000000000000017E-2</c:v>
                </c:pt>
                <c:pt idx="8">
                  <c:v>5.0000000000000017E-2</c:v>
                </c:pt>
                <c:pt idx="9">
                  <c:v>0.1</c:v>
                </c:pt>
                <c:pt idx="10">
                  <c:v>0.15000000000000005</c:v>
                </c:pt>
                <c:pt idx="12">
                  <c:v>5.0000000000000017E-2</c:v>
                </c:pt>
                <c:pt idx="13">
                  <c:v>0.1</c:v>
                </c:pt>
                <c:pt idx="14">
                  <c:v>0.15000000000000005</c:v>
                </c:pt>
              </c:numCache>
            </c:numRef>
          </c:val>
        </c:ser>
        <c:dLbls>
          <c:showVal val="1"/>
        </c:dLbls>
        <c:gapWidth val="60"/>
        <c:overlap val="100"/>
        <c:axId val="53868032"/>
        <c:axId val="53869568"/>
      </c:barChart>
      <c:catAx>
        <c:axId val="53868032"/>
        <c:scaling>
          <c:orientation val="maxMin"/>
        </c:scaling>
        <c:axPos val="l"/>
        <c:numFmt formatCode="General" sourceLinked="1"/>
        <c:tickLblPos val="nextTo"/>
        <c:spPr>
          <a:ln w="295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3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53869568"/>
        <c:crosses val="autoZero"/>
        <c:auto val="1"/>
        <c:lblAlgn val="ctr"/>
        <c:lblOffset val="100"/>
        <c:tickLblSkip val="1"/>
        <c:tickMarkSkip val="1"/>
      </c:catAx>
      <c:valAx>
        <c:axId val="5386956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53868032"/>
        <c:crosses val="autoZero"/>
        <c:crossBetween val="between"/>
        <c:majorUnit val="0.2"/>
      </c:valAx>
      <c:spPr>
        <a:noFill/>
        <a:ln w="23616">
          <a:noFill/>
        </a:ln>
      </c:spPr>
    </c:plotArea>
    <c:legend>
      <c:legendPos val="b"/>
      <c:layout>
        <c:manualLayout>
          <c:xMode val="edge"/>
          <c:yMode val="edge"/>
          <c:x val="0.31228861330327029"/>
          <c:y val="0.92647058823529416"/>
          <c:w val="0.66854565952649547"/>
          <c:h val="7.5630252100840373E-2"/>
        </c:manualLayout>
      </c:layout>
      <c:spPr>
        <a:noFill/>
        <a:ln w="23616">
          <a:noFill/>
        </a:ln>
      </c:spPr>
      <c:txPr>
        <a:bodyPr/>
        <a:lstStyle/>
        <a:p>
          <a:pPr>
            <a:defRPr sz="102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16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729818780889622"/>
          <c:y val="6.0606060606060623E-3"/>
          <c:w val="0.82866556836902805"/>
          <c:h val="0.5696969696969695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Identyfikator przypięty/ powieszony na szyi</c:v>
                </c:pt>
              </c:strCache>
            </c:strRef>
          </c:tx>
          <c:spPr>
            <a:solidFill>
              <a:srgbClr val="000080"/>
            </a:solidFill>
            <a:ln w="23382">
              <a:noFill/>
            </a:ln>
          </c:spPr>
          <c:dLbls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105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(N=16)</c:v>
                </c:pt>
                <c:pt idx="1">
                  <c:v>2011 (N=12)</c:v>
                </c:pt>
                <c:pt idx="2">
                  <c:v>2010 (N=17)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1</c:v>
                </c:pt>
                <c:pt idx="1">
                  <c:v>0.92</c:v>
                </c:pt>
                <c:pt idx="2">
                  <c:v>0.94000000000000017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Indetyfikator znajduje się w okienku</c:v>
                </c:pt>
              </c:strCache>
            </c:strRef>
          </c:tx>
          <c:spPr>
            <a:solidFill>
              <a:srgbClr val="3366FF"/>
            </a:solidFill>
            <a:ln w="23382">
              <a:noFill/>
            </a:ln>
          </c:spPr>
          <c:dLbls>
            <c:dLbl>
              <c:idx val="4"/>
              <c:layout>
                <c:manualLayout>
                  <c:xMode val="edge"/>
                  <c:yMode val="edge"/>
                  <c:x val="0.80065897858319779"/>
                  <c:y val="0.73333333333333361"/>
                </c:manualLayout>
              </c:layout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6"/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7"/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8"/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105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(N=16)</c:v>
                </c:pt>
                <c:pt idx="1">
                  <c:v>2011 (N=12)</c:v>
                </c:pt>
                <c:pt idx="2">
                  <c:v>2010 (N=17)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3"/>
                <c:pt idx="1">
                  <c:v>8.0000000000000029E-2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Identyfikator był przypiety w innym miejscu niż na szyi</c:v>
                </c:pt>
              </c:strCache>
            </c:strRef>
          </c:tx>
          <c:spPr>
            <a:solidFill>
              <a:srgbClr val="99CCFF"/>
            </a:solidFill>
            <a:ln w="23382">
              <a:noFill/>
            </a:ln>
          </c:spPr>
          <c:dLbls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105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(N=16)</c:v>
                </c:pt>
                <c:pt idx="1">
                  <c:v>2011 (N=12)</c:v>
                </c:pt>
                <c:pt idx="2">
                  <c:v>2010 (N=17)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  <c:pt idx="2" formatCode="0%">
                  <c:v>6.0000000000000019E-2</c:v>
                </c:pt>
              </c:numCache>
            </c:numRef>
          </c:val>
        </c:ser>
        <c:dLbls>
          <c:showVal val="1"/>
        </c:dLbls>
        <c:gapWidth val="60"/>
        <c:overlap val="100"/>
        <c:axId val="53422720"/>
        <c:axId val="53449088"/>
      </c:barChart>
      <c:catAx>
        <c:axId val="53422720"/>
        <c:scaling>
          <c:orientation val="maxMin"/>
        </c:scaling>
        <c:axPos val="l"/>
        <c:numFmt formatCode="General" sourceLinked="1"/>
        <c:tickLblPos val="nextTo"/>
        <c:spPr>
          <a:ln w="292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53449088"/>
        <c:crosses val="autoZero"/>
        <c:auto val="1"/>
        <c:lblAlgn val="ctr"/>
        <c:lblOffset val="100"/>
        <c:tickLblSkip val="1"/>
        <c:tickMarkSkip val="1"/>
      </c:catAx>
      <c:valAx>
        <c:axId val="5344908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53422720"/>
        <c:crosses val="autoZero"/>
        <c:crossBetween val="between"/>
        <c:majorUnit val="0.2"/>
      </c:valAx>
      <c:spPr>
        <a:noFill/>
        <a:ln w="23382">
          <a:noFill/>
        </a:ln>
      </c:spPr>
    </c:plotArea>
    <c:legend>
      <c:legendPos val="b"/>
      <c:layout>
        <c:manualLayout>
          <c:xMode val="edge"/>
          <c:yMode val="edge"/>
          <c:x val="6.5897858319604614E-3"/>
          <c:y val="0.58181818181818157"/>
          <c:w val="0.97693574958813922"/>
          <c:h val="0.29090909090909134"/>
        </c:manualLayout>
      </c:layout>
      <c:spPr>
        <a:noFill/>
        <a:ln w="23382">
          <a:noFill/>
        </a:ln>
      </c:spPr>
      <c:txPr>
        <a:bodyPr/>
        <a:lstStyle/>
        <a:p>
          <a:pPr>
            <a:defRPr sz="101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8931116389548779"/>
          <c:y val="0.10318949343339587"/>
          <c:w val="0.45130641330166338"/>
          <c:h val="0.8986866791744846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676">
              <a:noFill/>
              <a:prstDash val="solid"/>
            </a:ln>
          </c:spPr>
          <c:dLbls>
            <c:spPr>
              <a:noFill/>
              <a:ln w="25351">
                <a:noFill/>
              </a:ln>
            </c:spPr>
            <c:txPr>
              <a:bodyPr/>
              <a:lstStyle/>
              <a:p>
                <a:pPr>
                  <a:defRPr sz="11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Nie przywitał mnie w ogóle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4"/>
                <c:pt idx="0">
                  <c:v>0.65000000000000024</c:v>
                </c:pt>
                <c:pt idx="1">
                  <c:v>0.2</c:v>
                </c:pt>
                <c:pt idx="2">
                  <c:v>0.1</c:v>
                </c:pt>
                <c:pt idx="3">
                  <c:v>0.05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351">
              <a:noFill/>
            </a:ln>
          </c:spPr>
          <c:dLbls>
            <c:spPr>
              <a:noFill/>
              <a:ln w="25351">
                <a:noFill/>
              </a:ln>
            </c:spPr>
            <c:txPr>
              <a:bodyPr/>
              <a:lstStyle/>
              <a:p>
                <a:pPr>
                  <a:defRPr sz="11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Nie przywitał mnie w ogóle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4"/>
                <c:pt idx="0">
                  <c:v>0.9</c:v>
                </c:pt>
                <c:pt idx="1">
                  <c:v>0.1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51">
              <a:noFill/>
            </a:ln>
          </c:spPr>
          <c:dLbls>
            <c:spPr>
              <a:noFill/>
              <a:ln w="25351">
                <a:noFill/>
              </a:ln>
            </c:spPr>
            <c:txPr>
              <a:bodyPr/>
              <a:lstStyle/>
              <a:p>
                <a:pPr>
                  <a:defRPr sz="11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Nie przywitał mnie w ogóle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4"/>
                <c:pt idx="0">
                  <c:v>0.65000000000000024</c:v>
                </c:pt>
                <c:pt idx="1">
                  <c:v>0.3000000000000001</c:v>
                </c:pt>
                <c:pt idx="3">
                  <c:v>0.05</c:v>
                </c:pt>
              </c:numCache>
            </c:numRef>
          </c:val>
        </c:ser>
        <c:dLbls>
          <c:showVal val="1"/>
        </c:dLbls>
        <c:gapWidth val="60"/>
        <c:axId val="75975296"/>
        <c:axId val="75993472"/>
      </c:barChart>
      <c:catAx>
        <c:axId val="75975296"/>
        <c:scaling>
          <c:orientation val="maxMin"/>
        </c:scaling>
        <c:axPos val="l"/>
        <c:numFmt formatCode="General" sourceLinked="1"/>
        <c:tickLblPos val="nextTo"/>
        <c:spPr>
          <a:ln w="316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98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5993472"/>
        <c:crosses val="autoZero"/>
        <c:auto val="1"/>
        <c:lblAlgn val="ctr"/>
        <c:lblOffset val="100"/>
        <c:tickLblSkip val="1"/>
        <c:tickMarkSkip val="1"/>
      </c:catAx>
      <c:valAx>
        <c:axId val="7599347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75975296"/>
        <c:crosses val="autoZero"/>
        <c:crossBetween val="between"/>
        <c:majorUnit val="0.2"/>
      </c:valAx>
      <c:spPr>
        <a:noFill/>
        <a:ln w="25351">
          <a:noFill/>
        </a:ln>
      </c:spPr>
    </c:plotArea>
    <c:legend>
      <c:legendPos val="r"/>
      <c:layout>
        <c:manualLayout>
          <c:xMode val="edge"/>
          <c:yMode val="edge"/>
          <c:x val="0"/>
          <c:y val="1.3133208255159477E-2"/>
          <c:w val="0.99762470308788664"/>
          <c:h val="9.0056285178236606E-2"/>
        </c:manualLayout>
      </c:layout>
      <c:spPr>
        <a:noFill/>
        <a:ln w="25351">
          <a:noFill/>
        </a:ln>
      </c:spPr>
      <c:txPr>
        <a:bodyPr/>
        <a:lstStyle/>
        <a:p>
          <a:pPr>
            <a:defRPr sz="109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9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18750000000000022"/>
          <c:y val="0.26943005181347152"/>
          <c:w val="0.81473214285714257"/>
          <c:h val="0.73575129533678874"/>
        </c:manualLayout>
      </c:layout>
      <c:barChart>
        <c:barDir val="bar"/>
        <c:grouping val="percentStacked"/>
        <c:ser>
          <c:idx val="1"/>
          <c:order val="0"/>
          <c:tx>
            <c:strRef>
              <c:f>Sheet1!$A$3</c:f>
              <c:strCache>
                <c:ptCount val="1"/>
                <c:pt idx="0">
                  <c:v>NIE OD RAZU i nie wyjaśnił przyczyny ani nie przeprosił</c:v>
                </c:pt>
              </c:strCache>
            </c:strRef>
          </c:tx>
          <c:spPr>
            <a:solidFill>
              <a:srgbClr val="333333"/>
            </a:solidFill>
            <a:ln w="23348">
              <a:noFill/>
            </a:ln>
          </c:spPr>
          <c:dLbls>
            <c:dLbl>
              <c:idx val="1"/>
              <c:layout>
                <c:manualLayout>
                  <c:x val="-0.8867375365396547"/>
                  <c:y val="-0.28311673652329544"/>
                </c:manualLayout>
              </c:layout>
              <c:dLblPos val="ctr"/>
              <c:showVal val="1"/>
            </c:dLbl>
            <c:spPr>
              <a:noFill/>
              <a:ln w="23348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Sheet1!$B$3:$G$3</c:f>
              <c:numCache>
                <c:formatCode>General</c:formatCode>
                <c:ptCount val="3"/>
              </c:numCache>
            </c:numRef>
          </c:val>
        </c:ser>
        <c:ser>
          <c:idx val="2"/>
          <c:order val="1"/>
          <c:tx>
            <c:strRef>
              <c:f>Sheet1!$A$4</c:f>
              <c:strCache>
                <c:ptCount val="1"/>
                <c:pt idx="0">
                  <c:v>NIE OD RAZU, ale wyjaśnił przyczynę / przeprosił</c:v>
                </c:pt>
              </c:strCache>
            </c:strRef>
          </c:tx>
          <c:spPr>
            <a:solidFill>
              <a:srgbClr val="C0C0C0"/>
            </a:solidFill>
            <a:ln w="23348">
              <a:noFill/>
            </a:ln>
          </c:spPr>
          <c:dLbls>
            <c:dLbl>
              <c:idx val="0"/>
              <c:showVal val="1"/>
            </c:dLbl>
            <c:dLbl>
              <c:idx val="1"/>
              <c:layout>
                <c:manualLayout>
                  <c:x val="0.17633928571428592"/>
                  <c:y val="-5.7090713254854073E-3"/>
                </c:manualLayout>
              </c:layout>
              <c:dLblPos val="ctr"/>
              <c:showVal val="1"/>
            </c:dLbl>
            <c:dLbl>
              <c:idx val="2"/>
              <c:layout>
                <c:manualLayout>
                  <c:x val="0.15401785714285743"/>
                  <c:y val="-3.9822497040216146E-3"/>
                </c:manualLayout>
              </c:layout>
              <c:spPr>
                <a:noFill/>
                <a:ln w="23348">
                  <a:noFill/>
                </a:ln>
              </c:spPr>
              <c:txPr>
                <a:bodyPr/>
                <a:lstStyle/>
                <a:p>
                  <a:pPr>
                    <a:defRPr sz="919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348">
                <a:noFill/>
              </a:ln>
            </c:spPr>
            <c:txPr>
              <a:bodyPr/>
              <a:lstStyle/>
              <a:p>
                <a:pPr>
                  <a:defRPr sz="919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Sheet1!$B$4:$G$4</c:f>
              <c:numCache>
                <c:formatCode>General</c:formatCode>
                <c:ptCount val="3"/>
              </c:numCache>
            </c:numRef>
          </c:val>
        </c:ser>
        <c:ser>
          <c:idx val="3"/>
          <c:order val="2"/>
          <c:tx>
            <c:strRef>
              <c:f>Sheet1!$A$5</c:f>
              <c:strCache>
                <c:ptCount val="1"/>
                <c:pt idx="0">
                  <c:v>Tak, od razu rozpoczął obsługę mojej sprawy</c:v>
                </c:pt>
              </c:strCache>
            </c:strRef>
          </c:tx>
          <c:spPr>
            <a:solidFill>
              <a:schemeClr val="accent1"/>
            </a:solidFill>
            <a:ln w="23348">
              <a:noFill/>
            </a:ln>
          </c:spPr>
          <c:dLbls>
            <c:dLbl>
              <c:idx val="0"/>
              <c:layout>
                <c:manualLayout>
                  <c:x val="5.3856166600722337E-2"/>
                  <c:y val="-1.2617835485923004E-2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5.3508937652086599E-2"/>
                  <c:y val="-5.7090713254854524E-3"/>
                </c:manualLayout>
              </c:layout>
              <c:dLblPos val="ctr"/>
              <c:showVal val="1"/>
            </c:dLbl>
            <c:spPr>
              <a:noFill/>
              <a:ln w="23348">
                <a:noFill/>
              </a:ln>
            </c:spPr>
            <c:txPr>
              <a:bodyPr/>
              <a:lstStyle/>
              <a:p>
                <a:pPr>
                  <a:defRPr sz="919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Sheet1!$B$5:$G$5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dLbls>
          <c:showVal val="1"/>
        </c:dLbls>
        <c:gapWidth val="20"/>
        <c:overlap val="100"/>
        <c:axId val="75811456"/>
        <c:axId val="76099968"/>
      </c:barChart>
      <c:catAx>
        <c:axId val="75811456"/>
        <c:scaling>
          <c:orientation val="minMax"/>
        </c:scaling>
        <c:axPos val="l"/>
        <c:numFmt formatCode="General" sourceLinked="1"/>
        <c:tickLblPos val="nextTo"/>
        <c:spPr>
          <a:ln w="2334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19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6099968"/>
        <c:crosses val="autoZero"/>
        <c:auto val="1"/>
        <c:lblAlgn val="ctr"/>
        <c:lblOffset val="100"/>
        <c:tickLblSkip val="1"/>
        <c:tickMarkSkip val="1"/>
      </c:catAx>
      <c:valAx>
        <c:axId val="76099968"/>
        <c:scaling>
          <c:orientation val="minMax"/>
        </c:scaling>
        <c:delete val="1"/>
        <c:axPos val="b"/>
        <c:numFmt formatCode="0%" sourceLinked="1"/>
        <c:tickLblPos val="none"/>
        <c:crossAx val="75811456"/>
        <c:crosses val="autoZero"/>
        <c:crossBetween val="between"/>
      </c:valAx>
      <c:spPr>
        <a:noFill/>
        <a:ln w="23348">
          <a:noFill/>
        </a:ln>
      </c:spPr>
    </c:plotArea>
    <c:legend>
      <c:legendPos val="t"/>
      <c:layout>
        <c:manualLayout>
          <c:xMode val="edge"/>
          <c:yMode val="edge"/>
          <c:x val="1.339285714285717E-2"/>
          <c:y val="0"/>
          <c:w val="0.9821428571428571"/>
          <c:h val="0.25906735751295334"/>
        </c:manualLayout>
      </c:layout>
      <c:spPr>
        <a:noFill/>
        <a:ln w="23348">
          <a:noFill/>
        </a:ln>
      </c:spPr>
      <c:txPr>
        <a:bodyPr/>
        <a:lstStyle/>
        <a:p>
          <a:pPr>
            <a:defRPr sz="846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781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8625277161862527"/>
          <c:y val="0.26635514018691575"/>
          <c:w val="0.81374722838137559"/>
          <c:h val="0.69626168224299068"/>
        </c:manualLayout>
      </c:layout>
      <c:barChart>
        <c:barDir val="bar"/>
        <c:grouping val="percentStacked"/>
        <c:ser>
          <c:idx val="0"/>
          <c:order val="0"/>
          <c:tx>
            <c:strRef>
              <c:f>Sheet1!$A$2</c:f>
              <c:strCache>
                <c:ptCount val="1"/>
                <c:pt idx="0">
                  <c:v>Zachował się inaczej</c:v>
                </c:pt>
              </c:strCache>
            </c:strRef>
          </c:tx>
          <c:spPr>
            <a:solidFill>
              <a:srgbClr val="333333"/>
            </a:solidFill>
            <a:ln w="23586">
              <a:noFill/>
            </a:ln>
          </c:spPr>
          <c:dLbls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882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Sheet1!$B$2:$G$2</c:f>
              <c:numCache>
                <c:formatCode>0%</c:formatCode>
                <c:ptCount val="3"/>
                <c:pt idx="1">
                  <c:v>0.05</c:v>
                </c:pt>
                <c:pt idx="2">
                  <c:v>0.1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Odesłał w inne miejsce</c:v>
                </c:pt>
              </c:strCache>
            </c:strRef>
          </c:tx>
          <c:spPr>
            <a:solidFill>
              <a:srgbClr val="C0C0C0"/>
            </a:solidFill>
            <a:ln w="23586">
              <a:noFill/>
            </a:ln>
          </c:spPr>
          <c:dLbls>
            <c:dLbl>
              <c:idx val="0"/>
              <c:showVal val="1"/>
            </c:dLbl>
            <c:dLbl>
              <c:idx val="2"/>
              <c:layout/>
              <c:showVal val="1"/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88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Sheet1!$B$3:$G$3</c:f>
              <c:numCache>
                <c:formatCode>General</c:formatCode>
                <c:ptCount val="3"/>
                <c:pt idx="2" formatCode="0%">
                  <c:v>0.1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Tak, zajął się sprawą</c:v>
                </c:pt>
              </c:strCache>
            </c:strRef>
          </c:tx>
          <c:spPr>
            <a:solidFill>
              <a:schemeClr val="accent1"/>
            </a:solidFill>
            <a:ln w="23586">
              <a:noFill/>
            </a:ln>
          </c:spPr>
          <c:dLbls>
            <c:dLbl>
              <c:idx val="0"/>
              <c:layout>
                <c:manualLayout>
                  <c:x val="5.1325757882971383E-2"/>
                  <c:y val="-1.7117029274472877E-2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1.3631744579202021E-2"/>
                  <c:y val="-9.3289484937140003E-3"/>
                </c:manualLayout>
              </c:layout>
              <c:dLblPos val="ctr"/>
              <c:showVal val="1"/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882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Sheet1!$B$4:$G$4</c:f>
              <c:numCache>
                <c:formatCode>0%</c:formatCode>
                <c:ptCount val="3"/>
                <c:pt idx="0">
                  <c:v>1</c:v>
                </c:pt>
                <c:pt idx="1">
                  <c:v>0.95000000000000018</c:v>
                </c:pt>
                <c:pt idx="2">
                  <c:v>0.8</c:v>
                </c:pt>
              </c:numCache>
            </c:numRef>
          </c:val>
        </c:ser>
        <c:dLbls>
          <c:showVal val="1"/>
        </c:dLbls>
        <c:gapWidth val="20"/>
        <c:overlap val="100"/>
        <c:axId val="76138752"/>
        <c:axId val="76226560"/>
      </c:barChart>
      <c:catAx>
        <c:axId val="76138752"/>
        <c:scaling>
          <c:orientation val="minMax"/>
        </c:scaling>
        <c:axPos val="l"/>
        <c:numFmt formatCode="General" sourceLinked="1"/>
        <c:tickLblPos val="nextTo"/>
        <c:spPr>
          <a:ln w="23586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82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6226560"/>
        <c:crosses val="autoZero"/>
        <c:auto val="1"/>
        <c:lblAlgn val="ctr"/>
        <c:lblOffset val="100"/>
        <c:tickLblSkip val="1"/>
        <c:tickMarkSkip val="1"/>
      </c:catAx>
      <c:valAx>
        <c:axId val="76226560"/>
        <c:scaling>
          <c:orientation val="minMax"/>
        </c:scaling>
        <c:delete val="1"/>
        <c:axPos val="b"/>
        <c:numFmt formatCode="0%" sourceLinked="1"/>
        <c:tickLblPos val="none"/>
        <c:crossAx val="76138752"/>
        <c:crosses val="autoZero"/>
        <c:crossBetween val="between"/>
      </c:valAx>
      <c:spPr>
        <a:noFill/>
        <a:ln w="23586">
          <a:noFill/>
        </a:ln>
      </c:spPr>
    </c:plotArea>
    <c:legend>
      <c:legendPos val="t"/>
      <c:layout>
        <c:manualLayout>
          <c:xMode val="edge"/>
          <c:yMode val="edge"/>
          <c:x val="6.6518847006651893E-3"/>
          <c:y val="0"/>
          <c:w val="0.98669623059866962"/>
          <c:h val="0.22429906542056074"/>
        </c:manualLayout>
      </c:layout>
      <c:spPr>
        <a:noFill/>
        <a:ln w="23586">
          <a:noFill/>
        </a:ln>
      </c:spPr>
      <c:txPr>
        <a:bodyPr/>
        <a:lstStyle/>
        <a:p>
          <a:pPr>
            <a:defRPr sz="1021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88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4421553090332831"/>
          <c:y val="1.6977928692699519E-3"/>
          <c:w val="0.79714738510301109"/>
          <c:h val="0.93378607809847303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412">
              <a:noFill/>
            </a:ln>
          </c:spPr>
          <c:dLbls>
            <c:spPr>
              <a:noFill/>
              <a:ln w="23412">
                <a:noFill/>
              </a:ln>
            </c:spPr>
            <c:txPr>
              <a:bodyPr/>
              <a:lstStyle/>
              <a:p>
                <a:pPr>
                  <a:defRPr sz="968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Sheet1!$A$2:$A$46</c:f>
              <c:strCache>
                <c:ptCount val="2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  <c:pt idx="20">
                  <c:v>2012 (N=20)</c:v>
                </c:pt>
                <c:pt idx="21">
                  <c:v>2011 (N=20)</c:v>
                </c:pt>
                <c:pt idx="22">
                  <c:v>2010 (N=20)</c:v>
                </c:pt>
              </c:strCache>
            </c:strRef>
          </c:cat>
          <c:val>
            <c:numRef>
              <c:f>Sheet1!$B$2:$B$46</c:f>
              <c:numCache>
                <c:formatCode>0%</c:formatCode>
                <c:ptCount val="23"/>
                <c:pt idx="0">
                  <c:v>0.95000000000000018</c:v>
                </c:pt>
                <c:pt idx="1">
                  <c:v>0.95000000000000018</c:v>
                </c:pt>
                <c:pt idx="2">
                  <c:v>1</c:v>
                </c:pt>
                <c:pt idx="4">
                  <c:v>0.95000000000000018</c:v>
                </c:pt>
                <c:pt idx="5">
                  <c:v>1</c:v>
                </c:pt>
                <c:pt idx="6">
                  <c:v>1</c:v>
                </c:pt>
                <c:pt idx="8">
                  <c:v>0.05</c:v>
                </c:pt>
                <c:pt idx="9">
                  <c:v>0.1</c:v>
                </c:pt>
                <c:pt idx="13">
                  <c:v>0.05</c:v>
                </c:pt>
                <c:pt idx="16">
                  <c:v>0.15000000000000005</c:v>
                </c:pt>
                <c:pt idx="17">
                  <c:v>0.05</c:v>
                </c:pt>
                <c:pt idx="20">
                  <c:v>0.9</c:v>
                </c:pt>
                <c:pt idx="21">
                  <c:v>0.95000000000000018</c:v>
                </c:pt>
                <c:pt idx="22">
                  <c:v>0.9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412">
              <a:noFill/>
            </a:ln>
          </c:spPr>
          <c:dLbls>
            <c:dLbl>
              <c:idx val="4"/>
              <c:layout>
                <c:manualLayout>
                  <c:x val="0.93977812995245646"/>
                  <c:y val="5.7629627453167293E-3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1.6361215500052449E-2"/>
                  <c:y val="6.4777605793509803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1.295398519234814E-2"/>
                  <c:y val="-8.0490841534663991E-4"/>
                </c:manualLayout>
              </c:layout>
              <c:dLblPos val="ctr"/>
              <c:showVal val="1"/>
            </c:dLbl>
            <c:dLbl>
              <c:idx val="8"/>
              <c:layout>
                <c:manualLayout>
                  <c:x val="1.5536338604536485E-2"/>
                  <c:y val="3.7969726748455601E-3"/>
                </c:manualLayout>
              </c:layout>
              <c:dLblPos val="ctr"/>
              <c:showVal val="1"/>
            </c:dLbl>
            <c:spPr>
              <a:noFill/>
              <a:ln w="23412">
                <a:noFill/>
              </a:ln>
            </c:spPr>
            <c:txPr>
              <a:bodyPr/>
              <a:lstStyle/>
              <a:p>
                <a:pPr>
                  <a:defRPr sz="96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Sheet1!$A$2:$A$46</c:f>
              <c:strCache>
                <c:ptCount val="2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  <c:pt idx="20">
                  <c:v>2012 (N=20)</c:v>
                </c:pt>
                <c:pt idx="21">
                  <c:v>2011 (N=20)</c:v>
                </c:pt>
                <c:pt idx="22">
                  <c:v>2010 (N=20)</c:v>
                </c:pt>
              </c:strCache>
            </c:strRef>
          </c:cat>
          <c:val>
            <c:numRef>
              <c:f>Sheet1!$C$2:$C$46</c:f>
              <c:numCache>
                <c:formatCode>0%</c:formatCode>
                <c:ptCount val="23"/>
                <c:pt idx="0">
                  <c:v>0.05</c:v>
                </c:pt>
                <c:pt idx="1">
                  <c:v>0.05</c:v>
                </c:pt>
                <c:pt idx="4">
                  <c:v>0.05</c:v>
                </c:pt>
                <c:pt idx="8">
                  <c:v>0.95000000000000018</c:v>
                </c:pt>
                <c:pt idx="9">
                  <c:v>0.9</c:v>
                </c:pt>
                <c:pt idx="10">
                  <c:v>1</c:v>
                </c:pt>
                <c:pt idx="12">
                  <c:v>1</c:v>
                </c:pt>
                <c:pt idx="13">
                  <c:v>0.95000000000000018</c:v>
                </c:pt>
                <c:pt idx="14">
                  <c:v>1</c:v>
                </c:pt>
                <c:pt idx="16">
                  <c:v>0.8500000000000002</c:v>
                </c:pt>
                <c:pt idx="17">
                  <c:v>0.95000000000000018</c:v>
                </c:pt>
                <c:pt idx="18">
                  <c:v>1</c:v>
                </c:pt>
                <c:pt idx="20">
                  <c:v>0.1</c:v>
                </c:pt>
                <c:pt idx="21">
                  <c:v>0.05</c:v>
                </c:pt>
                <c:pt idx="22">
                  <c:v>0.1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rgbClr val="969696"/>
            </a:solidFill>
            <a:ln w="23412">
              <a:noFill/>
            </a:ln>
          </c:spPr>
          <c:dLbls>
            <c:dLbl>
              <c:idx val="4"/>
              <c:layout>
                <c:manualLayout>
                  <c:x val="0.96513470681458102"/>
                  <c:y val="5.7629627453167293E-3"/>
                </c:manualLayout>
              </c:layout>
              <c:dLblPos val="ctr"/>
              <c:showVal val="1"/>
            </c:dLbl>
            <c:dLbl>
              <c:idx val="15"/>
              <c:layout>
                <c:manualLayout>
                  <c:x val="0.93660855784469177"/>
                  <c:y val="8.8454543978705082E-3"/>
                </c:manualLayout>
              </c:layout>
              <c:dLblPos val="ctr"/>
              <c:showVal val="1"/>
            </c:dLbl>
            <c:spPr>
              <a:noFill/>
              <a:ln w="23412">
                <a:noFill/>
              </a:ln>
            </c:spPr>
            <c:txPr>
              <a:bodyPr/>
              <a:lstStyle/>
              <a:p>
                <a:pPr>
                  <a:defRPr sz="96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Sheet1!$A$2:$A$46</c:f>
              <c:strCache>
                <c:ptCount val="2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  <c:pt idx="20">
                  <c:v>2012 (N=20)</c:v>
                </c:pt>
                <c:pt idx="21">
                  <c:v>2011 (N=20)</c:v>
                </c:pt>
                <c:pt idx="22">
                  <c:v>2010 (N=20)</c:v>
                </c:pt>
              </c:strCache>
            </c:strRef>
          </c:cat>
          <c:val>
            <c:numRef>
              <c:f>Sheet1!$D$2:$D$46</c:f>
              <c:numCache>
                <c:formatCode>General</c:formatCode>
                <c:ptCount val="23"/>
              </c:numCache>
            </c:numRef>
          </c:val>
        </c:ser>
        <c:dLbls>
          <c:showVal val="1"/>
        </c:dLbls>
        <c:gapWidth val="60"/>
        <c:overlap val="100"/>
        <c:axId val="76380416"/>
        <c:axId val="76390400"/>
      </c:barChart>
      <c:catAx>
        <c:axId val="76380416"/>
        <c:scaling>
          <c:orientation val="maxMin"/>
        </c:scaling>
        <c:axPos val="l"/>
        <c:numFmt formatCode="General" sourceLinked="1"/>
        <c:tickLblPos val="nextTo"/>
        <c:spPr>
          <a:ln w="292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0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6390400"/>
        <c:crosses val="autoZero"/>
        <c:auto val="1"/>
        <c:lblAlgn val="ctr"/>
        <c:lblOffset val="100"/>
        <c:tickLblSkip val="1"/>
        <c:tickMarkSkip val="1"/>
      </c:catAx>
      <c:valAx>
        <c:axId val="7639040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76380416"/>
        <c:crosses val="autoZero"/>
        <c:crossBetween val="between"/>
        <c:majorUnit val="0.2"/>
      </c:valAx>
      <c:spPr>
        <a:noFill/>
        <a:ln w="2341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06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4738510301109375"/>
          <c:y val="2.3094688221709011E-3"/>
          <c:w val="0.79397781299524561"/>
          <c:h val="0.9099307159353345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73">
              <a:noFill/>
            </a:ln>
          </c:spPr>
          <c:dLbls>
            <c:spPr>
              <a:noFill/>
              <a:ln w="23273">
                <a:noFill/>
              </a:ln>
            </c:spPr>
            <c:txPr>
              <a:bodyPr/>
              <a:lstStyle/>
              <a:p>
                <a:pPr>
                  <a:defRPr sz="916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Sheet1!$A$2:$A$22</c:f>
              <c:strCache>
                <c:ptCount val="11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</c:strCache>
            </c:strRef>
          </c:cat>
          <c:val>
            <c:numRef>
              <c:f>Sheet1!$B$2:$B$22</c:f>
              <c:numCache>
                <c:formatCode>0%</c:formatCode>
                <c:ptCount val="11"/>
                <c:pt idx="0">
                  <c:v>0.70000000000000018</c:v>
                </c:pt>
                <c:pt idx="1">
                  <c:v>0.70000000000000018</c:v>
                </c:pt>
                <c:pt idx="2">
                  <c:v>0.70000000000000018</c:v>
                </c:pt>
                <c:pt idx="4">
                  <c:v>0.95000000000000018</c:v>
                </c:pt>
                <c:pt idx="5">
                  <c:v>0.9</c:v>
                </c:pt>
                <c:pt idx="6">
                  <c:v>1</c:v>
                </c:pt>
                <c:pt idx="8">
                  <c:v>0.05</c:v>
                </c:pt>
                <c:pt idx="10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273">
              <a:noFill/>
            </a:ln>
          </c:spPr>
          <c:dLbls>
            <c:dLbl>
              <c:idx val="4"/>
              <c:layout>
                <c:manualLayout>
                  <c:x val="0.93977812995245646"/>
                  <c:y val="4.9455472095045463E-3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1.6999849895782092E-2"/>
                  <c:y val="6.2285773517140484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1.2648780293227354E-2"/>
                  <c:y val="-2.7357790885252711E-3"/>
                </c:manualLayout>
              </c:layout>
              <c:spPr>
                <a:noFill/>
                <a:ln w="23273">
                  <a:noFill/>
                </a:ln>
              </c:spPr>
              <c:txPr>
                <a:bodyPr/>
                <a:lstStyle/>
                <a:p>
                  <a:pPr>
                    <a:defRPr sz="756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8"/>
              <c:layout>
                <c:manualLayout>
                  <c:x val="1.7382838824928283E-2"/>
                  <c:y val="2.8926698495814682E-3"/>
                </c:manualLayout>
              </c:layout>
              <c:dLblPos val="ctr"/>
              <c:showVal val="1"/>
            </c:dLbl>
            <c:spPr>
              <a:noFill/>
              <a:ln w="23273">
                <a:noFill/>
              </a:ln>
            </c:spPr>
            <c:txPr>
              <a:bodyPr/>
              <a:lstStyle/>
              <a:p>
                <a:pPr>
                  <a:defRPr sz="916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Sheet1!$A$2:$A$22</c:f>
              <c:strCache>
                <c:ptCount val="11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</c:strCache>
            </c:strRef>
          </c:cat>
          <c:val>
            <c:numRef>
              <c:f>Sheet1!$C$2:$C$22</c:f>
              <c:numCache>
                <c:formatCode>0%</c:formatCode>
                <c:ptCount val="11"/>
                <c:pt idx="0">
                  <c:v>0.3000000000000001</c:v>
                </c:pt>
                <c:pt idx="1">
                  <c:v>0.3000000000000001</c:v>
                </c:pt>
                <c:pt idx="2">
                  <c:v>0.3000000000000001</c:v>
                </c:pt>
                <c:pt idx="4">
                  <c:v>0.05</c:v>
                </c:pt>
                <c:pt idx="5">
                  <c:v>0.1</c:v>
                </c:pt>
                <c:pt idx="8">
                  <c:v>0.95000000000000018</c:v>
                </c:pt>
                <c:pt idx="9">
                  <c:v>1</c:v>
                </c:pt>
                <c:pt idx="10">
                  <c:v>0.95000000000000018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rgbClr val="969696"/>
            </a:solidFill>
            <a:ln w="23273">
              <a:noFill/>
            </a:ln>
          </c:spPr>
          <c:dLbls>
            <c:dLbl>
              <c:idx val="4"/>
              <c:layout>
                <c:manualLayout>
                  <c:x val="0.96513470681458102"/>
                  <c:y val="4.9455472095045463E-3"/>
                </c:manualLayout>
              </c:layout>
              <c:dLblPos val="ctr"/>
              <c:showVal val="1"/>
            </c:dLbl>
            <c:dLbl>
              <c:idx val="15"/>
              <c:layout>
                <c:manualLayout>
                  <c:xMode val="edge"/>
                  <c:yMode val="edge"/>
                  <c:x val="0.59587955625990563"/>
                  <c:y val="0.48036951501154773"/>
                </c:manualLayout>
              </c:layout>
              <c:spPr>
                <a:noFill/>
                <a:ln w="23273">
                  <a:noFill/>
                </a:ln>
              </c:spPr>
              <c:txPr>
                <a:bodyPr/>
                <a:lstStyle/>
                <a:p>
                  <a:pPr>
                    <a:defRPr sz="756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273">
                <a:noFill/>
              </a:ln>
            </c:spPr>
            <c:txPr>
              <a:bodyPr/>
              <a:lstStyle/>
              <a:p>
                <a:pPr>
                  <a:defRPr sz="916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Sheet1!$A$2:$A$22</c:f>
              <c:strCache>
                <c:ptCount val="11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</c:strCache>
            </c:strRef>
          </c:cat>
          <c:val>
            <c:numRef>
              <c:f>Sheet1!$D$2:$D$22</c:f>
              <c:numCache>
                <c:formatCode>General</c:formatCode>
                <c:ptCount val="11"/>
              </c:numCache>
            </c:numRef>
          </c:val>
        </c:ser>
        <c:dLbls>
          <c:showVal val="1"/>
        </c:dLbls>
        <c:gapWidth val="60"/>
        <c:overlap val="100"/>
        <c:axId val="76720384"/>
        <c:axId val="76738560"/>
      </c:barChart>
      <c:catAx>
        <c:axId val="76720384"/>
        <c:scaling>
          <c:orientation val="maxMin"/>
        </c:scaling>
        <c:axPos val="l"/>
        <c:numFmt formatCode="General" sourceLinked="1"/>
        <c:tickLblPos val="nextTo"/>
        <c:spPr>
          <a:ln w="290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16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6738560"/>
        <c:crosses val="autoZero"/>
        <c:auto val="1"/>
        <c:lblAlgn val="ctr"/>
        <c:lblOffset val="100"/>
        <c:tickLblSkip val="1"/>
        <c:tickMarkSkip val="1"/>
      </c:catAx>
      <c:valAx>
        <c:axId val="7673856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76720384"/>
        <c:crosses val="autoZero"/>
        <c:crossBetween val="between"/>
        <c:majorUnit val="0.2"/>
      </c:valAx>
      <c:spPr>
        <a:noFill/>
        <a:ln w="23273">
          <a:noFill/>
        </a:ln>
      </c:spPr>
    </c:plotArea>
    <c:legend>
      <c:legendPos val="b"/>
      <c:layout/>
      <c:txPr>
        <a:bodyPr/>
        <a:lstStyle/>
        <a:p>
          <a:pPr>
            <a:defRPr sz="900"/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779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44029850746268656"/>
          <c:y val="5.9422750424448369E-2"/>
          <c:w val="0.55223880597014929"/>
          <c:h val="0.79796264855687604"/>
        </c:manualLayout>
      </c:layout>
      <c:barChart>
        <c:barDir val="col"/>
        <c:grouping val="percentStacked"/>
        <c:ser>
          <c:idx val="0"/>
          <c:order val="0"/>
          <c:tx>
            <c:strRef>
              <c:f>Sheet1!$A$2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333333"/>
            </a:solidFill>
            <a:ln w="14887">
              <a:noFill/>
            </a:ln>
          </c:spPr>
          <c:dLbls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Sheet1!$B$2:$G$2</c:f>
              <c:numCache>
                <c:formatCode>0%</c:formatCode>
                <c:ptCount val="3"/>
                <c:pt idx="0">
                  <c:v>0.25</c:v>
                </c:pt>
                <c:pt idx="1">
                  <c:v>0.1</c:v>
                </c:pt>
                <c:pt idx="2" formatCode="General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14887">
              <a:noFill/>
            </a:ln>
          </c:spPr>
          <c:dLbls>
            <c:dLbl>
              <c:idx val="0"/>
              <c:layout/>
              <c:showVal val="1"/>
            </c:dLbl>
            <c:dLbl>
              <c:idx val="2"/>
              <c:layout/>
              <c:showVal val="1"/>
            </c:dLbl>
            <c:spPr>
              <a:noFill/>
              <a:ln w="14887">
                <a:noFill/>
              </a:ln>
            </c:spPr>
            <c:dLblPos val="ctr"/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Sheet1!$B$3:$G$3</c:f>
              <c:numCache>
                <c:formatCode>0%</c:formatCode>
                <c:ptCount val="3"/>
                <c:pt idx="0">
                  <c:v>0.4</c:v>
                </c:pt>
                <c:pt idx="1">
                  <c:v>0.55000000000000004</c:v>
                </c:pt>
                <c:pt idx="2">
                  <c:v>0.55000000000000004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14887">
              <a:noFill/>
            </a:ln>
          </c:spPr>
          <c:dLbls>
            <c:dLbl>
              <c:idx val="0"/>
              <c:layout>
                <c:manualLayout>
                  <c:x val="1.0405225096348445E-2"/>
                  <c:y val="-1.7983452195038351E-2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3.5644763556643947E-3"/>
                  <c:y val="-2.0699848061514346E-2"/>
                </c:manualLayout>
              </c:layout>
              <c:dLblPos val="ctr"/>
              <c:showVal val="1"/>
            </c:dLbl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Sheet1!$B$4:$G$4</c:f>
              <c:numCache>
                <c:formatCode>0%</c:formatCode>
                <c:ptCount val="3"/>
                <c:pt idx="0">
                  <c:v>0.35000000000000009</c:v>
                </c:pt>
                <c:pt idx="1">
                  <c:v>0.35000000000000009</c:v>
                </c:pt>
                <c:pt idx="2">
                  <c:v>0.45</c:v>
                </c:pt>
              </c:numCache>
            </c:numRef>
          </c:val>
        </c:ser>
        <c:dLbls>
          <c:showVal val="1"/>
        </c:dLbls>
        <c:gapWidth val="20"/>
        <c:overlap val="100"/>
        <c:axId val="77002240"/>
        <c:axId val="77003776"/>
      </c:barChart>
      <c:catAx>
        <c:axId val="77002240"/>
        <c:scaling>
          <c:orientation val="minMax"/>
        </c:scaling>
        <c:axPos val="b"/>
        <c:numFmt formatCode="General" sourceLinked="1"/>
        <c:tickLblPos val="nextTo"/>
        <c:spPr>
          <a:ln w="1488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l-PL"/>
          </a:p>
        </c:txPr>
        <c:crossAx val="77003776"/>
        <c:crosses val="autoZero"/>
        <c:auto val="1"/>
        <c:lblAlgn val="ctr"/>
        <c:lblOffset val="100"/>
        <c:tickLblSkip val="1"/>
        <c:tickMarkSkip val="1"/>
      </c:catAx>
      <c:valAx>
        <c:axId val="77003776"/>
        <c:scaling>
          <c:orientation val="minMax"/>
        </c:scaling>
        <c:delete val="1"/>
        <c:axPos val="l"/>
        <c:numFmt formatCode="0%" sourceLinked="1"/>
        <c:tickLblPos val="none"/>
        <c:crossAx val="77002240"/>
        <c:crosses val="autoZero"/>
        <c:crossBetween val="between"/>
      </c:valAx>
      <c:spPr>
        <a:noFill/>
        <a:ln w="14887">
          <a:noFill/>
        </a:ln>
      </c:spPr>
    </c:plotArea>
    <c:legend>
      <c:legendPos val="l"/>
      <c:layout>
        <c:manualLayout>
          <c:xMode val="edge"/>
          <c:yMode val="edge"/>
          <c:x val="4.1044776119402965E-2"/>
          <c:y val="0.23938879456706319"/>
          <c:w val="0.28358208955223924"/>
          <c:h val="0.32937181663837056"/>
        </c:manualLayout>
      </c:layout>
      <c:spPr>
        <a:noFill/>
        <a:ln w="14887">
          <a:noFill/>
        </a:ln>
      </c:spPr>
    </c:legend>
    <c:plotVisOnly val="1"/>
    <c:dispBlanksAs val="gap"/>
  </c:chart>
  <c:spPr>
    <a:noFill/>
    <a:ln>
      <a:noFill/>
    </a:ln>
  </c:spPr>
  <c:txPr>
    <a:bodyPr/>
    <a:lstStyle/>
    <a:p>
      <a:pPr>
        <a:defRPr sz="10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1.1534025374855845E-3"/>
          <c:y val="0.20268138051650575"/>
          <c:w val="0.94925028835063441"/>
          <c:h val="0.79731861948349536"/>
        </c:manualLayout>
      </c:layout>
      <c:barChart>
        <c:barDir val="col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rgbClr val="0066FF"/>
            </a:solidFill>
            <a:ln w="11625">
              <a:noFill/>
              <a:prstDash val="solid"/>
            </a:ln>
          </c:spPr>
          <c:dLbls>
            <c:dLbl>
              <c:idx val="2"/>
              <c:layout>
                <c:manualLayout>
                  <c:x val="-3.3382013245562294E-3"/>
                  <c:y val="6.0357200566502275E-2"/>
                </c:manualLayout>
              </c:layout>
              <c:showVal val="1"/>
            </c:dLbl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00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.0">
                  <c:v>3.5</c:v>
                </c:pt>
                <c:pt idx="2" formatCode="0.0">
                  <c:v>13.850000000000003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rgbClr val="FF6600"/>
            </a:solidFill>
            <a:ln w="23250">
              <a:noFill/>
            </a:ln>
          </c:spPr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00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.0">
                  <c:v>4.45</c:v>
                </c:pt>
                <c:pt idx="2" formatCode="0.0">
                  <c:v>9.0500000000000007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rgbClr val="FFCC00"/>
            </a:solidFill>
            <a:ln w="23250">
              <a:noFill/>
            </a:ln>
          </c:spPr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00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.0">
                  <c:v>1.8</c:v>
                </c:pt>
                <c:pt idx="2" formatCode="0.0">
                  <c:v>3.3</c:v>
                </c:pt>
              </c:numCache>
            </c:numRef>
          </c:val>
        </c:ser>
        <c:dLbls>
          <c:showVal val="1"/>
        </c:dLbls>
        <c:gapWidth val="60"/>
        <c:overlap val="-60"/>
        <c:axId val="67198336"/>
        <c:axId val="66606208"/>
      </c:barChart>
      <c:catAx>
        <c:axId val="67198336"/>
        <c:scaling>
          <c:orientation val="maxMin"/>
        </c:scaling>
        <c:delete val="1"/>
        <c:axPos val="b"/>
        <c:tickLblPos val="none"/>
        <c:crossAx val="66606208"/>
        <c:crosses val="autoZero"/>
        <c:auto val="1"/>
        <c:lblAlgn val="ctr"/>
        <c:lblOffset val="100"/>
      </c:catAx>
      <c:valAx>
        <c:axId val="66606208"/>
        <c:scaling>
          <c:orientation val="minMax"/>
          <c:max val="15"/>
          <c:min val="0"/>
        </c:scaling>
        <c:delete val="1"/>
        <c:axPos val="r"/>
        <c:numFmt formatCode="0.0" sourceLinked="1"/>
        <c:tickLblPos val="none"/>
        <c:crossAx val="67198336"/>
        <c:crosses val="autoZero"/>
        <c:crossBetween val="between"/>
      </c:valAx>
      <c:spPr>
        <a:noFill/>
        <a:ln w="23250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5536062378167684"/>
          <c:y val="0.11019283746556474"/>
          <c:w val="0.74658869395711502"/>
          <c:h val="0.892561983471074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4">
              <a:noFill/>
              <a:prstDash val="solid"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82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4"/>
                <c:pt idx="0">
                  <c:v>0.65000000000000024</c:v>
                </c:pt>
                <c:pt idx="1">
                  <c:v>0.05</c:v>
                </c:pt>
                <c:pt idx="2">
                  <c:v>0.2</c:v>
                </c:pt>
                <c:pt idx="3">
                  <c:v>0.2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82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4"/>
                <c:pt idx="0">
                  <c:v>0.65000000000000024</c:v>
                </c:pt>
                <c:pt idx="1">
                  <c:v>0.2</c:v>
                </c:pt>
                <c:pt idx="3">
                  <c:v>0.15000000000000005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82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4"/>
                <c:pt idx="0">
                  <c:v>0.70000000000000018</c:v>
                </c:pt>
                <c:pt idx="1">
                  <c:v>0.2</c:v>
                </c:pt>
                <c:pt idx="2">
                  <c:v>0.05</c:v>
                </c:pt>
                <c:pt idx="3">
                  <c:v>0.05</c:v>
                </c:pt>
              </c:numCache>
            </c:numRef>
          </c:val>
        </c:ser>
        <c:dLbls>
          <c:showVal val="1"/>
        </c:dLbls>
        <c:gapWidth val="60"/>
        <c:axId val="77186560"/>
        <c:axId val="77188096"/>
      </c:barChart>
      <c:catAx>
        <c:axId val="77186560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2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7188096"/>
        <c:crosses val="autoZero"/>
        <c:auto val="1"/>
        <c:lblAlgn val="ctr"/>
        <c:lblOffset val="100"/>
        <c:tickLblSkip val="1"/>
        <c:tickMarkSkip val="1"/>
      </c:catAx>
      <c:valAx>
        <c:axId val="7718809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77186560"/>
        <c:crosses val="autoZero"/>
        <c:crossBetween val="between"/>
        <c:majorUnit val="0.2"/>
      </c:valAx>
      <c:spPr>
        <a:noFill/>
        <a:ln w="25467">
          <a:noFill/>
        </a:ln>
      </c:spPr>
    </c:plotArea>
    <c:legend>
      <c:legendPos val="r"/>
      <c:layout>
        <c:manualLayout>
          <c:xMode val="edge"/>
          <c:yMode val="edge"/>
          <c:x val="0"/>
          <c:y val="0"/>
          <c:w val="0.99805068226120852"/>
          <c:h val="0.13223140495867769"/>
        </c:manualLayout>
      </c:layout>
      <c:spPr>
        <a:noFill/>
        <a:ln w="25467">
          <a:noFill/>
        </a:ln>
      </c:spPr>
      <c:txPr>
        <a:bodyPr/>
        <a:lstStyle/>
        <a:p>
          <a:pPr>
            <a:defRPr sz="922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82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26754385964912275"/>
          <c:y val="0.12531328320802004"/>
          <c:w val="0.73464912280701833"/>
          <c:h val="0.8771929824561406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26">
              <a:noFill/>
              <a:prstDash val="solid"/>
            </a:ln>
          </c:spPr>
          <c:dLbls>
            <c:spPr>
              <a:noFill/>
              <a:ln w="25451">
                <a:noFill/>
              </a:ln>
            </c:spPr>
            <c:txPr>
              <a:bodyPr/>
              <a:lstStyle/>
              <a:p>
                <a:pPr>
                  <a:defRPr sz="8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0.1</c:v>
                </c:pt>
                <c:pt idx="1">
                  <c:v>0.15000000000000005</c:v>
                </c:pt>
                <c:pt idx="2">
                  <c:v>0.1</c:v>
                </c:pt>
                <c:pt idx="3">
                  <c:v>0.65000000000000024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rgbClr val="FF6600"/>
            </a:solidFill>
            <a:ln w="25451">
              <a:noFill/>
            </a:ln>
          </c:spPr>
          <c:dLbls>
            <c:spPr>
              <a:noFill/>
              <a:ln w="25451">
                <a:noFill/>
              </a:ln>
            </c:spPr>
            <c:txPr>
              <a:bodyPr/>
              <a:lstStyle/>
              <a:p>
                <a:pPr>
                  <a:defRPr sz="8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0.15000000000000005</c:v>
                </c:pt>
                <c:pt idx="1">
                  <c:v>0.1</c:v>
                </c:pt>
                <c:pt idx="2">
                  <c:v>0.05</c:v>
                </c:pt>
                <c:pt idx="3">
                  <c:v>0.70000000000000018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451">
              <a:noFill/>
            </a:ln>
          </c:spPr>
          <c:dLbls>
            <c:dLbl>
              <c:idx val="2"/>
              <c:delete val="1"/>
            </c:dLbl>
            <c:spPr>
              <a:noFill/>
              <a:ln w="25451">
                <a:noFill/>
              </a:ln>
            </c:spPr>
            <c:txPr>
              <a:bodyPr/>
              <a:lstStyle/>
              <a:p>
                <a:pPr>
                  <a:defRPr sz="8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0.05</c:v>
                </c:pt>
                <c:pt idx="1">
                  <c:v>0.2</c:v>
                </c:pt>
                <c:pt idx="2">
                  <c:v>0.05</c:v>
                </c:pt>
                <c:pt idx="3">
                  <c:v>0.70000000000000018</c:v>
                </c:pt>
              </c:numCache>
            </c:numRef>
          </c:val>
        </c:ser>
        <c:dLbls>
          <c:showVal val="1"/>
        </c:dLbls>
        <c:gapWidth val="60"/>
        <c:axId val="77321728"/>
        <c:axId val="77323264"/>
      </c:barChart>
      <c:catAx>
        <c:axId val="77321728"/>
        <c:scaling>
          <c:orientation val="maxMin"/>
        </c:scaling>
        <c:axPos val="l"/>
        <c:numFmt formatCode="General" sourceLinked="1"/>
        <c:tickLblPos val="nextTo"/>
        <c:spPr>
          <a:ln w="318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7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7323264"/>
        <c:crosses val="autoZero"/>
        <c:auto val="1"/>
        <c:lblAlgn val="ctr"/>
        <c:lblOffset val="100"/>
        <c:tickLblSkip val="1"/>
        <c:tickMarkSkip val="1"/>
      </c:catAx>
      <c:valAx>
        <c:axId val="7732326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77321728"/>
        <c:crosses val="autoZero"/>
        <c:crossBetween val="between"/>
        <c:majorUnit val="0.2"/>
      </c:valAx>
      <c:spPr>
        <a:noFill/>
        <a:ln w="25451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0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7712418300653597"/>
          <c:y val="0.12531328320802004"/>
          <c:w val="0.52505446623093677"/>
          <c:h val="0.8771929824561406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875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6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papierowymi aktami prawnymi</c:v>
                </c:pt>
                <c:pt idx="3">
                  <c:v>Posługiwał się komputerem</c:v>
                </c:pt>
                <c:pt idx="4">
                  <c:v>Korzystał z pomocy innych urzędników</c:v>
                </c:pt>
                <c:pt idx="5">
                  <c:v>Trudno powiedzieć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 formatCode="0%">
                  <c:v>0.75000000000000022</c:v>
                </c:pt>
                <c:pt idx="2" formatCode="0%">
                  <c:v>0.05</c:v>
                </c:pt>
                <c:pt idx="3" formatCode="0%">
                  <c:v>0.25</c:v>
                </c:pt>
                <c:pt idx="5" formatCode="0%">
                  <c:v>0.05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rgbClr val="FF66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875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6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papierowymi aktami prawnymi</c:v>
                </c:pt>
                <c:pt idx="3">
                  <c:v>Posługiwał się komputerem</c:v>
                </c:pt>
                <c:pt idx="4">
                  <c:v>Korzystał z pomocy innych urzędników</c:v>
                </c:pt>
                <c:pt idx="5">
                  <c:v>Trudno powiedzieć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 formatCode="0%">
                  <c:v>0.95000000000000018</c:v>
                </c:pt>
                <c:pt idx="3" formatCode="0%">
                  <c:v>0.05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875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6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papierowymi aktami prawnymi</c:v>
                </c:pt>
                <c:pt idx="3">
                  <c:v>Posługiwał się komputerem</c:v>
                </c:pt>
                <c:pt idx="4">
                  <c:v>Korzystał z pomocy innych urzędników</c:v>
                </c:pt>
                <c:pt idx="5">
                  <c:v>Trudno powiedzieć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6"/>
                <c:pt idx="0">
                  <c:v>0.9</c:v>
                </c:pt>
                <c:pt idx="1">
                  <c:v>0.05</c:v>
                </c:pt>
                <c:pt idx="2">
                  <c:v>0.05</c:v>
                </c:pt>
                <c:pt idx="3" formatCode="General">
                  <c:v>0</c:v>
                </c:pt>
                <c:pt idx="4">
                  <c:v>0.1</c:v>
                </c:pt>
                <c:pt idx="5">
                  <c:v>0.05</c:v>
                </c:pt>
              </c:numCache>
            </c:numRef>
          </c:val>
        </c:ser>
        <c:dLbls>
          <c:showVal val="1"/>
        </c:dLbls>
        <c:gapWidth val="60"/>
        <c:axId val="77554432"/>
        <c:axId val="77555968"/>
      </c:barChart>
      <c:catAx>
        <c:axId val="77554432"/>
        <c:scaling>
          <c:orientation val="maxMin"/>
        </c:scaling>
        <c:axPos val="l"/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75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7555968"/>
        <c:crosses val="autoZero"/>
        <c:auto val="1"/>
        <c:lblAlgn val="ctr"/>
        <c:lblOffset val="100"/>
        <c:tickLblSkip val="1"/>
        <c:tickMarkSkip val="1"/>
      </c:catAx>
      <c:valAx>
        <c:axId val="7755596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77554432"/>
        <c:crosses val="autoZero"/>
        <c:crossBetween val="between"/>
        <c:majorUnit val="0.2"/>
      </c:valAx>
      <c:spPr>
        <a:noFill/>
        <a:ln w="25399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34640522875816993"/>
          <c:y val="0.63953488372093026"/>
          <c:w val="0.52941176470588236"/>
          <c:h val="0.37209302325581439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699">
              <a:noFill/>
              <a:prstDash val="solid"/>
            </a:ln>
          </c:spPr>
          <c:dLbls>
            <c:spPr>
              <a:noFill/>
              <a:ln w="25398">
                <a:noFill/>
              </a:ln>
            </c:spPr>
            <c:txPr>
              <a:bodyPr/>
              <a:lstStyle/>
              <a:p>
                <a:pPr>
                  <a:defRPr sz="2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398">
              <a:noFill/>
            </a:ln>
          </c:spPr>
          <c:dLbls>
            <c:delete val="1"/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98">
              <a:noFill/>
            </a:ln>
          </c:spPr>
          <c:dLbls>
            <c:delete val="1"/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</c:numCache>
            </c:numRef>
          </c:val>
        </c:ser>
        <c:dLbls>
          <c:showVal val="1"/>
        </c:dLbls>
        <c:gapWidth val="60"/>
        <c:axId val="77589504"/>
        <c:axId val="77673216"/>
      </c:barChart>
      <c:catAx>
        <c:axId val="77589504"/>
        <c:scaling>
          <c:orientation val="maxMin"/>
        </c:scaling>
        <c:delete val="1"/>
        <c:axPos val="l"/>
        <c:numFmt formatCode="General" sourceLinked="1"/>
        <c:tickLblPos val="none"/>
        <c:crossAx val="77673216"/>
        <c:crosses val="autoZero"/>
        <c:auto val="1"/>
        <c:lblAlgn val="ctr"/>
        <c:lblOffset val="100"/>
      </c:catAx>
      <c:valAx>
        <c:axId val="77673216"/>
        <c:scaling>
          <c:orientation val="minMax"/>
          <c:max val="1"/>
          <c:min val="0"/>
        </c:scaling>
        <c:delete val="1"/>
        <c:axPos val="t"/>
        <c:numFmt formatCode="General" sourceLinked="1"/>
        <c:tickLblPos val="none"/>
        <c:crossAx val="77589504"/>
        <c:crosses val="autoZero"/>
        <c:crossBetween val="between"/>
        <c:majorUnit val="0.2"/>
      </c:valAx>
      <c:spPr>
        <a:noFill/>
        <a:ln w="25398">
          <a:noFill/>
        </a:ln>
      </c:spPr>
    </c:plotArea>
    <c:legend>
      <c:legendPos val="t"/>
      <c:layout>
        <c:manualLayout>
          <c:xMode val="edge"/>
          <c:yMode val="edge"/>
          <c:x val="8.4967320261438092E-2"/>
          <c:y val="1.1627906976744169E-2"/>
          <c:w val="0.91503267973856206"/>
          <c:h val="0.55813953488372092"/>
        </c:manualLayout>
      </c:layout>
      <c:spPr>
        <a:noFill/>
        <a:ln w="25398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2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4933333333333363"/>
          <c:y val="8.3140877598152599E-2"/>
          <c:w val="0.75200000000000089"/>
          <c:h val="0.90993071593533459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3">
              <a:noFill/>
              <a:prstDash val="solid"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0.8</c:v>
                </c:pt>
                <c:pt idx="1">
                  <c:v>0.6000000000000002</c:v>
                </c:pt>
                <c:pt idx="2">
                  <c:v>0.55000000000000004</c:v>
                </c:pt>
                <c:pt idx="3">
                  <c:v>0.35000000000000009</c:v>
                </c:pt>
                <c:pt idx="4">
                  <c:v>0.1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0.95000000000000018</c:v>
                </c:pt>
                <c:pt idx="1">
                  <c:v>0.5</c:v>
                </c:pt>
                <c:pt idx="2">
                  <c:v>0.55000000000000004</c:v>
                </c:pt>
                <c:pt idx="3">
                  <c:v>0.4</c:v>
                </c:pt>
                <c:pt idx="4">
                  <c:v>0.05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0.95000000000000018</c:v>
                </c:pt>
                <c:pt idx="1">
                  <c:v>0.5</c:v>
                </c:pt>
                <c:pt idx="2">
                  <c:v>0.75000000000000022</c:v>
                </c:pt>
                <c:pt idx="3">
                  <c:v>0.4</c:v>
                </c:pt>
                <c:pt idx="4">
                  <c:v>0.05</c:v>
                </c:pt>
              </c:numCache>
            </c:numRef>
          </c:val>
        </c:ser>
        <c:dLbls>
          <c:showVal val="1"/>
        </c:dLbls>
        <c:gapWidth val="60"/>
        <c:axId val="76616064"/>
        <c:axId val="76617600"/>
      </c:barChart>
      <c:catAx>
        <c:axId val="76616064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3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6617600"/>
        <c:crosses val="autoZero"/>
        <c:auto val="1"/>
        <c:lblAlgn val="ctr"/>
        <c:lblOffset val="100"/>
        <c:tickLblSkip val="1"/>
        <c:tickMarkSkip val="1"/>
      </c:catAx>
      <c:valAx>
        <c:axId val="7661760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76616064"/>
        <c:crosses val="autoZero"/>
        <c:crossBetween val="between"/>
        <c:majorUnit val="0.2"/>
      </c:valAx>
      <c:spPr>
        <a:noFill/>
        <a:ln w="25467">
          <a:noFill/>
        </a:ln>
      </c:spPr>
    </c:plotArea>
    <c:legend>
      <c:legendPos val="r"/>
      <c:layout>
        <c:manualLayout>
          <c:xMode val="edge"/>
          <c:yMode val="edge"/>
          <c:x val="3.0666666666666672E-2"/>
          <c:y val="6.9284064665127024E-3"/>
          <c:w val="0.9693333333333336"/>
          <c:h val="0.11085450346420324"/>
        </c:manualLayout>
      </c:layout>
      <c:spPr>
        <a:noFill/>
        <a:ln w="25467">
          <a:noFill/>
        </a:ln>
      </c:spPr>
      <c:txPr>
        <a:bodyPr/>
        <a:lstStyle/>
        <a:p>
          <a:pPr>
            <a:defRPr sz="110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97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5438596491228144"/>
          <c:y val="9.0206185567010419E-2"/>
          <c:w val="0.74780701754386136"/>
          <c:h val="0.91237113402061853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(N=8)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399">
                <a:noFill/>
              </a:ln>
            </c:spPr>
            <c:showVal val="1"/>
          </c:dLbls>
          <c:cat>
            <c:strRef>
              <c:f>Sheet1!$A$2:$A$4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0.38000000000000012</c:v>
                </c:pt>
                <c:pt idx="1">
                  <c:v>0.13</c:v>
                </c:pt>
                <c:pt idx="2">
                  <c:v>0.5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showVal val="1"/>
          </c:dLbls>
          <c:cat>
            <c:strRef>
              <c:f>Sheet1!$A$2:$A$4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0.6000000000000002</c:v>
                </c:pt>
                <c:pt idx="1">
                  <c:v>0.15000000000000005</c:v>
                </c:pt>
                <c:pt idx="2">
                  <c:v>0.25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showVal val="1"/>
          </c:dLbls>
          <c:cat>
            <c:strRef>
              <c:f>Sheet1!$A$2:$A$4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0.5</c:v>
                </c:pt>
                <c:pt idx="1">
                  <c:v>0.3000000000000001</c:v>
                </c:pt>
                <c:pt idx="2">
                  <c:v>0.05</c:v>
                </c:pt>
              </c:numCache>
            </c:numRef>
          </c:val>
        </c:ser>
        <c:dLbls>
          <c:showVal val="1"/>
        </c:dLbls>
        <c:gapWidth val="60"/>
        <c:axId val="77578624"/>
        <c:axId val="77681792"/>
      </c:barChart>
      <c:catAx>
        <c:axId val="77578624"/>
        <c:scaling>
          <c:orientation val="maxMin"/>
        </c:scaling>
        <c:axPos val="l"/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l-PL"/>
          </a:p>
        </c:txPr>
        <c:crossAx val="77681792"/>
        <c:crosses val="autoZero"/>
        <c:auto val="1"/>
        <c:lblAlgn val="ctr"/>
        <c:lblOffset val="100"/>
        <c:tickLblSkip val="1"/>
        <c:tickMarkSkip val="1"/>
      </c:catAx>
      <c:valAx>
        <c:axId val="7768179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77578624"/>
        <c:crosses val="autoZero"/>
        <c:crossBetween val="between"/>
        <c:majorUnit val="0.2"/>
      </c:valAx>
      <c:spPr>
        <a:noFill/>
        <a:ln w="25399">
          <a:noFill/>
        </a:ln>
      </c:spPr>
    </c:plotArea>
    <c:legend>
      <c:legendPos val="r"/>
      <c:layout>
        <c:manualLayout>
          <c:xMode val="edge"/>
          <c:yMode val="edge"/>
          <c:x val="2.1929824561403512E-3"/>
          <c:y val="2.5773195876288659E-3"/>
          <c:w val="0.99780701754386059"/>
          <c:h val="0.12371134020618577"/>
        </c:manualLayout>
      </c:layout>
      <c:spPr>
        <a:noFill/>
        <a:ln w="25399">
          <a:noFill/>
        </a:ln>
      </c:sp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54054054054054068"/>
          <c:y val="0.11519607843137274"/>
          <c:w val="0.46153846153846201"/>
          <c:h val="0.88725490196078427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400">
                <a:noFill/>
              </a:ln>
            </c:spPr>
            <c:showVal val="1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0.35000000000000009</c:v>
                </c:pt>
                <c:pt idx="1">
                  <c:v>0.2</c:v>
                </c:pt>
                <c:pt idx="3">
                  <c:v>0.05</c:v>
                </c:pt>
                <c:pt idx="4">
                  <c:v>0.4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400">
              <a:noFill/>
            </a:ln>
          </c:spPr>
          <c:dLbls>
            <c:spPr>
              <a:noFill/>
              <a:ln w="25400">
                <a:noFill/>
              </a:ln>
            </c:spPr>
            <c:showVal val="1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0.45</c:v>
                </c:pt>
                <c:pt idx="1">
                  <c:v>0.15000000000000005</c:v>
                </c:pt>
                <c:pt idx="4">
                  <c:v>0.4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400">
              <a:noFill/>
            </a:ln>
          </c:spPr>
          <c:dLbls>
            <c:spPr>
              <a:noFill/>
              <a:ln w="25400">
                <a:noFill/>
              </a:ln>
            </c:spPr>
            <c:showVal val="1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0.2</c:v>
                </c:pt>
                <c:pt idx="1">
                  <c:v>0.2</c:v>
                </c:pt>
                <c:pt idx="2">
                  <c:v>0.05</c:v>
                </c:pt>
                <c:pt idx="3">
                  <c:v>0.05</c:v>
                </c:pt>
                <c:pt idx="4">
                  <c:v>0.5</c:v>
                </c:pt>
              </c:numCache>
            </c:numRef>
          </c:val>
        </c:ser>
        <c:dLbls>
          <c:showVal val="1"/>
        </c:dLbls>
        <c:gapWidth val="60"/>
        <c:axId val="79094144"/>
        <c:axId val="79095680"/>
      </c:barChart>
      <c:catAx>
        <c:axId val="79094144"/>
        <c:scaling>
          <c:orientation val="maxMin"/>
        </c:scaling>
        <c:axPos val="l"/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l-PL"/>
          </a:p>
        </c:txPr>
        <c:crossAx val="79095680"/>
        <c:crosses val="autoZero"/>
        <c:auto val="1"/>
        <c:lblAlgn val="ctr"/>
        <c:lblOffset val="100"/>
        <c:tickLblSkip val="1"/>
        <c:tickMarkSkip val="1"/>
      </c:catAx>
      <c:valAx>
        <c:axId val="7909568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79094144"/>
        <c:crosses val="autoZero"/>
        <c:crossBetween val="between"/>
        <c:majorUnit val="0.2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5.4054054054054092E-2"/>
          <c:y val="2.4509803921568631E-3"/>
          <c:w val="0.9459459459459455"/>
          <c:h val="0.11764705882352942"/>
        </c:manualLayout>
      </c:layout>
      <c:spPr>
        <a:noFill/>
        <a:ln w="25400">
          <a:noFill/>
        </a:ln>
      </c:sp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5877192982456182"/>
          <c:y val="8.6956521739130543E-2"/>
          <c:w val="0.7434210526315812"/>
          <c:h val="0.91533180778032042"/>
        </c:manualLayout>
      </c:layout>
      <c:barChart>
        <c:barDir val="bar"/>
        <c:grouping val="clustered"/>
        <c:ser>
          <c:idx val="1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2">
              <a:noFill/>
              <a:prstDash val="solid"/>
            </a:ln>
          </c:spPr>
          <c:dLbls>
            <c:spPr>
              <a:noFill/>
              <a:ln w="25464">
                <a:noFill/>
              </a:ln>
            </c:spPr>
            <c:showVal val="1"/>
          </c:dLbls>
          <c:cat>
            <c:strRef>
              <c:f>Sheet1!$A$2:$A$6</c:f>
              <c:strCache>
                <c:ptCount val="3"/>
                <c:pt idx="0">
                  <c:v>Tak, w kasie </c:v>
                </c:pt>
                <c:pt idx="1">
                  <c:v>W ogóle nie poinformował o miejscu uiszczenia opłaty </c:v>
                </c:pt>
                <c:pt idx="2">
                  <c:v>Nie dotyczy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3"/>
                <c:pt idx="0">
                  <c:v>0.15000000000000005</c:v>
                </c:pt>
                <c:pt idx="1">
                  <c:v>0.2</c:v>
                </c:pt>
                <c:pt idx="2">
                  <c:v>0.65000000000000024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showVal val="1"/>
          </c:dLbls>
          <c:cat>
            <c:strRef>
              <c:f>Sheet1!$A$2:$A$6</c:f>
              <c:strCache>
                <c:ptCount val="3"/>
                <c:pt idx="0">
                  <c:v>Tak, w kasie </c:v>
                </c:pt>
                <c:pt idx="1">
                  <c:v>W ogóle nie poinformował o miejscu uiszczenia opłaty </c:v>
                </c:pt>
                <c:pt idx="2">
                  <c:v>Nie dotyczy 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3"/>
                <c:pt idx="0" formatCode="0%">
                  <c:v>0.3000000000000001</c:v>
                </c:pt>
                <c:pt idx="2" formatCode="0%">
                  <c:v>0.70000000000000018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showVal val="1"/>
          </c:dLbls>
          <c:cat>
            <c:strRef>
              <c:f>Sheet1!$A$2:$A$6</c:f>
              <c:strCache>
                <c:ptCount val="3"/>
                <c:pt idx="0">
                  <c:v>Tak, w kasie </c:v>
                </c:pt>
                <c:pt idx="1">
                  <c:v>W ogóle nie poinformował o miejscu uiszczenia opłaty </c:v>
                </c:pt>
                <c:pt idx="2">
                  <c:v>Nie dotyczy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3"/>
                <c:pt idx="0">
                  <c:v>0.3000000000000001</c:v>
                </c:pt>
                <c:pt idx="1">
                  <c:v>0.15000000000000005</c:v>
                </c:pt>
                <c:pt idx="2">
                  <c:v>0.55000000000000004</c:v>
                </c:pt>
              </c:numCache>
            </c:numRef>
          </c:val>
        </c:ser>
        <c:dLbls>
          <c:showVal val="1"/>
        </c:dLbls>
        <c:gapWidth val="60"/>
        <c:axId val="79311616"/>
        <c:axId val="79313152"/>
      </c:barChart>
      <c:catAx>
        <c:axId val="79311616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l-PL"/>
          </a:p>
        </c:txPr>
        <c:crossAx val="79313152"/>
        <c:crosses val="autoZero"/>
        <c:auto val="1"/>
        <c:lblAlgn val="ctr"/>
        <c:lblOffset val="100"/>
        <c:tickLblSkip val="1"/>
        <c:tickMarkSkip val="1"/>
      </c:catAx>
      <c:valAx>
        <c:axId val="7931315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79311616"/>
        <c:crosses val="autoZero"/>
        <c:crossBetween val="between"/>
        <c:majorUnit val="0.2"/>
      </c:valAx>
      <c:spPr>
        <a:noFill/>
        <a:ln w="25464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9389978213507644"/>
          <c:y val="0.12531328320802004"/>
          <c:w val="0.81045751633986962"/>
          <c:h val="0.4812030075187967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15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399">
              <a:noFill/>
            </a:ln>
          </c:spPr>
          <c:dLbls>
            <c:delete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99">
              <a:noFill/>
            </a:ln>
          </c:spPr>
          <c:dLbls>
            <c:delete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</c:numCache>
            </c:numRef>
          </c:val>
        </c:ser>
        <c:dLbls>
          <c:showVal val="1"/>
        </c:dLbls>
        <c:gapWidth val="60"/>
        <c:axId val="79446400"/>
        <c:axId val="79447936"/>
      </c:barChart>
      <c:catAx>
        <c:axId val="79446400"/>
        <c:scaling>
          <c:orientation val="maxMin"/>
        </c:scaling>
        <c:delete val="1"/>
        <c:axPos val="l"/>
        <c:numFmt formatCode="General" sourceLinked="1"/>
        <c:tickLblPos val="none"/>
        <c:crossAx val="79447936"/>
        <c:crosses val="autoZero"/>
        <c:auto val="1"/>
        <c:lblAlgn val="ctr"/>
        <c:lblOffset val="100"/>
      </c:catAx>
      <c:valAx>
        <c:axId val="79447936"/>
        <c:scaling>
          <c:orientation val="minMax"/>
          <c:max val="1"/>
          <c:min val="0"/>
        </c:scaling>
        <c:delete val="1"/>
        <c:axPos val="t"/>
        <c:numFmt formatCode="General" sourceLinked="1"/>
        <c:tickLblPos val="none"/>
        <c:crossAx val="79446400"/>
        <c:crosses val="autoZero"/>
        <c:crossBetween val="between"/>
        <c:majorUnit val="0.2"/>
      </c:valAx>
      <c:spPr>
        <a:noFill/>
        <a:ln w="25399">
          <a:noFill/>
        </a:ln>
      </c:spPr>
    </c:plotArea>
    <c:legend>
      <c:legendPos val="t"/>
      <c:layout>
        <c:manualLayout>
          <c:xMode val="edge"/>
          <c:yMode val="edge"/>
          <c:x val="8.4967320261438092E-2"/>
          <c:y val="2.5062656641604009E-3"/>
          <c:w val="0.91503267973856206"/>
          <c:h val="0.12030075187969937"/>
        </c:manualLayout>
      </c:layout>
      <c:spPr>
        <a:noFill/>
        <a:ln w="25399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9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6754385964912275"/>
          <c:y val="8.6956521739130543E-2"/>
          <c:w val="0.73464912280701833"/>
          <c:h val="0.91533180778032042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2">
              <a:noFill/>
              <a:prstDash val="solid"/>
            </a:ln>
          </c:spPr>
          <c:dLbls>
            <c:spPr>
              <a:noFill/>
              <a:ln w="25464">
                <a:noFill/>
              </a:ln>
            </c:spPr>
            <c:showVal val="1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0.65000000000000024</c:v>
                </c:pt>
                <c:pt idx="1">
                  <c:v>0.05</c:v>
                </c:pt>
                <c:pt idx="2">
                  <c:v>0.3000000000000001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showVal val="1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%">
                  <c:v>0.75000000000000022</c:v>
                </c:pt>
                <c:pt idx="2" formatCode="0%">
                  <c:v>0.25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(N=18)</c:v>
                </c:pt>
              </c:strCache>
            </c:strRef>
          </c:tx>
          <c:spPr>
            <a:solidFill>
              <a:srgbClr val="FFCC00"/>
            </a:solidFill>
            <a:ln w="25464">
              <a:noFill/>
            </a:ln>
          </c:spPr>
          <c:dLbls>
            <c:dLbl>
              <c:idx val="1"/>
              <c:delete val="1"/>
            </c:dLbl>
            <c:spPr>
              <a:noFill/>
              <a:ln w="25464">
                <a:noFill/>
              </a:ln>
            </c:spPr>
            <c:showVal val="1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0.89</c:v>
                </c:pt>
                <c:pt idx="1">
                  <c:v>6.0000000000000019E-2</c:v>
                </c:pt>
                <c:pt idx="2">
                  <c:v>6.0000000000000019E-2</c:v>
                </c:pt>
              </c:numCache>
            </c:numRef>
          </c:val>
        </c:ser>
        <c:dLbls>
          <c:showVal val="1"/>
        </c:dLbls>
        <c:gapWidth val="60"/>
        <c:axId val="79597568"/>
        <c:axId val="79599104"/>
      </c:barChart>
      <c:catAx>
        <c:axId val="79597568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l-PL"/>
          </a:p>
        </c:txPr>
        <c:crossAx val="79599104"/>
        <c:crosses val="autoZero"/>
        <c:auto val="1"/>
        <c:lblAlgn val="ctr"/>
        <c:lblOffset val="100"/>
        <c:tickLblSkip val="1"/>
        <c:tickMarkSkip val="1"/>
      </c:catAx>
      <c:valAx>
        <c:axId val="7959910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79597568"/>
        <c:crosses val="autoZero"/>
        <c:crossBetween val="between"/>
        <c:majorUnit val="0.2"/>
      </c:valAx>
      <c:spPr>
        <a:noFill/>
        <a:ln w="25464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69">
              <a:noFill/>
              <a:prstDash val="solid"/>
            </a:ln>
          </c:spPr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0.95000000000000018</c:v>
                </c:pt>
                <c:pt idx="1">
                  <c:v>0.95000000000000018</c:v>
                </c:pt>
                <c:pt idx="2">
                  <c:v>0.9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rgbClr val="FF6600"/>
            </a:solidFill>
            <a:ln w="23339">
              <a:noFill/>
            </a:ln>
          </c:spPr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0.95000000000000018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339">
              <a:noFill/>
            </a:ln>
          </c:spPr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0.8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dLbls>
          <c:showVal val="1"/>
        </c:dLbls>
        <c:gapWidth val="60"/>
        <c:axId val="66781568"/>
        <c:axId val="66783104"/>
      </c:barChart>
      <c:catAx>
        <c:axId val="66781568"/>
        <c:scaling>
          <c:orientation val="maxMin"/>
        </c:scaling>
        <c:axPos val="l"/>
        <c:numFmt formatCode="General" sourceLinked="1"/>
        <c:tickLblPos val="nextTo"/>
        <c:spPr>
          <a:ln w="291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3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66783104"/>
        <c:crosses val="autoZero"/>
        <c:auto val="1"/>
        <c:lblAlgn val="ctr"/>
        <c:lblOffset val="100"/>
        <c:tickLblSkip val="1"/>
        <c:tickMarkSkip val="1"/>
      </c:catAx>
      <c:valAx>
        <c:axId val="66783104"/>
        <c:scaling>
          <c:orientation val="minMax"/>
          <c:min val="0"/>
        </c:scaling>
        <c:delete val="1"/>
        <c:axPos val="t"/>
        <c:numFmt formatCode="0%" sourceLinked="1"/>
        <c:tickLblPos val="none"/>
        <c:crossAx val="66781568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5942982456140352"/>
          <c:y val="5.4644808743169355E-3"/>
          <c:w val="0.54166666666666652"/>
          <c:h val="0.78688524590163855"/>
        </c:manualLayout>
      </c:layout>
      <c:barChart>
        <c:barDir val="bar"/>
        <c:grouping val="stacked"/>
        <c:ser>
          <c:idx val="0"/>
          <c:order val="0"/>
          <c:tx>
            <c:strRef>
              <c:f>Sheet1!$A$2</c:f>
              <c:strCache>
                <c:ptCount val="1"/>
                <c:pt idx="0">
                  <c:v>TAK (zdecydowanie + raczej tak)</c:v>
                </c:pt>
              </c:strCache>
            </c:strRef>
          </c:tx>
          <c:spPr>
            <a:solidFill>
              <a:schemeClr val="accent1"/>
            </a:solidFill>
            <a:ln w="23337">
              <a:noFill/>
            </a:ln>
          </c:spPr>
          <c:dLbls>
            <c:spPr>
              <a:noFill/>
              <a:ln w="23337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Sheet1!$B$2:$G$2</c:f>
              <c:numCache>
                <c:formatCode>0%</c:formatCode>
                <c:ptCount val="3"/>
                <c:pt idx="0">
                  <c:v>0.2</c:v>
                </c:pt>
                <c:pt idx="1">
                  <c:v>0.15000000000000005</c:v>
                </c:pt>
                <c:pt idx="2">
                  <c:v>0.15000000000000005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NIE (zdecydowanie + raczej nie)</c:v>
                </c:pt>
              </c:strCache>
            </c:strRef>
          </c:tx>
          <c:spPr>
            <a:solidFill>
              <a:srgbClr val="C0C0C0"/>
            </a:solidFill>
            <a:ln w="23337">
              <a:noFill/>
            </a:ln>
          </c:spPr>
          <c:dLbls>
            <c:dLbl>
              <c:idx val="4"/>
              <c:layout>
                <c:manualLayout>
                  <c:xMode val="edge"/>
                  <c:yMode val="edge"/>
                  <c:x val="0.53289473684210564"/>
                  <c:y val="0.66120218579234835"/>
                </c:manualLayout>
              </c:layout>
              <c:dLblPos val="ctr"/>
              <c:showVal val="1"/>
            </c:dLbl>
            <c:dLbl>
              <c:idx val="6"/>
              <c:dLblPos val="ctr"/>
              <c:showVal val="1"/>
            </c:dLbl>
            <c:dLbl>
              <c:idx val="7"/>
              <c:dLblPos val="ctr"/>
              <c:showVal val="1"/>
            </c:dLbl>
            <c:dLbl>
              <c:idx val="8"/>
              <c:dLblPos val="ctr"/>
              <c:showVal val="1"/>
            </c:dLbl>
            <c:spPr>
              <a:noFill/>
              <a:ln w="23337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Sheet1!$B$3:$G$3</c:f>
              <c:numCache>
                <c:formatCode>0%</c:formatCode>
                <c:ptCount val="3"/>
                <c:pt idx="0">
                  <c:v>0.8</c:v>
                </c:pt>
                <c:pt idx="1">
                  <c:v>0.8500000000000002</c:v>
                </c:pt>
                <c:pt idx="2">
                  <c:v>0.8500000000000002</c:v>
                </c:pt>
              </c:numCache>
            </c:numRef>
          </c:val>
        </c:ser>
        <c:dLbls>
          <c:showVal val="1"/>
        </c:dLbls>
        <c:gapWidth val="60"/>
        <c:overlap val="100"/>
        <c:axId val="74037888"/>
        <c:axId val="66981888"/>
      </c:barChart>
      <c:catAx>
        <c:axId val="74037888"/>
        <c:scaling>
          <c:orientation val="maxMin"/>
        </c:scaling>
        <c:axPos val="l"/>
        <c:numFmt formatCode="General" sourceLinked="1"/>
        <c:tickLblPos val="nextTo"/>
        <c:spPr>
          <a:ln w="291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8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66981888"/>
        <c:crosses val="autoZero"/>
        <c:auto val="1"/>
        <c:lblAlgn val="ctr"/>
        <c:lblOffset val="100"/>
        <c:tickLblSkip val="1"/>
        <c:tickMarkSkip val="1"/>
      </c:catAx>
      <c:valAx>
        <c:axId val="6698188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74037888"/>
        <c:crosses val="autoZero"/>
        <c:crossBetween val="between"/>
        <c:majorUnit val="0.2"/>
      </c:valAx>
      <c:spPr>
        <a:noFill/>
        <a:ln w="23337">
          <a:noFill/>
        </a:ln>
      </c:spPr>
    </c:plotArea>
    <c:legend>
      <c:legendPos val="b"/>
      <c:layout>
        <c:manualLayout>
          <c:xMode val="edge"/>
          <c:yMode val="edge"/>
          <c:x val="0.34978070175438652"/>
          <c:y val="0.80874316939890711"/>
          <c:w val="0.65021929824561464"/>
          <c:h val="0.19672131147540994"/>
        </c:manualLayout>
      </c:layout>
      <c:spPr>
        <a:noFill/>
        <a:ln w="23337">
          <a:noFill/>
        </a:ln>
      </c:spPr>
      <c:txPr>
        <a:bodyPr/>
        <a:lstStyle/>
        <a:p>
          <a:pPr>
            <a:defRPr sz="992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08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1231126596980372"/>
          <c:y val="1.2853470437018023E-2"/>
          <c:w val="0.5505226480836235"/>
          <c:h val="0.90231362467866327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341">
              <a:noFill/>
            </a:ln>
          </c:spPr>
          <c:dLbls>
            <c:dLbl>
              <c:idx val="3"/>
              <c:layout>
                <c:manualLayout>
                  <c:x val="1.1379554399364028E-2"/>
                  <c:y val="6.470715777090112E-3"/>
                </c:manualLayout>
              </c:layout>
              <c:dLblPos val="ctr"/>
              <c:showVal val="1"/>
            </c:dLbl>
            <c:spPr>
              <a:noFill/>
              <a:ln w="23341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Sheet1!$A$2:$A$15</c:f>
              <c:strCache>
                <c:ptCount val="7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</c:strCache>
            </c:strRef>
          </c:cat>
          <c:val>
            <c:numRef>
              <c:f>Sheet1!$B$2:$B$15</c:f>
              <c:numCache>
                <c:formatCode>0%</c:formatCode>
                <c:ptCount val="7"/>
                <c:pt idx="0">
                  <c:v>0.5</c:v>
                </c:pt>
                <c:pt idx="1">
                  <c:v>0.6000000000000002</c:v>
                </c:pt>
                <c:pt idx="2">
                  <c:v>0.5</c:v>
                </c:pt>
                <c:pt idx="4">
                  <c:v>0.25</c:v>
                </c:pt>
                <c:pt idx="5">
                  <c:v>0.3000000000000001</c:v>
                </c:pt>
                <c:pt idx="6">
                  <c:v>0.1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341">
              <a:noFill/>
            </a:ln>
          </c:spPr>
          <c:dLbls>
            <c:dLbl>
              <c:idx val="4"/>
              <c:layout>
                <c:manualLayout>
                  <c:x val="7.4654695123995904E-3"/>
                  <c:y val="2.6145139254836053E-3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-3.112922996458594E-2"/>
                  <c:y val="7.8909038337222098E-2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Mode val="edge"/>
                  <c:yMode val="edge"/>
                  <c:x val="0.64459930313588998"/>
                  <c:y val="0.75835475578406153"/>
                </c:manualLayout>
              </c:layout>
              <c:dLblPos val="ctr"/>
              <c:showVal val="1"/>
            </c:dLbl>
            <c:dLbl>
              <c:idx val="8"/>
              <c:layout>
                <c:manualLayout>
                  <c:xMode val="edge"/>
                  <c:yMode val="edge"/>
                  <c:x val="0.29616724738675981"/>
                  <c:y val="0.55784061696658283"/>
                </c:manualLayout>
              </c:layout>
              <c:dLblPos val="ctr"/>
              <c:showVal val="1"/>
            </c:dLbl>
            <c:spPr>
              <a:noFill/>
              <a:ln w="23341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Sheet1!$A$2:$A$15</c:f>
              <c:strCache>
                <c:ptCount val="7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</c:strCache>
            </c:strRef>
          </c:cat>
          <c:val>
            <c:numRef>
              <c:f>Sheet1!$C$2:$C$15</c:f>
              <c:numCache>
                <c:formatCode>0%</c:formatCode>
                <c:ptCount val="7"/>
                <c:pt idx="0">
                  <c:v>0.5</c:v>
                </c:pt>
                <c:pt idx="1">
                  <c:v>0.4</c:v>
                </c:pt>
                <c:pt idx="2">
                  <c:v>0.5</c:v>
                </c:pt>
                <c:pt idx="4">
                  <c:v>0.75000000000000022</c:v>
                </c:pt>
                <c:pt idx="5">
                  <c:v>0.70000000000000018</c:v>
                </c:pt>
                <c:pt idx="6">
                  <c:v>0.9</c:v>
                </c:pt>
              </c:numCache>
            </c:numRef>
          </c:val>
        </c:ser>
        <c:dLbls>
          <c:showVal val="1"/>
        </c:dLbls>
        <c:gapWidth val="60"/>
        <c:overlap val="100"/>
        <c:axId val="79057664"/>
        <c:axId val="79059968"/>
      </c:barChart>
      <c:catAx>
        <c:axId val="79057664"/>
        <c:scaling>
          <c:orientation val="maxMin"/>
        </c:scaling>
        <c:axPos val="l"/>
        <c:numFmt formatCode="General" sourceLinked="1"/>
        <c:tickLblPos val="nextTo"/>
        <c:spPr>
          <a:ln w="291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8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9059968"/>
        <c:crosses val="autoZero"/>
        <c:auto val="1"/>
        <c:lblAlgn val="ctr"/>
        <c:lblOffset val="100"/>
        <c:tickLblSkip val="1"/>
        <c:tickMarkSkip val="1"/>
      </c:catAx>
      <c:valAx>
        <c:axId val="7905996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79057664"/>
        <c:crosses val="autoZero"/>
        <c:crossBetween val="between"/>
        <c:majorUnit val="0.2"/>
      </c:valAx>
      <c:spPr>
        <a:noFill/>
        <a:ln w="23341">
          <a:noFill/>
        </a:ln>
      </c:spPr>
    </c:plotArea>
    <c:legend>
      <c:legendPos val="r"/>
      <c:layout>
        <c:manualLayout>
          <c:xMode val="edge"/>
          <c:yMode val="edge"/>
          <c:x val="0.31126596980255594"/>
          <c:y val="0.91002570694087503"/>
          <c:w val="0.68873403019744484"/>
          <c:h val="9.2544987146529561E-2"/>
        </c:manualLayout>
      </c:layout>
      <c:spPr>
        <a:noFill/>
        <a:ln w="23341">
          <a:noFill/>
        </a:ln>
      </c:spPr>
      <c:txPr>
        <a:bodyPr/>
        <a:lstStyle/>
        <a:p>
          <a:pPr>
            <a:defRPr sz="992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08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3.0575539568345363E-2"/>
          <c:y val="1.972386587771208E-3"/>
          <c:w val="0.97122302158273377"/>
          <c:h val="0.92307692307692257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0">
              <a:noFill/>
              <a:prstDash val="solid"/>
            </a:ln>
          </c:spPr>
          <c:dLbls>
            <c:spPr>
              <a:noFill/>
              <a:ln w="25460">
                <a:noFill/>
              </a:ln>
            </c:spPr>
            <c:txPr>
              <a:bodyPr/>
              <a:lstStyle/>
              <a:p>
                <a:pPr>
                  <a:defRPr sz="12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Sheet1!$B$2:$B$6</c:f>
              <c:numCache>
                <c:formatCode>0%</c:formatCode>
                <c:ptCount val="5"/>
                <c:pt idx="0">
                  <c:v>0.8500000000000002</c:v>
                </c:pt>
                <c:pt idx="1">
                  <c:v>0.8500000000000002</c:v>
                </c:pt>
                <c:pt idx="2">
                  <c:v>0.8</c:v>
                </c:pt>
                <c:pt idx="3">
                  <c:v>0.8500000000000002</c:v>
                </c:pt>
                <c:pt idx="4">
                  <c:v>0.8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460">
              <a:noFill/>
            </a:ln>
          </c:spPr>
          <c:dLbls>
            <c:spPr>
              <a:noFill/>
              <a:ln w="25460">
                <a:noFill/>
              </a:ln>
            </c:spPr>
            <c:txPr>
              <a:bodyPr/>
              <a:lstStyle/>
              <a:p>
                <a:pPr>
                  <a:defRPr sz="12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Sheet1!$C$2:$C$6</c:f>
              <c:numCache>
                <c:formatCode>0%</c:formatCode>
                <c:ptCount val="5"/>
                <c:pt idx="0">
                  <c:v>1</c:v>
                </c:pt>
                <c:pt idx="1">
                  <c:v>1</c:v>
                </c:pt>
                <c:pt idx="2">
                  <c:v>0.95000000000000018</c:v>
                </c:pt>
                <c:pt idx="3">
                  <c:v>0.95000000000000018</c:v>
                </c:pt>
                <c:pt idx="4">
                  <c:v>0.95000000000000018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460">
              <a:noFill/>
            </a:ln>
          </c:spPr>
          <c:dLbls>
            <c:spPr>
              <a:noFill/>
              <a:ln w="25460">
                <a:noFill/>
              </a:ln>
            </c:spPr>
            <c:txPr>
              <a:bodyPr/>
              <a:lstStyle/>
              <a:p>
                <a:pPr>
                  <a:defRPr sz="12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Sheet1!$D$2:$D$6</c:f>
              <c:numCache>
                <c:formatCode>0%</c:formatCode>
                <c:ptCount val="5"/>
                <c:pt idx="0">
                  <c:v>0.95000000000000018</c:v>
                </c:pt>
                <c:pt idx="1">
                  <c:v>0.95000000000000018</c:v>
                </c:pt>
                <c:pt idx="2">
                  <c:v>0.9</c:v>
                </c:pt>
                <c:pt idx="3">
                  <c:v>0.9</c:v>
                </c:pt>
                <c:pt idx="4">
                  <c:v>0.9</c:v>
                </c:pt>
              </c:numCache>
            </c:numRef>
          </c:val>
        </c:ser>
        <c:dLbls>
          <c:showVal val="1"/>
        </c:dLbls>
        <c:gapWidth val="60"/>
        <c:axId val="80406400"/>
        <c:axId val="84636416"/>
      </c:barChart>
      <c:catAx>
        <c:axId val="80406400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3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4636416"/>
        <c:crosses val="autoZero"/>
        <c:auto val="1"/>
        <c:lblAlgn val="ctr"/>
        <c:lblOffset val="100"/>
        <c:tickLblSkip val="1"/>
        <c:tickMarkSkip val="1"/>
      </c:catAx>
      <c:valAx>
        <c:axId val="8463641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0406400"/>
        <c:crosses val="autoZero"/>
        <c:crossBetween val="between"/>
        <c:majorUnit val="0.2"/>
      </c:valAx>
      <c:spPr>
        <a:noFill/>
        <a:ln w="25460">
          <a:noFill/>
        </a:ln>
      </c:spPr>
    </c:plotArea>
    <c:legend>
      <c:legendPos val="b"/>
      <c:layout>
        <c:manualLayout>
          <c:xMode val="edge"/>
          <c:yMode val="edge"/>
          <c:x val="0.20863309352518006"/>
          <c:y val="0.94871794871794735"/>
          <c:w val="0.6043165467625895"/>
          <c:h val="4.9309664694280123E-2"/>
        </c:manualLayout>
      </c:layout>
      <c:spPr>
        <a:noFill/>
        <a:ln w="25460">
          <a:noFill/>
        </a:ln>
      </c:spPr>
      <c:txPr>
        <a:bodyPr/>
        <a:lstStyle/>
        <a:p>
          <a:pPr>
            <a:defRPr sz="110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5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8518518518518542"/>
          <c:y val="2.0661157024793432E-3"/>
          <c:w val="0.76190476190476186"/>
          <c:h val="0.89049586776859591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 Zdecydowanie tak</c:v>
                </c:pt>
              </c:strCache>
            </c:strRef>
          </c:tx>
          <c:spPr>
            <a:solidFill>
              <a:srgbClr val="008000"/>
            </a:solidFill>
            <a:ln w="23713">
              <a:noFill/>
            </a:ln>
          </c:spPr>
          <c:dLbls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(N=20)</c:v>
                </c:pt>
                <c:pt idx="3">
                  <c:v>2011 (N=19)</c:v>
                </c:pt>
                <c:pt idx="4">
                  <c:v>2012 (N=20)</c:v>
                </c:pt>
                <c:pt idx="6">
                  <c:v>2011 (N=19)</c:v>
                </c:pt>
                <c:pt idx="7">
                  <c:v>2012 (N=20)</c:v>
                </c:pt>
                <c:pt idx="9">
                  <c:v>2011 (N=19)</c:v>
                </c:pt>
                <c:pt idx="10">
                  <c:v>2012 (N=20)</c:v>
                </c:pt>
                <c:pt idx="12">
                  <c:v>2011 (N=19)</c:v>
                </c:pt>
                <c:pt idx="13">
                  <c:v>2012 (N=20)</c:v>
                </c:pt>
              </c:strCache>
            </c:strRef>
          </c:cat>
          <c:val>
            <c:numRef>
              <c:f>Sheet1!$B$2:$B$19</c:f>
              <c:numCache>
                <c:formatCode>0%</c:formatCode>
                <c:ptCount val="14"/>
                <c:pt idx="0">
                  <c:v>0.6000000000000002</c:v>
                </c:pt>
                <c:pt idx="1">
                  <c:v>0.45</c:v>
                </c:pt>
                <c:pt idx="3">
                  <c:v>0.65000000000000024</c:v>
                </c:pt>
                <c:pt idx="4">
                  <c:v>0.5</c:v>
                </c:pt>
                <c:pt idx="6">
                  <c:v>0.75000000000000022</c:v>
                </c:pt>
                <c:pt idx="7">
                  <c:v>0.65000000000000024</c:v>
                </c:pt>
                <c:pt idx="9">
                  <c:v>0.6000000000000002</c:v>
                </c:pt>
                <c:pt idx="10">
                  <c:v>0.75000000000000022</c:v>
                </c:pt>
                <c:pt idx="12">
                  <c:v>0.6000000000000002</c:v>
                </c:pt>
                <c:pt idx="13">
                  <c:v>0.65000000000000024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 Raczej tak</c:v>
                </c:pt>
              </c:strCache>
            </c:strRef>
          </c:tx>
          <c:spPr>
            <a:solidFill>
              <a:srgbClr val="99CC00"/>
            </a:solidFill>
            <a:ln w="23713">
              <a:noFill/>
            </a:ln>
          </c:spPr>
          <c:dLbls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(N=20)</c:v>
                </c:pt>
                <c:pt idx="3">
                  <c:v>2011 (N=19)</c:v>
                </c:pt>
                <c:pt idx="4">
                  <c:v>2012 (N=20)</c:v>
                </c:pt>
                <c:pt idx="6">
                  <c:v>2011 (N=19)</c:v>
                </c:pt>
                <c:pt idx="7">
                  <c:v>2012 (N=20)</c:v>
                </c:pt>
                <c:pt idx="9">
                  <c:v>2011 (N=19)</c:v>
                </c:pt>
                <c:pt idx="10">
                  <c:v>2012 (N=20)</c:v>
                </c:pt>
                <c:pt idx="12">
                  <c:v>2011 (N=19)</c:v>
                </c:pt>
                <c:pt idx="13">
                  <c:v>2012 (N=20)</c:v>
                </c:pt>
              </c:strCache>
            </c:strRef>
          </c:cat>
          <c:val>
            <c:numRef>
              <c:f>Sheet1!$C$2:$C$19</c:f>
              <c:numCache>
                <c:formatCode>0%</c:formatCode>
                <c:ptCount val="14"/>
                <c:pt idx="0">
                  <c:v>0.35000000000000009</c:v>
                </c:pt>
                <c:pt idx="1">
                  <c:v>0.35000000000000009</c:v>
                </c:pt>
                <c:pt idx="3">
                  <c:v>0.3000000000000001</c:v>
                </c:pt>
                <c:pt idx="4">
                  <c:v>0.35000000000000009</c:v>
                </c:pt>
                <c:pt idx="6">
                  <c:v>0.2</c:v>
                </c:pt>
                <c:pt idx="7">
                  <c:v>0.15000000000000005</c:v>
                </c:pt>
                <c:pt idx="9">
                  <c:v>0.4</c:v>
                </c:pt>
                <c:pt idx="10">
                  <c:v>0.1</c:v>
                </c:pt>
                <c:pt idx="12">
                  <c:v>0.4</c:v>
                </c:pt>
                <c:pt idx="13">
                  <c:v>0.2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 Raczej nie</c:v>
                </c:pt>
              </c:strCache>
            </c:strRef>
          </c:tx>
          <c:spPr>
            <a:solidFill>
              <a:srgbClr val="FF6600"/>
            </a:solidFill>
            <a:ln w="23713">
              <a:noFill/>
            </a:ln>
          </c:spPr>
          <c:dLbls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(N=20)</c:v>
                </c:pt>
                <c:pt idx="3">
                  <c:v>2011 (N=19)</c:v>
                </c:pt>
                <c:pt idx="4">
                  <c:v>2012 (N=20)</c:v>
                </c:pt>
                <c:pt idx="6">
                  <c:v>2011 (N=19)</c:v>
                </c:pt>
                <c:pt idx="7">
                  <c:v>2012 (N=20)</c:v>
                </c:pt>
                <c:pt idx="9">
                  <c:v>2011 (N=19)</c:v>
                </c:pt>
                <c:pt idx="10">
                  <c:v>2012 (N=20)</c:v>
                </c:pt>
                <c:pt idx="12">
                  <c:v>2011 (N=19)</c:v>
                </c:pt>
                <c:pt idx="13">
                  <c:v>2012 (N=20)</c:v>
                </c:pt>
              </c:strCache>
            </c:strRef>
          </c:cat>
          <c:val>
            <c:numRef>
              <c:f>Sheet1!$D$2:$D$19</c:f>
              <c:numCache>
                <c:formatCode>0%</c:formatCode>
                <c:ptCount val="14"/>
                <c:pt idx="0">
                  <c:v>0.05</c:v>
                </c:pt>
                <c:pt idx="1">
                  <c:v>0.1</c:v>
                </c:pt>
                <c:pt idx="3">
                  <c:v>0.05</c:v>
                </c:pt>
                <c:pt idx="4">
                  <c:v>0.05</c:v>
                </c:pt>
                <c:pt idx="7">
                  <c:v>0.15000000000000005</c:v>
                </c:pt>
                <c:pt idx="10">
                  <c:v>0.1</c:v>
                </c:pt>
                <c:pt idx="13">
                  <c:v>0.1</c:v>
                </c:pt>
              </c:numCache>
            </c:numRef>
          </c:val>
        </c:ser>
        <c:ser>
          <c:idx val="4"/>
          <c:order val="3"/>
          <c:tx>
            <c:strRef>
              <c:f>Sheet1!$E$1</c:f>
              <c:strCache>
                <c:ptCount val="1"/>
                <c:pt idx="0">
                  <c:v>Zdecydowanie nie</c:v>
                </c:pt>
              </c:strCache>
            </c:strRef>
          </c:tx>
          <c:spPr>
            <a:solidFill>
              <a:srgbClr val="FF0000"/>
            </a:solidFill>
            <a:ln w="23713">
              <a:noFill/>
            </a:ln>
          </c:spPr>
          <c:dLbls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(N=20)</c:v>
                </c:pt>
                <c:pt idx="3">
                  <c:v>2011 (N=19)</c:v>
                </c:pt>
                <c:pt idx="4">
                  <c:v>2012 (N=20)</c:v>
                </c:pt>
                <c:pt idx="6">
                  <c:v>2011 (N=19)</c:v>
                </c:pt>
                <c:pt idx="7">
                  <c:v>2012 (N=20)</c:v>
                </c:pt>
                <c:pt idx="9">
                  <c:v>2011 (N=19)</c:v>
                </c:pt>
                <c:pt idx="10">
                  <c:v>2012 (N=20)</c:v>
                </c:pt>
                <c:pt idx="12">
                  <c:v>2011 (N=19)</c:v>
                </c:pt>
                <c:pt idx="13">
                  <c:v>2012 (N=20)</c:v>
                </c:pt>
              </c:strCache>
            </c:strRef>
          </c:cat>
          <c:val>
            <c:numRef>
              <c:f>Sheet1!$E$2:$E$19</c:f>
              <c:numCache>
                <c:formatCode>0%</c:formatCode>
                <c:ptCount val="14"/>
                <c:pt idx="1">
                  <c:v>0.1</c:v>
                </c:pt>
                <c:pt idx="4">
                  <c:v>0.1</c:v>
                </c:pt>
                <c:pt idx="6">
                  <c:v>0.05</c:v>
                </c:pt>
                <c:pt idx="7">
                  <c:v>0.05</c:v>
                </c:pt>
                <c:pt idx="10">
                  <c:v>0.05</c:v>
                </c:pt>
                <c:pt idx="13">
                  <c:v>0.05</c:v>
                </c:pt>
              </c:numCache>
            </c:numRef>
          </c:val>
        </c:ser>
        <c:dLbls>
          <c:showVal val="1"/>
        </c:dLbls>
        <c:gapWidth val="40"/>
        <c:overlap val="100"/>
        <c:axId val="87934464"/>
        <c:axId val="88019712"/>
      </c:barChart>
      <c:catAx>
        <c:axId val="87934464"/>
        <c:scaling>
          <c:orientation val="minMax"/>
        </c:scaling>
        <c:axPos val="l"/>
        <c:numFmt formatCode="General" sourceLinked="1"/>
        <c:tickLblPos val="nextTo"/>
        <c:spPr>
          <a:ln w="29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2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8019712"/>
        <c:crosses val="autoZero"/>
        <c:auto val="1"/>
        <c:lblAlgn val="ctr"/>
        <c:lblOffset val="100"/>
        <c:tickLblSkip val="1"/>
        <c:tickMarkSkip val="1"/>
      </c:catAx>
      <c:valAx>
        <c:axId val="88019712"/>
        <c:scaling>
          <c:orientation val="minMax"/>
          <c:max val="1"/>
          <c:min val="0"/>
        </c:scaling>
        <c:delete val="1"/>
        <c:axPos val="b"/>
        <c:numFmt formatCode="0%" sourceLinked="1"/>
        <c:tickLblPos val="none"/>
        <c:crossAx val="87934464"/>
        <c:crosses val="autoZero"/>
        <c:crossBetween val="between"/>
      </c:valAx>
      <c:spPr>
        <a:noFill/>
        <a:ln w="23713">
          <a:noFill/>
        </a:ln>
      </c:spPr>
    </c:plotArea>
    <c:legend>
      <c:legendPos val="b"/>
      <c:layout>
        <c:manualLayout>
          <c:xMode val="edge"/>
          <c:yMode val="edge"/>
          <c:x val="1.4109347442680775E-2"/>
          <c:y val="0.9132231404958675"/>
          <c:w val="0.98589065255732011"/>
          <c:h val="8.6776859504132248E-2"/>
        </c:manualLayout>
      </c:layout>
      <c:spPr>
        <a:noFill/>
        <a:ln w="23713">
          <a:noFill/>
        </a:ln>
      </c:spPr>
      <c:txPr>
        <a:bodyPr/>
        <a:lstStyle/>
        <a:p>
          <a:pPr>
            <a:defRPr sz="1027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2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0084121976866456"/>
          <c:y val="0.1126005361930295"/>
          <c:w val="0.64458464773922186"/>
          <c:h val="0.89008042895442352"/>
        </c:manualLayout>
      </c:layout>
      <c:barChart>
        <c:barDir val="bar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39">
              <a:noFill/>
              <a:prstDash val="solid"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0.95000000000000018</c:v>
                </c:pt>
                <c:pt idx="1">
                  <c:v>0.15000000000000005</c:v>
                </c:pt>
                <c:pt idx="2">
                  <c:v>0.05</c:v>
                </c:pt>
                <c:pt idx="3">
                  <c:v>0.05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0.8500000000000002</c:v>
                </c:pt>
                <c:pt idx="1">
                  <c:v>0.2</c:v>
                </c:pt>
                <c:pt idx="2">
                  <c:v>0.1</c:v>
                </c:pt>
                <c:pt idx="3">
                  <c:v>0.1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0.95000000000000018</c:v>
                </c:pt>
                <c:pt idx="1">
                  <c:v>0.2</c:v>
                </c:pt>
                <c:pt idx="2">
                  <c:v>0.35000000000000009</c:v>
                </c:pt>
              </c:numCache>
            </c:numRef>
          </c:val>
        </c:ser>
        <c:dLbls>
          <c:showVal val="1"/>
        </c:dLbls>
        <c:gapWidth val="60"/>
        <c:axId val="69997696"/>
        <c:axId val="69999232"/>
      </c:barChart>
      <c:catAx>
        <c:axId val="69997696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69999232"/>
        <c:crosses val="autoZero"/>
        <c:auto val="1"/>
        <c:lblAlgn val="ctr"/>
        <c:lblOffset val="100"/>
        <c:tickLblSkip val="1"/>
        <c:tickMarkSkip val="1"/>
      </c:catAx>
      <c:valAx>
        <c:axId val="69999232"/>
        <c:scaling>
          <c:orientation val="minMax"/>
          <c:min val="0"/>
        </c:scaling>
        <c:delete val="1"/>
        <c:axPos val="t"/>
        <c:numFmt formatCode="0%" sourceLinked="1"/>
        <c:tickLblPos val="none"/>
        <c:crossAx val="69997696"/>
        <c:crosses val="autoZero"/>
        <c:crossBetween val="between"/>
      </c:valAx>
      <c:spPr>
        <a:noFill/>
        <a:ln w="23278">
          <a:noFill/>
        </a:ln>
      </c:spPr>
    </c:plotArea>
    <c:legend>
      <c:legendPos val="t"/>
      <c:layout>
        <c:manualLayout>
          <c:xMode val="edge"/>
          <c:yMode val="edge"/>
          <c:x val="0.15562565720294427"/>
          <c:y val="2.6809651474530862E-3"/>
          <c:w val="0.64353312302839161"/>
          <c:h val="7.5067024128686474E-2"/>
        </c:manualLayout>
      </c:layout>
      <c:spPr>
        <a:solidFill>
          <a:schemeClr val="bg1"/>
        </a:solidFill>
        <a:ln w="23278">
          <a:noFill/>
        </a:ln>
      </c:spPr>
      <c:txPr>
        <a:bodyPr/>
        <a:lstStyle/>
        <a:p>
          <a:pPr>
            <a:defRPr sz="100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4"/>
          <c:y val="4.0322580645161393E-3"/>
          <c:w val="0.84615384615384714"/>
          <c:h val="0.84274193548387333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(N=18)</c:v>
                </c:pt>
                <c:pt idx="2">
                  <c:v>2010 (N=20)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0.97171945701357687"/>
                  <c:y val="1.2268369853378532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(N=18)</c:v>
                </c:pt>
                <c:pt idx="2">
                  <c:v>2010 (N=20)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828076609989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(N=18)</c:v>
                </c:pt>
                <c:pt idx="2">
                  <c:v>2010 (N=20)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67314432"/>
        <c:axId val="67315968"/>
      </c:barChart>
      <c:catAx>
        <c:axId val="67314432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67315968"/>
        <c:crosses val="autoZero"/>
        <c:auto val="1"/>
        <c:lblAlgn val="ctr"/>
        <c:lblOffset val="100"/>
        <c:tickLblSkip val="1"/>
        <c:tickMarkSkip val="1"/>
      </c:catAx>
      <c:valAx>
        <c:axId val="6731596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67314432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4"/>
          <c:y val="4.0322580645161393E-3"/>
          <c:w val="0.84615384615384714"/>
          <c:h val="0.84274193548387333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(N=18)</c:v>
                </c:pt>
                <c:pt idx="2">
                  <c:v>2010 (N=20)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0.97171945701357687"/>
                  <c:y val="1.2268658453083087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(N=18)</c:v>
                </c:pt>
                <c:pt idx="2">
                  <c:v>2010 (N=20)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986083084736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(N=18)</c:v>
                </c:pt>
                <c:pt idx="2">
                  <c:v>2010 (N=20)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73011584"/>
        <c:axId val="73013120"/>
      </c:barChart>
      <c:catAx>
        <c:axId val="73011584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3013120"/>
        <c:crosses val="autoZero"/>
        <c:auto val="1"/>
        <c:lblAlgn val="ctr"/>
        <c:lblOffset val="100"/>
        <c:tickLblSkip val="1"/>
        <c:tickMarkSkip val="1"/>
      </c:catAx>
      <c:valAx>
        <c:axId val="7301312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73011584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20715036803364867"/>
          <c:y val="0.1126005361930295"/>
          <c:w val="0.63827549947423845"/>
          <c:h val="0.89008042895442352"/>
        </c:manualLayout>
      </c:layout>
      <c:barChart>
        <c:barDir val="bar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39">
              <a:noFill/>
              <a:prstDash val="solid"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4"/>
                <c:pt idx="0">
                  <c:v>0.9</c:v>
                </c:pt>
                <c:pt idx="1">
                  <c:v>0.25</c:v>
                </c:pt>
                <c:pt idx="2">
                  <c:v>0.05</c:v>
                </c:pt>
                <c:pt idx="3">
                  <c:v>0.05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4"/>
                <c:pt idx="0">
                  <c:v>0.95000000000000018</c:v>
                </c:pt>
                <c:pt idx="1">
                  <c:v>0.2</c:v>
                </c:pt>
                <c:pt idx="2">
                  <c:v>0.05</c:v>
                </c:pt>
                <c:pt idx="3">
                  <c:v>0.1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4"/>
                <c:pt idx="0">
                  <c:v>0.8</c:v>
                </c:pt>
                <c:pt idx="1">
                  <c:v>0.35000000000000009</c:v>
                </c:pt>
                <c:pt idx="3">
                  <c:v>0.45</c:v>
                </c:pt>
              </c:numCache>
            </c:numRef>
          </c:val>
        </c:ser>
        <c:dLbls>
          <c:showVal val="1"/>
        </c:dLbls>
        <c:gapWidth val="60"/>
        <c:axId val="70264320"/>
        <c:axId val="70265856"/>
      </c:barChart>
      <c:catAx>
        <c:axId val="70264320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0265856"/>
        <c:crosses val="autoZero"/>
        <c:auto val="1"/>
        <c:lblAlgn val="ctr"/>
        <c:lblOffset val="100"/>
        <c:tickLblSkip val="1"/>
        <c:tickMarkSkip val="1"/>
      </c:catAx>
      <c:valAx>
        <c:axId val="70265856"/>
        <c:scaling>
          <c:orientation val="minMax"/>
          <c:min val="0"/>
        </c:scaling>
        <c:delete val="1"/>
        <c:axPos val="t"/>
        <c:numFmt formatCode="0%" sourceLinked="1"/>
        <c:tickLblPos val="none"/>
        <c:crossAx val="70264320"/>
        <c:crosses val="autoZero"/>
        <c:crossBetween val="between"/>
      </c:valAx>
      <c:spPr>
        <a:noFill/>
        <a:ln w="23278">
          <a:noFill/>
        </a:ln>
      </c:spPr>
    </c:plotArea>
    <c:legend>
      <c:legendPos val="t"/>
      <c:layout>
        <c:manualLayout>
          <c:xMode val="edge"/>
          <c:yMode val="edge"/>
          <c:x val="0.15562565720294427"/>
          <c:y val="2.6809651474530862E-3"/>
          <c:w val="0.64353312302839161"/>
          <c:h val="7.5067024128686474E-2"/>
        </c:manualLayout>
      </c:layout>
      <c:spPr>
        <a:solidFill>
          <a:schemeClr val="bg1"/>
        </a:solidFill>
        <a:ln w="23278">
          <a:noFill/>
        </a:ln>
      </c:spPr>
      <c:txPr>
        <a:bodyPr/>
        <a:lstStyle/>
        <a:p>
          <a:pPr>
            <a:defRPr sz="100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4"/>
          <c:y val="4.0322580645161393E-3"/>
          <c:w val="0.84615384615384714"/>
          <c:h val="0.84274193548387333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0.97171945701357687"/>
                  <c:y val="1.2268369853378532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828076609989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73351168"/>
        <c:axId val="73352704"/>
      </c:barChart>
      <c:catAx>
        <c:axId val="73351168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3352704"/>
        <c:crosses val="autoZero"/>
        <c:auto val="1"/>
        <c:lblAlgn val="ctr"/>
        <c:lblOffset val="100"/>
        <c:tickLblSkip val="1"/>
        <c:tickMarkSkip val="1"/>
      </c:catAx>
      <c:valAx>
        <c:axId val="7335270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73351168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4"/>
          <c:y val="4.0322580645161393E-3"/>
          <c:w val="0.84615384615384714"/>
          <c:h val="0.84274193548387333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0.95000000000000062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0.97171945701357687"/>
                  <c:y val="1.2268658453083087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  <c:pt idx="0" formatCode="0%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986083084736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73866624"/>
        <c:axId val="73872512"/>
      </c:barChart>
      <c:catAx>
        <c:axId val="73866624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3872512"/>
        <c:crosses val="autoZero"/>
        <c:auto val="1"/>
        <c:lblAlgn val="ctr"/>
        <c:lblOffset val="100"/>
        <c:tickLblSkip val="1"/>
        <c:tickMarkSkip val="1"/>
      </c:catAx>
      <c:valAx>
        <c:axId val="7387251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73866624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0.50025</cdr:x>
      <cdr:y>0.499</cdr:y>
    </cdr:from>
    <cdr:to>
      <cdr:x>0.5025</cdr:x>
      <cdr:y>0.5635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212155" y="1178738"/>
          <a:ext cx="18945" cy="15236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</cdr:spPr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6513" y="0"/>
            <a:ext cx="294163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0CEBAED-53D3-4465-8D49-A7AFC2C947D0}" type="datetimeFigureOut">
              <a:rPr lang="pl-PL"/>
              <a:pPr>
                <a:defRPr/>
              </a:pPr>
              <a:t>2013-02-20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6513" y="9431338"/>
            <a:ext cx="294163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043FA38-FB34-4E58-843D-E14FF1E166AE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6513" y="0"/>
            <a:ext cx="294163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45155B3-67E1-49F4-B221-9AF4C554F885}" type="datetimeFigureOut">
              <a:rPr lang="pl-PL"/>
              <a:pPr>
                <a:defRPr/>
              </a:pPr>
              <a:t>2013-02-20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44538"/>
            <a:ext cx="4964112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0838" cy="44688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  <a:endParaRPr lang="pl-PL" noProof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6513" y="9431338"/>
            <a:ext cx="294163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9D54AE7-6327-4D50-826D-908B0493AF96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2468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E48072-4EB4-4C75-94BF-198F15C7E9AC}" type="slidenum">
              <a:rPr lang="pl-PL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pl-PL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3492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DEBFA1-F68C-4A75-ADB4-70F77501B898}" type="slidenum">
              <a:rPr lang="pl-PL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pl-PL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4516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996B0F9-C665-4507-A37C-329DDDAC5DE5}" type="slidenum">
              <a:rPr lang="pl-PL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pl-PL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D54AE7-6327-4D50-826D-908B0493AF96}" type="slidenum">
              <a:rPr lang="pl-PL" smtClean="0"/>
              <a:pPr>
                <a:defRPr/>
              </a:pPr>
              <a:t>24</a:t>
            </a:fld>
            <a:endParaRPr lang="pl-PL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z zaokrąglonym rogiem 3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5" name="Prostokąt 4"/>
          <p:cNvSpPr/>
          <p:nvPr userDrawn="1"/>
        </p:nvSpPr>
        <p:spPr>
          <a:xfrm>
            <a:off x="0" y="0"/>
            <a:ext cx="9147175" cy="46038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6" name="Prostokąt z zaokrąglonym rogiem 5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odtytuł 2"/>
          <p:cNvSpPr txBox="1">
            <a:spLocks/>
          </p:cNvSpPr>
          <p:nvPr userDrawn="1"/>
        </p:nvSpPr>
        <p:spPr>
          <a:xfrm>
            <a:off x="296863" y="5157788"/>
            <a:ext cx="3987800" cy="431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r" fontAlgn="auto">
              <a:spcBef>
                <a:spcPct val="20000"/>
              </a:spcBef>
              <a:spcAft>
                <a:spcPts val="0"/>
              </a:spcAft>
              <a:buClr>
                <a:srgbClr val="AF000A"/>
              </a:buClr>
              <a:buSzPct val="80000"/>
              <a:buFont typeface="Wingdings" pitchFamily="2" charset="2"/>
              <a:buNone/>
              <a:defRPr/>
            </a:pPr>
            <a:r>
              <a:rPr lang="pl-PL" dirty="0" smtClean="0">
                <a:cs typeface="Tahoma" pitchFamily="34" charset="0"/>
              </a:rPr>
              <a:t>Przygotowano dla:</a:t>
            </a: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92162" y="3068960"/>
            <a:ext cx="7608093" cy="1945108"/>
          </a:xfrm>
        </p:spPr>
        <p:txBody>
          <a:bodyPr>
            <a:normAutofit/>
          </a:bodyPr>
          <a:lstStyle>
            <a:lvl1pPr algn="ctr"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203848" y="5157192"/>
            <a:ext cx="5555977" cy="1080096"/>
          </a:xfrm>
        </p:spPr>
        <p:txBody>
          <a:bodyPr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Kliknij, aby edytować styl wzorca podtytułu</a:t>
            </a:r>
            <a:endParaRPr lang="pl-PL" dirty="0"/>
          </a:p>
        </p:txBody>
      </p:sp>
      <p:sp>
        <p:nvSpPr>
          <p:cNvPr id="8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7667625" y="6237288"/>
            <a:ext cx="1069975" cy="2873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3338" y="6669088"/>
            <a:ext cx="7967662" cy="153987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kcja_poza_Agendą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z zaokrąglonym rogiem 4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6" name="Prostokąt z zaokrąglonym rogiem 5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6"/>
          <p:cNvSpPr/>
          <p:nvPr userDrawn="1"/>
        </p:nvSpPr>
        <p:spPr>
          <a:xfrm>
            <a:off x="0" y="0"/>
            <a:ext cx="9144000" cy="36513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7584" y="2708275"/>
            <a:ext cx="4005259" cy="2736949"/>
          </a:xfrm>
        </p:spPr>
        <p:txBody>
          <a:bodyPr anchor="t"/>
          <a:lstStyle>
            <a:lvl1pPr algn="l">
              <a:defRPr sz="2800" b="1" cap="none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4" name="Symbol zastępczy obrazu 7"/>
          <p:cNvSpPr>
            <a:spLocks noGrp="1"/>
          </p:cNvSpPr>
          <p:nvPr>
            <p:ph type="pic" sz="quarter" idx="11"/>
          </p:nvPr>
        </p:nvSpPr>
        <p:spPr>
          <a:xfrm>
            <a:off x="5340424" y="2708920"/>
            <a:ext cx="3048000" cy="2018369"/>
          </a:xfrm>
          <a:prstGeom prst="roundRect">
            <a:avLst>
              <a:gd name="adj" fmla="val 10568"/>
            </a:avLst>
          </a:prstGeom>
          <a:ln w="19050">
            <a:solidFill>
              <a:schemeClr val="accent1"/>
            </a:solidFill>
          </a:ln>
        </p:spPr>
        <p:txBody>
          <a:bodyPr rtlCol="0">
            <a:normAutofit/>
          </a:bodyPr>
          <a:lstStyle/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8" name="Symbol zastępczy daty 8"/>
          <p:cNvSpPr>
            <a:spLocks noGrp="1"/>
          </p:cNvSpPr>
          <p:nvPr>
            <p:ph type="dt" sz="half" idx="12"/>
          </p:nvPr>
        </p:nvSpPr>
        <p:spPr>
          <a:xfrm>
            <a:off x="7691438" y="6237288"/>
            <a:ext cx="10683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stopki 10"/>
          <p:cNvSpPr>
            <a:spLocks noGrp="1"/>
          </p:cNvSpPr>
          <p:nvPr>
            <p:ph type="ftr" sz="quarter" idx="13"/>
          </p:nvPr>
        </p:nvSpPr>
        <p:spPr>
          <a:xfrm>
            <a:off x="33338" y="6661150"/>
            <a:ext cx="7967662" cy="177800"/>
          </a:xfrm>
        </p:spPr>
        <p:txBody>
          <a:bodyPr>
            <a:noAutofit/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spół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zaokrąglony 11"/>
          <p:cNvSpPr/>
          <p:nvPr userDrawn="1"/>
        </p:nvSpPr>
        <p:spPr>
          <a:xfrm>
            <a:off x="1187450" y="1038225"/>
            <a:ext cx="7224713" cy="2425700"/>
          </a:xfrm>
          <a:prstGeom prst="roundRect">
            <a:avLst>
              <a:gd name="adj" fmla="val 13517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31900" y="2947988"/>
            <a:ext cx="67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Prostokąt zaokrąglony 15"/>
          <p:cNvSpPr/>
          <p:nvPr userDrawn="1"/>
        </p:nvSpPr>
        <p:spPr>
          <a:xfrm>
            <a:off x="1143000" y="3810000"/>
            <a:ext cx="7223125" cy="2427288"/>
          </a:xfrm>
          <a:prstGeom prst="roundRect">
            <a:avLst>
              <a:gd name="adj" fmla="val 13517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5863" y="5721350"/>
            <a:ext cx="67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16824" y="1627855"/>
            <a:ext cx="5512778" cy="1369097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1397977" y="1116623"/>
            <a:ext cx="6816488" cy="422031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6" name="Symbol zastępczy obrazu 25"/>
          <p:cNvSpPr>
            <a:spLocks noGrp="1"/>
          </p:cNvSpPr>
          <p:nvPr>
            <p:ph type="pic" sz="quarter" idx="27"/>
          </p:nvPr>
        </p:nvSpPr>
        <p:spPr>
          <a:xfrm>
            <a:off x="1404368" y="1627855"/>
            <a:ext cx="1232782" cy="1369097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>
              <a:defRPr sz="1200"/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31" name="Symbol zastępczy tekstu 7"/>
          <p:cNvSpPr>
            <a:spLocks noGrp="1"/>
          </p:cNvSpPr>
          <p:nvPr>
            <p:ph type="body" sz="quarter" idx="30"/>
          </p:nvPr>
        </p:nvSpPr>
        <p:spPr>
          <a:xfrm>
            <a:off x="1844824" y="3032470"/>
            <a:ext cx="6384776" cy="324522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7" name="Symbol zastępczy zawartości 2"/>
          <p:cNvSpPr>
            <a:spLocks noGrp="1"/>
          </p:cNvSpPr>
          <p:nvPr>
            <p:ph idx="31"/>
          </p:nvPr>
        </p:nvSpPr>
        <p:spPr>
          <a:xfrm>
            <a:off x="2671781" y="4400976"/>
            <a:ext cx="5512778" cy="1369097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0" name="Symbol zastępczy zawartości 25"/>
          <p:cNvSpPr>
            <a:spLocks noGrp="1"/>
          </p:cNvSpPr>
          <p:nvPr>
            <p:ph sz="quarter" idx="32"/>
          </p:nvPr>
        </p:nvSpPr>
        <p:spPr>
          <a:xfrm>
            <a:off x="1352934" y="3889744"/>
            <a:ext cx="6816488" cy="422031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2" name="Symbol zastępczy obrazu 25"/>
          <p:cNvSpPr>
            <a:spLocks noGrp="1"/>
          </p:cNvSpPr>
          <p:nvPr>
            <p:ph type="pic" sz="quarter" idx="33"/>
          </p:nvPr>
        </p:nvSpPr>
        <p:spPr>
          <a:xfrm>
            <a:off x="1359325" y="4400976"/>
            <a:ext cx="1232782" cy="1369097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>
              <a:defRPr sz="1200"/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34" name="Symbol zastępczy tekstu 7"/>
          <p:cNvSpPr>
            <a:spLocks noGrp="1"/>
          </p:cNvSpPr>
          <p:nvPr>
            <p:ph type="body" sz="quarter" idx="34"/>
          </p:nvPr>
        </p:nvSpPr>
        <p:spPr>
          <a:xfrm>
            <a:off x="1799781" y="5805591"/>
            <a:ext cx="6384776" cy="324522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7" name="Symbol zastępczy stopki 4"/>
          <p:cNvSpPr>
            <a:spLocks noGrp="1"/>
          </p:cNvSpPr>
          <p:nvPr>
            <p:ph type="ftr" sz="quarter" idx="35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18" name="Symbol zastępczy numeru slajdu 5"/>
          <p:cNvSpPr>
            <a:spLocks noGrp="1"/>
          </p:cNvSpPr>
          <p:nvPr>
            <p:ph type="sldNum" sz="quarter" idx="36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4469F62E-C4F2-4071-A293-7BD612FCD3D7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spół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rostokąt zaokrąglony 19"/>
          <p:cNvSpPr/>
          <p:nvPr userDrawn="1"/>
        </p:nvSpPr>
        <p:spPr>
          <a:xfrm>
            <a:off x="4851400" y="3860800"/>
            <a:ext cx="3879850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22" name="Prostokąt zaokrąglony 21"/>
          <p:cNvSpPr/>
          <p:nvPr userDrawn="1"/>
        </p:nvSpPr>
        <p:spPr>
          <a:xfrm>
            <a:off x="798513" y="3860800"/>
            <a:ext cx="3878262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24" name="Prostokąt zaokrąglony 23"/>
          <p:cNvSpPr/>
          <p:nvPr userDrawn="1"/>
        </p:nvSpPr>
        <p:spPr>
          <a:xfrm>
            <a:off x="4860925" y="981075"/>
            <a:ext cx="3878263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25" name="Prostokąt zaokrąglony 24"/>
          <p:cNvSpPr/>
          <p:nvPr userDrawn="1"/>
        </p:nvSpPr>
        <p:spPr>
          <a:xfrm>
            <a:off x="806450" y="981075"/>
            <a:ext cx="3879850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pic>
        <p:nvPicPr>
          <p:cNvPr id="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063" y="5691188"/>
            <a:ext cx="67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4250" y="5705475"/>
            <a:ext cx="67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2813050"/>
            <a:ext cx="67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5838" y="2827338"/>
            <a:ext cx="67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4922504" y="4014056"/>
            <a:ext cx="3719284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887457" y="4005064"/>
            <a:ext cx="3703593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0" name="Symbol zastępczy zawartości 25"/>
          <p:cNvSpPr>
            <a:spLocks noGrp="1"/>
          </p:cNvSpPr>
          <p:nvPr>
            <p:ph sz="quarter" idx="35"/>
          </p:nvPr>
        </p:nvSpPr>
        <p:spPr>
          <a:xfrm>
            <a:off x="4938731" y="1133736"/>
            <a:ext cx="3742333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1" name="Symbol zastępczy zawartości 25"/>
          <p:cNvSpPr>
            <a:spLocks noGrp="1"/>
          </p:cNvSpPr>
          <p:nvPr>
            <p:ph sz="quarter" idx="36"/>
          </p:nvPr>
        </p:nvSpPr>
        <p:spPr>
          <a:xfrm>
            <a:off x="903652" y="1124744"/>
            <a:ext cx="3726545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0" name="Symbol zastępczy obrazu 25"/>
          <p:cNvSpPr>
            <a:spLocks noGrp="1"/>
          </p:cNvSpPr>
          <p:nvPr>
            <p:ph type="pic" sz="quarter" idx="28"/>
          </p:nvPr>
        </p:nvSpPr>
        <p:spPr>
          <a:xfrm>
            <a:off x="883365" y="4509120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51" name="Symbol zastępczy tekstu 7"/>
          <p:cNvSpPr>
            <a:spLocks noGrp="1"/>
          </p:cNvSpPr>
          <p:nvPr>
            <p:ph type="body" sz="quarter" idx="31"/>
          </p:nvPr>
        </p:nvSpPr>
        <p:spPr>
          <a:xfrm>
            <a:off x="1364708" y="5800180"/>
            <a:ext cx="3228649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3" name="Symbol zastępczy zawartości 2"/>
          <p:cNvSpPr>
            <a:spLocks noGrp="1"/>
          </p:cNvSpPr>
          <p:nvPr>
            <p:ph idx="32"/>
          </p:nvPr>
        </p:nvSpPr>
        <p:spPr>
          <a:xfrm>
            <a:off x="2144297" y="4509119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4" name="Symbol zastępczy obrazu 25"/>
          <p:cNvSpPr>
            <a:spLocks noGrp="1"/>
          </p:cNvSpPr>
          <p:nvPr>
            <p:ph type="pic" sz="quarter" idx="33"/>
          </p:nvPr>
        </p:nvSpPr>
        <p:spPr>
          <a:xfrm>
            <a:off x="4922504" y="4509121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55" name="Symbol zastępczy tekstu 7"/>
          <p:cNvSpPr>
            <a:spLocks noGrp="1"/>
          </p:cNvSpPr>
          <p:nvPr>
            <p:ph type="body" sz="quarter" idx="34"/>
          </p:nvPr>
        </p:nvSpPr>
        <p:spPr>
          <a:xfrm>
            <a:off x="5388363" y="5800181"/>
            <a:ext cx="3261716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7" name="Symbol zastępczy zawartości 2"/>
          <p:cNvSpPr>
            <a:spLocks noGrp="1"/>
          </p:cNvSpPr>
          <p:nvPr>
            <p:ph idx="43"/>
          </p:nvPr>
        </p:nvSpPr>
        <p:spPr>
          <a:xfrm>
            <a:off x="6201020" y="4509120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8" name="Symbol zastępczy obrazu 25"/>
          <p:cNvSpPr>
            <a:spLocks noGrp="1"/>
          </p:cNvSpPr>
          <p:nvPr>
            <p:ph type="pic" sz="quarter" idx="44"/>
          </p:nvPr>
        </p:nvSpPr>
        <p:spPr>
          <a:xfrm>
            <a:off x="899592" y="1628799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59" name="Symbol zastępczy tekstu 7"/>
          <p:cNvSpPr>
            <a:spLocks noGrp="1"/>
          </p:cNvSpPr>
          <p:nvPr>
            <p:ph type="body" sz="quarter" idx="45"/>
          </p:nvPr>
        </p:nvSpPr>
        <p:spPr>
          <a:xfrm>
            <a:off x="1380935" y="2919859"/>
            <a:ext cx="3228649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1" name="Symbol zastępczy zawartości 2"/>
          <p:cNvSpPr>
            <a:spLocks noGrp="1"/>
          </p:cNvSpPr>
          <p:nvPr>
            <p:ph idx="46"/>
          </p:nvPr>
        </p:nvSpPr>
        <p:spPr>
          <a:xfrm>
            <a:off x="2160524" y="1628798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2" name="Symbol zastępczy obrazu 25"/>
          <p:cNvSpPr>
            <a:spLocks noGrp="1"/>
          </p:cNvSpPr>
          <p:nvPr>
            <p:ph type="pic" sz="quarter" idx="47"/>
          </p:nvPr>
        </p:nvSpPr>
        <p:spPr>
          <a:xfrm>
            <a:off x="4938731" y="1628800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63" name="Symbol zastępczy tekstu 7"/>
          <p:cNvSpPr>
            <a:spLocks noGrp="1"/>
          </p:cNvSpPr>
          <p:nvPr>
            <p:ph type="body" sz="quarter" idx="48"/>
          </p:nvPr>
        </p:nvSpPr>
        <p:spPr>
          <a:xfrm>
            <a:off x="5404590" y="2919860"/>
            <a:ext cx="3261716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5" name="Symbol zastępczy zawartości 2"/>
          <p:cNvSpPr>
            <a:spLocks noGrp="1"/>
          </p:cNvSpPr>
          <p:nvPr>
            <p:ph idx="49"/>
          </p:nvPr>
        </p:nvSpPr>
        <p:spPr>
          <a:xfrm>
            <a:off x="6217247" y="1628799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0" name="Symbol zastępczy numeru slajdu 5"/>
          <p:cNvSpPr>
            <a:spLocks noGrp="1"/>
          </p:cNvSpPr>
          <p:nvPr>
            <p:ph type="sldNum" sz="quarter" idx="50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A5E561DC-D153-4389-9E58-146CE0F0B92C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31" name="Symbol zastępczy stopki 14"/>
          <p:cNvSpPr>
            <a:spLocks noGrp="1"/>
          </p:cNvSpPr>
          <p:nvPr>
            <p:ph type="ftr" sz="quarter" idx="5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92162" y="2341740"/>
            <a:ext cx="7944801" cy="1231723"/>
          </a:xfrm>
        </p:spPr>
        <p:txBody>
          <a:bodyPr anchor="b"/>
          <a:lstStyle>
            <a:lvl1pPr algn="l">
              <a:defRPr sz="4000" b="1" cap="none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92162" y="3717032"/>
            <a:ext cx="7944801" cy="1356618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B8F9F2FD-0B52-4DF8-A0F6-AC643890871C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5" name="Symbol zastępczy stopki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ncowy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z zaokrąglonym rogiem 2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4" name="Prostokąt 3"/>
          <p:cNvSpPr/>
          <p:nvPr userDrawn="1"/>
        </p:nvSpPr>
        <p:spPr>
          <a:xfrm>
            <a:off x="0" y="0"/>
            <a:ext cx="9147175" cy="46038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5" name="Prostokąt z zaokrąglonym rogiem 4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 userDrawn="1"/>
        </p:nvSpPr>
        <p:spPr bwMode="auto">
          <a:xfrm>
            <a:off x="3924300" y="1431925"/>
            <a:ext cx="4462463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46800" rIns="72000" bIns="46800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pl-PL" sz="2400" b="1" smtClean="0">
                <a:cs typeface="Tahoma" pitchFamily="34" charset="0"/>
              </a:rPr>
              <a:t>Grupa IQS Sp. z o.o.</a:t>
            </a:r>
          </a:p>
          <a:p>
            <a:pPr algn="r">
              <a:spcBef>
                <a:spcPts val="1000"/>
              </a:spcBef>
              <a:defRPr/>
            </a:pPr>
            <a:r>
              <a:rPr lang="pl-PL" smtClean="0">
                <a:cs typeface="Tahoma" pitchFamily="34" charset="0"/>
              </a:rPr>
              <a:t>ul. Francuska 37</a:t>
            </a:r>
          </a:p>
          <a:p>
            <a:pPr algn="r">
              <a:spcBef>
                <a:spcPts val="1000"/>
              </a:spcBef>
              <a:defRPr/>
            </a:pPr>
            <a:r>
              <a:rPr lang="pl-PL" smtClean="0">
                <a:cs typeface="Tahoma" pitchFamily="34" charset="0"/>
              </a:rPr>
              <a:t>03-905 Warszawa</a:t>
            </a:r>
            <a:endParaRPr lang="pl-PL" sz="1600" smtClean="0">
              <a:cs typeface="Tahoma" pitchFamily="34" charset="0"/>
            </a:endParaRPr>
          </a:p>
          <a:p>
            <a:pPr algn="r">
              <a:spcBef>
                <a:spcPts val="1000"/>
              </a:spcBef>
              <a:defRPr/>
            </a:pPr>
            <a:r>
              <a:rPr lang="pl-PL" sz="1600" smtClean="0">
                <a:cs typeface="Tahoma" pitchFamily="34" charset="0"/>
              </a:rPr>
              <a:t>tel. +48 (22) 592 63 00</a:t>
            </a:r>
          </a:p>
          <a:p>
            <a:pPr algn="r">
              <a:spcBef>
                <a:spcPts val="1000"/>
              </a:spcBef>
              <a:defRPr/>
            </a:pPr>
            <a:r>
              <a:rPr lang="pl-PL" sz="1600" smtClean="0">
                <a:cs typeface="Tahoma" pitchFamily="34" charset="0"/>
              </a:rPr>
              <a:t>fax +48 (22) 825 48 70</a:t>
            </a:r>
          </a:p>
          <a:p>
            <a:pPr algn="r">
              <a:spcBef>
                <a:spcPts val="1000"/>
              </a:spcBef>
              <a:defRPr/>
            </a:pPr>
            <a:r>
              <a:rPr lang="pl-PL" sz="1600" b="1" smtClean="0">
                <a:solidFill>
                  <a:srgbClr val="CC0000"/>
                </a:solidFill>
                <a:cs typeface="Tahoma" pitchFamily="34" charset="0"/>
              </a:rPr>
              <a:t> </a:t>
            </a:r>
            <a:endParaRPr lang="pl-PL" sz="1200" b="1" smtClean="0">
              <a:solidFill>
                <a:srgbClr val="CC0000"/>
              </a:solidFill>
              <a:cs typeface="Tahoma" pitchFamily="34" charset="0"/>
            </a:endParaRPr>
          </a:p>
        </p:txBody>
      </p:sp>
      <p:sp>
        <p:nvSpPr>
          <p:cNvPr id="7" name="Podtytuł 2"/>
          <p:cNvSpPr txBox="1">
            <a:spLocks/>
          </p:cNvSpPr>
          <p:nvPr userDrawn="1"/>
        </p:nvSpPr>
        <p:spPr>
          <a:xfrm>
            <a:off x="4786313" y="4365625"/>
            <a:ext cx="3600450" cy="936625"/>
          </a:xfrm>
          <a:prstGeom prst="rect">
            <a:avLst/>
          </a:prstGeom>
        </p:spPr>
        <p:txBody>
          <a:bodyPr rIns="72000">
            <a:normAutofit/>
          </a:bodyPr>
          <a:lstStyle>
            <a:lvl1pPr marL="0" marR="0" indent="0" algn="r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rgbClr val="AF000A"/>
              </a:buClr>
              <a:buSzPct val="80000"/>
              <a:buFont typeface="Wingdings" pitchFamily="2" charset="2"/>
              <a:buNone/>
              <a:tabLst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pl-PL" dirty="0" smtClean="0">
                <a:cs typeface="Tahoma" pitchFamily="34" charset="0"/>
              </a:rPr>
              <a:t> www.grupaiqs.pl  </a:t>
            </a:r>
            <a:br>
              <a:rPr lang="pl-PL" dirty="0" smtClean="0">
                <a:cs typeface="Tahoma" pitchFamily="34" charset="0"/>
              </a:rPr>
            </a:br>
            <a:r>
              <a:rPr lang="pl-PL" dirty="0" smtClean="0">
                <a:cs typeface="Tahoma" pitchFamily="34" charset="0"/>
              </a:rPr>
              <a:t>maciej.gerc@grupaiqs.pl</a:t>
            </a:r>
          </a:p>
        </p:txBody>
      </p:sp>
      <p:sp>
        <p:nvSpPr>
          <p:cNvPr id="8" name="Prostokąt 7"/>
          <p:cNvSpPr/>
          <p:nvPr userDrawn="1"/>
        </p:nvSpPr>
        <p:spPr>
          <a:xfrm>
            <a:off x="4139952" y="5219908"/>
            <a:ext cx="43107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b="1" dirty="0" err="1" smtClean="0">
                <a:cs typeface="Tahoma" pitchFamily="34" charset="0"/>
              </a:rPr>
              <a:t>marta.openchowska@grupaiqs.pl</a:t>
            </a:r>
            <a:endParaRPr lang="pl-PL" b="1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92163" y="836613"/>
            <a:ext cx="7958137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82638" y="2827338"/>
            <a:ext cx="7977187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82638" y="4800600"/>
            <a:ext cx="7967662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1322850"/>
            <a:ext cx="7944062" cy="10801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91435" y="836712"/>
            <a:ext cx="7939222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782554" y="3356992"/>
            <a:ext cx="7954409" cy="10801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"/>
          <p:cNvSpPr>
            <a:spLocks noGrp="1"/>
          </p:cNvSpPr>
          <p:nvPr>
            <p:ph idx="22"/>
          </p:nvPr>
        </p:nvSpPr>
        <p:spPr>
          <a:xfrm>
            <a:off x="782556" y="5301208"/>
            <a:ext cx="7967744" cy="10801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782555" y="2827312"/>
            <a:ext cx="7944911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782557" y="4800556"/>
            <a:ext cx="7954406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3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EEB9A73E-CA12-4F65-99BD-9E7FA050BED9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81050" y="836613"/>
            <a:ext cx="3995738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81050" y="2852738"/>
            <a:ext cx="4006850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81050" y="4826000"/>
            <a:ext cx="3995738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0" y="1391685"/>
            <a:ext cx="7957399" cy="10142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80977" y="836712"/>
            <a:ext cx="399646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792900" y="3385096"/>
            <a:ext cx="7957400" cy="10142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"/>
          <p:cNvSpPr>
            <a:spLocks noGrp="1"/>
          </p:cNvSpPr>
          <p:nvPr>
            <p:ph idx="22"/>
          </p:nvPr>
        </p:nvSpPr>
        <p:spPr>
          <a:xfrm>
            <a:off x="782555" y="5367108"/>
            <a:ext cx="7957399" cy="10142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780977" y="2852936"/>
            <a:ext cx="399646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780977" y="4825956"/>
            <a:ext cx="399646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3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86C33B09-AD06-4E64-99DC-B3BB645D751F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 userDrawn="1"/>
        </p:nvSpPr>
        <p:spPr>
          <a:xfrm>
            <a:off x="792163" y="836613"/>
            <a:ext cx="3851275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0" name="Prostokąt zaokrąglony 9"/>
          <p:cNvSpPr/>
          <p:nvPr userDrawn="1"/>
        </p:nvSpPr>
        <p:spPr>
          <a:xfrm>
            <a:off x="4932363" y="836613"/>
            <a:ext cx="3827462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1437980"/>
            <a:ext cx="3851107" cy="124953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91435" y="845546"/>
            <a:ext cx="3852573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4959021" y="1437980"/>
            <a:ext cx="3777944" cy="124953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4932039" y="845546"/>
            <a:ext cx="380492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1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2" name="Symbol zastępczy numeru slajdu 5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942094DD-A19A-4A1C-B20C-B70128E76956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3" name="Symbol zastępczy stopki 11"/>
          <p:cNvSpPr>
            <a:spLocks noGrp="1"/>
          </p:cNvSpPr>
          <p:nvPr>
            <p:ph type="ftr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 userDrawn="1"/>
        </p:nvSpPr>
        <p:spPr>
          <a:xfrm rot="16200000">
            <a:off x="38101" y="1582737"/>
            <a:ext cx="2468562" cy="976313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10" name="Prostokąt zaokrąglony 9"/>
          <p:cNvSpPr/>
          <p:nvPr userDrawn="1"/>
        </p:nvSpPr>
        <p:spPr>
          <a:xfrm rot="16200000">
            <a:off x="19051" y="4640262"/>
            <a:ext cx="2506662" cy="976313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051721" y="836714"/>
            <a:ext cx="6685243" cy="244792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 rot="16200000">
            <a:off x="37684" y="1603177"/>
            <a:ext cx="2469159" cy="936229"/>
          </a:xfrm>
        </p:spPr>
        <p:txBody>
          <a:bodyPr lIns="90000" rIns="126000"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2028859" y="3875694"/>
            <a:ext cx="6708105" cy="250605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5"/>
          <p:cNvSpPr>
            <a:spLocks noGrp="1"/>
          </p:cNvSpPr>
          <p:nvPr>
            <p:ph sz="quarter" idx="24"/>
          </p:nvPr>
        </p:nvSpPr>
        <p:spPr>
          <a:xfrm rot="16200000">
            <a:off x="19447" y="4660396"/>
            <a:ext cx="2505634" cy="93622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1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2028859" y="6453336"/>
            <a:ext cx="6721441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2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687FAED7-C04E-4091-AF91-C9B709C67F56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3" name="Symbol zastępczy stopki 11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98513" y="2827338"/>
            <a:ext cx="17145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98513" y="4810125"/>
            <a:ext cx="17145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98513" y="836613"/>
            <a:ext cx="17145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3" name="Prostokąt zaokrąglony 12"/>
          <p:cNvSpPr/>
          <p:nvPr userDrawn="1"/>
        </p:nvSpPr>
        <p:spPr>
          <a:xfrm>
            <a:off x="2700338" y="857250"/>
            <a:ext cx="6038850" cy="15716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4" name="Prostokąt zaokrąglony 13"/>
          <p:cNvSpPr/>
          <p:nvPr userDrawn="1"/>
        </p:nvSpPr>
        <p:spPr>
          <a:xfrm>
            <a:off x="2719388" y="2827338"/>
            <a:ext cx="6040437" cy="15716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5" name="Prostokąt zaokrąglony 14"/>
          <p:cNvSpPr/>
          <p:nvPr userDrawn="1"/>
        </p:nvSpPr>
        <p:spPr>
          <a:xfrm>
            <a:off x="2719388" y="4810125"/>
            <a:ext cx="6040437" cy="15716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75972" y="933599"/>
            <a:ext cx="5974328" cy="14747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876763" y="908702"/>
            <a:ext cx="1558943" cy="141906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2796138" y="2882204"/>
            <a:ext cx="5954162" cy="151680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"/>
          <p:cNvSpPr>
            <a:spLocks noGrp="1"/>
          </p:cNvSpPr>
          <p:nvPr>
            <p:ph idx="22"/>
          </p:nvPr>
        </p:nvSpPr>
        <p:spPr>
          <a:xfrm>
            <a:off x="2796138" y="4889698"/>
            <a:ext cx="5940826" cy="14916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869769" y="2903665"/>
            <a:ext cx="1572931" cy="141906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869769" y="4889698"/>
            <a:ext cx="1572931" cy="141906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6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26179D73-8D9D-40A8-AA93-3BA47AA2B110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7" name="Symbol zastępczy stopki 27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836613"/>
            <a:ext cx="7957399" cy="554513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8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A35BE2FC-9679-4B05-BFB2-808364A7A487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92163" y="836613"/>
            <a:ext cx="7967662" cy="7715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zaokrąglony 6"/>
          <p:cNvSpPr/>
          <p:nvPr userDrawn="1"/>
        </p:nvSpPr>
        <p:spPr>
          <a:xfrm>
            <a:off x="792163" y="1803400"/>
            <a:ext cx="7967662" cy="4578350"/>
          </a:xfrm>
          <a:prstGeom prst="roundRect">
            <a:avLst>
              <a:gd name="adj" fmla="val 3373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5" y="1803400"/>
            <a:ext cx="7967661" cy="45783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92165" y="839542"/>
            <a:ext cx="7958136" cy="76814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0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DA7291DC-F0FC-4208-BA85-DE3A707220F5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92163" y="5083175"/>
            <a:ext cx="7967662" cy="1298575"/>
          </a:xfrm>
          <a:prstGeom prst="roundRect">
            <a:avLst>
              <a:gd name="adj" fmla="val 8746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zaokrąglony 6"/>
          <p:cNvSpPr/>
          <p:nvPr userDrawn="1"/>
        </p:nvSpPr>
        <p:spPr>
          <a:xfrm>
            <a:off x="792163" y="836613"/>
            <a:ext cx="7967662" cy="4083050"/>
          </a:xfrm>
          <a:prstGeom prst="roundRect">
            <a:avLst>
              <a:gd name="adj" fmla="val 3373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4" y="836614"/>
            <a:ext cx="7944800" cy="40837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3" name="Symbol zastępczy zawartości 2"/>
          <p:cNvSpPr>
            <a:spLocks noGrp="1"/>
          </p:cNvSpPr>
          <p:nvPr>
            <p:ph idx="17"/>
          </p:nvPr>
        </p:nvSpPr>
        <p:spPr>
          <a:xfrm>
            <a:off x="782665" y="5082607"/>
            <a:ext cx="7977161" cy="129612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9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491219E2-4A75-4A2D-BF2C-AEB2C639716D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 userDrawn="1"/>
        </p:nvSpPr>
        <p:spPr>
          <a:xfrm>
            <a:off x="5076825" y="2624138"/>
            <a:ext cx="36830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0" name="Prostokąt zaokrąglony 9"/>
          <p:cNvSpPr/>
          <p:nvPr userDrawn="1"/>
        </p:nvSpPr>
        <p:spPr>
          <a:xfrm>
            <a:off x="792163" y="836613"/>
            <a:ext cx="37084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5076825" y="836613"/>
            <a:ext cx="36830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92163" y="2624138"/>
            <a:ext cx="37084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3" y="4406900"/>
            <a:ext cx="7967662" cy="19748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0" name="Symbol zastępczy zawartości 2"/>
          <p:cNvSpPr>
            <a:spLocks noGrp="1"/>
          </p:cNvSpPr>
          <p:nvPr>
            <p:ph idx="17"/>
          </p:nvPr>
        </p:nvSpPr>
        <p:spPr>
          <a:xfrm>
            <a:off x="782665" y="882427"/>
            <a:ext cx="3679227" cy="152591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1" name="Symbol zastępczy zawartości 2"/>
          <p:cNvSpPr>
            <a:spLocks noGrp="1"/>
          </p:cNvSpPr>
          <p:nvPr>
            <p:ph idx="18"/>
          </p:nvPr>
        </p:nvSpPr>
        <p:spPr>
          <a:xfrm>
            <a:off x="782666" y="2695648"/>
            <a:ext cx="3680740" cy="1500039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2" name="Symbol zastępczy zawartości 2"/>
          <p:cNvSpPr>
            <a:spLocks noGrp="1"/>
          </p:cNvSpPr>
          <p:nvPr>
            <p:ph idx="19"/>
          </p:nvPr>
        </p:nvSpPr>
        <p:spPr>
          <a:xfrm>
            <a:off x="5076056" y="882427"/>
            <a:ext cx="3670895" cy="152591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3" name="Symbol zastępczy zawartości 2"/>
          <p:cNvSpPr>
            <a:spLocks noGrp="1"/>
          </p:cNvSpPr>
          <p:nvPr>
            <p:ph idx="20"/>
          </p:nvPr>
        </p:nvSpPr>
        <p:spPr>
          <a:xfrm>
            <a:off x="5076057" y="2695648"/>
            <a:ext cx="3672408" cy="1500039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6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3" name="Symbol zastępczy numeru slajdu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0B236ED1-4601-4EE4-83F8-FEA03781FB1E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4" name="Symbol zastępczy stopki 14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kąt zaokrąglony 12"/>
          <p:cNvSpPr/>
          <p:nvPr userDrawn="1"/>
        </p:nvSpPr>
        <p:spPr>
          <a:xfrm>
            <a:off x="792163" y="83978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4" name="Prostokąt z rogami zaokrąglonymi z jednej strony 13"/>
          <p:cNvSpPr/>
          <p:nvPr userDrawn="1"/>
        </p:nvSpPr>
        <p:spPr>
          <a:xfrm>
            <a:off x="792163" y="83661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5" name="Prostokąt zaokrąglony 14"/>
          <p:cNvSpPr/>
          <p:nvPr userDrawn="1"/>
        </p:nvSpPr>
        <p:spPr>
          <a:xfrm>
            <a:off x="5040313" y="83978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6" name="Prostokąt z rogami zaokrąglonymi z jednej strony 15"/>
          <p:cNvSpPr/>
          <p:nvPr userDrawn="1"/>
        </p:nvSpPr>
        <p:spPr>
          <a:xfrm>
            <a:off x="5040313" y="83661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8" name="Prostokąt zaokrąglony 17"/>
          <p:cNvSpPr/>
          <p:nvPr userDrawn="1"/>
        </p:nvSpPr>
        <p:spPr>
          <a:xfrm>
            <a:off x="792163" y="285273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9" name="Prostokąt z rogami zaokrąglonymi z jednej strony 18"/>
          <p:cNvSpPr/>
          <p:nvPr userDrawn="1"/>
        </p:nvSpPr>
        <p:spPr>
          <a:xfrm>
            <a:off x="792163" y="284956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0" name="Prostokąt zaokrąglony 19"/>
          <p:cNvSpPr/>
          <p:nvPr userDrawn="1"/>
        </p:nvSpPr>
        <p:spPr>
          <a:xfrm>
            <a:off x="5040313" y="285273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1" name="Prostokąt z rogami zaokrąglonymi z jednej strony 20"/>
          <p:cNvSpPr/>
          <p:nvPr userDrawn="1"/>
        </p:nvSpPr>
        <p:spPr>
          <a:xfrm>
            <a:off x="5040313" y="284956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3" y="4876800"/>
            <a:ext cx="7967662" cy="15049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0" name="Symbol zastępczy zawartości 2"/>
          <p:cNvSpPr>
            <a:spLocks noGrp="1"/>
          </p:cNvSpPr>
          <p:nvPr>
            <p:ph idx="17"/>
          </p:nvPr>
        </p:nvSpPr>
        <p:spPr>
          <a:xfrm>
            <a:off x="782665" y="1340768"/>
            <a:ext cx="3679227" cy="137085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1" name="Symbol zastępczy zawartości 2"/>
          <p:cNvSpPr>
            <a:spLocks noGrp="1"/>
          </p:cNvSpPr>
          <p:nvPr>
            <p:ph idx="18"/>
          </p:nvPr>
        </p:nvSpPr>
        <p:spPr>
          <a:xfrm>
            <a:off x="782666" y="3429446"/>
            <a:ext cx="3680740" cy="129569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2" name="Symbol zastępczy zawartości 2"/>
          <p:cNvSpPr>
            <a:spLocks noGrp="1"/>
          </p:cNvSpPr>
          <p:nvPr>
            <p:ph idx="19"/>
          </p:nvPr>
        </p:nvSpPr>
        <p:spPr>
          <a:xfrm>
            <a:off x="5040636" y="1340768"/>
            <a:ext cx="3706316" cy="137085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3" name="Symbol zastępczy zawartości 2"/>
          <p:cNvSpPr>
            <a:spLocks noGrp="1"/>
          </p:cNvSpPr>
          <p:nvPr>
            <p:ph idx="20"/>
          </p:nvPr>
        </p:nvSpPr>
        <p:spPr>
          <a:xfrm>
            <a:off x="5039907" y="3429446"/>
            <a:ext cx="3708557" cy="129569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7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828675" y="841236"/>
            <a:ext cx="3633217" cy="398702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4" name="Symbol zastępczy zawartości 25"/>
          <p:cNvSpPr>
            <a:spLocks noGrp="1"/>
          </p:cNvSpPr>
          <p:nvPr>
            <p:ph sz="quarter" idx="21"/>
          </p:nvPr>
        </p:nvSpPr>
        <p:spPr>
          <a:xfrm>
            <a:off x="5077147" y="841236"/>
            <a:ext cx="3633217" cy="398702"/>
          </a:xfrm>
        </p:spPr>
        <p:txBody>
          <a:bodyPr anchor="ctr">
            <a:no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7" name="Symbol zastępczy zawartości 25"/>
          <p:cNvSpPr>
            <a:spLocks noGrp="1"/>
          </p:cNvSpPr>
          <p:nvPr>
            <p:ph sz="quarter" idx="22"/>
          </p:nvPr>
        </p:nvSpPr>
        <p:spPr>
          <a:xfrm>
            <a:off x="828675" y="2874027"/>
            <a:ext cx="3633217" cy="410957"/>
          </a:xfrm>
        </p:spPr>
        <p:txBody>
          <a:bodyPr anchor="ctr">
            <a:no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6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5077147" y="2874027"/>
            <a:ext cx="3633217" cy="410957"/>
          </a:xfrm>
        </p:spPr>
        <p:txBody>
          <a:bodyPr anchor="ctr">
            <a:no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numeru slajdu 5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4631288B-3126-4913-BA6D-9C06DB094A0C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25" name="Symbol zastępczy stopki 28"/>
          <p:cNvSpPr>
            <a:spLocks noGrp="1"/>
          </p:cNvSpPr>
          <p:nvPr>
            <p:ph type="ftr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92163" y="4941888"/>
            <a:ext cx="7967662" cy="1443037"/>
          </a:xfrm>
          <a:prstGeom prst="roundRect">
            <a:avLst>
              <a:gd name="adj" fmla="val 19502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4" y="836614"/>
            <a:ext cx="7944800" cy="39605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3" name="Symbol zastępczy zawartości 2"/>
          <p:cNvSpPr>
            <a:spLocks noGrp="1"/>
          </p:cNvSpPr>
          <p:nvPr>
            <p:ph idx="17"/>
          </p:nvPr>
        </p:nvSpPr>
        <p:spPr>
          <a:xfrm>
            <a:off x="838200" y="4941168"/>
            <a:ext cx="7898764" cy="1440582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0FD88436-0D0D-41E3-A593-5A5FE360F815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9" name="Symbol zastępczy stopki 8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84225" y="4664075"/>
            <a:ext cx="2419350" cy="1728788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92163" y="849313"/>
            <a:ext cx="2411412" cy="360045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3556000" y="4652963"/>
            <a:ext cx="2420938" cy="1728787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3" name="Prostokąt zaokrąglony 12"/>
          <p:cNvSpPr/>
          <p:nvPr userDrawn="1"/>
        </p:nvSpPr>
        <p:spPr>
          <a:xfrm>
            <a:off x="6327775" y="4652963"/>
            <a:ext cx="2420938" cy="1728787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4" name="Prostokąt zaokrąglony 13"/>
          <p:cNvSpPr/>
          <p:nvPr userDrawn="1"/>
        </p:nvSpPr>
        <p:spPr>
          <a:xfrm>
            <a:off x="3563938" y="836613"/>
            <a:ext cx="2411412" cy="360045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5" name="Prostokąt zaokrąglony 14"/>
          <p:cNvSpPr/>
          <p:nvPr userDrawn="1"/>
        </p:nvSpPr>
        <p:spPr>
          <a:xfrm>
            <a:off x="6337300" y="849313"/>
            <a:ext cx="2411413" cy="360045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68343" y="928298"/>
            <a:ext cx="2335232" cy="35141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861359" y="4736065"/>
            <a:ext cx="2200676" cy="156081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Symbol zastępczy zawartości 25"/>
          <p:cNvSpPr>
            <a:spLocks noGrp="1"/>
          </p:cNvSpPr>
          <p:nvPr>
            <p:ph sz="quarter" idx="17"/>
          </p:nvPr>
        </p:nvSpPr>
        <p:spPr>
          <a:xfrm>
            <a:off x="3667468" y="4725126"/>
            <a:ext cx="2200676" cy="1560819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9" name="Symbol zastępczy zawartości 25"/>
          <p:cNvSpPr>
            <a:spLocks noGrp="1"/>
          </p:cNvSpPr>
          <p:nvPr>
            <p:ph sz="quarter" idx="18"/>
          </p:nvPr>
        </p:nvSpPr>
        <p:spPr>
          <a:xfrm>
            <a:off x="6405975" y="4725126"/>
            <a:ext cx="2200676" cy="1560819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0" name="Symbol zastępczy zawartości 2"/>
          <p:cNvSpPr>
            <a:spLocks noGrp="1"/>
          </p:cNvSpPr>
          <p:nvPr>
            <p:ph idx="19"/>
          </p:nvPr>
        </p:nvSpPr>
        <p:spPr>
          <a:xfrm>
            <a:off x="3640068" y="915747"/>
            <a:ext cx="2335232" cy="35141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2" name="Symbol zastępczy zawartości 2"/>
          <p:cNvSpPr>
            <a:spLocks noGrp="1"/>
          </p:cNvSpPr>
          <p:nvPr>
            <p:ph idx="20"/>
          </p:nvPr>
        </p:nvSpPr>
        <p:spPr>
          <a:xfrm>
            <a:off x="6412959" y="928298"/>
            <a:ext cx="2335232" cy="35141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6" name="Symbol zastępczy numeru slajdu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1BF473CF-E718-41D1-96ED-C87DA54F0517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92163" y="836613"/>
            <a:ext cx="2908981" cy="115222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779912" y="836614"/>
            <a:ext cx="4957051" cy="55451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792161" y="2132856"/>
            <a:ext cx="2908981" cy="424889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AF0A58F9-8033-4E1C-A581-4F9E9B60E4EB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792901" y="836613"/>
            <a:ext cx="7957399" cy="554513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5459F7CC-DFB9-4E2D-85B0-103058C774FF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836613"/>
            <a:ext cx="2057400" cy="5545137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792161" y="836613"/>
            <a:ext cx="5684839" cy="554513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6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2D449A56-1A44-4D2D-8079-4C2517524753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836613"/>
            <a:ext cx="5486400" cy="389096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1014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789814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76EA1D75-CEE1-418A-BE0E-F5A502B5D461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_fli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1700213"/>
            <a:ext cx="1971675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836613"/>
            <a:ext cx="5363275" cy="554513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94B07E1B-F78E-496F-BBED-6DE701111A9A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82638" y="839788"/>
            <a:ext cx="7977187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1384300"/>
            <a:ext cx="7957399" cy="49974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82665" y="836712"/>
            <a:ext cx="7954299" cy="414033"/>
          </a:xfrm>
        </p:spPr>
        <p:txBody>
          <a:bodyPr/>
          <a:lstStyle>
            <a:lvl1pPr>
              <a:buClr>
                <a:schemeClr val="bg1"/>
              </a:buClr>
              <a:buSzPct val="75000"/>
              <a:buFont typeface="Wingdings" pitchFamily="2" charset="2"/>
              <a:buChar char="n"/>
              <a:defRPr sz="18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9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stopki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10" name="Symbol zastępczy numeru slajdu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BF3DCC8B-AB61-40C9-81A1-35AF56F56086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782664" y="836613"/>
            <a:ext cx="3789335" cy="554513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004048" y="836613"/>
            <a:ext cx="3732916" cy="554513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D7C24EFE-CCE2-4ACE-9856-66FFB0B5E278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82665" y="836712"/>
            <a:ext cx="377638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782665" y="1620490"/>
            <a:ext cx="3776388" cy="47612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991100" y="836712"/>
            <a:ext cx="3757364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991100" y="1620490"/>
            <a:ext cx="3757364" cy="47612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10" name="Symbol zastępczy tekstu 7"/>
          <p:cNvSpPr>
            <a:spLocks noGrp="1"/>
          </p:cNvSpPr>
          <p:nvPr>
            <p:ph type="body" sz="quarter" idx="13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E2EEBE4F-3992-4531-B8AB-85E4B2FB3765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5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0E57CF95-F108-4D28-B321-02ED94D5405B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F242D69A-BCE0-476B-A8D2-E086227B59C3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agłówek sekcji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z zaokrąglonym rogiem 4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6" name="Prostokąt z zaokrąglonym rogiem 5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6"/>
          <p:cNvSpPr/>
          <p:nvPr userDrawn="1"/>
        </p:nvSpPr>
        <p:spPr>
          <a:xfrm>
            <a:off x="0" y="0"/>
            <a:ext cx="9144000" cy="36513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7584" y="2708275"/>
            <a:ext cx="4005259" cy="2736949"/>
          </a:xfrm>
        </p:spPr>
        <p:txBody>
          <a:bodyPr anchor="t"/>
          <a:lstStyle>
            <a:lvl1pPr algn="l">
              <a:defRPr sz="2800" b="1" cap="none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4" name="Symbol zastępczy obrazu 7"/>
          <p:cNvSpPr>
            <a:spLocks noGrp="1"/>
          </p:cNvSpPr>
          <p:nvPr>
            <p:ph type="pic" sz="quarter" idx="11"/>
          </p:nvPr>
        </p:nvSpPr>
        <p:spPr>
          <a:xfrm>
            <a:off x="5340424" y="2708920"/>
            <a:ext cx="3048000" cy="2018369"/>
          </a:xfrm>
          <a:prstGeom prst="roundRect">
            <a:avLst>
              <a:gd name="adj" fmla="val 10568"/>
            </a:avLst>
          </a:prstGeom>
          <a:ln w="19050">
            <a:solidFill>
              <a:schemeClr val="accent1"/>
            </a:solidFill>
          </a:ln>
        </p:spPr>
        <p:txBody>
          <a:bodyPr rtlCol="0">
            <a:normAutofit/>
          </a:bodyPr>
          <a:lstStyle/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8" name="Symbol zastępczy daty 8"/>
          <p:cNvSpPr>
            <a:spLocks noGrp="1"/>
          </p:cNvSpPr>
          <p:nvPr>
            <p:ph type="dt" sz="half" idx="12"/>
          </p:nvPr>
        </p:nvSpPr>
        <p:spPr>
          <a:xfrm>
            <a:off x="7691438" y="6237288"/>
            <a:ext cx="10683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stopki 10"/>
          <p:cNvSpPr>
            <a:spLocks noGrp="1"/>
          </p:cNvSpPr>
          <p:nvPr>
            <p:ph type="ftr" sz="quarter" idx="13"/>
          </p:nvPr>
        </p:nvSpPr>
        <p:spPr>
          <a:xfrm>
            <a:off x="33338" y="6661150"/>
            <a:ext cx="7967662" cy="177800"/>
          </a:xfrm>
        </p:spPr>
        <p:txBody>
          <a:bodyPr>
            <a:noAutofit/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2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1" cstate="print"/>
          <a:srcRect/>
          <a:stretch>
            <a:fillRect/>
          </a:stretch>
        </p:blipFill>
        <p:spPr bwMode="auto">
          <a:xfrm>
            <a:off x="-11113" y="-9525"/>
            <a:ext cx="9156701" cy="84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Prostokąt z zaokrąglonym rogiem 6"/>
          <p:cNvSpPr/>
          <p:nvPr/>
        </p:nvSpPr>
        <p:spPr>
          <a:xfrm>
            <a:off x="354013" y="1196975"/>
            <a:ext cx="215900" cy="5661025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9" name="Rectangle 35"/>
          <p:cNvSpPr>
            <a:spLocks noChangeArrowheads="1"/>
          </p:cNvSpPr>
          <p:nvPr/>
        </p:nvSpPr>
        <p:spPr bwMode="auto">
          <a:xfrm>
            <a:off x="0" y="836613"/>
            <a:ext cx="522288" cy="6021387"/>
          </a:xfrm>
          <a:prstGeom prst="round1Rect">
            <a:avLst/>
          </a:prstGeom>
          <a:solidFill>
            <a:srgbClr val="AF000A"/>
          </a:solidFill>
          <a:ln w="9525">
            <a:noFill/>
            <a:miter lim="800000"/>
            <a:headEnd/>
            <a:tailEnd/>
          </a:ln>
          <a:effectLst/>
        </p:spPr>
        <p:txBody>
          <a:bodyPr lIns="91432" tIns="0" rIns="413966" bIns="0" anchor="ctr"/>
          <a:lstStyle/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endParaRPr lang="pl-PL" dirty="0">
              <a:latin typeface="Tahoma" charset="0"/>
              <a:cs typeface="+mn-cs"/>
            </a:endParaRPr>
          </a:p>
        </p:txBody>
      </p:sp>
      <p:pic>
        <p:nvPicPr>
          <p:cNvPr id="1029" name="Picture 4"/>
          <p:cNvPicPr>
            <a:picLocks noChangeAspect="1" noChangeArrowheads="1"/>
          </p:cNvPicPr>
          <p:nvPr/>
        </p:nvPicPr>
        <p:blipFill>
          <a:blip r:embed="rId32" cstate="print"/>
          <a:srcRect/>
          <a:stretch>
            <a:fillRect/>
          </a:stretch>
        </p:blipFill>
        <p:spPr bwMode="auto">
          <a:xfrm>
            <a:off x="85725" y="150813"/>
            <a:ext cx="639763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782638" y="44450"/>
            <a:ext cx="7102475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pl-PL" smtClean="0"/>
          </a:p>
        </p:txBody>
      </p:sp>
      <p:sp>
        <p:nvSpPr>
          <p:cNvPr id="1031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792163" y="828675"/>
            <a:ext cx="7958137" cy="555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795338" y="6394450"/>
            <a:ext cx="10683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 rot="16200000">
            <a:off x="-2393157" y="3371057"/>
            <a:ext cx="5268913" cy="463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0" y="6381750"/>
            <a:ext cx="5254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3B5AC00F-63AC-4912-809B-1B938B2F6638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grpSp>
        <p:nvGrpSpPr>
          <p:cNvPr id="1035" name="Grupa 12" hidden="1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904413" cy="6858000"/>
          </a:xfrm>
        </p:grpSpPr>
        <p:cxnSp>
          <p:nvCxnSpPr>
            <p:cNvPr id="14" name="Łącznik prosty 13"/>
            <p:cNvCxnSpPr/>
            <p:nvPr userDrawn="1"/>
          </p:nvCxnSpPr>
          <p:spPr>
            <a:xfrm rot="5400000">
              <a:off x="-2570961" y="3429000"/>
              <a:ext cx="6858000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Łącznik prosty 14"/>
            <p:cNvCxnSpPr/>
            <p:nvPr userDrawn="1"/>
          </p:nvCxnSpPr>
          <p:spPr>
            <a:xfrm rot="5400000">
              <a:off x="6059290" y="3429000"/>
              <a:ext cx="6858000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Łącznik prosty 15"/>
            <p:cNvCxnSpPr/>
            <p:nvPr userDrawn="1"/>
          </p:nvCxnSpPr>
          <p:spPr>
            <a:xfrm>
              <a:off x="0" y="6381750"/>
              <a:ext cx="9904413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Łącznik prosty 16"/>
            <p:cNvCxnSpPr/>
            <p:nvPr userDrawn="1"/>
          </p:nvCxnSpPr>
          <p:spPr>
            <a:xfrm>
              <a:off x="0" y="765175"/>
              <a:ext cx="9904413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Prostokąt 17"/>
          <p:cNvSpPr/>
          <p:nvPr/>
        </p:nvSpPr>
        <p:spPr>
          <a:xfrm rot="5400000" flipV="1">
            <a:off x="5691982" y="3404393"/>
            <a:ext cx="6858000" cy="49213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pic>
        <p:nvPicPr>
          <p:cNvPr id="1037" name="Picture 2" descr="Herb m.st. Warszawy"/>
          <p:cNvPicPr>
            <a:picLocks noChangeAspect="1" noChangeArrowheads="1"/>
          </p:cNvPicPr>
          <p:nvPr userDrawn="1"/>
        </p:nvPicPr>
        <p:blipFill>
          <a:blip r:embed="rId33" cstate="print"/>
          <a:srcRect/>
          <a:stretch>
            <a:fillRect/>
          </a:stretch>
        </p:blipFill>
        <p:spPr bwMode="auto">
          <a:xfrm>
            <a:off x="8542338" y="44450"/>
            <a:ext cx="422275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  <p:sldLayoutId id="2147483797" r:id="rId17"/>
    <p:sldLayoutId id="2147483798" r:id="rId18"/>
    <p:sldLayoutId id="2147483799" r:id="rId19"/>
    <p:sldLayoutId id="2147483800" r:id="rId20"/>
    <p:sldLayoutId id="2147483801" r:id="rId21"/>
    <p:sldLayoutId id="2147483802" r:id="rId22"/>
    <p:sldLayoutId id="2147483803" r:id="rId23"/>
    <p:sldLayoutId id="2147483804" r:id="rId24"/>
    <p:sldLayoutId id="2147483805" r:id="rId25"/>
    <p:sldLayoutId id="2147483806" r:id="rId26"/>
    <p:sldLayoutId id="2147483807" r:id="rId27"/>
    <p:sldLayoutId id="2147483808" r:id="rId28"/>
    <p:sldLayoutId id="2147483809" r:id="rId2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 kern="1200">
          <a:solidFill>
            <a:srgbClr val="AF000A"/>
          </a:solidFill>
          <a:latin typeface="Tahoma" pitchFamily="34" charset="0"/>
          <a:ea typeface="+mj-ea"/>
          <a:cs typeface="Tahoma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6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3.xml"/><Relationship Id="rId4" Type="http://schemas.openxmlformats.org/officeDocument/2006/relationships/chart" Target="../charts/chart2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ytuł 1"/>
          <p:cNvSpPr>
            <a:spLocks noGrp="1"/>
          </p:cNvSpPr>
          <p:nvPr>
            <p:ph type="ctrTitle"/>
          </p:nvPr>
        </p:nvSpPr>
        <p:spPr>
          <a:xfrm>
            <a:off x="468313" y="3141663"/>
            <a:ext cx="8207375" cy="194468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l-PL" sz="2800" smtClean="0"/>
              <a:t>TAJEMNICZY KLIENT</a:t>
            </a:r>
            <a:br>
              <a:rPr lang="pl-PL" sz="2800" smtClean="0"/>
            </a:br>
            <a:r>
              <a:rPr lang="pl-PL" sz="2800" smtClean="0"/>
              <a:t>URZĄD DZIELNICY ŚRÓDMIEŚCIE</a:t>
            </a:r>
            <a:br>
              <a:rPr lang="pl-PL" sz="2800" smtClean="0"/>
            </a:br>
            <a:r>
              <a:rPr lang="pl-PL" sz="2800" smtClean="0"/>
              <a:t/>
            </a:r>
            <a:br>
              <a:rPr lang="pl-PL" sz="2800" smtClean="0"/>
            </a:br>
            <a:r>
              <a:rPr lang="pl-PL" sz="2000" b="0" smtClean="0"/>
              <a:t>RAPORT Z BADANIA</a:t>
            </a:r>
            <a:r>
              <a:rPr lang="pl-PL" sz="2800" smtClean="0"/>
              <a:t/>
            </a:r>
            <a:br>
              <a:rPr lang="pl-PL" sz="2800" smtClean="0"/>
            </a:br>
            <a:endParaRPr lang="pl-PL" sz="2800" smtClean="0"/>
          </a:p>
        </p:txBody>
      </p:sp>
      <p:sp>
        <p:nvSpPr>
          <p:cNvPr id="31747" name="Symbol zastępczy stopki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dirty="0" smtClean="0"/>
              <a:t>Warszawa,  19 grudnia 2012</a:t>
            </a:r>
          </a:p>
        </p:txBody>
      </p:sp>
      <p:sp>
        <p:nvSpPr>
          <p:cNvPr id="31748" name="pole tekstowe 5"/>
          <p:cNvSpPr txBox="1">
            <a:spLocks noChangeArrowheads="1"/>
          </p:cNvSpPr>
          <p:nvPr/>
        </p:nvSpPr>
        <p:spPr bwMode="auto">
          <a:xfrm>
            <a:off x="4248150" y="5157788"/>
            <a:ext cx="6084888" cy="103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6" rIns="91432" bIns="45716">
            <a:spAutoFit/>
          </a:bodyPr>
          <a:lstStyle/>
          <a:p>
            <a:pPr marL="341313" indent="-341313" eaLnBrk="0" hangingPunct="0">
              <a:spcBef>
                <a:spcPct val="20000"/>
              </a:spcBef>
              <a:buClr>
                <a:srgbClr val="C00000"/>
              </a:buClr>
              <a:buSzPct val="90000"/>
            </a:pPr>
            <a:r>
              <a:rPr lang="pl-PL" b="1">
                <a:cs typeface="Tahoma" pitchFamily="34" charset="0"/>
              </a:rPr>
              <a:t>Centrum Komunikacji Społecznej</a:t>
            </a:r>
          </a:p>
          <a:p>
            <a:pPr marL="341313" indent="-341313" eaLnBrk="0" hangingPunct="0">
              <a:spcBef>
                <a:spcPct val="20000"/>
              </a:spcBef>
              <a:buClr>
                <a:srgbClr val="C00000"/>
              </a:buClr>
              <a:buSzPct val="90000"/>
            </a:pPr>
            <a:r>
              <a:rPr lang="pl-PL" b="1">
                <a:cs typeface="Tahoma" pitchFamily="34" charset="0"/>
              </a:rPr>
              <a:t>Urzędu m.st. Warszawy</a:t>
            </a:r>
          </a:p>
          <a:p>
            <a:pPr marL="341313" indent="-341313" eaLnBrk="0" hangingPunct="0">
              <a:spcBef>
                <a:spcPct val="20000"/>
              </a:spcBef>
              <a:buClr>
                <a:srgbClr val="C00000"/>
              </a:buClr>
              <a:buSzPct val="90000"/>
            </a:pPr>
            <a:endParaRPr lang="pl-PL"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40963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E22C2D4-17CC-4B4C-B318-3E564706F7A0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pl-PL" smtClean="0"/>
          </a:p>
        </p:txBody>
      </p:sp>
      <p:sp>
        <p:nvSpPr>
          <p:cNvPr id="9" name="Tytuł 1"/>
          <p:cNvSpPr txBox="1">
            <a:spLocks/>
          </p:cNvSpPr>
          <p:nvPr/>
        </p:nvSpPr>
        <p:spPr>
          <a:xfrm>
            <a:off x="792163" y="31750"/>
            <a:ext cx="7102475" cy="660400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pl-PL" sz="2000" b="1" dirty="0">
                <a:solidFill>
                  <a:srgbClr val="AF000A"/>
                </a:solidFill>
                <a:ea typeface="+mj-ea"/>
                <a:cs typeface="Tahoma" pitchFamily="34" charset="0"/>
              </a:rPr>
              <a:t>Urząd dzielnicy Śródmieście</a:t>
            </a:r>
          </a:p>
        </p:txBody>
      </p:sp>
      <p:sp>
        <p:nvSpPr>
          <p:cNvPr id="40965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(4)</a:t>
            </a:r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40966" name="Rectangle 3"/>
          <p:cNvSpPr>
            <a:spLocks noChangeArrowheads="1"/>
          </p:cNvSpPr>
          <p:nvPr/>
        </p:nvSpPr>
        <p:spPr bwMode="auto">
          <a:xfrm>
            <a:off x="792163" y="1123950"/>
            <a:ext cx="359886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/>
              <a:t>Gdzie znajdują się formularze / wnioski?</a:t>
            </a:r>
            <a:endParaRPr lang="en-GB" sz="1200"/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842963" y="2166938"/>
          <a:ext cx="8291512" cy="3241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Śródmieście</a:t>
            </a:r>
          </a:p>
        </p:txBody>
      </p:sp>
      <p:sp>
        <p:nvSpPr>
          <p:cNvPr id="41987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41988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6B5D25C-4FD7-455D-AB7C-5C7DE3A7C46A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pl-PL" smtClean="0"/>
          </a:p>
        </p:txBody>
      </p:sp>
      <p:sp>
        <p:nvSpPr>
          <p:cNvPr id="41989" name="Rectangle 4"/>
          <p:cNvSpPr>
            <a:spLocks noChangeArrowheads="1"/>
          </p:cNvSpPr>
          <p:nvPr/>
        </p:nvSpPr>
        <p:spPr bwMode="auto">
          <a:xfrm>
            <a:off x="782638" y="3975100"/>
            <a:ext cx="7199312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/>
              <a:t>Czy formularze / wnioski na terenie urzędu są w miejscu, w którym łatwo je zauważyć?</a:t>
            </a:r>
          </a:p>
        </p:txBody>
      </p:sp>
      <p:sp>
        <p:nvSpPr>
          <p:cNvPr id="41990" name="Text Box 7"/>
          <p:cNvSpPr txBox="1">
            <a:spLocks noChangeArrowheads="1"/>
          </p:cNvSpPr>
          <p:nvPr/>
        </p:nvSpPr>
        <p:spPr bwMode="auto">
          <a:xfrm>
            <a:off x="782638" y="968375"/>
            <a:ext cx="533400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/>
              <a:t>Czy formularze / wnioski, które są na terenie urzędu są uporządkowane</a:t>
            </a:r>
          </a:p>
        </p:txBody>
      </p:sp>
      <p:sp>
        <p:nvSpPr>
          <p:cNvPr id="41991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(5)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706438" y="1754188"/>
          <a:ext cx="7704137" cy="2151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719138" y="4394200"/>
          <a:ext cx="7704137" cy="2151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Śródmieście</a:t>
            </a:r>
          </a:p>
        </p:txBody>
      </p:sp>
      <p:sp>
        <p:nvSpPr>
          <p:cNvPr id="43011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43012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8C69E2F-6293-4D61-826B-F7CD7EF821A4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pl-PL" smtClean="0"/>
          </a:p>
        </p:txBody>
      </p:sp>
      <p:sp>
        <p:nvSpPr>
          <p:cNvPr id="4301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(6)</a:t>
            </a:r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43014" name="Rectangle 3"/>
          <p:cNvSpPr>
            <a:spLocks noChangeArrowheads="1"/>
          </p:cNvSpPr>
          <p:nvPr/>
        </p:nvSpPr>
        <p:spPr bwMode="auto">
          <a:xfrm>
            <a:off x="782638" y="1000125"/>
            <a:ext cx="591502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/>
              <a:t>Gdzie znajdują się wzory wypełnionych formularzy / wniosków?</a:t>
            </a:r>
            <a:endParaRPr lang="en-GB" sz="1200"/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735013" y="1689100"/>
          <a:ext cx="8291512" cy="4129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Śródmieście</a:t>
            </a:r>
          </a:p>
        </p:txBody>
      </p:sp>
      <p:sp>
        <p:nvSpPr>
          <p:cNvPr id="44035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44036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A8B672E-8F60-430C-85D6-BD1CCFA212AB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pl-PL" smtClean="0"/>
          </a:p>
        </p:txBody>
      </p:sp>
      <p:sp>
        <p:nvSpPr>
          <p:cNvPr id="4403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 dirty="0">
                <a:solidFill>
                  <a:schemeClr val="accent1"/>
                </a:solidFill>
              </a:rPr>
              <a:t>OTOCZENIE – WYGLĄD URZĘDU (7)</a:t>
            </a:r>
            <a:endParaRPr lang="en-GB" sz="1200" b="1" dirty="0">
              <a:solidFill>
                <a:schemeClr val="accent1"/>
              </a:solidFill>
            </a:endParaRPr>
          </a:p>
        </p:txBody>
      </p:sp>
      <p:graphicFrame>
        <p:nvGraphicFramePr>
          <p:cNvPr id="14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3451225" y="1433513"/>
          <a:ext cx="4594225" cy="4865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4039" name="pole tekstowe 6"/>
          <p:cNvSpPr txBox="1">
            <a:spLocks noChangeArrowheads="1"/>
          </p:cNvSpPr>
          <p:nvPr/>
        </p:nvSpPr>
        <p:spPr bwMode="auto">
          <a:xfrm>
            <a:off x="8162925" y="157162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0" name="Prostokąt 12"/>
          <p:cNvSpPr>
            <a:spLocks noChangeArrowheads="1"/>
          </p:cNvSpPr>
          <p:nvPr/>
        </p:nvSpPr>
        <p:spPr bwMode="auto">
          <a:xfrm>
            <a:off x="684213" y="1609725"/>
            <a:ext cx="2649537" cy="45545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l-PL" sz="1000" dirty="0">
                <a:latin typeface="Arial" charset="0"/>
              </a:rPr>
              <a:t>Czy odległość blatów  stolików od wzorów wypełnionych formularzy  wniosków na tablicach  w skoroszytach jest odpowiednia?</a:t>
            </a: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r>
              <a:rPr lang="pl-PL" sz="1000" dirty="0">
                <a:latin typeface="Arial" charset="0"/>
              </a:rPr>
              <a:t>Czy liczba blatów  stolików do pisania formularzy  wniosków jest wystarczająca?</a:t>
            </a: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r>
              <a:rPr lang="pl-PL" sz="1000" dirty="0">
                <a:latin typeface="Arial" charset="0"/>
              </a:rPr>
              <a:t>Czy liczba miejsc siedzących dla oczekujących jest wystarczająca?</a:t>
            </a: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r>
              <a:rPr lang="pl-PL" sz="1000" dirty="0">
                <a:latin typeface="Arial" charset="0"/>
              </a:rPr>
              <a:t>Czy są dostępne bezpłatne gazetki  wydawnictwa urzędu na terenie urzędu?</a:t>
            </a: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r>
              <a:rPr lang="pl-PL" sz="1000" dirty="0">
                <a:latin typeface="Arial" charset="0"/>
              </a:rPr>
              <a:t>Czy działa system numerkowy?</a:t>
            </a: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r>
              <a:rPr lang="pl-PL" sz="1000" dirty="0">
                <a:latin typeface="Arial" charset="0"/>
              </a:rPr>
              <a:t>Czy któryś z pracowników podszedł i zaoferował pomoc?</a:t>
            </a:r>
          </a:p>
        </p:txBody>
      </p:sp>
      <p:sp>
        <p:nvSpPr>
          <p:cNvPr id="44041" name="pole tekstowe 6"/>
          <p:cNvSpPr txBox="1">
            <a:spLocks noChangeArrowheads="1"/>
          </p:cNvSpPr>
          <p:nvPr/>
        </p:nvSpPr>
        <p:spPr bwMode="auto">
          <a:xfrm>
            <a:off x="8169275" y="233997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2" name="pole tekstowe 6"/>
          <p:cNvSpPr txBox="1">
            <a:spLocks noChangeArrowheads="1"/>
          </p:cNvSpPr>
          <p:nvPr/>
        </p:nvSpPr>
        <p:spPr bwMode="auto">
          <a:xfrm>
            <a:off x="8166100" y="310832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3" name="pole tekstowe 6"/>
          <p:cNvSpPr txBox="1">
            <a:spLocks noChangeArrowheads="1"/>
          </p:cNvSpPr>
          <p:nvPr/>
        </p:nvSpPr>
        <p:spPr bwMode="auto">
          <a:xfrm>
            <a:off x="8162925" y="3886200"/>
            <a:ext cx="120015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l-PL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l-PL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r>
              <a:rPr lang="pl-PL" sz="1000">
                <a:latin typeface="Arial" charset="0"/>
              </a:rPr>
              <a:t>2009 (N=20)</a:t>
            </a:r>
          </a:p>
        </p:txBody>
      </p:sp>
      <p:sp>
        <p:nvSpPr>
          <p:cNvPr id="44044" name="pole tekstowe 6"/>
          <p:cNvSpPr txBox="1">
            <a:spLocks noChangeArrowheads="1"/>
          </p:cNvSpPr>
          <p:nvPr/>
        </p:nvSpPr>
        <p:spPr bwMode="auto">
          <a:xfrm>
            <a:off x="8169275" y="4654550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5" name="pole tekstowe 6"/>
          <p:cNvSpPr txBox="1">
            <a:spLocks noChangeArrowheads="1"/>
          </p:cNvSpPr>
          <p:nvPr/>
        </p:nvSpPr>
        <p:spPr bwMode="auto">
          <a:xfrm>
            <a:off x="8166100" y="543242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Wygląd zewnętrzny urzędnika i jego stanowisko pracy</a:t>
            </a:r>
            <a:br>
              <a:rPr lang="pl-PL" smtClean="0"/>
            </a:br>
            <a:endParaRPr lang="pl-PL" smtClean="0"/>
          </a:p>
        </p:txBody>
      </p:sp>
      <p:sp>
        <p:nvSpPr>
          <p:cNvPr id="45059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45060" name="Symbol zastępczy numeru slajdu 5"/>
          <p:cNvSpPr>
            <a:spLocks noGrp="1"/>
          </p:cNvSpPr>
          <p:nvPr>
            <p:ph type="sldNum" sz="quarter" idx="429496729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0DE161A-97D6-443B-B256-FCE033E1642C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pl-PL" smtClean="0"/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Śródmieście</a:t>
            </a:r>
          </a:p>
        </p:txBody>
      </p:sp>
      <p:sp>
        <p:nvSpPr>
          <p:cNvPr id="46083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46084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07082E8-D120-4ED4-86C8-DC2A1814982A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pl-PL" smtClean="0"/>
          </a:p>
        </p:txBody>
      </p:sp>
      <p:sp>
        <p:nvSpPr>
          <p:cNvPr id="46085" name="Text Box 4"/>
          <p:cNvSpPr txBox="1">
            <a:spLocks noChangeArrowheads="1"/>
          </p:cNvSpPr>
          <p:nvPr/>
        </p:nvSpPr>
        <p:spPr bwMode="auto">
          <a:xfrm>
            <a:off x="539750" y="4652963"/>
            <a:ext cx="2230438" cy="40005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/>
              <a:t>Czy urzędnik ma identyfikator z imieniem  i nazwiskiem?</a:t>
            </a:r>
          </a:p>
        </p:txBody>
      </p:sp>
      <p:sp>
        <p:nvSpPr>
          <p:cNvPr id="46086" name="Text Box 5"/>
          <p:cNvSpPr txBox="1">
            <a:spLocks noChangeArrowheads="1"/>
          </p:cNvSpPr>
          <p:nvPr/>
        </p:nvSpPr>
        <p:spPr bwMode="auto">
          <a:xfrm>
            <a:off x="539750" y="3192463"/>
            <a:ext cx="2230438" cy="246062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/>
              <a:t>Czy na biurku są naczynia?</a:t>
            </a:r>
          </a:p>
        </p:txBody>
      </p:sp>
      <p:sp>
        <p:nvSpPr>
          <p:cNvPr id="46087" name="Text Box 6"/>
          <p:cNvSpPr txBox="1">
            <a:spLocks noChangeArrowheads="1"/>
          </p:cNvSpPr>
          <p:nvPr/>
        </p:nvSpPr>
        <p:spPr bwMode="auto">
          <a:xfrm>
            <a:off x="539750" y="3811588"/>
            <a:ext cx="2230438" cy="554037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/>
              <a:t>Czy na biurku urzędnika znajdują się tylko przedmioty związane z pracą? </a:t>
            </a:r>
          </a:p>
        </p:txBody>
      </p:sp>
      <p:sp>
        <p:nvSpPr>
          <p:cNvPr id="46088" name="Text Box 7"/>
          <p:cNvSpPr txBox="1">
            <a:spLocks noChangeArrowheads="1"/>
          </p:cNvSpPr>
          <p:nvPr/>
        </p:nvSpPr>
        <p:spPr bwMode="auto">
          <a:xfrm>
            <a:off x="539750" y="2303463"/>
            <a:ext cx="2220913" cy="40005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/>
              <a:t>Czy na biurku urzędnika jest porządek? </a:t>
            </a:r>
          </a:p>
        </p:txBody>
      </p:sp>
      <p:sp>
        <p:nvSpPr>
          <p:cNvPr id="46089" name="AutoShape 8"/>
          <p:cNvSpPr>
            <a:spLocks noChangeArrowheads="1"/>
          </p:cNvSpPr>
          <p:nvPr/>
        </p:nvSpPr>
        <p:spPr bwMode="auto">
          <a:xfrm>
            <a:off x="1258888" y="5300663"/>
            <a:ext cx="1041400" cy="265112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lIns="90000" tIns="46800" rIns="414000" bIns="46800" anchor="ctr">
            <a:spAutoFit/>
          </a:bodyPr>
          <a:lstStyle/>
          <a:p>
            <a:pPr algn="ctr">
              <a:lnSpc>
                <a:spcPct val="90000"/>
              </a:lnSpc>
            </a:pPr>
            <a:endParaRPr lang="pl-PL" sz="1000">
              <a:solidFill>
                <a:srgbClr val="5090CD"/>
              </a:solidFill>
              <a:latin typeface="Verdana" pitchFamily="34" charset="0"/>
            </a:endParaRPr>
          </a:p>
        </p:txBody>
      </p:sp>
      <p:sp>
        <p:nvSpPr>
          <p:cNvPr id="46090" name="Text Box 9"/>
          <p:cNvSpPr txBox="1">
            <a:spLocks noChangeArrowheads="1"/>
          </p:cNvSpPr>
          <p:nvPr/>
        </p:nvSpPr>
        <p:spPr bwMode="auto">
          <a:xfrm>
            <a:off x="539750" y="1538288"/>
            <a:ext cx="2230438" cy="40005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/>
              <a:t>Czy urzędnik jest ubrany “na służbowo”?</a:t>
            </a:r>
          </a:p>
        </p:txBody>
      </p:sp>
      <p:sp>
        <p:nvSpPr>
          <p:cNvPr id="46091" name="Text Box 12"/>
          <p:cNvSpPr txBox="1">
            <a:spLocks noChangeArrowheads="1"/>
          </p:cNvSpPr>
          <p:nvPr/>
        </p:nvSpPr>
        <p:spPr bwMode="auto">
          <a:xfrm>
            <a:off x="684213" y="5805488"/>
            <a:ext cx="2230437" cy="246062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/>
              <a:t>Gdzie umieszczony był identyfikator</a:t>
            </a:r>
          </a:p>
        </p:txBody>
      </p:sp>
      <p:sp>
        <p:nvSpPr>
          <p:cNvPr id="46092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WYGLĄD ZEWNĘTRZNY URZĘDNIKA I JEGO STANOWISKO PRACY</a:t>
            </a:r>
          </a:p>
        </p:txBody>
      </p:sp>
      <p:graphicFrame>
        <p:nvGraphicFramePr>
          <p:cNvPr id="15" name="Object 3"/>
          <p:cNvGraphicFramePr>
            <a:graphicFrameLocks noChangeAspect="1"/>
          </p:cNvGraphicFramePr>
          <p:nvPr/>
        </p:nvGraphicFramePr>
        <p:xfrm>
          <a:off x="1155700" y="1336675"/>
          <a:ext cx="7842250" cy="4203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3365500" y="5534025"/>
          <a:ext cx="5308600" cy="143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Zachowanie urzędnika wobec interesanta</a:t>
            </a:r>
            <a:br>
              <a:rPr lang="pl-PL" smtClean="0"/>
            </a:br>
            <a:endParaRPr lang="pl-PL" smtClean="0"/>
          </a:p>
        </p:txBody>
      </p:sp>
      <p:sp>
        <p:nvSpPr>
          <p:cNvPr id="47107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47108" name="Symbol zastępczy numeru slajdu 5"/>
          <p:cNvSpPr>
            <a:spLocks noGrp="1"/>
          </p:cNvSpPr>
          <p:nvPr>
            <p:ph type="sldNum" sz="quarter" idx="429496729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F93523A-C46A-42A7-A18C-F559689A6567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pl-PL" smtClean="0"/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Śródmieście</a:t>
            </a:r>
          </a:p>
        </p:txBody>
      </p:sp>
      <p:sp>
        <p:nvSpPr>
          <p:cNvPr id="48131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48132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5D91975-EBC5-410B-8BDD-9E84B44CD9AC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pl-PL" smtClean="0"/>
          </a:p>
        </p:txBody>
      </p:sp>
      <p:sp>
        <p:nvSpPr>
          <p:cNvPr id="4813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ZACHOWANIE URZĘDNIKA WOBEC INTERESANTA (1)</a:t>
            </a:r>
          </a:p>
        </p:txBody>
      </p:sp>
      <p:sp>
        <p:nvSpPr>
          <p:cNvPr id="48134" name="Text Box 4"/>
          <p:cNvSpPr txBox="1">
            <a:spLocks noChangeArrowheads="1"/>
          </p:cNvSpPr>
          <p:nvPr/>
        </p:nvSpPr>
        <p:spPr bwMode="auto">
          <a:xfrm>
            <a:off x="790575" y="3476625"/>
            <a:ext cx="3560763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b="1">
                <a:latin typeface="Verdana" pitchFamily="34" charset="0"/>
              </a:rPr>
              <a:t>Czy urzędnik rozpoczął obsługę sprawy od razu? </a:t>
            </a:r>
          </a:p>
        </p:txBody>
      </p:sp>
      <p:sp>
        <p:nvSpPr>
          <p:cNvPr id="48135" name="Text Box 6"/>
          <p:cNvSpPr txBox="1">
            <a:spLocks noChangeArrowheads="1"/>
          </p:cNvSpPr>
          <p:nvPr/>
        </p:nvSpPr>
        <p:spPr bwMode="auto">
          <a:xfrm>
            <a:off x="771525" y="981075"/>
            <a:ext cx="3638550" cy="274638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b="1">
                <a:latin typeface="Verdana" pitchFamily="34" charset="0"/>
              </a:rPr>
              <a:t>Czy urzędnik podjął się obsługi sprawy? </a:t>
            </a:r>
          </a:p>
        </p:txBody>
      </p:sp>
      <p:sp>
        <p:nvSpPr>
          <p:cNvPr id="48136" name="Text Box 2"/>
          <p:cNvSpPr txBox="1">
            <a:spLocks noChangeArrowheads="1"/>
          </p:cNvSpPr>
          <p:nvPr/>
        </p:nvSpPr>
        <p:spPr bwMode="auto">
          <a:xfrm>
            <a:off x="5848350" y="1209675"/>
            <a:ext cx="2616200" cy="274638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b="1">
                <a:latin typeface="Verdana" pitchFamily="34" charset="0"/>
              </a:rPr>
              <a:t>Czy urzędnik przywitał Cię? </a:t>
            </a:r>
          </a:p>
        </p:txBody>
      </p:sp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5019675" y="1633538"/>
          <a:ext cx="3995738" cy="5083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/>
        </p:nvGraphicFramePr>
        <p:xfrm>
          <a:off x="738188" y="4219575"/>
          <a:ext cx="3908425" cy="1679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/>
        </p:nvGraphicFramePr>
        <p:xfrm>
          <a:off x="681038" y="1397000"/>
          <a:ext cx="3984625" cy="187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Śródmieście</a:t>
            </a:r>
          </a:p>
        </p:txBody>
      </p:sp>
      <p:sp>
        <p:nvSpPr>
          <p:cNvPr id="49155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49156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E5375FE-7CFD-434F-BEB0-B8FB63D00E85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pl-PL" smtClean="0"/>
          </a:p>
        </p:txBody>
      </p:sp>
      <p:sp>
        <p:nvSpPr>
          <p:cNvPr id="4915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ZACHOWANIE URZĘDNIKA WOBEC INTERESANTA (2)</a:t>
            </a: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3514725" y="1419225"/>
          <a:ext cx="5526088" cy="5391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49159" name="Group 22"/>
          <p:cNvGrpSpPr>
            <a:grpSpLocks/>
          </p:cNvGrpSpPr>
          <p:nvPr/>
        </p:nvGrpSpPr>
        <p:grpSpPr bwMode="auto">
          <a:xfrm>
            <a:off x="727075" y="1462088"/>
            <a:ext cx="2501900" cy="4889500"/>
            <a:chOff x="458" y="921"/>
            <a:chExt cx="1576" cy="3080"/>
          </a:xfrm>
        </p:grpSpPr>
        <p:sp>
          <p:nvSpPr>
            <p:cNvPr id="49160" name="Text Box 3"/>
            <p:cNvSpPr txBox="1">
              <a:spLocks noChangeArrowheads="1"/>
            </p:cNvSpPr>
            <p:nvPr/>
          </p:nvSpPr>
          <p:spPr bwMode="auto">
            <a:xfrm>
              <a:off x="468" y="921"/>
              <a:ext cx="156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podczas rozmowy starał się podtrzymywać kontakt wzrokowy  z Tobą?</a:t>
              </a:r>
            </a:p>
          </p:txBody>
        </p:sp>
        <p:sp>
          <p:nvSpPr>
            <p:cNvPr id="49161" name="Text Box 4"/>
            <p:cNvSpPr txBox="1">
              <a:spLocks noChangeArrowheads="1"/>
            </p:cNvSpPr>
            <p:nvPr/>
          </p:nvSpPr>
          <p:spPr bwMode="auto">
            <a:xfrm>
              <a:off x="468" y="1554"/>
              <a:ext cx="156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mówił wyraźnie?</a:t>
              </a:r>
            </a:p>
          </p:txBody>
        </p:sp>
        <p:sp>
          <p:nvSpPr>
            <p:cNvPr id="49162" name="Text Box 5"/>
            <p:cNvSpPr txBox="1">
              <a:spLocks noChangeArrowheads="1"/>
            </p:cNvSpPr>
            <p:nvPr/>
          </p:nvSpPr>
          <p:spPr bwMode="auto">
            <a:xfrm>
              <a:off x="468" y="2511"/>
              <a:ext cx="156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podczas rozmowy z Tobą urzędnik jadł posiłek / pił herbatę, kawę lub inny napój? </a:t>
              </a:r>
            </a:p>
          </p:txBody>
        </p:sp>
        <p:sp>
          <p:nvSpPr>
            <p:cNvPr id="49163" name="Text Box 6"/>
            <p:cNvSpPr txBox="1">
              <a:spLocks noChangeArrowheads="1"/>
            </p:cNvSpPr>
            <p:nvPr/>
          </p:nvSpPr>
          <p:spPr bwMode="auto">
            <a:xfrm>
              <a:off x="468" y="3193"/>
              <a:ext cx="156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okazywał zniecierpliwienie?</a:t>
              </a:r>
            </a:p>
          </p:txBody>
        </p:sp>
        <p:sp>
          <p:nvSpPr>
            <p:cNvPr id="49164" name="Text Box 7"/>
            <p:cNvSpPr txBox="1">
              <a:spLocks noChangeArrowheads="1"/>
            </p:cNvSpPr>
            <p:nvPr/>
          </p:nvSpPr>
          <p:spPr bwMode="auto">
            <a:xfrm>
              <a:off x="468" y="1974"/>
              <a:ext cx="156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podczas rozmowy z Tobą urzędnik zajmował się prywatnymi sprawami? </a:t>
              </a:r>
            </a:p>
          </p:txBody>
        </p:sp>
        <p:sp>
          <p:nvSpPr>
            <p:cNvPr id="49165" name="Text Box 8"/>
            <p:cNvSpPr txBox="1">
              <a:spLocks noChangeArrowheads="1"/>
            </p:cNvSpPr>
            <p:nvPr/>
          </p:nvSpPr>
          <p:spPr bwMode="auto">
            <a:xfrm>
              <a:off x="458" y="3713"/>
              <a:ext cx="156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 dirty="0">
                  <a:latin typeface="Arial" charset="0"/>
                </a:rPr>
                <a:t>Czy urzędnik uprzejmie Cię pożegnał?</a:t>
              </a:r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Urzędnik - obsługa przedstawionej sprawy</a:t>
            </a:r>
            <a:br>
              <a:rPr lang="pl-PL" smtClean="0"/>
            </a:br>
            <a:endParaRPr lang="pl-PL" smtClean="0"/>
          </a:p>
        </p:txBody>
      </p:sp>
      <p:sp>
        <p:nvSpPr>
          <p:cNvPr id="50179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50180" name="Symbol zastępczy numeru slajdu 5"/>
          <p:cNvSpPr>
            <a:spLocks noGrp="1"/>
          </p:cNvSpPr>
          <p:nvPr>
            <p:ph type="sldNum" sz="quarter" idx="429496729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D3B6EAB-3D34-48C9-8D96-15D0E33EA3FC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pl-PL" smtClean="0"/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Spis treści</a:t>
            </a:r>
            <a:endParaRPr lang="pl-PL" dirty="0" smtClean="0"/>
          </a:p>
        </p:txBody>
      </p:sp>
      <p:sp>
        <p:nvSpPr>
          <p:cNvPr id="32771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32772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02FE705-955D-4B59-A46E-8F441DB80772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pl-PL" smtClean="0"/>
          </a:p>
        </p:txBody>
      </p:sp>
      <p:sp>
        <p:nvSpPr>
          <p:cNvPr id="32773" name="Text Box 3"/>
          <p:cNvSpPr txBox="1">
            <a:spLocks noChangeArrowheads="1"/>
          </p:cNvSpPr>
          <p:nvPr/>
        </p:nvSpPr>
        <p:spPr bwMode="auto">
          <a:xfrm>
            <a:off x="723900" y="1565275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METODOLOGIA BADANIA						  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3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723900" y="23495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  Otoczenie - wygląd urzędu						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  </a:t>
            </a: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6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723900" y="27432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Wygląd zewnętrzny urzędnika i jego stanowisko pracy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14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723900" y="31369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Zachowanie się urzędnika wobec interesanta - ogólnie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16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723900" y="35306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Urzędnik - obsługa przedstawionej sprawy 	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19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8" name="Text Box 10"/>
          <p:cNvSpPr txBox="1">
            <a:spLocks noChangeArrowheads="1"/>
          </p:cNvSpPr>
          <p:nvPr/>
        </p:nvSpPr>
        <p:spPr bwMode="auto">
          <a:xfrm>
            <a:off x="723900" y="3925888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Urzędnik - sposób załatwienia przedstawionej sprawy 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23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9" name="Text Box 11"/>
          <p:cNvSpPr txBox="1">
            <a:spLocks noChangeArrowheads="1"/>
          </p:cNvSpPr>
          <p:nvPr/>
        </p:nvSpPr>
        <p:spPr bwMode="auto">
          <a:xfrm>
            <a:off x="730250" y="1958975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WYNIKI BADANIA						   	   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4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Śródmieście</a:t>
            </a:r>
          </a:p>
        </p:txBody>
      </p:sp>
      <p:sp>
        <p:nvSpPr>
          <p:cNvPr id="51203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51204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1D481B4-C582-4934-AEF5-B9242DBD365C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pl-PL" smtClean="0"/>
          </a:p>
        </p:txBody>
      </p:sp>
      <p:sp>
        <p:nvSpPr>
          <p:cNvPr id="51205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OBSŁUGA PRZEDSTAWIONEJ SPRAWY (1)</a:t>
            </a:r>
          </a:p>
        </p:txBody>
      </p:sp>
      <p:sp>
        <p:nvSpPr>
          <p:cNvPr id="51206" name="Text Box 3"/>
          <p:cNvSpPr txBox="1">
            <a:spLocks noChangeArrowheads="1"/>
          </p:cNvSpPr>
          <p:nvPr/>
        </p:nvSpPr>
        <p:spPr bwMode="auto">
          <a:xfrm>
            <a:off x="357188" y="1733550"/>
            <a:ext cx="295275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urzędnik dopytywał o szczegóły przedstawionej przez Ciebie sprawy?</a:t>
            </a:r>
          </a:p>
        </p:txBody>
      </p:sp>
      <p:sp>
        <p:nvSpPr>
          <p:cNvPr id="51207" name="Text Box 4"/>
          <p:cNvSpPr txBox="1">
            <a:spLocks noChangeArrowheads="1"/>
          </p:cNvSpPr>
          <p:nvPr/>
        </p:nvSpPr>
        <p:spPr bwMode="auto">
          <a:xfrm>
            <a:off x="357188" y="2932113"/>
            <a:ext cx="295275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urzędnik używał zrozumiałej terminologii?</a:t>
            </a:r>
          </a:p>
        </p:txBody>
      </p:sp>
      <p:sp>
        <p:nvSpPr>
          <p:cNvPr id="51208" name="Text Box 5"/>
          <p:cNvSpPr txBox="1">
            <a:spLocks noChangeArrowheads="1"/>
          </p:cNvSpPr>
          <p:nvPr/>
        </p:nvSpPr>
        <p:spPr bwMode="auto">
          <a:xfrm>
            <a:off x="631825" y="4098925"/>
            <a:ext cx="2678113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urzędnik opuszczał stanowisko pracy w trakcie rozmowy z Tobą?</a:t>
            </a: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3517900" y="1416050"/>
          <a:ext cx="5492750" cy="3773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Śródmieście</a:t>
            </a:r>
          </a:p>
        </p:txBody>
      </p:sp>
      <p:sp>
        <p:nvSpPr>
          <p:cNvPr id="52227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52228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5DC4879-5E9B-4F40-BF7A-D98CDB0BC6EF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pl-PL" smtClean="0"/>
          </a:p>
        </p:txBody>
      </p:sp>
      <p:sp>
        <p:nvSpPr>
          <p:cNvPr id="52229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OBSŁUGA PRZEDSTAWIONEJ SPRAWY (2)</a:t>
            </a:r>
          </a:p>
        </p:txBody>
      </p:sp>
      <p:sp>
        <p:nvSpPr>
          <p:cNvPr id="52230" name="Text Box 2"/>
          <p:cNvSpPr txBox="1">
            <a:spLocks noChangeArrowheads="1"/>
          </p:cNvSpPr>
          <p:nvPr/>
        </p:nvSpPr>
        <p:spPr bwMode="auto">
          <a:xfrm>
            <a:off x="6080125" y="1414517"/>
            <a:ext cx="2884488" cy="646331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zaproponował wyjaśnienie formularza/ wniosku / lub wyjaśnił, jak go wypełnić?</a:t>
            </a:r>
          </a:p>
        </p:txBody>
      </p:sp>
      <p:sp>
        <p:nvSpPr>
          <p:cNvPr id="52231" name="Text Box 3"/>
          <p:cNvSpPr txBox="1">
            <a:spLocks noChangeArrowheads="1"/>
          </p:cNvSpPr>
          <p:nvPr/>
        </p:nvSpPr>
        <p:spPr bwMode="auto">
          <a:xfrm>
            <a:off x="1042988" y="1414517"/>
            <a:ext cx="3376612" cy="646331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Czy urzędnik wydał Ci druk formularza / wniosku lub poinformował, gdzie możesz znaleźć taki formularz / wniosek?</a:t>
            </a:r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5661025" y="1988840"/>
          <a:ext cx="2946400" cy="4365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735013" y="2161878"/>
          <a:ext cx="5472112" cy="3460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Śródmieście</a:t>
            </a:r>
          </a:p>
        </p:txBody>
      </p:sp>
      <p:sp>
        <p:nvSpPr>
          <p:cNvPr id="53251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53252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0059B90-17EB-4591-B3DF-A15E9C21EDB2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pl-PL" smtClean="0"/>
          </a:p>
        </p:txBody>
      </p:sp>
      <p:sp>
        <p:nvSpPr>
          <p:cNvPr id="5325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OBSŁUGA PRZEDSTAWIONEJ SPRAWY (3)</a:t>
            </a:r>
          </a:p>
        </p:txBody>
      </p:sp>
      <p:sp>
        <p:nvSpPr>
          <p:cNvPr id="53254" name="Text Box 3"/>
          <p:cNvSpPr txBox="1">
            <a:spLocks noChangeArrowheads="1"/>
          </p:cNvSpPr>
          <p:nvPr/>
        </p:nvSpPr>
        <p:spPr bwMode="auto">
          <a:xfrm>
            <a:off x="5497512" y="1599183"/>
            <a:ext cx="3683000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podczas wyjaśniania przedstawionej sprawy wydał kartę informacyjną?</a:t>
            </a:r>
          </a:p>
        </p:txBody>
      </p:sp>
      <p:sp>
        <p:nvSpPr>
          <p:cNvPr id="53255" name="Text Box 4"/>
          <p:cNvSpPr txBox="1">
            <a:spLocks noChangeArrowheads="1"/>
          </p:cNvSpPr>
          <p:nvPr/>
        </p:nvSpPr>
        <p:spPr bwMode="auto">
          <a:xfrm>
            <a:off x="925512" y="1599183"/>
            <a:ext cx="3303588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podczas wyjaśniania przedstawionej przez Ciebie sprawy...?</a:t>
            </a:r>
          </a:p>
        </p:txBody>
      </p:sp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4745038" y="2168674"/>
          <a:ext cx="4348162" cy="3802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682625" y="2111524"/>
          <a:ext cx="4365625" cy="3794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Object 3"/>
          <p:cNvGraphicFramePr>
            <a:graphicFrameLocks noChangeAspect="1"/>
          </p:cNvGraphicFramePr>
          <p:nvPr/>
        </p:nvGraphicFramePr>
        <p:xfrm>
          <a:off x="2117725" y="1844824"/>
          <a:ext cx="4365625" cy="81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Urzędnik - sposób załatwienia przedstawionej sprawy</a:t>
            </a:r>
          </a:p>
        </p:txBody>
      </p:sp>
      <p:sp>
        <p:nvSpPr>
          <p:cNvPr id="54275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54276" name="Symbol zastępczy numeru slajdu 5"/>
          <p:cNvSpPr>
            <a:spLocks noGrp="1"/>
          </p:cNvSpPr>
          <p:nvPr>
            <p:ph type="sldNum" sz="quarter" idx="429496729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5333254-5A38-4E77-AA5C-DB9D2EDFA678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pl-PL" smtClean="0"/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Śródmieście</a:t>
            </a:r>
          </a:p>
        </p:txBody>
      </p:sp>
      <p:sp>
        <p:nvSpPr>
          <p:cNvPr id="55299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55300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E3BDA00-57B5-4ED1-8C66-00A98B0284E7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pl-PL" smtClean="0"/>
          </a:p>
        </p:txBody>
      </p:sp>
      <p:sp>
        <p:nvSpPr>
          <p:cNvPr id="55301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(1)</a:t>
            </a:r>
          </a:p>
        </p:txBody>
      </p:sp>
      <p:sp>
        <p:nvSpPr>
          <p:cNvPr id="55302" name="Text Box 2"/>
          <p:cNvSpPr txBox="1">
            <a:spLocks noChangeArrowheads="1"/>
          </p:cNvSpPr>
          <p:nvPr/>
        </p:nvSpPr>
        <p:spPr bwMode="auto">
          <a:xfrm>
            <a:off x="684212" y="1455167"/>
            <a:ext cx="4607867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square">
            <a:spAutoFit/>
          </a:bodyPr>
          <a:lstStyle/>
          <a:p>
            <a:r>
              <a:rPr lang="pl-PL" sz="1200" dirty="0" smtClean="0"/>
              <a:t>Sprawy, o których urzędnik POINFORMOWAŁ </a:t>
            </a:r>
            <a:r>
              <a:rPr lang="pl-PL" sz="1200" dirty="0"/>
              <a:t>SAM (bez dopytywania)</a:t>
            </a: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1093788" y="2057400"/>
          <a:ext cx="7158037" cy="4129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Śródmieście</a:t>
            </a:r>
          </a:p>
        </p:txBody>
      </p:sp>
      <p:sp>
        <p:nvSpPr>
          <p:cNvPr id="56323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56324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DA356EC-CF0D-4D57-9804-8E532296F070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pl-PL" smtClean="0"/>
          </a:p>
        </p:txBody>
      </p:sp>
      <p:sp>
        <p:nvSpPr>
          <p:cNvPr id="56325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(2)</a:t>
            </a:r>
          </a:p>
        </p:txBody>
      </p:sp>
      <p:sp>
        <p:nvSpPr>
          <p:cNvPr id="56326" name="Text Box 2"/>
          <p:cNvSpPr txBox="1">
            <a:spLocks noChangeArrowheads="1"/>
          </p:cNvSpPr>
          <p:nvPr/>
        </p:nvSpPr>
        <p:spPr bwMode="auto">
          <a:xfrm>
            <a:off x="525463" y="1412776"/>
            <a:ext cx="4262437" cy="830263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W jaki sposób urzędnik </a:t>
            </a:r>
            <a:r>
              <a:rPr lang="pl-PL" sz="1200" b="1" dirty="0"/>
              <a:t>SPONTANICZNIE</a:t>
            </a:r>
            <a:r>
              <a:rPr lang="pl-PL" sz="1200" dirty="0"/>
              <a:t>, bez Twojego dopytywania poinformował Cię o opłatach/braku opłat, jakie są wymagane przy załatwianiu przedstawionej przez Ciebie sprawy? </a:t>
            </a:r>
          </a:p>
        </p:txBody>
      </p:sp>
      <p:sp>
        <p:nvSpPr>
          <p:cNvPr id="56327" name="Text Box 5"/>
          <p:cNvSpPr txBox="1">
            <a:spLocks noChangeArrowheads="1"/>
          </p:cNvSpPr>
          <p:nvPr/>
        </p:nvSpPr>
        <p:spPr bwMode="auto">
          <a:xfrm>
            <a:off x="4932040" y="1712615"/>
            <a:ext cx="3332162" cy="27622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 dirty="0"/>
              <a:t>Czy </a:t>
            </a:r>
            <a:r>
              <a:rPr lang="pl-PL" sz="1200" b="1" dirty="0"/>
              <a:t>PO</a:t>
            </a:r>
            <a:r>
              <a:rPr lang="pl-PL" sz="1200" dirty="0"/>
              <a:t> </a:t>
            </a:r>
            <a:r>
              <a:rPr lang="pl-PL" sz="1200" b="1" dirty="0"/>
              <a:t>DOPYTANIU</a:t>
            </a:r>
            <a:r>
              <a:rPr lang="pl-PL" sz="1200" dirty="0"/>
              <a:t> urzędnik... </a:t>
            </a:r>
          </a:p>
        </p:txBody>
      </p:sp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4879975" y="2308225"/>
          <a:ext cx="4337050" cy="3689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244475" y="2298700"/>
          <a:ext cx="4575175" cy="3879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Śródmieście</a:t>
            </a:r>
          </a:p>
        </p:txBody>
      </p:sp>
      <p:sp>
        <p:nvSpPr>
          <p:cNvPr id="57347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57348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3E9B20D-CCF7-476D-A00C-EA1C5A7D2293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pl-PL" smtClean="0"/>
          </a:p>
        </p:txBody>
      </p:sp>
      <p:sp>
        <p:nvSpPr>
          <p:cNvPr id="57349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(3)</a:t>
            </a:r>
          </a:p>
        </p:txBody>
      </p:sp>
      <p:sp>
        <p:nvSpPr>
          <p:cNvPr id="57350" name="Text Box 2"/>
          <p:cNvSpPr txBox="1">
            <a:spLocks noChangeArrowheads="1"/>
          </p:cNvSpPr>
          <p:nvPr/>
        </p:nvSpPr>
        <p:spPr bwMode="auto">
          <a:xfrm>
            <a:off x="723900" y="1603648"/>
            <a:ext cx="2884488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Czy urzędnik poinformował, gdzie można uiścić opłatę?</a:t>
            </a:r>
          </a:p>
        </p:txBody>
      </p:sp>
      <p:sp>
        <p:nvSpPr>
          <p:cNvPr id="57351" name="Text Box 4"/>
          <p:cNvSpPr txBox="1">
            <a:spLocks noChangeArrowheads="1"/>
          </p:cNvSpPr>
          <p:nvPr/>
        </p:nvSpPr>
        <p:spPr bwMode="auto">
          <a:xfrm>
            <a:off x="4783138" y="1603648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poinformował o terminie odpowiedzi na przedstawioną sprawę? </a:t>
            </a:r>
          </a:p>
        </p:txBody>
      </p:sp>
      <p:graphicFrame>
        <p:nvGraphicFramePr>
          <p:cNvPr id="12" name="Object 7"/>
          <p:cNvGraphicFramePr>
            <a:graphicFrameLocks noChangeAspect="1"/>
          </p:cNvGraphicFramePr>
          <p:nvPr/>
        </p:nvGraphicFramePr>
        <p:xfrm>
          <a:off x="681038" y="2116138"/>
          <a:ext cx="4348162" cy="4170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/>
        </p:nvGraphicFramePr>
        <p:xfrm>
          <a:off x="2162175" y="2047875"/>
          <a:ext cx="4365625" cy="3794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4737100" y="2111375"/>
          <a:ext cx="4348163" cy="417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Śródmieście</a:t>
            </a:r>
          </a:p>
        </p:txBody>
      </p:sp>
      <p:sp>
        <p:nvSpPr>
          <p:cNvPr id="58371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58372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658CD29-D2D3-4B54-9326-1B4159B7A1EE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pl-PL" smtClean="0"/>
          </a:p>
        </p:txBody>
      </p:sp>
      <p:sp>
        <p:nvSpPr>
          <p:cNvPr id="5837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(4)</a:t>
            </a:r>
          </a:p>
        </p:txBody>
      </p:sp>
      <p:sp>
        <p:nvSpPr>
          <p:cNvPr id="58374" name="Text Box 5"/>
          <p:cNvSpPr txBox="1">
            <a:spLocks noChangeArrowheads="1"/>
          </p:cNvSpPr>
          <p:nvPr/>
        </p:nvSpPr>
        <p:spPr bwMode="auto">
          <a:xfrm>
            <a:off x="684213" y="3416300"/>
            <a:ext cx="2171700" cy="10160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 dirty="0"/>
              <a:t>Czy urzędnik poinformował Cię, że istnieje możliwość telefonicznego poinformowania o odbiorze decyzji? </a:t>
            </a:r>
          </a:p>
        </p:txBody>
      </p:sp>
      <p:sp>
        <p:nvSpPr>
          <p:cNvPr id="58375" name="Text Box 6"/>
          <p:cNvSpPr txBox="1">
            <a:spLocks noChangeArrowheads="1"/>
          </p:cNvSpPr>
          <p:nvPr/>
        </p:nvSpPr>
        <p:spPr bwMode="auto">
          <a:xfrm>
            <a:off x="684213" y="1646238"/>
            <a:ext cx="2171700" cy="646112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urzędnik upewnił się, że zrozumiałeś jego /jej wyjaśnienia?</a:t>
            </a:r>
          </a:p>
        </p:txBody>
      </p:sp>
      <p:sp>
        <p:nvSpPr>
          <p:cNvPr id="58376" name="Text Box 7"/>
          <p:cNvSpPr txBox="1">
            <a:spLocks noChangeArrowheads="1"/>
          </p:cNvSpPr>
          <p:nvPr/>
        </p:nvSpPr>
        <p:spPr bwMode="auto">
          <a:xfrm>
            <a:off x="782638" y="5356225"/>
            <a:ext cx="2171700" cy="646113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podczas rozmowy odczuwałe(a)ś niechęć ze strony urzędnika?</a:t>
            </a:r>
          </a:p>
        </p:txBody>
      </p:sp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698500" y="4975225"/>
          <a:ext cx="7975600" cy="158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1282700" y="1457325"/>
          <a:ext cx="7531100" cy="3390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Śródmieście</a:t>
            </a:r>
          </a:p>
        </p:txBody>
      </p:sp>
      <p:sp>
        <p:nvSpPr>
          <p:cNvPr id="59395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59396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7285344-48A4-421C-B0A6-038AEDEF5B2C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28</a:t>
            </a:fld>
            <a:endParaRPr lang="pl-PL" smtClean="0"/>
          </a:p>
        </p:txBody>
      </p:sp>
      <p:sp>
        <p:nvSpPr>
          <p:cNvPr id="5939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(5)</a:t>
            </a:r>
          </a:p>
        </p:txBody>
      </p:sp>
      <p:sp>
        <p:nvSpPr>
          <p:cNvPr id="59398" name="Rectangle 3"/>
          <p:cNvSpPr>
            <a:spLocks noChangeArrowheads="1"/>
          </p:cNvSpPr>
          <p:nvPr/>
        </p:nvSpPr>
        <p:spPr bwMode="auto">
          <a:xfrm>
            <a:off x="525463" y="5183188"/>
            <a:ext cx="8413750" cy="841375"/>
          </a:xfrm>
          <a:prstGeom prst="rect">
            <a:avLst/>
          </a:prstGeom>
          <a:noFill/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>
              <a:lnSpc>
                <a:spcPct val="90000"/>
              </a:lnSpc>
            </a:pPr>
            <a:r>
              <a:rPr lang="pl-PL" sz="2400">
                <a:solidFill>
                  <a:srgbClr val="5090CD"/>
                </a:solidFill>
              </a:rPr>
              <a:t> </a:t>
            </a:r>
          </a:p>
        </p:txBody>
      </p:sp>
      <p:graphicFrame>
        <p:nvGraphicFramePr>
          <p:cNvPr id="16" name="Object 3"/>
          <p:cNvGraphicFramePr>
            <a:graphicFrameLocks noChangeAspect="1"/>
          </p:cNvGraphicFramePr>
          <p:nvPr/>
        </p:nvGraphicFramePr>
        <p:xfrm>
          <a:off x="3586163" y="1597025"/>
          <a:ext cx="5302250" cy="4838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9401" name="Rectangle 8"/>
          <p:cNvSpPr>
            <a:spLocks noChangeArrowheads="1"/>
          </p:cNvSpPr>
          <p:nvPr/>
        </p:nvSpPr>
        <p:spPr bwMode="auto">
          <a:xfrm>
            <a:off x="1341438" y="6108700"/>
            <a:ext cx="2951162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rIns="180000" anchor="ctr"/>
          <a:lstStyle/>
          <a:p>
            <a:pPr algn="ctr">
              <a:lnSpc>
                <a:spcPct val="90000"/>
              </a:lnSpc>
            </a:pPr>
            <a:r>
              <a:rPr lang="pl-PL" sz="1200">
                <a:latin typeface="Arial" charset="0"/>
              </a:rPr>
              <a:t>Zsumowane odpowiedzi „zdecydowanie TAK” i „raczej TAK”</a:t>
            </a:r>
            <a:endParaRPr lang="en-GB" sz="1200">
              <a:latin typeface="Arial" charset="0"/>
            </a:endParaRPr>
          </a:p>
        </p:txBody>
      </p:sp>
      <p:grpSp>
        <p:nvGrpSpPr>
          <p:cNvPr id="59402" name="Group 18"/>
          <p:cNvGrpSpPr>
            <a:grpSpLocks/>
          </p:cNvGrpSpPr>
          <p:nvPr/>
        </p:nvGrpSpPr>
        <p:grpSpPr bwMode="auto">
          <a:xfrm>
            <a:off x="568325" y="1843088"/>
            <a:ext cx="3338513" cy="4008437"/>
            <a:chOff x="129" y="1161"/>
            <a:chExt cx="2103" cy="2525"/>
          </a:xfrm>
        </p:grpSpPr>
        <p:sp>
          <p:nvSpPr>
            <p:cNvPr id="59403" name="Rectangle 7"/>
            <p:cNvSpPr>
              <a:spLocks noChangeArrowheads="1"/>
            </p:cNvSpPr>
            <p:nvPr/>
          </p:nvSpPr>
          <p:spPr bwMode="auto">
            <a:xfrm>
              <a:off x="146" y="1161"/>
              <a:ext cx="20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był uprzejmy i miły?</a:t>
              </a:r>
            </a:p>
          </p:txBody>
        </p:sp>
        <p:sp>
          <p:nvSpPr>
            <p:cNvPr id="59404" name="Rectangle 8"/>
            <p:cNvSpPr>
              <a:spLocks noChangeArrowheads="1"/>
            </p:cNvSpPr>
            <p:nvPr/>
          </p:nvSpPr>
          <p:spPr bwMode="auto">
            <a:xfrm>
              <a:off x="129" y="1645"/>
              <a:ext cx="20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zrozumiały?</a:t>
              </a:r>
            </a:p>
          </p:txBody>
        </p:sp>
        <p:sp>
          <p:nvSpPr>
            <p:cNvPr id="59405" name="Rectangle 9"/>
            <p:cNvSpPr>
              <a:spLocks noChangeArrowheads="1"/>
            </p:cNvSpPr>
            <p:nvPr/>
          </p:nvSpPr>
          <p:spPr bwMode="auto">
            <a:xfrm>
              <a:off x="138" y="2230"/>
              <a:ext cx="207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kompetentny?</a:t>
              </a:r>
            </a:p>
          </p:txBody>
        </p:sp>
        <p:sp>
          <p:nvSpPr>
            <p:cNvPr id="59406" name="Rectangle 10"/>
            <p:cNvSpPr>
              <a:spLocks noChangeArrowheads="1"/>
            </p:cNvSpPr>
            <p:nvPr/>
          </p:nvSpPr>
          <p:spPr bwMode="auto">
            <a:xfrm>
              <a:off x="163" y="2791"/>
              <a:ext cx="206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poświęcił Ci dużo uwagi/ czasu?</a:t>
              </a:r>
            </a:p>
          </p:txBody>
        </p:sp>
        <p:sp>
          <p:nvSpPr>
            <p:cNvPr id="59407" name="Rectangle 11"/>
            <p:cNvSpPr>
              <a:spLocks noChangeArrowheads="1"/>
            </p:cNvSpPr>
            <p:nvPr/>
          </p:nvSpPr>
          <p:spPr bwMode="auto">
            <a:xfrm>
              <a:off x="137" y="3398"/>
              <a:ext cx="205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jesteś zadowolony ze sposobu obsługi przez urzędnika?</a:t>
              </a:r>
            </a:p>
          </p:txBody>
        </p:sp>
      </p:grp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661988" y="1343839"/>
            <a:ext cx="2700486" cy="27699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pl-P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9pPr>
          </a:lstStyle>
          <a:p>
            <a:r>
              <a:rPr lang="pl-PL" sz="1200" b="1" dirty="0" smtClean="0">
                <a:solidFill>
                  <a:schemeClr val="accent1"/>
                </a:solidFill>
              </a:rPr>
              <a:t>ZACHOWANIE URZĘDNIKA</a:t>
            </a:r>
            <a:endParaRPr lang="pl-PL" sz="12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Śródmieście</a:t>
            </a:r>
          </a:p>
        </p:txBody>
      </p:sp>
      <p:sp>
        <p:nvSpPr>
          <p:cNvPr id="60419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60420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0010A40-8F62-4541-9ADC-704DD2F5D7DF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29</a:t>
            </a:fld>
            <a:endParaRPr lang="pl-PL" smtClean="0"/>
          </a:p>
        </p:txBody>
      </p:sp>
      <p:sp>
        <p:nvSpPr>
          <p:cNvPr id="60421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(6)</a:t>
            </a: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3898900" y="2057400"/>
          <a:ext cx="5029200" cy="429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60424" name="Group 16"/>
          <p:cNvGrpSpPr>
            <a:grpSpLocks/>
          </p:cNvGrpSpPr>
          <p:nvPr/>
        </p:nvGrpSpPr>
        <p:grpSpPr bwMode="auto">
          <a:xfrm>
            <a:off x="661988" y="2139950"/>
            <a:ext cx="3325812" cy="3609975"/>
            <a:chOff x="137" y="1348"/>
            <a:chExt cx="2095" cy="2274"/>
          </a:xfrm>
        </p:grpSpPr>
        <p:sp>
          <p:nvSpPr>
            <p:cNvPr id="60425" name="Rectangle 8"/>
            <p:cNvSpPr>
              <a:spLocks noChangeArrowheads="1"/>
            </p:cNvSpPr>
            <p:nvPr/>
          </p:nvSpPr>
          <p:spPr bwMode="auto">
            <a:xfrm>
              <a:off x="146" y="1348"/>
              <a:ext cx="20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był uprzejmy i miły?</a:t>
              </a:r>
            </a:p>
          </p:txBody>
        </p:sp>
        <p:sp>
          <p:nvSpPr>
            <p:cNvPr id="60426" name="Rectangle 9"/>
            <p:cNvSpPr>
              <a:spLocks noChangeArrowheads="1"/>
            </p:cNvSpPr>
            <p:nvPr/>
          </p:nvSpPr>
          <p:spPr bwMode="auto">
            <a:xfrm>
              <a:off x="137" y="1805"/>
              <a:ext cx="20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zrozumiały?</a:t>
              </a:r>
            </a:p>
          </p:txBody>
        </p:sp>
        <p:sp>
          <p:nvSpPr>
            <p:cNvPr id="60427" name="Rectangle 10"/>
            <p:cNvSpPr>
              <a:spLocks noChangeArrowheads="1"/>
            </p:cNvSpPr>
            <p:nvPr/>
          </p:nvSpPr>
          <p:spPr bwMode="auto">
            <a:xfrm>
              <a:off x="146" y="2317"/>
              <a:ext cx="207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kompetentny?</a:t>
              </a:r>
            </a:p>
          </p:txBody>
        </p:sp>
        <p:sp>
          <p:nvSpPr>
            <p:cNvPr id="60428" name="Rectangle 11"/>
            <p:cNvSpPr>
              <a:spLocks noChangeArrowheads="1"/>
            </p:cNvSpPr>
            <p:nvPr/>
          </p:nvSpPr>
          <p:spPr bwMode="auto">
            <a:xfrm>
              <a:off x="137" y="2814"/>
              <a:ext cx="209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poświęcił Ci dużo uwagi/ czasu?</a:t>
              </a:r>
            </a:p>
          </p:txBody>
        </p:sp>
        <p:sp>
          <p:nvSpPr>
            <p:cNvPr id="60429" name="Rectangle 12"/>
            <p:cNvSpPr>
              <a:spLocks noChangeArrowheads="1"/>
            </p:cNvSpPr>
            <p:nvPr/>
          </p:nvSpPr>
          <p:spPr bwMode="auto">
            <a:xfrm>
              <a:off x="146" y="3334"/>
              <a:ext cx="204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jesteś zadowolony ze sposobu obsługi przez urzędnika?</a:t>
              </a:r>
            </a:p>
          </p:txBody>
        </p:sp>
      </p:grp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661988" y="1343839"/>
            <a:ext cx="2700486" cy="27699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pl-P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Arial" charset="0"/>
              </a:defRPr>
            </a:lvl9pPr>
          </a:lstStyle>
          <a:p>
            <a:r>
              <a:rPr lang="pl-PL" sz="1200" b="1" dirty="0" smtClean="0">
                <a:solidFill>
                  <a:schemeClr val="accent1"/>
                </a:solidFill>
              </a:rPr>
              <a:t>ZACHOWANIE URZĘDNIKA</a:t>
            </a:r>
            <a:endParaRPr lang="pl-PL" sz="12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Metodologia badania</a:t>
            </a:r>
          </a:p>
        </p:txBody>
      </p:sp>
      <p:sp>
        <p:nvSpPr>
          <p:cNvPr id="33795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33796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15EDC58-937D-43B6-A7B3-6AE52336ADE2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pl-PL" smtClean="0"/>
          </a:p>
        </p:txBody>
      </p:sp>
      <p:sp>
        <p:nvSpPr>
          <p:cNvPr id="33797" name="pole tekstowe 24"/>
          <p:cNvSpPr>
            <a:spLocks noChangeArrowheads="1"/>
          </p:cNvSpPr>
          <p:nvPr/>
        </p:nvSpPr>
        <p:spPr bwMode="auto">
          <a:xfrm>
            <a:off x="1042988" y="1208088"/>
            <a:ext cx="2520950" cy="627062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Metoda</a:t>
            </a:r>
          </a:p>
        </p:txBody>
      </p:sp>
      <p:sp>
        <p:nvSpPr>
          <p:cNvPr id="8" name="Prostokąt zaokrąglony 7"/>
          <p:cNvSpPr/>
          <p:nvPr/>
        </p:nvSpPr>
        <p:spPr>
          <a:xfrm>
            <a:off x="3719513" y="1196975"/>
            <a:ext cx="4860925" cy="63023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obserwacja uczestnicząca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33799" name="pole tekstowe 24"/>
          <p:cNvSpPr>
            <a:spLocks noChangeArrowheads="1"/>
          </p:cNvSpPr>
          <p:nvPr/>
        </p:nvSpPr>
        <p:spPr bwMode="auto">
          <a:xfrm>
            <a:off x="1042988" y="1927225"/>
            <a:ext cx="2520950" cy="625475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Technika</a:t>
            </a:r>
          </a:p>
        </p:txBody>
      </p:sp>
      <p:sp>
        <p:nvSpPr>
          <p:cNvPr id="33800" name="pole tekstowe 24"/>
          <p:cNvSpPr>
            <a:spLocks noChangeArrowheads="1"/>
          </p:cNvSpPr>
          <p:nvPr/>
        </p:nvSpPr>
        <p:spPr bwMode="auto">
          <a:xfrm>
            <a:off x="1042988" y="4454525"/>
            <a:ext cx="2520950" cy="627063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Dobór próby</a:t>
            </a:r>
          </a:p>
        </p:txBody>
      </p:sp>
      <p:sp>
        <p:nvSpPr>
          <p:cNvPr id="33801" name="pole tekstowe 24"/>
          <p:cNvSpPr>
            <a:spLocks noChangeArrowheads="1"/>
          </p:cNvSpPr>
          <p:nvPr/>
        </p:nvSpPr>
        <p:spPr bwMode="auto">
          <a:xfrm>
            <a:off x="1042988" y="5159375"/>
            <a:ext cx="2520950" cy="625475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Termin realizacji</a:t>
            </a:r>
          </a:p>
        </p:txBody>
      </p:sp>
      <p:sp>
        <p:nvSpPr>
          <p:cNvPr id="33802" name="pole tekstowe 24"/>
          <p:cNvSpPr>
            <a:spLocks noChangeArrowheads="1"/>
          </p:cNvSpPr>
          <p:nvPr/>
        </p:nvSpPr>
        <p:spPr bwMode="auto">
          <a:xfrm>
            <a:off x="1042988" y="2636838"/>
            <a:ext cx="2520950" cy="627062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Wielkość próby</a:t>
            </a:r>
            <a:endParaRPr lang="pl-PL" sz="1400" b="1" i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4" name="Prostokąt zaokrąglony 13"/>
          <p:cNvSpPr/>
          <p:nvPr/>
        </p:nvSpPr>
        <p:spPr>
          <a:xfrm>
            <a:off x="3719513" y="1916113"/>
            <a:ext cx="4860925" cy="6318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Tajemniczy Klient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6" name="Prostokąt zaokrąglony 15"/>
          <p:cNvSpPr/>
          <p:nvPr/>
        </p:nvSpPr>
        <p:spPr>
          <a:xfrm>
            <a:off x="3719513" y="4454525"/>
            <a:ext cx="4860925" cy="63023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adresowy według listy urzędów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7" name="Prostokąt zaokrąglony 16"/>
          <p:cNvSpPr/>
          <p:nvPr/>
        </p:nvSpPr>
        <p:spPr>
          <a:xfrm>
            <a:off x="3719513" y="5157788"/>
            <a:ext cx="4860925" cy="63023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>
                <a:latin typeface="+mj-lt"/>
                <a:cs typeface="Arial" pitchFamily="34" charset="0"/>
              </a:rPr>
              <a:t>27.11.2012 </a:t>
            </a:r>
            <a:r>
              <a:rPr lang="pl-PL" sz="1200" dirty="0">
                <a:latin typeface="+mj-lt"/>
                <a:cs typeface="Arial" pitchFamily="34" charset="0"/>
              </a:rPr>
              <a:t>- 10.12.2012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8" name="Prostokąt zaokrąglony 17"/>
          <p:cNvSpPr/>
          <p:nvPr/>
        </p:nvSpPr>
        <p:spPr>
          <a:xfrm>
            <a:off x="3719513" y="2636838"/>
            <a:ext cx="4860925" cy="63023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17 urzędów – 340 wizyt (20 wizyt per Urząd)</a:t>
            </a:r>
          </a:p>
        </p:txBody>
      </p:sp>
      <p:sp>
        <p:nvSpPr>
          <p:cNvPr id="33807" name="pole tekstowe 24"/>
          <p:cNvSpPr>
            <a:spLocks noChangeArrowheads="1"/>
          </p:cNvSpPr>
          <p:nvPr/>
        </p:nvSpPr>
        <p:spPr bwMode="auto">
          <a:xfrm>
            <a:off x="1042988" y="3365500"/>
            <a:ext cx="2520950" cy="1006475"/>
          </a:xfrm>
          <a:prstGeom prst="roundRect">
            <a:avLst>
              <a:gd name="adj" fmla="val 772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Definicja próby</a:t>
            </a:r>
          </a:p>
        </p:txBody>
      </p:sp>
      <p:sp>
        <p:nvSpPr>
          <p:cNvPr id="20" name="Prostokąt zaokrąglony 19"/>
          <p:cNvSpPr/>
          <p:nvPr/>
        </p:nvSpPr>
        <p:spPr>
          <a:xfrm>
            <a:off x="3719513" y="3357563"/>
            <a:ext cx="4860925" cy="10128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Punkty Informacyjne, stanowiska WOM oraz  Delegatury BAiSO             w urzędach dzielnicy: B</a:t>
            </a:r>
            <a:r>
              <a:rPr lang="en-US" sz="1200" dirty="0" err="1">
                <a:latin typeface="+mj-lt"/>
                <a:cs typeface="Arial" pitchFamily="34" charset="0"/>
              </a:rPr>
              <a:t>emowo</a:t>
            </a:r>
            <a:r>
              <a:rPr lang="pl-PL" sz="1200" dirty="0">
                <a:latin typeface="+mj-lt"/>
                <a:cs typeface="Arial" pitchFamily="34" charset="0"/>
              </a:rPr>
              <a:t>, Bi</a:t>
            </a:r>
            <a:r>
              <a:rPr lang="en-US" sz="1200" dirty="0" err="1">
                <a:latin typeface="+mj-lt"/>
                <a:cs typeface="Arial" pitchFamily="34" charset="0"/>
              </a:rPr>
              <a:t>ałołęka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Bielany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Ochota</a:t>
            </a:r>
            <a:r>
              <a:rPr lang="pl-PL" sz="1200" dirty="0">
                <a:latin typeface="+mj-lt"/>
                <a:cs typeface="Arial" pitchFamily="34" charset="0"/>
              </a:rPr>
              <a:t>, Praga </a:t>
            </a:r>
            <a:r>
              <a:rPr lang="en-US" sz="1200" dirty="0" err="1">
                <a:latin typeface="+mj-lt"/>
                <a:cs typeface="Arial" pitchFamily="34" charset="0"/>
              </a:rPr>
              <a:t>Południe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Praga</a:t>
            </a:r>
            <a:r>
              <a:rPr lang="en-US" sz="1200" dirty="0">
                <a:latin typeface="+mj-lt"/>
                <a:cs typeface="Arial" pitchFamily="34" charset="0"/>
              </a:rPr>
              <a:t> </a:t>
            </a:r>
            <a:r>
              <a:rPr lang="en-US" sz="1200" dirty="0" err="1">
                <a:latin typeface="+mj-lt"/>
                <a:cs typeface="Arial" pitchFamily="34" charset="0"/>
              </a:rPr>
              <a:t>Północ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>
                <a:latin typeface="+mj-lt"/>
                <a:cs typeface="Arial" pitchFamily="34" charset="0"/>
              </a:rPr>
              <a:t>Rembertów</a:t>
            </a:r>
            <a:r>
              <a:rPr lang="pl-PL" sz="1200">
                <a:latin typeface="+mj-lt"/>
                <a:cs typeface="Arial" pitchFamily="34" charset="0"/>
              </a:rPr>
              <a:t>, </a:t>
            </a:r>
            <a:r>
              <a:rPr lang="pl-PL" sz="1200" dirty="0">
                <a:latin typeface="+mj-lt"/>
                <a:cs typeface="Arial" pitchFamily="34" charset="0"/>
              </a:rPr>
              <a:t>Śródmieście, Targówek, Ursus, Ursynów, Wawer, Wesoła, Wilanów, Włochy, Wola,  Żoliborz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1200" dirty="0">
              <a:latin typeface="+mj-lt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Wyniki badania</a:t>
            </a:r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34820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34821" name="Symbol zastępczy numeru slajdu 5"/>
          <p:cNvSpPr>
            <a:spLocks noGrp="1"/>
          </p:cNvSpPr>
          <p:nvPr>
            <p:ph type="sldNum" sz="quarter" idx="429496729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21F60D1-CCC2-4854-9899-3225188028D7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pl-PL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Kryteria oceny</a:t>
            </a:r>
          </a:p>
        </p:txBody>
      </p:sp>
      <p:sp>
        <p:nvSpPr>
          <p:cNvPr id="35843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35844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F840781-0BDE-46EB-898F-815B31D69935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pl-PL" smtClean="0"/>
          </a:p>
        </p:txBody>
      </p:sp>
      <p:sp>
        <p:nvSpPr>
          <p:cNvPr id="35845" name="Rectangle 3"/>
          <p:cNvSpPr>
            <a:spLocks noChangeArrowheads="1"/>
          </p:cNvSpPr>
          <p:nvPr/>
        </p:nvSpPr>
        <p:spPr bwMode="auto">
          <a:xfrm>
            <a:off x="703263" y="1828800"/>
            <a:ext cx="7737475" cy="36576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OTOCZENIE - WYGLĄD URZĘDU</a:t>
            </a: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WYGLĄD ZEWNĘTRZNY URZĘDNIKA I JEGO STANOWISKO PRACY</a:t>
            </a:r>
            <a:endParaRPr lang="pl-PL" sz="1400" b="1">
              <a:solidFill>
                <a:srgbClr val="990099"/>
              </a:solidFill>
            </a:endParaRP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URZĘDNIK - ZACHOWANIE SIĘ WOBEC KLIENTA</a:t>
            </a:r>
            <a:endParaRPr lang="pl-PL" sz="1400" b="1">
              <a:solidFill>
                <a:schemeClr val="accent1"/>
              </a:solidFill>
            </a:endParaRP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URZĘDNIK - OBSŁUGA PRZEDSTAWIONEJ SPRAWY</a:t>
            </a:r>
            <a:endParaRPr lang="pl-PL" sz="1400" b="1">
              <a:solidFill>
                <a:schemeClr val="accent1"/>
              </a:solidFill>
            </a:endParaRP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URZĘDNIK - SPOSÓB ZAŁATWIENIA PRZEDSTAWIONEJ SPRAWY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ytuł 1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Otoczenie – wygląd urzędu</a:t>
            </a:r>
          </a:p>
        </p:txBody>
      </p:sp>
      <p:sp>
        <p:nvSpPr>
          <p:cNvPr id="36867" name="Symbol zastępczy stopki 3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pic>
        <p:nvPicPr>
          <p:cNvPr id="5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Object 17"/>
          <p:cNvGraphicFramePr>
            <a:graphicFrameLocks noChangeAspect="1"/>
          </p:cNvGraphicFramePr>
          <p:nvPr/>
        </p:nvGraphicFramePr>
        <p:xfrm>
          <a:off x="908050" y="1700808"/>
          <a:ext cx="7585075" cy="1050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Object 17"/>
          <p:cNvGraphicFramePr>
            <a:graphicFrameLocks noChangeAspect="1"/>
          </p:cNvGraphicFramePr>
          <p:nvPr/>
        </p:nvGraphicFramePr>
        <p:xfrm>
          <a:off x="889000" y="1772817"/>
          <a:ext cx="7608888" cy="12624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789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Śródmieście</a:t>
            </a:r>
          </a:p>
        </p:txBody>
      </p:sp>
      <p:sp>
        <p:nvSpPr>
          <p:cNvPr id="37891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37892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C6D623C-6743-4360-BEFB-E41A5FC395BB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pl-PL" smtClean="0"/>
          </a:p>
        </p:txBody>
      </p:sp>
      <p:sp>
        <p:nvSpPr>
          <p:cNvPr id="37893" name="Rectangle 4"/>
          <p:cNvSpPr>
            <a:spLocks noChangeArrowheads="1"/>
          </p:cNvSpPr>
          <p:nvPr/>
        </p:nvSpPr>
        <p:spPr bwMode="auto">
          <a:xfrm>
            <a:off x="684213" y="312420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(1)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3" name="Object 3"/>
          <p:cNvGraphicFramePr>
            <a:graphicFrameLocks noChangeAspect="1"/>
          </p:cNvGraphicFramePr>
          <p:nvPr/>
        </p:nvGraphicFramePr>
        <p:xfrm>
          <a:off x="590550" y="3651250"/>
          <a:ext cx="7556500" cy="270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7895" name="Text Box 4"/>
          <p:cNvSpPr txBox="1">
            <a:spLocks noChangeArrowheads="1"/>
          </p:cNvSpPr>
          <p:nvPr/>
        </p:nvSpPr>
        <p:spPr bwMode="auto">
          <a:xfrm>
            <a:off x="360363" y="1315617"/>
            <a:ext cx="4025900" cy="457200"/>
          </a:xfrm>
          <a:prstGeom prst="rect">
            <a:avLst/>
          </a:prstGeom>
          <a:noFill/>
          <a:ln w="0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 dirty="0"/>
              <a:t>ŚREDNI CZAS OCZEKIWANIA NA OBSŁUGĘ PRZED PI/ WOM/ DELEGATURĄ </a:t>
            </a:r>
            <a:r>
              <a:rPr lang="pl-PL" sz="1200" dirty="0" err="1"/>
              <a:t>BAiSO</a:t>
            </a:r>
            <a:endParaRPr lang="pl-PL" sz="1200" dirty="0"/>
          </a:p>
        </p:txBody>
      </p:sp>
      <p:sp>
        <p:nvSpPr>
          <p:cNvPr id="37896" name="Text Box 5"/>
          <p:cNvSpPr txBox="1">
            <a:spLocks noChangeArrowheads="1"/>
          </p:cNvSpPr>
          <p:nvPr/>
        </p:nvSpPr>
        <p:spPr bwMode="auto">
          <a:xfrm>
            <a:off x="5011738" y="1315617"/>
            <a:ext cx="366395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ŚREDNIA LICZBA OSÓB W KOLEJCE DO PI/ WOM/ DELEGATUR</a:t>
            </a:r>
            <a:r>
              <a:rPr lang="pl-PL" sz="1200">
                <a:latin typeface="Arial" charset="0"/>
              </a:rPr>
              <a:t>Y</a:t>
            </a:r>
            <a:r>
              <a:rPr lang="pl-PL" sz="1200"/>
              <a:t> BAiSO</a:t>
            </a:r>
          </a:p>
        </p:txBody>
      </p:sp>
      <p:sp>
        <p:nvSpPr>
          <p:cNvPr id="37897" name="Rectangle 16"/>
          <p:cNvSpPr>
            <a:spLocks noChangeArrowheads="1"/>
          </p:cNvSpPr>
          <p:nvPr/>
        </p:nvSpPr>
        <p:spPr bwMode="auto">
          <a:xfrm>
            <a:off x="857250" y="941388"/>
            <a:ext cx="79263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spcBef>
                <a:spcPct val="50000"/>
              </a:spcBef>
            </a:pPr>
            <a:r>
              <a:rPr lang="pl-PL" sz="1200" b="1">
                <a:solidFill>
                  <a:schemeClr val="accent1"/>
                </a:solidFill>
              </a:rPr>
              <a:t>FUNKCJONOWANIE URZĘDU</a:t>
            </a:r>
          </a:p>
        </p:txBody>
      </p:sp>
      <p:sp>
        <p:nvSpPr>
          <p:cNvPr id="37900" name="Rectangle 8"/>
          <p:cNvSpPr>
            <a:spLocks noChangeArrowheads="1"/>
          </p:cNvSpPr>
          <p:nvPr/>
        </p:nvSpPr>
        <p:spPr bwMode="auto">
          <a:xfrm>
            <a:off x="6227763" y="6327775"/>
            <a:ext cx="2293937" cy="390525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  <p:txBody>
          <a:bodyPr lIns="180000" rIns="180000" anchor="ctr"/>
          <a:lstStyle/>
          <a:p>
            <a:pPr algn="ctr">
              <a:lnSpc>
                <a:spcPct val="90000"/>
              </a:lnSpc>
            </a:pPr>
            <a:r>
              <a:rPr lang="pl-PL" sz="1200">
                <a:solidFill>
                  <a:srgbClr val="FF0066"/>
                </a:solidFill>
              </a:rPr>
              <a:t>Odsetek odpowiedzi „TAK”</a:t>
            </a:r>
            <a:endParaRPr lang="en-GB" sz="120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Śródmieście</a:t>
            </a:r>
          </a:p>
        </p:txBody>
      </p:sp>
      <p:sp>
        <p:nvSpPr>
          <p:cNvPr id="38915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38916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3EEEF64-E517-491F-AFDC-136D648A09E9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pl-PL" smtClean="0"/>
          </a:p>
        </p:txBody>
      </p:sp>
      <p:sp>
        <p:nvSpPr>
          <p:cNvPr id="3891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(2)</a:t>
            </a:r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38918" name="Rectangle 3"/>
          <p:cNvSpPr>
            <a:spLocks noChangeArrowheads="1"/>
          </p:cNvSpPr>
          <p:nvPr/>
        </p:nvSpPr>
        <p:spPr bwMode="auto">
          <a:xfrm>
            <a:off x="755650" y="908050"/>
            <a:ext cx="56261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Gdzie znajdują się </a:t>
            </a:r>
            <a:r>
              <a:rPr lang="pl-PL" sz="1200" u="sng" dirty="0"/>
              <a:t>karty informacyjne</a:t>
            </a:r>
            <a:r>
              <a:rPr lang="pl-PL" sz="1200" dirty="0"/>
              <a:t>?</a:t>
            </a:r>
            <a:endParaRPr lang="en-GB" sz="1200" dirty="0"/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728663" y="2166938"/>
          <a:ext cx="8291512" cy="3241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39939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3C6977B-07CB-4B97-A523-5ECD8BCDBF38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pl-PL" smtClean="0"/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757237" y="3871913"/>
            <a:ext cx="7653337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1200" dirty="0"/>
              <a:t>Czy </a:t>
            </a:r>
            <a:r>
              <a:rPr lang="pl-PL" sz="1200" u="sng" dirty="0"/>
              <a:t>karty informacyjne</a:t>
            </a:r>
            <a:r>
              <a:rPr lang="pl-PL" sz="1200" dirty="0"/>
              <a:t> na terenie urzędu są w miejscu, w którym łatwo je zauważyć?</a:t>
            </a:r>
          </a:p>
        </p:txBody>
      </p:sp>
      <p:sp>
        <p:nvSpPr>
          <p:cNvPr id="39941" name="Text Box 7"/>
          <p:cNvSpPr txBox="1">
            <a:spLocks noChangeArrowheads="1"/>
          </p:cNvSpPr>
          <p:nvPr/>
        </p:nvSpPr>
        <p:spPr bwMode="auto">
          <a:xfrm>
            <a:off x="684212" y="1238250"/>
            <a:ext cx="6883087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1200" dirty="0"/>
              <a:t>Czy </a:t>
            </a:r>
            <a:r>
              <a:rPr lang="pl-PL" sz="1200" u="sng" dirty="0"/>
              <a:t>karty informacyjne</a:t>
            </a:r>
            <a:r>
              <a:rPr lang="pl-PL" sz="1200" dirty="0"/>
              <a:t>, które są na terenie urzędu są uporządkowane</a:t>
            </a:r>
          </a:p>
        </p:txBody>
      </p:sp>
      <p:sp>
        <p:nvSpPr>
          <p:cNvPr id="3994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Śródmieście</a:t>
            </a:r>
          </a:p>
        </p:txBody>
      </p:sp>
      <p:sp>
        <p:nvSpPr>
          <p:cNvPr id="3994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(3)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706438" y="1754188"/>
          <a:ext cx="7704137" cy="2151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719138" y="4394200"/>
          <a:ext cx="7704137" cy="2151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zablon_bazowy_IQS_final15">
  <a:themeElements>
    <a:clrScheme name="IQS 10">
      <a:dk1>
        <a:sysClr val="windowText" lastClr="000000"/>
      </a:dk1>
      <a:lt1>
        <a:sysClr val="window" lastClr="FFFFFF"/>
      </a:lt1>
      <a:dk2>
        <a:srgbClr val="1F497D"/>
      </a:dk2>
      <a:lt2>
        <a:srgbClr val="FF8C19"/>
      </a:lt2>
      <a:accent1>
        <a:srgbClr val="AF000A"/>
      </a:accent1>
      <a:accent2>
        <a:srgbClr val="4C7FBC"/>
      </a:accent2>
      <a:accent3>
        <a:srgbClr val="99CC00"/>
      </a:accent3>
      <a:accent4>
        <a:srgbClr val="703869"/>
      </a:accent4>
      <a:accent5>
        <a:srgbClr val="F5AF01"/>
      </a:accent5>
      <a:accent6>
        <a:srgbClr val="646464"/>
      </a:accent6>
      <a:hlink>
        <a:srgbClr val="003399"/>
      </a:hlink>
      <a:folHlink>
        <a:srgbClr val="0066FF"/>
      </a:folHlink>
    </a:clrScheme>
    <a:fontScheme name="PB Tahom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 vert="horz" wrap="square" lIns="91432" tIns="45716" rIns="91432" bIns="45716" numCol="1" rtlCol="0" anchor="t" anchorCtr="0" compatLnSpc="1">
        <a:prstTxWarp prst="textNoShape">
          <a:avLst/>
        </a:prstTxWarp>
        <a:spAutoFit/>
      </a:bodyPr>
      <a:lstStyle>
        <a:defPPr marL="342872" marR="0" indent="-342872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C00000"/>
          </a:buClr>
          <a:buSzPct val="90000"/>
          <a:buFont typeface="Wingdings" pitchFamily="2" charset="2"/>
          <a:buChar char="n"/>
          <a:tabLst/>
          <a:defRPr kumimoji="0" sz="1400" b="0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Tahoma" pitchFamily="34" charset="0"/>
            <a:ea typeface="+mn-ea"/>
            <a:cs typeface="Tahoma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6832</TotalTime>
  <Words>1219</Words>
  <Application>Microsoft Office PowerPoint</Application>
  <PresentationFormat>Pokaz na ekranie (4:3)</PresentationFormat>
  <Paragraphs>249</Paragraphs>
  <Slides>30</Slides>
  <Notes>4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30</vt:i4>
      </vt:variant>
    </vt:vector>
  </HeadingPairs>
  <TitlesOfParts>
    <vt:vector size="31" baseType="lpstr">
      <vt:lpstr>szablon_bazowy_IQS_final15</vt:lpstr>
      <vt:lpstr>TAJEMNICZY KLIENT URZĄD DZIELNICY ŚRÓDMIEŚCIE  RAPORT Z BADANIA </vt:lpstr>
      <vt:lpstr>Spis treści</vt:lpstr>
      <vt:lpstr>Metodologia badania</vt:lpstr>
      <vt:lpstr>Wyniki badania</vt:lpstr>
      <vt:lpstr>Kryteria oceny</vt:lpstr>
      <vt:lpstr>Otoczenie – wygląd urzędu</vt:lpstr>
      <vt:lpstr>Urząd dzielnicy Śródmieście</vt:lpstr>
      <vt:lpstr>Urząd dzielnicy Śródmieście</vt:lpstr>
      <vt:lpstr>Urząd dzielnicy Śródmieście</vt:lpstr>
      <vt:lpstr>Slajd 10</vt:lpstr>
      <vt:lpstr>Urząd dzielnicy Śródmieście</vt:lpstr>
      <vt:lpstr>Urząd dzielnicy Śródmieście</vt:lpstr>
      <vt:lpstr>Urząd dzielnicy Śródmieście</vt:lpstr>
      <vt:lpstr>Wygląd zewnętrzny urzędnika i jego stanowisko pracy </vt:lpstr>
      <vt:lpstr>Urząd dzielnicy Śródmieście</vt:lpstr>
      <vt:lpstr>Zachowanie urzędnika wobec interesanta </vt:lpstr>
      <vt:lpstr>Urząd dzielnicy Śródmieście</vt:lpstr>
      <vt:lpstr>Urząd dzielnicy Śródmieście</vt:lpstr>
      <vt:lpstr>Urzędnik - obsługa przedstawionej sprawy </vt:lpstr>
      <vt:lpstr>Urząd dzielnicy Śródmieście</vt:lpstr>
      <vt:lpstr>Urząd dzielnicy Śródmieście</vt:lpstr>
      <vt:lpstr>Urząd dzielnicy Śródmieście</vt:lpstr>
      <vt:lpstr>Urzędnik - sposób załatwienia przedstawionej sprawy</vt:lpstr>
      <vt:lpstr>Urząd dzielnicy Śródmieście</vt:lpstr>
      <vt:lpstr>Urząd dzielnicy Śródmieście</vt:lpstr>
      <vt:lpstr>Urząd dzielnicy Śródmieście</vt:lpstr>
      <vt:lpstr>Urząd dzielnicy Śródmieście</vt:lpstr>
      <vt:lpstr>Urząd dzielnicy Śródmieście</vt:lpstr>
      <vt:lpstr>Urząd dzielnicy Śródmieście</vt:lpstr>
      <vt:lpstr>Slajd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Raport</dc:title>
  <dc:creator>Grupa IQS</dc:creator>
  <cp:lastModifiedBy>Your User Name</cp:lastModifiedBy>
  <cp:revision>902</cp:revision>
  <dcterms:created xsi:type="dcterms:W3CDTF">2011-07-08T14:47:09Z</dcterms:created>
  <dcterms:modified xsi:type="dcterms:W3CDTF">2013-02-20T17:17:57Z</dcterms:modified>
</cp:coreProperties>
</file>