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notesSlides/notesSlide1.xml" ContentType="application/vnd.openxmlformats-officedocument.presentationml.notesSlide+xml"/>
  <Override PartName="/ppt/charts/chart18.xml" ContentType="application/vnd.openxmlformats-officedocument.drawingml.chart+xml"/>
  <Override PartName="/ppt/notesSlides/notesSlide2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3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AF000A"/>
    <a:srgbClr val="336600"/>
    <a:srgbClr val="0066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491" autoAdjust="0"/>
  </p:normalViewPr>
  <p:slideViewPr>
    <p:cSldViewPr snapToObjects="1" showGuides="1">
      <p:cViewPr>
        <p:scale>
          <a:sx n="75" d="100"/>
          <a:sy n="75" d="100"/>
        </p:scale>
        <p:origin x="-1524" y="-756"/>
      </p:cViewPr>
      <p:guideLst>
        <p:guide orient="horz" pos="4247"/>
        <p:guide orient="horz" pos="73"/>
        <p:guide orient="horz" pos="2568"/>
        <p:guide orient="horz" pos="4110"/>
        <p:guide orient="horz" pos="1434"/>
        <p:guide orient="horz" pos="107"/>
        <p:guide orient="horz" pos="935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69">
              <a:noFill/>
              <a:prstDash val="solid"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0.95000000000000062</c:v>
                </c:pt>
                <c:pt idx="1">
                  <c:v>1</c:v>
                </c:pt>
                <c:pt idx="2">
                  <c:v>0.95000000000000062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invertIfNegative val="0"/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20041728"/>
        <c:axId val="20043264"/>
      </c:barChart>
      <c:catAx>
        <c:axId val="200417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00432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0043264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0041728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24395373291298"/>
          <c:y val="8.8607594936708861E-2"/>
          <c:w val="0.67718191377497472"/>
          <c:h val="0.91350210970463952"/>
        </c:manualLayout>
      </c:layout>
      <c:barChart>
        <c:barDir val="bar"/>
        <c:grouping val="clustere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invertIfNegative val="0"/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1">
                  <c:v>0.15000000000000019</c:v>
                </c:pt>
                <c:pt idx="2">
                  <c:v>0.30000000000000032</c:v>
                </c:pt>
                <c:pt idx="3">
                  <c:v>0.05</c:v>
                </c:pt>
                <c:pt idx="4">
                  <c:v>0.60000000000000064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invertIfNegative val="0"/>
          <c:dLbls>
            <c:dLbl>
              <c:idx val="3"/>
              <c:delete val="1"/>
            </c:dLbl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0.65000000000000102</c:v>
                </c:pt>
                <c:pt idx="2">
                  <c:v>0.30000000000000032</c:v>
                </c:pt>
                <c:pt idx="3">
                  <c:v>0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invertIfNegative val="0"/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0.60000000000000064</c:v>
                </c:pt>
                <c:pt idx="1">
                  <c:v>0.45</c:v>
                </c:pt>
                <c:pt idx="2">
                  <c:v>0.25</c:v>
                </c:pt>
                <c:pt idx="3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95769344"/>
        <c:axId val="95770880"/>
      </c:barChart>
      <c:catAx>
        <c:axId val="957693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770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770880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5769344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6E-3"/>
          <c:w val="0.64353312302839161"/>
          <c:h val="5.9071729957805991E-2"/>
        </c:manualLayout>
      </c:layout>
      <c:overlay val="0"/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invertIfNegative val="0"/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0.9</c:v>
                </c:pt>
                <c:pt idx="1">
                  <c:v>0.9</c:v>
                </c:pt>
                <c:pt idx="2">
                  <c:v>0.9</c:v>
                </c:pt>
                <c:pt idx="4">
                  <c:v>1</c:v>
                </c:pt>
                <c:pt idx="5">
                  <c:v>1</c:v>
                </c:pt>
                <c:pt idx="6">
                  <c:v>0.9</c:v>
                </c:pt>
                <c:pt idx="8">
                  <c:v>0.9</c:v>
                </c:pt>
                <c:pt idx="9">
                  <c:v>1</c:v>
                </c:pt>
                <c:pt idx="10">
                  <c:v>0.70000000000000018</c:v>
                </c:pt>
                <c:pt idx="12">
                  <c:v>0.4</c:v>
                </c:pt>
                <c:pt idx="13">
                  <c:v>0.6000000000000002</c:v>
                </c:pt>
                <c:pt idx="14">
                  <c:v>0.65000000000000024</c:v>
                </c:pt>
                <c:pt idx="16">
                  <c:v>0.95000000000000018</c:v>
                </c:pt>
                <c:pt idx="17">
                  <c:v>1</c:v>
                </c:pt>
                <c:pt idx="18">
                  <c:v>0.9</c:v>
                </c:pt>
                <c:pt idx="20">
                  <c:v>0.05</c:v>
                </c:pt>
                <c:pt idx="21">
                  <c:v>0.05</c:v>
                </c:pt>
                <c:pt idx="22">
                  <c:v>0.1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invertIfNegative val="0"/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3312014343604338E-2"/>
                  <c:y val="3.75149588041385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6">
                  <c:v>0.1</c:v>
                </c:pt>
                <c:pt idx="8">
                  <c:v>0.1</c:v>
                </c:pt>
                <c:pt idx="10">
                  <c:v>0.3000000000000001</c:v>
                </c:pt>
                <c:pt idx="12">
                  <c:v>0.6000000000000002</c:v>
                </c:pt>
                <c:pt idx="13">
                  <c:v>0.4</c:v>
                </c:pt>
                <c:pt idx="14">
                  <c:v>0.35000000000000009</c:v>
                </c:pt>
                <c:pt idx="16">
                  <c:v>0.05</c:v>
                </c:pt>
                <c:pt idx="18">
                  <c:v>0.1</c:v>
                </c:pt>
                <c:pt idx="20">
                  <c:v>0.95000000000000018</c:v>
                </c:pt>
                <c:pt idx="21">
                  <c:v>0.95000000000000018</c:v>
                </c:pt>
                <c:pt idx="22">
                  <c:v>0.9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invertIfNegative val="0"/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2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5092864"/>
        <c:axId val="175094400"/>
      </c:barChart>
      <c:catAx>
        <c:axId val="175092864"/>
        <c:scaling>
          <c:orientation val="maxMin"/>
        </c:scaling>
        <c:delete val="1"/>
        <c:axPos val="l"/>
        <c:majorTickMark val="out"/>
        <c:minorTickMark val="none"/>
        <c:tickLblPos val="none"/>
        <c:crossAx val="175094400"/>
        <c:crosses val="autoZero"/>
        <c:auto val="1"/>
        <c:lblAlgn val="ctr"/>
        <c:lblOffset val="100"/>
        <c:noMultiLvlLbl val="0"/>
      </c:catAx>
      <c:valAx>
        <c:axId val="17509440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509286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overlay val="0"/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007891770011344"/>
          <c:y val="2.1008403361344541E-3"/>
          <c:w val="0.57384441939120723"/>
          <c:h val="0.9180672268907562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invertIfNegative val="0"/>
          <c:dLbls>
            <c:dLbl>
              <c:idx val="6"/>
              <c:layout>
                <c:manualLayout>
                  <c:x val="-0.59455934360691709"/>
                  <c:y val="6.262044461431768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1.6799104006307047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0.9</c:v>
                </c:pt>
                <c:pt idx="1">
                  <c:v>0.75000000000000022</c:v>
                </c:pt>
                <c:pt idx="2">
                  <c:v>0.8</c:v>
                </c:pt>
                <c:pt idx="4">
                  <c:v>0.9</c:v>
                </c:pt>
                <c:pt idx="5">
                  <c:v>0.8</c:v>
                </c:pt>
                <c:pt idx="6">
                  <c:v>0.65000000000000024</c:v>
                </c:pt>
                <c:pt idx="9">
                  <c:v>0.1</c:v>
                </c:pt>
                <c:pt idx="12">
                  <c:v>0.8500000000000002</c:v>
                </c:pt>
                <c:pt idx="13">
                  <c:v>0.8</c:v>
                </c:pt>
                <c:pt idx="14">
                  <c:v>0.55000000000000004</c:v>
                </c:pt>
                <c:pt idx="16">
                  <c:v>0.8</c:v>
                </c:pt>
                <c:pt idx="17">
                  <c:v>0.54</c:v>
                </c:pt>
                <c:pt idx="18">
                  <c:v>0.6000000000000002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invertIfNegative val="0"/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0485759301859217E-2"/>
                  <c:y val="6.262044461431754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2309678700668003E-3"/>
                  <c:y val="-1.86127147293016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7528615901000554E-3"/>
                  <c:y val="4.721294945649097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0.05</c:v>
                </c:pt>
                <c:pt idx="1">
                  <c:v>0.15000000000000005</c:v>
                </c:pt>
                <c:pt idx="2">
                  <c:v>0.2</c:v>
                </c:pt>
                <c:pt idx="8">
                  <c:v>0.9</c:v>
                </c:pt>
                <c:pt idx="9">
                  <c:v>0.70000000000000018</c:v>
                </c:pt>
                <c:pt idx="10">
                  <c:v>0.6000000000000002</c:v>
                </c:pt>
                <c:pt idx="12">
                  <c:v>0.05</c:v>
                </c:pt>
                <c:pt idx="14">
                  <c:v>0.05</c:v>
                </c:pt>
                <c:pt idx="16">
                  <c:v>0.15000000000000005</c:v>
                </c:pt>
                <c:pt idx="17">
                  <c:v>0.46</c:v>
                </c:pt>
                <c:pt idx="18">
                  <c:v>0.35000000000000009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invertIfNegative val="0"/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0%</c:formatCode>
                <c:ptCount val="19"/>
                <c:pt idx="0">
                  <c:v>0.05</c:v>
                </c:pt>
                <c:pt idx="1">
                  <c:v>0.1</c:v>
                </c:pt>
                <c:pt idx="4">
                  <c:v>0.1</c:v>
                </c:pt>
                <c:pt idx="5">
                  <c:v>0.2</c:v>
                </c:pt>
                <c:pt idx="6">
                  <c:v>0.35000000000000009</c:v>
                </c:pt>
                <c:pt idx="8">
                  <c:v>0.1</c:v>
                </c:pt>
                <c:pt idx="9">
                  <c:v>0.2</c:v>
                </c:pt>
                <c:pt idx="10">
                  <c:v>0.4</c:v>
                </c:pt>
                <c:pt idx="12">
                  <c:v>0.1</c:v>
                </c:pt>
                <c:pt idx="13">
                  <c:v>0.2</c:v>
                </c:pt>
                <c:pt idx="14">
                  <c:v>0.4</c:v>
                </c:pt>
                <c:pt idx="16">
                  <c:v>0.05</c:v>
                </c:pt>
                <c:pt idx="18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4688896"/>
        <c:axId val="174949120"/>
      </c:barChart>
      <c:catAx>
        <c:axId val="1746888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4949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494912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4688896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29"/>
          <c:y val="0.92647058823529416"/>
          <c:w val="0.66854565952649547"/>
          <c:h val="7.5630252100840331E-2"/>
        </c:manualLayout>
      </c:layout>
      <c:overlay val="0"/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0.63000000000000089</c:v>
                </c:pt>
                <c:pt idx="1">
                  <c:v>0.82000000000000062</c:v>
                </c:pt>
                <c:pt idx="2">
                  <c:v>0.58000000000000007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80065897858319779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0.25</c:v>
                </c:pt>
                <c:pt idx="2" formatCode="0%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invertIfNegative val="0"/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(N=16)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0">
                  <c:v>0.13</c:v>
                </c:pt>
                <c:pt idx="1">
                  <c:v>0.18000000000000019</c:v>
                </c:pt>
                <c:pt idx="2">
                  <c:v>0.17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6509696"/>
        <c:axId val="176511616"/>
      </c:barChart>
      <c:catAx>
        <c:axId val="1765096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51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5116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6509696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overlay val="0"/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931116389548779"/>
          <c:y val="0.10318949343339587"/>
          <c:w val="0.45130641330166338"/>
          <c:h val="0.89868667917448464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676">
              <a:noFill/>
              <a:prstDash val="solid"/>
            </a:ln>
          </c:spPr>
          <c:invertIfNegative val="0"/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0.65000000000000102</c:v>
                </c:pt>
                <c:pt idx="1">
                  <c:v>0.15000000000000019</c:v>
                </c:pt>
                <c:pt idx="2">
                  <c:v>0.1</c:v>
                </c:pt>
                <c:pt idx="4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invertIfNegative val="0"/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</c:v>
                </c:pt>
                <c:pt idx="1">
                  <c:v>0.05</c:v>
                </c:pt>
                <c:pt idx="3">
                  <c:v>0.05</c:v>
                </c:pt>
                <c:pt idx="4">
                  <c:v>0.1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invertIfNegative val="0"/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</c:v>
                </c:pt>
                <c:pt idx="1">
                  <c:v>0.2</c:v>
                </c:pt>
                <c:pt idx="2">
                  <c:v>0.05</c:v>
                </c:pt>
                <c:pt idx="3">
                  <c:v>0.1</c:v>
                </c:pt>
                <c:pt idx="4">
                  <c:v>0.15000000000000019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6105728"/>
        <c:axId val="176136192"/>
      </c:barChart>
      <c:catAx>
        <c:axId val="17610572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136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13619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6105728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606E-2"/>
        </c:manualLayout>
      </c:layout>
      <c:overlay val="0"/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750000000000022"/>
          <c:y val="0.26943005181347152"/>
          <c:w val="0.81473214285714257"/>
          <c:h val="0.73575129533678874"/>
        </c:manualLayout>
      </c:layout>
      <c:barChart>
        <c:barDir val="bar"/>
        <c:grouping val="percentStacke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invertIfNegative val="0"/>
          <c:dLbls>
            <c:dLbl>
              <c:idx val="1"/>
              <c:layout>
                <c:manualLayout>
                  <c:x val="-0.8867375365396547"/>
                  <c:y val="-0.2831167365232954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3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3"/>
                <c:pt idx="0" formatCode="0%">
                  <c:v>0.05</c:v>
                </c:pt>
                <c:pt idx="2" formatCode="0%">
                  <c:v>0.05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7633928571428592"/>
                  <c:y val="-5.709071325485407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9419642857142894"/>
                  <c:y val="-3.9822497040216146E-3"/>
                </c:manualLayout>
              </c:layout>
              <c:spPr>
                <a:noFill/>
                <a:ln w="23348">
                  <a:noFill/>
                </a:ln>
              </c:spPr>
              <c:txPr>
                <a:bodyPr/>
                <a:lstStyle/>
                <a:p>
                  <a:pPr>
                    <a:defRPr sz="919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General</c:formatCode>
                <c:ptCount val="3"/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invertIfNegative val="0"/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3508937652086599E-2"/>
                  <c:y val="-5.709071325485452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0.95000000000000062</c:v>
                </c:pt>
                <c:pt idx="1">
                  <c:v>1</c:v>
                </c:pt>
                <c:pt idx="2">
                  <c:v>0.95000000000000062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76159360"/>
        <c:axId val="176238976"/>
      </c:barChart>
      <c:catAx>
        <c:axId val="1761593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238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23897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76159360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7E-2"/>
          <c:y val="0"/>
          <c:w val="0.9821428571428571"/>
          <c:h val="0.25906735751295334"/>
        </c:manualLayout>
      </c:layout>
      <c:overlay val="0"/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59"/>
          <c:h val="0.6962616822429906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invertIfNegative val="0"/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1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invertIfNegative val="0"/>
          <c:dLbls>
            <c:dLbl>
              <c:idx val="0"/>
              <c:layout>
                <c:manualLayout>
                  <c:x val="5.1325757882971383E-2"/>
                  <c:y val="-1.71170292744728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</c:v>
                </c:pt>
                <c:pt idx="1">
                  <c:v>0.9</c:v>
                </c:pt>
                <c:pt idx="2">
                  <c:v>0.95000000000000062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76331392"/>
        <c:axId val="176357760"/>
      </c:barChart>
      <c:catAx>
        <c:axId val="176331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82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3577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357760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76331392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overlay val="0"/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0.95000000000000018</c:v>
                </c:pt>
                <c:pt idx="1">
                  <c:v>1</c:v>
                </c:pt>
                <c:pt idx="2">
                  <c:v>0.9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9">
                  <c:v>0.15000000000000005</c:v>
                </c:pt>
                <c:pt idx="13">
                  <c:v>0.1</c:v>
                </c:pt>
                <c:pt idx="16">
                  <c:v>0.05</c:v>
                </c:pt>
                <c:pt idx="17">
                  <c:v>0.15000000000000005</c:v>
                </c:pt>
                <c:pt idx="18">
                  <c:v>0.2</c:v>
                </c:pt>
                <c:pt idx="20">
                  <c:v>0.9</c:v>
                </c:pt>
                <c:pt idx="21">
                  <c:v>0.9</c:v>
                </c:pt>
                <c:pt idx="22">
                  <c:v>0.70000000000000018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General</c:formatCode>
                <c:ptCount val="23"/>
                <c:pt idx="0" formatCode="0%">
                  <c:v>0.05</c:v>
                </c:pt>
                <c:pt idx="2" formatCode="0%">
                  <c:v>0.1</c:v>
                </c:pt>
                <c:pt idx="8" formatCode="0%">
                  <c:v>1</c:v>
                </c:pt>
                <c:pt idx="9" formatCode="0%">
                  <c:v>0.8500000000000002</c:v>
                </c:pt>
                <c:pt idx="10" formatCode="0%">
                  <c:v>1</c:v>
                </c:pt>
                <c:pt idx="12" formatCode="0%">
                  <c:v>1</c:v>
                </c:pt>
                <c:pt idx="13" formatCode="0%">
                  <c:v>0.9</c:v>
                </c:pt>
                <c:pt idx="14" formatCode="0%">
                  <c:v>1</c:v>
                </c:pt>
                <c:pt idx="16" formatCode="0%">
                  <c:v>0.95000000000000018</c:v>
                </c:pt>
                <c:pt idx="17" formatCode="0%">
                  <c:v>0.8500000000000002</c:v>
                </c:pt>
                <c:pt idx="18" formatCode="0%">
                  <c:v>0.8</c:v>
                </c:pt>
                <c:pt idx="20" formatCode="0%">
                  <c:v>0.1</c:v>
                </c:pt>
                <c:pt idx="21" formatCode="0%">
                  <c:v>0.1</c:v>
                </c:pt>
                <c:pt idx="22" formatCode="0%">
                  <c:v>0.3000000000000001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invertIfNegative val="0"/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76585344"/>
        <c:axId val="176591232"/>
      </c:barChart>
      <c:catAx>
        <c:axId val="176585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0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6591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6591232"/>
        <c:scaling>
          <c:orientation val="minMax"/>
          <c:max val="1"/>
          <c:min val="0"/>
        </c:scaling>
        <c:delete val="0"/>
        <c:axPos val="t"/>
        <c:numFmt formatCode="0%" sourceLinked="1"/>
        <c:majorTickMark val="none"/>
        <c:minorTickMark val="none"/>
        <c:tickLblPos val="none"/>
        <c:spPr>
          <a:ln w="9525">
            <a:noFill/>
          </a:ln>
        </c:spPr>
        <c:crossAx val="176585344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0.65000000000000024</c:v>
                </c:pt>
                <c:pt idx="1">
                  <c:v>0.54</c:v>
                </c:pt>
                <c:pt idx="2">
                  <c:v>0.58000000000000007</c:v>
                </c:pt>
                <c:pt idx="4">
                  <c:v>0.95000000000000018</c:v>
                </c:pt>
                <c:pt idx="5">
                  <c:v>1</c:v>
                </c:pt>
                <c:pt idx="6">
                  <c:v>1</c:v>
                </c:pt>
                <c:pt idx="8">
                  <c:v>0.15000000000000005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invertIfNegative val="0"/>
          <c:dLbls>
            <c:txPr>
              <a:bodyPr/>
              <a:lstStyle/>
              <a:p>
                <a:pPr>
                  <a:defRPr sz="1000"/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0.35000000000000009</c:v>
                </c:pt>
                <c:pt idx="1">
                  <c:v>0.46</c:v>
                </c:pt>
                <c:pt idx="2">
                  <c:v>0.4200000000000001</c:v>
                </c:pt>
                <c:pt idx="4">
                  <c:v>0.05</c:v>
                </c:pt>
                <c:pt idx="8">
                  <c:v>0.8500000000000002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invertIfNegative val="0"/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95650176"/>
        <c:axId val="95651712"/>
      </c:barChart>
      <c:catAx>
        <c:axId val="95650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651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651712"/>
        <c:scaling>
          <c:orientation val="minMax"/>
          <c:max val="1"/>
          <c:min val="0"/>
        </c:scaling>
        <c:delete val="0"/>
        <c:axPos val="t"/>
        <c:numFmt formatCode="0%" sourceLinked="1"/>
        <c:majorTickMark val="none"/>
        <c:minorTickMark val="none"/>
        <c:tickLblPos val="none"/>
        <c:spPr>
          <a:ln w="9525">
            <a:noFill/>
          </a:ln>
        </c:spPr>
        <c:crossAx val="9565017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12565691138318688"/>
          <c:y val="0.91493175544747984"/>
          <c:w val="0.8388594055800831"/>
          <c:h val="6.4874725982963261E-2"/>
        </c:manualLayout>
      </c:layout>
      <c:overlay val="0"/>
      <c:txPr>
        <a:bodyPr/>
        <a:lstStyle/>
        <a:p>
          <a:pPr>
            <a:defRPr sz="1200"/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69E-2"/>
          <c:w val="0.55223880597014929"/>
          <c:h val="0.7979626485568760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invertIfNegative val="0"/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(N=190)</c:v>
                </c:pt>
                <c:pt idx="2">
                  <c:v>2010 (N=190)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0.05</c:v>
                </c:pt>
                <c:pt idx="2" formatCode="General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(N=190)</c:v>
                </c:pt>
                <c:pt idx="2">
                  <c:v>2010 (N=190)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0.65000000000000102</c:v>
                </c:pt>
                <c:pt idx="1">
                  <c:v>0.84000000000000064</c:v>
                </c:pt>
                <c:pt idx="2">
                  <c:v>0.79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invertIfNegative val="0"/>
          <c:dLbls>
            <c:dLbl>
              <c:idx val="0"/>
              <c:layout>
                <c:manualLayout>
                  <c:x val="1.0405225096348445E-2"/>
                  <c:y val="-1.71343918389272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821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(N=190)</c:v>
                </c:pt>
                <c:pt idx="2">
                  <c:v>2010 (N=190)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0.25</c:v>
                </c:pt>
                <c:pt idx="1">
                  <c:v>0.11</c:v>
                </c:pt>
                <c:pt idx="2">
                  <c:v>0.21000000000000019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0"/>
        <c:overlap val="100"/>
        <c:axId val="177472256"/>
        <c:axId val="177473792"/>
      </c:barChart>
      <c:catAx>
        <c:axId val="177472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7473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473792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one"/>
        <c:crossAx val="177472256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9"/>
          <c:w val="0.28358208955223924"/>
          <c:h val="0.32937181663837056"/>
        </c:manualLayout>
      </c:layout>
      <c:overlay val="0"/>
      <c:spPr>
        <a:noFill/>
        <a:ln w="1488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1231488"/>
        <c:axId val="21233024"/>
      </c:barChart>
      <c:catAx>
        <c:axId val="21231488"/>
        <c:scaling>
          <c:orientation val="maxMin"/>
        </c:scaling>
        <c:delete val="1"/>
        <c:axPos val="b"/>
        <c:majorTickMark val="out"/>
        <c:minorTickMark val="none"/>
        <c:tickLblPos val="none"/>
        <c:crossAx val="21233024"/>
        <c:crosses val="autoZero"/>
        <c:auto val="1"/>
        <c:lblAlgn val="ctr"/>
        <c:lblOffset val="100"/>
        <c:noMultiLvlLbl val="0"/>
      </c:catAx>
      <c:valAx>
        <c:axId val="21233024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1231488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94"/>
          <c:h val="0.39344262295082044"/>
        </c:manualLayout>
      </c:layout>
      <c:overlay val="0"/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536062378167684"/>
          <c:y val="0.11019283746556474"/>
          <c:w val="0.74658869395711502"/>
          <c:h val="0.8925619834710744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4">
              <a:noFill/>
              <a:prstDash val="solid"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0.75000000000000089</c:v>
                </c:pt>
                <c:pt idx="1">
                  <c:v>0.15000000000000019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0.68</c:v>
                </c:pt>
                <c:pt idx="1">
                  <c:v>0.16</c:v>
                </c:pt>
                <c:pt idx="2">
                  <c:v>0.11</c:v>
                </c:pt>
                <c:pt idx="3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0.75000000000000089</c:v>
                </c:pt>
                <c:pt idx="1">
                  <c:v>0.05</c:v>
                </c:pt>
                <c:pt idx="2">
                  <c:v>0.05</c:v>
                </c:pt>
                <c:pt idx="3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7279744"/>
        <c:axId val="177281280"/>
      </c:barChart>
      <c:catAx>
        <c:axId val="1772797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7281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2812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7279744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overlay val="0"/>
      <c:spPr>
        <a:noFill/>
        <a:ln w="2546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33"/>
          <c:h val="0.87719298245614064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invertIfNegative val="0"/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0.25</c:v>
                </c:pt>
                <c:pt idx="1">
                  <c:v>0.15000000000000019</c:v>
                </c:pt>
                <c:pt idx="3">
                  <c:v>0.60000000000000064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invertIfNegative val="0"/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0.16</c:v>
                </c:pt>
                <c:pt idx="1">
                  <c:v>0.05</c:v>
                </c:pt>
                <c:pt idx="2">
                  <c:v>0.11</c:v>
                </c:pt>
                <c:pt idx="3">
                  <c:v>0.74000000000000077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invertIfNegative val="0"/>
          <c:dLbls>
            <c:dLbl>
              <c:idx val="2"/>
              <c:delete val="1"/>
            </c:dLbl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0.15000000000000019</c:v>
                </c:pt>
                <c:pt idx="2" formatCode="General">
                  <c:v>0</c:v>
                </c:pt>
                <c:pt idx="3">
                  <c:v>0.75000000000000089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7550080"/>
        <c:axId val="177551616"/>
      </c:barChart>
      <c:catAx>
        <c:axId val="1775500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7551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5516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7550080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5523630637079454"/>
          <c:h val="0.87719298245614064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0.95000000000000062</c:v>
                </c:pt>
                <c:pt idx="2" formatCode="0%">
                  <c:v>0.05</c:v>
                </c:pt>
                <c:pt idx="3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5"/>
                <c:pt idx="0">
                  <c:v>0.95000000000000062</c:v>
                </c:pt>
                <c:pt idx="1">
                  <c:v>0.05</c:v>
                </c:pt>
                <c:pt idx="2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0.95000000000000062</c:v>
                </c:pt>
                <c:pt idx="1">
                  <c:v>0.05</c:v>
                </c:pt>
                <c:pt idx="3">
                  <c:v>0.05</c:v>
                </c:pt>
                <c:pt idx="4">
                  <c:v>0.05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7770880"/>
        <c:axId val="177772416"/>
      </c:barChart>
      <c:catAx>
        <c:axId val="1777708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7772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777241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7770880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9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699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invertIfNegative val="0"/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invertIfNegative val="0"/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260992"/>
        <c:axId val="178275072"/>
      </c:barChart>
      <c:catAx>
        <c:axId val="178260992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178275072"/>
        <c:crosses val="autoZero"/>
        <c:auto val="1"/>
        <c:lblAlgn val="ctr"/>
        <c:lblOffset val="100"/>
        <c:noMultiLvlLbl val="0"/>
      </c:catAx>
      <c:valAx>
        <c:axId val="178275072"/>
        <c:scaling>
          <c:orientation val="minMax"/>
          <c:max val="1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8260992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1.1627906976744169E-2"/>
          <c:w val="0.91503267973856206"/>
          <c:h val="0.55813953488372092"/>
        </c:manualLayout>
      </c:layout>
      <c:overlay val="0"/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933333333333363"/>
          <c:y val="8.3140877598152599E-2"/>
          <c:w val="0.75200000000000089"/>
          <c:h val="0.90993071593533459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0.9</c:v>
                </c:pt>
                <c:pt idx="1">
                  <c:v>0.55000000000000004</c:v>
                </c:pt>
                <c:pt idx="2">
                  <c:v>0.65000000000000102</c:v>
                </c:pt>
                <c:pt idx="3">
                  <c:v>0.5</c:v>
                </c:pt>
                <c:pt idx="4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0.89</c:v>
                </c:pt>
                <c:pt idx="1">
                  <c:v>0.58000000000000007</c:v>
                </c:pt>
                <c:pt idx="2">
                  <c:v>0.63000000000000089</c:v>
                </c:pt>
                <c:pt idx="3">
                  <c:v>0.37000000000000038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invertIfNegative val="0"/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0.75000000000000089</c:v>
                </c:pt>
                <c:pt idx="1">
                  <c:v>0.15000000000000019</c:v>
                </c:pt>
                <c:pt idx="2">
                  <c:v>0.65000000000000102</c:v>
                </c:pt>
                <c:pt idx="3">
                  <c:v>0.35000000000000031</c:v>
                </c:pt>
                <c:pt idx="4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475392"/>
        <c:axId val="178476928"/>
      </c:barChart>
      <c:catAx>
        <c:axId val="17847539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8476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847692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8475392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5.1957401170181168E-2"/>
          <c:y val="6.9284064665127024E-3"/>
          <c:w val="0.94804259882981889"/>
          <c:h val="8.0097106189066472E-2"/>
        </c:manualLayout>
      </c:layout>
      <c:overlay val="0"/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9952271705436"/>
          <c:y val="9.0206185567010419E-2"/>
          <c:w val="0.67460047728294592"/>
          <c:h val="0.91237113402061853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(N=9)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0.67000000000000104</c:v>
                </c:pt>
                <c:pt idx="1">
                  <c:v>0.33000000000000052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0.58000000000000007</c:v>
                </c:pt>
                <c:pt idx="1">
                  <c:v>0.16</c:v>
                </c:pt>
                <c:pt idx="2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0.16</c:v>
                </c:pt>
                <c:pt idx="1">
                  <c:v>0.37000000000000038</c:v>
                </c:pt>
                <c:pt idx="2">
                  <c:v>0.21000000000000019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633344"/>
        <c:axId val="178786688"/>
      </c:barChart>
      <c:catAx>
        <c:axId val="1786333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87866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878668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8633344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59"/>
          <c:h val="7.5518451759795102E-2"/>
        </c:manualLayout>
      </c:layout>
      <c:overlay val="0"/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4"/>
          <c:w val="0.46153846153846201"/>
          <c:h val="0.88725490196078427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0.30000000000000032</c:v>
                </c:pt>
                <c:pt idx="1">
                  <c:v>0.05</c:v>
                </c:pt>
                <c:pt idx="2">
                  <c:v>0.2</c:v>
                </c:pt>
                <c:pt idx="4">
                  <c:v>0.45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0.42000000000000032</c:v>
                </c:pt>
                <c:pt idx="1">
                  <c:v>0.11</c:v>
                </c:pt>
                <c:pt idx="4">
                  <c:v>0.47000000000000008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6.0000000000000032E-2</c:v>
                </c:pt>
                <c:pt idx="1">
                  <c:v>0.11</c:v>
                </c:pt>
                <c:pt idx="2">
                  <c:v>0.11</c:v>
                </c:pt>
                <c:pt idx="4">
                  <c:v>0.72000000000000064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817664"/>
        <c:axId val="178839936"/>
      </c:barChart>
      <c:catAx>
        <c:axId val="17881766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8839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883993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8817664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overlay val="0"/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389978213507644"/>
          <c:y val="0.12531328320802004"/>
          <c:w val="0.81045751633986962"/>
          <c:h val="0.48120300751879674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invertIfNegative val="0"/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invertIfNegative val="0"/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invertIfNegative val="0"/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734208"/>
        <c:axId val="178735744"/>
      </c:barChart>
      <c:catAx>
        <c:axId val="178734208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one"/>
        <c:crossAx val="178735744"/>
        <c:crosses val="autoZero"/>
        <c:auto val="1"/>
        <c:lblAlgn val="ctr"/>
        <c:lblOffset val="100"/>
        <c:noMultiLvlLbl val="0"/>
      </c:catAx>
      <c:valAx>
        <c:axId val="178735744"/>
        <c:scaling>
          <c:orientation val="minMax"/>
          <c:max val="1"/>
          <c:min val="0"/>
        </c:scaling>
        <c:delete val="1"/>
        <c:axPos val="t"/>
        <c:numFmt formatCode="General" sourceLinked="1"/>
        <c:majorTickMark val="out"/>
        <c:minorTickMark val="none"/>
        <c:tickLblPos val="none"/>
        <c:crossAx val="17873420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2.5062656641604009E-3"/>
          <c:w val="0.91503267973856206"/>
          <c:h val="0.12030075187969937"/>
        </c:manualLayout>
      </c:layout>
      <c:overlay val="0"/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33"/>
          <c:h val="0.91533180778032042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invertIfNegative val="0"/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0.8</c:v>
                </c:pt>
                <c:pt idx="2" formatCode="0%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invertIfNegative val="0"/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0.79</c:v>
                </c:pt>
                <c:pt idx="2" formatCode="0%">
                  <c:v>0.21000000000000019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invertIfNegative val="0"/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%">
                  <c:v>0.83000000000000063</c:v>
                </c:pt>
                <c:pt idx="1">
                  <c:v>0</c:v>
                </c:pt>
                <c:pt idx="2" formatCode="0%">
                  <c:v>0.17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8943104"/>
        <c:axId val="178944640"/>
      </c:barChart>
      <c:catAx>
        <c:axId val="1789431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8944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894464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8943104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877192982456182"/>
          <c:y val="8.6956521739130543E-2"/>
          <c:w val="0.7434210526315812"/>
          <c:h val="0.91533180778032042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invertIfNegative val="0"/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0.35000000000000031</c:v>
                </c:pt>
                <c:pt idx="1">
                  <c:v>0.15000000000000019</c:v>
                </c:pt>
                <c:pt idx="2">
                  <c:v>0.5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invertIfNegative val="0"/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0.32000000000000045</c:v>
                </c:pt>
                <c:pt idx="1">
                  <c:v>0.05</c:v>
                </c:pt>
                <c:pt idx="2">
                  <c:v>0.63000000000000089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invertIfNegative val="0"/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97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0.25</c:v>
                </c:pt>
                <c:pt idx="1">
                  <c:v>0.35000000000000031</c:v>
                </c:pt>
                <c:pt idx="2">
                  <c:v>0.4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9335936"/>
        <c:axId val="179337472"/>
      </c:barChart>
      <c:catAx>
        <c:axId val="1793359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3374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3374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33593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folHlink"/>
            </a:solidFill>
            <a:ln w="11625">
              <a:noFill/>
              <a:prstDash val="solid"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1.5</c:v>
                </c:pt>
                <c:pt idx="2">
                  <c:v>4.9000000000000004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1.4</c:v>
                </c:pt>
                <c:pt idx="2">
                  <c:v>3.05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invertIfNegative val="0"/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1.25</c:v>
                </c:pt>
                <c:pt idx="2">
                  <c:v>1.05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-60"/>
        <c:axId val="21370752"/>
        <c:axId val="21372288"/>
      </c:barChart>
      <c:catAx>
        <c:axId val="21370752"/>
        <c:scaling>
          <c:orientation val="maxMin"/>
        </c:scaling>
        <c:delete val="1"/>
        <c:axPos val="b"/>
        <c:majorTickMark val="out"/>
        <c:minorTickMark val="none"/>
        <c:tickLblPos val="none"/>
        <c:crossAx val="21372288"/>
        <c:crosses val="autoZero"/>
        <c:auto val="1"/>
        <c:lblAlgn val="ctr"/>
        <c:lblOffset val="100"/>
        <c:noMultiLvlLbl val="0"/>
      </c:catAx>
      <c:valAx>
        <c:axId val="21372288"/>
        <c:scaling>
          <c:orientation val="minMax"/>
          <c:max val="15"/>
          <c:min val="0"/>
        </c:scaling>
        <c:delete val="1"/>
        <c:axPos val="r"/>
        <c:numFmt formatCode="General" sourceLinked="1"/>
        <c:majorTickMark val="out"/>
        <c:minorTickMark val="none"/>
        <c:tickLblPos val="none"/>
        <c:crossAx val="21370752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5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invertIfNegative val="0"/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0.15000000000000019</c:v>
                </c:pt>
                <c:pt idx="1">
                  <c:v>0.05</c:v>
                </c:pt>
                <c:pt idx="2">
                  <c:v>0.31000000000000039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invertIfNegative val="0"/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3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0.85000000000000064</c:v>
                </c:pt>
                <c:pt idx="1">
                  <c:v>0.95000000000000062</c:v>
                </c:pt>
                <c:pt idx="2">
                  <c:v>0.68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9283840"/>
        <c:axId val="179285376"/>
      </c:barChart>
      <c:catAx>
        <c:axId val="17928384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285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285376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283840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52"/>
          <c:y val="0.80874316939890711"/>
          <c:w val="0.65021929824561464"/>
          <c:h val="0.19672131147540994"/>
        </c:manualLayout>
      </c:layout>
      <c:overlay val="0"/>
      <c:spPr>
        <a:noFill/>
        <a:ln w="2333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231126596980372"/>
          <c:y val="1.2853470437018023E-2"/>
          <c:w val="0.5505226480836235"/>
          <c:h val="0.9023136246786632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invertIfNegative val="0"/>
          <c:dLbls>
            <c:dLbl>
              <c:idx val="3"/>
              <c:layout>
                <c:manualLayout>
                  <c:x val="1.1379554399364028E-2"/>
                  <c:y val="6.47071577709011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0.5</c:v>
                </c:pt>
                <c:pt idx="1">
                  <c:v>0.32000000000000012</c:v>
                </c:pt>
                <c:pt idx="2">
                  <c:v>0.37000000000000011</c:v>
                </c:pt>
                <c:pt idx="4">
                  <c:v>0.25</c:v>
                </c:pt>
                <c:pt idx="5">
                  <c:v>0.26</c:v>
                </c:pt>
                <c:pt idx="6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invertIfNegative val="0"/>
          <c:dLbls>
            <c:dLbl>
              <c:idx val="4"/>
              <c:layout>
                <c:manualLayout>
                  <c:x val="7.4654695123995904E-3"/>
                  <c:y val="2.614513925483605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112922996458594E-2"/>
                  <c:y val="7.89090383372220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Mode val="edge"/>
                  <c:yMode val="edge"/>
                  <c:x val="0.64459930313588998"/>
                  <c:y val="0.758354755784061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8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0.5</c:v>
                </c:pt>
                <c:pt idx="1">
                  <c:v>0.68</c:v>
                </c:pt>
                <c:pt idx="2">
                  <c:v>0.63000000000000023</c:v>
                </c:pt>
                <c:pt idx="4">
                  <c:v>0.75000000000000022</c:v>
                </c:pt>
                <c:pt idx="5">
                  <c:v>0.74000000000000021</c:v>
                </c:pt>
                <c:pt idx="6">
                  <c:v>0.95000000000000018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9122944"/>
        <c:axId val="179124480"/>
      </c:barChart>
      <c:catAx>
        <c:axId val="17912294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1244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1244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122944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94"/>
          <c:y val="0.91002570694087503"/>
          <c:w val="0.68873403019744484"/>
          <c:h val="9.2544987146529561E-2"/>
        </c:manualLayout>
      </c:layout>
      <c:overlay val="0"/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575539568345363E-2"/>
          <c:y val="1.972386587771208E-3"/>
          <c:w val="0.97122302158273377"/>
          <c:h val="0.92307692307692257"/>
        </c:manualLayout>
      </c:layout>
      <c:barChart>
        <c:barDir val="bar"/>
        <c:grouping val="clustere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invertIfNegative val="0"/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0.95000000000000062</c:v>
                </c:pt>
                <c:pt idx="1">
                  <c:v>0.95000000000000062</c:v>
                </c:pt>
                <c:pt idx="2">
                  <c:v>1</c:v>
                </c:pt>
                <c:pt idx="3">
                  <c:v>0.85000000000000064</c:v>
                </c:pt>
                <c:pt idx="4">
                  <c:v>0.95000000000000062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invertIfNegative val="0"/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0.95000000000000062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0.9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(N=19)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invertIfNegative val="0"/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0.79</c:v>
                </c:pt>
                <c:pt idx="1">
                  <c:v>0.89</c:v>
                </c:pt>
                <c:pt idx="2">
                  <c:v>0.69000000000000061</c:v>
                </c:pt>
                <c:pt idx="3">
                  <c:v>0.58000000000000007</c:v>
                </c:pt>
                <c:pt idx="4">
                  <c:v>0.79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9531776"/>
        <c:axId val="179533312"/>
      </c:barChart>
      <c:catAx>
        <c:axId val="17953177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533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53331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9531776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20863309352518006"/>
          <c:y val="0.94871794871794735"/>
          <c:w val="0.6043165467625895"/>
          <c:h val="4.9309664694280123E-2"/>
        </c:manualLayout>
      </c:layout>
      <c:overlay val="0"/>
      <c:spPr>
        <a:noFill/>
        <a:ln w="25460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518518518518542"/>
          <c:y val="2.0661157024793432E-3"/>
          <c:w val="0.76190476190476186"/>
          <c:h val="0.8904958677685959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0.53</c:v>
                </c:pt>
                <c:pt idx="1">
                  <c:v>0.45</c:v>
                </c:pt>
                <c:pt idx="3">
                  <c:v>0.47000000000000008</c:v>
                </c:pt>
                <c:pt idx="4">
                  <c:v>0.6000000000000002</c:v>
                </c:pt>
                <c:pt idx="6">
                  <c:v>0.58000000000000007</c:v>
                </c:pt>
                <c:pt idx="7">
                  <c:v>0.8</c:v>
                </c:pt>
                <c:pt idx="9">
                  <c:v>0.63000000000000023</c:v>
                </c:pt>
                <c:pt idx="10">
                  <c:v>0.8</c:v>
                </c:pt>
                <c:pt idx="12">
                  <c:v>0.58000000000000007</c:v>
                </c:pt>
                <c:pt idx="13">
                  <c:v>0.65000000000000024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0.37000000000000011</c:v>
                </c:pt>
                <c:pt idx="1">
                  <c:v>0.5</c:v>
                </c:pt>
                <c:pt idx="3">
                  <c:v>0.53</c:v>
                </c:pt>
                <c:pt idx="4">
                  <c:v>0.25</c:v>
                </c:pt>
                <c:pt idx="6">
                  <c:v>0.4200000000000001</c:v>
                </c:pt>
                <c:pt idx="7">
                  <c:v>0.2</c:v>
                </c:pt>
                <c:pt idx="9">
                  <c:v>0.37000000000000011</c:v>
                </c:pt>
                <c:pt idx="10">
                  <c:v>0.15000000000000005</c:v>
                </c:pt>
                <c:pt idx="12">
                  <c:v>0.37000000000000011</c:v>
                </c:pt>
                <c:pt idx="13">
                  <c:v>0.3000000000000001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invertIfNegative val="0"/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0.11</c:v>
                </c:pt>
                <c:pt idx="1">
                  <c:v>0.05</c:v>
                </c:pt>
                <c:pt idx="4">
                  <c:v>0.15000000000000005</c:v>
                </c:pt>
                <c:pt idx="10">
                  <c:v>0.05</c:v>
                </c:pt>
                <c:pt idx="12">
                  <c:v>0.05</c:v>
                </c:pt>
                <c:pt idx="13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invertIfNegative val="0"/>
          <c:dLbls>
            <c:dLbl>
              <c:idx val="3"/>
              <c:layout>
                <c:manualLayout>
                  <c:x val="0.97001763668430463"/>
                  <c:y val="-2.44702087736613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General</c:formatCode>
                <c:ptCount val="14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overlap val="100"/>
        <c:axId val="179698304"/>
        <c:axId val="179736960"/>
      </c:barChart>
      <c:catAx>
        <c:axId val="1796983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9736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736960"/>
        <c:scaling>
          <c:orientation val="minMax"/>
          <c:max val="1"/>
          <c:min val="0"/>
        </c:scaling>
        <c:delete val="1"/>
        <c:axPos val="b"/>
        <c:numFmt formatCode="0%" sourceLinked="1"/>
        <c:majorTickMark val="out"/>
        <c:minorTickMark val="none"/>
        <c:tickLblPos val="none"/>
        <c:crossAx val="179698304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overlay val="0"/>
      <c:spPr>
        <a:noFill/>
        <a:ln w="23713">
          <a:noFill/>
        </a:ln>
      </c:spPr>
      <c:txPr>
        <a:bodyPr/>
        <a:lstStyle/>
        <a:p>
          <a:pPr>
            <a:defRPr sz="10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invertIfNegative val="0"/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0.85000000000000064</c:v>
                </c:pt>
                <c:pt idx="1">
                  <c:v>0.35000000000000031</c:v>
                </c:pt>
                <c:pt idx="2">
                  <c:v>0.1</c:v>
                </c:pt>
                <c:pt idx="3">
                  <c:v>0.05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invertIfNegative val="0"/>
          <c:dLbls>
            <c:dLbl>
              <c:idx val="2"/>
              <c:delete val="1"/>
            </c:dLbl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0.85000000000000064</c:v>
                </c:pt>
                <c:pt idx="1">
                  <c:v>0.1</c:v>
                </c:pt>
                <c:pt idx="2">
                  <c:v>0</c:v>
                </c:pt>
                <c:pt idx="3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invertIfNegative val="0"/>
          <c:dLbls>
            <c:dLbl>
              <c:idx val="3"/>
              <c:delete val="1"/>
            </c:dLbl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0.95000000000000062</c:v>
                </c:pt>
                <c:pt idx="1">
                  <c:v>0.1</c:v>
                </c:pt>
                <c:pt idx="2">
                  <c:v>0.25</c:v>
                </c:pt>
                <c:pt idx="3" formatCode="General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8352384"/>
        <c:axId val="19347712"/>
      </c:barChart>
      <c:catAx>
        <c:axId val="183523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9347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34771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835238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overlay val="0"/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06276736"/>
        <c:axId val="106278272"/>
      </c:barChart>
      <c:catAx>
        <c:axId val="10627673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6278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6278272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06276736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(N=19)</c:v>
                </c:pt>
                <c:pt idx="1">
                  <c:v>2011 (N=18)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21354752"/>
        <c:axId val="21422080"/>
      </c:barChart>
      <c:catAx>
        <c:axId val="213547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21422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1422080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2135475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45"/>
          <c:h val="0.89008042895442352"/>
        </c:manualLayout>
      </c:layout>
      <c:barChart>
        <c:barDir val="bar"/>
        <c:grouping val="cluster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invertIfNegative val="0"/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0.85000000000000064</c:v>
                </c:pt>
                <c:pt idx="1">
                  <c:v>0.30000000000000032</c:v>
                </c:pt>
                <c:pt idx="2">
                  <c:v>0.15000000000000019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invertIfNegative val="0"/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0.9</c:v>
                </c:pt>
                <c:pt idx="1">
                  <c:v>0.35000000000000031</c:v>
                </c:pt>
                <c:pt idx="2">
                  <c:v>0.05</c:v>
                </c:pt>
                <c:pt idx="3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invertIfNegative val="0"/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0.65000000000000102</c:v>
                </c:pt>
                <c:pt idx="1">
                  <c:v>0.55000000000000004</c:v>
                </c:pt>
                <c:pt idx="3">
                  <c:v>0.35000000000000031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axId val="171908480"/>
        <c:axId val="171910272"/>
      </c:barChart>
      <c:catAx>
        <c:axId val="1719084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19102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1910272"/>
        <c:scaling>
          <c:orientation val="minMax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1908480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overlay val="0"/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5385472"/>
        <c:axId val="95387008"/>
      </c:barChart>
      <c:catAx>
        <c:axId val="9538547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38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387008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95385472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invertIfNegative val="0"/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invertIfNegative val="0"/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invertIfNegative val="0"/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72046208"/>
        <c:axId val="172047744"/>
      </c:barChart>
      <c:catAx>
        <c:axId val="17204620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720477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2047744"/>
        <c:scaling>
          <c:orientation val="minMax"/>
          <c:max val="1"/>
          <c:min val="0"/>
        </c:scaling>
        <c:delete val="1"/>
        <c:axPos val="t"/>
        <c:numFmt formatCode="0%" sourceLinked="1"/>
        <c:majorTickMark val="out"/>
        <c:minorTickMark val="none"/>
        <c:tickLblPos val="none"/>
        <c:crossAx val="172046208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6D26C37-DF2A-4C1C-9EDF-12E306117ED2}" type="datetimeFigureOut">
              <a:rPr lang="pl-PL"/>
              <a:pPr>
                <a:defRPr/>
              </a:pPr>
              <a:t>2013-02-26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BE2A09-AB66-4918-A133-CD861D880FB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4949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31EFF4-7B81-45D0-BC7B-AAD9A5773DB1}" type="datetimeFigureOut">
              <a:rPr lang="pl-PL"/>
              <a:pPr>
                <a:defRPr/>
              </a:pPr>
              <a:t>2013-02-26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6671802-1CA6-4A46-ACDD-1051D8483B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2812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85FA673-BF6F-4C21-828A-C25F90796EA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E01F2A8-92DF-4F96-9D6F-36C1315DBCAF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E41200D-3D3A-46F1-813A-FAAB0BA2794A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7FB7BC2-3FC4-436B-8A3E-EC0733E4529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D53E5C3-EF2D-4E97-99DD-1E12B1C683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634B3CE-F76A-4BF9-B80E-B3CAEA4BEA8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  <p:sp>
        <p:nvSpPr>
          <p:cNvPr id="15" name="Symbol zastępczy tekstu 14"/>
          <p:cNvSpPr>
            <a:spLocks noGrp="1"/>
          </p:cNvSpPr>
          <p:nvPr>
            <p:ph type="body" sz="quarter" idx="14" hasCustomPrompt="1"/>
          </p:nvPr>
        </p:nvSpPr>
        <p:spPr>
          <a:xfrm>
            <a:off x="4283968" y="5275330"/>
            <a:ext cx="4102893" cy="719137"/>
          </a:xfr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pl-PL" dirty="0" err="1" smtClean="0">
                <a:cs typeface="Tahoma" pitchFamily="34" charset="0"/>
              </a:rPr>
              <a:t>marta.openchowska@grupaiqs.pl</a:t>
            </a:r>
            <a:endParaRPr lang="pl-PL" dirty="0" smtClean="0"/>
          </a:p>
        </p:txBody>
      </p:sp>
      <p:sp>
        <p:nvSpPr>
          <p:cNvPr id="8" name="Symbol zastępczy tekstu 14"/>
          <p:cNvSpPr>
            <a:spLocks noGrp="1"/>
          </p:cNvSpPr>
          <p:nvPr userDrawn="1"/>
        </p:nvSpPr>
        <p:spPr bwMode="auto">
          <a:xfrm>
            <a:off x="4357911" y="5272675"/>
            <a:ext cx="4462561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Char char="n"/>
              <a:defRPr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Char char="n"/>
              <a:defRPr sz="16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Char char="n"/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Char char="n"/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Char char="n"/>
              <a:defRPr sz="14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None/>
            </a:pPr>
            <a:r>
              <a:rPr lang="pl-PL" b="1" kern="1200" dirty="0" err="1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rPr>
              <a:t>marta.openchowska@grupaiqs.pl</a:t>
            </a:r>
            <a:endParaRPr lang="pl-PL" b="1" kern="1200" dirty="0" smtClean="0">
              <a:solidFill>
                <a:schemeClr val="tx1"/>
              </a:solidFill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9B30DB5-4025-40B8-9AED-0C4732DE0AA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E898FAA-6ABA-47F5-B631-110189E27F8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A79A407-DF83-4885-9F42-B57F1E66AA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739528A-E4C4-40AC-B3EA-83DFE1987AB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4625C1A-E403-4C83-91A9-B70EC135B09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E2678CF-4B5A-4D71-85FC-9853A0AA544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04E6922-1E18-4DDC-8B21-45C5C045BC7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69AFFE3-059E-495C-BB5B-79D27718887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00153B61-F99C-4CCA-93FF-5A88CE5CD70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765E4EA-515F-420B-B14A-EAE4A5BD9F7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8C736A4-4624-4F2F-9EC2-1A4FFEEECB1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ADC54C0-689F-4532-9AEF-8B1B8396A72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3D0A41D-447D-463D-9D78-4D342C0C3AC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7851A03-3BCA-4CEE-B1FF-53A64026FE1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749177A-74EE-4C8F-B1FA-20981A8753BA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ADD6458-142D-493E-90D9-D073CBF267D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4EE669C-AD11-4265-9EDA-804F87EE90E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54B0302-D3D8-49DB-BF78-B2726A7C2705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5082063-D3E8-4F84-AB57-930169E2CE6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3BE9450-DBFA-406A-B324-B3CA2CE93E6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C81937C-2755-4EBA-8002-85B3BBE3FEF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8D67674-6AB5-4FAD-866A-4198333149A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/>
              <a:t>Badanie Tajemniczy Klient 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4CAC3A0-AF82-404C-84C3-CC3466D52AD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BEMOWO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mtClean="0"/>
              <a:t>Warszawa, 19 grudnia 2012</a:t>
            </a:r>
            <a:endParaRPr lang="pl-P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Bemowo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OTOCZENIE – WYGLĄD URZĘDU (4)</a:t>
            </a:r>
            <a:endParaRPr lang="en-GB" sz="1200" b="1" dirty="0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formularze / wnioski?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40120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 smtClean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działa system numerkowy?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026428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 dirty="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354374"/>
            <a:ext cx="12001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 dirty="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 dirty="0">
              <a:latin typeface="Arial" charset="0"/>
            </a:endParaRPr>
          </a:p>
        </p:txBody>
      </p:sp>
      <p:cxnSp>
        <p:nvCxnSpPr>
          <p:cNvPr id="16" name="Łącznik prosty 15"/>
          <p:cNvCxnSpPr/>
          <p:nvPr/>
        </p:nvCxnSpPr>
        <p:spPr>
          <a:xfrm flipH="1">
            <a:off x="774948" y="2318866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flipH="1">
            <a:off x="774948" y="2996952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Łącznik prosty 19"/>
          <p:cNvCxnSpPr/>
          <p:nvPr/>
        </p:nvCxnSpPr>
        <p:spPr>
          <a:xfrm flipH="1">
            <a:off x="774948" y="4623660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1" name="Łącznik prosty 20"/>
          <p:cNvCxnSpPr/>
          <p:nvPr/>
        </p:nvCxnSpPr>
        <p:spPr>
          <a:xfrm flipH="1">
            <a:off x="755576" y="5322474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8" name="Symbol zastępczy numeru slajdu 1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756940" y="4652963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756940" y="3192463"/>
            <a:ext cx="2230438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756940" y="3811588"/>
            <a:ext cx="223043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756940" y="2303463"/>
            <a:ext cx="2220913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756940" y="1538288"/>
            <a:ext cx="223043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755576" y="5805488"/>
            <a:ext cx="2230437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Łącznik prosty 16"/>
          <p:cNvCxnSpPr/>
          <p:nvPr/>
        </p:nvCxnSpPr>
        <p:spPr>
          <a:xfrm flipH="1">
            <a:off x="774948" y="2132856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8" name="Łącznik prosty 17"/>
          <p:cNvCxnSpPr/>
          <p:nvPr/>
        </p:nvCxnSpPr>
        <p:spPr>
          <a:xfrm flipH="1">
            <a:off x="774948" y="2882412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9" name="Łącznik prosty 18"/>
          <p:cNvCxnSpPr/>
          <p:nvPr/>
        </p:nvCxnSpPr>
        <p:spPr>
          <a:xfrm flipH="1">
            <a:off x="774948" y="3695766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Łącznik prosty 19"/>
          <p:cNvCxnSpPr/>
          <p:nvPr/>
        </p:nvCxnSpPr>
        <p:spPr>
          <a:xfrm flipH="1">
            <a:off x="755576" y="4394580"/>
            <a:ext cx="826200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1" name="Symbol zastępczy numeru slajdu 2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292080" y="1209675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633538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684213" y="1462088"/>
            <a:ext cx="2544763" cy="4889500"/>
            <a:chOff x="431" y="921"/>
            <a:chExt cx="1603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31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755154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755154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813767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97512" y="1383159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925512" y="1383159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838700" y="2479675"/>
          <a:ext cx="4348162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47307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06950" y="2298700"/>
          <a:ext cx="4337050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525463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43594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802832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211387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684212" y="3416300"/>
            <a:ext cx="2447627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744116" y="1846784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356225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podczas rozmowy odczuwałe(a)ś niechęć ze strony urzędnika?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525463" y="5183188"/>
            <a:ext cx="841375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latin typeface="Arial" charset="0"/>
              </a:rPr>
              <a:t>Zsumowane odpowiedzi „zdecydowanie TAK” i „raczej TAK”</a:t>
            </a:r>
            <a:endParaRPr lang="en-GB" sz="120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568325" y="1843088"/>
            <a:ext cx="3338513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11560" y="1196752"/>
            <a:ext cx="21478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611560" y="1628800"/>
            <a:ext cx="21478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661988" y="2139950"/>
            <a:ext cx="3325812" cy="3953346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Badanie Tajemniczy Klient 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3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9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</a:t>
            </a:r>
            <a:r>
              <a:rPr lang="pl-PL" sz="1200" dirty="0" err="1">
                <a:latin typeface="+mj-lt"/>
                <a:cs typeface="Arial" pitchFamily="34" charset="0"/>
              </a:rPr>
              <a:t>BAiSO</a:t>
            </a:r>
            <a:r>
              <a:rPr lang="pl-PL" sz="1200" dirty="0">
                <a:latin typeface="+mj-lt"/>
                <a:cs typeface="Arial" pitchFamily="34" charset="0"/>
              </a:rPr>
              <a:t>             w urzędach dzielnicy: Bemowo, Białołęka, Bielany, Ochota, Praga Południe, Praga Północ, Rembertów, 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>
                <a:solidFill>
                  <a:schemeClr val="accent1"/>
                </a:solidFill>
              </a:rPr>
              <a:t>FUNKCJONOWANIE URZĘDU</a:t>
            </a:r>
          </a:p>
        </p:txBody>
      </p:sp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</a:t>
            </a:r>
            <a:r>
              <a:rPr lang="pl-PL" sz="1200" u="sng"/>
              <a:t>karty informacyjne</a:t>
            </a:r>
            <a:r>
              <a:rPr lang="pl-PL" sz="1200"/>
              <a:t>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</a:t>
            </a:r>
            <a:r>
              <a:rPr lang="pl-PL" sz="1200" u="sng"/>
              <a:t>karty informacyjne</a:t>
            </a:r>
            <a:r>
              <a:rPr lang="pl-PL" sz="120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Bemowo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E2678CF-4B5A-4D71-85FC-9853A0AA544E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6773</TotalTime>
  <Words>1204</Words>
  <Application>Microsoft Office PowerPoint</Application>
  <PresentationFormat>Pokaz na ekranie (4:3)</PresentationFormat>
  <Paragraphs>238</Paragraphs>
  <Slides>30</Slides>
  <Notes>3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BEMOWO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Bemowo</vt:lpstr>
      <vt:lpstr>Urząd dzielnicy Bemowo</vt:lpstr>
      <vt:lpstr>Urząd dzielnicy Bemowo</vt:lpstr>
      <vt:lpstr>Prezentacja programu PowerPoint</vt:lpstr>
      <vt:lpstr>Urząd dzielnicy Bemowo</vt:lpstr>
      <vt:lpstr>Urząd dzielnicy Bemowo</vt:lpstr>
      <vt:lpstr>Urząd dzielnicy Bemowo</vt:lpstr>
      <vt:lpstr>Wygląd zewnętrzny urzędnika i jego stanowisko pracy </vt:lpstr>
      <vt:lpstr>Urząd dzielnicy Bemowo</vt:lpstr>
      <vt:lpstr>Zachowanie urzędnika wobec interesanta </vt:lpstr>
      <vt:lpstr>Urząd dzielnicy Bemowo</vt:lpstr>
      <vt:lpstr>Urząd dzielnicy Bemowo</vt:lpstr>
      <vt:lpstr>Urzędnik - obsługa przedstawionej sprawy </vt:lpstr>
      <vt:lpstr>Urząd dzielnicy Bemowo</vt:lpstr>
      <vt:lpstr>Urząd dzielnicy Bemowo</vt:lpstr>
      <vt:lpstr>Urząd dzielnicy Bemowo</vt:lpstr>
      <vt:lpstr>Urzędnik - sposób załatwienia przedstawionej sprawy</vt:lpstr>
      <vt:lpstr>Urząd dzielnicy Bemowo</vt:lpstr>
      <vt:lpstr>Urząd dzielnicy Bemowo</vt:lpstr>
      <vt:lpstr>Urząd dzielnicy Bemowo</vt:lpstr>
      <vt:lpstr>Urząd dzielnicy Bemowo</vt:lpstr>
      <vt:lpstr>Urząd dzielnicy Bemowo</vt:lpstr>
      <vt:lpstr>Urząd dzielnicy Bemowo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Sopińska Alicja</cp:lastModifiedBy>
  <cp:revision>888</cp:revision>
  <dcterms:created xsi:type="dcterms:W3CDTF">2011-07-08T14:47:09Z</dcterms:created>
  <dcterms:modified xsi:type="dcterms:W3CDTF">2013-02-26T09:48:43Z</dcterms:modified>
</cp:coreProperties>
</file>