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charts/chart28.xml" ContentType="application/vnd.openxmlformats-officedocument.drawingml.char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charts/chart13.xml" ContentType="application/vnd.openxmlformats-officedocument.drawingml.chart+xml"/>
  <Override PartName="/ppt/charts/chart24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ppt/charts/chart31.xml" ContentType="application/vnd.openxmlformats-officedocument.drawingml.chart+xml"/>
  <Override PartName="/ppt/charts/chart7.xml" ContentType="application/vnd.openxmlformats-officedocument.drawingml.chart+xml"/>
  <Override PartName="/ppt/charts/chart2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29.xml" ContentType="application/vnd.openxmlformats-officedocument.drawingml.char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charts/chart27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emf" ContentType="image/x-emf"/>
  <Default Extension="jpeg" ContentType="image/jpeg"/>
  <Override PartName="/ppt/charts/chart16.xml" ContentType="application/vnd.openxmlformats-officedocument.drawingml.chart+xml"/>
  <Override PartName="/ppt/charts/chart25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ppt/charts/chart32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charts/chart30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charts/chart26.xml" ContentType="application/vnd.openxmlformats-officedocument.drawingml.chart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charts/chart15.xml" ContentType="application/vnd.openxmlformats-officedocument.drawingml.chart+xml"/>
  <Override PartName="/ppt/charts/chart33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handoutMasterIdLst>
    <p:handoutMasterId r:id="rId33"/>
  </p:handoutMasterIdLst>
  <p:sldIdLst>
    <p:sldId id="417" r:id="rId2"/>
    <p:sldId id="796" r:id="rId3"/>
    <p:sldId id="798" r:id="rId4"/>
    <p:sldId id="800" r:id="rId5"/>
    <p:sldId id="832" r:id="rId6"/>
    <p:sldId id="837" r:id="rId7"/>
    <p:sldId id="833" r:id="rId8"/>
    <p:sldId id="834" r:id="rId9"/>
    <p:sldId id="835" r:id="rId10"/>
    <p:sldId id="838" r:id="rId11"/>
    <p:sldId id="839" r:id="rId12"/>
    <p:sldId id="840" r:id="rId13"/>
    <p:sldId id="841" r:id="rId14"/>
    <p:sldId id="842" r:id="rId15"/>
    <p:sldId id="843" r:id="rId16"/>
    <p:sldId id="844" r:id="rId17"/>
    <p:sldId id="845" r:id="rId18"/>
    <p:sldId id="848" r:id="rId19"/>
    <p:sldId id="851" r:id="rId20"/>
    <p:sldId id="846" r:id="rId21"/>
    <p:sldId id="852" r:id="rId22"/>
    <p:sldId id="853" r:id="rId23"/>
    <p:sldId id="854" r:id="rId24"/>
    <p:sldId id="849" r:id="rId25"/>
    <p:sldId id="855" r:id="rId26"/>
    <p:sldId id="856" r:id="rId27"/>
    <p:sldId id="857" r:id="rId28"/>
    <p:sldId id="859" r:id="rId29"/>
    <p:sldId id="860" r:id="rId30"/>
    <p:sldId id="485" r:id="rId31"/>
  </p:sldIdLst>
  <p:sldSz cx="9144000" cy="6858000" type="screen4x3"/>
  <p:notesSz cx="6789738" cy="9929813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66FF"/>
    <a:srgbClr val="AF000A"/>
    <a:srgbClr val="336600"/>
    <a:srgbClr val="006600"/>
    <a:srgbClr val="990000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Styl jasny 2 — Ak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pośredni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491" autoAdjust="0"/>
  </p:normalViewPr>
  <p:slideViewPr>
    <p:cSldViewPr snapToObjects="1" showGuides="1">
      <p:cViewPr varScale="1">
        <p:scale>
          <a:sx n="70" d="100"/>
          <a:sy n="70" d="100"/>
        </p:scale>
        <p:origin x="-1206" y="-108"/>
      </p:cViewPr>
      <p:guideLst>
        <p:guide orient="horz" pos="4247"/>
        <p:guide orient="horz" pos="73"/>
        <p:guide orient="horz" pos="2568"/>
        <p:guide orient="horz" pos="4110"/>
        <p:guide orient="horz" pos="4065"/>
        <p:guide orient="horz" pos="107"/>
        <p:guide orient="horz" pos="527"/>
        <p:guide pos="476"/>
        <p:guide pos="1973"/>
        <p:guide pos="5329"/>
      </p:guideLst>
    </p:cSldViewPr>
  </p:slideViewPr>
  <p:outlineViewPr>
    <p:cViewPr>
      <p:scale>
        <a:sx n="33" d="100"/>
        <a:sy n="33" d="100"/>
      </p:scale>
      <p:origin x="0" y="3348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 showGuides="1">
      <p:cViewPr varScale="1">
        <p:scale>
          <a:sx n="82" d="100"/>
          <a:sy n="82" d="100"/>
        </p:scale>
        <p:origin x="-3180" y="-96"/>
      </p:cViewPr>
      <p:guideLst>
        <p:guide orient="horz" pos="3128"/>
        <p:guide pos="2139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19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3.xlsx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4.xlsx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5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6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7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8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29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0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1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2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3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Arkusz_programu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Arkusz_programu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1.1534025374855851E-3"/>
          <c:y val="9.0163934426229525E-2"/>
          <c:w val="0.94925028835063441"/>
          <c:h val="0.9180327868852447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41">
              <a:noFill/>
              <a:prstDash val="solid"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481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Sheet1!$E$1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96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-60"/>
        <c:axId val="87716608"/>
        <c:axId val="87718144"/>
      </c:barChart>
      <c:catAx>
        <c:axId val="87716608"/>
        <c:scaling>
          <c:orientation val="maxMin"/>
        </c:scaling>
        <c:delete val="1"/>
        <c:axPos val="b"/>
        <c:tickLblPos val="none"/>
        <c:crossAx val="87718144"/>
        <c:crosses val="autoZero"/>
        <c:auto val="1"/>
        <c:lblAlgn val="ctr"/>
        <c:lblOffset val="100"/>
      </c:catAx>
      <c:valAx>
        <c:axId val="87718144"/>
        <c:scaling>
          <c:orientation val="minMax"/>
          <c:max val="15"/>
          <c:min val="0"/>
        </c:scaling>
        <c:delete val="1"/>
        <c:axPos val="r"/>
        <c:numFmt formatCode="General" sourceLinked="1"/>
        <c:tickLblPos val="none"/>
        <c:crossAx val="87716608"/>
        <c:crosses val="autoZero"/>
        <c:crossBetween val="between"/>
      </c:valAx>
      <c:spPr>
        <a:noFill/>
        <a:ln w="23282">
          <a:noFill/>
        </a:ln>
      </c:spPr>
    </c:plotArea>
    <c:legend>
      <c:legendPos val="r"/>
      <c:layout>
        <c:manualLayout>
          <c:xMode val="edge"/>
          <c:yMode val="edge"/>
          <c:x val="4.3829296424452095E-2"/>
          <c:y val="0"/>
          <c:w val="0.92848904267589494"/>
          <c:h val="0.39344262295082044"/>
        </c:manualLayout>
      </c:layout>
      <c:spPr>
        <a:noFill/>
        <a:ln w="23282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43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6824395373291298"/>
          <c:y val="8.8607594936708861E-2"/>
          <c:w val="0.67718191377497472"/>
          <c:h val="0.91350210970463952"/>
        </c:manualLayout>
      </c:layout>
      <c:barChart>
        <c:barDir val="bar"/>
        <c:grouping val="clustered"/>
        <c:ser>
          <c:idx val="5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45">
              <a:noFill/>
              <a:prstDash val="solid"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0.05</c:v>
                </c:pt>
                <c:pt idx="1">
                  <c:v>0.2</c:v>
                </c:pt>
                <c:pt idx="2">
                  <c:v>0.05</c:v>
                </c:pt>
                <c:pt idx="3">
                  <c:v>0.4</c:v>
                </c:pt>
                <c:pt idx="4">
                  <c:v>0.5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0.05</c:v>
                </c:pt>
                <c:pt idx="1">
                  <c:v>0.45</c:v>
                </c:pt>
                <c:pt idx="2">
                  <c:v>0.15000000000000005</c:v>
                </c:pt>
                <c:pt idx="3">
                  <c:v>0.1</c:v>
                </c:pt>
                <c:pt idx="4">
                  <c:v>0.5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90">
              <a:noFill/>
            </a:ln>
          </c:spPr>
          <c:dLbls>
            <c:spPr>
              <a:noFill/>
              <a:ln w="23290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 okienku PI/ przy stanowisku WOM/ delegatury BAiSO</c:v>
                </c:pt>
                <c:pt idx="1">
                  <c:v>Poza okienkiem PI/ stanowiskiem WOM/ delegatury BAiSO</c:v>
                </c:pt>
                <c:pt idx="2">
                  <c:v>W innym miejscu </c:v>
                </c:pt>
                <c:pt idx="3">
                  <c:v>Nie są dostępne</c:v>
                </c:pt>
                <c:pt idx="4">
                  <c:v>Na tablicy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0.1</c:v>
                </c:pt>
                <c:pt idx="1">
                  <c:v>0.25</c:v>
                </c:pt>
                <c:pt idx="2">
                  <c:v>0.55000000000000004</c:v>
                </c:pt>
                <c:pt idx="4">
                  <c:v>0.25</c:v>
                </c:pt>
              </c:numCache>
            </c:numRef>
          </c:val>
        </c:ser>
        <c:dLbls>
          <c:showVal val="1"/>
        </c:dLbls>
        <c:gapWidth val="60"/>
        <c:axId val="93792512"/>
        <c:axId val="93802496"/>
      </c:barChart>
      <c:catAx>
        <c:axId val="93792512"/>
        <c:scaling>
          <c:orientation val="maxMin"/>
        </c:scaling>
        <c:axPos val="l"/>
        <c:numFmt formatCode="General" sourceLinked="1"/>
        <c:tickLblPos val="nextTo"/>
        <c:spPr>
          <a:ln w="291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3802496"/>
        <c:crosses val="autoZero"/>
        <c:auto val="1"/>
        <c:lblAlgn val="ctr"/>
        <c:lblOffset val="100"/>
        <c:tickLblSkip val="1"/>
        <c:tickMarkSkip val="1"/>
      </c:catAx>
      <c:valAx>
        <c:axId val="93802496"/>
        <c:scaling>
          <c:orientation val="minMax"/>
          <c:min val="0"/>
        </c:scaling>
        <c:delete val="1"/>
        <c:axPos val="t"/>
        <c:numFmt formatCode="0%" sourceLinked="1"/>
        <c:tickLblPos val="none"/>
        <c:crossAx val="93792512"/>
        <c:crosses val="autoZero"/>
        <c:crossBetween val="between"/>
      </c:valAx>
      <c:spPr>
        <a:noFill/>
        <a:ln w="23290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109704641350216E-3"/>
          <c:w val="0.64353312302839161"/>
          <c:h val="5.9071729957805991E-2"/>
        </c:manualLayout>
      </c:layout>
      <c:spPr>
        <a:solidFill>
          <a:schemeClr val="bg1"/>
        </a:solidFill>
        <a:ln w="23290">
          <a:noFill/>
        </a:ln>
      </c:spPr>
      <c:txPr>
        <a:bodyPr/>
        <a:lstStyle/>
        <a:p>
          <a:pPr>
            <a:defRPr sz="1009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1.8796992481203006E-3"/>
          <c:y val="3.6429872495446318E-2"/>
          <c:w val="1"/>
          <c:h val="0.908925318761384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104">
              <a:noFill/>
            </a:ln>
          </c:spPr>
          <c:dLbls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Sheet1!$B$2:$B$33</c:f>
              <c:numCache>
                <c:formatCode>0%</c:formatCode>
                <c:ptCount val="23"/>
                <c:pt idx="0">
                  <c:v>0.6000000000000002</c:v>
                </c:pt>
                <c:pt idx="1">
                  <c:v>0.9</c:v>
                </c:pt>
                <c:pt idx="2">
                  <c:v>1</c:v>
                </c:pt>
                <c:pt idx="4">
                  <c:v>0.9</c:v>
                </c:pt>
                <c:pt idx="5">
                  <c:v>0.9</c:v>
                </c:pt>
                <c:pt idx="6">
                  <c:v>0.9</c:v>
                </c:pt>
                <c:pt idx="8">
                  <c:v>0.95000000000000018</c:v>
                </c:pt>
                <c:pt idx="9">
                  <c:v>0.95000000000000018</c:v>
                </c:pt>
                <c:pt idx="10">
                  <c:v>0.95000000000000018</c:v>
                </c:pt>
                <c:pt idx="13">
                  <c:v>0.4</c:v>
                </c:pt>
                <c:pt idx="14">
                  <c:v>1</c:v>
                </c:pt>
                <c:pt idx="16">
                  <c:v>0.9</c:v>
                </c:pt>
                <c:pt idx="17">
                  <c:v>1</c:v>
                </c:pt>
                <c:pt idx="18">
                  <c:v>1</c:v>
                </c:pt>
                <c:pt idx="20">
                  <c:v>0.1</c:v>
                </c:pt>
                <c:pt idx="22">
                  <c:v>0.05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104">
              <a:noFill/>
            </a:ln>
          </c:spPr>
          <c:dLbls>
            <c:dLbl>
              <c:idx val="4"/>
              <c:layout>
                <c:manualLayout>
                  <c:x val="9.0809559582339487E-3"/>
                  <c:y val="9.7115065527172127E-4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9.7040285579185603E-3"/>
                  <c:y val="3.7514958804138582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9.0809559582339487E-3"/>
                  <c:y val="-2.1427084466962686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2.3687845360944301E-2"/>
                  <c:y val="2.888648335187653E-3"/>
                </c:manualLayout>
              </c:layout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Sheet1!$C$2:$C$33</c:f>
              <c:numCache>
                <c:formatCode>0%</c:formatCode>
                <c:ptCount val="23"/>
                <c:pt idx="0">
                  <c:v>0.4</c:v>
                </c:pt>
                <c:pt idx="1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3">
                  <c:v>0.6000000000000002</c:v>
                </c:pt>
                <c:pt idx="16">
                  <c:v>0.1</c:v>
                </c:pt>
                <c:pt idx="20">
                  <c:v>0.9</c:v>
                </c:pt>
                <c:pt idx="21">
                  <c:v>1</c:v>
                </c:pt>
                <c:pt idx="22">
                  <c:v>0.95000000000000018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Brak systemu numerkowego</c:v>
                </c:pt>
              </c:strCache>
            </c:strRef>
          </c:tx>
          <c:spPr>
            <a:solidFill>
              <a:srgbClr val="969696"/>
            </a:solidFill>
            <a:ln w="23104">
              <a:noFill/>
            </a:ln>
          </c:spPr>
          <c:dLbls>
            <c:dLbl>
              <c:idx val="11"/>
              <c:layout>
                <c:manualLayout>
                  <c:x val="-0.1544528786282322"/>
                  <c:y val="5.2390645867128761E-3"/>
                </c:manualLayout>
              </c:layout>
              <c:spPr>
                <a:noFill/>
                <a:ln w="23104">
                  <a:noFill/>
                </a:ln>
              </c:spPr>
              <c:txPr>
                <a:bodyPr/>
                <a:lstStyle/>
                <a:p>
                  <a:pPr>
                    <a:defRPr sz="728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104">
                <a:noFill/>
              </a:ln>
            </c:spPr>
            <c:txPr>
              <a:bodyPr/>
              <a:lstStyle/>
              <a:p>
                <a:pPr>
                  <a:defRPr sz="91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Sheet1!$A$2:$A$33</c:f>
              <c:strCache>
                <c:ptCount val="22"/>
                <c:pt idx="1">
                  <c:v>Czy odległość blatów  stolików od wzorów wypełnionych formularzy  wniosków na tablicach  w skoroszytach jest odpowiednia?</c:v>
                </c:pt>
                <c:pt idx="5">
                  <c:v>Czy liczba blatów  stolików do pisania formularzy  wniosków jest wystarczająca?</c:v>
                </c:pt>
                <c:pt idx="9">
                  <c:v>Czy ilość miejsc siedzących dla oczekujących jest wystarczająca?</c:v>
                </c:pt>
                <c:pt idx="13">
                  <c:v>Czy są dostępne bezpłatne gazetki  wydawnictwa urzędu na terenie urzędu?</c:v>
                </c:pt>
                <c:pt idx="17">
                  <c:v>Czy działa system numerkowy?</c:v>
                </c:pt>
                <c:pt idx="21">
                  <c:v>Czy któryś z pracowników podszedł i zaoferował pomoc?</c:v>
                </c:pt>
              </c:strCache>
            </c:strRef>
          </c:cat>
          <c:val>
            <c:numRef>
              <c:f>Sheet1!$D$2:$D$33</c:f>
              <c:numCache>
                <c:formatCode>General</c:formatCode>
                <c:ptCount val="23"/>
              </c:numCache>
            </c:numRef>
          </c:val>
        </c:ser>
        <c:dLbls>
          <c:showVal val="1"/>
        </c:dLbls>
        <c:gapWidth val="60"/>
        <c:overlap val="100"/>
        <c:axId val="94941184"/>
        <c:axId val="94937472"/>
      </c:barChart>
      <c:catAx>
        <c:axId val="94941184"/>
        <c:scaling>
          <c:orientation val="maxMin"/>
        </c:scaling>
        <c:delete val="1"/>
        <c:axPos val="l"/>
        <c:tickLblPos val="none"/>
        <c:crossAx val="94937472"/>
        <c:crosses val="autoZero"/>
        <c:auto val="1"/>
        <c:lblAlgn val="ctr"/>
        <c:lblOffset val="100"/>
      </c:catAx>
      <c:valAx>
        <c:axId val="9493747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4941184"/>
        <c:crosses val="autoZero"/>
        <c:crossBetween val="between"/>
        <c:majorUnit val="0.2"/>
      </c:valAx>
      <c:spPr>
        <a:noFill/>
        <a:ln w="23104">
          <a:noFill/>
        </a:ln>
      </c:spPr>
    </c:plotArea>
    <c:legend>
      <c:legendPos val="r"/>
      <c:layout>
        <c:manualLayout>
          <c:xMode val="edge"/>
          <c:yMode val="edge"/>
          <c:x val="6.7669172932330823E-2"/>
          <c:y val="0.93624772313296856"/>
          <c:w val="0.86278195488721809"/>
          <c:h val="6.5573770491803282E-2"/>
        </c:manualLayout>
      </c:layout>
      <c:spPr>
        <a:noFill/>
        <a:ln w="23104">
          <a:noFill/>
        </a:ln>
      </c:spPr>
      <c:txPr>
        <a:bodyPr/>
        <a:lstStyle/>
        <a:p>
          <a:pPr>
            <a:defRPr sz="1064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2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9007891770011344"/>
          <c:y val="2.1008403361344541E-3"/>
          <c:w val="0.57384441939120723"/>
          <c:h val="0.91806722689075626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616">
              <a:noFill/>
            </a:ln>
          </c:spPr>
          <c:dLbls>
            <c:dLbl>
              <c:idx val="6"/>
              <c:layout>
                <c:manualLayout>
                  <c:x val="1.146477422992425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6799104006307047E-2"/>
                  <c:y val="6.5420898716075622E-3"/>
                </c:manualLayout>
              </c:layout>
              <c:spPr>
                <a:noFill/>
                <a:ln w="23616">
                  <a:noFill/>
                </a:ln>
              </c:spPr>
              <c:txPr>
                <a:bodyPr/>
                <a:lstStyle/>
                <a:p>
                  <a:pPr>
                    <a:defRPr sz="1116" b="0" i="0" u="none" strike="noStrike" baseline="0">
                      <a:solidFill>
                        <a:schemeClr val="bg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Sheet1!$B$2:$B$39</c:f>
              <c:numCache>
                <c:formatCode>0%</c:formatCode>
                <c:ptCount val="19"/>
                <c:pt idx="0">
                  <c:v>0.8500000000000002</c:v>
                </c:pt>
                <c:pt idx="1">
                  <c:v>0.75000000000000022</c:v>
                </c:pt>
                <c:pt idx="2">
                  <c:v>0.70000000000000018</c:v>
                </c:pt>
                <c:pt idx="4">
                  <c:v>0.8</c:v>
                </c:pt>
                <c:pt idx="5">
                  <c:v>0.8</c:v>
                </c:pt>
                <c:pt idx="6">
                  <c:v>0.8500000000000002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2">
                  <c:v>0.8</c:v>
                </c:pt>
                <c:pt idx="13">
                  <c:v>0.65000000000000024</c:v>
                </c:pt>
                <c:pt idx="14">
                  <c:v>0.8</c:v>
                </c:pt>
                <c:pt idx="16">
                  <c:v>0.70000000000000018</c:v>
                </c:pt>
                <c:pt idx="17">
                  <c:v>0.5</c:v>
                </c:pt>
                <c:pt idx="18">
                  <c:v>0.3000000000000001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616">
              <a:noFill/>
            </a:ln>
          </c:spPr>
          <c:dLbls>
            <c:dLbl>
              <c:idx val="4"/>
              <c:layout>
                <c:manualLayout>
                  <c:x val="0.85231116121758732"/>
                  <c:y val="1.50003508313910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0485759301859217E-2"/>
                  <c:y val="6.262044461431754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8.2309678700668003E-3"/>
                  <c:y val="-1.8612714729301684E-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 val="9.7528615901000554E-3"/>
                  <c:y val="4.7212949456490972E-3"/>
                </c:manualLayout>
              </c:layout>
              <c:dLblPos val="ctr"/>
              <c:showVal val="1"/>
            </c:dLbl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Sheet1!$C$2:$C$39</c:f>
              <c:numCache>
                <c:formatCode>0%</c:formatCode>
                <c:ptCount val="19"/>
                <c:pt idx="0">
                  <c:v>0.15000000000000005</c:v>
                </c:pt>
                <c:pt idx="1">
                  <c:v>0.25</c:v>
                </c:pt>
                <c:pt idx="2">
                  <c:v>0.3000000000000001</c:v>
                </c:pt>
                <c:pt idx="4">
                  <c:v>0.05</c:v>
                </c:pt>
                <c:pt idx="5">
                  <c:v>0.1</c:v>
                </c:pt>
                <c:pt idx="8">
                  <c:v>0.8</c:v>
                </c:pt>
                <c:pt idx="9">
                  <c:v>0.8500000000000002</c:v>
                </c:pt>
                <c:pt idx="10">
                  <c:v>0.75000000000000022</c:v>
                </c:pt>
                <c:pt idx="12">
                  <c:v>0.05</c:v>
                </c:pt>
                <c:pt idx="13">
                  <c:v>0.25</c:v>
                </c:pt>
                <c:pt idx="14">
                  <c:v>0.05</c:v>
                </c:pt>
                <c:pt idx="16">
                  <c:v>0.25</c:v>
                </c:pt>
                <c:pt idx="17">
                  <c:v>0.5</c:v>
                </c:pt>
                <c:pt idx="18">
                  <c:v>0.65000000000000024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333333"/>
            </a:solidFill>
            <a:ln w="23616">
              <a:noFill/>
            </a:ln>
          </c:spPr>
          <c:dLbls>
            <c:spPr>
              <a:noFill/>
              <a:ln w="23616">
                <a:noFill/>
              </a:ln>
            </c:spPr>
            <c:txPr>
              <a:bodyPr/>
              <a:lstStyle/>
              <a:p>
                <a:pPr>
                  <a:defRPr sz="11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Sheet1!$A$2:$A$39</c:f>
              <c:strCache>
                <c:ptCount val="19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</c:strCache>
            </c:strRef>
          </c:cat>
          <c:val>
            <c:numRef>
              <c:f>Sheet1!$D$2:$D$39</c:f>
              <c:numCache>
                <c:formatCode>General</c:formatCode>
                <c:ptCount val="19"/>
                <c:pt idx="4" formatCode="0%">
                  <c:v>0.15000000000000005</c:v>
                </c:pt>
                <c:pt idx="5" formatCode="0%">
                  <c:v>0.1</c:v>
                </c:pt>
                <c:pt idx="6" formatCode="0%">
                  <c:v>0.15000000000000005</c:v>
                </c:pt>
                <c:pt idx="8" formatCode="0%">
                  <c:v>0.15000000000000005</c:v>
                </c:pt>
                <c:pt idx="9" formatCode="0%">
                  <c:v>0.1</c:v>
                </c:pt>
                <c:pt idx="10" formatCode="0%">
                  <c:v>0.2</c:v>
                </c:pt>
                <c:pt idx="12" formatCode="0%">
                  <c:v>0.15000000000000005</c:v>
                </c:pt>
                <c:pt idx="13" formatCode="0%">
                  <c:v>0.1</c:v>
                </c:pt>
                <c:pt idx="14" formatCode="0%">
                  <c:v>0.15000000000000005</c:v>
                </c:pt>
                <c:pt idx="16" formatCode="0%">
                  <c:v>0.05</c:v>
                </c:pt>
                <c:pt idx="18" formatCode="0%">
                  <c:v>0.05</c:v>
                </c:pt>
              </c:numCache>
            </c:numRef>
          </c:val>
        </c:ser>
        <c:dLbls>
          <c:showVal val="1"/>
        </c:dLbls>
        <c:gapWidth val="60"/>
        <c:overlap val="100"/>
        <c:axId val="95337472"/>
        <c:axId val="95340416"/>
      </c:barChart>
      <c:catAx>
        <c:axId val="95337472"/>
        <c:scaling>
          <c:orientation val="maxMin"/>
        </c:scaling>
        <c:axPos val="l"/>
        <c:numFmt formatCode="General" sourceLinked="1"/>
        <c:tickLblPos val="nextTo"/>
        <c:spPr>
          <a:ln w="2952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5340416"/>
        <c:crosses val="autoZero"/>
        <c:auto val="1"/>
        <c:lblAlgn val="ctr"/>
        <c:lblOffset val="100"/>
        <c:tickLblSkip val="1"/>
        <c:tickMarkSkip val="1"/>
      </c:catAx>
      <c:valAx>
        <c:axId val="9534041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5337472"/>
        <c:crosses val="autoZero"/>
        <c:crossBetween val="between"/>
        <c:majorUnit val="0.2"/>
      </c:valAx>
      <c:spPr>
        <a:noFill/>
        <a:ln w="23616">
          <a:noFill/>
        </a:ln>
      </c:spPr>
    </c:plotArea>
    <c:legend>
      <c:legendPos val="b"/>
      <c:layout>
        <c:manualLayout>
          <c:xMode val="edge"/>
          <c:yMode val="edge"/>
          <c:x val="0.31228861330327029"/>
          <c:y val="0.92647058823529416"/>
          <c:w val="0.66854565952649547"/>
          <c:h val="7.5630252100840331E-2"/>
        </c:manualLayout>
      </c:layout>
      <c:spPr>
        <a:noFill/>
        <a:ln w="23616">
          <a:noFill/>
        </a:ln>
      </c:spPr>
      <c:txPr>
        <a:bodyPr/>
        <a:lstStyle/>
        <a:p>
          <a:pPr>
            <a:defRPr sz="102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16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729818780889622"/>
          <c:y val="6.0606060606060623E-3"/>
          <c:w val="0.82866556836902805"/>
          <c:h val="0.569696969696969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Identyfikator przypięty/ powieszony na szyi</c:v>
                </c:pt>
              </c:strCache>
            </c:strRef>
          </c:tx>
          <c:spPr>
            <a:solidFill>
              <a:srgbClr val="000080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(N=14)</c:v>
                </c:pt>
                <c:pt idx="1">
                  <c:v>2011 (N=11)</c:v>
                </c:pt>
                <c:pt idx="2">
                  <c:v>2010 (N=12)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0.93</c:v>
                </c:pt>
                <c:pt idx="1">
                  <c:v>0.60000000000000031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Indetyfikator znajduje się w okienku</c:v>
                </c:pt>
              </c:strCache>
            </c:strRef>
          </c:tx>
          <c:spPr>
            <a:solidFill>
              <a:srgbClr val="3366FF"/>
            </a:solidFill>
            <a:ln w="23382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80065897858319779"/>
                  <c:y val="0.73333333333333361"/>
                </c:manualLayout>
              </c:layout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6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7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spPr>
                <a:noFill/>
                <a:ln w="23382">
                  <a:noFill/>
                </a:ln>
              </c:spPr>
              <c:txPr>
                <a:bodyPr/>
                <a:lstStyle/>
                <a:p>
                  <a:pPr>
                    <a:defRPr sz="1105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(N=14)</c:v>
                </c:pt>
                <c:pt idx="1">
                  <c:v>2011 (N=11)</c:v>
                </c:pt>
                <c:pt idx="2">
                  <c:v>2010 (N=12)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7.0000000000000021E-2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Identyfikator był przypiety w innym miejscu niż na szyi</c:v>
                </c:pt>
              </c:strCache>
            </c:strRef>
          </c:tx>
          <c:spPr>
            <a:solidFill>
              <a:srgbClr val="99CCFF"/>
            </a:solidFill>
            <a:ln w="23382">
              <a:noFill/>
            </a:ln>
          </c:spPr>
          <c:dLbls>
            <c:spPr>
              <a:noFill/>
              <a:ln w="23382">
                <a:noFill/>
              </a:ln>
            </c:spPr>
            <c:txPr>
              <a:bodyPr/>
              <a:lstStyle/>
              <a:p>
                <a:pPr>
                  <a:defRPr sz="1105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(N=14)</c:v>
                </c:pt>
                <c:pt idx="1">
                  <c:v>2011 (N=11)</c:v>
                </c:pt>
                <c:pt idx="2">
                  <c:v>2010 (N=12)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3"/>
                <c:pt idx="1">
                  <c:v>0.4</c:v>
                </c:pt>
              </c:numCache>
            </c:numRef>
          </c:val>
        </c:ser>
        <c:dLbls>
          <c:showVal val="1"/>
        </c:dLbls>
        <c:gapWidth val="60"/>
        <c:overlap val="100"/>
        <c:axId val="96371456"/>
        <c:axId val="96372992"/>
      </c:barChart>
      <c:catAx>
        <c:axId val="96371456"/>
        <c:scaling>
          <c:orientation val="maxMin"/>
        </c:scaling>
        <c:axPos val="l"/>
        <c:numFmt formatCode="General" sourceLinked="1"/>
        <c:tickLblPos val="nextTo"/>
        <c:spPr>
          <a:ln w="292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5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372992"/>
        <c:crosses val="autoZero"/>
        <c:auto val="1"/>
        <c:lblAlgn val="ctr"/>
        <c:lblOffset val="100"/>
        <c:tickLblSkip val="1"/>
        <c:tickMarkSkip val="1"/>
      </c:catAx>
      <c:valAx>
        <c:axId val="963729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371456"/>
        <c:crosses val="autoZero"/>
        <c:crossBetween val="between"/>
        <c:majorUnit val="0.2"/>
      </c:valAx>
      <c:spPr>
        <a:noFill/>
        <a:ln w="23382">
          <a:noFill/>
        </a:ln>
      </c:spPr>
    </c:plotArea>
    <c:legend>
      <c:legendPos val="b"/>
      <c:layout>
        <c:manualLayout>
          <c:xMode val="edge"/>
          <c:yMode val="edge"/>
          <c:x val="6.5897858319604614E-3"/>
          <c:y val="0.58181818181818157"/>
          <c:w val="0.97693574958813922"/>
          <c:h val="0.29090909090909134"/>
        </c:manualLayout>
      </c:layout>
      <c:spPr>
        <a:noFill/>
        <a:ln w="23382">
          <a:noFill/>
        </a:ln>
      </c:spPr>
      <c:txPr>
        <a:bodyPr/>
        <a:lstStyle/>
        <a:p>
          <a:pPr>
            <a:defRPr sz="101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8931116389548779"/>
          <c:y val="0.10318949343339587"/>
          <c:w val="0.45130641330166338"/>
          <c:h val="0.898686679174484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76">
              <a:noFill/>
              <a:prstDash val="solid"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0.75000000000000033</c:v>
                </c:pt>
                <c:pt idx="1">
                  <c:v>0.1</c:v>
                </c:pt>
                <c:pt idx="4">
                  <c:v>0.15000000000000008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0.70000000000000029</c:v>
                </c:pt>
                <c:pt idx="1">
                  <c:v>0.05</c:v>
                </c:pt>
                <c:pt idx="2">
                  <c:v>0.05</c:v>
                </c:pt>
                <c:pt idx="4">
                  <c:v>0.2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51">
              <a:noFill/>
            </a:ln>
          </c:spPr>
          <c:dLbls>
            <c:spPr>
              <a:noFill/>
              <a:ln w="25351">
                <a:noFill/>
              </a:ln>
            </c:spPr>
            <c:txPr>
              <a:bodyPr/>
              <a:lstStyle/>
              <a:p>
                <a:pPr>
                  <a:defRPr sz="1198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Tak, powiedział „dzień dobry” lub „w czym mogę pomóc” w uprzejmy sposób</c:v>
                </c:pt>
                <c:pt idx="1">
                  <c:v>Tak, przywitał mnie uprzejmie, ale użył innych słów</c:v>
                </c:pt>
                <c:pt idx="2">
                  <c:v>Tak, powiedział „dzień dobry” lub „w czym mogę pomóc”, ale nie było to uprzejme</c:v>
                </c:pt>
                <c:pt idx="3">
                  <c:v>Tak, przywitał, ale użył innych słów a powitanie nie było uprzejme</c:v>
                </c:pt>
                <c:pt idx="4">
                  <c:v>Nie przywitał mnie w ogóle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0.5</c:v>
                </c:pt>
                <c:pt idx="1">
                  <c:v>0.15000000000000008</c:v>
                </c:pt>
                <c:pt idx="2">
                  <c:v>0.15000000000000008</c:v>
                </c:pt>
                <c:pt idx="3">
                  <c:v>0.05</c:v>
                </c:pt>
                <c:pt idx="4">
                  <c:v>0.15000000000000008</c:v>
                </c:pt>
              </c:numCache>
            </c:numRef>
          </c:val>
        </c:ser>
        <c:dLbls>
          <c:showVal val="1"/>
        </c:dLbls>
        <c:gapWidth val="60"/>
        <c:axId val="96916608"/>
        <c:axId val="96918144"/>
      </c:barChart>
      <c:catAx>
        <c:axId val="96916608"/>
        <c:scaling>
          <c:orientation val="maxMin"/>
        </c:scaling>
        <c:axPos val="l"/>
        <c:numFmt formatCode="General" sourceLinked="1"/>
        <c:tickLblPos val="nextTo"/>
        <c:spPr>
          <a:ln w="316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98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918144"/>
        <c:crosses val="autoZero"/>
        <c:auto val="1"/>
        <c:lblAlgn val="ctr"/>
        <c:lblOffset val="100"/>
        <c:tickLblSkip val="1"/>
        <c:tickMarkSkip val="1"/>
      </c:catAx>
      <c:valAx>
        <c:axId val="969181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6916608"/>
        <c:crosses val="autoZero"/>
        <c:crossBetween val="between"/>
        <c:majorUnit val="0.2"/>
      </c:valAx>
      <c:spPr>
        <a:noFill/>
        <a:ln w="25351">
          <a:noFill/>
        </a:ln>
      </c:spPr>
    </c:plotArea>
    <c:legend>
      <c:legendPos val="r"/>
      <c:layout>
        <c:manualLayout>
          <c:xMode val="edge"/>
          <c:yMode val="edge"/>
          <c:x val="0"/>
          <c:y val="1.3133208255159477E-2"/>
          <c:w val="0.99762470308788664"/>
          <c:h val="9.0056285178236606E-2"/>
        </c:manualLayout>
      </c:layout>
      <c:spPr>
        <a:noFill/>
        <a:ln w="25351">
          <a:noFill/>
        </a:ln>
      </c:spPr>
      <c:txPr>
        <a:bodyPr/>
        <a:lstStyle/>
        <a:p>
          <a:pPr>
            <a:defRPr sz="109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9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750000000000022"/>
          <c:y val="0.26943005181347152"/>
          <c:w val="0.81473214285714257"/>
          <c:h val="0.73575129533678874"/>
        </c:manualLayout>
      </c:layout>
      <c:barChart>
        <c:barDir val="bar"/>
        <c:grouping val="percentStacked"/>
        <c:ser>
          <c:idx val="1"/>
          <c:order val="0"/>
          <c:tx>
            <c:strRef>
              <c:f>Sheet1!$A$3</c:f>
              <c:strCache>
                <c:ptCount val="1"/>
                <c:pt idx="0">
                  <c:v>NIE OD RAZU i nie wyjaśnił przyczyny ani nie przeprosił</c:v>
                </c:pt>
              </c:strCache>
            </c:strRef>
          </c:tx>
          <c:spPr>
            <a:solidFill>
              <a:srgbClr val="333333"/>
            </a:solidFill>
            <a:ln w="23348">
              <a:noFill/>
            </a:ln>
          </c:spPr>
          <c:dLbls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0.05</c:v>
                </c:pt>
                <c:pt idx="1">
                  <c:v>0.1</c:v>
                </c:pt>
                <c:pt idx="2">
                  <c:v>0.05</c:v>
                </c:pt>
              </c:numCache>
            </c:numRef>
          </c:val>
        </c:ser>
        <c:ser>
          <c:idx val="2"/>
          <c:order val="1"/>
          <c:tx>
            <c:strRef>
              <c:f>Sheet1!$A$4</c:f>
              <c:strCache>
                <c:ptCount val="1"/>
                <c:pt idx="0">
                  <c:v>NIE OD RAZU, ale wyjaśnił przyczynę / przeprosił</c:v>
                </c:pt>
              </c:strCache>
            </c:strRef>
          </c:tx>
          <c:spPr>
            <a:solidFill>
              <a:srgbClr val="C0C0C0"/>
            </a:solidFill>
            <a:ln w="23348">
              <a:noFill/>
            </a:ln>
          </c:spPr>
          <c:dLbls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1">
                  <c:v>0.1</c:v>
                </c:pt>
              </c:numCache>
            </c:numRef>
          </c:val>
        </c:ser>
        <c:ser>
          <c:idx val="3"/>
          <c:order val="2"/>
          <c:tx>
            <c:strRef>
              <c:f>Sheet1!$A$5</c:f>
              <c:strCache>
                <c:ptCount val="1"/>
                <c:pt idx="0">
                  <c:v>Tak, od razu rozpoczął obsługę mojej sprawy</c:v>
                </c:pt>
              </c:strCache>
            </c:strRef>
          </c:tx>
          <c:spPr>
            <a:solidFill>
              <a:schemeClr val="accent1"/>
            </a:solidFill>
            <a:ln w="23348">
              <a:noFill/>
            </a:ln>
          </c:spPr>
          <c:dLbls>
            <c:dLbl>
              <c:idx val="0"/>
              <c:layout>
                <c:manualLayout>
                  <c:x val="5.3856166600722337E-2"/>
                  <c:y val="-1.2617835485923004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5.3508937652086599E-2"/>
                  <c:y val="-5.7090713254854524E-3"/>
                </c:manualLayout>
              </c:layout>
              <c:dLblPos val="ctr"/>
              <c:showVal val="1"/>
            </c:dLbl>
            <c:spPr>
              <a:noFill/>
              <a:ln w="23348">
                <a:noFill/>
              </a:ln>
            </c:spPr>
            <c:txPr>
              <a:bodyPr/>
              <a:lstStyle/>
              <a:p>
                <a:pPr>
                  <a:defRPr sz="919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Sheet1!$B$5:$G$5</c:f>
              <c:numCache>
                <c:formatCode>0%</c:formatCode>
                <c:ptCount val="3"/>
                <c:pt idx="0">
                  <c:v>0.95000000000000029</c:v>
                </c:pt>
                <c:pt idx="1">
                  <c:v>0.8</c:v>
                </c:pt>
                <c:pt idx="2">
                  <c:v>0.95000000000000029</c:v>
                </c:pt>
              </c:numCache>
            </c:numRef>
          </c:val>
        </c:ser>
        <c:dLbls>
          <c:showVal val="1"/>
        </c:dLbls>
        <c:gapWidth val="20"/>
        <c:overlap val="100"/>
        <c:axId val="98117504"/>
        <c:axId val="98119040"/>
      </c:barChart>
      <c:catAx>
        <c:axId val="98117504"/>
        <c:scaling>
          <c:orientation val="minMax"/>
        </c:scaling>
        <c:axPos val="l"/>
        <c:numFmt formatCode="General" sourceLinked="1"/>
        <c:tickLblPos val="nextTo"/>
        <c:spPr>
          <a:ln w="2334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9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119040"/>
        <c:crosses val="autoZero"/>
        <c:auto val="1"/>
        <c:lblAlgn val="ctr"/>
        <c:lblOffset val="100"/>
        <c:tickLblSkip val="1"/>
        <c:tickMarkSkip val="1"/>
      </c:catAx>
      <c:valAx>
        <c:axId val="98119040"/>
        <c:scaling>
          <c:orientation val="minMax"/>
        </c:scaling>
        <c:delete val="1"/>
        <c:axPos val="b"/>
        <c:numFmt formatCode="0%" sourceLinked="1"/>
        <c:tickLblPos val="none"/>
        <c:crossAx val="98117504"/>
        <c:crosses val="autoZero"/>
        <c:crossBetween val="between"/>
      </c:valAx>
      <c:spPr>
        <a:noFill/>
        <a:ln w="23348">
          <a:noFill/>
        </a:ln>
      </c:spPr>
    </c:plotArea>
    <c:legend>
      <c:legendPos val="t"/>
      <c:layout>
        <c:manualLayout>
          <c:xMode val="edge"/>
          <c:yMode val="edge"/>
          <c:x val="1.339285714285717E-2"/>
          <c:y val="0"/>
          <c:w val="0.9821428571428571"/>
          <c:h val="0.25906735751295334"/>
        </c:manualLayout>
      </c:layout>
      <c:spPr>
        <a:noFill/>
        <a:ln w="23348">
          <a:noFill/>
        </a:ln>
      </c:spPr>
      <c:txPr>
        <a:bodyPr/>
        <a:lstStyle/>
        <a:p>
          <a:pPr>
            <a:defRPr sz="846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8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625277161862527"/>
          <c:y val="0.26635514018691575"/>
          <c:w val="0.81374722838137559"/>
          <c:h val="0.69626168224299068"/>
        </c:manualLayout>
      </c:layout>
      <c:barChart>
        <c:barDir val="bar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Zachował się inaczej</c:v>
                </c:pt>
              </c:strCache>
            </c:strRef>
          </c:tx>
          <c:spPr>
            <a:solidFill>
              <a:srgbClr val="333333"/>
            </a:solidFill>
            <a:ln w="23586">
              <a:noFill/>
            </a:ln>
          </c:spPr>
          <c:dLbls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Sheet1!$B$2:$G$2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Odesłał w inne miejsce</c:v>
                </c:pt>
              </c:strCache>
            </c:strRef>
          </c:tx>
          <c:spPr>
            <a:solidFill>
              <a:srgbClr val="C0C0C0"/>
            </a:solidFill>
            <a:ln w="23586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0.1</c:v>
                </c:pt>
                <c:pt idx="1">
                  <c:v>0.1</c:v>
                </c:pt>
                <c:pt idx="2">
                  <c:v>0.05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Tak, zajął się sprawą</c:v>
                </c:pt>
              </c:strCache>
            </c:strRef>
          </c:tx>
          <c:spPr>
            <a:solidFill>
              <a:schemeClr val="accent1"/>
            </a:solidFill>
            <a:ln w="23586">
              <a:noFill/>
            </a:ln>
          </c:spPr>
          <c:dLbls>
            <c:dLbl>
              <c:idx val="0"/>
              <c:layout>
                <c:manualLayout>
                  <c:x val="5.1325757882971383E-2"/>
                  <c:y val="-1.7117029274472877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1.3631744579202021E-2"/>
                  <c:y val="-9.3289484937140003E-3"/>
                </c:manualLayout>
              </c:layout>
              <c:dLblPos val="ctr"/>
              <c:showVal val="1"/>
            </c:dLbl>
            <c:spPr>
              <a:noFill/>
              <a:ln w="23586">
                <a:noFill/>
              </a:ln>
            </c:spPr>
            <c:txPr>
              <a:bodyPr/>
              <a:lstStyle/>
              <a:p>
                <a:pPr>
                  <a:defRPr sz="882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2010 (N=20)</c:v>
                </c:pt>
                <c:pt idx="1">
                  <c:v>2011 (N=20)</c:v>
                </c:pt>
                <c:pt idx="2">
                  <c:v>2012 (N=20)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0.9</c:v>
                </c:pt>
                <c:pt idx="1">
                  <c:v>0.9</c:v>
                </c:pt>
                <c:pt idx="2">
                  <c:v>0.95000000000000029</c:v>
                </c:pt>
              </c:numCache>
            </c:numRef>
          </c:val>
        </c:ser>
        <c:dLbls>
          <c:showVal val="1"/>
        </c:dLbls>
        <c:gapWidth val="20"/>
        <c:overlap val="100"/>
        <c:axId val="97023488"/>
        <c:axId val="97025024"/>
      </c:barChart>
      <c:catAx>
        <c:axId val="97023488"/>
        <c:scaling>
          <c:orientation val="minMax"/>
        </c:scaling>
        <c:axPos val="l"/>
        <c:numFmt formatCode="General" sourceLinked="1"/>
        <c:tickLblPos val="nextTo"/>
        <c:spPr>
          <a:ln w="23586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7025024"/>
        <c:crosses val="autoZero"/>
        <c:auto val="1"/>
        <c:lblAlgn val="ctr"/>
        <c:lblOffset val="100"/>
        <c:tickLblSkip val="1"/>
        <c:tickMarkSkip val="1"/>
      </c:catAx>
      <c:valAx>
        <c:axId val="97025024"/>
        <c:scaling>
          <c:orientation val="minMax"/>
        </c:scaling>
        <c:delete val="1"/>
        <c:axPos val="b"/>
        <c:numFmt formatCode="0%" sourceLinked="1"/>
        <c:tickLblPos val="none"/>
        <c:crossAx val="97023488"/>
        <c:crosses val="autoZero"/>
        <c:crossBetween val="between"/>
      </c:valAx>
      <c:spPr>
        <a:noFill/>
        <a:ln w="23586">
          <a:noFill/>
        </a:ln>
      </c:spPr>
    </c:plotArea>
    <c:legend>
      <c:legendPos val="t"/>
      <c:layout>
        <c:manualLayout>
          <c:xMode val="edge"/>
          <c:yMode val="edge"/>
          <c:x val="6.6518847006651893E-3"/>
          <c:y val="0"/>
          <c:w val="0.98669623059866962"/>
          <c:h val="0.22429906542056074"/>
        </c:manualLayout>
      </c:layout>
      <c:spPr>
        <a:noFill/>
        <a:ln w="23586">
          <a:noFill/>
        </a:ln>
      </c:spPr>
      <c:txPr>
        <a:bodyPr/>
        <a:lstStyle/>
        <a:p>
          <a:pPr>
            <a:defRPr sz="1021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8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/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412">
              <a:noFill/>
            </a:ln>
          </c:spPr>
          <c:dLbls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pl-PL"/>
              </a:p>
            </c:txPr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Sheet1!$B$2:$B$46</c:f>
              <c:numCache>
                <c:formatCode>0%</c:formatCode>
                <c:ptCount val="23"/>
                <c:pt idx="0">
                  <c:v>0.9</c:v>
                </c:pt>
                <c:pt idx="1">
                  <c:v>0.9</c:v>
                </c:pt>
                <c:pt idx="2">
                  <c:v>0.8500000000000002</c:v>
                </c:pt>
                <c:pt idx="4">
                  <c:v>1</c:v>
                </c:pt>
                <c:pt idx="5">
                  <c:v>0.95000000000000018</c:v>
                </c:pt>
                <c:pt idx="6">
                  <c:v>1</c:v>
                </c:pt>
                <c:pt idx="8">
                  <c:v>0.1</c:v>
                </c:pt>
                <c:pt idx="9">
                  <c:v>0.05</c:v>
                </c:pt>
                <c:pt idx="13">
                  <c:v>0.05</c:v>
                </c:pt>
                <c:pt idx="16">
                  <c:v>0.05</c:v>
                </c:pt>
                <c:pt idx="17">
                  <c:v>0.15000000000000005</c:v>
                </c:pt>
                <c:pt idx="18">
                  <c:v>0.2</c:v>
                </c:pt>
                <c:pt idx="20">
                  <c:v>0.9</c:v>
                </c:pt>
                <c:pt idx="21">
                  <c:v>0.8500000000000002</c:v>
                </c:pt>
                <c:pt idx="22">
                  <c:v>0.65000000000000024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412">
              <a:noFill/>
            </a:ln>
          </c:spPr>
          <c:dLbls>
            <c:showVal val="1"/>
          </c:dLbls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Sheet1!$C$2:$C$46</c:f>
              <c:numCache>
                <c:formatCode>0%</c:formatCode>
                <c:ptCount val="23"/>
                <c:pt idx="0">
                  <c:v>0.1</c:v>
                </c:pt>
                <c:pt idx="1">
                  <c:v>0.1</c:v>
                </c:pt>
                <c:pt idx="2">
                  <c:v>0.15000000000000005</c:v>
                </c:pt>
                <c:pt idx="5">
                  <c:v>0.05</c:v>
                </c:pt>
                <c:pt idx="8">
                  <c:v>0.9</c:v>
                </c:pt>
                <c:pt idx="9">
                  <c:v>0.95000000000000018</c:v>
                </c:pt>
                <c:pt idx="10">
                  <c:v>1</c:v>
                </c:pt>
                <c:pt idx="12">
                  <c:v>1</c:v>
                </c:pt>
                <c:pt idx="13">
                  <c:v>0.95000000000000018</c:v>
                </c:pt>
                <c:pt idx="14">
                  <c:v>1</c:v>
                </c:pt>
                <c:pt idx="16">
                  <c:v>0.95000000000000018</c:v>
                </c:pt>
                <c:pt idx="17">
                  <c:v>0.8500000000000002</c:v>
                </c:pt>
                <c:pt idx="18">
                  <c:v>0.8</c:v>
                </c:pt>
                <c:pt idx="20">
                  <c:v>0.1</c:v>
                </c:pt>
                <c:pt idx="21">
                  <c:v>0.15000000000000005</c:v>
                </c:pt>
                <c:pt idx="22">
                  <c:v>0.35000000000000009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412">
              <a:noFill/>
            </a:ln>
          </c:spPr>
          <c:cat>
            <c:strRef>
              <c:f>Sheet1!$A$2:$A$46</c:f>
              <c:strCache>
                <c:ptCount val="2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  <c:pt idx="4">
                  <c:v>2012 (N=20)</c:v>
                </c:pt>
                <c:pt idx="5">
                  <c:v>2011 (N=20)</c:v>
                </c:pt>
                <c:pt idx="6">
                  <c:v>2010 (N=20)</c:v>
                </c:pt>
                <c:pt idx="8">
                  <c:v>2012 (N=20)</c:v>
                </c:pt>
                <c:pt idx="9">
                  <c:v>2011 (N=20)</c:v>
                </c:pt>
                <c:pt idx="10">
                  <c:v>2010 (N=20)</c:v>
                </c:pt>
                <c:pt idx="12">
                  <c:v>2012 (N=20)</c:v>
                </c:pt>
                <c:pt idx="13">
                  <c:v>2011 (N=20)</c:v>
                </c:pt>
                <c:pt idx="14">
                  <c:v>2010 (N=20)</c:v>
                </c:pt>
                <c:pt idx="16">
                  <c:v>2012 (N=20)</c:v>
                </c:pt>
                <c:pt idx="17">
                  <c:v>2011 (N=20)</c:v>
                </c:pt>
                <c:pt idx="18">
                  <c:v>2010 (N=20)</c:v>
                </c:pt>
                <c:pt idx="20">
                  <c:v>2012 (N=20)</c:v>
                </c:pt>
                <c:pt idx="21">
                  <c:v>2011 (N=20)</c:v>
                </c:pt>
                <c:pt idx="22">
                  <c:v>2010 (N=20)</c:v>
                </c:pt>
              </c:strCache>
            </c:strRef>
          </c:cat>
          <c:val>
            <c:numRef>
              <c:f>Sheet1!$D$2:$D$46</c:f>
              <c:numCache>
                <c:formatCode>General</c:formatCode>
                <c:ptCount val="23"/>
              </c:numCache>
            </c:numRef>
          </c:val>
        </c:ser>
        <c:dLbls/>
        <c:gapWidth val="75"/>
        <c:overlap val="100"/>
        <c:axId val="96531200"/>
        <c:axId val="96533120"/>
      </c:barChart>
      <c:catAx>
        <c:axId val="96531200"/>
        <c:scaling>
          <c:orientation val="maxMin"/>
        </c:scaling>
        <c:axPos val="l"/>
        <c:numFmt formatCode="General" sourceLinked="1"/>
        <c:majorTickMark val="none"/>
        <c:tickLblPos val="nextTo"/>
        <c:spPr>
          <a:ln w="292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6533120"/>
        <c:crosses val="autoZero"/>
        <c:auto val="1"/>
        <c:lblAlgn val="ctr"/>
        <c:lblOffset val="100"/>
        <c:tickLblSkip val="1"/>
        <c:tickMarkSkip val="1"/>
      </c:catAx>
      <c:valAx>
        <c:axId val="96533120"/>
        <c:scaling>
          <c:orientation val="minMax"/>
          <c:max val="1"/>
          <c:min val="0"/>
        </c:scaling>
        <c:axPos val="t"/>
        <c:numFmt formatCode="0%" sourceLinked="1"/>
        <c:majorTickMark val="none"/>
        <c:tickLblPos val="none"/>
        <c:spPr>
          <a:ln w="9525">
            <a:noFill/>
          </a:ln>
        </c:spPr>
        <c:crossAx val="96531200"/>
        <c:crosses val="autoZero"/>
        <c:crossBetween val="between"/>
        <c:majorUnit val="0.2"/>
      </c:valAx>
      <c:spPr>
        <a:noFill/>
        <a:ln w="2341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06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4738510301109375"/>
          <c:y val="2.3094688221709011E-3"/>
          <c:w val="0.79397781299524561"/>
          <c:h val="0.90993071593533459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73">
              <a:noFill/>
            </a:ln>
          </c:spPr>
          <c:dLbls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Sheet1!$B$2:$B$22</c:f>
              <c:numCache>
                <c:formatCode>0%</c:formatCode>
                <c:ptCount val="11"/>
                <c:pt idx="0">
                  <c:v>0.8</c:v>
                </c:pt>
                <c:pt idx="1">
                  <c:v>0.4200000000000001</c:v>
                </c:pt>
                <c:pt idx="2">
                  <c:v>0.61000000000000021</c:v>
                </c:pt>
                <c:pt idx="4">
                  <c:v>1</c:v>
                </c:pt>
                <c:pt idx="5">
                  <c:v>0.95000000000000018</c:v>
                </c:pt>
                <c:pt idx="6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3977812995245646"/>
                  <c:y val="4.945547209504546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1.7382838824928283E-2"/>
                  <c:y val="6.2285773517140484E-3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 val="1.2648780293227354E-2"/>
                  <c:y val="-2.7357790885252711E-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dLbl>
              <c:idx val="8"/>
              <c:layout>
                <c:manualLayout>
                  <c:x val="1.7382838824928283E-2"/>
                  <c:y val="2.8926698495814682E-3"/>
                </c:manualLayout>
              </c:layout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Sheet1!$C$2:$C$22</c:f>
              <c:numCache>
                <c:formatCode>0%</c:formatCode>
                <c:ptCount val="11"/>
                <c:pt idx="0">
                  <c:v>0.2</c:v>
                </c:pt>
                <c:pt idx="1">
                  <c:v>0.58000000000000007</c:v>
                </c:pt>
                <c:pt idx="2">
                  <c:v>0.39000000000000012</c:v>
                </c:pt>
                <c:pt idx="5">
                  <c:v>0.05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Trudno powiedzieć</c:v>
                </c:pt>
              </c:strCache>
            </c:strRef>
          </c:tx>
          <c:spPr>
            <a:solidFill>
              <a:srgbClr val="969696"/>
            </a:solidFill>
            <a:ln w="23273">
              <a:noFill/>
            </a:ln>
          </c:spPr>
          <c:dLbls>
            <c:dLbl>
              <c:idx val="4"/>
              <c:layout>
                <c:manualLayout>
                  <c:x val="0.96513470681458102"/>
                  <c:y val="4.9455472095045463E-3"/>
                </c:manualLayout>
              </c:layout>
              <c:dLblPos val="ctr"/>
              <c:showVal val="1"/>
            </c:dLbl>
            <c:dLbl>
              <c:idx val="15"/>
              <c:layout>
                <c:manualLayout>
                  <c:xMode val="edge"/>
                  <c:yMode val="edge"/>
                  <c:x val="0.59587955625990563"/>
                  <c:y val="0.48036951501154773"/>
                </c:manualLayout>
              </c:layout>
              <c:spPr>
                <a:noFill/>
                <a:ln w="23273">
                  <a:noFill/>
                </a:ln>
              </c:spPr>
              <c:txPr>
                <a:bodyPr/>
                <a:lstStyle/>
                <a:p>
                  <a:pPr>
                    <a:defRPr sz="756" b="0" i="0" u="none" strike="noStrike" baseline="0">
                      <a:solidFill>
                        <a:schemeClr val="tx1"/>
                      </a:solidFill>
                      <a:latin typeface="Arial"/>
                      <a:ea typeface="Arial"/>
                      <a:cs typeface="Arial"/>
                    </a:defRPr>
                  </a:pPr>
                  <a:endParaRPr lang="pl-PL"/>
                </a:p>
              </c:txPr>
              <c:dLblPos val="ctr"/>
              <c:showVal val="1"/>
            </c:dLbl>
            <c:spPr>
              <a:noFill/>
              <a:ln w="23273">
                <a:noFill/>
              </a:ln>
            </c:spPr>
            <c:txPr>
              <a:bodyPr/>
              <a:lstStyle/>
              <a:p>
                <a:pPr>
                  <a:defRPr sz="916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Sheet1!$A$2:$A$22</c:f>
              <c:strCache>
                <c:ptCount val="11"/>
                <c:pt idx="0">
                  <c:v>2012 (N=20)</c:v>
                </c:pt>
                <c:pt idx="1">
                  <c:v>2011 (N=19)</c:v>
                </c:pt>
                <c:pt idx="2">
                  <c:v>2010 (N=19)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(N=19)</c:v>
                </c:pt>
                <c:pt idx="8">
                  <c:v>2012 (N=20)</c:v>
                </c:pt>
                <c:pt idx="9">
                  <c:v>2011 (N=19)</c:v>
                </c:pt>
                <c:pt idx="10">
                  <c:v>2010 (N=19)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11"/>
              </c:numCache>
            </c:numRef>
          </c:val>
        </c:ser>
        <c:dLbls>
          <c:showVal val="1"/>
        </c:dLbls>
        <c:gapWidth val="60"/>
        <c:overlap val="100"/>
        <c:axId val="98851456"/>
        <c:axId val="98865536"/>
      </c:barChart>
      <c:catAx>
        <c:axId val="98851456"/>
        <c:scaling>
          <c:orientation val="maxMin"/>
        </c:scaling>
        <c:axPos val="l"/>
        <c:numFmt formatCode="General" sourceLinked="1"/>
        <c:tickLblPos val="nextTo"/>
        <c:spPr>
          <a:ln w="2909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916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8865536"/>
        <c:crosses val="autoZero"/>
        <c:auto val="1"/>
        <c:lblAlgn val="ctr"/>
        <c:lblOffset val="100"/>
        <c:tickLblSkip val="1"/>
        <c:tickMarkSkip val="1"/>
      </c:catAx>
      <c:valAx>
        <c:axId val="9886553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8851456"/>
        <c:crosses val="autoZero"/>
        <c:crossBetween val="between"/>
        <c:majorUnit val="0.2"/>
      </c:valAx>
      <c:spPr>
        <a:noFill/>
        <a:ln w="23273">
          <a:noFill/>
        </a:ln>
      </c:spPr>
    </c:plotArea>
    <c:legend>
      <c:legendPos val="b"/>
      <c:layout/>
      <c:txPr>
        <a:bodyPr/>
        <a:lstStyle/>
        <a:p>
          <a:pPr>
            <a:defRPr sz="1000"/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77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4029850746268656"/>
          <c:y val="5.9422750424448369E-2"/>
          <c:w val="0.55223880597014929"/>
          <c:h val="0.79796264855687604"/>
        </c:manualLayout>
      </c:layout>
      <c:barChart>
        <c:barDir val="col"/>
        <c:grouping val="percentStacked"/>
        <c:ser>
          <c:idx val="0"/>
          <c:order val="0"/>
          <c:tx>
            <c:strRef>
              <c:f>Sheet1!$A$2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333333"/>
            </a:solidFill>
            <a:ln w="14887">
              <a:noFill/>
            </a:ln>
          </c:spPr>
          <c:dLbls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0.05</c:v>
                </c:pt>
                <c:pt idx="1">
                  <c:v>0.05</c:v>
                </c:pt>
                <c:pt idx="2">
                  <c:v>6.0000000000000026E-2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14887">
              <a:noFill/>
            </a:ln>
          </c:spPr>
          <c:dLbls>
            <c:dLbl>
              <c:idx val="0"/>
              <c:layout/>
              <c:showVal val="1"/>
            </c:dLbl>
            <c:dLbl>
              <c:idx val="2"/>
              <c:layout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0.60000000000000031</c:v>
                </c:pt>
                <c:pt idx="1">
                  <c:v>0.68</c:v>
                </c:pt>
                <c:pt idx="2">
                  <c:v>0.61000000000000032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14887">
              <a:noFill/>
            </a:ln>
          </c:spPr>
          <c:dLbls>
            <c:dLbl>
              <c:idx val="0"/>
              <c:layout>
                <c:manualLayout>
                  <c:x val="1.0405225096348445E-2"/>
                  <c:y val="-1.7983452195038351E-2"/>
                </c:manualLayout>
              </c:layout>
              <c:dLblPos val="ctr"/>
              <c:showVal val="1"/>
            </c:dLbl>
            <c:dLbl>
              <c:idx val="1"/>
              <c:layout>
                <c:manualLayout>
                  <c:x val="3.5644763556643947E-3"/>
                  <c:y val="-2.0699848061514346E-2"/>
                </c:manualLayout>
              </c:layout>
              <c:dLblPos val="ctr"/>
              <c:showVal val="1"/>
            </c:dLbl>
            <c:spPr>
              <a:noFill/>
              <a:ln w="1488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</c:strCache>
            </c:strRef>
          </c:cat>
          <c:val>
            <c:numRef>
              <c:f>Sheet1!$B$4:$G$4</c:f>
              <c:numCache>
                <c:formatCode>0%</c:formatCode>
                <c:ptCount val="3"/>
                <c:pt idx="0">
                  <c:v>0.35000000000000014</c:v>
                </c:pt>
                <c:pt idx="1">
                  <c:v>0.26</c:v>
                </c:pt>
                <c:pt idx="2">
                  <c:v>0.33000000000000024</c:v>
                </c:pt>
              </c:numCache>
            </c:numRef>
          </c:val>
        </c:ser>
        <c:dLbls>
          <c:showVal val="1"/>
        </c:dLbls>
        <c:gapWidth val="20"/>
        <c:overlap val="100"/>
        <c:axId val="99576064"/>
        <c:axId val="99586048"/>
      </c:barChart>
      <c:catAx>
        <c:axId val="99576064"/>
        <c:scaling>
          <c:orientation val="minMax"/>
        </c:scaling>
        <c:axPos val="b"/>
        <c:numFmt formatCode="General" sourceLinked="1"/>
        <c:tickLblPos val="nextTo"/>
        <c:spPr>
          <a:ln w="1488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1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9586048"/>
        <c:crosses val="autoZero"/>
        <c:auto val="1"/>
        <c:lblAlgn val="ctr"/>
        <c:lblOffset val="100"/>
        <c:tickLblSkip val="1"/>
        <c:tickMarkSkip val="1"/>
      </c:catAx>
      <c:valAx>
        <c:axId val="99586048"/>
        <c:scaling>
          <c:orientation val="minMax"/>
        </c:scaling>
        <c:delete val="1"/>
        <c:axPos val="l"/>
        <c:numFmt formatCode="0%" sourceLinked="1"/>
        <c:tickLblPos val="none"/>
        <c:crossAx val="99576064"/>
        <c:crosses val="autoZero"/>
        <c:crossBetween val="between"/>
      </c:valAx>
      <c:spPr>
        <a:noFill/>
        <a:ln w="14887">
          <a:noFill/>
        </a:ln>
      </c:spPr>
    </c:plotArea>
    <c:legend>
      <c:legendPos val="l"/>
      <c:layout>
        <c:manualLayout>
          <c:xMode val="edge"/>
          <c:yMode val="edge"/>
          <c:x val="4.1044776119402965E-2"/>
          <c:y val="0.23938879456706319"/>
          <c:w val="0.28358208955223924"/>
          <c:h val="0.32937181663837056"/>
        </c:manualLayout>
      </c:layout>
      <c:spPr>
        <a:noFill/>
        <a:ln w="14887">
          <a:noFill/>
        </a:ln>
      </c:spPr>
      <c:txPr>
        <a:bodyPr/>
        <a:lstStyle/>
        <a:p>
          <a:pPr>
            <a:defRPr sz="75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1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1.1534025374855845E-3"/>
          <c:y val="9.0163934426229511E-2"/>
          <c:w val="0.94925028835063441"/>
          <c:h val="0.9180327868852447"/>
        </c:manualLayout>
      </c:layout>
      <c:barChart>
        <c:barDir val="col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rgbClr val="0066FF"/>
            </a:solidFill>
            <a:ln w="11625">
              <a:noFill/>
              <a:prstDash val="solid"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0.85000000000000031</c:v>
                </c:pt>
                <c:pt idx="2" formatCode="0.0">
                  <c:v>4.55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.0">
                  <c:v>1.1399999999999992</c:v>
                </c:pt>
                <c:pt idx="2" formatCode="0.0">
                  <c:v>2.8499999999999988</c:v>
                </c:pt>
              </c:numCache>
            </c:numRef>
          </c:val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50">
              <a:noFill/>
            </a:ln>
          </c:spPr>
          <c:dLbls>
            <c:spPr>
              <a:noFill/>
              <a:ln w="23250">
                <a:noFill/>
              </a:ln>
            </c:spPr>
            <c:txPr>
              <a:bodyPr/>
              <a:lstStyle/>
              <a:p>
                <a:pPr>
                  <a:defRPr sz="100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 formatCode="0.0">
                  <c:v>2.27</c:v>
                </c:pt>
                <c:pt idx="2" formatCode="0.0">
                  <c:v>4.25</c:v>
                </c:pt>
              </c:numCache>
            </c:numRef>
          </c:val>
        </c:ser>
        <c:dLbls>
          <c:showVal val="1"/>
        </c:dLbls>
        <c:gapWidth val="60"/>
        <c:overlap val="-60"/>
        <c:axId val="57516416"/>
        <c:axId val="57517952"/>
      </c:barChart>
      <c:catAx>
        <c:axId val="57516416"/>
        <c:scaling>
          <c:orientation val="maxMin"/>
        </c:scaling>
        <c:delete val="1"/>
        <c:axPos val="b"/>
        <c:tickLblPos val="none"/>
        <c:crossAx val="57517952"/>
        <c:crosses val="autoZero"/>
        <c:auto val="1"/>
        <c:lblAlgn val="ctr"/>
        <c:lblOffset val="100"/>
      </c:catAx>
      <c:valAx>
        <c:axId val="57517952"/>
        <c:scaling>
          <c:orientation val="minMax"/>
          <c:max val="15"/>
          <c:min val="0"/>
        </c:scaling>
        <c:delete val="1"/>
        <c:axPos val="r"/>
        <c:numFmt formatCode="0.0" sourceLinked="1"/>
        <c:tickLblPos val="none"/>
        <c:crossAx val="57516416"/>
        <c:crosses val="autoZero"/>
        <c:crossBetween val="between"/>
      </c:valAx>
      <c:spPr>
        <a:noFill/>
        <a:ln w="23250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00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536062378167684"/>
          <c:y val="0.11019283746556474"/>
          <c:w val="0.74658869395711502"/>
          <c:h val="0.892561983471074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CC"/>
            </a:solidFill>
            <a:ln w="12734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0.65000000000000036</c:v>
                </c:pt>
                <c:pt idx="1">
                  <c:v>0.05</c:v>
                </c:pt>
                <c:pt idx="2">
                  <c:v>0.2</c:v>
                </c:pt>
                <c:pt idx="3">
                  <c:v>0.1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0.74000000000000032</c:v>
                </c:pt>
                <c:pt idx="1">
                  <c:v>0.21000000000000008</c:v>
                </c:pt>
                <c:pt idx="3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Wydał druk formularza / wniosku</c:v>
                </c:pt>
                <c:pt idx="1">
                  <c:v>Poinformował, gdzie znaleźć formularz / wniosek na terenie urzędu</c:v>
                </c:pt>
                <c:pt idx="2">
                  <c:v>Poinformował, że są one dostępne na stronie internetowej urzędu</c:v>
                </c:pt>
                <c:pt idx="3">
                  <c:v>Nie dotyczy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0.85000000000000031</c:v>
                </c:pt>
                <c:pt idx="1">
                  <c:v>0.05</c:v>
                </c:pt>
                <c:pt idx="2">
                  <c:v>0.05</c:v>
                </c:pt>
                <c:pt idx="3">
                  <c:v>0.15000000000000008</c:v>
                </c:pt>
              </c:numCache>
            </c:numRef>
          </c:val>
        </c:ser>
        <c:dLbls>
          <c:showVal val="1"/>
        </c:dLbls>
        <c:gapWidth val="60"/>
        <c:axId val="99506048"/>
        <c:axId val="99507584"/>
      </c:barChart>
      <c:catAx>
        <c:axId val="99506048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8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9507584"/>
        <c:crosses val="autoZero"/>
        <c:auto val="1"/>
        <c:lblAlgn val="ctr"/>
        <c:lblOffset val="100"/>
        <c:tickLblSkip val="1"/>
        <c:tickMarkSkip val="1"/>
      </c:catAx>
      <c:valAx>
        <c:axId val="995075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9506048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0"/>
          <c:y val="0"/>
          <c:w val="0.99805068226120852"/>
          <c:h val="0.13223140495867769"/>
        </c:manualLayout>
      </c:layout>
      <c:spPr>
        <a:noFill/>
        <a:ln w="25467">
          <a:noFill/>
        </a:ln>
      </c:spPr>
      <c:txPr>
        <a:bodyPr/>
        <a:lstStyle/>
        <a:p>
          <a:pPr>
            <a:defRPr sz="10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2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0.12531328320802004"/>
          <c:w val="0.73464912280701833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26">
              <a:noFill/>
              <a:prstDash val="solid"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 formatCode="0%">
                  <c:v>0.15000000000000008</c:v>
                </c:pt>
                <c:pt idx="2" formatCode="0%">
                  <c:v>0.1</c:v>
                </c:pt>
                <c:pt idx="3" formatCode="0%">
                  <c:v>0.75000000000000033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0.11</c:v>
                </c:pt>
                <c:pt idx="1">
                  <c:v>0.05</c:v>
                </c:pt>
                <c:pt idx="2">
                  <c:v>0.05</c:v>
                </c:pt>
                <c:pt idx="3">
                  <c:v>0.79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51">
              <a:noFill/>
            </a:ln>
          </c:spPr>
          <c:dLbls>
            <c:spPr>
              <a:noFill/>
              <a:ln w="25451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 Dał Ci kartę informacyjną</c:v>
                </c:pt>
                <c:pt idx="1">
                  <c:v> Powiedział gdzie możesz znaleźć kartę informacyjną na terenie Urzędu</c:v>
                </c:pt>
                <c:pt idx="2">
                  <c:v> Powiedział, że taka karta informacyjna jest dostępna na stronie internetowej Urzędu</c:v>
                </c:pt>
                <c:pt idx="3">
                  <c:v> Nie wspomniał o karcie informacyjnej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0.1</c:v>
                </c:pt>
                <c:pt idx="1">
                  <c:v>0.1</c:v>
                </c:pt>
                <c:pt idx="3">
                  <c:v>0.8</c:v>
                </c:pt>
              </c:numCache>
            </c:numRef>
          </c:val>
        </c:ser>
        <c:dLbls>
          <c:showVal val="1"/>
        </c:dLbls>
        <c:gapWidth val="60"/>
        <c:axId val="99944704"/>
        <c:axId val="99958784"/>
      </c:barChart>
      <c:catAx>
        <c:axId val="99944704"/>
        <c:scaling>
          <c:orientation val="maxMin"/>
        </c:scaling>
        <c:axPos val="l"/>
        <c:numFmt formatCode="General" sourceLinked="1"/>
        <c:tickLblPos val="nextTo"/>
        <c:spPr>
          <a:ln w="3181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99958784"/>
        <c:crosses val="autoZero"/>
        <c:auto val="1"/>
        <c:lblAlgn val="ctr"/>
        <c:lblOffset val="100"/>
        <c:tickLblSkip val="1"/>
        <c:tickMarkSkip val="1"/>
      </c:catAx>
      <c:valAx>
        <c:axId val="9995878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99944704"/>
        <c:crosses val="autoZero"/>
        <c:crossBetween val="between"/>
        <c:majorUnit val="0.2"/>
      </c:valAx>
      <c:spPr>
        <a:noFill/>
        <a:ln w="25451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2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7712418300653597"/>
          <c:y val="0.12531328320802004"/>
          <c:w val="0.46687267000715832"/>
          <c:h val="0.8771929824561406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5"/>
                <c:pt idx="0" formatCode="0%">
                  <c:v>0.9</c:v>
                </c:pt>
                <c:pt idx="2" formatCode="0%">
                  <c:v>0.1</c:v>
                </c:pt>
                <c:pt idx="3" formatCode="0%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5"/>
                <c:pt idx="0" formatCode="0%">
                  <c:v>0.89</c:v>
                </c:pt>
                <c:pt idx="2" formatCode="0%">
                  <c:v>0.11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5"/>
                <c:pt idx="0">
                  <c:v>Wyjaśniał sprawę „z głowy”</c:v>
                </c:pt>
                <c:pt idx="1">
                  <c:v>Posługiwał się papierowymi kartami informacyjnymi</c:v>
                </c:pt>
                <c:pt idx="2">
                  <c:v>Posługiwał się komputerem</c:v>
                </c:pt>
                <c:pt idx="3">
                  <c:v>Korzystał z pomocy innych urzędników</c:v>
                </c:pt>
                <c:pt idx="4">
                  <c:v>Trudno powiedzieć</c:v>
                </c:pt>
              </c:strCache>
            </c:strRef>
          </c:cat>
          <c:val>
            <c:numRef>
              <c:f>Sheet1!$D$2:$D$7</c:f>
              <c:numCache>
                <c:formatCode>0%</c:formatCode>
                <c:ptCount val="5"/>
                <c:pt idx="0">
                  <c:v>0.85000000000000031</c:v>
                </c:pt>
                <c:pt idx="1">
                  <c:v>0.05</c:v>
                </c:pt>
                <c:pt idx="3">
                  <c:v>0.05</c:v>
                </c:pt>
                <c:pt idx="4">
                  <c:v>0.1</c:v>
                </c:pt>
              </c:numCache>
            </c:numRef>
          </c:val>
        </c:ser>
        <c:dLbls>
          <c:showVal val="1"/>
        </c:dLbls>
        <c:gapWidth val="60"/>
        <c:axId val="100219136"/>
        <c:axId val="100245504"/>
      </c:barChart>
      <c:catAx>
        <c:axId val="100219136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0245504"/>
        <c:crosses val="autoZero"/>
        <c:auto val="1"/>
        <c:lblAlgn val="ctr"/>
        <c:lblOffset val="100"/>
        <c:tickLblSkip val="1"/>
        <c:tickMarkSkip val="1"/>
      </c:catAx>
      <c:valAx>
        <c:axId val="1002455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0219136"/>
        <c:crosses val="autoZero"/>
        <c:crossBetween val="between"/>
        <c:majorUnit val="0.2"/>
      </c:valAx>
      <c:spPr>
        <a:noFill/>
        <a:ln w="2539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34640522875816993"/>
          <c:y val="0.63953488372093026"/>
          <c:w val="0.52941176470588236"/>
          <c:h val="0.3720930232558143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699">
              <a:noFill/>
              <a:prstDash val="solid"/>
            </a:ln>
          </c:spPr>
          <c:dLbls>
            <c:spPr>
              <a:noFill/>
              <a:ln w="25398">
                <a:noFill/>
              </a:ln>
            </c:spPr>
            <c:txPr>
              <a:bodyPr/>
              <a:lstStyle/>
              <a:p>
                <a:pPr>
                  <a:defRPr sz="2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398">
              <a:noFill/>
            </a:ln>
          </c:spPr>
          <c:dLbls>
            <c:delete val="1"/>
          </c:dLbls>
          <c:cat>
            <c:numRef>
              <c:f>Sheet1!$A$2:$A$7</c:f>
              <c:numCache>
                <c:formatCode>General</c:formatCode>
                <c:ptCount val="6"/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</c:numCache>
            </c:numRef>
          </c:val>
        </c:ser>
        <c:dLbls>
          <c:showVal val="1"/>
        </c:dLbls>
        <c:gapWidth val="60"/>
        <c:axId val="100162560"/>
        <c:axId val="100164352"/>
      </c:barChart>
      <c:catAx>
        <c:axId val="100162560"/>
        <c:scaling>
          <c:orientation val="maxMin"/>
        </c:scaling>
        <c:delete val="1"/>
        <c:axPos val="l"/>
        <c:numFmt formatCode="General" sourceLinked="1"/>
        <c:tickLblPos val="none"/>
        <c:crossAx val="100164352"/>
        <c:crosses val="autoZero"/>
        <c:auto val="1"/>
        <c:lblAlgn val="ctr"/>
        <c:lblOffset val="100"/>
      </c:catAx>
      <c:valAx>
        <c:axId val="100164352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100162560"/>
        <c:crosses val="autoZero"/>
        <c:crossBetween val="between"/>
        <c:majorUnit val="0.2"/>
      </c:valAx>
      <c:spPr>
        <a:noFill/>
        <a:ln w="25398">
          <a:noFill/>
        </a:ln>
      </c:spPr>
    </c:plotArea>
    <c:legend>
      <c:legendPos val="t"/>
      <c:layout>
        <c:manualLayout>
          <c:xMode val="edge"/>
          <c:yMode val="edge"/>
          <c:x val="8.4967320261438092E-2"/>
          <c:y val="1.1627906976744169E-2"/>
          <c:w val="0.91503267973856206"/>
          <c:h val="0.55813953488372092"/>
        </c:manualLayout>
      </c:layout>
      <c:spPr>
        <a:noFill/>
        <a:ln w="25398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2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4933333333333363"/>
          <c:y val="8.3140877598152599E-2"/>
          <c:w val="0.75200000000000089"/>
          <c:h val="0.9099307159353345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3">
              <a:noFill/>
              <a:prstDash val="solid"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0.85000000000000031</c:v>
                </c:pt>
                <c:pt idx="1">
                  <c:v>0.70000000000000029</c:v>
                </c:pt>
                <c:pt idx="2">
                  <c:v>0.70000000000000029</c:v>
                </c:pt>
                <c:pt idx="3">
                  <c:v>0.5</c:v>
                </c:pt>
                <c:pt idx="4">
                  <c:v>0.05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0.8400000000000003</c:v>
                </c:pt>
                <c:pt idx="1">
                  <c:v>0.58000000000000007</c:v>
                </c:pt>
                <c:pt idx="2">
                  <c:v>0.58000000000000007</c:v>
                </c:pt>
                <c:pt idx="3">
                  <c:v>0.42000000000000015</c:v>
                </c:pt>
                <c:pt idx="4">
                  <c:v>0.05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67">
              <a:noFill/>
            </a:ln>
          </c:spPr>
          <c:dLbls>
            <c:spPr>
              <a:noFill/>
              <a:ln w="25467">
                <a:noFill/>
              </a:ln>
            </c:spPr>
            <c:txPr>
              <a:bodyPr/>
              <a:lstStyle/>
              <a:p>
                <a:pPr>
                  <a:defRPr sz="10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Wymagane dokumenty</c:v>
                </c:pt>
                <c:pt idx="1">
                  <c:v>Wymagane opłaty/brak opłat</c:v>
                </c:pt>
                <c:pt idx="2">
                  <c:v>Miejsce złożenia dokumentów</c:v>
                </c:pt>
                <c:pt idx="3">
                  <c:v>Termin odpowiedzi (czas oczekiwania na rozpatrzenie)</c:v>
                </c:pt>
                <c:pt idx="4">
                  <c:v>Audytor o wszystko musiał dopytać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0.70000000000000029</c:v>
                </c:pt>
                <c:pt idx="1">
                  <c:v>0.4</c:v>
                </c:pt>
                <c:pt idx="2">
                  <c:v>0.60000000000000031</c:v>
                </c:pt>
                <c:pt idx="3">
                  <c:v>0.35000000000000014</c:v>
                </c:pt>
                <c:pt idx="4">
                  <c:v>0.25</c:v>
                </c:pt>
              </c:numCache>
            </c:numRef>
          </c:val>
        </c:ser>
        <c:dLbls>
          <c:showVal val="1"/>
        </c:dLbls>
        <c:gapWidth val="60"/>
        <c:axId val="100728192"/>
        <c:axId val="101082240"/>
      </c:barChart>
      <c:catAx>
        <c:axId val="100728192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1082240"/>
        <c:crosses val="autoZero"/>
        <c:auto val="1"/>
        <c:lblAlgn val="ctr"/>
        <c:lblOffset val="100"/>
        <c:tickLblSkip val="1"/>
        <c:tickMarkSkip val="1"/>
      </c:catAx>
      <c:valAx>
        <c:axId val="1010822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0728192"/>
        <c:crosses val="autoZero"/>
        <c:crossBetween val="between"/>
        <c:majorUnit val="0.2"/>
      </c:valAx>
      <c:spPr>
        <a:noFill/>
        <a:ln w="25467">
          <a:noFill/>
        </a:ln>
      </c:spPr>
    </c:plotArea>
    <c:legend>
      <c:legendPos val="r"/>
      <c:layout>
        <c:manualLayout>
          <c:xMode val="edge"/>
          <c:yMode val="edge"/>
          <c:x val="3.0666666666666672E-2"/>
          <c:y val="6.9284064665127024E-3"/>
          <c:w val="0.9693333333333336"/>
          <c:h val="4.6263969186415989E-2"/>
        </c:manualLayout>
      </c:layout>
      <c:spPr>
        <a:noFill/>
        <a:ln w="25467">
          <a:noFill/>
        </a:ln>
      </c:spPr>
      <c:txPr>
        <a:bodyPr/>
        <a:lstStyle/>
        <a:p>
          <a:pPr>
            <a:defRPr sz="1103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78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438596491228144"/>
          <c:y val="0.10828303088619949"/>
          <c:w val="0.74780701754386136"/>
          <c:h val="0.89171696911380049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(N=6)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0.67000000000000048</c:v>
                </c:pt>
                <c:pt idx="1">
                  <c:v>0.17</c:v>
                </c:pt>
                <c:pt idx="2">
                  <c:v>0.17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0.42000000000000015</c:v>
                </c:pt>
                <c:pt idx="1">
                  <c:v>0.37000000000000016</c:v>
                </c:pt>
                <c:pt idx="2">
                  <c:v>0.21000000000000008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Poinformował, że wymienił wszystkie opłaty</c:v>
                </c:pt>
                <c:pt idx="1">
                  <c:v>Poinformował o opłatach, których nie wymienił wcześniej</c:v>
                </c:pt>
                <c:pt idx="2">
                  <c:v>Nie odpowiedział na pytanie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0.39000000000000018</c:v>
                </c:pt>
                <c:pt idx="1">
                  <c:v>0.22</c:v>
                </c:pt>
                <c:pt idx="2">
                  <c:v>0.11</c:v>
                </c:pt>
              </c:numCache>
            </c:numRef>
          </c:val>
        </c:ser>
        <c:dLbls>
          <c:showVal val="1"/>
        </c:dLbls>
        <c:gapWidth val="60"/>
        <c:axId val="101341056"/>
        <c:axId val="101342592"/>
      </c:barChart>
      <c:catAx>
        <c:axId val="101341056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1342592"/>
        <c:crosses val="autoZero"/>
        <c:auto val="1"/>
        <c:lblAlgn val="ctr"/>
        <c:lblOffset val="100"/>
        <c:tickLblSkip val="1"/>
        <c:tickMarkSkip val="1"/>
      </c:catAx>
      <c:valAx>
        <c:axId val="1013425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1341056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r"/>
      <c:layout>
        <c:manualLayout>
          <c:xMode val="edge"/>
          <c:yMode val="edge"/>
          <c:x val="2.1929824561403512E-3"/>
          <c:y val="2.5773195876288659E-3"/>
          <c:w val="0.99780701754386059"/>
          <c:h val="0.12371134020618577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87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54054054054054068"/>
          <c:y val="0.11519607843137274"/>
          <c:w val="0.46153846153846201"/>
          <c:h val="0.8872549019607842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9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0.35000000000000014</c:v>
                </c:pt>
                <c:pt idx="1">
                  <c:v>0.1</c:v>
                </c:pt>
                <c:pt idx="2">
                  <c:v>0.25</c:v>
                </c:pt>
                <c:pt idx="4">
                  <c:v>0.30000000000000016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5"/>
                <c:pt idx="0">
                  <c:v>0.47000000000000008</c:v>
                </c:pt>
                <c:pt idx="1">
                  <c:v>0.05</c:v>
                </c:pt>
                <c:pt idx="3">
                  <c:v>0.05</c:v>
                </c:pt>
                <c:pt idx="4">
                  <c:v>0.42000000000000015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00">
              <a:noFill/>
            </a:ln>
          </c:spPr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poinformował mnie o braku opłat </c:v>
                </c:pt>
                <c:pt idx="1">
                  <c:v>podał sumę nie wchodząc w szczegóły </c:v>
                </c:pt>
                <c:pt idx="2">
                  <c:v>podał sumę oraz podawał wysokość poszczególnych opłat </c:v>
                </c:pt>
                <c:pt idx="3">
                  <c:v>nie podał sumy tylko podawał wysokość poszczególnych opłat </c:v>
                </c:pt>
                <c:pt idx="4">
                  <c:v>nie podał mi spontanicznie żadnej informacji na temat opłat\braku opłat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5"/>
                <c:pt idx="0">
                  <c:v>0.28000000000000008</c:v>
                </c:pt>
                <c:pt idx="1">
                  <c:v>0.22</c:v>
                </c:pt>
                <c:pt idx="2">
                  <c:v>6.0000000000000026E-2</c:v>
                </c:pt>
                <c:pt idx="4">
                  <c:v>0.44</c:v>
                </c:pt>
              </c:numCache>
            </c:numRef>
          </c:val>
        </c:ser>
        <c:dLbls>
          <c:showVal val="1"/>
        </c:dLbls>
        <c:gapWidth val="60"/>
        <c:axId val="101406976"/>
        <c:axId val="101421056"/>
      </c:barChart>
      <c:catAx>
        <c:axId val="101406976"/>
        <c:scaling>
          <c:orientation val="maxMin"/>
        </c:scaling>
        <c:axPos val="l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1421056"/>
        <c:crosses val="autoZero"/>
        <c:auto val="1"/>
        <c:lblAlgn val="ctr"/>
        <c:lblOffset val="100"/>
        <c:tickLblSkip val="1"/>
        <c:tickMarkSkip val="1"/>
      </c:catAx>
      <c:valAx>
        <c:axId val="10142105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1406976"/>
        <c:crosses val="autoZero"/>
        <c:crossBetween val="between"/>
        <c:majorUnit val="0.2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5.4054054054054092E-2"/>
          <c:y val="2.4509803921568631E-3"/>
          <c:w val="0.9459459459459455"/>
          <c:h val="0.11764705882352942"/>
        </c:manualLayout>
      </c:layout>
      <c:spPr>
        <a:noFill/>
        <a:ln w="25400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25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9389978213507644"/>
          <c:y val="0.12531328320802004"/>
          <c:w val="0.81045751633986962"/>
          <c:h val="0.48120300751879674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00">
              <a:noFill/>
              <a:prstDash val="solid"/>
            </a:ln>
          </c:spPr>
          <c:dLbls>
            <c:spPr>
              <a:noFill/>
              <a:ln w="25399">
                <a:noFill/>
              </a:ln>
            </c:spPr>
            <c:txPr>
              <a:bodyPr/>
              <a:lstStyle/>
              <a:p>
                <a:pPr>
                  <a:defRPr sz="115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399">
              <a:noFill/>
            </a:ln>
          </c:spPr>
          <c:dLbls>
            <c:delete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General</c:formatCode>
                <c:ptCount val="5"/>
              </c:numCache>
            </c:numRef>
          </c:val>
        </c:ser>
        <c:dLbls>
          <c:showVal val="1"/>
        </c:dLbls>
        <c:gapWidth val="60"/>
        <c:axId val="102307328"/>
        <c:axId val="102308864"/>
      </c:barChart>
      <c:catAx>
        <c:axId val="102307328"/>
        <c:scaling>
          <c:orientation val="maxMin"/>
        </c:scaling>
        <c:delete val="1"/>
        <c:axPos val="l"/>
        <c:numFmt formatCode="General" sourceLinked="1"/>
        <c:tickLblPos val="none"/>
        <c:crossAx val="102308864"/>
        <c:crosses val="autoZero"/>
        <c:auto val="1"/>
        <c:lblAlgn val="ctr"/>
        <c:lblOffset val="100"/>
      </c:catAx>
      <c:valAx>
        <c:axId val="102308864"/>
        <c:scaling>
          <c:orientation val="minMax"/>
          <c:max val="1"/>
          <c:min val="0"/>
        </c:scaling>
        <c:delete val="1"/>
        <c:axPos val="t"/>
        <c:numFmt formatCode="General" sourceLinked="1"/>
        <c:tickLblPos val="none"/>
        <c:crossAx val="102307328"/>
        <c:crosses val="autoZero"/>
        <c:crossBetween val="between"/>
        <c:majorUnit val="0.2"/>
      </c:valAx>
      <c:spPr>
        <a:noFill/>
        <a:ln w="25399">
          <a:noFill/>
        </a:ln>
      </c:spPr>
    </c:plotArea>
    <c:legend>
      <c:legendPos val="t"/>
      <c:layout>
        <c:manualLayout>
          <c:xMode val="edge"/>
          <c:yMode val="edge"/>
          <c:x val="8.4967320261438092E-2"/>
          <c:y val="2.5062656641604009E-3"/>
          <c:w val="0.91503267973856206"/>
          <c:h val="0.12030075187969937"/>
        </c:manualLayout>
      </c:layout>
      <c:spPr>
        <a:noFill/>
        <a:ln w="25399">
          <a:noFill/>
        </a:ln>
      </c:spPr>
      <c:txPr>
        <a:bodyPr/>
        <a:lstStyle/>
        <a:p>
          <a:pPr>
            <a:defRPr sz="11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9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6754385964912275"/>
          <c:y val="8.6956521739130543E-2"/>
          <c:w val="0.73464912280701833"/>
          <c:h val="0.91533180778032042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 formatCode="0%">
                  <c:v>0.8</c:v>
                </c:pt>
                <c:pt idx="2" formatCode="0%">
                  <c:v>0.2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(N=19)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 formatCode="0%">
                  <c:v>0.74000000000000032</c:v>
                </c:pt>
                <c:pt idx="2" formatCode="0%">
                  <c:v>0.26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(N=18)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dLbl>
              <c:idx val="1"/>
              <c:delete val="1"/>
            </c:dLbl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Tak, prawidłowo mnie poinformował</c:v>
                </c:pt>
                <c:pt idx="1">
                  <c:v>Poinformował mnie ale nieprawidłowo </c:v>
                </c:pt>
                <c:pt idx="2">
                  <c:v>W ogóle mnie nie poinformował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0.88</c:v>
                </c:pt>
                <c:pt idx="1">
                  <c:v>6.0000000000000026E-2</c:v>
                </c:pt>
                <c:pt idx="2">
                  <c:v>6.0000000000000026E-2</c:v>
                </c:pt>
              </c:numCache>
            </c:numRef>
          </c:val>
        </c:ser>
        <c:dLbls>
          <c:showVal val="1"/>
        </c:dLbls>
        <c:gapWidth val="60"/>
        <c:axId val="102513280"/>
        <c:axId val="102547840"/>
      </c:barChart>
      <c:catAx>
        <c:axId val="102513280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2547840"/>
        <c:crosses val="autoZero"/>
        <c:auto val="1"/>
        <c:lblAlgn val="ctr"/>
        <c:lblOffset val="100"/>
        <c:tickLblSkip val="1"/>
        <c:tickMarkSkip val="1"/>
      </c:catAx>
      <c:valAx>
        <c:axId val="10254784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2513280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5877192982456182"/>
          <c:y val="8.6956521739130543E-2"/>
          <c:w val="0.7434210526315812"/>
          <c:h val="0.91533180778032042"/>
        </c:manualLayout>
      </c:layout>
      <c:barChart>
        <c:barDir val="bar"/>
        <c:grouping val="clustered"/>
        <c:ser>
          <c:idx val="1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2">
              <a:noFill/>
              <a:prstDash val="solid"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3"/>
                <c:pt idx="0">
                  <c:v>0.2</c:v>
                </c:pt>
                <c:pt idx="1">
                  <c:v>0.2</c:v>
                </c:pt>
                <c:pt idx="2">
                  <c:v>0.60000000000000031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(N=)</c:v>
                </c:pt>
              </c:strCache>
            </c:strRef>
          </c:tx>
          <c:spPr>
            <a:solidFill>
              <a:srgbClr val="FF66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3"/>
                <c:pt idx="0">
                  <c:v>0.16</c:v>
                </c:pt>
                <c:pt idx="1">
                  <c:v>0.16</c:v>
                </c:pt>
                <c:pt idx="2">
                  <c:v>0.68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(N=340)</c:v>
                </c:pt>
              </c:strCache>
            </c:strRef>
          </c:tx>
          <c:spPr>
            <a:solidFill>
              <a:srgbClr val="FFCC00"/>
            </a:solidFill>
            <a:ln w="25464">
              <a:noFill/>
            </a:ln>
          </c:spPr>
          <c:dLbls>
            <c:spPr>
              <a:noFill/>
              <a:ln w="25464">
                <a:noFill/>
              </a:ln>
            </c:spPr>
            <c:txPr>
              <a:bodyPr/>
              <a:lstStyle/>
              <a:p>
                <a:pPr>
                  <a:defRPr sz="10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3"/>
                <c:pt idx="0">
                  <c:v>Tak, w kasie </c:v>
                </c:pt>
                <c:pt idx="1">
                  <c:v>W ogóle nie poinformował o miejscu uiszczenia opłaty </c:v>
                </c:pt>
                <c:pt idx="2">
                  <c:v>Nie dotyczy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3"/>
                <c:pt idx="0">
                  <c:v>0.35000000000000014</c:v>
                </c:pt>
                <c:pt idx="1">
                  <c:v>0.30000000000000016</c:v>
                </c:pt>
                <c:pt idx="2">
                  <c:v>0.35000000000000014</c:v>
                </c:pt>
              </c:numCache>
            </c:numRef>
          </c:val>
        </c:ser>
        <c:dLbls>
          <c:showVal val="1"/>
        </c:dLbls>
        <c:gapWidth val="60"/>
        <c:axId val="102451456"/>
        <c:axId val="102457344"/>
      </c:barChart>
      <c:catAx>
        <c:axId val="10245145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2457344"/>
        <c:crosses val="autoZero"/>
        <c:auto val="1"/>
        <c:lblAlgn val="ctr"/>
        <c:lblOffset val="100"/>
        <c:tickLblSkip val="1"/>
        <c:tickMarkSkip val="1"/>
      </c:catAx>
      <c:valAx>
        <c:axId val="10245734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2451456"/>
        <c:crosses val="autoZero"/>
        <c:crossBetween val="between"/>
        <c:majorUnit val="0.2"/>
      </c:valAx>
      <c:spPr>
        <a:noFill/>
        <a:ln w="25464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977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3005780346820809"/>
          <c:y val="9.6774193548387274E-3"/>
          <c:w val="0.72138728323699419"/>
          <c:h val="0.99354838709677418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chemeClr val="folHlink"/>
            </a:solidFill>
            <a:ln w="11669">
              <a:noFill/>
              <a:prstDash val="solid"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1</c:v>
                </c:pt>
                <c:pt idx="1">
                  <c:v>0.95000000000000062</c:v>
                </c:pt>
                <c:pt idx="2">
                  <c:v>0.95000000000000062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</c:v>
                </c:pt>
              </c:strCache>
            </c:strRef>
          </c:tx>
          <c:spPr>
            <a:solidFill>
              <a:srgbClr val="FF66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339">
              <a:noFill/>
            </a:ln>
          </c:spPr>
          <c:dLbls>
            <c:spPr>
              <a:noFill/>
              <a:ln w="23339">
                <a:noFill/>
              </a:ln>
            </c:spPr>
            <c:txPr>
              <a:bodyPr/>
              <a:lstStyle/>
              <a:p>
                <a:pPr>
                  <a:defRPr sz="11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Sheet1!$A$2:$A$4</c:f>
              <c:strCache>
                <c:ptCount val="3"/>
                <c:pt idx="0">
                  <c:v>Czy widoczna jest tablica informacyjna?</c:v>
                </c:pt>
                <c:pt idx="1">
                  <c:v>Czy oznakowanie Punktu Informacyjnego jest widoczne /czytelne?</c:v>
                </c:pt>
                <c:pt idx="2">
                  <c:v>Czy oznakowanie poszczególnych stanowisk WOM jest widoczne /czytelne?</c:v>
                </c:pt>
              </c:strCache>
            </c:strRef>
          </c:cat>
          <c:val>
            <c:numRef>
              <c:f>Sheet1!$D$2:$D$4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dLbls>
          <c:showVal val="1"/>
        </c:dLbls>
        <c:gapWidth val="60"/>
        <c:axId val="61966592"/>
        <c:axId val="87741568"/>
      </c:barChart>
      <c:catAx>
        <c:axId val="61966592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7741568"/>
        <c:crosses val="autoZero"/>
        <c:auto val="1"/>
        <c:lblAlgn val="ctr"/>
        <c:lblOffset val="100"/>
        <c:tickLblSkip val="1"/>
        <c:tickMarkSkip val="1"/>
      </c:catAx>
      <c:valAx>
        <c:axId val="87741568"/>
        <c:scaling>
          <c:orientation val="minMax"/>
          <c:min val="0"/>
        </c:scaling>
        <c:delete val="1"/>
        <c:axPos val="t"/>
        <c:numFmt formatCode="0%" sourceLinked="1"/>
        <c:tickLblPos val="none"/>
        <c:crossAx val="61966592"/>
        <c:crosses val="autoZero"/>
        <c:crossBetween val="between"/>
      </c:valAx>
      <c:spPr>
        <a:noFill/>
        <a:ln w="23339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5942982456140352"/>
          <c:y val="5.4644808743169355E-3"/>
          <c:w val="0.54166666666666652"/>
          <c:h val="0.78688524590163855"/>
        </c:manualLayout>
      </c:layout>
      <c:barChart>
        <c:barDir val="bar"/>
        <c:grouping val="stacked"/>
        <c:ser>
          <c:idx val="0"/>
          <c:order val="0"/>
          <c:tx>
            <c:strRef>
              <c:f>Sheet1!$A$2</c:f>
              <c:strCache>
                <c:ptCount val="1"/>
                <c:pt idx="0">
                  <c:v>TAK (zdecydowanie + raczej tak)</c:v>
                </c:pt>
              </c:strCache>
            </c:strRef>
          </c:tx>
          <c:spPr>
            <a:solidFill>
              <a:schemeClr val="accent1"/>
            </a:solidFill>
            <a:ln w="23337">
              <a:noFill/>
            </a:ln>
          </c:spPr>
          <c:dLbls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(N=17)</c:v>
                </c:pt>
              </c:strCache>
            </c:strRef>
          </c:cat>
          <c:val>
            <c:numRef>
              <c:f>Sheet1!$B$2:$G$2</c:f>
              <c:numCache>
                <c:formatCode>0%</c:formatCode>
                <c:ptCount val="3"/>
                <c:pt idx="0">
                  <c:v>0.1</c:v>
                </c:pt>
                <c:pt idx="1">
                  <c:v>0.26</c:v>
                </c:pt>
                <c:pt idx="2">
                  <c:v>0.24000000000000007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NIE (zdecydowanie + raczej nie)</c:v>
                </c:pt>
              </c:strCache>
            </c:strRef>
          </c:tx>
          <c:spPr>
            <a:solidFill>
              <a:srgbClr val="C0C0C0"/>
            </a:solidFill>
            <a:ln w="23337">
              <a:noFill/>
            </a:ln>
          </c:spPr>
          <c:dLbls>
            <c:dLbl>
              <c:idx val="4"/>
              <c:layout>
                <c:manualLayout>
                  <c:xMode val="edge"/>
                  <c:yMode val="edge"/>
                  <c:x val="0.53289473684210564"/>
                  <c:y val="0.66120218579234835"/>
                </c:manualLayout>
              </c:layout>
              <c:dLblPos val="ctr"/>
              <c:showVal val="1"/>
            </c:dLbl>
            <c:dLbl>
              <c:idx val="6"/>
              <c:dLblPos val="ctr"/>
              <c:showVal val="1"/>
            </c:dLbl>
            <c:dLbl>
              <c:idx val="7"/>
              <c:dLblPos val="ctr"/>
              <c:showVal val="1"/>
            </c:dLbl>
            <c:dLbl>
              <c:idx val="8"/>
              <c:dLblPos val="ctr"/>
              <c:showVal val="1"/>
            </c:dLbl>
            <c:spPr>
              <a:noFill/>
              <a:ln w="23337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Sheet1!$B$1:$G$1</c:f>
              <c:strCache>
                <c:ptCount val="3"/>
                <c:pt idx="0">
                  <c:v>2012 (N=20)</c:v>
                </c:pt>
                <c:pt idx="1">
                  <c:v>2011 (N=19)</c:v>
                </c:pt>
                <c:pt idx="2">
                  <c:v>2010 (N=17)</c:v>
                </c:pt>
              </c:strCache>
            </c:strRef>
          </c:cat>
          <c:val>
            <c:numRef>
              <c:f>Sheet1!$B$3:$G$3</c:f>
              <c:numCache>
                <c:formatCode>0%</c:formatCode>
                <c:ptCount val="3"/>
                <c:pt idx="0">
                  <c:v>0.9</c:v>
                </c:pt>
                <c:pt idx="1">
                  <c:v>0.74000000000000032</c:v>
                </c:pt>
                <c:pt idx="2">
                  <c:v>0.76000000000000034</c:v>
                </c:pt>
              </c:numCache>
            </c:numRef>
          </c:val>
        </c:ser>
        <c:dLbls>
          <c:showVal val="1"/>
        </c:dLbls>
        <c:gapWidth val="60"/>
        <c:overlap val="100"/>
        <c:axId val="102279424"/>
        <c:axId val="102285312"/>
      </c:barChart>
      <c:catAx>
        <c:axId val="102279424"/>
        <c:scaling>
          <c:orientation val="maxMin"/>
        </c:scaling>
        <c:axPos val="l"/>
        <c:numFmt formatCode="General" sourceLinked="1"/>
        <c:tickLblPos val="nextTo"/>
        <c:spPr>
          <a:ln w="2917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2285312"/>
        <c:crosses val="autoZero"/>
        <c:auto val="1"/>
        <c:lblAlgn val="ctr"/>
        <c:lblOffset val="100"/>
        <c:tickLblSkip val="1"/>
        <c:tickMarkSkip val="1"/>
      </c:catAx>
      <c:valAx>
        <c:axId val="10228531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2279424"/>
        <c:crosses val="autoZero"/>
        <c:crossBetween val="between"/>
        <c:majorUnit val="0.2"/>
      </c:valAx>
      <c:spPr>
        <a:noFill/>
        <a:ln w="23337">
          <a:noFill/>
        </a:ln>
      </c:spPr>
    </c:plotArea>
    <c:legend>
      <c:legendPos val="b"/>
      <c:layout>
        <c:manualLayout>
          <c:xMode val="edge"/>
          <c:yMode val="edge"/>
          <c:x val="0.34978070175438652"/>
          <c:y val="0.80874316939890711"/>
          <c:w val="0.65021929824561464"/>
          <c:h val="0.19672131147540994"/>
        </c:manualLayout>
      </c:layout>
      <c:spPr>
        <a:noFill/>
        <a:ln w="23337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41231126596980372"/>
          <c:y val="1.2853470437018023E-2"/>
          <c:w val="0.5505226480836235"/>
          <c:h val="0.90231362467866327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341">
              <a:noFill/>
            </a:ln>
          </c:spPr>
          <c:dLbls>
            <c:dLbl>
              <c:idx val="3"/>
              <c:layout>
                <c:manualLayout>
                  <c:x val="1.1031114941093424E-2"/>
                  <c:y val="6.470715777090112E-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bg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(N=18)</c:v>
                </c:pt>
              </c:strCache>
            </c:strRef>
          </c:cat>
          <c:val>
            <c:numRef>
              <c:f>Sheet1!$B$2:$B$15</c:f>
              <c:numCache>
                <c:formatCode>0%</c:formatCode>
                <c:ptCount val="7"/>
                <c:pt idx="0">
                  <c:v>0.70000000000000018</c:v>
                </c:pt>
                <c:pt idx="1">
                  <c:v>0.26</c:v>
                </c:pt>
                <c:pt idx="2">
                  <c:v>0.39000000000000012</c:v>
                </c:pt>
                <c:pt idx="4">
                  <c:v>0.15000000000000005</c:v>
                </c:pt>
                <c:pt idx="5">
                  <c:v>0.26</c:v>
                </c:pt>
                <c:pt idx="6">
                  <c:v>0.12000000000000002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341">
              <a:noFill/>
            </a:ln>
          </c:spPr>
          <c:dLbls>
            <c:dLbl>
              <c:idx val="4"/>
              <c:layout>
                <c:manualLayout>
                  <c:x val="7.4654695123995904E-3"/>
                  <c:y val="2.6145139254836053E-3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-5.0397464352656796E-2"/>
                  <c:y val="7.8909038337222098E-2"/>
                </c:manualLayout>
              </c:layout>
              <c:dLblPos val="ctr"/>
              <c:showVal val="1"/>
            </c:dLbl>
            <c:dLbl>
              <c:idx val="7"/>
              <c:layout>
                <c:manualLayout>
                  <c:xMode val="edge"/>
                  <c:yMode val="edge"/>
                  <c:x val="0.64459930313588998"/>
                  <c:y val="0.75835475578406153"/>
                </c:manualLayout>
              </c:layout>
              <c:dLblPos val="ctr"/>
              <c:showVal val="1"/>
            </c:dLbl>
            <c:dLbl>
              <c:idx val="8"/>
              <c:layout>
                <c:manualLayout>
                  <c:xMode val="edge"/>
                  <c:yMode val="edge"/>
                  <c:x val="0.29616724738675981"/>
                  <c:y val="0.55784061696658283"/>
                </c:manualLayout>
              </c:layout>
              <c:dLblPos val="ctr"/>
              <c:showVal val="1"/>
            </c:dLbl>
            <c:spPr>
              <a:noFill/>
              <a:ln w="23341">
                <a:noFill/>
              </a:ln>
            </c:spPr>
            <c:txPr>
              <a:bodyPr/>
              <a:lstStyle/>
              <a:p>
                <a:pPr>
                  <a:defRPr sz="108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Sheet1!$A$2:$A$15</c:f>
              <c:strCache>
                <c:ptCount val="7"/>
                <c:pt idx="0">
                  <c:v>2012 (N=20)</c:v>
                </c:pt>
                <c:pt idx="1">
                  <c:v>2011 (N=19)</c:v>
                </c:pt>
                <c:pt idx="2">
                  <c:v>2010 (N=18)</c:v>
                </c:pt>
                <c:pt idx="4">
                  <c:v>2012 (N=20)</c:v>
                </c:pt>
                <c:pt idx="5">
                  <c:v>2011 (N=19)</c:v>
                </c:pt>
                <c:pt idx="6">
                  <c:v>2010 (N=18)</c:v>
                </c:pt>
              </c:strCache>
            </c:strRef>
          </c:cat>
          <c:val>
            <c:numRef>
              <c:f>Sheet1!$C$2:$C$15</c:f>
              <c:numCache>
                <c:formatCode>0%</c:formatCode>
                <c:ptCount val="7"/>
                <c:pt idx="0">
                  <c:v>0.3000000000000001</c:v>
                </c:pt>
                <c:pt idx="1">
                  <c:v>0.74000000000000021</c:v>
                </c:pt>
                <c:pt idx="2">
                  <c:v>0.61000000000000021</c:v>
                </c:pt>
                <c:pt idx="4">
                  <c:v>0.8500000000000002</c:v>
                </c:pt>
                <c:pt idx="5">
                  <c:v>0.74000000000000021</c:v>
                </c:pt>
                <c:pt idx="6">
                  <c:v>0.88</c:v>
                </c:pt>
              </c:numCache>
            </c:numRef>
          </c:val>
        </c:ser>
        <c:dLbls>
          <c:showVal val="1"/>
        </c:dLbls>
        <c:gapWidth val="60"/>
        <c:overlap val="100"/>
        <c:axId val="102774656"/>
        <c:axId val="102776192"/>
      </c:barChart>
      <c:catAx>
        <c:axId val="102774656"/>
        <c:scaling>
          <c:orientation val="maxMin"/>
        </c:scaling>
        <c:axPos val="l"/>
        <c:numFmt formatCode="General" sourceLinked="1"/>
        <c:tickLblPos val="nextTo"/>
        <c:spPr>
          <a:ln w="291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08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2776192"/>
        <c:crosses val="autoZero"/>
        <c:auto val="1"/>
        <c:lblAlgn val="ctr"/>
        <c:lblOffset val="100"/>
        <c:tickLblSkip val="1"/>
        <c:tickMarkSkip val="1"/>
      </c:catAx>
      <c:valAx>
        <c:axId val="102776192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2774656"/>
        <c:crosses val="autoZero"/>
        <c:crossBetween val="between"/>
        <c:majorUnit val="0.2"/>
      </c:valAx>
      <c:spPr>
        <a:noFill/>
        <a:ln w="23341">
          <a:noFill/>
        </a:ln>
      </c:spPr>
    </c:plotArea>
    <c:legend>
      <c:legendPos val="r"/>
      <c:layout>
        <c:manualLayout>
          <c:xMode val="edge"/>
          <c:yMode val="edge"/>
          <c:x val="0.31126596980255594"/>
          <c:y val="0.91002570694087503"/>
          <c:w val="0.68873403019744484"/>
          <c:h val="9.2544987146529561E-2"/>
        </c:manualLayout>
      </c:layout>
      <c:spPr>
        <a:noFill/>
        <a:ln w="23341">
          <a:noFill/>
        </a:ln>
      </c:spPr>
      <c:txPr>
        <a:bodyPr/>
        <a:lstStyle/>
        <a:p>
          <a:pPr>
            <a:defRPr sz="992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08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3.0575539568345363E-2"/>
          <c:y val="1.972386587771208E-3"/>
          <c:w val="0.93050440850582294"/>
          <c:h val="0.92307692307692257"/>
        </c:manualLayout>
      </c:layout>
      <c:barChart>
        <c:barDir val="bar"/>
        <c:grouping val="clustered"/>
        <c:ser>
          <c:idx val="6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2730">
              <a:noFill/>
              <a:prstDash val="solid"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0.95000000000000029</c:v>
                </c:pt>
                <c:pt idx="1">
                  <c:v>0.95000000000000029</c:v>
                </c:pt>
                <c:pt idx="2">
                  <c:v>0.9</c:v>
                </c:pt>
                <c:pt idx="3">
                  <c:v>0.85000000000000031</c:v>
                </c:pt>
                <c:pt idx="4">
                  <c:v>0.9</c:v>
                </c:pt>
              </c:numCache>
            </c:numRef>
          </c:val>
        </c:ser>
        <c:ser>
          <c:idx val="5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0.79</c:v>
                </c:pt>
                <c:pt idx="1">
                  <c:v>0.89</c:v>
                </c:pt>
                <c:pt idx="2">
                  <c:v>0.8400000000000003</c:v>
                </c:pt>
                <c:pt idx="3">
                  <c:v>0.8400000000000003</c:v>
                </c:pt>
                <c:pt idx="4">
                  <c:v>0.8400000000000003</c:v>
                </c:pt>
              </c:numCache>
            </c:numRef>
          </c:val>
        </c:ser>
        <c:ser>
          <c:idx val="4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5460">
              <a:noFill/>
            </a:ln>
          </c:spPr>
          <c:dLbls>
            <c:spPr>
              <a:noFill/>
              <a:ln w="25460">
                <a:noFill/>
              </a:ln>
            </c:spPr>
            <c:txPr>
              <a:bodyPr/>
              <a:lstStyle/>
              <a:p>
                <a:pPr>
                  <a:defRPr sz="1203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</c:numCache>
            </c:numRef>
          </c:cat>
          <c:val>
            <c:numRef>
              <c:f>Sheet1!$D$2:$D$6</c:f>
              <c:numCache>
                <c:formatCode>0%</c:formatCode>
                <c:ptCount val="5"/>
                <c:pt idx="0">
                  <c:v>0.82000000000000028</c:v>
                </c:pt>
                <c:pt idx="1">
                  <c:v>0.9600000000000003</c:v>
                </c:pt>
                <c:pt idx="2">
                  <c:v>0.77000000000000035</c:v>
                </c:pt>
                <c:pt idx="3">
                  <c:v>0.5</c:v>
                </c:pt>
                <c:pt idx="4">
                  <c:v>0.66000000000000036</c:v>
                </c:pt>
              </c:numCache>
            </c:numRef>
          </c:val>
        </c:ser>
        <c:dLbls>
          <c:showVal val="1"/>
        </c:dLbls>
        <c:gapWidth val="60"/>
        <c:axId val="101902976"/>
        <c:axId val="102725504"/>
      </c:barChart>
      <c:catAx>
        <c:axId val="101902976"/>
        <c:scaling>
          <c:orientation val="maxMin"/>
        </c:scaling>
        <c:axPos val="l"/>
        <c:numFmt formatCode="General" sourceLinked="1"/>
        <c:tickLblPos val="nextTo"/>
        <c:spPr>
          <a:ln w="3183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203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2725504"/>
        <c:crosses val="autoZero"/>
        <c:auto val="1"/>
        <c:lblAlgn val="ctr"/>
        <c:lblOffset val="100"/>
        <c:tickLblSkip val="1"/>
        <c:tickMarkSkip val="1"/>
      </c:catAx>
      <c:valAx>
        <c:axId val="102725504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101902976"/>
        <c:crosses val="autoZero"/>
        <c:crossBetween val="between"/>
        <c:majorUnit val="0.2"/>
      </c:valAx>
      <c:spPr>
        <a:noFill/>
        <a:ln w="25460">
          <a:noFill/>
        </a:ln>
      </c:spPr>
    </c:plotArea>
    <c:legend>
      <c:legendPos val="b"/>
      <c:layout>
        <c:manualLayout>
          <c:xMode val="edge"/>
          <c:yMode val="edge"/>
          <c:x val="0.13198642085906931"/>
          <c:y val="0.94871794871794735"/>
          <c:w val="0.71689131972275921"/>
          <c:h val="4.9309664694280123E-2"/>
        </c:manualLayout>
      </c:layout>
      <c:spPr>
        <a:noFill/>
        <a:ln w="25460">
          <a:noFill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53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8518518518518542"/>
          <c:y val="2.0661157024793432E-3"/>
          <c:w val="0.76190476190476186"/>
          <c:h val="0.89049586776859591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 Zdecydowanie tak</c:v>
                </c:pt>
              </c:strCache>
            </c:strRef>
          </c:tx>
          <c:spPr>
            <a:solidFill>
              <a:srgbClr val="0080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dLblPos val="ctr"/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Sheet1!$B$2:$B$19</c:f>
              <c:numCache>
                <c:formatCode>0%</c:formatCode>
                <c:ptCount val="14"/>
                <c:pt idx="0">
                  <c:v>0.53</c:v>
                </c:pt>
                <c:pt idx="1">
                  <c:v>0.65000000000000024</c:v>
                </c:pt>
                <c:pt idx="3">
                  <c:v>0.47000000000000008</c:v>
                </c:pt>
                <c:pt idx="4">
                  <c:v>0.6000000000000002</c:v>
                </c:pt>
                <c:pt idx="6">
                  <c:v>0.4200000000000001</c:v>
                </c:pt>
                <c:pt idx="7">
                  <c:v>0.75000000000000022</c:v>
                </c:pt>
                <c:pt idx="9">
                  <c:v>0.53</c:v>
                </c:pt>
                <c:pt idx="10">
                  <c:v>0.8</c:v>
                </c:pt>
                <c:pt idx="12">
                  <c:v>0.37000000000000011</c:v>
                </c:pt>
                <c:pt idx="13">
                  <c:v>0.70000000000000018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Raczej tak</c:v>
                </c:pt>
              </c:strCache>
            </c:strRef>
          </c:tx>
          <c:spPr>
            <a:solidFill>
              <a:srgbClr val="99CC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-6.8617843224141545E-3"/>
                  <c:y val="-1.8271861666223001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4.6527548955371404E-3"/>
                  <c:y val="-1.5820050496279714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Sheet1!$C$2:$C$19</c:f>
              <c:numCache>
                <c:formatCode>0%</c:formatCode>
                <c:ptCount val="14"/>
                <c:pt idx="0">
                  <c:v>0.37000000000000011</c:v>
                </c:pt>
                <c:pt idx="1">
                  <c:v>0.25</c:v>
                </c:pt>
                <c:pt idx="3">
                  <c:v>0.37000000000000011</c:v>
                </c:pt>
                <c:pt idx="4">
                  <c:v>0.25</c:v>
                </c:pt>
                <c:pt idx="6">
                  <c:v>0.4200000000000001</c:v>
                </c:pt>
                <c:pt idx="7">
                  <c:v>0.15000000000000005</c:v>
                </c:pt>
                <c:pt idx="9">
                  <c:v>0.37000000000000011</c:v>
                </c:pt>
                <c:pt idx="10">
                  <c:v>0.15000000000000005</c:v>
                </c:pt>
                <c:pt idx="12">
                  <c:v>0.4200000000000001</c:v>
                </c:pt>
                <c:pt idx="13">
                  <c:v>0.25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 Raczej nie</c:v>
                </c:pt>
              </c:strCache>
            </c:strRef>
          </c:tx>
          <c:spPr>
            <a:solidFill>
              <a:srgbClr val="FF6600"/>
            </a:solidFill>
            <a:ln w="23713">
              <a:noFill/>
            </a:ln>
          </c:spPr>
          <c:dLbls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Sheet1!$D$2:$D$19</c:f>
              <c:numCache>
                <c:formatCode>0%</c:formatCode>
                <c:ptCount val="14"/>
                <c:pt idx="0">
                  <c:v>0.11</c:v>
                </c:pt>
                <c:pt idx="1">
                  <c:v>0.05</c:v>
                </c:pt>
                <c:pt idx="3">
                  <c:v>0.16</c:v>
                </c:pt>
                <c:pt idx="4">
                  <c:v>0.1</c:v>
                </c:pt>
                <c:pt idx="6">
                  <c:v>0.11</c:v>
                </c:pt>
                <c:pt idx="7">
                  <c:v>0.05</c:v>
                </c:pt>
                <c:pt idx="9">
                  <c:v>0.11</c:v>
                </c:pt>
                <c:pt idx="12">
                  <c:v>0.16</c:v>
                </c:pt>
                <c:pt idx="13">
                  <c:v>0.05</c:v>
                </c:pt>
              </c:numCache>
            </c:numRef>
          </c:val>
        </c:ser>
        <c:ser>
          <c:idx val="4"/>
          <c:order val="3"/>
          <c:tx>
            <c:strRef>
              <c:f>Sheet1!$E$1</c:f>
              <c:strCache>
                <c:ptCount val="1"/>
                <c:pt idx="0">
                  <c:v>Zdecydowanie nie</c:v>
                </c:pt>
              </c:strCache>
            </c:strRef>
          </c:tx>
          <c:spPr>
            <a:solidFill>
              <a:srgbClr val="FF0000"/>
            </a:solidFill>
            <a:ln w="23713">
              <a:noFill/>
            </a:ln>
          </c:spPr>
          <c:dLbls>
            <c:dLbl>
              <c:idx val="3"/>
              <c:layout>
                <c:manualLayout>
                  <c:x val="2.9422808891312643E-2"/>
                  <c:y val="-2.4470208773661295E-2"/>
                </c:manualLayout>
              </c:layout>
              <c:dLblPos val="ctr"/>
              <c:showVal val="1"/>
            </c:dLbl>
            <c:dLbl>
              <c:idx val="4"/>
              <c:layout>
                <c:manualLayout>
                  <c:x val="0.96472663139329928"/>
                  <c:y val="-1.3753934793800267E-2"/>
                </c:manualLayout>
              </c:layout>
              <c:dLblPos val="ctr"/>
              <c:showVal val="1"/>
            </c:dLbl>
            <c:spPr>
              <a:noFill/>
              <a:ln w="23713">
                <a:noFill/>
              </a:ln>
            </c:spPr>
            <c:txPr>
              <a:bodyPr/>
              <a:lstStyle/>
              <a:p>
                <a:pPr>
                  <a:defRPr sz="112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Sheet1!$A$2:$A$19</c:f>
              <c:strCache>
                <c:ptCount val="14"/>
                <c:pt idx="0">
                  <c:v>2011 (N=19)</c:v>
                </c:pt>
                <c:pt idx="1">
                  <c:v>2012 (N=20)</c:v>
                </c:pt>
                <c:pt idx="3">
                  <c:v>2011 (N=19)</c:v>
                </c:pt>
                <c:pt idx="4">
                  <c:v>2012 (N=20)</c:v>
                </c:pt>
                <c:pt idx="6">
                  <c:v>2011 (N=19)</c:v>
                </c:pt>
                <c:pt idx="7">
                  <c:v>2012 (N=20)</c:v>
                </c:pt>
                <c:pt idx="9">
                  <c:v>2011 (N=19)</c:v>
                </c:pt>
                <c:pt idx="10">
                  <c:v>2012 (N=20)</c:v>
                </c:pt>
                <c:pt idx="12">
                  <c:v>2011 (N=19)</c:v>
                </c:pt>
                <c:pt idx="13">
                  <c:v>2012 (N=20)</c:v>
                </c:pt>
              </c:strCache>
            </c:strRef>
          </c:cat>
          <c:val>
            <c:numRef>
              <c:f>Sheet1!$E$2:$E$19</c:f>
              <c:numCache>
                <c:formatCode>0%</c:formatCode>
                <c:ptCount val="14"/>
                <c:pt idx="1">
                  <c:v>0.05</c:v>
                </c:pt>
                <c:pt idx="4">
                  <c:v>0.05</c:v>
                </c:pt>
                <c:pt idx="6">
                  <c:v>0.05</c:v>
                </c:pt>
                <c:pt idx="7">
                  <c:v>0.05</c:v>
                </c:pt>
                <c:pt idx="10">
                  <c:v>0.05</c:v>
                </c:pt>
                <c:pt idx="12">
                  <c:v>0.05</c:v>
                </c:pt>
              </c:numCache>
            </c:numRef>
          </c:val>
        </c:ser>
        <c:dLbls>
          <c:showVal val="1"/>
        </c:dLbls>
        <c:gapWidth val="40"/>
        <c:overlap val="100"/>
        <c:axId val="103088128"/>
        <c:axId val="103089664"/>
      </c:barChart>
      <c:catAx>
        <c:axId val="103088128"/>
        <c:scaling>
          <c:orientation val="minMax"/>
        </c:scaling>
        <c:axPos val="l"/>
        <c:numFmt formatCode="General" sourceLinked="1"/>
        <c:tickLblPos val="nextTo"/>
        <c:spPr>
          <a:ln w="2964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2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103089664"/>
        <c:crosses val="autoZero"/>
        <c:auto val="1"/>
        <c:lblAlgn val="ctr"/>
        <c:lblOffset val="100"/>
        <c:tickLblSkip val="1"/>
        <c:tickMarkSkip val="1"/>
      </c:catAx>
      <c:valAx>
        <c:axId val="103089664"/>
        <c:scaling>
          <c:orientation val="minMax"/>
          <c:max val="1"/>
          <c:min val="0"/>
        </c:scaling>
        <c:delete val="1"/>
        <c:axPos val="b"/>
        <c:numFmt formatCode="0%" sourceLinked="1"/>
        <c:tickLblPos val="none"/>
        <c:crossAx val="103088128"/>
        <c:crosses val="autoZero"/>
        <c:crossBetween val="between"/>
      </c:valAx>
      <c:spPr>
        <a:noFill/>
        <a:ln w="23713">
          <a:noFill/>
        </a:ln>
      </c:spPr>
    </c:plotArea>
    <c:legend>
      <c:legendPos val="b"/>
      <c:layout>
        <c:manualLayout>
          <c:xMode val="edge"/>
          <c:yMode val="edge"/>
          <c:x val="1.4109347442680775E-2"/>
          <c:y val="0.93985044029259679"/>
          <c:w val="0.98589065255732011"/>
          <c:h val="6.0149559707403433E-2"/>
        </c:manualLayout>
      </c:layout>
      <c:spPr>
        <a:solidFill>
          <a:schemeClr val="bg1"/>
        </a:solidFill>
        <a:ln w="23713">
          <a:noFill/>
        </a:ln>
      </c:spPr>
      <c:txPr>
        <a:bodyPr/>
        <a:lstStyle/>
        <a:p>
          <a:pPr>
            <a:defRPr sz="1200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2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084121976866456"/>
          <c:y val="0.1126005361930295"/>
          <c:w val="0.64458464773922186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0.85000000000000031</c:v>
                </c:pt>
                <c:pt idx="1">
                  <c:v>0.30000000000000016</c:v>
                </c:pt>
                <c:pt idx="2">
                  <c:v>0.1</c:v>
                </c:pt>
                <c:pt idx="3">
                  <c:v>0.1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0.95000000000000029</c:v>
                </c:pt>
                <c:pt idx="1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Sheet1!$A$2:$A$5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innym miejscu </c:v>
                </c:pt>
                <c:pt idx="3">
                  <c:v>Nie ma</c:v>
                </c:pt>
              </c:strCache>
            </c:strRef>
          </c:cat>
          <c:val>
            <c:numRef>
              <c:f>Sheet1!$D$2:$D$5</c:f>
              <c:numCache>
                <c:formatCode>0%</c:formatCode>
                <c:ptCount val="4"/>
                <c:pt idx="0">
                  <c:v>1</c:v>
                </c:pt>
                <c:pt idx="1">
                  <c:v>0.2</c:v>
                </c:pt>
                <c:pt idx="2">
                  <c:v>0.1</c:v>
                </c:pt>
              </c:numCache>
            </c:numRef>
          </c:val>
        </c:ser>
        <c:dLbls>
          <c:showVal val="1"/>
        </c:dLbls>
        <c:gapWidth val="60"/>
        <c:axId val="88551424"/>
        <c:axId val="88553344"/>
      </c:barChart>
      <c:catAx>
        <c:axId val="8855142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553344"/>
        <c:crosses val="autoZero"/>
        <c:auto val="1"/>
        <c:lblAlgn val="ctr"/>
        <c:lblOffset val="100"/>
        <c:tickLblSkip val="1"/>
        <c:tickMarkSkip val="1"/>
      </c:catAx>
      <c:valAx>
        <c:axId val="88553344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8551424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2E-3"/>
          <c:w val="0.64353312302839161"/>
          <c:h val="7.5067024128686474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FF000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8765184"/>
        <c:axId val="88766720"/>
      </c:barChart>
      <c:catAx>
        <c:axId val="8876518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766720"/>
        <c:crosses val="autoZero"/>
        <c:auto val="1"/>
        <c:lblAlgn val="ctr"/>
        <c:lblOffset val="100"/>
        <c:tickLblSkip val="1"/>
        <c:tickMarkSkip val="1"/>
      </c:catAx>
      <c:valAx>
        <c:axId val="8876672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765184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0.9</c:v>
                </c:pt>
                <c:pt idx="2">
                  <c:v>0.9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8.1235575120224453E-3"/>
                  <c:y val="-5.4428903291069974E-3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0%</c:formatCode>
                <c:ptCount val="3"/>
                <c:pt idx="1">
                  <c:v>0.1</c:v>
                </c:pt>
                <c:pt idx="2">
                  <c:v>0.1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(N=18)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8817664"/>
        <c:axId val="88819200"/>
      </c:barChart>
      <c:catAx>
        <c:axId val="8881766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8819200"/>
        <c:crosses val="autoZero"/>
        <c:auto val="1"/>
        <c:lblAlgn val="ctr"/>
        <c:lblOffset val="100"/>
        <c:tickLblSkip val="1"/>
        <c:tickMarkSkip val="1"/>
      </c:catAx>
      <c:valAx>
        <c:axId val="88819200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8817664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20715036803364867"/>
          <c:y val="0.1126005361930295"/>
          <c:w val="0.63827549947423845"/>
          <c:h val="0.89008042895442352"/>
        </c:manualLayout>
      </c:layout>
      <c:barChart>
        <c:barDir val="bar"/>
        <c:grouping val="clustered"/>
        <c:ser>
          <c:idx val="3"/>
          <c:order val="0"/>
          <c:tx>
            <c:strRef>
              <c:f>Sheet1!$B$1</c:f>
              <c:strCache>
                <c:ptCount val="1"/>
                <c:pt idx="0">
                  <c:v>2012 (N=20)</c:v>
                </c:pt>
              </c:strCache>
            </c:strRef>
          </c:tx>
          <c:spPr>
            <a:solidFill>
              <a:srgbClr val="0066FF"/>
            </a:solidFill>
            <a:ln w="11639">
              <a:noFill/>
              <a:prstDash val="solid"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4"/>
                <c:pt idx="0">
                  <c:v>0.70000000000000029</c:v>
                </c:pt>
                <c:pt idx="1">
                  <c:v>0.55000000000000004</c:v>
                </c:pt>
                <c:pt idx="2">
                  <c:v>0.2</c:v>
                </c:pt>
              </c:numCache>
            </c:numRef>
          </c:val>
        </c:ser>
        <c:ser>
          <c:idx val="4"/>
          <c:order val="1"/>
          <c:tx>
            <c:strRef>
              <c:f>Sheet1!$C$1</c:f>
              <c:strCache>
                <c:ptCount val="1"/>
                <c:pt idx="0">
                  <c:v>2011 (N=20)</c:v>
                </c:pt>
              </c:strCache>
            </c:strRef>
          </c:tx>
          <c:spPr>
            <a:solidFill>
              <a:srgbClr val="FF66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Sheet1!$C$2:$C$6</c:f>
              <c:numCache>
                <c:formatCode>0%</c:formatCode>
                <c:ptCount val="4"/>
                <c:pt idx="0">
                  <c:v>0.75000000000000033</c:v>
                </c:pt>
                <c:pt idx="1">
                  <c:v>0.4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2010 (N=20)</c:v>
                </c:pt>
              </c:strCache>
            </c:strRef>
          </c:tx>
          <c:spPr>
            <a:solidFill>
              <a:srgbClr val="FFCC00"/>
            </a:solidFill>
            <a:ln w="23278">
              <a:noFill/>
            </a:ln>
          </c:spPr>
          <c:dLbls>
            <c:spPr>
              <a:noFill/>
              <a:ln w="23278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Sheet1!$A$2:$A$6</c:f>
              <c:strCache>
                <c:ptCount val="4"/>
                <c:pt idx="0">
                  <c:v>Na sali, kieszonki, stojaki</c:v>
                </c:pt>
                <c:pt idx="1">
                  <c:v>Przy okienku, na ladzie</c:v>
                </c:pt>
                <c:pt idx="2">
                  <c:v>W informacji, przy punkcie informacyjnym</c:v>
                </c:pt>
                <c:pt idx="3">
                  <c:v>W innym miejscu </c:v>
                </c:pt>
              </c:strCache>
            </c:strRef>
          </c:cat>
          <c:val>
            <c:numRef>
              <c:f>Sheet1!$D$2:$D$6</c:f>
              <c:numCache>
                <c:formatCode>0%</c:formatCode>
                <c:ptCount val="4"/>
                <c:pt idx="0">
                  <c:v>0.5</c:v>
                </c:pt>
                <c:pt idx="1">
                  <c:v>0.4</c:v>
                </c:pt>
                <c:pt idx="2">
                  <c:v>0.25</c:v>
                </c:pt>
                <c:pt idx="3">
                  <c:v>0.05</c:v>
                </c:pt>
              </c:numCache>
            </c:numRef>
          </c:val>
        </c:ser>
        <c:dLbls>
          <c:showVal val="1"/>
        </c:dLbls>
        <c:gapWidth val="60"/>
        <c:axId val="89065344"/>
        <c:axId val="89080192"/>
      </c:barChart>
      <c:catAx>
        <c:axId val="89065344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080192"/>
        <c:crosses val="autoZero"/>
        <c:auto val="1"/>
        <c:lblAlgn val="ctr"/>
        <c:lblOffset val="100"/>
        <c:tickLblSkip val="1"/>
        <c:tickMarkSkip val="1"/>
      </c:catAx>
      <c:valAx>
        <c:axId val="89080192"/>
        <c:scaling>
          <c:orientation val="minMax"/>
          <c:min val="0"/>
        </c:scaling>
        <c:delete val="1"/>
        <c:axPos val="t"/>
        <c:numFmt formatCode="0%" sourceLinked="1"/>
        <c:tickLblPos val="none"/>
        <c:crossAx val="89065344"/>
        <c:crosses val="autoZero"/>
        <c:crossBetween val="between"/>
      </c:valAx>
      <c:spPr>
        <a:noFill/>
        <a:ln w="23278">
          <a:noFill/>
        </a:ln>
      </c:spPr>
    </c:plotArea>
    <c:legend>
      <c:legendPos val="t"/>
      <c:layout>
        <c:manualLayout>
          <c:xMode val="edge"/>
          <c:yMode val="edge"/>
          <c:x val="0.15562565720294427"/>
          <c:y val="2.6809651474530862E-3"/>
          <c:w val="0.64353312302839161"/>
          <c:h val="7.5067024128686474E-2"/>
        </c:manualLayout>
      </c:layout>
      <c:spPr>
        <a:solidFill>
          <a:schemeClr val="bg1"/>
        </a:solidFill>
        <a:ln w="23278">
          <a:noFill/>
        </a:ln>
      </c:spPr>
      <c:txPr>
        <a:bodyPr/>
        <a:lstStyle/>
        <a:p>
          <a:pPr>
            <a:defRPr sz="1008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pl-PL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FF000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369853378532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828076609989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9259392"/>
        <c:axId val="89269376"/>
      </c:barChart>
      <c:catAx>
        <c:axId val="89259392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269376"/>
        <c:crosses val="autoZero"/>
        <c:auto val="1"/>
        <c:lblAlgn val="ctr"/>
        <c:lblOffset val="100"/>
        <c:tickLblSkip val="1"/>
        <c:tickMarkSkip val="1"/>
      </c:catAx>
      <c:valAx>
        <c:axId val="8926937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259392"/>
        <c:crosses val="autoZero"/>
        <c:crossBetween val="between"/>
        <c:majorUnit val="0.2"/>
      </c:valAx>
      <c:spPr>
        <a:noFill/>
        <a:ln w="23282">
          <a:noFill/>
        </a:ln>
      </c:spPr>
    </c:plotArea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l-PL"/>
  <c:chart>
    <c:autoTitleDeleted val="1"/>
    <c:plotArea>
      <c:layout>
        <c:manualLayout>
          <c:layoutTarget val="inner"/>
          <c:xMode val="edge"/>
          <c:yMode val="edge"/>
          <c:x val="0.11877828054298654"/>
          <c:y val="4.0322580645161393E-3"/>
          <c:w val="0.84615384615384714"/>
          <c:h val="0.84274193548387333"/>
        </c:manualLayout>
      </c:layout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Tak</c:v>
                </c:pt>
              </c:strCache>
            </c:strRef>
          </c:tx>
          <c:spPr>
            <a:solidFill>
              <a:schemeClr val="accent1"/>
            </a:solidFill>
            <a:ln w="23282">
              <a:noFill/>
            </a:ln>
          </c:spPr>
          <c:dLbls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rgbClr val="FFFFFF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3"/>
                <c:pt idx="0">
                  <c:v>0.9</c:v>
                </c:pt>
                <c:pt idx="1">
                  <c:v>1</c:v>
                </c:pt>
                <c:pt idx="2">
                  <c:v>0.89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Nie</c:v>
                </c:pt>
              </c:strCache>
            </c:strRef>
          </c:tx>
          <c:spPr>
            <a:solidFill>
              <a:srgbClr val="C0C0C0"/>
            </a:solidFill>
            <a:ln w="23282">
              <a:noFill/>
            </a:ln>
          </c:spPr>
          <c:dLbls>
            <c:dLbl>
              <c:idx val="1"/>
              <c:layout>
                <c:manualLayout>
                  <c:x val="0.97171945701357687"/>
                  <c:y val="1.2268658453083087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3"/>
                <c:pt idx="0" formatCode="0%">
                  <c:v>0.1</c:v>
                </c:pt>
                <c:pt idx="2" formatCode="0%">
                  <c:v>0.11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Nie dotyczy</c:v>
                </c:pt>
              </c:strCache>
            </c:strRef>
          </c:tx>
          <c:spPr>
            <a:solidFill>
              <a:srgbClr val="969696"/>
            </a:solidFill>
            <a:ln w="23282">
              <a:noFill/>
            </a:ln>
          </c:spPr>
          <c:dLbls>
            <c:dLbl>
              <c:idx val="2"/>
              <c:layout>
                <c:manualLayout>
                  <c:x val="0.97624434389140269"/>
                  <c:y val="1.4956986083084736E-2"/>
                </c:manualLayout>
              </c:layout>
              <c:dLblPos val="ctr"/>
              <c:showVal val="1"/>
            </c:dLbl>
            <c:spPr>
              <a:noFill/>
              <a:ln w="23282">
                <a:noFill/>
              </a:ln>
            </c:spPr>
            <c:txPr>
              <a:bodyPr/>
              <a:lstStyle/>
              <a:p>
                <a:pPr>
                  <a:defRPr sz="11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pl-PL"/>
              </a:p>
            </c:txPr>
            <c:showVal val="1"/>
          </c:dLbls>
          <c:cat>
            <c:strRef>
              <c:f>Sheet1!$A$2:$A$7</c:f>
              <c:strCache>
                <c:ptCount val="3"/>
                <c:pt idx="0">
                  <c:v>2012 (N=20)</c:v>
                </c:pt>
                <c:pt idx="1">
                  <c:v>2011 (N=20)</c:v>
                </c:pt>
                <c:pt idx="2">
                  <c:v>2010 (N=20)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60"/>
        <c:overlap val="100"/>
        <c:axId val="89420160"/>
        <c:axId val="89421696"/>
      </c:barChart>
      <c:catAx>
        <c:axId val="89420160"/>
        <c:scaling>
          <c:orientation val="maxMin"/>
        </c:scaling>
        <c:axPos val="l"/>
        <c:numFmt formatCode="General" sourceLinked="1"/>
        <c:tickLblPos val="nextTo"/>
        <c:spPr>
          <a:ln w="291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pl-PL"/>
          </a:p>
        </c:txPr>
        <c:crossAx val="89421696"/>
        <c:crosses val="autoZero"/>
        <c:auto val="1"/>
        <c:lblAlgn val="ctr"/>
        <c:lblOffset val="100"/>
        <c:tickLblSkip val="1"/>
        <c:tickMarkSkip val="1"/>
      </c:catAx>
      <c:valAx>
        <c:axId val="89421696"/>
        <c:scaling>
          <c:orientation val="minMax"/>
          <c:max val="1"/>
          <c:min val="0"/>
        </c:scaling>
        <c:delete val="1"/>
        <c:axPos val="t"/>
        <c:numFmt formatCode="0%" sourceLinked="1"/>
        <c:tickLblPos val="none"/>
        <c:crossAx val="89420160"/>
        <c:crosses val="autoZero"/>
        <c:crossBetween val="between"/>
        <c:majorUnit val="0.2"/>
      </c:valAx>
      <c:spPr>
        <a:noFill/>
        <a:ln w="23282">
          <a:noFill/>
        </a:ln>
      </c:spPr>
    </c:plotArea>
    <c:legend>
      <c:legendPos val="b"/>
      <c:layout/>
    </c:legend>
    <c:plotVisOnly val="1"/>
    <c:dispBlanksAs val="gap"/>
  </c:chart>
  <c:spPr>
    <a:noFill/>
    <a:ln>
      <a:noFill/>
    </a:ln>
  </c:spPr>
  <c:txPr>
    <a:bodyPr/>
    <a:lstStyle/>
    <a:p>
      <a:pPr>
        <a:defRPr sz="1100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0.50025</cdr:x>
      <cdr:y>0.499</cdr:y>
    </cdr:from>
    <cdr:to>
      <cdr:x>0.5025</cdr:x>
      <cdr:y>0.5635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212155" y="1178738"/>
          <a:ext cx="18945" cy="152362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FC8992E-BBE7-4B56-A2B1-6E2DB54E4F7C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B50AAEF-BBFF-4D5A-9D52-2436BAC82A9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1638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6513" y="0"/>
            <a:ext cx="294163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E8C23CC-7F85-4A21-A9EA-E39DEB38B822}" type="datetimeFigureOut">
              <a:rPr lang="pl-PL"/>
              <a:pPr>
                <a:defRPr/>
              </a:pPr>
              <a:t>2013-02-20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2813" y="744538"/>
            <a:ext cx="4964112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0838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  <a:endParaRPr lang="pl-PL" noProof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1638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6513" y="9431338"/>
            <a:ext cx="294163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4BCC70F-5F21-4B37-86E4-14ABAC405EA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2468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FC6B530-D076-415D-BBCB-BC4D7221FA0B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3492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852EF68-F652-47F9-86C7-42C6EAA1C46E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ymbol zastępczy obrazu slajd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Symbol zastępczy notatek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l-PL" smtClean="0"/>
          </a:p>
        </p:txBody>
      </p:sp>
      <p:sp>
        <p:nvSpPr>
          <p:cNvPr id="64516" name="Symbol zastępczy numeru slajdu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712033A-CFD8-4979-82AA-C48F0E025B8D}" type="slidenum">
              <a:rPr lang="pl-PL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pl-PL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4BCC70F-5F21-4B37-86E4-14ABAC405EA3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 zaokrąglonym rogiem 3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5" name="Prostokąt 4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296863" y="5157788"/>
            <a:ext cx="3987800" cy="431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r" fontAlgn="auto"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defRPr/>
            </a:pPr>
            <a:r>
              <a:rPr lang="pl-PL" dirty="0" smtClean="0">
                <a:cs typeface="Tahoma" pitchFamily="34" charset="0"/>
              </a:rPr>
              <a:t>Przygotowano dla:</a:t>
            </a: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792162" y="3068960"/>
            <a:ext cx="7608093" cy="1945108"/>
          </a:xfrm>
        </p:spPr>
        <p:txBody>
          <a:bodyPr>
            <a:normAutofit/>
          </a:bodyPr>
          <a:lstStyle>
            <a:lvl1pPr algn="ctr"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203848" y="5157192"/>
            <a:ext cx="5555977" cy="1080096"/>
          </a:xfr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 smtClean="0"/>
              <a:t>Kliknij, aby edytować styl wzorca podtytułu</a:t>
            </a:r>
            <a:endParaRPr lang="pl-PL" dirty="0"/>
          </a:p>
        </p:txBody>
      </p:sp>
      <p:sp>
        <p:nvSpPr>
          <p:cNvPr id="8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7667625" y="6237288"/>
            <a:ext cx="1069975" cy="2873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33338" y="6669088"/>
            <a:ext cx="7967662" cy="153987"/>
          </a:xfrm>
        </p:spPr>
        <p:txBody>
          <a:bodyPr>
            <a:noAutofit/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kcja_poza_Agendą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zaokrąglony 11"/>
          <p:cNvSpPr/>
          <p:nvPr userDrawn="1"/>
        </p:nvSpPr>
        <p:spPr>
          <a:xfrm>
            <a:off x="1187450" y="1038225"/>
            <a:ext cx="7224713" cy="2425700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1900" y="29479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Prostokąt zaokrąglony 15"/>
          <p:cNvSpPr/>
          <p:nvPr userDrawn="1"/>
        </p:nvSpPr>
        <p:spPr>
          <a:xfrm>
            <a:off x="1143000" y="3810000"/>
            <a:ext cx="7223125" cy="2427288"/>
          </a:xfrm>
          <a:prstGeom prst="roundRect">
            <a:avLst>
              <a:gd name="adj" fmla="val 13517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5863" y="57213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16824" y="1627855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1397977" y="1116623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6" name="Symbol zastępczy obrazu 25"/>
          <p:cNvSpPr>
            <a:spLocks noGrp="1"/>
          </p:cNvSpPr>
          <p:nvPr>
            <p:ph type="pic" sz="quarter" idx="27"/>
          </p:nvPr>
        </p:nvSpPr>
        <p:spPr>
          <a:xfrm>
            <a:off x="1404368" y="1627855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1" name="Symbol zastępczy tekstu 7"/>
          <p:cNvSpPr>
            <a:spLocks noGrp="1"/>
          </p:cNvSpPr>
          <p:nvPr>
            <p:ph type="body" sz="quarter" idx="30"/>
          </p:nvPr>
        </p:nvSpPr>
        <p:spPr>
          <a:xfrm>
            <a:off x="1844824" y="3032470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"/>
          <p:cNvSpPr>
            <a:spLocks noGrp="1"/>
          </p:cNvSpPr>
          <p:nvPr>
            <p:ph idx="31"/>
          </p:nvPr>
        </p:nvSpPr>
        <p:spPr>
          <a:xfrm>
            <a:off x="2671781" y="4400976"/>
            <a:ext cx="5512778" cy="1369097"/>
          </a:xfrm>
        </p:spPr>
        <p:txBody>
          <a:bodyPr>
            <a:noAutofit/>
          </a:bodyPr>
          <a:lstStyle>
            <a:lvl1pPr marL="0" indent="0">
              <a:buNone/>
              <a:defRPr sz="10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5"/>
          <p:cNvSpPr>
            <a:spLocks noGrp="1"/>
          </p:cNvSpPr>
          <p:nvPr>
            <p:ph sz="quarter" idx="32"/>
          </p:nvPr>
        </p:nvSpPr>
        <p:spPr>
          <a:xfrm>
            <a:off x="1352934" y="3889744"/>
            <a:ext cx="6816488" cy="422031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2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1359325" y="4400976"/>
            <a:ext cx="1232782" cy="1369097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>
              <a:defRPr sz="1200"/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34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1799781" y="5805591"/>
            <a:ext cx="6384776" cy="324522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7" name="Symbol zastępczy stopki 4"/>
          <p:cNvSpPr>
            <a:spLocks noGrp="1"/>
          </p:cNvSpPr>
          <p:nvPr>
            <p:ph type="ftr" sz="quarter" idx="35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8" name="Symbol zastępczy numeru slajdu 5"/>
          <p:cNvSpPr>
            <a:spLocks noGrp="1"/>
          </p:cNvSpPr>
          <p:nvPr>
            <p:ph type="sldNum" sz="quarter" idx="3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ADBD86D-B1D7-4153-B04B-C23C9D75DBD4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spół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rostokąt zaokrąglony 19"/>
          <p:cNvSpPr/>
          <p:nvPr userDrawn="1"/>
        </p:nvSpPr>
        <p:spPr>
          <a:xfrm>
            <a:off x="4851400" y="3860800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2" name="Prostokąt zaokrąglony 21"/>
          <p:cNvSpPr/>
          <p:nvPr userDrawn="1"/>
        </p:nvSpPr>
        <p:spPr>
          <a:xfrm>
            <a:off x="798513" y="3860800"/>
            <a:ext cx="3878262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4" name="Prostokąt zaokrąglony 23"/>
          <p:cNvSpPr/>
          <p:nvPr userDrawn="1"/>
        </p:nvSpPr>
        <p:spPr>
          <a:xfrm>
            <a:off x="4860925" y="981075"/>
            <a:ext cx="3878263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sp>
        <p:nvSpPr>
          <p:cNvPr id="25" name="Prostokąt zaokrąglony 24"/>
          <p:cNvSpPr/>
          <p:nvPr userDrawn="1"/>
        </p:nvSpPr>
        <p:spPr>
          <a:xfrm>
            <a:off x="806450" y="981075"/>
            <a:ext cx="3879850" cy="2376488"/>
          </a:xfrm>
          <a:prstGeom prst="roundRect">
            <a:avLst>
              <a:gd name="adj" fmla="val 10254"/>
            </a:avLst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solidFill>
                <a:schemeClr val="bg1"/>
              </a:solidFill>
              <a:ea typeface="Tahoma" pitchFamily="34" charset="0"/>
              <a:cs typeface="Tahoma" pitchFamily="34" charset="0"/>
            </a:endParaRPr>
          </a:p>
        </p:txBody>
      </p:sp>
      <p:pic>
        <p:nvPicPr>
          <p:cNvPr id="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4063" y="569118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4250" y="5705475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2813050"/>
            <a:ext cx="676275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95838" y="2827338"/>
            <a:ext cx="676275" cy="420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22504" y="4014056"/>
            <a:ext cx="3719284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87457" y="4005064"/>
            <a:ext cx="370359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0" name="Symbol zastępczy zawartości 25"/>
          <p:cNvSpPr>
            <a:spLocks noGrp="1"/>
          </p:cNvSpPr>
          <p:nvPr>
            <p:ph sz="quarter" idx="35"/>
          </p:nvPr>
        </p:nvSpPr>
        <p:spPr>
          <a:xfrm>
            <a:off x="4938731" y="1133736"/>
            <a:ext cx="3742333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1" name="Symbol zastępczy zawartości 25"/>
          <p:cNvSpPr>
            <a:spLocks noGrp="1"/>
          </p:cNvSpPr>
          <p:nvPr>
            <p:ph sz="quarter" idx="36"/>
          </p:nvPr>
        </p:nvSpPr>
        <p:spPr>
          <a:xfrm>
            <a:off x="903652" y="1124744"/>
            <a:ext cx="3726545" cy="410957"/>
          </a:xfrm>
        </p:spPr>
        <p:txBody>
          <a:bodyPr anchor="ctr">
            <a:no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accent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0" name="Symbol zastępczy obrazu 25"/>
          <p:cNvSpPr>
            <a:spLocks noGrp="1"/>
          </p:cNvSpPr>
          <p:nvPr>
            <p:ph type="pic" sz="quarter" idx="28"/>
          </p:nvPr>
        </p:nvSpPr>
        <p:spPr>
          <a:xfrm>
            <a:off x="883365" y="450912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1" name="Symbol zastępczy tekstu 7"/>
          <p:cNvSpPr>
            <a:spLocks noGrp="1"/>
          </p:cNvSpPr>
          <p:nvPr>
            <p:ph type="body" sz="quarter" idx="31"/>
          </p:nvPr>
        </p:nvSpPr>
        <p:spPr>
          <a:xfrm>
            <a:off x="1364708" y="5800180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3" name="Symbol zastępczy zawartości 2"/>
          <p:cNvSpPr>
            <a:spLocks noGrp="1"/>
          </p:cNvSpPr>
          <p:nvPr>
            <p:ph idx="32"/>
          </p:nvPr>
        </p:nvSpPr>
        <p:spPr>
          <a:xfrm>
            <a:off x="2144297" y="450911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4" name="Symbol zastępczy obrazu 25"/>
          <p:cNvSpPr>
            <a:spLocks noGrp="1"/>
          </p:cNvSpPr>
          <p:nvPr>
            <p:ph type="pic" sz="quarter" idx="33"/>
          </p:nvPr>
        </p:nvSpPr>
        <p:spPr>
          <a:xfrm>
            <a:off x="4922504" y="4509121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5" name="Symbol zastępczy tekstu 7"/>
          <p:cNvSpPr>
            <a:spLocks noGrp="1"/>
          </p:cNvSpPr>
          <p:nvPr>
            <p:ph type="body" sz="quarter" idx="34"/>
          </p:nvPr>
        </p:nvSpPr>
        <p:spPr>
          <a:xfrm>
            <a:off x="5388363" y="5800181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7" name="Symbol zastępczy zawartości 2"/>
          <p:cNvSpPr>
            <a:spLocks noGrp="1"/>
          </p:cNvSpPr>
          <p:nvPr>
            <p:ph idx="43"/>
          </p:nvPr>
        </p:nvSpPr>
        <p:spPr>
          <a:xfrm>
            <a:off x="6201020" y="4509120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8" name="Symbol zastępczy obrazu 25"/>
          <p:cNvSpPr>
            <a:spLocks noGrp="1"/>
          </p:cNvSpPr>
          <p:nvPr>
            <p:ph type="pic" sz="quarter" idx="44"/>
          </p:nvPr>
        </p:nvSpPr>
        <p:spPr>
          <a:xfrm>
            <a:off x="899592" y="1628799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59" name="Symbol zastępczy tekstu 7"/>
          <p:cNvSpPr>
            <a:spLocks noGrp="1"/>
          </p:cNvSpPr>
          <p:nvPr>
            <p:ph type="body" sz="quarter" idx="45"/>
          </p:nvPr>
        </p:nvSpPr>
        <p:spPr>
          <a:xfrm>
            <a:off x="1380935" y="2919859"/>
            <a:ext cx="3228649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1" name="Symbol zastępczy zawartości 2"/>
          <p:cNvSpPr>
            <a:spLocks noGrp="1"/>
          </p:cNvSpPr>
          <p:nvPr>
            <p:ph idx="46"/>
          </p:nvPr>
        </p:nvSpPr>
        <p:spPr>
          <a:xfrm>
            <a:off x="2160524" y="1628798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2" name="Symbol zastępczy obrazu 25"/>
          <p:cNvSpPr>
            <a:spLocks noGrp="1"/>
          </p:cNvSpPr>
          <p:nvPr>
            <p:ph type="pic" sz="quarter" idx="47"/>
          </p:nvPr>
        </p:nvSpPr>
        <p:spPr>
          <a:xfrm>
            <a:off x="4938731" y="1628800"/>
            <a:ext cx="1185939" cy="1252053"/>
          </a:xfrm>
          <a:prstGeom prst="roundRect">
            <a:avLst>
              <a:gd name="adj" fmla="val 0"/>
            </a:avLst>
          </a:prstGeom>
          <a:ln>
            <a:noFill/>
          </a:ln>
        </p:spPr>
        <p:txBody>
          <a:bodyPr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de-DE" sz="1000" kern="120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</a:lstStyle>
          <a:p>
            <a:pPr lvl="0"/>
            <a:r>
              <a:rPr lang="pl-PL" noProof="0" dirty="0" smtClean="0"/>
              <a:t>Kliknij ikonę, aby dodać obraz</a:t>
            </a:r>
            <a:endParaRPr lang="de-DE" noProof="0" dirty="0"/>
          </a:p>
        </p:txBody>
      </p:sp>
      <p:sp>
        <p:nvSpPr>
          <p:cNvPr id="63" name="Symbol zastępczy tekstu 7"/>
          <p:cNvSpPr>
            <a:spLocks noGrp="1"/>
          </p:cNvSpPr>
          <p:nvPr>
            <p:ph type="body" sz="quarter" idx="48"/>
          </p:nvPr>
        </p:nvSpPr>
        <p:spPr>
          <a:xfrm>
            <a:off x="5404590" y="2919860"/>
            <a:ext cx="3261716" cy="290736"/>
          </a:xfrm>
        </p:spPr>
        <p:txBody>
          <a:bodyPr anchor="ctr">
            <a:noAutofit/>
          </a:bodyPr>
          <a:lstStyle>
            <a:lvl1pPr marL="0" indent="0" algn="l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5" name="Symbol zastępczy zawartości 2"/>
          <p:cNvSpPr>
            <a:spLocks noGrp="1"/>
          </p:cNvSpPr>
          <p:nvPr>
            <p:ph idx="49"/>
          </p:nvPr>
        </p:nvSpPr>
        <p:spPr>
          <a:xfrm>
            <a:off x="6217247" y="1628799"/>
            <a:ext cx="2449060" cy="1252053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0" indent="0">
              <a:defRPr sz="1200"/>
            </a:lvl2pPr>
            <a:lvl3pPr marL="0" indent="0">
              <a:defRPr sz="1100"/>
            </a:lvl3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numeru slajdu 5"/>
          <p:cNvSpPr>
            <a:spLocks noGrp="1"/>
          </p:cNvSpPr>
          <p:nvPr>
            <p:ph type="sldNum" sz="quarter" idx="5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EFF193A-B3FA-44B4-9AB0-A2AC4FF2D33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31" name="Symbol zastępczy stopki 14"/>
          <p:cNvSpPr>
            <a:spLocks noGrp="1"/>
          </p:cNvSpPr>
          <p:nvPr>
            <p:ph type="ftr" sz="quarter" idx="5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2" y="2341740"/>
            <a:ext cx="7944801" cy="1231723"/>
          </a:xfrm>
        </p:spPr>
        <p:txBody>
          <a:bodyPr anchor="b"/>
          <a:lstStyle>
            <a:lvl1pPr algn="l">
              <a:defRPr sz="40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92162" y="3717032"/>
            <a:ext cx="7944801" cy="1356618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B2A8820-C4BE-4E0C-A544-19CEE225F54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5" name="Symbol zastępczy stopki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ncowy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z zaokrąglonym rogiem 2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4" name="Prostokąt 3"/>
          <p:cNvSpPr/>
          <p:nvPr userDrawn="1"/>
        </p:nvSpPr>
        <p:spPr>
          <a:xfrm>
            <a:off x="0" y="0"/>
            <a:ext cx="9147175" cy="46038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5" name="Prostokąt z zaokrąglonym rogiem 4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 userDrawn="1"/>
        </p:nvSpPr>
        <p:spPr bwMode="auto">
          <a:xfrm>
            <a:off x="3924300" y="1431925"/>
            <a:ext cx="4462463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0000" tIns="46800" rIns="72000" bIns="46800"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  <a:defRPr/>
            </a:pPr>
            <a:r>
              <a:rPr lang="pl-PL" sz="2400" b="1" smtClean="0">
                <a:cs typeface="Tahoma" pitchFamily="34" charset="0"/>
              </a:rPr>
              <a:t>Grupa IQS Sp. z o.o.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ul. Francuska 37</a:t>
            </a:r>
          </a:p>
          <a:p>
            <a:pPr algn="r">
              <a:spcBef>
                <a:spcPts val="1000"/>
              </a:spcBef>
              <a:defRPr/>
            </a:pPr>
            <a:r>
              <a:rPr lang="pl-PL" smtClean="0">
                <a:cs typeface="Tahoma" pitchFamily="34" charset="0"/>
              </a:rPr>
              <a:t>03-905 Warszawa</a:t>
            </a:r>
            <a:endParaRPr lang="pl-PL" sz="1600" smtClean="0">
              <a:cs typeface="Tahoma" pitchFamily="34" charset="0"/>
            </a:endParaRP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tel. +48 (22) 592 63 00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smtClean="0">
                <a:cs typeface="Tahoma" pitchFamily="34" charset="0"/>
              </a:rPr>
              <a:t>fax +48 (22) 825 48 70</a:t>
            </a:r>
          </a:p>
          <a:p>
            <a:pPr algn="r">
              <a:spcBef>
                <a:spcPts val="1000"/>
              </a:spcBef>
              <a:defRPr/>
            </a:pPr>
            <a:r>
              <a:rPr lang="pl-PL" sz="1600" b="1" smtClean="0">
                <a:solidFill>
                  <a:srgbClr val="CC0000"/>
                </a:solidFill>
                <a:cs typeface="Tahoma" pitchFamily="34" charset="0"/>
              </a:rPr>
              <a:t> </a:t>
            </a:r>
            <a:endParaRPr lang="pl-PL" sz="1200" b="1" smtClean="0">
              <a:solidFill>
                <a:srgbClr val="CC0000"/>
              </a:solidFill>
              <a:cs typeface="Tahoma" pitchFamily="34" charset="0"/>
            </a:endParaRPr>
          </a:p>
        </p:txBody>
      </p:sp>
      <p:sp>
        <p:nvSpPr>
          <p:cNvPr id="7" name="Podtytuł 2"/>
          <p:cNvSpPr txBox="1">
            <a:spLocks/>
          </p:cNvSpPr>
          <p:nvPr userDrawn="1"/>
        </p:nvSpPr>
        <p:spPr>
          <a:xfrm>
            <a:off x="4786313" y="4365625"/>
            <a:ext cx="3600450" cy="936625"/>
          </a:xfrm>
          <a:prstGeom prst="rect">
            <a:avLst/>
          </a:prstGeom>
        </p:spPr>
        <p:txBody>
          <a:bodyPr rIns="72000"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pl-PL" dirty="0" smtClean="0">
                <a:cs typeface="Tahoma" pitchFamily="34" charset="0"/>
              </a:rPr>
              <a:t> www.grupaiqs.pl  </a:t>
            </a:r>
            <a:br>
              <a:rPr lang="pl-PL" dirty="0" smtClean="0">
                <a:cs typeface="Tahoma" pitchFamily="34" charset="0"/>
              </a:rPr>
            </a:br>
            <a:r>
              <a:rPr lang="pl-PL" dirty="0" smtClean="0">
                <a:cs typeface="Tahoma" pitchFamily="34" charset="0"/>
              </a:rPr>
              <a:t>maciej.gerc@grupaiqs.pl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2163" y="836613"/>
            <a:ext cx="795813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2638" y="282733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2638" y="4800600"/>
            <a:ext cx="79676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22850"/>
            <a:ext cx="7944062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36712"/>
            <a:ext cx="7939222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82554" y="3356992"/>
            <a:ext cx="7954409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6" y="5301208"/>
            <a:ext cx="7967744" cy="10801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2555" y="2827312"/>
            <a:ext cx="7944911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2557" y="4800556"/>
            <a:ext cx="7954406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36C0DF4-BEA8-4C33-BD07-635CDEEB574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1050" y="836613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81050" y="2852738"/>
            <a:ext cx="4006850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81050" y="4826000"/>
            <a:ext cx="3995738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0" y="1391685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0977" y="836712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792900" y="3385096"/>
            <a:ext cx="7957400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782555" y="5367108"/>
            <a:ext cx="7957399" cy="101422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780977" y="285293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780977" y="4825956"/>
            <a:ext cx="399646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D3E1457-6977-4E18-9F75-554E3181514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792163" y="836613"/>
            <a:ext cx="3851275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4932363" y="836613"/>
            <a:ext cx="3827462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437980"/>
            <a:ext cx="3851107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1435" y="845546"/>
            <a:ext cx="3852573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4959021" y="1437980"/>
            <a:ext cx="3777944" cy="124953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4932039" y="845546"/>
            <a:ext cx="3804925" cy="410957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C258425-BE14-4C59-9984-96A7739918D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 rot="16200000">
            <a:off x="38101" y="1582737"/>
            <a:ext cx="24685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10" name="Prostokąt zaokrąglony 9"/>
          <p:cNvSpPr/>
          <p:nvPr userDrawn="1"/>
        </p:nvSpPr>
        <p:spPr>
          <a:xfrm rot="16200000">
            <a:off x="19051" y="4640262"/>
            <a:ext cx="2506662" cy="976313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051721" y="836714"/>
            <a:ext cx="6685243" cy="2447925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 rot="16200000">
            <a:off x="37684" y="1603177"/>
            <a:ext cx="2469159" cy="936229"/>
          </a:xfrm>
        </p:spPr>
        <p:txBody>
          <a:bodyPr lIns="90000" rIns="126000"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028859" y="3875694"/>
            <a:ext cx="6708105" cy="2506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5"/>
          <p:cNvSpPr>
            <a:spLocks noGrp="1"/>
          </p:cNvSpPr>
          <p:nvPr>
            <p:ph sz="quarter" idx="24"/>
          </p:nvPr>
        </p:nvSpPr>
        <p:spPr>
          <a:xfrm rot="16200000">
            <a:off x="19447" y="4660396"/>
            <a:ext cx="2505634" cy="93622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1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2028859" y="6453336"/>
            <a:ext cx="6721441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2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662CFD9-2C73-427B-B371-D86DC6F32188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3" name="Symbol zastępczy stopki 11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98513" y="2827338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8513" y="4810125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8513" y="836613"/>
            <a:ext cx="17145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2700338" y="857250"/>
            <a:ext cx="6038850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2719388" y="2827338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2719388" y="4810125"/>
            <a:ext cx="6040437" cy="157162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775972" y="933599"/>
            <a:ext cx="5974328" cy="14747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76763" y="908702"/>
            <a:ext cx="1558943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8" name="Symbol zastępczy zawartości 2"/>
          <p:cNvSpPr>
            <a:spLocks noGrp="1"/>
          </p:cNvSpPr>
          <p:nvPr>
            <p:ph idx="21"/>
          </p:nvPr>
        </p:nvSpPr>
        <p:spPr>
          <a:xfrm>
            <a:off x="2796138" y="2882204"/>
            <a:ext cx="5954162" cy="151680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9" name="Symbol zastępczy zawartości 2"/>
          <p:cNvSpPr>
            <a:spLocks noGrp="1"/>
          </p:cNvSpPr>
          <p:nvPr>
            <p:ph idx="22"/>
          </p:nvPr>
        </p:nvSpPr>
        <p:spPr>
          <a:xfrm>
            <a:off x="2796138" y="4889698"/>
            <a:ext cx="5940826" cy="14916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21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869769" y="2903665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zawartości 25"/>
          <p:cNvSpPr>
            <a:spLocks noGrp="1"/>
          </p:cNvSpPr>
          <p:nvPr>
            <p:ph sz="quarter" idx="24"/>
          </p:nvPr>
        </p:nvSpPr>
        <p:spPr>
          <a:xfrm>
            <a:off x="869769" y="4889698"/>
            <a:ext cx="1572931" cy="141906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107E6A8-3F73-4C6D-AEFF-8C76F6834AA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7" name="Symbol zastępczy stopki 27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7957399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5728F03F-6CBB-4EB8-BF7A-0FE3C3277FA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836613"/>
            <a:ext cx="7967662" cy="7715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1803400"/>
            <a:ext cx="7967662" cy="45783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5" y="1803400"/>
            <a:ext cx="7967661" cy="45783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92165" y="839542"/>
            <a:ext cx="7958136" cy="76814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32175BE-582C-4313-AE4C-9DD127AF706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5083175"/>
            <a:ext cx="7967662" cy="1298575"/>
          </a:xfrm>
          <a:prstGeom prst="roundRect">
            <a:avLst>
              <a:gd name="adj" fmla="val 8746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zaokrąglony 6"/>
          <p:cNvSpPr/>
          <p:nvPr userDrawn="1"/>
        </p:nvSpPr>
        <p:spPr>
          <a:xfrm>
            <a:off x="792163" y="836613"/>
            <a:ext cx="7967662" cy="4083050"/>
          </a:xfrm>
          <a:prstGeom prst="roundRect">
            <a:avLst>
              <a:gd name="adj" fmla="val 3373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408373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5082607"/>
            <a:ext cx="7977161" cy="129612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6A82305-5B3A-4002-981F-A1D4C158944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aokrąglony 8"/>
          <p:cNvSpPr/>
          <p:nvPr userDrawn="1"/>
        </p:nvSpPr>
        <p:spPr>
          <a:xfrm>
            <a:off x="5076825" y="2624138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0" name="Prostokąt zaokrąglony 9"/>
          <p:cNvSpPr/>
          <p:nvPr userDrawn="1"/>
        </p:nvSpPr>
        <p:spPr>
          <a:xfrm>
            <a:off x="792163" y="836613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5076825" y="836613"/>
            <a:ext cx="36830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792163" y="2624138"/>
            <a:ext cx="3708400" cy="1571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406900"/>
            <a:ext cx="7967662" cy="19748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882427"/>
            <a:ext cx="3679227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2695648"/>
            <a:ext cx="3680740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76056" y="882427"/>
            <a:ext cx="3670895" cy="1525910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76057" y="2695648"/>
            <a:ext cx="3672408" cy="1500039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3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88BBFC59-EE63-48F3-BB19-2C01F472F6D2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4" name="Symbol zastępczy stopki 14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kąt zaokrąglony 12"/>
          <p:cNvSpPr/>
          <p:nvPr userDrawn="1"/>
        </p:nvSpPr>
        <p:spPr>
          <a:xfrm>
            <a:off x="79216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 rogami zaokrąglonymi z jednej strony 13"/>
          <p:cNvSpPr/>
          <p:nvPr userDrawn="1"/>
        </p:nvSpPr>
        <p:spPr>
          <a:xfrm>
            <a:off x="79216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5040313" y="83978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6" name="Prostokąt z rogami zaokrąglonymi z jednej strony 15"/>
          <p:cNvSpPr/>
          <p:nvPr userDrawn="1"/>
        </p:nvSpPr>
        <p:spPr>
          <a:xfrm>
            <a:off x="5040313" y="83661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 userDrawn="1"/>
        </p:nvSpPr>
        <p:spPr>
          <a:xfrm>
            <a:off x="79216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9" name="Prostokąt z rogami zaokrąglonymi z jednej strony 18"/>
          <p:cNvSpPr/>
          <p:nvPr userDrawn="1"/>
        </p:nvSpPr>
        <p:spPr>
          <a:xfrm>
            <a:off x="79216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0" name="Prostokąt zaokrąglony 19"/>
          <p:cNvSpPr/>
          <p:nvPr userDrawn="1"/>
        </p:nvSpPr>
        <p:spPr>
          <a:xfrm>
            <a:off x="5040313" y="2852738"/>
            <a:ext cx="3708400" cy="1871662"/>
          </a:xfrm>
          <a:prstGeom prst="roundRect">
            <a:avLst>
              <a:gd name="adj" fmla="val 13106"/>
            </a:avLst>
          </a:prstGeom>
          <a:noFill/>
          <a:ln>
            <a:solidFill>
              <a:srgbClr val="AF00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1" name="Prostokąt z rogami zaokrąglonymi z jednej strony 20"/>
          <p:cNvSpPr/>
          <p:nvPr userDrawn="1"/>
        </p:nvSpPr>
        <p:spPr>
          <a:xfrm>
            <a:off x="5040313" y="2849563"/>
            <a:ext cx="3708400" cy="42862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3" y="4876800"/>
            <a:ext cx="7967662" cy="15049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7"/>
          </p:nvPr>
        </p:nvSpPr>
        <p:spPr>
          <a:xfrm>
            <a:off x="782665" y="1340768"/>
            <a:ext cx="3679227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1" name="Symbol zastępczy zawartości 2"/>
          <p:cNvSpPr>
            <a:spLocks noGrp="1"/>
          </p:cNvSpPr>
          <p:nvPr>
            <p:ph idx="18"/>
          </p:nvPr>
        </p:nvSpPr>
        <p:spPr>
          <a:xfrm>
            <a:off x="782666" y="3429446"/>
            <a:ext cx="3680740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19"/>
          </p:nvPr>
        </p:nvSpPr>
        <p:spPr>
          <a:xfrm>
            <a:off x="5040636" y="1340768"/>
            <a:ext cx="3706316" cy="137085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3" name="Symbol zastępczy zawartości 2"/>
          <p:cNvSpPr>
            <a:spLocks noGrp="1"/>
          </p:cNvSpPr>
          <p:nvPr>
            <p:ph idx="20"/>
          </p:nvPr>
        </p:nvSpPr>
        <p:spPr>
          <a:xfrm>
            <a:off x="5039907" y="3429446"/>
            <a:ext cx="3708557" cy="1295697"/>
          </a:xfrm>
          <a:noFill/>
          <a:ln>
            <a:noFill/>
          </a:ln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 smtClean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2pPr>
            <a:lvl3pPr algn="l" defTabSz="914400" rtl="0" eaLnBrk="1" latinLnBrk="0" hangingPunct="1">
              <a:spcBef>
                <a:spcPct val="20000"/>
              </a:spcBef>
              <a:buClr>
                <a:srgbClr val="AF000A"/>
              </a:buClr>
              <a:buSzPct val="80000"/>
              <a:buFont typeface="Wingdings" pitchFamily="2" charset="2"/>
              <a:buChar char="n"/>
              <a:defRPr lang="pl-PL" sz="1800" kern="1200" dirty="0">
                <a:solidFill>
                  <a:schemeClr val="tx1"/>
                </a:solidFill>
                <a:latin typeface="Tahoma" pitchFamily="34" charset="0"/>
                <a:ea typeface="+mn-ea"/>
                <a:cs typeface="Tahoma" pitchFamily="34" charset="0"/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28675" y="841236"/>
            <a:ext cx="3633217" cy="398702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4" name="Symbol zastępczy zawartości 25"/>
          <p:cNvSpPr>
            <a:spLocks noGrp="1"/>
          </p:cNvSpPr>
          <p:nvPr>
            <p:ph sz="quarter" idx="21"/>
          </p:nvPr>
        </p:nvSpPr>
        <p:spPr>
          <a:xfrm>
            <a:off x="5077147" y="841236"/>
            <a:ext cx="3633217" cy="398702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7" name="Symbol zastępczy zawartości 25"/>
          <p:cNvSpPr>
            <a:spLocks noGrp="1"/>
          </p:cNvSpPr>
          <p:nvPr>
            <p:ph sz="quarter" idx="22"/>
          </p:nvPr>
        </p:nvSpPr>
        <p:spPr>
          <a:xfrm>
            <a:off x="828675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6" name="Symbol zastępczy zawartości 25"/>
          <p:cNvSpPr>
            <a:spLocks noGrp="1"/>
          </p:cNvSpPr>
          <p:nvPr>
            <p:ph sz="quarter" idx="23"/>
          </p:nvPr>
        </p:nvSpPr>
        <p:spPr>
          <a:xfrm>
            <a:off x="5077147" y="2874027"/>
            <a:ext cx="3633217" cy="410957"/>
          </a:xfrm>
        </p:spPr>
        <p:txBody>
          <a:bodyPr anchor="ctr">
            <a:no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3" name="Symbol zastępczy numeru slajdu 5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E4091620-D229-4582-99A3-814F790794A7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25" name="Symbol zastępczy stopki 2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92163" y="4941888"/>
            <a:ext cx="7967662" cy="1443037"/>
          </a:xfrm>
          <a:prstGeom prst="roundRect">
            <a:avLst>
              <a:gd name="adj" fmla="val 19502"/>
            </a:avLst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164" y="836614"/>
            <a:ext cx="7944800" cy="39605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3" name="Symbol zastępczy zawartości 2"/>
          <p:cNvSpPr>
            <a:spLocks noGrp="1"/>
          </p:cNvSpPr>
          <p:nvPr>
            <p:ph idx="17"/>
          </p:nvPr>
        </p:nvSpPr>
        <p:spPr>
          <a:xfrm>
            <a:off x="838200" y="4941168"/>
            <a:ext cx="7898764" cy="1440582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B4DF868-85ED-45D2-8608-4EB80D075799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9" name="Symbol zastępczy stopki 8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zaokrąglony 9"/>
          <p:cNvSpPr/>
          <p:nvPr userDrawn="1"/>
        </p:nvSpPr>
        <p:spPr>
          <a:xfrm>
            <a:off x="784225" y="4664075"/>
            <a:ext cx="2419350" cy="1728788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1" name="Prostokąt zaokrąglony 10"/>
          <p:cNvSpPr/>
          <p:nvPr userDrawn="1"/>
        </p:nvSpPr>
        <p:spPr>
          <a:xfrm>
            <a:off x="792163" y="8493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2" name="Prostokąt zaokrąglony 11"/>
          <p:cNvSpPr/>
          <p:nvPr userDrawn="1"/>
        </p:nvSpPr>
        <p:spPr>
          <a:xfrm>
            <a:off x="3556000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3" name="Prostokąt zaokrąglony 12"/>
          <p:cNvSpPr/>
          <p:nvPr userDrawn="1"/>
        </p:nvSpPr>
        <p:spPr>
          <a:xfrm>
            <a:off x="6327775" y="4652963"/>
            <a:ext cx="2420938" cy="1728787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 userDrawn="1"/>
        </p:nvSpPr>
        <p:spPr>
          <a:xfrm>
            <a:off x="3563938" y="836613"/>
            <a:ext cx="2411412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15" name="Prostokąt zaokrąglony 14"/>
          <p:cNvSpPr/>
          <p:nvPr userDrawn="1"/>
        </p:nvSpPr>
        <p:spPr>
          <a:xfrm>
            <a:off x="6337300" y="849313"/>
            <a:ext cx="2411413" cy="360045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8343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861359" y="4736065"/>
            <a:ext cx="2200676" cy="1560819"/>
          </a:xfrm>
        </p:spPr>
        <p:txBody>
          <a:bodyPr anchor="ctr">
            <a:normAutofit/>
          </a:bodyPr>
          <a:lstStyle>
            <a:lvl1pPr marL="0" indent="0">
              <a:buClr>
                <a:srgbClr val="C00000"/>
              </a:buClr>
              <a:buSzPct val="75000"/>
              <a:buFont typeface="Wingdings" pitchFamily="2" charset="2"/>
              <a:buNone/>
              <a:defRPr sz="14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2" name="Symbol zastępczy zawartości 25"/>
          <p:cNvSpPr>
            <a:spLocks noGrp="1"/>
          </p:cNvSpPr>
          <p:nvPr>
            <p:ph sz="quarter" idx="17"/>
          </p:nvPr>
        </p:nvSpPr>
        <p:spPr>
          <a:xfrm>
            <a:off x="3667468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29" name="Symbol zastępczy zawartości 25"/>
          <p:cNvSpPr>
            <a:spLocks noGrp="1"/>
          </p:cNvSpPr>
          <p:nvPr>
            <p:ph sz="quarter" idx="18"/>
          </p:nvPr>
        </p:nvSpPr>
        <p:spPr>
          <a:xfrm>
            <a:off x="6405975" y="4725126"/>
            <a:ext cx="2200676" cy="1560819"/>
          </a:xfrm>
        </p:spPr>
        <p:txBody>
          <a:bodyPr anchor="ctr">
            <a:normAutofit/>
          </a:bodyPr>
          <a:lstStyle>
            <a:lvl1pPr>
              <a:buClr>
                <a:srgbClr val="C00000"/>
              </a:buClr>
              <a:buSzPct val="75000"/>
              <a:buFont typeface="Wingdings" pitchFamily="2" charset="2"/>
              <a:buNone/>
              <a:defRPr lang="pl-PL" sz="1400" b="1" i="0" kern="1200" baseline="0" dirty="0" smtClean="0">
                <a:solidFill>
                  <a:schemeClr val="bg1"/>
                </a:solidFill>
                <a:latin typeface="Tahoma" pitchFamily="34" charset="0"/>
                <a:ea typeface="+mn-ea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0" name="Symbol zastępczy zawartości 2"/>
          <p:cNvSpPr>
            <a:spLocks noGrp="1"/>
          </p:cNvSpPr>
          <p:nvPr>
            <p:ph idx="19"/>
          </p:nvPr>
        </p:nvSpPr>
        <p:spPr>
          <a:xfrm>
            <a:off x="3640068" y="915747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32" name="Symbol zastępczy zawartości 2"/>
          <p:cNvSpPr>
            <a:spLocks noGrp="1"/>
          </p:cNvSpPr>
          <p:nvPr>
            <p:ph idx="20"/>
          </p:nvPr>
        </p:nvSpPr>
        <p:spPr>
          <a:xfrm>
            <a:off x="6412959" y="928298"/>
            <a:ext cx="2335232" cy="351415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</p:txBody>
      </p:sp>
      <p:sp>
        <p:nvSpPr>
          <p:cNvPr id="1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16" name="Symbol zastępczy numeru slajdu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F976B9F9-1A8C-4BCD-95E0-9B93301BE3D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2163" y="836613"/>
            <a:ext cx="2908981" cy="115222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779912" y="836614"/>
            <a:ext cx="4957051" cy="5545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2161" y="2132856"/>
            <a:ext cx="2908981" cy="4248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0A24555-3CB9-48F2-9DCE-13C6E9139B1D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901" y="836613"/>
            <a:ext cx="795739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A836E276-C298-4FB2-9EA7-CCA73E420730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836613"/>
            <a:ext cx="2057400" cy="5545137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792161" y="836613"/>
            <a:ext cx="5684839" cy="554513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6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B9137559-8EE6-4029-BB26-2515D51CD12E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836613"/>
            <a:ext cx="5486400" cy="389096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1014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789814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48F1AF8D-964D-4732-8368-27181098A8F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_fli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125" y="1700213"/>
            <a:ext cx="1971675" cy="361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836613"/>
            <a:ext cx="5363275" cy="5545137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68CAF5C3-D159-4642-A88A-22DDEED0BF1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zaokrąglony 5"/>
          <p:cNvSpPr/>
          <p:nvPr userDrawn="1"/>
        </p:nvSpPr>
        <p:spPr>
          <a:xfrm>
            <a:off x="782638" y="839788"/>
            <a:ext cx="7977187" cy="428625"/>
          </a:xfrm>
          <a:prstGeom prst="round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92901" y="1384300"/>
            <a:ext cx="7957399" cy="499745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8" name="Symbol zastępczy zawartości 25"/>
          <p:cNvSpPr>
            <a:spLocks noGrp="1"/>
          </p:cNvSpPr>
          <p:nvPr>
            <p:ph sz="quarter" idx="15"/>
          </p:nvPr>
        </p:nvSpPr>
        <p:spPr>
          <a:xfrm>
            <a:off x="782665" y="836712"/>
            <a:ext cx="7954299" cy="414033"/>
          </a:xfrm>
        </p:spPr>
        <p:txBody>
          <a:bodyPr/>
          <a:lstStyle>
            <a:lvl1pPr>
              <a:buClr>
                <a:schemeClr val="bg1"/>
              </a:buClr>
              <a:buSzPct val="75000"/>
              <a:buFont typeface="Wingdings" pitchFamily="2" charset="2"/>
              <a:buChar char="n"/>
              <a:defRPr sz="1800" b="1" i="0" baseline="0">
                <a:solidFill>
                  <a:schemeClr val="bg1"/>
                </a:solidFill>
                <a:latin typeface="Tahoma" pitchFamily="34" charset="0"/>
                <a:cs typeface="Tahoma" pitchFamily="34" charset="0"/>
              </a:defRPr>
            </a:lvl1pPr>
            <a:lvl2pPr>
              <a:defRPr sz="1800" baseline="0">
                <a:latin typeface="Tahoma" pitchFamily="34" charset="0"/>
                <a:cs typeface="Tahoma" pitchFamily="34" charset="0"/>
              </a:defRPr>
            </a:lvl2pPr>
            <a:lvl3pPr>
              <a:buClr>
                <a:srgbClr val="C00000"/>
              </a:buClr>
              <a:buFont typeface="Wingdings" pitchFamily="2" charset="2"/>
              <a:buChar char="§"/>
              <a:defRPr sz="1800" baseline="0">
                <a:latin typeface="Tahoma" pitchFamily="34" charset="0"/>
                <a:cs typeface="Tahoma" pitchFamily="34" charset="0"/>
              </a:defRPr>
            </a:lvl3pPr>
            <a:lvl4pPr>
              <a:defRPr sz="1800" baseline="0">
                <a:latin typeface="Tahoma" pitchFamily="34" charset="0"/>
                <a:cs typeface="Tahoma" pitchFamily="34" charset="0"/>
              </a:defRPr>
            </a:lvl4pPr>
            <a:lvl5pPr>
              <a:buClr>
                <a:srgbClr val="C00000"/>
              </a:buClr>
              <a:defRPr sz="1600" baseline="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9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0" name="Symbol zastępczy numeru slajdu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D79C79A2-2F4F-4563-B7F3-9399082193C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782664" y="836613"/>
            <a:ext cx="3789335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004048" y="836613"/>
            <a:ext cx="3732916" cy="554513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2AC13CC5-4079-4B93-AE8D-AA8E99C1F90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82665" y="836712"/>
            <a:ext cx="37763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782665" y="1620490"/>
            <a:ext cx="3776388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991100" y="836712"/>
            <a:ext cx="375736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991100" y="1620490"/>
            <a:ext cx="3757364" cy="47612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10" name="Symbol zastępczy tekstu 7"/>
          <p:cNvSpPr>
            <a:spLocks noGrp="1"/>
          </p:cNvSpPr>
          <p:nvPr>
            <p:ph type="body" sz="quarter" idx="13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1E84755E-92E4-4351-980F-3AFC51550C51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5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76EE0D02-6B7C-4B07-B12F-1BB0014F4466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7"/>
          <p:cNvSpPr>
            <a:spLocks noGrp="1"/>
          </p:cNvSpPr>
          <p:nvPr>
            <p:ph type="body" sz="quarter" idx="12"/>
          </p:nvPr>
        </p:nvSpPr>
        <p:spPr>
          <a:xfrm>
            <a:off x="1835695" y="6453336"/>
            <a:ext cx="6914605" cy="293117"/>
          </a:xfrm>
        </p:spPr>
        <p:txBody>
          <a:bodyPr>
            <a:normAutofit/>
          </a:bodyPr>
          <a:lstStyle>
            <a:lvl1pPr marL="0" indent="0" algn="r">
              <a:buNone/>
              <a:defRPr sz="1200"/>
            </a:lvl1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 algn="l"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 algn="ctr"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3AC9715F-50FE-4E21-85D5-C3304D28420F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główek sekcji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z zaokrąglonym rogiem 4"/>
          <p:cNvSpPr/>
          <p:nvPr userDrawn="1"/>
        </p:nvSpPr>
        <p:spPr>
          <a:xfrm>
            <a:off x="0" y="6597650"/>
            <a:ext cx="8453438" cy="247650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6" name="Prostokąt z zaokrąglonym rogiem 5"/>
          <p:cNvSpPr/>
          <p:nvPr userDrawn="1"/>
        </p:nvSpPr>
        <p:spPr>
          <a:xfrm>
            <a:off x="0" y="6661150"/>
            <a:ext cx="9144000" cy="196850"/>
          </a:xfrm>
          <a:prstGeom prst="round1Rect">
            <a:avLst/>
          </a:prstGeom>
          <a:solidFill>
            <a:srgbClr val="AF000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>
              <a:cs typeface="Tahoma" pitchFamily="34" charset="0"/>
            </a:endParaRPr>
          </a:p>
        </p:txBody>
      </p:sp>
      <p:sp>
        <p:nvSpPr>
          <p:cNvPr id="7" name="Prostokąt 6"/>
          <p:cNvSpPr/>
          <p:nvPr userDrawn="1"/>
        </p:nvSpPr>
        <p:spPr>
          <a:xfrm>
            <a:off x="0" y="0"/>
            <a:ext cx="9144000" cy="365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27584" y="2708275"/>
            <a:ext cx="4005259" cy="2736949"/>
          </a:xfrm>
        </p:spPr>
        <p:txBody>
          <a:bodyPr anchor="t"/>
          <a:lstStyle>
            <a:lvl1pPr algn="l">
              <a:defRPr sz="2800" b="1" cap="none"/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obrazu 7"/>
          <p:cNvSpPr>
            <a:spLocks noGrp="1"/>
          </p:cNvSpPr>
          <p:nvPr>
            <p:ph type="pic" sz="quarter" idx="11"/>
          </p:nvPr>
        </p:nvSpPr>
        <p:spPr>
          <a:xfrm>
            <a:off x="5340424" y="2708920"/>
            <a:ext cx="3048000" cy="2018369"/>
          </a:xfrm>
          <a:prstGeom prst="roundRect">
            <a:avLst>
              <a:gd name="adj" fmla="val 10568"/>
            </a:avLst>
          </a:prstGeom>
          <a:ln w="19050">
            <a:solidFill>
              <a:schemeClr val="accent1"/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pl-PL" noProof="0" dirty="0" smtClean="0"/>
              <a:t>Kliknij ikonę, aby dodać obraz</a:t>
            </a:r>
            <a:endParaRPr lang="pl-PL" noProof="0" dirty="0"/>
          </a:p>
        </p:txBody>
      </p:sp>
      <p:sp>
        <p:nvSpPr>
          <p:cNvPr id="8" name="Symbol zastępczy daty 8"/>
          <p:cNvSpPr>
            <a:spLocks noGrp="1"/>
          </p:cNvSpPr>
          <p:nvPr>
            <p:ph type="dt" sz="half" idx="12"/>
          </p:nvPr>
        </p:nvSpPr>
        <p:spPr>
          <a:xfrm>
            <a:off x="7691438" y="6237288"/>
            <a:ext cx="106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stopki 10"/>
          <p:cNvSpPr>
            <a:spLocks noGrp="1"/>
          </p:cNvSpPr>
          <p:nvPr>
            <p:ph type="ftr" sz="quarter" idx="13"/>
          </p:nvPr>
        </p:nvSpPr>
        <p:spPr>
          <a:xfrm>
            <a:off x="33338" y="6661150"/>
            <a:ext cx="7967662" cy="177800"/>
          </a:xfrm>
        </p:spPr>
        <p:txBody>
          <a:bodyPr>
            <a:noAutofit/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1" cstate="print"/>
          <a:srcRect/>
          <a:stretch>
            <a:fillRect/>
          </a:stretch>
        </p:blipFill>
        <p:spPr bwMode="auto">
          <a:xfrm>
            <a:off x="-11113" y="-9525"/>
            <a:ext cx="9156701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Prostokąt z zaokrąglonym rogiem 6"/>
          <p:cNvSpPr/>
          <p:nvPr/>
        </p:nvSpPr>
        <p:spPr>
          <a:xfrm>
            <a:off x="354013" y="1196975"/>
            <a:ext cx="215900" cy="5661025"/>
          </a:xfrm>
          <a:prstGeom prst="round1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sp>
        <p:nvSpPr>
          <p:cNvPr id="9" name="Rectangle 35"/>
          <p:cNvSpPr>
            <a:spLocks noChangeArrowheads="1"/>
          </p:cNvSpPr>
          <p:nvPr/>
        </p:nvSpPr>
        <p:spPr bwMode="auto">
          <a:xfrm>
            <a:off x="0" y="836613"/>
            <a:ext cx="522288" cy="6021387"/>
          </a:xfrm>
          <a:prstGeom prst="round1Rect">
            <a:avLst/>
          </a:prstGeom>
          <a:solidFill>
            <a:srgbClr val="AF000A"/>
          </a:solidFill>
          <a:ln w="9525">
            <a:noFill/>
            <a:miter lim="800000"/>
            <a:headEnd/>
            <a:tailEnd/>
          </a:ln>
          <a:effectLst/>
        </p:spPr>
        <p:txBody>
          <a:bodyPr lIns="91432" tIns="0" rIns="413966" bIns="0" anchor="ctr"/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endParaRPr lang="pl-PL" dirty="0">
              <a:latin typeface="Tahoma" charset="0"/>
              <a:cs typeface="+mn-cs"/>
            </a:endParaRP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32" cstate="print"/>
          <a:srcRect/>
          <a:stretch>
            <a:fillRect/>
          </a:stretch>
        </p:blipFill>
        <p:spPr bwMode="auto">
          <a:xfrm>
            <a:off x="85725" y="150813"/>
            <a:ext cx="639763" cy="44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782638" y="44450"/>
            <a:ext cx="710247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pl-PL" smtClean="0"/>
          </a:p>
        </p:txBody>
      </p:sp>
      <p:sp>
        <p:nvSpPr>
          <p:cNvPr id="1031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792163" y="828675"/>
            <a:ext cx="7958137" cy="555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795338" y="6394450"/>
            <a:ext cx="10683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 rot="16200000">
            <a:off x="-2393157" y="3371057"/>
            <a:ext cx="5268913" cy="463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0" y="6381750"/>
            <a:ext cx="5254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bg1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>
              <a:defRPr/>
            </a:pPr>
            <a:fld id="{9945AC41-4E62-4EB7-9070-E8978017F313}" type="slidenum">
              <a:rPr lang="pl-PL"/>
              <a:pPr>
                <a:defRPr/>
              </a:pPr>
              <a:t>‹#›</a:t>
            </a:fld>
            <a:endParaRPr lang="pl-PL" dirty="0"/>
          </a:p>
        </p:txBody>
      </p:sp>
      <p:grpSp>
        <p:nvGrpSpPr>
          <p:cNvPr id="1035" name="Grupa 12" hidden="1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904413" cy="6858000"/>
          </a:xfrm>
        </p:grpSpPr>
        <p:cxnSp>
          <p:nvCxnSpPr>
            <p:cNvPr id="14" name="Łącznik prosty 13"/>
            <p:cNvCxnSpPr/>
            <p:nvPr userDrawn="1"/>
          </p:nvCxnSpPr>
          <p:spPr>
            <a:xfrm rot="5400000">
              <a:off x="-2570961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 userDrawn="1"/>
          </p:nvCxnSpPr>
          <p:spPr>
            <a:xfrm rot="5400000">
              <a:off x="6059290" y="3429000"/>
              <a:ext cx="6858000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 userDrawn="1"/>
          </p:nvCxnSpPr>
          <p:spPr>
            <a:xfrm>
              <a:off x="0" y="6381750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 userDrawn="1"/>
          </p:nvCxnSpPr>
          <p:spPr>
            <a:xfrm>
              <a:off x="0" y="765175"/>
              <a:ext cx="9904413" cy="0"/>
            </a:xfrm>
            <a:prstGeom prst="line">
              <a:avLst/>
            </a:prstGeom>
            <a:ln w="19050">
              <a:solidFill>
                <a:schemeClr val="accent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Prostokąt 17"/>
          <p:cNvSpPr/>
          <p:nvPr/>
        </p:nvSpPr>
        <p:spPr>
          <a:xfrm rot="5400000" flipV="1">
            <a:off x="5691982" y="3404393"/>
            <a:ext cx="6858000" cy="49213"/>
          </a:xfrm>
          <a:prstGeom prst="rect">
            <a:avLst/>
          </a:prstGeom>
          <a:solidFill>
            <a:srgbClr val="BD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l-PL" dirty="0"/>
          </a:p>
        </p:txBody>
      </p:sp>
      <p:pic>
        <p:nvPicPr>
          <p:cNvPr id="1037" name="Picture 2" descr="Herb m.st. Warszawy"/>
          <p:cNvPicPr>
            <a:picLocks noChangeAspect="1" noChangeArrowheads="1"/>
          </p:cNvPicPr>
          <p:nvPr userDrawn="1"/>
        </p:nvPicPr>
        <p:blipFill>
          <a:blip r:embed="rId33" cstate="print"/>
          <a:srcRect/>
          <a:stretch>
            <a:fillRect/>
          </a:stretch>
        </p:blipFill>
        <p:spPr bwMode="auto">
          <a:xfrm>
            <a:off x="8542338" y="44450"/>
            <a:ext cx="422275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AF000A"/>
          </a:solidFill>
          <a:latin typeface="Tahoma" pitchFamily="34" charset="0"/>
          <a:ea typeface="+mj-ea"/>
          <a:cs typeface="Tahom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rgbClr val="AF000A"/>
          </a:solidFill>
          <a:latin typeface="Tahoma" pitchFamily="34" charset="0"/>
          <a:cs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6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AF000A"/>
        </a:buClr>
        <a:buSzPct val="80000"/>
        <a:buFont typeface="Wingdings" pitchFamily="2" charset="2"/>
        <a:buChar char="n"/>
        <a:defRPr sz="1400" kern="1200">
          <a:solidFill>
            <a:schemeClr val="tx1"/>
          </a:solidFill>
          <a:latin typeface="Tahoma" pitchFamily="34" charset="0"/>
          <a:ea typeface="+mn-ea"/>
          <a:cs typeface="Tahom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3.xml"/><Relationship Id="rId4" Type="http://schemas.openxmlformats.org/officeDocument/2006/relationships/chart" Target="../charts/char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6.xml"/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8.xml"/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468313" y="3141663"/>
            <a:ext cx="8207375" cy="1944687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l-PL" sz="2800" smtClean="0"/>
              <a:t>TAJEMNICZY KLIENT</a:t>
            </a:r>
            <a:br>
              <a:rPr lang="pl-PL" sz="2800" smtClean="0"/>
            </a:br>
            <a:r>
              <a:rPr lang="pl-PL" sz="2800" smtClean="0"/>
              <a:t>URZĄD DZIELNICY BIAŁOŁĘKA</a:t>
            </a:r>
            <a:br>
              <a:rPr lang="pl-PL" sz="2800" smtClean="0"/>
            </a:br>
            <a:r>
              <a:rPr lang="pl-PL" sz="2800" smtClean="0"/>
              <a:t/>
            </a:r>
            <a:br>
              <a:rPr lang="pl-PL" sz="2800" smtClean="0"/>
            </a:br>
            <a:r>
              <a:rPr lang="pl-PL" sz="2000" b="0" smtClean="0"/>
              <a:t>RAPORT Z BADANIA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31748" name="pole tekstowe 5"/>
          <p:cNvSpPr txBox="1">
            <a:spLocks noChangeArrowheads="1"/>
          </p:cNvSpPr>
          <p:nvPr/>
        </p:nvSpPr>
        <p:spPr bwMode="auto">
          <a:xfrm>
            <a:off x="4248150" y="5157788"/>
            <a:ext cx="6084888" cy="103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2" tIns="45716" rIns="91432" bIns="45716">
            <a:spAutoFit/>
          </a:bodyPr>
          <a:lstStyle/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Centrum Komunikacji Społecznej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r>
              <a:rPr lang="pl-PL" b="1">
                <a:cs typeface="Tahoma" pitchFamily="34" charset="0"/>
              </a:rPr>
              <a:t>Urzędu m.st. Warszawy</a:t>
            </a:r>
          </a:p>
          <a:p>
            <a:pPr marL="341313" indent="-341313" eaLnBrk="0" hangingPunct="0">
              <a:spcBef>
                <a:spcPct val="20000"/>
              </a:spcBef>
              <a:buClr>
                <a:srgbClr val="C00000"/>
              </a:buClr>
              <a:buSzPct val="90000"/>
            </a:pPr>
            <a:endParaRPr lang="pl-PL">
              <a:cs typeface="Tahoma" pitchFamily="34" charset="0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dirty="0" smtClean="0"/>
              <a:t>Warszawa, 19 grudnia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1"/>
          <p:cNvSpPr txBox="1">
            <a:spLocks/>
          </p:cNvSpPr>
          <p:nvPr/>
        </p:nvSpPr>
        <p:spPr>
          <a:xfrm>
            <a:off x="792163" y="31750"/>
            <a:ext cx="7102475" cy="660400"/>
          </a:xfrm>
          <a:prstGeom prst="rect">
            <a:avLst/>
          </a:prstGeom>
        </p:spPr>
        <p:txBody>
          <a:bodyPr anchor="ctr"/>
          <a:lstStyle/>
          <a:p>
            <a:pPr fontAlgn="auto">
              <a:spcAft>
                <a:spcPts val="0"/>
              </a:spcAft>
              <a:defRPr/>
            </a:pPr>
            <a:r>
              <a:rPr lang="pl-PL" sz="2000" b="1" dirty="0">
                <a:solidFill>
                  <a:srgbClr val="AF000A"/>
                </a:solidFill>
                <a:ea typeface="+mj-ea"/>
                <a:cs typeface="Tahoma" pitchFamily="34" charset="0"/>
              </a:rPr>
              <a:t>Urząd dzielnicy Białołęka</a:t>
            </a:r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(4)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0966" name="Rectangle 3"/>
          <p:cNvSpPr>
            <a:spLocks noChangeArrowheads="1"/>
          </p:cNvSpPr>
          <p:nvPr/>
        </p:nvSpPr>
        <p:spPr bwMode="auto">
          <a:xfrm>
            <a:off x="792163" y="1123950"/>
            <a:ext cx="359886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formularze / wnioski?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8429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Symbol zastępczy numeru slajdu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10</a:t>
            </a:fld>
            <a:endParaRPr lang="pl-PL" dirty="0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782638" y="3975100"/>
            <a:ext cx="719931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 na terenie urzędu są w miejscu, w którym łatwo je zauważyć?</a:t>
            </a:r>
          </a:p>
        </p:txBody>
      </p:sp>
      <p:sp>
        <p:nvSpPr>
          <p:cNvPr id="41990" name="Text Box 7"/>
          <p:cNvSpPr txBox="1">
            <a:spLocks noChangeArrowheads="1"/>
          </p:cNvSpPr>
          <p:nvPr/>
        </p:nvSpPr>
        <p:spPr bwMode="auto">
          <a:xfrm>
            <a:off x="782638" y="968375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Czy formularze / wnioski, które są na terenie urzędu są uporządkowane</a:t>
            </a:r>
          </a:p>
        </p:txBody>
      </p:sp>
      <p:sp>
        <p:nvSpPr>
          <p:cNvPr id="4199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(5)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11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4301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(6)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43014" name="Rectangle 3"/>
          <p:cNvSpPr>
            <a:spLocks noChangeArrowheads="1"/>
          </p:cNvSpPr>
          <p:nvPr/>
        </p:nvSpPr>
        <p:spPr bwMode="auto">
          <a:xfrm>
            <a:off x="782638" y="1000125"/>
            <a:ext cx="591502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Gdzie znajdują się wzory wypełnionych formularzy / wniosków?</a:t>
            </a:r>
            <a:endParaRPr lang="en-GB" sz="1200" dirty="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35013" y="1689100"/>
          <a:ext cx="8291512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12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4403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(7)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4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3451225" y="1433513"/>
          <a:ext cx="4594225" cy="4865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4039" name="pole tekstowe 6"/>
          <p:cNvSpPr txBox="1">
            <a:spLocks noChangeArrowheads="1"/>
          </p:cNvSpPr>
          <p:nvPr/>
        </p:nvSpPr>
        <p:spPr bwMode="auto">
          <a:xfrm>
            <a:off x="8162925" y="15716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0" name="Prostokąt 12"/>
          <p:cNvSpPr>
            <a:spLocks noChangeArrowheads="1"/>
          </p:cNvSpPr>
          <p:nvPr/>
        </p:nvSpPr>
        <p:spPr bwMode="auto">
          <a:xfrm>
            <a:off x="684213" y="1609725"/>
            <a:ext cx="2649537" cy="424731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pl-PL" sz="1000" dirty="0">
                <a:latin typeface="Arial" charset="0"/>
              </a:rPr>
              <a:t>Czy odległość blatów  stolików od wzorów wypełnionych formularzy  wniosków na tablicach  w skoroszytach jest odpowiednia?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blatów  stolików do pisania formularzy  wniosków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liczba miejsc siedzących dla oczekujących jest wystarczająca?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>
                <a:latin typeface="Arial" charset="0"/>
              </a:rPr>
              <a:t>Czy są dostępne bezpłatne gazetki  wydawnictwa urzędu na terenie urzędu?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 smtClean="0">
                <a:latin typeface="Arial" charset="0"/>
              </a:rPr>
              <a:t>Czy </a:t>
            </a:r>
            <a:r>
              <a:rPr lang="pl-PL" sz="1000" dirty="0">
                <a:latin typeface="Arial" charset="0"/>
              </a:rPr>
              <a:t>działa system numerkowy?</a:t>
            </a: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endParaRPr lang="pl-PL" sz="1000" dirty="0" smtClean="0">
              <a:latin typeface="Arial" charset="0"/>
            </a:endParaRPr>
          </a:p>
          <a:p>
            <a:pPr algn="r"/>
            <a:endParaRPr lang="pl-PL" sz="1000" dirty="0">
              <a:latin typeface="Arial" charset="0"/>
            </a:endParaRPr>
          </a:p>
          <a:p>
            <a:pPr algn="r"/>
            <a:r>
              <a:rPr lang="pl-PL" sz="1000" dirty="0" smtClean="0">
                <a:latin typeface="Arial" charset="0"/>
              </a:rPr>
              <a:t>Czy </a:t>
            </a:r>
            <a:r>
              <a:rPr lang="pl-PL" sz="1000" dirty="0">
                <a:latin typeface="Arial" charset="0"/>
              </a:rPr>
              <a:t>któryś z pracowników podszedł i zaoferował pomoc?</a:t>
            </a:r>
          </a:p>
        </p:txBody>
      </p:sp>
      <p:sp>
        <p:nvSpPr>
          <p:cNvPr id="44041" name="pole tekstowe 6"/>
          <p:cNvSpPr txBox="1">
            <a:spLocks noChangeArrowheads="1"/>
          </p:cNvSpPr>
          <p:nvPr/>
        </p:nvSpPr>
        <p:spPr bwMode="auto">
          <a:xfrm>
            <a:off x="8169275" y="233997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2" name="pole tekstowe 6"/>
          <p:cNvSpPr txBox="1">
            <a:spLocks noChangeArrowheads="1"/>
          </p:cNvSpPr>
          <p:nvPr/>
        </p:nvSpPr>
        <p:spPr bwMode="auto">
          <a:xfrm>
            <a:off x="8166100" y="31083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3" name="pole tekstowe 6"/>
          <p:cNvSpPr txBox="1">
            <a:spLocks noChangeArrowheads="1"/>
          </p:cNvSpPr>
          <p:nvPr/>
        </p:nvSpPr>
        <p:spPr bwMode="auto">
          <a:xfrm>
            <a:off x="8162925" y="3886200"/>
            <a:ext cx="120015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r>
              <a:rPr lang="pl-PL" sz="1000">
                <a:latin typeface="Arial" charset="0"/>
              </a:rPr>
              <a:t>2009 (N=20)</a:t>
            </a:r>
          </a:p>
        </p:txBody>
      </p:sp>
      <p:sp>
        <p:nvSpPr>
          <p:cNvPr id="44044" name="pole tekstowe 6"/>
          <p:cNvSpPr txBox="1">
            <a:spLocks noChangeArrowheads="1"/>
          </p:cNvSpPr>
          <p:nvPr/>
        </p:nvSpPr>
        <p:spPr bwMode="auto">
          <a:xfrm>
            <a:off x="8169275" y="4654550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44045" name="pole tekstowe 6"/>
          <p:cNvSpPr txBox="1">
            <a:spLocks noChangeArrowheads="1"/>
          </p:cNvSpPr>
          <p:nvPr/>
        </p:nvSpPr>
        <p:spPr bwMode="auto">
          <a:xfrm>
            <a:off x="8166100" y="5432425"/>
            <a:ext cx="12001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2012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2011 (N=20)</a:t>
            </a:r>
          </a:p>
          <a:p>
            <a:pPr>
              <a:lnSpc>
                <a:spcPct val="120000"/>
              </a:lnSpc>
            </a:pPr>
            <a:r>
              <a:rPr lang="pt-BR" sz="1000">
                <a:latin typeface="Arial" charset="0"/>
              </a:rPr>
              <a:t>2010 (N=20)</a:t>
            </a:r>
          </a:p>
          <a:p>
            <a:pPr>
              <a:lnSpc>
                <a:spcPct val="120000"/>
              </a:lnSpc>
            </a:pPr>
            <a:endParaRPr lang="pl-PL" sz="1000">
              <a:latin typeface="Arial" charset="0"/>
            </a:endParaRPr>
          </a:p>
        </p:txBody>
      </p: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13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Wygląd zewnętrzny urzędnika i jego stanowisko pracy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46085" name="Text Box 4"/>
          <p:cNvSpPr txBox="1">
            <a:spLocks noChangeArrowheads="1"/>
          </p:cNvSpPr>
          <p:nvPr/>
        </p:nvSpPr>
        <p:spPr bwMode="auto">
          <a:xfrm>
            <a:off x="827782" y="4599459"/>
            <a:ext cx="259209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ma identyfikator z imieniem  i nazwiskiem?</a:t>
            </a:r>
          </a:p>
        </p:txBody>
      </p:sp>
      <p:sp>
        <p:nvSpPr>
          <p:cNvPr id="46086" name="Text Box 5"/>
          <p:cNvSpPr txBox="1">
            <a:spLocks noChangeArrowheads="1"/>
          </p:cNvSpPr>
          <p:nvPr/>
        </p:nvSpPr>
        <p:spPr bwMode="auto">
          <a:xfrm>
            <a:off x="827782" y="3138959"/>
            <a:ext cx="2592090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/>
              <a:t>Czy na biurku są naczynia?</a:t>
            </a:r>
          </a:p>
        </p:txBody>
      </p:sp>
      <p:sp>
        <p:nvSpPr>
          <p:cNvPr id="46087" name="Text Box 6"/>
          <p:cNvSpPr txBox="1">
            <a:spLocks noChangeArrowheads="1"/>
          </p:cNvSpPr>
          <p:nvPr/>
        </p:nvSpPr>
        <p:spPr bwMode="auto">
          <a:xfrm>
            <a:off x="827782" y="3758084"/>
            <a:ext cx="2592090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/>
              <a:t>Czy na biurku urzędnika znajdują się tylko przedmioty związane z pracą? </a:t>
            </a:r>
          </a:p>
        </p:txBody>
      </p:sp>
      <p:sp>
        <p:nvSpPr>
          <p:cNvPr id="46088" name="Text Box 7"/>
          <p:cNvSpPr txBox="1">
            <a:spLocks noChangeArrowheads="1"/>
          </p:cNvSpPr>
          <p:nvPr/>
        </p:nvSpPr>
        <p:spPr bwMode="auto">
          <a:xfrm>
            <a:off x="827782" y="2249959"/>
            <a:ext cx="2581021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/>
              <a:t>Czy na biurku urzędnika jest porządek? </a:t>
            </a:r>
          </a:p>
        </p:txBody>
      </p:sp>
      <p:sp>
        <p:nvSpPr>
          <p:cNvPr id="46089" name="AutoShape 8"/>
          <p:cNvSpPr>
            <a:spLocks noChangeArrowheads="1"/>
          </p:cNvSpPr>
          <p:nvPr/>
        </p:nvSpPr>
        <p:spPr bwMode="auto">
          <a:xfrm>
            <a:off x="1258888" y="5300663"/>
            <a:ext cx="1041400" cy="265112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3399FF"/>
          </a:solidFill>
          <a:ln w="9525">
            <a:noFill/>
            <a:miter lim="800000"/>
            <a:headEnd/>
            <a:tailEnd/>
          </a:ln>
        </p:spPr>
        <p:txBody>
          <a:bodyPr lIns="90000" tIns="46800" rIns="414000" bIns="46800" anchor="ctr">
            <a:spAutoFit/>
          </a:bodyPr>
          <a:lstStyle/>
          <a:p>
            <a:pPr algn="ctr">
              <a:lnSpc>
                <a:spcPct val="90000"/>
              </a:lnSpc>
            </a:pPr>
            <a:endParaRPr lang="pl-PL" sz="1000">
              <a:solidFill>
                <a:srgbClr val="5090CD"/>
              </a:solidFill>
              <a:latin typeface="Verdana" pitchFamily="34" charset="0"/>
            </a:endParaRPr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827782" y="1484784"/>
            <a:ext cx="259209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/>
              <a:t>Czy urzędnik jest ubrany “na służbowo”?</a:t>
            </a:r>
          </a:p>
        </p:txBody>
      </p:sp>
      <p:sp>
        <p:nvSpPr>
          <p:cNvPr id="46091" name="Text Box 12"/>
          <p:cNvSpPr txBox="1">
            <a:spLocks noChangeArrowheads="1"/>
          </p:cNvSpPr>
          <p:nvPr/>
        </p:nvSpPr>
        <p:spPr bwMode="auto">
          <a:xfrm>
            <a:off x="827783" y="5805488"/>
            <a:ext cx="2592089" cy="276999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/>
              <a:t>Gdzie umieszczony był identyfikator</a:t>
            </a:r>
          </a:p>
        </p:txBody>
      </p:sp>
      <p:sp>
        <p:nvSpPr>
          <p:cNvPr id="46092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WYGLĄD ZEWNĘTRZNY URZĘDNIKA I JEGO STANOWISKO PRACY</a:t>
            </a:r>
          </a:p>
        </p:txBody>
      </p:sp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55700" y="1336675"/>
          <a:ext cx="7842250" cy="4203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Object 2"/>
          <p:cNvGraphicFramePr>
            <a:graphicFrameLocks noChangeAspect="1"/>
          </p:cNvGraphicFramePr>
          <p:nvPr/>
        </p:nvGraphicFramePr>
        <p:xfrm>
          <a:off x="3365500" y="5534025"/>
          <a:ext cx="5308600" cy="143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15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Zachowanie urzędnika wobec interesanta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(1)</a:t>
            </a: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790575" y="3476625"/>
            <a:ext cx="356076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Verdana" pitchFamily="34" charset="0"/>
              </a:rPr>
              <a:t>Czy urzędnik rozpoczął obsługę sprawy od razu? </a:t>
            </a:r>
          </a:p>
        </p:txBody>
      </p:sp>
      <p:sp>
        <p:nvSpPr>
          <p:cNvPr id="48135" name="Text Box 6"/>
          <p:cNvSpPr txBox="1">
            <a:spLocks noChangeArrowheads="1"/>
          </p:cNvSpPr>
          <p:nvPr/>
        </p:nvSpPr>
        <p:spPr bwMode="auto">
          <a:xfrm>
            <a:off x="771525" y="981075"/>
            <a:ext cx="363855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>
                <a:latin typeface="Verdana" pitchFamily="34" charset="0"/>
              </a:rPr>
              <a:t>Czy urzędnik podjął się obsługi sprawy? </a:t>
            </a:r>
          </a:p>
        </p:txBody>
      </p:sp>
      <p:sp>
        <p:nvSpPr>
          <p:cNvPr id="48136" name="Text Box 2"/>
          <p:cNvSpPr txBox="1">
            <a:spLocks noChangeArrowheads="1"/>
          </p:cNvSpPr>
          <p:nvPr/>
        </p:nvSpPr>
        <p:spPr bwMode="auto">
          <a:xfrm>
            <a:off x="5848350" y="1066130"/>
            <a:ext cx="2616200" cy="274638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>
                <a:latin typeface="Verdana" pitchFamily="34" charset="0"/>
              </a:rPr>
              <a:t>Czy urzędnik przywitał Cię? 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5019675" y="1392237"/>
          <a:ext cx="3995738" cy="5083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738188" y="4219575"/>
          <a:ext cx="3908425" cy="167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Object 7"/>
          <p:cNvGraphicFramePr>
            <a:graphicFrameLocks noChangeAspect="1"/>
          </p:cNvGraphicFramePr>
          <p:nvPr/>
        </p:nvGraphicFramePr>
        <p:xfrm>
          <a:off x="681038" y="1397000"/>
          <a:ext cx="3984625" cy="187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17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ZACHOWANIE URZĘDNIKA WOBEC INTERESANTA (2)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514725" y="1419225"/>
          <a:ext cx="5526088" cy="5391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9159" name="Group 22"/>
          <p:cNvGrpSpPr>
            <a:grpSpLocks/>
          </p:cNvGrpSpPr>
          <p:nvPr/>
        </p:nvGrpSpPr>
        <p:grpSpPr bwMode="auto">
          <a:xfrm>
            <a:off x="742950" y="1462088"/>
            <a:ext cx="2498725" cy="4889500"/>
            <a:chOff x="468" y="921"/>
            <a:chExt cx="1574" cy="3080"/>
          </a:xfrm>
        </p:grpSpPr>
        <p:sp>
          <p:nvSpPr>
            <p:cNvPr id="49160" name="Text Box 3"/>
            <p:cNvSpPr txBox="1">
              <a:spLocks noChangeArrowheads="1"/>
            </p:cNvSpPr>
            <p:nvPr/>
          </p:nvSpPr>
          <p:spPr bwMode="auto">
            <a:xfrm>
              <a:off x="468" y="92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podczas rozmowy starał się podtrzymywać kontakt wzrokowy  z Tobą?</a:t>
              </a:r>
            </a:p>
          </p:txBody>
        </p:sp>
        <p:sp>
          <p:nvSpPr>
            <p:cNvPr id="49161" name="Text Box 4"/>
            <p:cNvSpPr txBox="1">
              <a:spLocks noChangeArrowheads="1"/>
            </p:cNvSpPr>
            <p:nvPr/>
          </p:nvSpPr>
          <p:spPr bwMode="auto">
            <a:xfrm>
              <a:off x="468" y="1554"/>
              <a:ext cx="156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mówił wyraźnie?</a:t>
              </a:r>
            </a:p>
          </p:txBody>
        </p:sp>
        <p:sp>
          <p:nvSpPr>
            <p:cNvPr id="49162" name="Text Box 5"/>
            <p:cNvSpPr txBox="1">
              <a:spLocks noChangeArrowheads="1"/>
            </p:cNvSpPr>
            <p:nvPr/>
          </p:nvSpPr>
          <p:spPr bwMode="auto">
            <a:xfrm>
              <a:off x="468" y="2511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jadł posiłek / pił herbatę, kawę lub inny napój? </a:t>
              </a:r>
            </a:p>
          </p:txBody>
        </p:sp>
        <p:sp>
          <p:nvSpPr>
            <p:cNvPr id="49163" name="Text Box 6"/>
            <p:cNvSpPr txBox="1">
              <a:spLocks noChangeArrowheads="1"/>
            </p:cNvSpPr>
            <p:nvPr/>
          </p:nvSpPr>
          <p:spPr bwMode="auto">
            <a:xfrm>
              <a:off x="468" y="319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okazywał zniecierpliwienie?</a:t>
              </a:r>
            </a:p>
          </p:txBody>
        </p:sp>
        <p:sp>
          <p:nvSpPr>
            <p:cNvPr id="49164" name="Text Box 7"/>
            <p:cNvSpPr txBox="1">
              <a:spLocks noChangeArrowheads="1"/>
            </p:cNvSpPr>
            <p:nvPr/>
          </p:nvSpPr>
          <p:spPr bwMode="auto">
            <a:xfrm>
              <a:off x="468" y="1974"/>
              <a:ext cx="1566" cy="4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podczas rozmowy z Tobą urzędnik zajmował się prywatnymi sprawami? </a:t>
              </a:r>
            </a:p>
          </p:txBody>
        </p:sp>
        <p:sp>
          <p:nvSpPr>
            <p:cNvPr id="49165" name="Text Box 8"/>
            <p:cNvSpPr txBox="1">
              <a:spLocks noChangeArrowheads="1"/>
            </p:cNvSpPr>
            <p:nvPr/>
          </p:nvSpPr>
          <p:spPr bwMode="auto">
            <a:xfrm>
              <a:off x="476" y="3713"/>
              <a:ext cx="156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lg"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uprzejmie Cię pożegnał?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18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obsługa przedstawionej sprawy</a:t>
            </a:r>
            <a:br>
              <a:rPr lang="pl-PL" smtClean="0"/>
            </a:br>
            <a:endParaRPr lang="pl-PL" smtClean="0"/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dirty="0" smtClean="0"/>
              <a:t>Spis treści</a:t>
            </a:r>
          </a:p>
        </p:txBody>
      </p:sp>
      <p:sp>
        <p:nvSpPr>
          <p:cNvPr id="32773" name="Text Box 3"/>
          <p:cNvSpPr txBox="1">
            <a:spLocks noChangeArrowheads="1"/>
          </p:cNvSpPr>
          <p:nvPr/>
        </p:nvSpPr>
        <p:spPr bwMode="auto">
          <a:xfrm>
            <a:off x="723900" y="15652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METODOLOGIA BADANIA						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23900" y="23495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 Otoczenie - wygląd urzędu						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  </a:t>
            </a: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23900" y="27432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Wygląd zewnętrzny urzędnika i jego stanowisko pracy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723900" y="31369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Zachowanie się urzędnika wobec interesanta - ogólnie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16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723900" y="3530600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obsługa przedstawionej sprawy 	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19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8" name="Text Box 10"/>
          <p:cNvSpPr txBox="1">
            <a:spLocks noChangeArrowheads="1"/>
          </p:cNvSpPr>
          <p:nvPr/>
        </p:nvSpPr>
        <p:spPr bwMode="auto">
          <a:xfrm>
            <a:off x="723900" y="3925888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Urzędnik - sposób załatwienia przedstawionej sprawy 			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23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32779" name="Text Box 11"/>
          <p:cNvSpPr txBox="1">
            <a:spLocks noChangeArrowheads="1"/>
          </p:cNvSpPr>
          <p:nvPr/>
        </p:nvSpPr>
        <p:spPr bwMode="auto">
          <a:xfrm>
            <a:off x="730250" y="1958975"/>
            <a:ext cx="7877175" cy="304800"/>
          </a:xfrm>
          <a:prstGeom prst="rect">
            <a:avLst/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WYNIKI BADANIA						   	    </a:t>
            </a:r>
            <a:r>
              <a:rPr lang="en-US" sz="1400" b="1">
                <a:solidFill>
                  <a:schemeClr val="bg1"/>
                </a:solidFill>
                <a:cs typeface="Tahoma" pitchFamily="34" charset="0"/>
              </a:rPr>
              <a:t>4</a:t>
            </a:r>
            <a:endParaRPr lang="pl-PL" sz="1400" b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(1)</a:t>
            </a:r>
          </a:p>
        </p:txBody>
      </p:sp>
      <p:sp>
        <p:nvSpPr>
          <p:cNvPr id="51206" name="Text Box 3"/>
          <p:cNvSpPr txBox="1">
            <a:spLocks noChangeArrowheads="1"/>
          </p:cNvSpPr>
          <p:nvPr/>
        </p:nvSpPr>
        <p:spPr bwMode="auto">
          <a:xfrm>
            <a:off x="683146" y="1733550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dopytywał o szczegóły przedstawionej przez Ciebie sprawy?</a:t>
            </a:r>
          </a:p>
        </p:txBody>
      </p:sp>
      <p:sp>
        <p:nvSpPr>
          <p:cNvPr id="51207" name="Text Box 4"/>
          <p:cNvSpPr txBox="1">
            <a:spLocks noChangeArrowheads="1"/>
          </p:cNvSpPr>
          <p:nvPr/>
        </p:nvSpPr>
        <p:spPr bwMode="auto">
          <a:xfrm>
            <a:off x="683568" y="2932113"/>
            <a:ext cx="29527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używał zrozumiałej terminologii?</a:t>
            </a:r>
          </a:p>
        </p:txBody>
      </p:sp>
      <p:sp>
        <p:nvSpPr>
          <p:cNvPr id="51208" name="Text Box 5"/>
          <p:cNvSpPr txBox="1">
            <a:spLocks noChangeArrowheads="1"/>
          </p:cNvSpPr>
          <p:nvPr/>
        </p:nvSpPr>
        <p:spPr bwMode="auto">
          <a:xfrm>
            <a:off x="683568" y="4098925"/>
            <a:ext cx="2678113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opuszczał stanowisko pracy w trakcie rozmowy z Tobą?</a:t>
            </a: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517900" y="1416050"/>
          <a:ext cx="5492750" cy="377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Symbol zastępczy numeru slajdu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20</a:t>
            </a:fld>
            <a:endParaRPr lang="pl-PL" dirty="0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(2)</a:t>
            </a:r>
          </a:p>
        </p:txBody>
      </p:sp>
      <p:sp>
        <p:nvSpPr>
          <p:cNvPr id="52230" name="Text Box 2"/>
          <p:cNvSpPr txBox="1">
            <a:spLocks noChangeArrowheads="1"/>
          </p:cNvSpPr>
          <p:nvPr/>
        </p:nvSpPr>
        <p:spPr bwMode="auto">
          <a:xfrm>
            <a:off x="6080125" y="989013"/>
            <a:ext cx="2884488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zaproponował wyjaśnienie formularza/ wniosku / lub wyjaśnił, jak go wypełnić?</a:t>
            </a:r>
          </a:p>
        </p:txBody>
      </p:sp>
      <p:sp>
        <p:nvSpPr>
          <p:cNvPr id="52231" name="Text Box 3"/>
          <p:cNvSpPr txBox="1">
            <a:spLocks noChangeArrowheads="1"/>
          </p:cNvSpPr>
          <p:nvPr/>
        </p:nvSpPr>
        <p:spPr bwMode="auto">
          <a:xfrm>
            <a:off x="1042988" y="989013"/>
            <a:ext cx="3376612" cy="646331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wydał Ci druk formularza / wniosku lub poinformował, gdzie możesz znaleźć taki formularz / wniosek?</a:t>
            </a:r>
          </a:p>
        </p:txBody>
      </p:sp>
      <p:graphicFrame>
        <p:nvGraphicFramePr>
          <p:cNvPr id="10" name="Object 5"/>
          <p:cNvGraphicFramePr>
            <a:graphicFrameLocks noChangeAspect="1"/>
          </p:cNvGraphicFramePr>
          <p:nvPr/>
        </p:nvGraphicFramePr>
        <p:xfrm>
          <a:off x="5661025" y="2279650"/>
          <a:ext cx="2946400" cy="4365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735013" y="2452688"/>
          <a:ext cx="5472112" cy="346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21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5325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OBSŁUGA PRZEDSTAWIONEJ SPRAWY (3)</a:t>
            </a:r>
          </a:p>
        </p:txBody>
      </p:sp>
      <p:sp>
        <p:nvSpPr>
          <p:cNvPr id="53254" name="Text Box 3"/>
          <p:cNvSpPr txBox="1">
            <a:spLocks noChangeArrowheads="1"/>
          </p:cNvSpPr>
          <p:nvPr/>
        </p:nvSpPr>
        <p:spPr bwMode="auto">
          <a:xfrm>
            <a:off x="5425504" y="1052513"/>
            <a:ext cx="3683000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sprawy wydał kartę informacyjną?</a:t>
            </a:r>
          </a:p>
        </p:txBody>
      </p:sp>
      <p:sp>
        <p:nvSpPr>
          <p:cNvPr id="53255" name="Text Box 4"/>
          <p:cNvSpPr txBox="1">
            <a:spLocks noChangeArrowheads="1"/>
          </p:cNvSpPr>
          <p:nvPr/>
        </p:nvSpPr>
        <p:spPr bwMode="auto">
          <a:xfrm>
            <a:off x="853504" y="1052513"/>
            <a:ext cx="3303588" cy="46166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podczas wyjaśniania przedstawionej przez Ciebie sprawy...?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5048250" y="2479675"/>
          <a:ext cx="4060254" cy="3802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682625" y="242252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2117725" y="2155825"/>
          <a:ext cx="4365625" cy="81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22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Urzędnik - sposób załatwienia przedstawionej sprawy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(1)</a:t>
            </a:r>
          </a:p>
        </p:txBody>
      </p:sp>
      <p:sp>
        <p:nvSpPr>
          <p:cNvPr id="55302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2951162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SPRAWY, O KTÓRYCH URZĘDNIK POINFORMOWAŁ SAM (bez dopytywania)</a:t>
            </a: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1093788" y="2057400"/>
          <a:ext cx="7158037" cy="4129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24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(2)</a:t>
            </a:r>
          </a:p>
        </p:txBody>
      </p:sp>
      <p:sp>
        <p:nvSpPr>
          <p:cNvPr id="56326" name="Text Box 2"/>
          <p:cNvSpPr txBox="1">
            <a:spLocks noChangeArrowheads="1"/>
          </p:cNvSpPr>
          <p:nvPr/>
        </p:nvSpPr>
        <p:spPr bwMode="auto">
          <a:xfrm>
            <a:off x="525463" y="1019175"/>
            <a:ext cx="4262437" cy="83026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W jaki sposób urzędnik </a:t>
            </a:r>
            <a:r>
              <a:rPr lang="pl-PL" sz="1200" b="1"/>
              <a:t>SPONTANICZNIE</a:t>
            </a:r>
            <a:r>
              <a:rPr lang="pl-PL" sz="1200"/>
              <a:t>, bez Twojego dopytywania poinformował Cię o opłatach/braku opłat, jakie są wymagane przy załatwianiu przedstawionej przez Ciebie sprawy? </a:t>
            </a:r>
          </a:p>
        </p:txBody>
      </p:sp>
      <p:sp>
        <p:nvSpPr>
          <p:cNvPr id="56327" name="Text Box 5"/>
          <p:cNvSpPr txBox="1">
            <a:spLocks noChangeArrowheads="1"/>
          </p:cNvSpPr>
          <p:nvPr/>
        </p:nvSpPr>
        <p:spPr bwMode="auto">
          <a:xfrm>
            <a:off x="5561013" y="1019175"/>
            <a:ext cx="3332162" cy="276225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Czy </a:t>
            </a:r>
            <a:r>
              <a:rPr lang="pl-PL" sz="1200" b="1"/>
              <a:t>PO</a:t>
            </a:r>
            <a:r>
              <a:rPr lang="pl-PL" sz="1200"/>
              <a:t> </a:t>
            </a:r>
            <a:r>
              <a:rPr lang="pl-PL" sz="1200" b="1"/>
              <a:t>DOPYTANIU</a:t>
            </a:r>
            <a:r>
              <a:rPr lang="pl-PL" sz="1200"/>
              <a:t> urzędnik... </a:t>
            </a:r>
          </a:p>
        </p:txBody>
      </p:sp>
      <p:graphicFrame>
        <p:nvGraphicFramePr>
          <p:cNvPr id="10" name="Object 3"/>
          <p:cNvGraphicFramePr>
            <a:graphicFrameLocks noChangeAspect="1"/>
          </p:cNvGraphicFramePr>
          <p:nvPr/>
        </p:nvGraphicFramePr>
        <p:xfrm>
          <a:off x="4879975" y="2308224"/>
          <a:ext cx="4337050" cy="3870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244475" y="2298700"/>
          <a:ext cx="4575175" cy="3879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25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2162175" y="2047875"/>
          <a:ext cx="4365625" cy="3794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7346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(3)</a:t>
            </a:r>
          </a:p>
        </p:txBody>
      </p:sp>
      <p:sp>
        <p:nvSpPr>
          <p:cNvPr id="57350" name="Text Box 2"/>
          <p:cNvSpPr txBox="1">
            <a:spLocks noChangeArrowheads="1"/>
          </p:cNvSpPr>
          <p:nvPr/>
        </p:nvSpPr>
        <p:spPr bwMode="auto">
          <a:xfrm>
            <a:off x="723900" y="1052513"/>
            <a:ext cx="2884488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poinformował, gdzie można uiścić opłatę?</a:t>
            </a:r>
          </a:p>
        </p:txBody>
      </p:sp>
      <p:sp>
        <p:nvSpPr>
          <p:cNvPr id="57351" name="Text Box 4"/>
          <p:cNvSpPr txBox="1">
            <a:spLocks noChangeArrowheads="1"/>
          </p:cNvSpPr>
          <p:nvPr/>
        </p:nvSpPr>
        <p:spPr bwMode="auto">
          <a:xfrm>
            <a:off x="4783138" y="1052513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/>
              <a:t>Czy urzędnik poinformował o terminie odpowiedzi na przedstawioną sprawę? </a:t>
            </a:r>
          </a:p>
        </p:txBody>
      </p:sp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4737100" y="2111375"/>
          <a:ext cx="4348163" cy="4170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Object 7"/>
          <p:cNvGraphicFramePr>
            <a:graphicFrameLocks noChangeAspect="1"/>
          </p:cNvGraphicFramePr>
          <p:nvPr/>
        </p:nvGraphicFramePr>
        <p:xfrm>
          <a:off x="681038" y="2116138"/>
          <a:ext cx="4348162" cy="417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Symbol zastępczy numeru slajdu 1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26</a:t>
            </a:fld>
            <a:endParaRPr lang="pl-PL" dirty="0"/>
          </a:p>
        </p:txBody>
      </p:sp>
      <p:sp>
        <p:nvSpPr>
          <p:cNvPr id="15" name="Symbol zastępczy stopki 1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98500" y="4975225"/>
          <a:ext cx="7975600" cy="1587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83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(4)</a:t>
            </a:r>
          </a:p>
        </p:txBody>
      </p:sp>
      <p:sp>
        <p:nvSpPr>
          <p:cNvPr id="58374" name="Text Box 5"/>
          <p:cNvSpPr txBox="1">
            <a:spLocks noChangeArrowheads="1"/>
          </p:cNvSpPr>
          <p:nvPr/>
        </p:nvSpPr>
        <p:spPr bwMode="auto">
          <a:xfrm>
            <a:off x="756221" y="3416300"/>
            <a:ext cx="2375619" cy="830997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 wrap="square">
            <a:spAutoFit/>
          </a:bodyPr>
          <a:lstStyle/>
          <a:p>
            <a:r>
              <a:rPr lang="pl-PL" sz="1200" dirty="0"/>
              <a:t>Czy urzędnik poinformował Cię, że istnieje możliwość telefonicznego poinformowania o odbiorze decyzji? </a:t>
            </a:r>
          </a:p>
        </p:txBody>
      </p:sp>
      <p:sp>
        <p:nvSpPr>
          <p:cNvPr id="58375" name="Text Box 6"/>
          <p:cNvSpPr txBox="1">
            <a:spLocks noChangeArrowheads="1"/>
          </p:cNvSpPr>
          <p:nvPr/>
        </p:nvSpPr>
        <p:spPr bwMode="auto">
          <a:xfrm>
            <a:off x="816124" y="1846784"/>
            <a:ext cx="2171700" cy="646112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urzędnik upewnił się, że zrozumiałeś jego /jej wyjaśnienia?</a:t>
            </a:r>
          </a:p>
        </p:txBody>
      </p:sp>
      <p:sp>
        <p:nvSpPr>
          <p:cNvPr id="58376" name="Text Box 7"/>
          <p:cNvSpPr txBox="1">
            <a:spLocks noChangeArrowheads="1"/>
          </p:cNvSpPr>
          <p:nvPr/>
        </p:nvSpPr>
        <p:spPr bwMode="auto">
          <a:xfrm>
            <a:off x="782638" y="5229200"/>
            <a:ext cx="2171700" cy="646113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r>
              <a:rPr lang="pl-PL" sz="1200" dirty="0"/>
              <a:t>Czy podczas rozmowy </a:t>
            </a:r>
            <a:r>
              <a:rPr lang="pl-PL" sz="1200" dirty="0" err="1"/>
              <a:t>odczuwałe</a:t>
            </a:r>
            <a:r>
              <a:rPr lang="pl-PL" sz="1200" dirty="0"/>
              <a:t>(a)ś niechęć ze strony urzędnika?</a:t>
            </a:r>
          </a:p>
        </p:txBody>
      </p:sp>
      <p:graphicFrame>
        <p:nvGraphicFramePr>
          <p:cNvPr id="12" name="Object 3"/>
          <p:cNvGraphicFramePr>
            <a:graphicFrameLocks noChangeAspect="1"/>
          </p:cNvGraphicFramePr>
          <p:nvPr/>
        </p:nvGraphicFramePr>
        <p:xfrm>
          <a:off x="1282700" y="1457325"/>
          <a:ext cx="7531100" cy="3390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Symbol zastępczy numeru slajdu 1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27</a:t>
            </a:fld>
            <a:endParaRPr lang="pl-PL" dirty="0"/>
          </a:p>
        </p:txBody>
      </p:sp>
      <p:sp>
        <p:nvSpPr>
          <p:cNvPr id="14" name="Symbol zastępczy stop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>
                <a:solidFill>
                  <a:schemeClr val="accent1"/>
                </a:solidFill>
              </a:rPr>
              <a:t>URZĘDNIK – SPOSÓB ZAŁATWIENIA PRZEDSTAWIONEJ SPRAWY (5)</a:t>
            </a:r>
          </a:p>
        </p:txBody>
      </p:sp>
      <p:sp>
        <p:nvSpPr>
          <p:cNvPr id="59398" name="Rectangle 3"/>
          <p:cNvSpPr>
            <a:spLocks noChangeArrowheads="1"/>
          </p:cNvSpPr>
          <p:nvPr/>
        </p:nvSpPr>
        <p:spPr bwMode="auto">
          <a:xfrm>
            <a:off x="684213" y="5183188"/>
            <a:ext cx="8255000" cy="841375"/>
          </a:xfrm>
          <a:prstGeom prst="rect">
            <a:avLst/>
          </a:prstGeom>
          <a:noFill/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wrap="none" lIns="0" tIns="0" rIns="0" bIns="0" anchor="ctr"/>
          <a:lstStyle/>
          <a:p>
            <a:pPr>
              <a:lnSpc>
                <a:spcPct val="90000"/>
              </a:lnSpc>
            </a:pPr>
            <a:r>
              <a:rPr lang="pl-PL" sz="2400">
                <a:solidFill>
                  <a:srgbClr val="5090CD"/>
                </a:solidFill>
              </a:rPr>
              <a:t> </a:t>
            </a:r>
          </a:p>
        </p:txBody>
      </p:sp>
      <p:sp>
        <p:nvSpPr>
          <p:cNvPr id="59399" name="Text Box 6"/>
          <p:cNvSpPr txBox="1">
            <a:spLocks noChangeArrowheads="1"/>
          </p:cNvSpPr>
          <p:nvPr/>
        </p:nvSpPr>
        <p:spPr bwMode="auto">
          <a:xfrm>
            <a:off x="755650" y="132238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3586163" y="1597025"/>
          <a:ext cx="5302250" cy="48387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9401" name="Rectangle 8"/>
          <p:cNvSpPr>
            <a:spLocks noChangeArrowheads="1"/>
          </p:cNvSpPr>
          <p:nvPr/>
        </p:nvSpPr>
        <p:spPr bwMode="auto">
          <a:xfrm>
            <a:off x="1341438" y="6108700"/>
            <a:ext cx="2951162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 dirty="0">
                <a:latin typeface="Arial" charset="0"/>
              </a:rPr>
              <a:t>Zsumowane odpowiedzi „zdecydowanie TAK” i „raczej TAK”</a:t>
            </a:r>
            <a:endParaRPr lang="en-GB" sz="1200" dirty="0">
              <a:latin typeface="Arial" charset="0"/>
            </a:endParaRPr>
          </a:p>
        </p:txBody>
      </p:sp>
      <p:grpSp>
        <p:nvGrpSpPr>
          <p:cNvPr id="59402" name="Group 18"/>
          <p:cNvGrpSpPr>
            <a:grpSpLocks/>
          </p:cNvGrpSpPr>
          <p:nvPr/>
        </p:nvGrpSpPr>
        <p:grpSpPr bwMode="auto">
          <a:xfrm>
            <a:off x="755650" y="1843088"/>
            <a:ext cx="2976562" cy="4008437"/>
            <a:chOff x="129" y="1161"/>
            <a:chExt cx="2103" cy="2525"/>
          </a:xfrm>
        </p:grpSpPr>
        <p:sp>
          <p:nvSpPr>
            <p:cNvPr id="59403" name="Rectangle 7"/>
            <p:cNvSpPr>
              <a:spLocks noChangeArrowheads="1"/>
            </p:cNvSpPr>
            <p:nvPr/>
          </p:nvSpPr>
          <p:spPr bwMode="auto">
            <a:xfrm>
              <a:off x="146" y="1161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59404" name="Rectangle 8"/>
            <p:cNvSpPr>
              <a:spLocks noChangeArrowheads="1"/>
            </p:cNvSpPr>
            <p:nvPr/>
          </p:nvSpPr>
          <p:spPr bwMode="auto">
            <a:xfrm>
              <a:off x="129" y="1645"/>
              <a:ext cx="20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59405" name="Rectangle 9"/>
            <p:cNvSpPr>
              <a:spLocks noChangeArrowheads="1"/>
            </p:cNvSpPr>
            <p:nvPr/>
          </p:nvSpPr>
          <p:spPr bwMode="auto">
            <a:xfrm>
              <a:off x="138" y="2230"/>
              <a:ext cx="207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59406" name="Rectangle 10"/>
            <p:cNvSpPr>
              <a:spLocks noChangeArrowheads="1"/>
            </p:cNvSpPr>
            <p:nvPr/>
          </p:nvSpPr>
          <p:spPr bwMode="auto">
            <a:xfrm>
              <a:off x="163" y="2791"/>
              <a:ext cx="2069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59407" name="Rectangle 11"/>
            <p:cNvSpPr>
              <a:spLocks noChangeArrowheads="1"/>
            </p:cNvSpPr>
            <p:nvPr/>
          </p:nvSpPr>
          <p:spPr bwMode="auto">
            <a:xfrm>
              <a:off x="137" y="3398"/>
              <a:ext cx="205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7" name="Symbol zastępczy numeru slajdu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28</a:t>
            </a:fld>
            <a:endParaRPr lang="pl-PL" dirty="0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URZĘDNIK – SPOSÓB ZAŁATWIENIA PRZEDSTAWIONEJ SPRAWY (6)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3898900" y="2057400"/>
          <a:ext cx="5029200" cy="429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60424" name="Group 16"/>
          <p:cNvGrpSpPr>
            <a:grpSpLocks/>
          </p:cNvGrpSpPr>
          <p:nvPr/>
        </p:nvGrpSpPr>
        <p:grpSpPr bwMode="auto">
          <a:xfrm>
            <a:off x="971600" y="2139950"/>
            <a:ext cx="3016200" cy="4097339"/>
            <a:chOff x="137" y="1348"/>
            <a:chExt cx="2095" cy="2274"/>
          </a:xfrm>
        </p:grpSpPr>
        <p:sp>
          <p:nvSpPr>
            <p:cNvPr id="60425" name="Rectangle 8"/>
            <p:cNvSpPr>
              <a:spLocks noChangeArrowheads="1"/>
            </p:cNvSpPr>
            <p:nvPr/>
          </p:nvSpPr>
          <p:spPr bwMode="auto">
            <a:xfrm>
              <a:off x="146" y="1348"/>
              <a:ext cx="207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był uprzejmy i miły?</a:t>
              </a:r>
            </a:p>
          </p:txBody>
        </p:sp>
        <p:sp>
          <p:nvSpPr>
            <p:cNvPr id="60426" name="Rectangle 9"/>
            <p:cNvSpPr>
              <a:spLocks noChangeArrowheads="1"/>
            </p:cNvSpPr>
            <p:nvPr/>
          </p:nvSpPr>
          <p:spPr bwMode="auto">
            <a:xfrm>
              <a:off x="137" y="1805"/>
              <a:ext cx="20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 dirty="0">
                  <a:latin typeface="Arial" charset="0"/>
                </a:rPr>
                <a:t>Czy urzędnik w czasie załatwiania sprawy udzielał informacji w sposób zrozumiały?</a:t>
              </a:r>
            </a:p>
          </p:txBody>
        </p:sp>
        <p:sp>
          <p:nvSpPr>
            <p:cNvPr id="60427" name="Rectangle 10"/>
            <p:cNvSpPr>
              <a:spLocks noChangeArrowheads="1"/>
            </p:cNvSpPr>
            <p:nvPr/>
          </p:nvSpPr>
          <p:spPr bwMode="auto">
            <a:xfrm>
              <a:off x="146" y="2317"/>
              <a:ext cx="2071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udzielał informacji w sposób kompetentny?</a:t>
              </a:r>
            </a:p>
          </p:txBody>
        </p:sp>
        <p:sp>
          <p:nvSpPr>
            <p:cNvPr id="60428" name="Rectangle 11"/>
            <p:cNvSpPr>
              <a:spLocks noChangeArrowheads="1"/>
            </p:cNvSpPr>
            <p:nvPr/>
          </p:nvSpPr>
          <p:spPr bwMode="auto">
            <a:xfrm>
              <a:off x="137" y="2814"/>
              <a:ext cx="209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urzędnik w czasie załatwiania sprawy poświęcił Ci dużo uwagi/ czasu?</a:t>
              </a:r>
            </a:p>
          </p:txBody>
        </p:sp>
        <p:sp>
          <p:nvSpPr>
            <p:cNvPr id="60429" name="Rectangle 12"/>
            <p:cNvSpPr>
              <a:spLocks noChangeArrowheads="1"/>
            </p:cNvSpPr>
            <p:nvPr/>
          </p:nvSpPr>
          <p:spPr bwMode="auto">
            <a:xfrm>
              <a:off x="146" y="3334"/>
              <a:ext cx="204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l-PL" sz="1200">
                  <a:latin typeface="Arial" charset="0"/>
                </a:rPr>
                <a:t>Czy jesteś zadowolony ze sposobu obsługi przez urzędnika?</a:t>
              </a:r>
            </a:p>
          </p:txBody>
        </p:sp>
      </p:grpSp>
      <p:sp>
        <p:nvSpPr>
          <p:cNvPr id="15" name="Symbol zastępczy numeru slajdu 1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29</a:t>
            </a:fld>
            <a:endParaRPr lang="pl-PL" dirty="0"/>
          </a:p>
        </p:txBody>
      </p:sp>
      <p:sp>
        <p:nvSpPr>
          <p:cNvPr id="16" name="Symbol zastępczy stopki 1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755650" y="1322388"/>
            <a:ext cx="29765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 dirty="0" smtClean="0">
                <a:solidFill>
                  <a:schemeClr val="accent1"/>
                </a:solidFill>
              </a:rPr>
              <a:t>ZACHOWANIE URZĘDNIKA</a:t>
            </a:r>
            <a:endParaRPr lang="pl-PL" sz="12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Metodologia badania</a:t>
            </a:r>
          </a:p>
        </p:txBody>
      </p:sp>
      <p:sp>
        <p:nvSpPr>
          <p:cNvPr id="33797" name="pole tekstowe 24"/>
          <p:cNvSpPr>
            <a:spLocks noChangeArrowheads="1"/>
          </p:cNvSpPr>
          <p:nvPr/>
        </p:nvSpPr>
        <p:spPr bwMode="auto">
          <a:xfrm>
            <a:off x="1042988" y="120808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Metoda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3719513" y="119697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obserwacja uczestnicząca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33799" name="pole tekstowe 24"/>
          <p:cNvSpPr>
            <a:spLocks noChangeArrowheads="1"/>
          </p:cNvSpPr>
          <p:nvPr/>
        </p:nvSpPr>
        <p:spPr bwMode="auto">
          <a:xfrm>
            <a:off x="1042988" y="192722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Technika</a:t>
            </a:r>
          </a:p>
        </p:txBody>
      </p:sp>
      <p:sp>
        <p:nvSpPr>
          <p:cNvPr id="33800" name="pole tekstowe 24"/>
          <p:cNvSpPr>
            <a:spLocks noChangeArrowheads="1"/>
          </p:cNvSpPr>
          <p:nvPr/>
        </p:nvSpPr>
        <p:spPr bwMode="auto">
          <a:xfrm>
            <a:off x="1042988" y="4454525"/>
            <a:ext cx="2520950" cy="627063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Dobór próby</a:t>
            </a:r>
          </a:p>
        </p:txBody>
      </p:sp>
      <p:sp>
        <p:nvSpPr>
          <p:cNvPr id="33801" name="pole tekstowe 24"/>
          <p:cNvSpPr>
            <a:spLocks noChangeArrowheads="1"/>
          </p:cNvSpPr>
          <p:nvPr/>
        </p:nvSpPr>
        <p:spPr bwMode="auto">
          <a:xfrm>
            <a:off x="1042988" y="5159375"/>
            <a:ext cx="2520950" cy="625475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Termin realizacji</a:t>
            </a:r>
          </a:p>
        </p:txBody>
      </p:sp>
      <p:sp>
        <p:nvSpPr>
          <p:cNvPr id="33802" name="pole tekstowe 24"/>
          <p:cNvSpPr>
            <a:spLocks noChangeArrowheads="1"/>
          </p:cNvSpPr>
          <p:nvPr/>
        </p:nvSpPr>
        <p:spPr bwMode="auto">
          <a:xfrm>
            <a:off x="1042988" y="2636838"/>
            <a:ext cx="2520950" cy="627062"/>
          </a:xfrm>
          <a:prstGeom prst="roundRect">
            <a:avLst>
              <a:gd name="adj" fmla="val 1666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Wielkość próby</a:t>
            </a:r>
            <a:endParaRPr lang="pl-PL" sz="1400" b="1" i="1">
              <a:solidFill>
                <a:schemeClr val="bg1"/>
              </a:solidFill>
              <a:cs typeface="Tahoma" pitchFamily="34" charset="0"/>
            </a:endParaRPr>
          </a:p>
        </p:txBody>
      </p:sp>
      <p:sp>
        <p:nvSpPr>
          <p:cNvPr id="14" name="Prostokąt zaokrąglony 13"/>
          <p:cNvSpPr/>
          <p:nvPr/>
        </p:nvSpPr>
        <p:spPr>
          <a:xfrm>
            <a:off x="3719513" y="1916113"/>
            <a:ext cx="4860925" cy="631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Tajemniczy Klient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719513" y="4454525"/>
            <a:ext cx="4860925" cy="63023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adresowy według listy urzędów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719513" y="515778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>
                <a:latin typeface="+mj-lt"/>
                <a:cs typeface="Arial" pitchFamily="34" charset="0"/>
              </a:rPr>
              <a:t>27.11.2012 </a:t>
            </a:r>
            <a:r>
              <a:rPr lang="pl-PL" sz="1200" dirty="0">
                <a:latin typeface="+mj-lt"/>
                <a:cs typeface="Arial" pitchFamily="34" charset="0"/>
              </a:rPr>
              <a:t>- 10.12.2012</a:t>
            </a: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8" name="Prostokąt zaokrąglony 17"/>
          <p:cNvSpPr/>
          <p:nvPr/>
        </p:nvSpPr>
        <p:spPr>
          <a:xfrm>
            <a:off x="3719513" y="2636838"/>
            <a:ext cx="4860925" cy="63023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17 urzędów – 340 wizyt (20 wizyt per Urząd)</a:t>
            </a:r>
          </a:p>
        </p:txBody>
      </p:sp>
      <p:sp>
        <p:nvSpPr>
          <p:cNvPr id="33807" name="pole tekstowe 24"/>
          <p:cNvSpPr>
            <a:spLocks noChangeArrowheads="1"/>
          </p:cNvSpPr>
          <p:nvPr/>
        </p:nvSpPr>
        <p:spPr bwMode="auto">
          <a:xfrm>
            <a:off x="1042988" y="3365500"/>
            <a:ext cx="2520950" cy="1006475"/>
          </a:xfrm>
          <a:prstGeom prst="roundRect">
            <a:avLst>
              <a:gd name="adj" fmla="val 7727"/>
            </a:avLst>
          </a:prstGeom>
          <a:solidFill>
            <a:srgbClr val="AF000A"/>
          </a:solidFill>
          <a:ln w="19050">
            <a:solidFill>
              <a:srgbClr val="C0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pl-PL" sz="1400" b="1">
                <a:solidFill>
                  <a:schemeClr val="bg1"/>
                </a:solidFill>
                <a:cs typeface="Tahoma" pitchFamily="34" charset="0"/>
              </a:rPr>
              <a:t>Definicja próby</a:t>
            </a:r>
          </a:p>
        </p:txBody>
      </p:sp>
      <p:sp>
        <p:nvSpPr>
          <p:cNvPr id="20" name="Prostokąt zaokrąglony 19"/>
          <p:cNvSpPr/>
          <p:nvPr/>
        </p:nvSpPr>
        <p:spPr>
          <a:xfrm>
            <a:off x="3719513" y="3357563"/>
            <a:ext cx="4860925" cy="10128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l-PL" sz="1200" dirty="0">
                <a:latin typeface="+mj-lt"/>
                <a:cs typeface="Arial" pitchFamily="34" charset="0"/>
              </a:rPr>
              <a:t>Punkty Informacyjne, stanowiska WOM oraz  Delegatury BAiSO             w urzędach dzielnicy: B</a:t>
            </a:r>
            <a:r>
              <a:rPr lang="en-US" sz="1200" dirty="0" err="1">
                <a:latin typeface="+mj-lt"/>
                <a:cs typeface="Arial" pitchFamily="34" charset="0"/>
              </a:rPr>
              <a:t>emowo</a:t>
            </a:r>
            <a:r>
              <a:rPr lang="pl-PL" sz="1200" dirty="0">
                <a:latin typeface="+mj-lt"/>
                <a:cs typeface="Arial" pitchFamily="34" charset="0"/>
              </a:rPr>
              <a:t>, Białołęka, Bielany, Ochota, Praga Południe, Praga Północ, Rembertów, Śródmieście, Targówek, Ursus, Ursynów, Wawer, Wesoła, Wilanów, Włochy, Wola,  Żoliborz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l-PL" sz="1200" dirty="0">
              <a:latin typeface="+mj-lt"/>
              <a:cs typeface="Tahoma" pitchFamily="34" charset="0"/>
            </a:endParaRPr>
          </a:p>
        </p:txBody>
      </p:sp>
      <p:sp>
        <p:nvSpPr>
          <p:cNvPr id="19" name="Symbol zastępczy numeru slajdu 1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3</a:t>
            </a:fld>
            <a:endParaRPr lang="pl-PL" dirty="0"/>
          </a:p>
        </p:txBody>
      </p:sp>
      <p:sp>
        <p:nvSpPr>
          <p:cNvPr id="21" name="Symbol zastępczy stopki 20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4"/>
          <p:cNvSpPr txBox="1">
            <a:spLocks/>
          </p:cNvSpPr>
          <p:nvPr/>
        </p:nvSpPr>
        <p:spPr>
          <a:xfrm>
            <a:off x="3924300" y="5275330"/>
            <a:ext cx="4462561" cy="71913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b="1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AF000A"/>
              </a:buClr>
              <a:buSzPct val="80000"/>
              <a:buFont typeface="Wingdings" pitchFamily="2" charset="2"/>
              <a:buNone/>
              <a:tabLst/>
              <a:defRPr/>
            </a:pPr>
            <a:r>
              <a:rPr kumimoji="0" lang="pl-PL" sz="18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marta.openchowska@grupaiqs.pl</a:t>
            </a:r>
            <a:endParaRPr kumimoji="0" lang="pl-PL" sz="18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ytuł 6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Wyniki badania</a:t>
            </a:r>
          </a:p>
        </p:txBody>
      </p:sp>
      <p:pic>
        <p:nvPicPr>
          <p:cNvPr id="9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Kryteria oceny</a:t>
            </a:r>
          </a:p>
        </p:txBody>
      </p:sp>
      <p:sp>
        <p:nvSpPr>
          <p:cNvPr id="35845" name="Rectangle 3"/>
          <p:cNvSpPr>
            <a:spLocks noChangeArrowheads="1"/>
          </p:cNvSpPr>
          <p:nvPr/>
        </p:nvSpPr>
        <p:spPr bwMode="auto">
          <a:xfrm>
            <a:off x="703263" y="1828800"/>
            <a:ext cx="7737475" cy="3657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OTOCZENIE - WYGLĄD URZĘDU</a:t>
            </a: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WYGLĄD ZEWNĘTRZNY URZĘDNIKA I JEGO STANOWISKO PRACY</a:t>
            </a:r>
            <a:endParaRPr lang="pl-PL" sz="1400" b="1">
              <a:solidFill>
                <a:srgbClr val="990099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ZACHOWANIE SIĘ WOBEC KLIENTA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OBSŁUGA PRZEDSTAWIONEJ SPRAWY</a:t>
            </a:r>
            <a:endParaRPr lang="pl-PL" sz="1400" b="1">
              <a:solidFill>
                <a:schemeClr val="accent1"/>
              </a:solidFill>
            </a:endParaRPr>
          </a:p>
          <a:p>
            <a:pPr marL="190500" lvl="1" indent="285750">
              <a:lnSpc>
                <a:spcPct val="250000"/>
              </a:lnSpc>
              <a:buClr>
                <a:schemeClr val="accent1"/>
              </a:buClr>
              <a:buFont typeface="Symbol" pitchFamily="18" charset="2"/>
              <a:buChar char="Þ"/>
            </a:pPr>
            <a:r>
              <a:rPr lang="pl-PL" sz="1400" b="1"/>
              <a:t>URZĘDNIK - SPOSÓB ZAŁATWIENIA PRZEDSTAWIONEJ SPRAWY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5</a:t>
            </a:fld>
            <a:endParaRPr lang="pl-PL" dirty="0"/>
          </a:p>
        </p:txBody>
      </p:sp>
      <p:sp>
        <p:nvSpPr>
          <p:cNvPr id="7" name="Symbol zastępczy stopki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ytuł 1"/>
          <p:cNvSpPr>
            <a:spLocks noGrp="1"/>
          </p:cNvSpPr>
          <p:nvPr>
            <p:ph type="title"/>
          </p:nvPr>
        </p:nvSpPr>
        <p:spPr>
          <a:xfrm>
            <a:off x="827088" y="2708275"/>
            <a:ext cx="4005262" cy="2736850"/>
          </a:xfrm>
        </p:spPr>
        <p:txBody>
          <a:bodyPr/>
          <a:lstStyle/>
          <a:p>
            <a:pPr eaLnBrk="1" hangingPunct="1"/>
            <a:r>
              <a:rPr lang="pl-PL" smtClean="0"/>
              <a:t>Otoczenie – wygląd urzędu</a:t>
            </a:r>
          </a:p>
        </p:txBody>
      </p:sp>
      <p:pic>
        <p:nvPicPr>
          <p:cNvPr id="5" name="Symbol zastępczy obrazu 8" descr="slide2.jpg"/>
          <p:cNvPicPr>
            <a:picLocks noGrp="1" noChangeAspect="1"/>
          </p:cNvPicPr>
          <p:nvPr>
            <p:ph type="pic" sz="quarter" idx="11"/>
          </p:nvPr>
        </p:nvPicPr>
        <p:blipFill>
          <a:blip r:embed="rId2" cstate="print"/>
          <a:srcRect l="19205" r="19205"/>
          <a:stretch>
            <a:fillRect/>
          </a:stretch>
        </p:blipFill>
        <p:spPr/>
      </p:pic>
      <p:sp>
        <p:nvSpPr>
          <p:cNvPr id="6" name="Symbol zastępczy stopki 5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7"/>
          <p:cNvGraphicFramePr>
            <a:graphicFrameLocks noChangeAspect="1"/>
          </p:cNvGraphicFramePr>
          <p:nvPr/>
        </p:nvGraphicFramePr>
        <p:xfrm>
          <a:off x="908050" y="2022475"/>
          <a:ext cx="7585075" cy="1050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Object 17"/>
          <p:cNvGraphicFramePr>
            <a:graphicFrameLocks noChangeAspect="1"/>
          </p:cNvGraphicFramePr>
          <p:nvPr/>
        </p:nvGraphicFramePr>
        <p:xfrm>
          <a:off x="889000" y="1985963"/>
          <a:ext cx="7608888" cy="104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78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37893" name="Rectangle 4"/>
          <p:cNvSpPr>
            <a:spLocks noChangeArrowheads="1"/>
          </p:cNvSpPr>
          <p:nvPr/>
        </p:nvSpPr>
        <p:spPr bwMode="auto">
          <a:xfrm>
            <a:off x="684213" y="312420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(1)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3" name="Object 3"/>
          <p:cNvGraphicFramePr>
            <a:graphicFrameLocks noChangeAspect="1"/>
          </p:cNvGraphicFramePr>
          <p:nvPr/>
        </p:nvGraphicFramePr>
        <p:xfrm>
          <a:off x="590550" y="3651250"/>
          <a:ext cx="7556500" cy="2705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895" name="Text Box 4"/>
          <p:cNvSpPr txBox="1">
            <a:spLocks noChangeArrowheads="1"/>
          </p:cNvSpPr>
          <p:nvPr/>
        </p:nvSpPr>
        <p:spPr bwMode="auto">
          <a:xfrm>
            <a:off x="360363" y="1504950"/>
            <a:ext cx="4025900" cy="457200"/>
          </a:xfrm>
          <a:prstGeom prst="rect">
            <a:avLst/>
          </a:prstGeom>
          <a:noFill/>
          <a:ln w="0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 CZAS OCZEKIWANIA NA OBSŁUGĘ PRZED PI/ WOM/ DELEGATURĄ BAiSO</a:t>
            </a:r>
          </a:p>
        </p:txBody>
      </p:sp>
      <p:sp>
        <p:nvSpPr>
          <p:cNvPr id="37896" name="Text Box 5"/>
          <p:cNvSpPr txBox="1">
            <a:spLocks noChangeArrowheads="1"/>
          </p:cNvSpPr>
          <p:nvPr/>
        </p:nvSpPr>
        <p:spPr bwMode="auto">
          <a:xfrm>
            <a:off x="5011738" y="1504950"/>
            <a:ext cx="3663950" cy="45720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lg"/>
          </a:ln>
        </p:spPr>
        <p:txBody>
          <a:bodyPr>
            <a:spAutoFit/>
          </a:bodyPr>
          <a:lstStyle/>
          <a:p>
            <a:pPr algn="ctr"/>
            <a:r>
              <a:rPr lang="pl-PL" sz="1200"/>
              <a:t>ŚREDNIA LICZBA OSÓB W KOLEJCE DO PI/ WOM/ DELEGATUR</a:t>
            </a:r>
            <a:r>
              <a:rPr lang="pl-PL" sz="1200">
                <a:latin typeface="Arial" charset="0"/>
              </a:rPr>
              <a:t>Y</a:t>
            </a:r>
            <a:r>
              <a:rPr lang="pl-PL" sz="1200"/>
              <a:t> BAiSO</a:t>
            </a:r>
          </a:p>
        </p:txBody>
      </p:sp>
      <p:sp>
        <p:nvSpPr>
          <p:cNvPr id="37897" name="Rectangle 16"/>
          <p:cNvSpPr>
            <a:spLocks noChangeArrowheads="1"/>
          </p:cNvSpPr>
          <p:nvPr/>
        </p:nvSpPr>
        <p:spPr bwMode="auto">
          <a:xfrm>
            <a:off x="857250" y="941388"/>
            <a:ext cx="7926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ct val="50000"/>
              </a:spcBef>
            </a:pPr>
            <a:r>
              <a:rPr lang="pl-PL" sz="1200" b="1" dirty="0">
                <a:solidFill>
                  <a:schemeClr val="accent1"/>
                </a:solidFill>
              </a:rPr>
              <a:t>FUNKCJONOWANIE URZĘDU</a:t>
            </a:r>
          </a:p>
        </p:txBody>
      </p:sp>
      <p:sp>
        <p:nvSpPr>
          <p:cNvPr id="37900" name="Rectangle 8"/>
          <p:cNvSpPr>
            <a:spLocks noChangeArrowheads="1"/>
          </p:cNvSpPr>
          <p:nvPr/>
        </p:nvSpPr>
        <p:spPr bwMode="auto">
          <a:xfrm>
            <a:off x="6227763" y="6327775"/>
            <a:ext cx="2293937" cy="390525"/>
          </a:xfrm>
          <a:prstGeom prst="rect">
            <a:avLst/>
          </a:prstGeom>
          <a:noFill/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lIns="180000" rIns="180000" anchor="ctr"/>
          <a:lstStyle/>
          <a:p>
            <a:pPr algn="ctr">
              <a:lnSpc>
                <a:spcPct val="90000"/>
              </a:lnSpc>
            </a:pPr>
            <a:r>
              <a:rPr lang="pl-PL" sz="1200">
                <a:solidFill>
                  <a:srgbClr val="FF0066"/>
                </a:solidFill>
              </a:rPr>
              <a:t>Odsetek odpowiedzi „TAK”</a:t>
            </a:r>
            <a:endParaRPr lang="en-GB" sz="1200">
              <a:solidFill>
                <a:srgbClr val="FF0066"/>
              </a:solidFill>
            </a:endParaRPr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7</a:t>
            </a:fld>
            <a:endParaRPr lang="pl-PL" dirty="0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38917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(2)</a:t>
            </a:r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755650" y="908050"/>
            <a:ext cx="56261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/>
              <a:t>Gdzie znajdują się </a:t>
            </a:r>
            <a:r>
              <a:rPr lang="pl-PL" sz="1200" u="sng"/>
              <a:t>karty informacyjne</a:t>
            </a:r>
            <a:r>
              <a:rPr lang="pl-PL" sz="1200"/>
              <a:t>?</a:t>
            </a:r>
            <a:endParaRPr lang="en-GB" sz="1200"/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/>
        </p:nvGraphicFramePr>
        <p:xfrm>
          <a:off x="728663" y="2166938"/>
          <a:ext cx="8291512" cy="3241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Symbol zastępczy numeru slajdu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8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757238" y="3871913"/>
            <a:ext cx="59309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 na terenie urzędu są w miejscu, w którym łatwo je zauważyć?</a:t>
            </a:r>
          </a:p>
        </p:txBody>
      </p:sp>
      <p:sp>
        <p:nvSpPr>
          <p:cNvPr id="39941" name="Text Box 7"/>
          <p:cNvSpPr txBox="1">
            <a:spLocks noChangeArrowheads="1"/>
          </p:cNvSpPr>
          <p:nvPr/>
        </p:nvSpPr>
        <p:spPr bwMode="auto">
          <a:xfrm>
            <a:off x="684213" y="1238250"/>
            <a:ext cx="5334000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 sz="1200" dirty="0"/>
              <a:t>Czy </a:t>
            </a:r>
            <a:r>
              <a:rPr lang="pl-PL" sz="1200" u="sng" dirty="0"/>
              <a:t>karty informacyjne</a:t>
            </a:r>
            <a:r>
              <a:rPr lang="pl-PL" sz="1200" dirty="0"/>
              <a:t>, które są na terenie urzędu są uporządkowane</a:t>
            </a:r>
          </a:p>
        </p:txBody>
      </p:sp>
      <p:sp>
        <p:nvSpPr>
          <p:cNvPr id="3994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mtClean="0"/>
              <a:t>Urząd dzielnicy Białołęka</a:t>
            </a:r>
          </a:p>
        </p:txBody>
      </p:sp>
      <p:sp>
        <p:nvSpPr>
          <p:cNvPr id="39943" name="Rectangle 4"/>
          <p:cNvSpPr>
            <a:spLocks noChangeArrowheads="1"/>
          </p:cNvSpPr>
          <p:nvPr/>
        </p:nvSpPr>
        <p:spPr bwMode="auto">
          <a:xfrm>
            <a:off x="684213" y="603250"/>
            <a:ext cx="35179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80000" rIns="180000"/>
          <a:lstStyle/>
          <a:p>
            <a:r>
              <a:rPr lang="pl-PL" sz="1200" b="1">
                <a:solidFill>
                  <a:schemeClr val="accent1"/>
                </a:solidFill>
              </a:rPr>
              <a:t>OTOCZENIE – WYGLĄD URZĘDU (3)</a:t>
            </a:r>
            <a:endParaRPr lang="en-GB" sz="1200" b="1">
              <a:solidFill>
                <a:schemeClr val="accent1"/>
              </a:solidFill>
            </a:endParaRPr>
          </a:p>
        </p:txBody>
      </p:sp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706438" y="1754188"/>
          <a:ext cx="7704137" cy="2151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719138" y="4394200"/>
          <a:ext cx="7704137" cy="215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Symbol zastępczy numeru slajdu 1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>
              <a:defRPr/>
            </a:pPr>
            <a:fld id="{5728F03F-6CBB-4EB8-BF7A-0FE3C3277FA0}" type="slidenum">
              <a:rPr lang="pl-PL" smtClean="0"/>
              <a:pPr>
                <a:defRPr/>
              </a:pPr>
              <a:t>9</a:t>
            </a:fld>
            <a:endParaRPr lang="pl-PL" dirty="0"/>
          </a:p>
        </p:txBody>
      </p:sp>
      <p:sp>
        <p:nvSpPr>
          <p:cNvPr id="13" name="Symbol zastępczy stopki 1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Badanie Tajemniczy Klient </a:t>
            </a:r>
            <a:endParaRPr lang="pl-PL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zablon_bazowy_IQS_final15">
  <a:themeElements>
    <a:clrScheme name="IQS 10">
      <a:dk1>
        <a:sysClr val="windowText" lastClr="000000"/>
      </a:dk1>
      <a:lt1>
        <a:sysClr val="window" lastClr="FFFFFF"/>
      </a:lt1>
      <a:dk2>
        <a:srgbClr val="1F497D"/>
      </a:dk2>
      <a:lt2>
        <a:srgbClr val="FF8C19"/>
      </a:lt2>
      <a:accent1>
        <a:srgbClr val="AF000A"/>
      </a:accent1>
      <a:accent2>
        <a:srgbClr val="4C7FBC"/>
      </a:accent2>
      <a:accent3>
        <a:srgbClr val="99CC00"/>
      </a:accent3>
      <a:accent4>
        <a:srgbClr val="703869"/>
      </a:accent4>
      <a:accent5>
        <a:srgbClr val="F5AF01"/>
      </a:accent5>
      <a:accent6>
        <a:srgbClr val="646464"/>
      </a:accent6>
      <a:hlink>
        <a:srgbClr val="003399"/>
      </a:hlink>
      <a:folHlink>
        <a:srgbClr val="0066FF"/>
      </a:folHlink>
    </a:clrScheme>
    <a:fontScheme name="PB Tahom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 vert="horz" wrap="square" lIns="91432" tIns="45716" rIns="91432" bIns="45716" numCol="1" rtlCol="0" anchor="t" anchorCtr="0" compatLnSpc="1">
        <a:prstTxWarp prst="textNoShape">
          <a:avLst/>
        </a:prstTxWarp>
        <a:spAutoFit/>
      </a:bodyPr>
      <a:lstStyle>
        <a:defPPr marL="342872" marR="0" indent="-342872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rgbClr val="C00000"/>
          </a:buClr>
          <a:buSzPct val="90000"/>
          <a:buFont typeface="Wingdings" pitchFamily="2" charset="2"/>
          <a:buChar char="n"/>
          <a:tabLst/>
          <a:defRPr kumimoji="0" sz="1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ahoma" pitchFamily="34" charset="0"/>
            <a:ea typeface="+mn-ea"/>
            <a:cs typeface="Tahoma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6753</TotalTime>
  <Words>1221</Words>
  <Application>Microsoft Office PowerPoint</Application>
  <PresentationFormat>Pokaz na ekranie (4:3)</PresentationFormat>
  <Paragraphs>246</Paragraphs>
  <Slides>30</Slides>
  <Notes>4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30</vt:i4>
      </vt:variant>
    </vt:vector>
  </HeadingPairs>
  <TitlesOfParts>
    <vt:vector size="31" baseType="lpstr">
      <vt:lpstr>szablon_bazowy_IQS_final15</vt:lpstr>
      <vt:lpstr>TAJEMNICZY KLIENT URZĄD DZIELNICY BIAŁOŁĘKA  RAPORT Z BADANIA </vt:lpstr>
      <vt:lpstr>Spis treści</vt:lpstr>
      <vt:lpstr>Metodologia badania</vt:lpstr>
      <vt:lpstr>Wyniki badania</vt:lpstr>
      <vt:lpstr>Kryteria oceny</vt:lpstr>
      <vt:lpstr>Otoczenie – wygląd urzędu</vt:lpstr>
      <vt:lpstr>Urząd dzielnicy Białołęka</vt:lpstr>
      <vt:lpstr>Urząd dzielnicy Białołęka</vt:lpstr>
      <vt:lpstr>Urząd dzielnicy Białołęka</vt:lpstr>
      <vt:lpstr>Slajd 10</vt:lpstr>
      <vt:lpstr>Urząd dzielnicy Białołęka</vt:lpstr>
      <vt:lpstr>Urząd dzielnicy Białołęka</vt:lpstr>
      <vt:lpstr>Urząd dzielnicy Białołęka</vt:lpstr>
      <vt:lpstr>Wygląd zewnętrzny urzędnika i jego stanowisko pracy </vt:lpstr>
      <vt:lpstr>Urząd dzielnicy Białołęka</vt:lpstr>
      <vt:lpstr>Zachowanie urzędnika wobec interesanta </vt:lpstr>
      <vt:lpstr>Urząd dzielnicy Białołęka</vt:lpstr>
      <vt:lpstr>Urząd dzielnicy Białołęka</vt:lpstr>
      <vt:lpstr>Urzędnik - obsługa przedstawionej sprawy </vt:lpstr>
      <vt:lpstr>Urząd dzielnicy Białołęka</vt:lpstr>
      <vt:lpstr>Urząd dzielnicy Białołęka</vt:lpstr>
      <vt:lpstr>Urząd dzielnicy Białołęka</vt:lpstr>
      <vt:lpstr>Urzędnik - sposób załatwienia przedstawionej sprawy</vt:lpstr>
      <vt:lpstr>Urząd dzielnicy Białołęka</vt:lpstr>
      <vt:lpstr>Urząd dzielnicy Białołęka</vt:lpstr>
      <vt:lpstr>Urząd dzielnicy Białołęka</vt:lpstr>
      <vt:lpstr>Urząd dzielnicy Białołęka</vt:lpstr>
      <vt:lpstr>Urząd dzielnicy Białołęka</vt:lpstr>
      <vt:lpstr>Urząd dzielnicy Białołęka</vt:lpstr>
      <vt:lpstr>Slajd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</dc:title>
  <dc:creator>Grupa IQS</dc:creator>
  <cp:lastModifiedBy>mgerc</cp:lastModifiedBy>
  <cp:revision>885</cp:revision>
  <dcterms:created xsi:type="dcterms:W3CDTF">2011-07-08T14:47:09Z</dcterms:created>
  <dcterms:modified xsi:type="dcterms:W3CDTF">2013-02-20T14:46:34Z</dcterms:modified>
</cp:coreProperties>
</file>