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7" autoAdjust="0"/>
    <p:restoredTop sz="94491" autoAdjust="0"/>
  </p:normalViewPr>
  <p:slideViewPr>
    <p:cSldViewPr snapToObjects="1" showGuides="1">
      <p:cViewPr>
        <p:scale>
          <a:sx n="75" d="100"/>
          <a:sy n="75" d="100"/>
        </p:scale>
        <p:origin x="-1158" y="-636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1.1534025374855855E-3"/>
          <c:y val="9.0163934426229525E-2"/>
          <c:w val="0.94925028835063441"/>
          <c:h val="0.91803278688524448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noFill/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71059328"/>
        <c:axId val="71060864"/>
      </c:barChart>
      <c:catAx>
        <c:axId val="71059328"/>
        <c:scaling>
          <c:orientation val="maxMin"/>
        </c:scaling>
        <c:delete val="1"/>
        <c:axPos val="b"/>
        <c:tickLblPos val="none"/>
        <c:crossAx val="71060864"/>
        <c:crosses val="autoZero"/>
        <c:auto val="1"/>
        <c:lblAlgn val="ctr"/>
        <c:lblOffset val="100"/>
      </c:catAx>
      <c:valAx>
        <c:axId val="71060864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71059328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505"/>
          <c:h val="0.39344262295082055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428265918206478"/>
          <c:y val="8.8607594936708861E-2"/>
          <c:w val="0.72006915023460161"/>
          <c:h val="0.9135021097046393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0.05</c:v>
                </c:pt>
                <c:pt idx="1">
                  <c:v>0.2</c:v>
                </c:pt>
                <c:pt idx="2">
                  <c:v>0.05</c:v>
                </c:pt>
                <c:pt idx="3">
                  <c:v>0.05</c:v>
                </c:pt>
                <c:pt idx="4">
                  <c:v>0.95000000000000029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4">
                  <c:v>0.85000000000000031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1">
                  <c:v>0.15000000000000008</c:v>
                </c:pt>
                <c:pt idx="2">
                  <c:v>0.25</c:v>
                </c:pt>
                <c:pt idx="4">
                  <c:v>0.85000000000000031</c:v>
                </c:pt>
              </c:numCache>
            </c:numRef>
          </c:val>
        </c:ser>
        <c:dLbls>
          <c:showVal val="1"/>
        </c:dLbls>
        <c:gapWidth val="60"/>
        <c:axId val="86150528"/>
        <c:axId val="86246528"/>
      </c:barChart>
      <c:catAx>
        <c:axId val="86150528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246528"/>
        <c:crosses val="autoZero"/>
        <c:auto val="1"/>
        <c:lblAlgn val="ctr"/>
        <c:lblOffset val="100"/>
        <c:tickLblSkip val="1"/>
        <c:tickMarkSkip val="1"/>
      </c:catAx>
      <c:valAx>
        <c:axId val="86246528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6150528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73E-3"/>
          <c:w val="0.64353312302839161"/>
          <c:h val="5.9071729957805998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25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0.65000000000000058</c:v>
                </c:pt>
                <c:pt idx="1">
                  <c:v>0.85000000000000042</c:v>
                </c:pt>
                <c:pt idx="2">
                  <c:v>0.45</c:v>
                </c:pt>
                <c:pt idx="4">
                  <c:v>0.9</c:v>
                </c:pt>
                <c:pt idx="5">
                  <c:v>1</c:v>
                </c:pt>
                <c:pt idx="6">
                  <c:v>0.7000000000000004</c:v>
                </c:pt>
                <c:pt idx="8">
                  <c:v>1</c:v>
                </c:pt>
                <c:pt idx="9">
                  <c:v>0.9500000000000004</c:v>
                </c:pt>
                <c:pt idx="10">
                  <c:v>0.85000000000000042</c:v>
                </c:pt>
                <c:pt idx="12">
                  <c:v>0.4</c:v>
                </c:pt>
                <c:pt idx="13">
                  <c:v>0.30000000000000021</c:v>
                </c:pt>
                <c:pt idx="14">
                  <c:v>0.5</c:v>
                </c:pt>
                <c:pt idx="16">
                  <c:v>0.9500000000000004</c:v>
                </c:pt>
                <c:pt idx="17">
                  <c:v>0.9500000000000004</c:v>
                </c:pt>
                <c:pt idx="18">
                  <c:v>1</c:v>
                </c:pt>
                <c:pt idx="20">
                  <c:v>0.05</c:v>
                </c:pt>
                <c:pt idx="2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522E-3"/>
                  <c:y val="9.7115065527172159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9.0809559582339522E-3"/>
                  <c:y val="3.751495880413843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522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308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0.3500000000000002</c:v>
                </c:pt>
                <c:pt idx="1">
                  <c:v>0.15000000000000011</c:v>
                </c:pt>
                <c:pt idx="2">
                  <c:v>0.55000000000000004</c:v>
                </c:pt>
                <c:pt idx="4">
                  <c:v>0.1</c:v>
                </c:pt>
                <c:pt idx="6">
                  <c:v>0.30000000000000021</c:v>
                </c:pt>
                <c:pt idx="9">
                  <c:v>0.05</c:v>
                </c:pt>
                <c:pt idx="10">
                  <c:v>0.15000000000000011</c:v>
                </c:pt>
                <c:pt idx="12">
                  <c:v>0.60000000000000042</c:v>
                </c:pt>
                <c:pt idx="13">
                  <c:v>0.7000000000000004</c:v>
                </c:pt>
                <c:pt idx="14">
                  <c:v>0.5</c:v>
                </c:pt>
                <c:pt idx="16">
                  <c:v>0.05</c:v>
                </c:pt>
                <c:pt idx="17">
                  <c:v>0.05</c:v>
                </c:pt>
                <c:pt idx="20">
                  <c:v>0.9500000000000004</c:v>
                </c:pt>
                <c:pt idx="21">
                  <c:v>1</c:v>
                </c:pt>
                <c:pt idx="22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78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6386176"/>
        <c:axId val="86387712"/>
      </c:barChart>
      <c:catAx>
        <c:axId val="86386176"/>
        <c:scaling>
          <c:orientation val="maxMin"/>
        </c:scaling>
        <c:delete val="1"/>
        <c:axPos val="l"/>
        <c:tickLblPos val="none"/>
        <c:crossAx val="86387712"/>
        <c:crosses val="autoZero"/>
        <c:auto val="1"/>
        <c:lblAlgn val="ctr"/>
        <c:lblOffset val="100"/>
      </c:catAx>
      <c:valAx>
        <c:axId val="8638771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386176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39007891770011355"/>
          <c:y val="2.1008403361344541E-3"/>
          <c:w val="0.57384441939120734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layout>
                <c:manualLayout>
                  <c:x val="-0.59455934360691698"/>
                  <c:y val="6.2620444614317691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6799104006307051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0.95</c:v>
                </c:pt>
                <c:pt idx="1">
                  <c:v>0.85000000023282696</c:v>
                </c:pt>
                <c:pt idx="2">
                  <c:v>0.85</c:v>
                </c:pt>
                <c:pt idx="4">
                  <c:v>0.85</c:v>
                </c:pt>
                <c:pt idx="5">
                  <c:v>0.9</c:v>
                </c:pt>
                <c:pt idx="6">
                  <c:v>0.9</c:v>
                </c:pt>
                <c:pt idx="9">
                  <c:v>0.05</c:v>
                </c:pt>
                <c:pt idx="12">
                  <c:v>0.85</c:v>
                </c:pt>
                <c:pt idx="13">
                  <c:v>0.8</c:v>
                </c:pt>
                <c:pt idx="14">
                  <c:v>0.7</c:v>
                </c:pt>
                <c:pt idx="16">
                  <c:v>0.9</c:v>
                </c:pt>
                <c:pt idx="17">
                  <c:v>0.5</c:v>
                </c:pt>
                <c:pt idx="18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485759301859221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8003E-3"/>
                  <c:y val="-1.8612714729301686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72E-3"/>
                  <c:y val="4.7212949456490981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1">
                  <c:v>0.1</c:v>
                </c:pt>
                <c:pt idx="2">
                  <c:v>0.1</c:v>
                </c:pt>
                <c:pt idx="4">
                  <c:v>0.05</c:v>
                </c:pt>
                <c:pt idx="5">
                  <c:v>0.05</c:v>
                </c:pt>
                <c:pt idx="6">
                  <c:v>0.05</c:v>
                </c:pt>
                <c:pt idx="8">
                  <c:v>0.9</c:v>
                </c:pt>
                <c:pt idx="9">
                  <c:v>0.9</c:v>
                </c:pt>
                <c:pt idx="10">
                  <c:v>0.9</c:v>
                </c:pt>
                <c:pt idx="12">
                  <c:v>0.05</c:v>
                </c:pt>
                <c:pt idx="13">
                  <c:v>0.15</c:v>
                </c:pt>
                <c:pt idx="14">
                  <c:v>0.2</c:v>
                </c:pt>
                <c:pt idx="16">
                  <c:v>0.05</c:v>
                </c:pt>
                <c:pt idx="17">
                  <c:v>0.5</c:v>
                </c:pt>
                <c:pt idx="18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  <c:pt idx="4">
                  <c:v>0.1</c:v>
                </c:pt>
                <c:pt idx="5">
                  <c:v>0.05</c:v>
                </c:pt>
                <c:pt idx="6">
                  <c:v>0.05</c:v>
                </c:pt>
                <c:pt idx="8">
                  <c:v>0.1</c:v>
                </c:pt>
                <c:pt idx="9">
                  <c:v>0.05</c:v>
                </c:pt>
                <c:pt idx="10">
                  <c:v>0.1</c:v>
                </c:pt>
                <c:pt idx="12">
                  <c:v>0.1</c:v>
                </c:pt>
                <c:pt idx="13">
                  <c:v>0.05</c:v>
                </c:pt>
                <c:pt idx="14">
                  <c:v>0.1</c:v>
                </c:pt>
                <c:pt idx="16">
                  <c:v>0.05</c:v>
                </c:pt>
              </c:numCache>
            </c:numRef>
          </c:val>
        </c:ser>
        <c:dLbls>
          <c:showVal val="1"/>
        </c:dLbls>
        <c:gapWidth val="60"/>
        <c:overlap val="100"/>
        <c:axId val="86591360"/>
        <c:axId val="86592896"/>
      </c:barChart>
      <c:catAx>
        <c:axId val="86591360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592896"/>
        <c:crosses val="autoZero"/>
        <c:auto val="1"/>
        <c:lblAlgn val="ctr"/>
        <c:lblOffset val="100"/>
        <c:tickLblSkip val="1"/>
        <c:tickMarkSkip val="1"/>
      </c:catAx>
      <c:valAx>
        <c:axId val="865928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591360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46"/>
          <c:y val="0.92647058823529416"/>
          <c:w val="0.66854565952649581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(N=10)</c:v>
                </c:pt>
                <c:pt idx="2">
                  <c:v>2010 (N=15)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0.67000000000000071</c:v>
                </c:pt>
                <c:pt idx="1">
                  <c:v>0.9</c:v>
                </c:pt>
                <c:pt idx="2">
                  <c:v>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801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(N=10)</c:v>
                </c:pt>
                <c:pt idx="2">
                  <c:v>2010 (N=15)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0.33000000000000035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(N=10)</c:v>
                </c:pt>
                <c:pt idx="2">
                  <c:v>2010 (N=15)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1">
                  <c:v>0.1</c:v>
                </c:pt>
                <c:pt idx="2">
                  <c:v>0.2</c:v>
                </c:pt>
              </c:numCache>
            </c:numRef>
          </c:val>
        </c:ser>
        <c:dLbls>
          <c:showVal val="1"/>
        </c:dLbls>
        <c:gapWidth val="60"/>
        <c:overlap val="100"/>
        <c:axId val="86756352"/>
        <c:axId val="86766336"/>
      </c:barChart>
      <c:catAx>
        <c:axId val="86756352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766336"/>
        <c:crosses val="autoZero"/>
        <c:auto val="1"/>
        <c:lblAlgn val="ctr"/>
        <c:lblOffset val="100"/>
        <c:tickLblSkip val="1"/>
        <c:tickMarkSkip val="1"/>
      </c:catAx>
      <c:valAx>
        <c:axId val="867663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756352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33"/>
          <c:h val="0.29090909090909139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95"/>
          <c:y val="0.10318949343339587"/>
          <c:w val="0.45130641330166343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0.15000000000000011</c:v>
                </c:pt>
                <c:pt idx="2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0.9500000000000004</c:v>
                </c:pt>
                <c:pt idx="1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0.65000000000000058</c:v>
                </c:pt>
                <c:pt idx="1">
                  <c:v>0.2</c:v>
                </c:pt>
                <c:pt idx="4">
                  <c:v>0.15000000000000011</c:v>
                </c:pt>
              </c:numCache>
            </c:numRef>
          </c:val>
        </c:ser>
        <c:dLbls>
          <c:showVal val="1"/>
        </c:dLbls>
        <c:gapWidth val="60"/>
        <c:axId val="86932864"/>
        <c:axId val="86951040"/>
      </c:barChart>
      <c:catAx>
        <c:axId val="86932864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951040"/>
        <c:crosses val="autoZero"/>
        <c:auto val="1"/>
        <c:lblAlgn val="ctr"/>
        <c:lblOffset val="100"/>
        <c:tickLblSkip val="1"/>
        <c:tickMarkSkip val="1"/>
      </c:catAx>
      <c:valAx>
        <c:axId val="869510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932864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634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25"/>
          <c:y val="0.26943005181347152"/>
          <c:w val="0.81473214285714257"/>
          <c:h val="0.73575129533678885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0.1</c:v>
                </c:pt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95"/>
                  <c:y val="-5.7090713254854082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2.7291556061584912E-2"/>
                  <c:y val="3.57947695101439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606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0.9500000000000004</c:v>
                </c:pt>
                <c:pt idx="1">
                  <c:v>1</c:v>
                </c:pt>
                <c:pt idx="2">
                  <c:v>0.85000000000000042</c:v>
                </c:pt>
              </c:numCache>
            </c:numRef>
          </c:val>
        </c:ser>
        <c:dLbls>
          <c:showVal val="1"/>
        </c:dLbls>
        <c:gapWidth val="20"/>
        <c:overlap val="100"/>
        <c:axId val="86990208"/>
        <c:axId val="87008384"/>
      </c:barChart>
      <c:catAx>
        <c:axId val="86990208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008384"/>
        <c:crosses val="autoZero"/>
        <c:auto val="1"/>
        <c:lblAlgn val="ctr"/>
        <c:lblOffset val="100"/>
        <c:tickLblSkip val="1"/>
        <c:tickMarkSkip val="1"/>
      </c:catAx>
      <c:valAx>
        <c:axId val="87008384"/>
        <c:scaling>
          <c:orientation val="minMax"/>
        </c:scaling>
        <c:delete val="1"/>
        <c:axPos val="b"/>
        <c:numFmt formatCode="0%" sourceLinked="1"/>
        <c:tickLblPos val="none"/>
        <c:crossAx val="86990208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75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81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0.15000000000000011</c:v>
                </c:pt>
                <c:pt idx="1">
                  <c:v>0.1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83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0.85000000000000042</c:v>
                </c:pt>
                <c:pt idx="1">
                  <c:v>0.9</c:v>
                </c:pt>
                <c:pt idx="2">
                  <c:v>0.85000000000000042</c:v>
                </c:pt>
              </c:numCache>
            </c:numRef>
          </c:val>
        </c:ser>
        <c:dLbls>
          <c:showVal val="1"/>
        </c:dLbls>
        <c:gapWidth val="20"/>
        <c:overlap val="100"/>
        <c:axId val="87149568"/>
        <c:axId val="87229184"/>
      </c:barChart>
      <c:catAx>
        <c:axId val="87149568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8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229184"/>
        <c:crosses val="autoZero"/>
        <c:auto val="1"/>
        <c:lblAlgn val="ctr"/>
        <c:lblOffset val="100"/>
        <c:tickLblSkip val="1"/>
        <c:tickMarkSkip val="1"/>
      </c:catAx>
      <c:valAx>
        <c:axId val="87229184"/>
        <c:scaling>
          <c:orientation val="minMax"/>
        </c:scaling>
        <c:delete val="1"/>
        <c:axPos val="b"/>
        <c:numFmt formatCode="0%" sourceLinked="1"/>
        <c:tickLblPos val="none"/>
        <c:crossAx val="87149568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1</c:v>
                </c:pt>
                <c:pt idx="1">
                  <c:v>0.9</c:v>
                </c:pt>
                <c:pt idx="2">
                  <c:v>0.9</c:v>
                </c:pt>
                <c:pt idx="4">
                  <c:v>1</c:v>
                </c:pt>
                <c:pt idx="5">
                  <c:v>0.9</c:v>
                </c:pt>
                <c:pt idx="6">
                  <c:v>0.9500000000000004</c:v>
                </c:pt>
                <c:pt idx="8">
                  <c:v>0.1</c:v>
                </c:pt>
                <c:pt idx="9">
                  <c:v>0.05</c:v>
                </c:pt>
                <c:pt idx="10">
                  <c:v>0.05</c:v>
                </c:pt>
                <c:pt idx="14">
                  <c:v>0.05</c:v>
                </c:pt>
                <c:pt idx="16">
                  <c:v>0.05</c:v>
                </c:pt>
                <c:pt idx="17">
                  <c:v>0.05</c:v>
                </c:pt>
                <c:pt idx="18">
                  <c:v>0.1</c:v>
                </c:pt>
                <c:pt idx="20">
                  <c:v>0.9500000000000004</c:v>
                </c:pt>
                <c:pt idx="21">
                  <c:v>0.9</c:v>
                </c:pt>
                <c:pt idx="2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0%</c:formatCode>
                <c:ptCount val="23"/>
                <c:pt idx="1">
                  <c:v>0.1</c:v>
                </c:pt>
                <c:pt idx="2">
                  <c:v>0.1</c:v>
                </c:pt>
                <c:pt idx="5">
                  <c:v>0.1</c:v>
                </c:pt>
                <c:pt idx="6">
                  <c:v>0.05</c:v>
                </c:pt>
                <c:pt idx="8">
                  <c:v>0.9</c:v>
                </c:pt>
                <c:pt idx="9">
                  <c:v>0.9500000000000004</c:v>
                </c:pt>
                <c:pt idx="10">
                  <c:v>0.9500000000000004</c:v>
                </c:pt>
                <c:pt idx="12">
                  <c:v>1</c:v>
                </c:pt>
                <c:pt idx="13">
                  <c:v>1</c:v>
                </c:pt>
                <c:pt idx="14">
                  <c:v>0.9500000000000004</c:v>
                </c:pt>
                <c:pt idx="16">
                  <c:v>0.9500000000000004</c:v>
                </c:pt>
                <c:pt idx="17">
                  <c:v>0.9500000000000004</c:v>
                </c:pt>
                <c:pt idx="18">
                  <c:v>0.9</c:v>
                </c:pt>
                <c:pt idx="20">
                  <c:v>0.05</c:v>
                </c:pt>
                <c:pt idx="21">
                  <c:v>0.1</c:v>
                </c:pt>
                <c:pt idx="2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gapWidth val="75"/>
        <c:overlap val="100"/>
        <c:axId val="87359872"/>
        <c:axId val="87361408"/>
      </c:barChart>
      <c:catAx>
        <c:axId val="87359872"/>
        <c:scaling>
          <c:orientation val="maxMin"/>
        </c:scaling>
        <c:axPos val="l"/>
        <c:numFmt formatCode="General" sourceLinked="1"/>
        <c:majorTickMark val="none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361408"/>
        <c:crosses val="autoZero"/>
        <c:auto val="1"/>
        <c:lblAlgn val="ctr"/>
        <c:lblOffset val="100"/>
        <c:tickLblSkip val="1"/>
        <c:tickMarkSkip val="1"/>
      </c:catAx>
      <c:valAx>
        <c:axId val="87361408"/>
        <c:scaling>
          <c:orientation val="minMax"/>
          <c:max val="1"/>
          <c:min val="0"/>
        </c:scaling>
        <c:axPos val="t"/>
        <c:numFmt formatCode="0%" sourceLinked="1"/>
        <c:majorTickMark val="none"/>
        <c:tickLblPos val="none"/>
        <c:spPr>
          <a:ln w="9525">
            <a:noFill/>
          </a:ln>
        </c:spPr>
        <c:crossAx val="87359872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8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(N=18)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(N=18)</c:v>
                </c:pt>
                <c:pt idx="10">
                  <c:v>2010 (N=19)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0.8</c:v>
                </c:pt>
                <c:pt idx="1">
                  <c:v>0.5</c:v>
                </c:pt>
                <c:pt idx="2">
                  <c:v>0.53</c:v>
                </c:pt>
                <c:pt idx="4">
                  <c:v>0.9500000000000004</c:v>
                </c:pt>
                <c:pt idx="5">
                  <c:v>0.89</c:v>
                </c:pt>
                <c:pt idx="6">
                  <c:v>1</c:v>
                </c:pt>
                <c:pt idx="8">
                  <c:v>0.2</c:v>
                </c:pt>
                <c:pt idx="9">
                  <c:v>0.05</c:v>
                </c:pt>
                <c:pt idx="10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-6.9400573483227915E-4"/>
                  <c:y val="4.94582200870918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088620203220196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9E-2"/>
                  <c:y val="-2.7357790885252716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(N=18)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(N=18)</c:v>
                </c:pt>
                <c:pt idx="10">
                  <c:v>2010 (N=19)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0.2</c:v>
                </c:pt>
                <c:pt idx="1">
                  <c:v>0.5</c:v>
                </c:pt>
                <c:pt idx="2">
                  <c:v>0.47000000000000008</c:v>
                </c:pt>
                <c:pt idx="4">
                  <c:v>0.05</c:v>
                </c:pt>
                <c:pt idx="5">
                  <c:v>0.11</c:v>
                </c:pt>
                <c:pt idx="8">
                  <c:v>0.8</c:v>
                </c:pt>
                <c:pt idx="9">
                  <c:v>0.9500000000000004</c:v>
                </c:pt>
                <c:pt idx="10">
                  <c:v>0.84000000000000041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113"/>
                  <c:y val="4.9455472095045472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84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(N=18)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(N=18)</c:v>
                </c:pt>
                <c:pt idx="10">
                  <c:v>2010 (N=19)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87536384"/>
        <c:axId val="87537920"/>
      </c:barChart>
      <c:catAx>
        <c:axId val="87536384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537920"/>
        <c:crosses val="autoZero"/>
        <c:auto val="1"/>
        <c:lblAlgn val="ctr"/>
        <c:lblOffset val="100"/>
        <c:tickLblSkip val="1"/>
        <c:tickMarkSkip val="1"/>
      </c:catAx>
      <c:valAx>
        <c:axId val="8753792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536384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6271246266630475"/>
          <c:y val="5.942275042444839E-2"/>
          <c:w val="0.62982487102905271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(N=19)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</c:v>
                </c:pt>
                <c:pt idx="1">
                  <c:v>6.0000000000000032E-2</c:v>
                </c:pt>
                <c:pt idx="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(N=19)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0.45</c:v>
                </c:pt>
                <c:pt idx="1">
                  <c:v>0.61000000000000043</c:v>
                </c:pt>
                <c:pt idx="2">
                  <c:v>0.58000000000000007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5E-2"/>
                  <c:y val="-1.883228348887318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6E-3"/>
                  <c:y val="-2.0699848061514356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(N=19)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0.45</c:v>
                </c:pt>
                <c:pt idx="1">
                  <c:v>0.33000000000000035</c:v>
                </c:pt>
                <c:pt idx="2">
                  <c:v>0.37000000000000022</c:v>
                </c:pt>
              </c:numCache>
            </c:numRef>
          </c:val>
        </c:ser>
        <c:dLbls>
          <c:showVal val="1"/>
        </c:dLbls>
        <c:gapWidth val="20"/>
        <c:overlap val="100"/>
        <c:axId val="88003328"/>
        <c:axId val="88004864"/>
      </c:barChart>
      <c:catAx>
        <c:axId val="88003328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004864"/>
        <c:crosses val="autoZero"/>
        <c:auto val="1"/>
        <c:lblAlgn val="ctr"/>
        <c:lblOffset val="100"/>
        <c:tickLblSkip val="1"/>
        <c:tickMarkSkip val="1"/>
      </c:catAx>
      <c:valAx>
        <c:axId val="88004864"/>
        <c:scaling>
          <c:orientation val="minMax"/>
        </c:scaling>
        <c:delete val="1"/>
        <c:axPos val="l"/>
        <c:numFmt formatCode="0%" sourceLinked="1"/>
        <c:tickLblPos val="none"/>
        <c:crossAx val="88003328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25"/>
          <c:w val="0.28358208955223935"/>
          <c:h val="0.32937181663837062"/>
        </c:manualLayout>
      </c:layout>
      <c:spPr>
        <a:noFill/>
        <a:ln w="1488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7E-3"/>
          <c:y val="8.9430894308943229E-2"/>
          <c:w val="0.94925028835063441"/>
          <c:h val="0.918699186991869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538">
              <a:noFill/>
              <a:prstDash val="solid"/>
            </a:ln>
          </c:spPr>
          <c:dLbls>
            <c:spPr>
              <a:noFill/>
              <a:ln w="23076">
                <a:noFill/>
              </a:ln>
            </c:spPr>
            <c:txPr>
              <a:bodyPr/>
              <a:lstStyle/>
              <a:p>
                <a:pPr>
                  <a:defRPr sz="999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0.75000000000000044</c:v>
                </c:pt>
                <c:pt idx="2">
                  <c:v>5.7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076">
              <a:noFill/>
            </a:ln>
          </c:spPr>
          <c:dLbls>
            <c:spPr>
              <a:noFill/>
              <a:ln w="23076">
                <a:noFill/>
              </a:ln>
            </c:spPr>
            <c:txPr>
              <a:bodyPr/>
              <a:lstStyle/>
              <a:p>
                <a:pPr>
                  <a:defRPr sz="999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</c:v>
                </c:pt>
                <c:pt idx="2">
                  <c:v>2.3499999999999988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076">
              <a:noFill/>
            </a:ln>
          </c:spPr>
          <c:dLbls>
            <c:spPr>
              <a:noFill/>
              <a:ln w="23076">
                <a:noFill/>
              </a:ln>
            </c:spPr>
            <c:txPr>
              <a:bodyPr/>
              <a:lstStyle/>
              <a:p>
                <a:pPr>
                  <a:defRPr sz="999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2.3299999999999987</c:v>
                </c:pt>
                <c:pt idx="2">
                  <c:v>4.0999999999999996</c:v>
                </c:pt>
              </c:numCache>
            </c:numRef>
          </c:val>
        </c:ser>
        <c:dLbls>
          <c:showVal val="1"/>
        </c:dLbls>
        <c:gapWidth val="60"/>
        <c:overlap val="-60"/>
        <c:axId val="79988224"/>
        <c:axId val="79989760"/>
      </c:barChart>
      <c:catAx>
        <c:axId val="79988224"/>
        <c:scaling>
          <c:orientation val="maxMin"/>
        </c:scaling>
        <c:delete val="1"/>
        <c:axPos val="b"/>
        <c:tickLblPos val="none"/>
        <c:crossAx val="79989760"/>
        <c:crosses val="autoZero"/>
        <c:auto val="1"/>
        <c:lblAlgn val="ctr"/>
        <c:lblOffset val="100"/>
      </c:catAx>
      <c:valAx>
        <c:axId val="79989760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79988224"/>
        <c:crosses val="autoZero"/>
        <c:crossBetween val="between"/>
      </c:valAx>
      <c:spPr>
        <a:noFill/>
        <a:ln w="23076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9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1013058839483154"/>
          <c:y val="0.11019283746556474"/>
          <c:w val="0.63057195150965961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0.7000000000000004</c:v>
                </c:pt>
                <c:pt idx="1">
                  <c:v>0.05</c:v>
                </c:pt>
                <c:pt idx="3">
                  <c:v>0.25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0.78</c:v>
                </c:pt>
                <c:pt idx="1">
                  <c:v>6.0000000000000032E-2</c:v>
                </c:pt>
                <c:pt idx="2">
                  <c:v>6.0000000000000032E-2</c:v>
                </c:pt>
                <c:pt idx="3">
                  <c:v>0.11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  <c:pt idx="3">
                  <c:v>0.1</c:v>
                </c:pt>
              </c:numCache>
            </c:numRef>
          </c:val>
        </c:ser>
        <c:dLbls>
          <c:showVal val="1"/>
        </c:dLbls>
        <c:gapWidth val="60"/>
        <c:axId val="87798144"/>
        <c:axId val="87799680"/>
      </c:barChart>
      <c:catAx>
        <c:axId val="87798144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799680"/>
        <c:crosses val="autoZero"/>
        <c:auto val="1"/>
        <c:lblAlgn val="ctr"/>
        <c:lblOffset val="100"/>
        <c:tickLblSkip val="1"/>
        <c:tickMarkSkip val="1"/>
      </c:catAx>
      <c:valAx>
        <c:axId val="877996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798144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39970658866895953"/>
          <c:y val="0.12531328320802004"/>
          <c:w val="0.60029341133104064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0.30000000000000021</c:v>
                </c:pt>
                <c:pt idx="1">
                  <c:v>0.2</c:v>
                </c:pt>
                <c:pt idx="2">
                  <c:v>0.05</c:v>
                </c:pt>
                <c:pt idx="3">
                  <c:v>0.5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6.0000000000000032E-2</c:v>
                </c:pt>
                <c:pt idx="1">
                  <c:v>6.0000000000000032E-2</c:v>
                </c:pt>
                <c:pt idx="2">
                  <c:v>0.11</c:v>
                </c:pt>
                <c:pt idx="3">
                  <c:v>0.78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 formatCode="0%">
                  <c:v>0.15000000000000011</c:v>
                </c:pt>
                <c:pt idx="2" formatCode="0%">
                  <c:v>0.05</c:v>
                </c:pt>
                <c:pt idx="3" formatCode="0%">
                  <c:v>0.8</c:v>
                </c:pt>
              </c:numCache>
            </c:numRef>
          </c:val>
        </c:ser>
        <c:dLbls>
          <c:showVal val="1"/>
        </c:dLbls>
        <c:gapWidth val="60"/>
        <c:axId val="87817216"/>
        <c:axId val="87971328"/>
      </c:barChart>
      <c:catAx>
        <c:axId val="87817216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971328"/>
        <c:crosses val="autoZero"/>
        <c:auto val="1"/>
        <c:lblAlgn val="ctr"/>
        <c:lblOffset val="100"/>
        <c:tickLblSkip val="1"/>
        <c:tickMarkSkip val="1"/>
      </c:catAx>
      <c:valAx>
        <c:axId val="8797132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817216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45523630637079454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 formatCode="0%">
                  <c:v>0.9500000000000004</c:v>
                </c:pt>
                <c:pt idx="3" formatCode="0%">
                  <c:v>0.2</c:v>
                </c:pt>
                <c:pt idx="4" formatCode="0%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0.8300000000000004</c:v>
                </c:pt>
                <c:pt idx="1">
                  <c:v>6.0000000000000032E-2</c:v>
                </c:pt>
                <c:pt idx="2">
                  <c:v>6.0000000000000032E-2</c:v>
                </c:pt>
                <c:pt idx="3">
                  <c:v>0.11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  <c:pt idx="4">
                  <c:v>0.1</c:v>
                </c:pt>
                <c:pt idx="5">
                  <c:v>0.05</c:v>
                </c:pt>
              </c:numCache>
            </c:numRef>
          </c:val>
        </c:ser>
        <c:dLbls>
          <c:showVal val="1"/>
        </c:dLbls>
        <c:gapWidth val="60"/>
        <c:axId val="87695744"/>
        <c:axId val="87697280"/>
      </c:barChart>
      <c:catAx>
        <c:axId val="87695744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697280"/>
        <c:crosses val="autoZero"/>
        <c:auto val="1"/>
        <c:lblAlgn val="ctr"/>
        <c:lblOffset val="100"/>
        <c:tickLblSkip val="1"/>
        <c:tickMarkSkip val="1"/>
      </c:catAx>
      <c:valAx>
        <c:axId val="876972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695744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45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87722624"/>
        <c:axId val="87736704"/>
      </c:barChart>
      <c:catAx>
        <c:axId val="87722624"/>
        <c:scaling>
          <c:orientation val="maxMin"/>
        </c:scaling>
        <c:delete val="1"/>
        <c:axPos val="l"/>
        <c:numFmt formatCode="General" sourceLinked="1"/>
        <c:tickLblPos val="none"/>
        <c:crossAx val="87736704"/>
        <c:crosses val="autoZero"/>
        <c:auto val="1"/>
        <c:lblAlgn val="ctr"/>
        <c:lblOffset val="100"/>
      </c:catAx>
      <c:valAx>
        <c:axId val="87736704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7722624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12E-2"/>
          <c:y val="1.1627906976744165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4933333333333368"/>
          <c:y val="8.3140877598152627E-2"/>
          <c:w val="0.752000000000001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0.75000000000000044</c:v>
                </c:pt>
                <c:pt idx="1">
                  <c:v>0.65000000000000058</c:v>
                </c:pt>
                <c:pt idx="2">
                  <c:v>0.7000000000000004</c:v>
                </c:pt>
                <c:pt idx="3">
                  <c:v>0.5</c:v>
                </c:pt>
                <c:pt idx="4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0.89</c:v>
                </c:pt>
                <c:pt idx="1">
                  <c:v>0.47000000000000008</c:v>
                </c:pt>
                <c:pt idx="2">
                  <c:v>0.53</c:v>
                </c:pt>
                <c:pt idx="3">
                  <c:v>0.47000000000000008</c:v>
                </c:pt>
                <c:pt idx="4">
                  <c:v>0.11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</c:v>
                </c:pt>
                <c:pt idx="1">
                  <c:v>0.4</c:v>
                </c:pt>
                <c:pt idx="2">
                  <c:v>0.55000000000000004</c:v>
                </c:pt>
                <c:pt idx="3">
                  <c:v>0.45</c:v>
                </c:pt>
                <c:pt idx="4">
                  <c:v>0.2</c:v>
                </c:pt>
              </c:numCache>
            </c:numRef>
          </c:val>
        </c:ser>
        <c:dLbls>
          <c:showVal val="1"/>
        </c:dLbls>
        <c:gapWidth val="60"/>
        <c:axId val="89681280"/>
        <c:axId val="89687168"/>
      </c:barChart>
      <c:catAx>
        <c:axId val="8968128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687168"/>
        <c:crosses val="autoZero"/>
        <c:auto val="1"/>
        <c:lblAlgn val="ctr"/>
        <c:lblOffset val="100"/>
        <c:tickLblSkip val="1"/>
        <c:tickMarkSkip val="1"/>
      </c:catAx>
      <c:valAx>
        <c:axId val="896871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681280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6.4718407551498117E-2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55"/>
          <c:y val="0.10828303088619952"/>
          <c:w val="0.7478070175438617"/>
          <c:h val="0.8917169691138004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(N=7)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0.43000000000000022</c:v>
                </c:pt>
                <c:pt idx="1">
                  <c:v>0.2900000000000002</c:v>
                </c:pt>
                <c:pt idx="2">
                  <c:v>0.2900000000000002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0.68</c:v>
                </c:pt>
                <c:pt idx="1">
                  <c:v>0.05</c:v>
                </c:pt>
                <c:pt idx="2">
                  <c:v>0.26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0.43000000000000022</c:v>
                </c:pt>
              </c:numCache>
            </c:numRef>
          </c:val>
        </c:ser>
        <c:dLbls>
          <c:showVal val="1"/>
        </c:dLbls>
        <c:gapWidth val="60"/>
        <c:axId val="89902464"/>
        <c:axId val="89916544"/>
      </c:barChart>
      <c:catAx>
        <c:axId val="89902464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916544"/>
        <c:crosses val="autoZero"/>
        <c:auto val="1"/>
        <c:lblAlgn val="ctr"/>
        <c:lblOffset val="100"/>
        <c:tickLblSkip val="1"/>
        <c:tickMarkSkip val="1"/>
      </c:catAx>
      <c:valAx>
        <c:axId val="899165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902464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81"/>
          <c:h val="8.5845474135010272E-2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6"/>
          <c:w val="0.46153846153846206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CC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0.3500000000000002</c:v>
                </c:pt>
                <c:pt idx="1">
                  <c:v>0.2</c:v>
                </c:pt>
                <c:pt idx="2">
                  <c:v>0.05</c:v>
                </c:pt>
                <c:pt idx="3">
                  <c:v>0.05</c:v>
                </c:pt>
                <c:pt idx="4">
                  <c:v>0.3500000000000002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0.53</c:v>
                </c:pt>
                <c:pt idx="1">
                  <c:v>0.16</c:v>
                </c:pt>
                <c:pt idx="2">
                  <c:v>0.05</c:v>
                </c:pt>
                <c:pt idx="4">
                  <c:v>0.26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0.32000000000000023</c:v>
                </c:pt>
                <c:pt idx="1">
                  <c:v>0.11</c:v>
                </c:pt>
                <c:pt idx="2">
                  <c:v>0.11</c:v>
                </c:pt>
                <c:pt idx="3">
                  <c:v>0.05</c:v>
                </c:pt>
                <c:pt idx="4">
                  <c:v>0.42000000000000021</c:v>
                </c:pt>
              </c:numCache>
            </c:numRef>
          </c:val>
        </c:ser>
        <c:dLbls>
          <c:showVal val="1"/>
        </c:dLbls>
        <c:gapWidth val="60"/>
        <c:axId val="89971712"/>
        <c:axId val="89977600"/>
      </c:barChart>
      <c:catAx>
        <c:axId val="89971712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977600"/>
        <c:crosses val="autoZero"/>
        <c:auto val="1"/>
        <c:lblAlgn val="ctr"/>
        <c:lblOffset val="100"/>
        <c:tickLblSkip val="1"/>
        <c:tickMarkSkip val="1"/>
      </c:catAx>
      <c:valAx>
        <c:axId val="8997760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971712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8.4913849762233151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82"/>
          <c:y val="8.6956521739130543E-2"/>
          <c:w val="0.74342105263158154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 formatCode="0%">
                  <c:v>0.25</c:v>
                </c:pt>
                <c:pt idx="2" formatCode="0%">
                  <c:v>0.2</c:v>
                </c:pt>
                <c:pt idx="3" formatCode="0%">
                  <c:v>0.55000000000000004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0.32000000000000023</c:v>
                </c:pt>
                <c:pt idx="1">
                  <c:v>0.32000000000000023</c:v>
                </c:pt>
                <c:pt idx="2">
                  <c:v>0.11</c:v>
                </c:pt>
                <c:pt idx="3">
                  <c:v>0.58000000000000007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  <c:pt idx="0" formatCode="0%">
                  <c:v>0.2</c:v>
                </c:pt>
                <c:pt idx="2" formatCode="0%">
                  <c:v>0.30000000000000021</c:v>
                </c:pt>
                <c:pt idx="3" formatCode="0%">
                  <c:v>0.5</c:v>
                </c:pt>
              </c:numCache>
            </c:numRef>
          </c:val>
        </c:ser>
        <c:dLbls>
          <c:showVal val="1"/>
        </c:dLbls>
        <c:gapWidth val="60"/>
        <c:axId val="90012288"/>
        <c:axId val="90038656"/>
      </c:barChart>
      <c:catAx>
        <c:axId val="9001228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038656"/>
        <c:crosses val="autoZero"/>
        <c:auto val="1"/>
        <c:lblAlgn val="ctr"/>
        <c:lblOffset val="100"/>
        <c:tickLblSkip val="1"/>
        <c:tickMarkSkip val="1"/>
      </c:catAx>
      <c:valAx>
        <c:axId val="900386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012288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4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90297472"/>
        <c:axId val="90299008"/>
      </c:barChart>
      <c:catAx>
        <c:axId val="90297472"/>
        <c:scaling>
          <c:orientation val="maxMin"/>
        </c:scaling>
        <c:delete val="1"/>
        <c:axPos val="l"/>
        <c:numFmt formatCode="General" sourceLinked="1"/>
        <c:tickLblPos val="none"/>
        <c:crossAx val="90299008"/>
        <c:crosses val="autoZero"/>
        <c:auto val="1"/>
        <c:lblAlgn val="ctr"/>
        <c:lblOffset val="100"/>
      </c:catAx>
      <c:valAx>
        <c:axId val="90299008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90297472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215461703646E-2"/>
          <c:y val="2.5062432049550291E-3"/>
          <c:w val="0.91503267973856206"/>
          <c:h val="7.6786083747899719E-2"/>
        </c:manualLayout>
      </c:layout>
      <c:spPr>
        <a:noFill/>
        <a:ln w="25399">
          <a:noFill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44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0.75000000000000044</c:v>
                </c:pt>
                <c:pt idx="2" formatCode="0%">
                  <c:v>0.25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0.68</c:v>
                </c:pt>
                <c:pt idx="1">
                  <c:v>0.05</c:v>
                </c:pt>
                <c:pt idx="2">
                  <c:v>0.26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dLbl>
              <c:idx val="1"/>
              <c:delete val="1"/>
            </c:dLbl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0.8300000000000004</c:v>
                </c:pt>
                <c:pt idx="1">
                  <c:v>6.0000000000000032E-2</c:v>
                </c:pt>
                <c:pt idx="2">
                  <c:v>0.11</c:v>
                </c:pt>
              </c:numCache>
            </c:numRef>
          </c:val>
        </c:ser>
        <c:dLbls>
          <c:showVal val="1"/>
        </c:dLbls>
        <c:gapWidth val="60"/>
        <c:axId val="90338816"/>
        <c:axId val="90340352"/>
      </c:barChart>
      <c:catAx>
        <c:axId val="9033881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340352"/>
        <c:crosses val="autoZero"/>
        <c:auto val="1"/>
        <c:lblAlgn val="ctr"/>
        <c:lblOffset val="100"/>
        <c:tickLblSkip val="1"/>
        <c:tickMarkSkip val="1"/>
      </c:catAx>
      <c:valAx>
        <c:axId val="9034035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33881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92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60"/>
        <c:axId val="80508800"/>
        <c:axId val="80510336"/>
      </c:barChart>
      <c:catAx>
        <c:axId val="80508800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0510336"/>
        <c:crosses val="autoZero"/>
        <c:auto val="1"/>
        <c:lblAlgn val="ctr"/>
        <c:lblOffset val="100"/>
        <c:tickLblSkip val="1"/>
        <c:tickMarkSkip val="1"/>
      </c:catAx>
      <c:valAx>
        <c:axId val="8051033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050880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44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1">
                  <c:v>0.16</c:v>
                </c:pt>
                <c:pt idx="2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13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1</c:v>
                </c:pt>
                <c:pt idx="1">
                  <c:v>0.84000000000000041</c:v>
                </c:pt>
                <c:pt idx="2">
                  <c:v>0.89</c:v>
                </c:pt>
              </c:numCache>
            </c:numRef>
          </c:val>
        </c:ser>
        <c:dLbls>
          <c:showVal val="1"/>
        </c:dLbls>
        <c:gapWidth val="60"/>
        <c:overlap val="100"/>
        <c:axId val="90557440"/>
        <c:axId val="90723072"/>
      </c:barChart>
      <c:catAx>
        <c:axId val="90557440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723072"/>
        <c:crosses val="autoZero"/>
        <c:auto val="1"/>
        <c:lblAlgn val="ctr"/>
        <c:lblOffset val="100"/>
        <c:tickLblSkip val="1"/>
        <c:tickMarkSkip val="1"/>
      </c:catAx>
      <c:valAx>
        <c:axId val="90723072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90557440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58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89"/>
          <c:y val="1.2853470437018026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205334670228689E-2"/>
                  <c:y val="6.4707157770901129E-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0.55000000000000004</c:v>
                </c:pt>
                <c:pt idx="1">
                  <c:v>0.37000000000000022</c:v>
                </c:pt>
                <c:pt idx="2">
                  <c:v>0.47000000000000008</c:v>
                </c:pt>
                <c:pt idx="4">
                  <c:v>0.2</c:v>
                </c:pt>
                <c:pt idx="5">
                  <c:v>0.26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dLbl>
              <c:idx val="4"/>
              <c:layout>
                <c:manualLayout>
                  <c:x val="7.4654695123995913E-3"/>
                  <c:y val="2.614513925483605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3.112922996458594E-2"/>
                  <c:y val="7.8909038337222098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Mode val="edge"/>
                  <c:yMode val="edge"/>
                  <c:x val="0.6445993031358902"/>
                  <c:y val="0.7583547557840615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305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0.45</c:v>
                </c:pt>
                <c:pt idx="1">
                  <c:v>0.63000000000000045</c:v>
                </c:pt>
                <c:pt idx="2">
                  <c:v>0.53</c:v>
                </c:pt>
                <c:pt idx="4">
                  <c:v>0.8</c:v>
                </c:pt>
                <c:pt idx="5">
                  <c:v>0.74000000000000044</c:v>
                </c:pt>
                <c:pt idx="6">
                  <c:v>1</c:v>
                </c:pt>
              </c:numCache>
            </c:numRef>
          </c:val>
        </c:ser>
        <c:dLbls>
          <c:showVal val="1"/>
        </c:dLbls>
        <c:gapWidth val="60"/>
        <c:overlap val="100"/>
        <c:axId val="90753280"/>
        <c:axId val="90759168"/>
      </c:barChart>
      <c:catAx>
        <c:axId val="90753280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759168"/>
        <c:crosses val="autoZero"/>
        <c:auto val="1"/>
        <c:lblAlgn val="ctr"/>
        <c:lblOffset val="100"/>
        <c:tickLblSkip val="1"/>
        <c:tickMarkSkip val="1"/>
      </c:catAx>
      <c:valAx>
        <c:axId val="907591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753280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605"/>
          <c:y val="0.91002570694087515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3.0575539568345373E-2"/>
          <c:y val="1.9723865877712085E-3"/>
          <c:w val="0.88978584563157181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0.85000000000000042</c:v>
                </c:pt>
                <c:pt idx="3">
                  <c:v>0.9500000000000004</c:v>
                </c:pt>
                <c:pt idx="4">
                  <c:v>0.9500000000000004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0.9500000000000004</c:v>
                </c:pt>
                <c:pt idx="1">
                  <c:v>0.9500000000000004</c:v>
                </c:pt>
                <c:pt idx="2">
                  <c:v>0.84000000000000041</c:v>
                </c:pt>
                <c:pt idx="3">
                  <c:v>0.84000000000000041</c:v>
                </c:pt>
                <c:pt idx="4">
                  <c:v>0.84000000000000041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0.9</c:v>
                </c:pt>
                <c:pt idx="1">
                  <c:v>0.9500000000000004</c:v>
                </c:pt>
                <c:pt idx="2">
                  <c:v>1</c:v>
                </c:pt>
                <c:pt idx="3">
                  <c:v>0.84000000000000041</c:v>
                </c:pt>
                <c:pt idx="4">
                  <c:v>0.89</c:v>
                </c:pt>
              </c:numCache>
            </c:numRef>
          </c:val>
        </c:ser>
        <c:dLbls>
          <c:showVal val="1"/>
        </c:dLbls>
        <c:gapWidth val="60"/>
        <c:axId val="90970752"/>
        <c:axId val="90980736"/>
      </c:barChart>
      <c:catAx>
        <c:axId val="9097075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980736"/>
        <c:crosses val="autoZero"/>
        <c:auto val="1"/>
        <c:lblAlgn val="ctr"/>
        <c:lblOffset val="100"/>
        <c:tickLblSkip val="1"/>
        <c:tickMarkSkip val="1"/>
      </c:catAx>
      <c:valAx>
        <c:axId val="909807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970752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9"/>
          <c:y val="0.94871794871794712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45"/>
          <c:y val="2.0661157024793437E-3"/>
          <c:w val="0.76190476190476186"/>
          <c:h val="0.89049586776859602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dLbl>
              <c:idx val="2"/>
              <c:layout>
                <c:manualLayout>
                  <c:x val="-4.3873275310283115E-2"/>
                  <c:y val="-2.0723672836166426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3.0924382558240791E-2"/>
                  <c:y val="-1.827186166622300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-3.7793375575527789E-2"/>
                  <c:y val="-1.582005049627971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0.47000000000000008</c:v>
                </c:pt>
                <c:pt idx="1">
                  <c:v>0.60000000000000042</c:v>
                </c:pt>
                <c:pt idx="3">
                  <c:v>0.53</c:v>
                </c:pt>
                <c:pt idx="4">
                  <c:v>0.8</c:v>
                </c:pt>
                <c:pt idx="6">
                  <c:v>0.53</c:v>
                </c:pt>
                <c:pt idx="7">
                  <c:v>0.65000000000000058</c:v>
                </c:pt>
                <c:pt idx="9">
                  <c:v>0.53</c:v>
                </c:pt>
                <c:pt idx="10">
                  <c:v>0.75000000000000044</c:v>
                </c:pt>
                <c:pt idx="12">
                  <c:v>0.53</c:v>
                </c:pt>
                <c:pt idx="13">
                  <c:v>0.75000000000000044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4.108485807960899E-3"/>
                  <c:y val="-1.827186166622300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0.37000000000000022</c:v>
                </c:pt>
                <c:pt idx="1">
                  <c:v>0.3500000000000002</c:v>
                </c:pt>
                <c:pt idx="3">
                  <c:v>0.32000000000000023</c:v>
                </c:pt>
                <c:pt idx="4">
                  <c:v>0.15000000000000011</c:v>
                </c:pt>
                <c:pt idx="6">
                  <c:v>0.32000000000000023</c:v>
                </c:pt>
                <c:pt idx="7">
                  <c:v>0.2</c:v>
                </c:pt>
                <c:pt idx="9">
                  <c:v>0.42000000000000021</c:v>
                </c:pt>
                <c:pt idx="10">
                  <c:v>0.25</c:v>
                </c:pt>
                <c:pt idx="12">
                  <c:v>0.42000000000000021</c:v>
                </c:pt>
                <c:pt idx="13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0">
                  <c:v>0.16</c:v>
                </c:pt>
                <c:pt idx="1">
                  <c:v>0.05</c:v>
                </c:pt>
                <c:pt idx="3">
                  <c:v>0.16</c:v>
                </c:pt>
                <c:pt idx="6">
                  <c:v>0.16</c:v>
                </c:pt>
                <c:pt idx="7">
                  <c:v>0.15000000000000011</c:v>
                </c:pt>
                <c:pt idx="9">
                  <c:v>0.05</c:v>
                </c:pt>
                <c:pt idx="12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2.9422808891312643E-2"/>
                  <c:y val="-2.4470208773661298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51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General</c:formatCode>
                <c:ptCount val="14"/>
                <c:pt idx="4" formatCode="0%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91082112"/>
        <c:axId val="91178112"/>
      </c:barChart>
      <c:catAx>
        <c:axId val="91082112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1178112"/>
        <c:crosses val="autoZero"/>
        <c:auto val="1"/>
        <c:lblAlgn val="ctr"/>
        <c:lblOffset val="100"/>
        <c:tickLblSkip val="1"/>
        <c:tickMarkSkip val="1"/>
      </c:catAx>
      <c:valAx>
        <c:axId val="91178112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91082112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398504402925969"/>
          <c:w val="0.98589065255732022"/>
          <c:h val="6.0149559707403419E-2"/>
        </c:manualLayout>
      </c:layout>
      <c:spPr>
        <a:noFill/>
        <a:ln w="23713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0.30000000000000021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0.75000000000000044</c:v>
                </c:pt>
                <c:pt idx="1">
                  <c:v>0.2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dLbl>
              <c:idx val="3"/>
              <c:delete val="1"/>
            </c:dLbl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0.9</c:v>
                </c:pt>
                <c:pt idx="1">
                  <c:v>0.30000000000000021</c:v>
                </c:pt>
                <c:pt idx="2">
                  <c:v>0.2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80643584"/>
        <c:axId val="80645120"/>
      </c:barChart>
      <c:catAx>
        <c:axId val="8064358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0645120"/>
        <c:crosses val="autoZero"/>
        <c:auto val="1"/>
        <c:lblAlgn val="ctr"/>
        <c:lblOffset val="100"/>
        <c:tickLblSkip val="1"/>
        <c:tickMarkSkip val="1"/>
      </c:catAx>
      <c:valAx>
        <c:axId val="80645120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0643584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6E-3"/>
          <c:w val="0.64353312302839161"/>
          <c:h val="7.5067024128686488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1877828054298656"/>
          <c:y val="4.0322580645161402E-3"/>
          <c:w val="0.84615384615384726"/>
          <c:h val="0.8427419354838736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0.9500000000000004</c:v>
                </c:pt>
                <c:pt idx="1">
                  <c:v>0.89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-9.0756433848463627E-3"/>
                  <c:y val="6.3647630798182482E-3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0.05</c:v>
                </c:pt>
                <c:pt idx="1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5292544"/>
        <c:axId val="85294080"/>
      </c:barChart>
      <c:catAx>
        <c:axId val="8529254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294080"/>
        <c:crosses val="autoZero"/>
        <c:auto val="1"/>
        <c:lblAlgn val="ctr"/>
        <c:lblOffset val="100"/>
        <c:tickLblSkip val="1"/>
        <c:tickMarkSkip val="1"/>
      </c:catAx>
      <c:valAx>
        <c:axId val="852940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29254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6"/>
          <c:y val="4.0322580645161402E-3"/>
          <c:w val="0.84615384615384726"/>
          <c:h val="0.8427419354838736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0.9500000000000004</c:v>
                </c:pt>
                <c:pt idx="1">
                  <c:v>1</c:v>
                </c:pt>
                <c:pt idx="2">
                  <c:v>0.9500000000000004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72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5525632"/>
        <c:axId val="85527168"/>
      </c:barChart>
      <c:catAx>
        <c:axId val="8552563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527168"/>
        <c:crosses val="autoZero"/>
        <c:auto val="1"/>
        <c:lblAlgn val="ctr"/>
        <c:lblOffset val="100"/>
        <c:tickLblSkip val="1"/>
        <c:tickMarkSkip val="1"/>
      </c:catAx>
      <c:valAx>
        <c:axId val="855271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52563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5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0.9500000000000004</c:v>
                </c:pt>
                <c:pt idx="1">
                  <c:v>0.2</c:v>
                </c:pt>
                <c:pt idx="2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0.85000000000000042</c:v>
                </c:pt>
                <c:pt idx="1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0.9500000000000004</c:v>
                </c:pt>
                <c:pt idx="1">
                  <c:v>0.3500000000000002</c:v>
                </c:pt>
                <c:pt idx="2">
                  <c:v>0.4</c:v>
                </c:pt>
              </c:numCache>
            </c:numRef>
          </c:val>
        </c:ser>
        <c:dLbls>
          <c:showVal val="1"/>
        </c:dLbls>
        <c:gapWidth val="60"/>
        <c:axId val="85569920"/>
        <c:axId val="85571456"/>
      </c:barChart>
      <c:catAx>
        <c:axId val="8556992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571456"/>
        <c:crosses val="autoZero"/>
        <c:auto val="1"/>
        <c:lblAlgn val="ctr"/>
        <c:lblOffset val="100"/>
        <c:tickLblSkip val="1"/>
        <c:tickMarkSkip val="1"/>
      </c:catAx>
      <c:valAx>
        <c:axId val="8557145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5569920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6E-3"/>
          <c:w val="0.64353312302839161"/>
          <c:h val="7.5067024128686488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6"/>
          <c:y val="4.0322580645161402E-3"/>
          <c:w val="0.84615384615384726"/>
          <c:h val="0.8427419354838736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0.95000000000000062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72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5708800"/>
        <c:axId val="85710336"/>
      </c:barChart>
      <c:catAx>
        <c:axId val="8570880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710336"/>
        <c:crosses val="autoZero"/>
        <c:auto val="1"/>
        <c:lblAlgn val="ctr"/>
        <c:lblOffset val="100"/>
        <c:tickLblSkip val="1"/>
        <c:tickMarkSkip val="1"/>
      </c:catAx>
      <c:valAx>
        <c:axId val="857103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70880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6"/>
          <c:y val="4.0322580645161402E-3"/>
          <c:w val="0.84615384615384726"/>
          <c:h val="0.8427419354838736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0.9500000000000004</c:v>
                </c:pt>
                <c:pt idx="1">
                  <c:v>1</c:v>
                </c:pt>
                <c:pt idx="2">
                  <c:v>0.9500000000000004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72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6122880"/>
        <c:axId val="86124416"/>
      </c:barChart>
      <c:catAx>
        <c:axId val="8612288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124416"/>
        <c:crosses val="autoZero"/>
        <c:auto val="1"/>
        <c:lblAlgn val="ctr"/>
        <c:lblOffset val="100"/>
        <c:tickLblSkip val="1"/>
        <c:tickMarkSkip val="1"/>
      </c:catAx>
      <c:valAx>
        <c:axId val="861244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12288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D8A8E1-E0C4-480B-9218-5C206A8143F5}" type="datetimeFigureOut">
              <a:rPr lang="pl-PL"/>
              <a:pPr>
                <a:defRPr/>
              </a:pPr>
              <a:t>2013-03-28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DDF319-6BE7-4A09-BB1F-CE5330FA163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BBC647D-D501-49DE-93D3-4AA237F42011}" type="datetimeFigureOut">
              <a:rPr lang="pl-PL"/>
              <a:pPr>
                <a:defRPr/>
              </a:pPr>
              <a:t>2013-03-28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CA8753-D624-44F9-829B-79F2D481CAD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1367CB-8D05-4478-90D7-A473B03668BA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121E9E-871A-4D96-8909-4F45DD5C07C5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4C1590-1890-44F5-B052-B34FE2BF0042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B3F79FF-D8F5-4AE6-8643-74FAAAD3A6D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4C5F07A-68D2-4079-9A14-62089FD147C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54B4D8E-73D2-4A90-AACC-95CB28F3009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/>
          </p:nvPr>
        </p:nvSpPr>
        <p:spPr>
          <a:xfrm>
            <a:off x="4572001" y="5275330"/>
            <a:ext cx="3814860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tekstu 14"/>
          <p:cNvSpPr>
            <a:spLocks noGrp="1"/>
          </p:cNvSpPr>
          <p:nvPr userDrawn="1"/>
        </p:nvSpPr>
        <p:spPr bwMode="auto">
          <a:xfrm>
            <a:off x="4377242" y="5272675"/>
            <a:ext cx="4462561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pl-P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9pPr>
          </a:lstStyle>
          <a:p>
            <a:pPr lvl="0">
              <a:buNone/>
            </a:pPr>
            <a:r>
              <a:rPr lang="pl-PL" b="1" kern="1200" dirty="0" err="1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rPr>
              <a:t>marta.openchowska@grupaiqs.pl</a:t>
            </a:r>
            <a:endParaRPr lang="pl-PL" b="1" kern="1200" dirty="0" smtClean="0">
              <a:solidFill>
                <a:schemeClr val="tx1"/>
              </a:solidFill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63CD86A-2538-4A8C-86AD-94940519F7D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5398A0A-29C0-462B-84F7-D07F2C88E90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E104E40-C496-492E-99FC-84278AD0899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E8AE8F9-59AC-47CE-8B10-D58CF81F94A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01704C3-9184-4926-979A-9ACA1D9A736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21C14F3-8FBF-48FE-9ACA-849A8B7E862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9B3808E-5A16-4A1F-88E1-8FC265C43D8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44486AD-DA01-46A7-BE60-18467C6CCB3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03097CF-0701-498B-B94F-9170BA7507F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877C533-FAFE-4936-A33D-E024AA81C6D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374BAB6-E32E-438F-8C4D-82C385D52CB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B3D2473-AB69-40CC-B095-55CCB9743A9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E86A8AA-47E7-4DD6-B1E2-545F7FCA91D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CCC5A99-3F8A-4A7B-801C-BF7337695A3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E49AA49-0FB1-4A11-A4BE-7D3FA52828E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0C7A125-A5BF-4056-8C1F-2EAC1116801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D1B97A5-ED48-403E-8469-D931092F3A9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A3EA7DF-917C-4176-AD22-7D3C7A73B90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D9C17E9-A8F7-4A4C-B298-8382FB955BA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E307C01-1D62-4703-A016-BC45259D24F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6A4CA19-7723-4510-BB99-C64522EB68E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6758624-E7FE-4768-8AEA-7FAF0C7B716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4705625-3D63-4206-8247-0885A52ED6E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BIELANY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dirty="0" smtClean="0"/>
              <a:t>Warszawa</a:t>
            </a:r>
            <a:r>
              <a:rPr lang="pl-PL" smtClean="0"/>
              <a:t>, 19 </a:t>
            </a:r>
            <a:r>
              <a:rPr lang="pl-PL" dirty="0" smtClean="0"/>
              <a:t>grudnia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Bielany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495817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formularze / wnioski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formularze / wnioski </a:t>
            </a:r>
            <a:r>
              <a:rPr lang="pl-PL" sz="1200" dirty="0"/>
              <a:t>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formularze / wnioski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</a:t>
            </a:r>
            <a:r>
              <a:rPr lang="pl-PL" sz="1200" u="sng" dirty="0"/>
              <a:t>formularzy / wniosków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40120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000" dirty="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endParaRPr lang="pl-PL" sz="1000" dirty="0">
              <a:latin typeface="Arial" charset="0"/>
            </a:endParaRPr>
          </a:p>
          <a:p>
            <a:endParaRPr lang="pl-PL" sz="1000" dirty="0">
              <a:latin typeface="Arial" charset="0"/>
            </a:endParaRPr>
          </a:p>
          <a:p>
            <a:r>
              <a:rPr lang="pl-PL" sz="1000" dirty="0">
                <a:latin typeface="Arial" charset="0"/>
              </a:rPr>
              <a:t>Czy liczba blatów  stolików do pisania formularzy  wniosków jest wystarczająca?</a:t>
            </a:r>
          </a:p>
          <a:p>
            <a:endParaRPr lang="pl-PL" sz="1000" dirty="0">
              <a:latin typeface="Arial" charset="0"/>
            </a:endParaRPr>
          </a:p>
          <a:p>
            <a:endParaRPr lang="pl-PL" sz="1000" dirty="0" smtClean="0">
              <a:latin typeface="Arial" charset="0"/>
            </a:endParaRPr>
          </a:p>
          <a:p>
            <a:endParaRPr lang="pl-PL" sz="1000" dirty="0">
              <a:latin typeface="Arial" charset="0"/>
            </a:endParaRPr>
          </a:p>
          <a:p>
            <a:r>
              <a:rPr lang="pl-PL" sz="1000" dirty="0">
                <a:latin typeface="Arial" charset="0"/>
              </a:rPr>
              <a:t>Czy liczba miejsc siedzących dla oczekujących jest wystarczająca?</a:t>
            </a:r>
          </a:p>
          <a:p>
            <a:endParaRPr lang="pl-PL" sz="1000" dirty="0">
              <a:latin typeface="Arial" charset="0"/>
            </a:endParaRPr>
          </a:p>
          <a:p>
            <a:endParaRPr lang="pl-PL" sz="1000" dirty="0" smtClean="0">
              <a:latin typeface="Arial" charset="0"/>
            </a:endParaRPr>
          </a:p>
          <a:p>
            <a:endParaRPr lang="pl-PL" sz="1000" dirty="0">
              <a:latin typeface="Arial" charset="0"/>
            </a:endParaRPr>
          </a:p>
          <a:p>
            <a:r>
              <a:rPr lang="pl-PL" sz="1000" dirty="0" smtClean="0">
                <a:latin typeface="Arial" charset="0"/>
              </a:rPr>
              <a:t>Czy </a:t>
            </a:r>
            <a:r>
              <a:rPr lang="pl-PL" sz="1000" dirty="0">
                <a:latin typeface="Arial" charset="0"/>
              </a:rPr>
              <a:t>są dostępne bezpłatne gazetki  wydawnictwa urzędu na terenie urzędu?</a:t>
            </a:r>
          </a:p>
          <a:p>
            <a:endParaRPr lang="pl-PL" sz="1000" dirty="0">
              <a:latin typeface="Arial" charset="0"/>
            </a:endParaRPr>
          </a:p>
          <a:p>
            <a:endParaRPr lang="pl-PL" sz="1000" dirty="0">
              <a:latin typeface="Arial" charset="0"/>
            </a:endParaRPr>
          </a:p>
          <a:p>
            <a:endParaRPr lang="pl-PL" sz="1000" dirty="0">
              <a:latin typeface="Arial" charset="0"/>
            </a:endParaRPr>
          </a:p>
          <a:p>
            <a:r>
              <a:rPr lang="pl-PL" sz="1000" dirty="0">
                <a:latin typeface="Arial" charset="0"/>
              </a:rPr>
              <a:t>Czy działa system numerkowy?</a:t>
            </a:r>
          </a:p>
          <a:p>
            <a:endParaRPr lang="pl-PL" sz="1000" dirty="0">
              <a:latin typeface="Arial" charset="0"/>
            </a:endParaRPr>
          </a:p>
          <a:p>
            <a:endParaRPr lang="pl-PL" sz="1000" dirty="0" smtClean="0">
              <a:latin typeface="Arial" charset="0"/>
            </a:endParaRPr>
          </a:p>
          <a:p>
            <a:endParaRPr lang="pl-PL" sz="1000" dirty="0">
              <a:latin typeface="Arial" charset="0"/>
            </a:endParaRPr>
          </a:p>
          <a:p>
            <a:endParaRPr lang="pl-PL" sz="1000" dirty="0">
              <a:latin typeface="Arial" charset="0"/>
            </a:endParaRPr>
          </a:p>
          <a:p>
            <a:r>
              <a:rPr lang="pl-PL" sz="1000" dirty="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972964" y="4652963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0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972964" y="3192463"/>
            <a:ext cx="2230438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0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972964" y="3811588"/>
            <a:ext cx="2230438" cy="5540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0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972964" y="2303463"/>
            <a:ext cx="2220913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000" dirty="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972964" y="1538288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000" dirty="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971600" y="5805488"/>
            <a:ext cx="2230437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000" dirty="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684213" y="1462088"/>
            <a:ext cx="2544763" cy="4889500"/>
            <a:chOff x="431" y="921"/>
            <a:chExt cx="1603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31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Spis treści</a:t>
            </a:r>
            <a:endParaRPr lang="pl-PL" dirty="0" smtClean="0"/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827162" y="162880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827162" y="282736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899592" y="4123928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49260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281488" y="1268760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709488" y="1268760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45038" y="2005236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682625" y="1948086"/>
          <a:ext cx="4062413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43125" y="1770286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2" y="1052513"/>
            <a:ext cx="3743771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 smtClean="0"/>
              <a:t>Sprawy, o których urzędnik POINFORMOWAŁ </a:t>
            </a:r>
            <a:r>
              <a:rPr lang="pl-PL" sz="1200" dirty="0"/>
              <a:t>SAM (bez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019175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W jaki sposób urzędnik </a:t>
            </a:r>
            <a:r>
              <a:rPr lang="pl-PL" sz="1200" b="1"/>
              <a:t>SPONTANICZNIE</a:t>
            </a:r>
            <a:r>
              <a:rPr lang="pl-PL" sz="120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79975" y="2308224"/>
          <a:ext cx="4337050" cy="387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052513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052513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poinformował o terminie odpowiedzi na przedstawioną sprawę? 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816124" y="3421112"/>
            <a:ext cx="2459732" cy="83099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755576" y="1702768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356225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podczas rozmowy </a:t>
            </a:r>
            <a:r>
              <a:rPr lang="pl-PL" sz="1200" dirty="0" err="1"/>
              <a:t>odczuwałe</a:t>
            </a:r>
            <a:r>
              <a:rPr lang="pl-PL" sz="1200" dirty="0"/>
              <a:t>(a)ś niechęć ze strony urzędnika?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sp>
        <p:nvSpPr>
          <p:cNvPr id="59399" name="Text Box 6"/>
          <p:cNvSpPr txBox="1">
            <a:spLocks noChangeArrowheads="1"/>
          </p:cNvSpPr>
          <p:nvPr/>
        </p:nvSpPr>
        <p:spPr bwMode="auto">
          <a:xfrm>
            <a:off x="731342" y="127793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684213" y="1843088"/>
            <a:ext cx="3023691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731342" y="127793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Bielany, Ochota, Praga Południe, Praga Północ, Rembertów, Śródmieście, Targówek, Ursus, Ursynów,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590549" y="1504950"/>
            <a:ext cx="3795713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pPr algn="ctr"/>
            <a:r>
              <a:rPr lang="pl-PL" sz="1200" dirty="0"/>
              <a:t>ŚREDNI CZAS OCZEKIWANIA NA OBSŁUGĘ PRZED PI/ WOM/ DELEGATURĄ </a:t>
            </a:r>
            <a:r>
              <a:rPr lang="pl-PL" sz="1200" dirty="0" err="1"/>
              <a:t>BAiSO</a:t>
            </a:r>
            <a:endParaRPr lang="pl-PL" sz="1200" dirty="0"/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28663" y="1556792"/>
            <a:ext cx="56261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karty informacyjne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Bielany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021C14F3-8FBF-48FE-9ACA-849A8B7E8624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6833</TotalTime>
  <Words>1214</Words>
  <Application>Microsoft Office PowerPoint</Application>
  <PresentationFormat>Pokaz na ekranie (4:3)</PresentationFormat>
  <Paragraphs>242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BIELANY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Bielany</vt:lpstr>
      <vt:lpstr>Urząd dzielnicy Bielany</vt:lpstr>
      <vt:lpstr>Urząd dzielnicy Bielany</vt:lpstr>
      <vt:lpstr>Slajd 10</vt:lpstr>
      <vt:lpstr>Urząd dzielnicy Bielany</vt:lpstr>
      <vt:lpstr>Urząd dzielnicy Bielany</vt:lpstr>
      <vt:lpstr>Urząd dzielnicy Bielany</vt:lpstr>
      <vt:lpstr>Wygląd zewnętrzny urzędnika i jego stanowisko pracy </vt:lpstr>
      <vt:lpstr>Urząd dzielnicy Bielany</vt:lpstr>
      <vt:lpstr>Zachowanie urzędnika wobec interesanta </vt:lpstr>
      <vt:lpstr>Urząd dzielnicy Bielany</vt:lpstr>
      <vt:lpstr>Urząd dzielnicy Bielany</vt:lpstr>
      <vt:lpstr>Urzędnik - obsługa przedstawionej sprawy </vt:lpstr>
      <vt:lpstr>Urząd dzielnicy Bielany</vt:lpstr>
      <vt:lpstr>Urząd dzielnicy Bielany</vt:lpstr>
      <vt:lpstr>Urząd dzielnicy Bielany</vt:lpstr>
      <vt:lpstr>Urzędnik - sposób załatwienia przedstawionej sprawy</vt:lpstr>
      <vt:lpstr>Urząd dzielnicy Bielany</vt:lpstr>
      <vt:lpstr>Urząd dzielnicy Bielany</vt:lpstr>
      <vt:lpstr>Urząd dzielnicy Bielany</vt:lpstr>
      <vt:lpstr>Urząd dzielnicy Bielany</vt:lpstr>
      <vt:lpstr>Urząd dzielnicy Bielany</vt:lpstr>
      <vt:lpstr>Urząd dzielnicy Bielany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mopenchowska</cp:lastModifiedBy>
  <cp:revision>890</cp:revision>
  <dcterms:created xsi:type="dcterms:W3CDTF">2011-07-08T14:47:09Z</dcterms:created>
  <dcterms:modified xsi:type="dcterms:W3CDTF">2013-03-28T13:27:07Z</dcterms:modified>
</cp:coreProperties>
</file>