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491" autoAdjust="0"/>
  </p:normalViewPr>
  <p:slideViewPr>
    <p:cSldViewPr snapToObjects="1" showGuides="1">
      <p:cViewPr varScale="1">
        <p:scale>
          <a:sx n="100" d="100"/>
          <a:sy n="100" d="100"/>
        </p:scale>
        <p:origin x="-348" y="-96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0.85000000000000031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58398976"/>
        <c:axId val="58425344"/>
      </c:barChart>
      <c:catAx>
        <c:axId val="58398976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8425344"/>
        <c:crosses val="autoZero"/>
        <c:auto val="1"/>
        <c:lblAlgn val="ctr"/>
        <c:lblOffset val="100"/>
        <c:tickLblSkip val="1"/>
        <c:tickMarkSkip val="1"/>
      </c:catAx>
      <c:valAx>
        <c:axId val="5842534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583989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8"/>
          <c:y val="8.8607594936708861E-2"/>
          <c:w val="0.67718191377497472"/>
          <c:h val="0.91350210970463952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'[Wykres 2 w programie Microsoft Office PowerPoint]Sheet1'!$A$9:$A$13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0.2</c:v>
                </c:pt>
                <c:pt idx="2">
                  <c:v>0.2</c:v>
                </c:pt>
                <c:pt idx="4">
                  <c:v>0.70000000000000029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'[Wykres 2 w programie Microsoft Office PowerPoint]Sheet1'!$A$9:$A$13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0.5</c:v>
                </c:pt>
                <c:pt idx="2">
                  <c:v>0.2</c:v>
                </c:pt>
                <c:pt idx="3">
                  <c:v>0.1</c:v>
                </c:pt>
                <c:pt idx="4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'[Wykres 2 w programie Microsoft Office PowerPoint]Sheet1'!$A$9:$A$13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0.15000000000000008</c:v>
                </c:pt>
                <c:pt idx="2">
                  <c:v>0.5</c:v>
                </c:pt>
                <c:pt idx="3">
                  <c:v>0.05</c:v>
                </c:pt>
                <c:pt idx="4">
                  <c:v>0.65000000000000036</c:v>
                </c:pt>
              </c:numCache>
            </c:numRef>
          </c:val>
        </c:ser>
        <c:dLbls>
          <c:showVal val="1"/>
        </c:dLbls>
        <c:gapWidth val="60"/>
        <c:axId val="89410944"/>
        <c:axId val="89437312"/>
      </c:barChart>
      <c:catAx>
        <c:axId val="89410944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437312"/>
        <c:crosses val="autoZero"/>
        <c:auto val="1"/>
        <c:lblAlgn val="ctr"/>
        <c:lblOffset val="100"/>
        <c:tickLblSkip val="1"/>
        <c:tickMarkSkip val="1"/>
      </c:catAx>
      <c:valAx>
        <c:axId val="8943731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9410944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6E-3"/>
          <c:w val="0.64353312302839161"/>
          <c:h val="5.9071729957805991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0.75000000000000033</c:v>
                </c:pt>
                <c:pt idx="1">
                  <c:v>0.9</c:v>
                </c:pt>
                <c:pt idx="2">
                  <c:v>0.8</c:v>
                </c:pt>
                <c:pt idx="4">
                  <c:v>1</c:v>
                </c:pt>
                <c:pt idx="5">
                  <c:v>1</c:v>
                </c:pt>
                <c:pt idx="6">
                  <c:v>0.95000000000000029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2">
                  <c:v>0.4</c:v>
                </c:pt>
                <c:pt idx="13">
                  <c:v>0.25</c:v>
                </c:pt>
                <c:pt idx="14">
                  <c:v>0.85000000000000031</c:v>
                </c:pt>
                <c:pt idx="16">
                  <c:v>1</c:v>
                </c:pt>
                <c:pt idx="17">
                  <c:v>0.95000000000000029</c:v>
                </c:pt>
                <c:pt idx="18">
                  <c:v>1</c:v>
                </c:pt>
                <c:pt idx="20">
                  <c:v>0.15000000000000008</c:v>
                </c:pt>
                <c:pt idx="21">
                  <c:v>0.2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0809559582339487E-3"/>
                  <c:y val="3.751495880413843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0.25</c:v>
                </c:pt>
                <c:pt idx="1">
                  <c:v>0.1</c:v>
                </c:pt>
                <c:pt idx="2">
                  <c:v>0.2</c:v>
                </c:pt>
                <c:pt idx="6">
                  <c:v>0.05</c:v>
                </c:pt>
                <c:pt idx="12">
                  <c:v>0.60000000000000031</c:v>
                </c:pt>
                <c:pt idx="13">
                  <c:v>0.75000000000000033</c:v>
                </c:pt>
                <c:pt idx="14">
                  <c:v>0.15000000000000008</c:v>
                </c:pt>
                <c:pt idx="17">
                  <c:v>0.05</c:v>
                </c:pt>
                <c:pt idx="20">
                  <c:v>0.85000000000000031</c:v>
                </c:pt>
                <c:pt idx="21">
                  <c:v>0.8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9904640"/>
        <c:axId val="89906176"/>
      </c:barChart>
      <c:catAx>
        <c:axId val="89904640"/>
        <c:scaling>
          <c:orientation val="maxMin"/>
        </c:scaling>
        <c:delete val="1"/>
        <c:axPos val="l"/>
        <c:tickLblPos val="none"/>
        <c:crossAx val="89906176"/>
        <c:crosses val="autoZero"/>
        <c:auto val="1"/>
        <c:lblAlgn val="ctr"/>
        <c:lblOffset val="100"/>
      </c:catAx>
      <c:valAx>
        <c:axId val="899061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90464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44"/>
          <c:y val="2.1008403361344541E-3"/>
          <c:w val="0.57384441939120723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709"/>
                  <c:y val="6.2620444614317683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7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</c:v>
                </c:pt>
                <c:pt idx="1">
                  <c:v>0.8</c:v>
                </c:pt>
                <c:pt idx="2">
                  <c:v>0.9</c:v>
                </c:pt>
                <c:pt idx="4">
                  <c:v>0.95000000000000029</c:v>
                </c:pt>
                <c:pt idx="5">
                  <c:v>0.95000000000000029</c:v>
                </c:pt>
                <c:pt idx="6">
                  <c:v>1</c:v>
                </c:pt>
                <c:pt idx="9">
                  <c:v>0.05</c:v>
                </c:pt>
                <c:pt idx="12">
                  <c:v>0.95000000000000029</c:v>
                </c:pt>
                <c:pt idx="13">
                  <c:v>0.95000000000000029</c:v>
                </c:pt>
                <c:pt idx="14">
                  <c:v>0.95000000000000029</c:v>
                </c:pt>
                <c:pt idx="16">
                  <c:v>0.8</c:v>
                </c:pt>
                <c:pt idx="17">
                  <c:v>0.70000000000000029</c:v>
                </c:pt>
                <c:pt idx="18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93116898561739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8003E-3"/>
                  <c:y val="-1.8612714729301684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54E-3"/>
                  <c:y val="4.7212949456490972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0.05</c:v>
                </c:pt>
                <c:pt idx="1">
                  <c:v>0.2</c:v>
                </c:pt>
                <c:pt idx="2">
                  <c:v>0.1</c:v>
                </c:pt>
                <c:pt idx="4">
                  <c:v>0.05</c:v>
                </c:pt>
                <c:pt idx="8">
                  <c:v>1</c:v>
                </c:pt>
                <c:pt idx="9">
                  <c:v>0.9</c:v>
                </c:pt>
                <c:pt idx="10">
                  <c:v>1</c:v>
                </c:pt>
                <c:pt idx="12">
                  <c:v>0.05</c:v>
                </c:pt>
                <c:pt idx="16">
                  <c:v>0.15000000000000008</c:v>
                </c:pt>
                <c:pt idx="17">
                  <c:v>0.30000000000000016</c:v>
                </c:pt>
                <c:pt idx="18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2.0000000000000011E-2</c:v>
                </c:pt>
                <c:pt idx="2">
                  <c:v>2.0000000000000011E-2</c:v>
                </c:pt>
                <c:pt idx="5">
                  <c:v>0.05</c:v>
                </c:pt>
                <c:pt idx="9">
                  <c:v>0.05</c:v>
                </c:pt>
                <c:pt idx="13">
                  <c:v>0.05</c:v>
                </c:pt>
                <c:pt idx="14">
                  <c:v>0.05</c:v>
                </c:pt>
                <c:pt idx="16">
                  <c:v>0.05</c:v>
                </c:pt>
                <c:pt idx="18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89892736"/>
        <c:axId val="89894272"/>
      </c:barChart>
      <c:catAx>
        <c:axId val="89892736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894272"/>
        <c:crosses val="autoZero"/>
        <c:auto val="1"/>
        <c:lblAlgn val="ctr"/>
        <c:lblOffset val="100"/>
        <c:tickLblSkip val="1"/>
        <c:tickMarkSkip val="1"/>
      </c:catAx>
      <c:valAx>
        <c:axId val="898942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892736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29"/>
          <c:y val="0.92647058823529416"/>
          <c:w val="0.66854565952649547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(N=14)</c:v>
                </c:pt>
                <c:pt idx="2">
                  <c:v>2010 (N=16)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0.56000000000000005</c:v>
                </c:pt>
                <c:pt idx="1">
                  <c:v>0.21000000000000008</c:v>
                </c:pt>
                <c:pt idx="2">
                  <c:v>0.75000000000000033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79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(N=14)</c:v>
                </c:pt>
                <c:pt idx="2">
                  <c:v>2010 (N=16)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0.31000000000000016</c:v>
                </c:pt>
                <c:pt idx="1">
                  <c:v>0.14000000000000001</c:v>
                </c:pt>
                <c:pt idx="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(N=14)</c:v>
                </c:pt>
                <c:pt idx="2">
                  <c:v>2010 (N=16)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0.13</c:v>
                </c:pt>
                <c:pt idx="1">
                  <c:v>0.64000000000000035</c:v>
                </c:pt>
                <c:pt idx="2">
                  <c:v>7.0000000000000021E-2</c:v>
                </c:pt>
              </c:numCache>
            </c:numRef>
          </c:val>
        </c:ser>
        <c:dLbls>
          <c:showVal val="1"/>
        </c:dLbls>
        <c:gapWidth val="60"/>
        <c:overlap val="100"/>
        <c:axId val="90041344"/>
        <c:axId val="90063616"/>
      </c:barChart>
      <c:catAx>
        <c:axId val="90041344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063616"/>
        <c:crosses val="autoZero"/>
        <c:auto val="1"/>
        <c:lblAlgn val="ctr"/>
        <c:lblOffset val="100"/>
        <c:tickLblSkip val="1"/>
        <c:tickMarkSkip val="1"/>
      </c:catAx>
      <c:valAx>
        <c:axId val="900636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041344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79"/>
          <c:y val="0.10318949343339587"/>
          <c:w val="0.45130641330166338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0.95000000000000029</c:v>
                </c:pt>
                <c:pt idx="1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0.8</c:v>
                </c:pt>
                <c:pt idx="1">
                  <c:v>0.2</c:v>
                </c:pt>
              </c:numCache>
            </c:numRef>
          </c:val>
        </c:ser>
        <c:dLbls>
          <c:showVal val="1"/>
        </c:dLbls>
        <c:gapWidth val="60"/>
        <c:axId val="90305664"/>
        <c:axId val="90307200"/>
      </c:barChart>
      <c:catAx>
        <c:axId val="90305664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307200"/>
        <c:crosses val="autoZero"/>
        <c:auto val="1"/>
        <c:lblAlgn val="ctr"/>
        <c:lblOffset val="100"/>
        <c:tickLblSkip val="1"/>
        <c:tickMarkSkip val="1"/>
      </c:catAx>
      <c:valAx>
        <c:axId val="903072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305664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606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22"/>
          <c:y val="0.26943005181347152"/>
          <c:w val="0.81473214285714257"/>
          <c:h val="0.73575129533678874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73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92"/>
                  <c:y val="-5.7090713254854073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43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9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90571904"/>
        <c:axId val="90573440"/>
      </c:barChart>
      <c:catAx>
        <c:axId val="90571904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573440"/>
        <c:crosses val="autoZero"/>
        <c:auto val="1"/>
        <c:lblAlgn val="ctr"/>
        <c:lblOffset val="100"/>
        <c:tickLblSkip val="1"/>
        <c:tickMarkSkip val="1"/>
      </c:catAx>
      <c:valAx>
        <c:axId val="90573440"/>
        <c:scaling>
          <c:orientation val="minMax"/>
        </c:scaling>
        <c:delete val="1"/>
        <c:axPos val="b"/>
        <c:numFmt formatCode="0%" sourceLinked="1"/>
        <c:tickLblPos val="none"/>
        <c:crossAx val="90571904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7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59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1">
                  <c:v>0.05</c:v>
                </c:pt>
                <c:pt idx="2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83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0.8</c:v>
                </c:pt>
              </c:numCache>
            </c:numRef>
          </c:val>
        </c:ser>
        <c:dLbls>
          <c:showVal val="1"/>
        </c:dLbls>
        <c:gapWidth val="20"/>
        <c:overlap val="100"/>
        <c:axId val="90743552"/>
        <c:axId val="90745088"/>
      </c:barChart>
      <c:catAx>
        <c:axId val="90743552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745088"/>
        <c:crosses val="autoZero"/>
        <c:auto val="1"/>
        <c:lblAlgn val="ctr"/>
        <c:lblOffset val="100"/>
        <c:tickLblSkip val="1"/>
        <c:tickMarkSkip val="1"/>
      </c:catAx>
      <c:valAx>
        <c:axId val="90745088"/>
        <c:scaling>
          <c:orientation val="minMax"/>
        </c:scaling>
        <c:delete val="1"/>
        <c:axPos val="b"/>
        <c:numFmt formatCode="0%" sourceLinked="1"/>
        <c:tickLblPos val="none"/>
        <c:crossAx val="90743552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31"/>
          <c:y val="1.6977928692699519E-3"/>
          <c:w val="0.79714738510301109"/>
          <c:h val="0.9337860780984730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1</c:v>
                </c:pt>
                <c:pt idx="1">
                  <c:v>0.95000000000000029</c:v>
                </c:pt>
                <c:pt idx="2">
                  <c:v>0.95000000000000029</c:v>
                </c:pt>
                <c:pt idx="4">
                  <c:v>0.95000000000000029</c:v>
                </c:pt>
                <c:pt idx="5">
                  <c:v>1</c:v>
                </c:pt>
                <c:pt idx="6">
                  <c:v>1</c:v>
                </c:pt>
                <c:pt idx="9">
                  <c:v>0.05</c:v>
                </c:pt>
                <c:pt idx="10">
                  <c:v>3.0000000000000002E-2</c:v>
                </c:pt>
                <c:pt idx="13">
                  <c:v>0.05</c:v>
                </c:pt>
                <c:pt idx="17">
                  <c:v>0.1</c:v>
                </c:pt>
                <c:pt idx="20">
                  <c:v>0.9</c:v>
                </c:pt>
                <c:pt idx="21">
                  <c:v>0.95000000000000029</c:v>
                </c:pt>
                <c:pt idx="2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-1.8595433152711288E-3"/>
                  <c:y val="1.0474759559648663E-2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6.4777605793509803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91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1">
                  <c:v>0.05</c:v>
                </c:pt>
                <c:pt idx="2">
                  <c:v>0.05</c:v>
                </c:pt>
                <c:pt idx="4">
                  <c:v>0.05</c:v>
                </c:pt>
                <c:pt idx="8">
                  <c:v>1</c:v>
                </c:pt>
                <c:pt idx="9">
                  <c:v>0.95000000000000029</c:v>
                </c:pt>
                <c:pt idx="10">
                  <c:v>1</c:v>
                </c:pt>
                <c:pt idx="12">
                  <c:v>1</c:v>
                </c:pt>
                <c:pt idx="13">
                  <c:v>0.95000000000000029</c:v>
                </c:pt>
                <c:pt idx="14">
                  <c:v>1</c:v>
                </c:pt>
                <c:pt idx="16">
                  <c:v>1</c:v>
                </c:pt>
                <c:pt idx="17">
                  <c:v>0.9</c:v>
                </c:pt>
                <c:pt idx="18">
                  <c:v>1</c:v>
                </c:pt>
                <c:pt idx="20">
                  <c:v>0.1</c:v>
                </c:pt>
                <c:pt idx="2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102"/>
                  <c:y val="5.7629627453167293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77"/>
                  <c:y val="8.8454543978705082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0%</c:formatCode>
                <c:ptCount val="23"/>
                <c:pt idx="1">
                  <c:v>0.33000000000000024</c:v>
                </c:pt>
                <c:pt idx="22">
                  <c:v>1.0000000000000005E-2</c:v>
                </c:pt>
              </c:numCache>
            </c:numRef>
          </c:val>
        </c:ser>
        <c:dLbls>
          <c:showVal val="1"/>
        </c:dLbls>
        <c:gapWidth val="60"/>
        <c:overlap val="100"/>
        <c:axId val="90857856"/>
        <c:axId val="90859392"/>
      </c:barChart>
      <c:catAx>
        <c:axId val="90857856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859392"/>
        <c:crosses val="autoZero"/>
        <c:auto val="1"/>
        <c:lblAlgn val="ctr"/>
        <c:lblOffset val="100"/>
        <c:tickLblSkip val="1"/>
        <c:tickMarkSkip val="1"/>
      </c:catAx>
      <c:valAx>
        <c:axId val="908593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857856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5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0.75000000000000033</c:v>
                </c:pt>
                <c:pt idx="1">
                  <c:v>0.58000000000000007</c:v>
                </c:pt>
                <c:pt idx="2">
                  <c:v>0.89</c:v>
                </c:pt>
                <c:pt idx="4">
                  <c:v>1</c:v>
                </c:pt>
                <c:pt idx="5">
                  <c:v>0.95000000000000029</c:v>
                </c:pt>
                <c:pt idx="6">
                  <c:v>1</c:v>
                </c:pt>
                <c:pt idx="8">
                  <c:v>0.15000000000000008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20625452034831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4E-2"/>
                  <c:y val="-2.7357790885252711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0.25</c:v>
                </c:pt>
                <c:pt idx="1">
                  <c:v>0.42000000000000015</c:v>
                </c:pt>
                <c:pt idx="2">
                  <c:v>0.11</c:v>
                </c:pt>
                <c:pt idx="5">
                  <c:v>0.05</c:v>
                </c:pt>
                <c:pt idx="8">
                  <c:v>0.85000000000000031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102"/>
                  <c:y val="4.9455472095045463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7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90497792"/>
        <c:axId val="90499328"/>
      </c:barChart>
      <c:catAx>
        <c:axId val="90497792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499328"/>
        <c:crosses val="autoZero"/>
        <c:auto val="1"/>
        <c:lblAlgn val="ctr"/>
        <c:lblOffset val="100"/>
        <c:tickLblSkip val="1"/>
        <c:tickMarkSkip val="1"/>
      </c:catAx>
      <c:valAx>
        <c:axId val="904993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497792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4116073852837359"/>
          <c:y val="5.9422750424448369E-2"/>
          <c:w val="0.65137659516698343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0.15000000000000008</c:v>
                </c:pt>
                <c:pt idx="1">
                  <c:v>0.21000000000000008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0.45</c:v>
                </c:pt>
                <c:pt idx="1">
                  <c:v>0.47000000000000008</c:v>
                </c:pt>
                <c:pt idx="2">
                  <c:v>0.37000000000000016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5E-2"/>
                  <c:y val="-1.7558971407320805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0.4</c:v>
                </c:pt>
                <c:pt idx="1">
                  <c:v>0.32000000000000017</c:v>
                </c:pt>
                <c:pt idx="2">
                  <c:v>0.58000000000000007</c:v>
                </c:pt>
              </c:numCache>
            </c:numRef>
          </c:val>
        </c:ser>
        <c:dLbls>
          <c:showVal val="1"/>
        </c:dLbls>
        <c:gapWidth val="20"/>
        <c:overlap val="100"/>
        <c:axId val="90419968"/>
        <c:axId val="90421504"/>
      </c:barChart>
      <c:catAx>
        <c:axId val="90419968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421504"/>
        <c:crosses val="autoZero"/>
        <c:auto val="1"/>
        <c:lblAlgn val="ctr"/>
        <c:lblOffset val="100"/>
        <c:tickLblSkip val="1"/>
        <c:tickMarkSkip val="1"/>
      </c:catAx>
      <c:valAx>
        <c:axId val="90421504"/>
        <c:scaling>
          <c:orientation val="minMax"/>
        </c:scaling>
        <c:delete val="1"/>
        <c:axPos val="l"/>
        <c:numFmt formatCode="0%" sourceLinked="1"/>
        <c:tickLblPos val="none"/>
        <c:crossAx val="90419968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9"/>
          <c:w val="0.28358208955223924"/>
          <c:h val="0.32937181663837056"/>
        </c:manualLayout>
      </c:layout>
      <c:spPr>
        <a:noFill/>
        <a:ln w="1488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solidFill>
                <a:schemeClr val="tx1"/>
              </a:solidFill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58484224"/>
        <c:axId val="58485760"/>
      </c:barChart>
      <c:catAx>
        <c:axId val="58484224"/>
        <c:scaling>
          <c:orientation val="maxMin"/>
        </c:scaling>
        <c:delete val="1"/>
        <c:axPos val="b"/>
        <c:tickLblPos val="none"/>
        <c:crossAx val="58485760"/>
        <c:crosses val="autoZero"/>
        <c:auto val="1"/>
        <c:lblAlgn val="ctr"/>
        <c:lblOffset val="100"/>
      </c:catAx>
      <c:valAx>
        <c:axId val="58485760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58484224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94"/>
          <c:h val="0.39344262295082044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84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0.5</c:v>
                </c:pt>
                <c:pt idx="1">
                  <c:v>0.25</c:v>
                </c:pt>
                <c:pt idx="2">
                  <c:v>0.05</c:v>
                </c:pt>
                <c:pt idx="3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0.53</c:v>
                </c:pt>
                <c:pt idx="1">
                  <c:v>0.26</c:v>
                </c:pt>
                <c:pt idx="3">
                  <c:v>0.21000000000000008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0.15000000000000008</c:v>
                </c:pt>
                <c:pt idx="2">
                  <c:v>0.05</c:v>
                </c:pt>
                <c:pt idx="3">
                  <c:v>0.2</c:v>
                </c:pt>
              </c:numCache>
            </c:numRef>
          </c:val>
        </c:ser>
        <c:dLbls>
          <c:showVal val="1"/>
        </c:dLbls>
        <c:gapWidth val="60"/>
        <c:axId val="92410240"/>
        <c:axId val="92411776"/>
      </c:barChart>
      <c:catAx>
        <c:axId val="9241024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2411776"/>
        <c:crosses val="autoZero"/>
        <c:auto val="1"/>
        <c:lblAlgn val="ctr"/>
        <c:lblOffset val="100"/>
        <c:tickLblSkip val="1"/>
        <c:tickMarkSkip val="1"/>
      </c:catAx>
      <c:valAx>
        <c:axId val="924117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241024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9.5534205013364182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33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0.05</c:v>
                </c:pt>
                <c:pt idx="1">
                  <c:v>0.2</c:v>
                </c:pt>
                <c:pt idx="2">
                  <c:v>0.05</c:v>
                </c:pt>
                <c:pt idx="3">
                  <c:v>0.70000000000000029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0.16</c:v>
                </c:pt>
                <c:pt idx="1">
                  <c:v>0.21000000000000008</c:v>
                </c:pt>
                <c:pt idx="2">
                  <c:v>0.05</c:v>
                </c:pt>
                <c:pt idx="3">
                  <c:v>0.63000000000000034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1">
                  <c:v>0.05</c:v>
                </c:pt>
                <c:pt idx="2">
                  <c:v>0.2</c:v>
                </c:pt>
                <c:pt idx="3">
                  <c:v>0.75000000000000033</c:v>
                </c:pt>
              </c:numCache>
            </c:numRef>
          </c:val>
        </c:ser>
        <c:dLbls>
          <c:showVal val="1"/>
        </c:dLbls>
        <c:gapWidth val="60"/>
        <c:axId val="92381568"/>
        <c:axId val="92383104"/>
      </c:barChart>
      <c:catAx>
        <c:axId val="9238156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2383104"/>
        <c:crosses val="autoZero"/>
        <c:auto val="1"/>
        <c:lblAlgn val="ctr"/>
        <c:lblOffset val="100"/>
        <c:tickLblSkip val="1"/>
        <c:tickMarkSkip val="1"/>
      </c:catAx>
      <c:valAx>
        <c:axId val="92383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238156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5523630637079454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0.9</c:v>
                </c:pt>
                <c:pt idx="2" formatCode="0%">
                  <c:v>0.1</c:v>
                </c:pt>
                <c:pt idx="4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0.89</c:v>
                </c:pt>
                <c:pt idx="1">
                  <c:v>0.11</c:v>
                </c:pt>
                <c:pt idx="2">
                  <c:v>0.16</c:v>
                </c:pt>
                <c:pt idx="3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  <c:pt idx="0" formatCode="0%">
                  <c:v>0.95000000000000029</c:v>
                </c:pt>
                <c:pt idx="2" formatCode="0%">
                  <c:v>0.05</c:v>
                </c:pt>
                <c:pt idx="3" formatCode="0%">
                  <c:v>0.05</c:v>
                </c:pt>
                <c:pt idx="4" formatCode="0%">
                  <c:v>0.05</c:v>
                </c:pt>
              </c:numCache>
            </c:numRef>
          </c:val>
        </c:ser>
        <c:dLbls>
          <c:showVal val="1"/>
        </c:dLbls>
        <c:gapWidth val="60"/>
        <c:axId val="92937600"/>
        <c:axId val="92951680"/>
      </c:barChart>
      <c:catAx>
        <c:axId val="9293760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2951680"/>
        <c:crosses val="autoZero"/>
        <c:auto val="1"/>
        <c:lblAlgn val="ctr"/>
        <c:lblOffset val="100"/>
        <c:tickLblSkip val="1"/>
        <c:tickMarkSkip val="1"/>
      </c:catAx>
      <c:valAx>
        <c:axId val="929516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2937600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92972928"/>
        <c:axId val="92974464"/>
      </c:barChart>
      <c:catAx>
        <c:axId val="92972928"/>
        <c:scaling>
          <c:orientation val="maxMin"/>
        </c:scaling>
        <c:delete val="1"/>
        <c:axPos val="l"/>
        <c:numFmt formatCode="General" sourceLinked="1"/>
        <c:tickLblPos val="none"/>
        <c:crossAx val="92974464"/>
        <c:crosses val="autoZero"/>
        <c:auto val="1"/>
        <c:lblAlgn val="ctr"/>
        <c:lblOffset val="100"/>
      </c:catAx>
      <c:valAx>
        <c:axId val="9297446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2972928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1.1627906976744169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63"/>
          <c:y val="8.3140877598152599E-2"/>
          <c:w val="0.73070927127088092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0.5</c:v>
                </c:pt>
                <c:pt idx="2">
                  <c:v>0.75000000000000033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0.53</c:v>
                </c:pt>
                <c:pt idx="2">
                  <c:v>0.63000000000000034</c:v>
                </c:pt>
                <c:pt idx="3">
                  <c:v>0.37000000000000016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0.55000000000000004</c:v>
                </c:pt>
                <c:pt idx="2">
                  <c:v>0.8</c:v>
                </c:pt>
                <c:pt idx="3">
                  <c:v>0.70000000000000029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92764800"/>
        <c:axId val="92774784"/>
      </c:barChart>
      <c:catAx>
        <c:axId val="927648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2774784"/>
        <c:crosses val="autoZero"/>
        <c:auto val="1"/>
        <c:lblAlgn val="ctr"/>
        <c:lblOffset val="100"/>
        <c:tickLblSkip val="1"/>
        <c:tickMarkSkip val="1"/>
      </c:catAx>
      <c:valAx>
        <c:axId val="927747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276480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6.4718407551498089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44"/>
          <c:y val="9.0206185567010419E-2"/>
          <c:w val="0.74780701754386136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0.30000000000000016</c:v>
                </c:pt>
                <c:pt idx="2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0.53</c:v>
                </c:pt>
                <c:pt idx="1">
                  <c:v>0.26</c:v>
                </c:pt>
                <c:pt idx="2">
                  <c:v>0.21000000000000008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0.77000000000000035</c:v>
                </c:pt>
                <c:pt idx="1">
                  <c:v>0.23</c:v>
                </c:pt>
              </c:numCache>
            </c:numRef>
          </c:val>
        </c:ser>
        <c:dLbls>
          <c:showVal val="1"/>
        </c:dLbls>
        <c:gapWidth val="60"/>
        <c:axId val="87820928"/>
        <c:axId val="87843200"/>
      </c:barChart>
      <c:catAx>
        <c:axId val="8782092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843200"/>
        <c:crosses val="autoZero"/>
        <c:auto val="1"/>
        <c:lblAlgn val="ctr"/>
        <c:lblOffset val="100"/>
        <c:tickLblSkip val="1"/>
        <c:tickMarkSkip val="1"/>
      </c:catAx>
      <c:valAx>
        <c:axId val="878432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82092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59"/>
          <c:h val="8.5845474135010258E-2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4"/>
          <c:w val="0.46153846153846201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0.15000000000000008</c:v>
                </c:pt>
                <c:pt idx="1">
                  <c:v>0.1</c:v>
                </c:pt>
                <c:pt idx="2">
                  <c:v>0.15000000000000008</c:v>
                </c:pt>
                <c:pt idx="3">
                  <c:v>0.1</c:v>
                </c:pt>
                <c:pt idx="4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0.37000000000000016</c:v>
                </c:pt>
                <c:pt idx="1">
                  <c:v>0.21000000000000008</c:v>
                </c:pt>
                <c:pt idx="4">
                  <c:v>0.42000000000000015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0.28000000000000008</c:v>
                </c:pt>
                <c:pt idx="1">
                  <c:v>0.33000000000000024</c:v>
                </c:pt>
                <c:pt idx="2">
                  <c:v>0.11</c:v>
                </c:pt>
                <c:pt idx="4">
                  <c:v>0.28000000000000008</c:v>
                </c:pt>
              </c:numCache>
            </c:numRef>
          </c:val>
        </c:ser>
        <c:dLbls>
          <c:showVal val="1"/>
        </c:dLbls>
        <c:gapWidth val="60"/>
        <c:axId val="87881984"/>
        <c:axId val="87764992"/>
      </c:barChart>
      <c:catAx>
        <c:axId val="8788198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764992"/>
        <c:crosses val="autoZero"/>
        <c:auto val="1"/>
        <c:lblAlgn val="ctr"/>
        <c:lblOffset val="100"/>
        <c:tickLblSkip val="1"/>
        <c:tickMarkSkip val="1"/>
      </c:catAx>
      <c:valAx>
        <c:axId val="877649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881984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8.49138497622331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82"/>
          <c:y val="8.6956521739130543E-2"/>
          <c:w val="0.7434210526315812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w kasie </c:v>
                </c:pt>
                <c:pt idx="1">
                  <c:v>Tak, w banku 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0%">
                  <c:v>0.35000000000000014</c:v>
                </c:pt>
                <c:pt idx="3" formatCode="0%">
                  <c:v>0.1</c:v>
                </c:pt>
                <c:pt idx="4" formatCode="0%">
                  <c:v>0.55000000000000004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w kasie </c:v>
                </c:pt>
                <c:pt idx="1">
                  <c:v>Tak, w banku 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0.21000000000000008</c:v>
                </c:pt>
                <c:pt idx="1">
                  <c:v>0.05</c:v>
                </c:pt>
                <c:pt idx="2">
                  <c:v>0.11</c:v>
                </c:pt>
                <c:pt idx="3">
                  <c:v>0.11</c:v>
                </c:pt>
                <c:pt idx="4">
                  <c:v>0.63000000000000034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w kasie </c:v>
                </c:pt>
                <c:pt idx="1">
                  <c:v>Tak, w banku 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 formatCode="0%">
                  <c:v>0.35000000000000014</c:v>
                </c:pt>
                <c:pt idx="3" formatCode="0%">
                  <c:v>0.25</c:v>
                </c:pt>
                <c:pt idx="4" formatCode="0%">
                  <c:v>0.4</c:v>
                </c:pt>
              </c:numCache>
            </c:numRef>
          </c:val>
        </c:ser>
        <c:dLbls>
          <c:showVal val="1"/>
        </c:dLbls>
        <c:gapWidth val="60"/>
        <c:axId val="88164992"/>
        <c:axId val="88183168"/>
      </c:barChart>
      <c:catAx>
        <c:axId val="8816499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183168"/>
        <c:crosses val="autoZero"/>
        <c:auto val="1"/>
        <c:lblAlgn val="ctr"/>
        <c:lblOffset val="100"/>
        <c:tickLblSkip val="1"/>
        <c:tickMarkSkip val="1"/>
      </c:catAx>
      <c:valAx>
        <c:axId val="88183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164992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4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8216704"/>
        <c:axId val="88218240"/>
      </c:barChart>
      <c:catAx>
        <c:axId val="88216704"/>
        <c:scaling>
          <c:orientation val="maxMin"/>
        </c:scaling>
        <c:delete val="1"/>
        <c:axPos val="l"/>
        <c:numFmt formatCode="General" sourceLinked="1"/>
        <c:tickLblPos val="none"/>
        <c:crossAx val="88218240"/>
        <c:crosses val="autoZero"/>
        <c:auto val="1"/>
        <c:lblAlgn val="ctr"/>
        <c:lblOffset val="100"/>
      </c:catAx>
      <c:valAx>
        <c:axId val="8821824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8216704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2.5062656641604009E-3"/>
          <c:w val="0.91503267973856206"/>
          <c:h val="0.12030075187969937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64118433462590985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0.75000000000000033</c:v>
                </c:pt>
                <c:pt idx="2" formatCode="0%">
                  <c:v>0.25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0.58000000000000007</c:v>
                </c:pt>
                <c:pt idx="1">
                  <c:v>0.11</c:v>
                </c:pt>
                <c:pt idx="2">
                  <c:v>0.32000000000000017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1</c:v>
                </c:pt>
              </c:numCache>
            </c:numRef>
          </c:val>
        </c:ser>
        <c:dLbls>
          <c:showVal val="1"/>
        </c:dLbls>
        <c:gapWidth val="60"/>
        <c:axId val="88269568"/>
        <c:axId val="88271104"/>
      </c:barChart>
      <c:catAx>
        <c:axId val="8826956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271104"/>
        <c:crosses val="autoZero"/>
        <c:auto val="1"/>
        <c:lblAlgn val="ctr"/>
        <c:lblOffset val="100"/>
        <c:tickLblSkip val="1"/>
        <c:tickMarkSkip val="1"/>
      </c:catAx>
      <c:valAx>
        <c:axId val="88271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269568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folHlink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1.35</c:v>
                </c:pt>
                <c:pt idx="2" formatCode="0.0">
                  <c:v>3.9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2</c:v>
                </c:pt>
                <c:pt idx="2" formatCode="0.0">
                  <c:v>3.6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2.8</c:v>
                </c:pt>
              </c:numCache>
            </c:numRef>
          </c:val>
        </c:ser>
        <c:dLbls>
          <c:showVal val="1"/>
        </c:dLbls>
        <c:gapWidth val="60"/>
        <c:overlap val="-60"/>
        <c:axId val="66069632"/>
        <c:axId val="66071168"/>
      </c:barChart>
      <c:catAx>
        <c:axId val="66069632"/>
        <c:scaling>
          <c:orientation val="maxMin"/>
        </c:scaling>
        <c:delete val="1"/>
        <c:axPos val="b"/>
        <c:tickLblPos val="none"/>
        <c:crossAx val="66071168"/>
        <c:crosses val="autoZero"/>
        <c:auto val="1"/>
        <c:lblAlgn val="ctr"/>
        <c:lblOffset val="100"/>
      </c:catAx>
      <c:valAx>
        <c:axId val="66071168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66069632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55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35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0.89</c:v>
                </c:pt>
              </c:numCache>
            </c:numRef>
          </c:val>
        </c:ser>
        <c:dLbls>
          <c:showVal val="1"/>
        </c:dLbls>
        <c:gapWidth val="60"/>
        <c:overlap val="100"/>
        <c:axId val="89725184"/>
        <c:axId val="89735168"/>
      </c:barChart>
      <c:catAx>
        <c:axId val="8972518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735168"/>
        <c:crosses val="autoZero"/>
        <c:auto val="1"/>
        <c:lblAlgn val="ctr"/>
        <c:lblOffset val="100"/>
        <c:tickLblSkip val="1"/>
        <c:tickMarkSkip val="1"/>
      </c:catAx>
      <c:valAx>
        <c:axId val="89735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725184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52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1231126596980372"/>
          <c:y val="1.2853470437018023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379554399364028E-2"/>
                  <c:y val="6.470715777090112E-3"/>
                </c:manualLayout>
              </c:layout>
              <c:spPr>
                <a:noFill/>
                <a:ln w="23341">
                  <a:noFill/>
                </a:ln>
              </c:spPr>
              <c:txPr>
                <a:bodyPr/>
                <a:lstStyle/>
                <a:p>
                  <a:pPr>
                    <a:defRPr sz="1080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0.65</c:v>
                </c:pt>
                <c:pt idx="1">
                  <c:v>0.53</c:v>
                </c:pt>
                <c:pt idx="2">
                  <c:v>0.56000000000000005</c:v>
                </c:pt>
                <c:pt idx="4">
                  <c:v>0.25</c:v>
                </c:pt>
                <c:pt idx="5">
                  <c:v>0.37</c:v>
                </c:pt>
                <c:pt idx="6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904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2.7756503034085327E-2"/>
                  <c:y val="-3.4875696717685568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98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8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0.35</c:v>
                </c:pt>
                <c:pt idx="1">
                  <c:v>0.47</c:v>
                </c:pt>
                <c:pt idx="2">
                  <c:v>0.44</c:v>
                </c:pt>
                <c:pt idx="4">
                  <c:v>0.75</c:v>
                </c:pt>
                <c:pt idx="5">
                  <c:v>0.63</c:v>
                </c:pt>
                <c:pt idx="6">
                  <c:v>0.72</c:v>
                </c:pt>
              </c:numCache>
            </c:numRef>
          </c:val>
        </c:ser>
        <c:dLbls>
          <c:showVal val="1"/>
        </c:dLbls>
        <c:gapWidth val="60"/>
        <c:overlap val="100"/>
        <c:axId val="89778048"/>
        <c:axId val="89779584"/>
      </c:barChart>
      <c:catAx>
        <c:axId val="89778048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779584"/>
        <c:crosses val="autoZero"/>
        <c:auto val="1"/>
        <c:lblAlgn val="ctr"/>
        <c:lblOffset val="100"/>
        <c:tickLblSkip val="1"/>
        <c:tickMarkSkip val="1"/>
      </c:catAx>
      <c:valAx>
        <c:axId val="897795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778048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94"/>
          <c:y val="0.91002570694087503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63E-2"/>
          <c:y val="1.972386587771208E-3"/>
          <c:w val="0.889785845631571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</c:v>
                </c:pt>
                <c:pt idx="3">
                  <c:v>0.95000000000000029</c:v>
                </c:pt>
                <c:pt idx="4">
                  <c:v>0.95000000000000029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0.95000000000000029</c:v>
                </c:pt>
                <c:pt idx="2">
                  <c:v>0.89</c:v>
                </c:pt>
                <c:pt idx="3">
                  <c:v>0.95000000000000029</c:v>
                </c:pt>
                <c:pt idx="4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  <c:pt idx="3">
                  <c:v>1</c:v>
                </c:pt>
                <c:pt idx="4">
                  <c:v>0.9</c:v>
                </c:pt>
              </c:numCache>
            </c:numRef>
          </c:val>
        </c:ser>
        <c:dLbls>
          <c:showVal val="1"/>
        </c:dLbls>
        <c:gapWidth val="60"/>
        <c:axId val="88684800"/>
        <c:axId val="88702976"/>
      </c:barChart>
      <c:catAx>
        <c:axId val="886848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02976"/>
        <c:crosses val="autoZero"/>
        <c:auto val="1"/>
        <c:lblAlgn val="ctr"/>
        <c:lblOffset val="100"/>
        <c:tickLblSkip val="1"/>
        <c:tickMarkSkip val="1"/>
      </c:catAx>
      <c:valAx>
        <c:axId val="887029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684800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6"/>
          <c:y val="0.94871794871794735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42"/>
          <c:y val="2.0661157024793432E-3"/>
          <c:w val="0.76190476190476186"/>
          <c:h val="0.89049586776859591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5168896185956498E-2"/>
                  <c:y val="-1.8271861666223001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75E-2"/>
                  <c:y val="-1.5820050496279714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0.58000000000000007</c:v>
                </c:pt>
                <c:pt idx="1">
                  <c:v>0.55000000000000004</c:v>
                </c:pt>
                <c:pt idx="3">
                  <c:v>0.58000000000000007</c:v>
                </c:pt>
                <c:pt idx="4">
                  <c:v>0.70000000000000029</c:v>
                </c:pt>
                <c:pt idx="6">
                  <c:v>0.58000000000000007</c:v>
                </c:pt>
                <c:pt idx="7">
                  <c:v>0.60000000000000031</c:v>
                </c:pt>
                <c:pt idx="9">
                  <c:v>0.58000000000000007</c:v>
                </c:pt>
                <c:pt idx="10">
                  <c:v>0.75000000000000033</c:v>
                </c:pt>
                <c:pt idx="12">
                  <c:v>0.58000000000000007</c:v>
                </c:pt>
                <c:pt idx="13">
                  <c:v>0.70000000000000029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1.3622665853633544E-4"/>
                  <c:y val="-1.8271861666223001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4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0.42000000000000015</c:v>
                </c:pt>
                <c:pt idx="1">
                  <c:v>0.4</c:v>
                </c:pt>
                <c:pt idx="3">
                  <c:v>0.37000000000000016</c:v>
                </c:pt>
                <c:pt idx="4">
                  <c:v>0.25</c:v>
                </c:pt>
                <c:pt idx="6">
                  <c:v>0.32000000000000017</c:v>
                </c:pt>
                <c:pt idx="7">
                  <c:v>0.30000000000000016</c:v>
                </c:pt>
                <c:pt idx="9">
                  <c:v>0.37000000000000016</c:v>
                </c:pt>
                <c:pt idx="10">
                  <c:v>0.25</c:v>
                </c:pt>
                <c:pt idx="12">
                  <c:v>0.37000000000000016</c:v>
                </c:pt>
                <c:pt idx="13">
                  <c:v>0.30000000000000016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4"/>
                <c:pt idx="3" formatCode="0%">
                  <c:v>0.05</c:v>
                </c:pt>
                <c:pt idx="4" formatCode="0%">
                  <c:v>0.05</c:v>
                </c:pt>
                <c:pt idx="6" formatCode="0%">
                  <c:v>0.11</c:v>
                </c:pt>
                <c:pt idx="7" formatCode="0%">
                  <c:v>0.05</c:v>
                </c:pt>
                <c:pt idx="9" formatCode="0%">
                  <c:v>0.05</c:v>
                </c:pt>
                <c:pt idx="12" formatCode="0%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0.05</c:v>
                </c:pt>
                <c:pt idx="7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94456832"/>
        <c:axId val="94470912"/>
      </c:barChart>
      <c:catAx>
        <c:axId val="94456832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4470912"/>
        <c:crosses val="autoZero"/>
        <c:auto val="1"/>
        <c:lblAlgn val="ctr"/>
        <c:lblOffset val="100"/>
        <c:tickLblSkip val="1"/>
        <c:tickMarkSkip val="1"/>
      </c:catAx>
      <c:valAx>
        <c:axId val="94470912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94456832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011"/>
          <c:h val="8.6776859504132248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0.4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1</c:v>
                </c:pt>
                <c:pt idx="1">
                  <c:v>0.1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</c:v>
                </c:pt>
                <c:pt idx="1">
                  <c:v>0.15000000000000008</c:v>
                </c:pt>
                <c:pt idx="2">
                  <c:v>0.15000000000000008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66113920"/>
        <c:axId val="66115456"/>
      </c:barChart>
      <c:catAx>
        <c:axId val="6611392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115456"/>
        <c:crosses val="autoZero"/>
        <c:auto val="1"/>
        <c:lblAlgn val="ctr"/>
        <c:lblOffset val="100"/>
        <c:tickLblSkip val="1"/>
        <c:tickMarkSkip val="1"/>
      </c:catAx>
      <c:valAx>
        <c:axId val="6611545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611392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8770048"/>
        <c:axId val="88799104"/>
      </c:barChart>
      <c:catAx>
        <c:axId val="8877004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99104"/>
        <c:crosses val="autoZero"/>
        <c:auto val="1"/>
        <c:lblAlgn val="ctr"/>
        <c:lblOffset val="100"/>
        <c:tickLblSkip val="1"/>
        <c:tickMarkSkip val="1"/>
      </c:catAx>
      <c:valAx>
        <c:axId val="88799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7700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8829952"/>
        <c:axId val="88831488"/>
      </c:barChart>
      <c:catAx>
        <c:axId val="8882995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31488"/>
        <c:crosses val="autoZero"/>
        <c:auto val="1"/>
        <c:lblAlgn val="ctr"/>
        <c:lblOffset val="100"/>
        <c:tickLblSkip val="1"/>
        <c:tickMarkSkip val="1"/>
      </c:catAx>
      <c:valAx>
        <c:axId val="888314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82995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45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0.95000000000000029</c:v>
                </c:pt>
                <c:pt idx="1">
                  <c:v>0.35000000000000014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0.95000000000000029</c:v>
                </c:pt>
                <c:pt idx="1">
                  <c:v>0.15000000000000008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0.9</c:v>
                </c:pt>
                <c:pt idx="1">
                  <c:v>0.30000000000000016</c:v>
                </c:pt>
                <c:pt idx="2">
                  <c:v>0.15000000000000008</c:v>
                </c:pt>
              </c:numCache>
            </c:numRef>
          </c:val>
        </c:ser>
        <c:dLbls>
          <c:showVal val="1"/>
        </c:dLbls>
        <c:gapWidth val="60"/>
        <c:axId val="88863104"/>
        <c:axId val="88864640"/>
      </c:barChart>
      <c:catAx>
        <c:axId val="8886310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64640"/>
        <c:crosses val="autoZero"/>
        <c:auto val="1"/>
        <c:lblAlgn val="ctr"/>
        <c:lblOffset val="100"/>
        <c:tickLblSkip val="1"/>
        <c:tickMarkSkip val="1"/>
      </c:catAx>
      <c:valAx>
        <c:axId val="88864640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886310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239552"/>
        <c:axId val="89241088"/>
      </c:barChart>
      <c:catAx>
        <c:axId val="8923955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241088"/>
        <c:crosses val="autoZero"/>
        <c:auto val="1"/>
        <c:lblAlgn val="ctr"/>
        <c:lblOffset val="100"/>
        <c:tickLblSkip val="1"/>
        <c:tickMarkSkip val="1"/>
      </c:catAx>
      <c:valAx>
        <c:axId val="892410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23955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283968"/>
        <c:axId val="89293952"/>
      </c:barChart>
      <c:catAx>
        <c:axId val="8928396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293952"/>
        <c:crosses val="autoZero"/>
        <c:auto val="1"/>
        <c:lblAlgn val="ctr"/>
        <c:lblOffset val="100"/>
        <c:tickLblSkip val="1"/>
        <c:tickMarkSkip val="1"/>
      </c:catAx>
      <c:valAx>
        <c:axId val="892939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28396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D74B74-D525-44F5-B8E2-A279C7021866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F575BE-8A5A-407B-9656-20212461B38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A88B1D-B151-4397-9F33-5126FACC90F1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346193-7510-45CD-92F1-3B50F21DA0A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1D516-FED9-47FF-BD47-027347D2D920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2E061C-59F1-4F8B-9627-B162FCC9D558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E7822D-3E3F-4C9D-BDF4-62D96852E993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BD60D44-CF56-49E4-A7DC-B0AE46CBB53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4BB3CB2-8E63-4E0C-AF06-FFE57D61F4C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367F445-327C-4786-977B-8D4FC2087BD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211960" y="4365625"/>
            <a:ext cx="4174803" cy="1628842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err="1" smtClean="0">
                <a:cs typeface="Tahoma" pitchFamily="34" charset="0"/>
              </a:rPr>
              <a:t>maciej.gerc@grupaiqs.pl</a:t>
            </a:r>
            <a:endParaRPr lang="pl-PL" dirty="0" smtClean="0">
              <a:cs typeface="Tahoma" pitchFamily="34" charset="0"/>
            </a:endParaRPr>
          </a:p>
          <a:p>
            <a:pPr>
              <a:defRPr/>
            </a:pPr>
            <a:r>
              <a:rPr lang="pl-PL" dirty="0" err="1" smtClean="0">
                <a:cs typeface="Tahoma" pitchFamily="34" charset="0"/>
              </a:rPr>
              <a:t>marta.openchowska@grupaiqs.pl</a:t>
            </a:r>
            <a:endParaRPr lang="pl-PL" dirty="0" smtClean="0"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D4443BA-890D-4E2C-937E-F1640396EE8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CCBD9EC-F613-480C-9329-1CB866B3626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5BC3CBC-7828-4C10-88C2-FF56EBF29FF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FB3F876-756A-4663-9826-F55E8501FA5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414AE91-2608-43E2-AB2F-9519EDBC6EE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8D391C2-4472-4647-8475-8975E69C37C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92F082F-FC23-44AD-A31C-DAA560A8528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AED8643-A87E-4B4B-B48F-ABBB4DB0A94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0DEDA0A-FAC3-4A90-A1F0-48165EA2D8F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886B176-9082-4F3F-B22B-2B1EB40A020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ECC6966-1D68-401A-B82B-C1B2FE70754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656D604-1D9D-423C-A520-E28CD44F1CA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D33B0AE-F8E2-4EF5-81CF-84D55CFB006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E6D7D82-B21C-40BD-AE0F-3519CCC76D4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56FFA07-2D66-4126-926C-E159359841F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7847CBB-5474-4F90-80C7-C82812AE388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851AE36-8D73-4FC1-AA59-02A8E4FEE02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B982112-C3A4-44E4-A744-0C12ADDB5E7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683AF7E-ADE8-43B3-B460-619BD82A38A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D682FBB-4B99-4BAC-B382-78AFE5395C0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2FF3FEB-FA35-44FF-9BFA-B92116234E7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63DC322-0B78-43DE-ACE7-DC5148188DB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E9141DD-6B60-42EB-B6D0-9FF56AE18D8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OCHOTA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Ochota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formularze / wnioski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 </a:t>
            </a:r>
            <a:r>
              <a:rPr lang="pl-PL" sz="1200" dirty="0"/>
              <a:t>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</a:t>
            </a:r>
            <a:r>
              <a:rPr lang="pl-PL" sz="1200" u="sng" dirty="0"/>
              <a:t>formularzy / wniosków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działa system numerkowy?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972964" y="4599459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972964" y="3138959"/>
            <a:ext cx="2230438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972964" y="3758084"/>
            <a:ext cx="223043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972964" y="2249959"/>
            <a:ext cx="222091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972964" y="1484784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971600" y="5751984"/>
            <a:ext cx="223043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921147" y="1462088"/>
            <a:ext cx="2498725" cy="4889500"/>
            <a:chOff x="468" y="921"/>
            <a:chExt cx="1574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76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755576" y="162880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755576" y="282736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827584" y="4123928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5445547" y="1239143"/>
            <a:ext cx="380697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827584" y="1239143"/>
            <a:ext cx="4509442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97512" y="1527175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925512" y="1527175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5048250" y="2435226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755576" y="1052513"/>
            <a:ext cx="5759996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741487" y="1019175"/>
            <a:ext cx="4622601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572000" y="2308225"/>
          <a:ext cx="4337050" cy="392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827584" y="1052736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886822" y="1052736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 o terminie odpowiedzi na przedstawioną sprawę? 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499992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899592" y="3429000"/>
            <a:ext cx="2414142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899593" y="1737196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937470" y="5303167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podczas rozmowy </a:t>
            </a:r>
            <a:r>
              <a:rPr lang="pl-PL" sz="1200" dirty="0" err="1"/>
              <a:t>odczuwałe</a:t>
            </a:r>
            <a:r>
              <a:rPr lang="pl-PL" sz="1200" dirty="0"/>
              <a:t>(a)ś niechęć ze strony urzędnika?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684213" y="132238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latin typeface="Arial" charset="0"/>
              </a:rPr>
              <a:t>Zsumowane odpowiedzi „zdecydowanie TAK” i „raczej TAK”</a:t>
            </a:r>
            <a:endParaRPr lang="en-GB" sz="1200" dirty="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782638" y="1843088"/>
            <a:ext cx="2878137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782638" y="2139950"/>
            <a:ext cx="320516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84213" y="132238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Ochota, Praga Południe, Praga Północ, Rembertów, 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6551066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2" y="1238250"/>
            <a:ext cx="5891751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Ochota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8D391C2-4472-4647-8475-8975E69C37C1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6765</TotalTime>
  <Words>1218</Words>
  <Application>Microsoft Office PowerPoint</Application>
  <PresentationFormat>Pokaz na ekranie (4:3)</PresentationFormat>
  <Paragraphs>245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OCHOTA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Ochota</vt:lpstr>
      <vt:lpstr>Urząd dzielnicy Ochota</vt:lpstr>
      <vt:lpstr>Urząd dzielnicy Ochota</vt:lpstr>
      <vt:lpstr>Slajd 10</vt:lpstr>
      <vt:lpstr>Urząd dzielnicy Ochota</vt:lpstr>
      <vt:lpstr>Urząd dzielnicy Ochota</vt:lpstr>
      <vt:lpstr>Urząd dzielnicy Ochota</vt:lpstr>
      <vt:lpstr>Wygląd zewnętrzny urzędnika i jego stanowisko pracy </vt:lpstr>
      <vt:lpstr>Urząd dzielnicy Ochota</vt:lpstr>
      <vt:lpstr>Zachowanie urzędnika wobec interesanta </vt:lpstr>
      <vt:lpstr>Urząd dzielnicy Ochota</vt:lpstr>
      <vt:lpstr>Urząd dzielnicy Ochota</vt:lpstr>
      <vt:lpstr>Urzędnik - obsługa przedstawionej sprawy </vt:lpstr>
      <vt:lpstr>Urząd dzielnicy Ochota</vt:lpstr>
      <vt:lpstr>Urząd dzielnicy Ochota</vt:lpstr>
      <vt:lpstr>Urząd dzielnicy Ochota</vt:lpstr>
      <vt:lpstr>Urzędnik - sposób załatwienia przedstawionej sprawy</vt:lpstr>
      <vt:lpstr>Urząd dzielnicy Ochota</vt:lpstr>
      <vt:lpstr>Urząd dzielnicy Ochota</vt:lpstr>
      <vt:lpstr>Urząd dzielnicy Ochota</vt:lpstr>
      <vt:lpstr>Urząd dzielnicy Ochota</vt:lpstr>
      <vt:lpstr>Urząd dzielnicy Ochota</vt:lpstr>
      <vt:lpstr>Urząd dzielnicy Ochota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888</cp:revision>
  <dcterms:created xsi:type="dcterms:W3CDTF">2011-07-08T14:47:09Z</dcterms:created>
  <dcterms:modified xsi:type="dcterms:W3CDTF">2013-03-28T13:34:23Z</dcterms:modified>
</cp:coreProperties>
</file>