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26.xml" ContentType="application/vnd.openxmlformats-officedocument.drawingml.char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417" r:id="rId2"/>
    <p:sldId id="796" r:id="rId3"/>
    <p:sldId id="798" r:id="rId4"/>
    <p:sldId id="800" r:id="rId5"/>
    <p:sldId id="832" r:id="rId6"/>
    <p:sldId id="837" r:id="rId7"/>
    <p:sldId id="833" r:id="rId8"/>
    <p:sldId id="834" r:id="rId9"/>
    <p:sldId id="835" r:id="rId10"/>
    <p:sldId id="838" r:id="rId11"/>
    <p:sldId id="839" r:id="rId12"/>
    <p:sldId id="840" r:id="rId13"/>
    <p:sldId id="841" r:id="rId14"/>
    <p:sldId id="842" r:id="rId15"/>
    <p:sldId id="843" r:id="rId16"/>
    <p:sldId id="844" r:id="rId17"/>
    <p:sldId id="845" r:id="rId18"/>
    <p:sldId id="848" r:id="rId19"/>
    <p:sldId id="851" r:id="rId20"/>
    <p:sldId id="846" r:id="rId21"/>
    <p:sldId id="852" r:id="rId22"/>
    <p:sldId id="853" r:id="rId23"/>
    <p:sldId id="854" r:id="rId24"/>
    <p:sldId id="849" r:id="rId25"/>
    <p:sldId id="855" r:id="rId26"/>
    <p:sldId id="856" r:id="rId27"/>
    <p:sldId id="857" r:id="rId28"/>
    <p:sldId id="859" r:id="rId29"/>
    <p:sldId id="860" r:id="rId30"/>
    <p:sldId id="485" r:id="rId31"/>
  </p:sldIdLst>
  <p:sldSz cx="9144000" cy="6858000" type="screen4x3"/>
  <p:notesSz cx="6789738" cy="99298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FF"/>
    <a:srgbClr val="AF000A"/>
    <a:srgbClr val="336600"/>
    <a:srgbClr val="006600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02" autoAdjust="0"/>
    <p:restoredTop sz="94491" autoAdjust="0"/>
  </p:normalViewPr>
  <p:slideViewPr>
    <p:cSldViewPr snapToObjects="1" showGuides="1">
      <p:cViewPr varScale="1">
        <p:scale>
          <a:sx n="100" d="100"/>
          <a:sy n="100" d="100"/>
        </p:scale>
        <p:origin x="-348" y="-96"/>
      </p:cViewPr>
      <p:guideLst>
        <p:guide orient="horz" pos="4247"/>
        <p:guide orient="horz" pos="73"/>
        <p:guide orient="horz" pos="2568"/>
        <p:guide orient="horz" pos="4110"/>
        <p:guide orient="horz" pos="4065"/>
        <p:guide orient="horz" pos="107"/>
        <p:guide orient="horz" pos="527"/>
        <p:guide pos="476"/>
        <p:guide pos="1973"/>
        <p:guide pos="5329"/>
      </p:guideLst>
    </p:cSldViewPr>
  </p:slideViewPr>
  <p:outlineViewPr>
    <p:cViewPr>
      <p:scale>
        <a:sx n="33" d="100"/>
        <a:sy n="33" d="100"/>
      </p:scale>
      <p:origin x="0" y="334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2" d="100"/>
          <a:sy n="82" d="100"/>
        </p:scale>
        <p:origin x="-3180" y="-96"/>
      </p:cViewPr>
      <p:guideLst>
        <p:guide orient="horz" pos="3128"/>
        <p:guide pos="213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1.1534025374855842E-3"/>
          <c:y val="9.0163934426229511E-2"/>
          <c:w val="0.94925028835063441"/>
          <c:h val="0.91803278688524492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41">
              <a:solidFill>
                <a:schemeClr val="tx1"/>
              </a:solidFill>
              <a:prstDash val="solid"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48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-60"/>
        <c:axId val="90418560"/>
        <c:axId val="82150528"/>
      </c:barChart>
      <c:catAx>
        <c:axId val="90418560"/>
        <c:scaling>
          <c:orientation val="maxMin"/>
        </c:scaling>
        <c:delete val="1"/>
        <c:axPos val="b"/>
        <c:tickLblPos val="none"/>
        <c:crossAx val="82150528"/>
        <c:crosses val="autoZero"/>
        <c:auto val="1"/>
        <c:lblAlgn val="ctr"/>
        <c:lblOffset val="100"/>
      </c:catAx>
      <c:valAx>
        <c:axId val="82150528"/>
        <c:scaling>
          <c:orientation val="minMax"/>
          <c:max val="15"/>
          <c:min val="0"/>
        </c:scaling>
        <c:delete val="1"/>
        <c:axPos val="r"/>
        <c:numFmt formatCode="General" sourceLinked="1"/>
        <c:tickLblPos val="none"/>
        <c:crossAx val="90418560"/>
        <c:crosses val="autoZero"/>
        <c:crossBetween val="between"/>
      </c:valAx>
      <c:spPr>
        <a:noFill/>
        <a:ln w="23282">
          <a:noFill/>
        </a:ln>
      </c:spPr>
    </c:plotArea>
    <c:legend>
      <c:legendPos val="r"/>
      <c:layout>
        <c:manualLayout>
          <c:xMode val="edge"/>
          <c:yMode val="edge"/>
          <c:x val="4.3829296424452095E-2"/>
          <c:y val="0"/>
          <c:w val="0.92848904267589483"/>
          <c:h val="0.39344262295082033"/>
        </c:manualLayout>
      </c:layout>
      <c:spPr>
        <a:noFill/>
        <a:ln w="23282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43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6824395373291295"/>
          <c:y val="8.8607594936708861E-2"/>
          <c:w val="0.67718191377497461"/>
          <c:h val="0.91350210970463985"/>
        </c:manualLayout>
      </c:layout>
      <c:barChart>
        <c:barDir val="bar"/>
        <c:grouping val="clustered"/>
        <c:ser>
          <c:idx val="5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45">
              <a:noFill/>
              <a:prstDash val="solid"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</c:v>
                </c:pt>
                <c:pt idx="1">
                  <c:v>0.15000000000000002</c:v>
                </c:pt>
                <c:pt idx="2">
                  <c:v>0.4</c:v>
                </c:pt>
                <c:pt idx="3">
                  <c:v>0.05</c:v>
                </c:pt>
                <c:pt idx="4">
                  <c:v>0.60000000000000009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0.05</c:v>
                </c:pt>
                <c:pt idx="1">
                  <c:v>0.55000000000000004</c:v>
                </c:pt>
                <c:pt idx="2">
                  <c:v>0.30000000000000004</c:v>
                </c:pt>
                <c:pt idx="4">
                  <c:v>0.45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0.2</c:v>
                </c:pt>
                <c:pt idx="1">
                  <c:v>0.35000000000000003</c:v>
                </c:pt>
                <c:pt idx="2">
                  <c:v>0.5</c:v>
                </c:pt>
                <c:pt idx="4">
                  <c:v>0.5</c:v>
                </c:pt>
              </c:numCache>
            </c:numRef>
          </c:val>
        </c:ser>
        <c:dLbls>
          <c:showVal val="1"/>
        </c:dLbls>
        <c:gapWidth val="60"/>
        <c:axId val="84356480"/>
        <c:axId val="84366464"/>
      </c:barChart>
      <c:catAx>
        <c:axId val="84356480"/>
        <c:scaling>
          <c:orientation val="maxMin"/>
        </c:scaling>
        <c:axPos val="l"/>
        <c:numFmt formatCode="General" sourceLinked="1"/>
        <c:tickLblPos val="nextTo"/>
        <c:spPr>
          <a:ln w="291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4366464"/>
        <c:crosses val="autoZero"/>
        <c:auto val="1"/>
        <c:lblAlgn val="ctr"/>
        <c:lblOffset val="100"/>
        <c:tickLblSkip val="1"/>
        <c:tickMarkSkip val="1"/>
      </c:catAx>
      <c:valAx>
        <c:axId val="84366464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4356480"/>
        <c:crosses val="autoZero"/>
        <c:crossBetween val="between"/>
      </c:valAx>
      <c:spPr>
        <a:noFill/>
        <a:ln w="23290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1097046413502156E-3"/>
          <c:w val="0.64353312302839161"/>
          <c:h val="5.9071729957805977E-2"/>
        </c:manualLayout>
      </c:layout>
      <c:spPr>
        <a:solidFill>
          <a:schemeClr val="bg1"/>
        </a:solidFill>
        <a:ln w="23290">
          <a:noFill/>
        </a:ln>
      </c:spPr>
      <c:txPr>
        <a:bodyPr/>
        <a:lstStyle/>
        <a:p>
          <a:pPr>
            <a:defRPr sz="1009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1E-2"/>
          <c:w val="1"/>
          <c:h val="0.908925318761384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Sheet1!$B$2:$B$33</c:f>
              <c:numCache>
                <c:formatCode>0%</c:formatCode>
                <c:ptCount val="23"/>
                <c:pt idx="0">
                  <c:v>0.75000000000000011</c:v>
                </c:pt>
                <c:pt idx="1">
                  <c:v>0.9</c:v>
                </c:pt>
                <c:pt idx="2">
                  <c:v>0.8</c:v>
                </c:pt>
                <c:pt idx="4">
                  <c:v>0.85000000000000009</c:v>
                </c:pt>
                <c:pt idx="5">
                  <c:v>1</c:v>
                </c:pt>
                <c:pt idx="6">
                  <c:v>0.8</c:v>
                </c:pt>
                <c:pt idx="8">
                  <c:v>0.70000000000000007</c:v>
                </c:pt>
                <c:pt idx="9">
                  <c:v>0.95000000000000007</c:v>
                </c:pt>
                <c:pt idx="10">
                  <c:v>0.60000000000000009</c:v>
                </c:pt>
                <c:pt idx="12">
                  <c:v>0.4</c:v>
                </c:pt>
                <c:pt idx="13">
                  <c:v>0.35000000000000003</c:v>
                </c:pt>
                <c:pt idx="14">
                  <c:v>0.55000000000000004</c:v>
                </c:pt>
                <c:pt idx="16">
                  <c:v>0.95000000000000007</c:v>
                </c:pt>
                <c:pt idx="17">
                  <c:v>0.85000000000000009</c:v>
                </c:pt>
                <c:pt idx="18">
                  <c:v>1</c:v>
                </c:pt>
                <c:pt idx="20">
                  <c:v>0.15000000000000002</c:v>
                </c:pt>
                <c:pt idx="21">
                  <c:v>0.05</c:v>
                </c:pt>
                <c:pt idx="22">
                  <c:v>0.15000000000000002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104">
              <a:noFill/>
            </a:ln>
          </c:spPr>
          <c:dLbls>
            <c:dLbl>
              <c:idx val="4"/>
              <c:layout>
                <c:manualLayout>
                  <c:x val="9.0809559582339452E-3"/>
                  <c:y val="9.7115065527172094E-4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2.3687845360944298E-2"/>
                  <c:y val="3.7514958804138582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9.0809559582339452E-3"/>
                  <c:y val="-2.1427084466962686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2.3687845360944298E-2"/>
                  <c:y val="2.888648335187653E-3"/>
                </c:manualLayout>
              </c:layout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Sheet1!$C$2:$C$33</c:f>
              <c:numCache>
                <c:formatCode>0%</c:formatCode>
                <c:ptCount val="23"/>
                <c:pt idx="0">
                  <c:v>0.25</c:v>
                </c:pt>
                <c:pt idx="1">
                  <c:v>0.1</c:v>
                </c:pt>
                <c:pt idx="2">
                  <c:v>0.2</c:v>
                </c:pt>
                <c:pt idx="4">
                  <c:v>0.15000000000000002</c:v>
                </c:pt>
                <c:pt idx="6">
                  <c:v>0.2</c:v>
                </c:pt>
                <c:pt idx="8">
                  <c:v>0.30000000000000004</c:v>
                </c:pt>
                <c:pt idx="9">
                  <c:v>0.05</c:v>
                </c:pt>
                <c:pt idx="10">
                  <c:v>0.4</c:v>
                </c:pt>
                <c:pt idx="12">
                  <c:v>0.60000000000000009</c:v>
                </c:pt>
                <c:pt idx="13">
                  <c:v>0.65000000000000013</c:v>
                </c:pt>
                <c:pt idx="14">
                  <c:v>0.45</c:v>
                </c:pt>
                <c:pt idx="16">
                  <c:v>0.05</c:v>
                </c:pt>
                <c:pt idx="17">
                  <c:v>0.15000000000000002</c:v>
                </c:pt>
                <c:pt idx="20">
                  <c:v>0.85000000000000009</c:v>
                </c:pt>
                <c:pt idx="21">
                  <c:v>0.95000000000000007</c:v>
                </c:pt>
                <c:pt idx="22">
                  <c:v>0.85000000000000009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rgbClr val="969696"/>
            </a:solidFill>
            <a:ln w="23104">
              <a:noFill/>
            </a:ln>
          </c:spPr>
          <c:dLbls>
            <c:dLbl>
              <c:idx val="11"/>
              <c:layout>
                <c:manualLayout>
                  <c:x val="-0.1544528786282322"/>
                  <c:y val="5.2390645867128743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Sheet1!$D$2:$D$33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84596224"/>
        <c:axId val="84597760"/>
      </c:barChart>
      <c:catAx>
        <c:axId val="84596224"/>
        <c:scaling>
          <c:orientation val="maxMin"/>
        </c:scaling>
        <c:delete val="1"/>
        <c:axPos val="l"/>
        <c:tickLblPos val="none"/>
        <c:crossAx val="84597760"/>
        <c:crosses val="autoZero"/>
        <c:auto val="1"/>
        <c:lblAlgn val="ctr"/>
        <c:lblOffset val="100"/>
      </c:catAx>
      <c:valAx>
        <c:axId val="8459776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459622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39007891770011338"/>
          <c:y val="2.1008403361344541E-3"/>
          <c:w val="0.57384441939120712"/>
          <c:h val="0.9180672268907562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616">
              <a:noFill/>
            </a:ln>
          </c:spPr>
          <c:dLbls>
            <c:dLbl>
              <c:idx val="6"/>
              <c:layout>
                <c:manualLayout>
                  <c:x val="-0.5945593436069172"/>
                  <c:y val="6.2620444614317665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6799104006307044E-2"/>
                  <c:y val="6.5420898716075622E-3"/>
                </c:manualLayout>
              </c:layout>
              <c:spPr>
                <a:noFill/>
                <a:ln w="23616">
                  <a:noFill/>
                </a:ln>
              </c:spPr>
              <c:txPr>
                <a:bodyPr/>
                <a:lstStyle/>
                <a:p>
                  <a:pPr>
                    <a:defRPr sz="111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Sheet1!$B$2:$B$39</c:f>
              <c:numCache>
                <c:formatCode>0%</c:formatCode>
                <c:ptCount val="19"/>
                <c:pt idx="0">
                  <c:v>0.75000000000000011</c:v>
                </c:pt>
                <c:pt idx="1">
                  <c:v>0.75000000000000011</c:v>
                </c:pt>
                <c:pt idx="2">
                  <c:v>0.95000000000000007</c:v>
                </c:pt>
                <c:pt idx="4">
                  <c:v>0.9</c:v>
                </c:pt>
                <c:pt idx="5">
                  <c:v>0.9</c:v>
                </c:pt>
                <c:pt idx="6">
                  <c:v>0.9</c:v>
                </c:pt>
                <c:pt idx="9">
                  <c:v>0.05</c:v>
                </c:pt>
                <c:pt idx="12">
                  <c:v>0.85000000000000009</c:v>
                </c:pt>
                <c:pt idx="13">
                  <c:v>0.85000000000000009</c:v>
                </c:pt>
                <c:pt idx="14">
                  <c:v>0.85000000000000009</c:v>
                </c:pt>
                <c:pt idx="16">
                  <c:v>0.85000000000000009</c:v>
                </c:pt>
                <c:pt idx="17">
                  <c:v>0.65000000000000013</c:v>
                </c:pt>
                <c:pt idx="18">
                  <c:v>0.60000000000000009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616">
              <a:noFill/>
            </a:ln>
          </c:spPr>
          <c:dLbls>
            <c:dLbl>
              <c:idx val="4"/>
              <c:layout>
                <c:manualLayout>
                  <c:x val="0.85231116121758732"/>
                  <c:y val="1.500035083139106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0485759301859214E-2"/>
                  <c:y val="6.262044461431754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8.2309678700667986E-3"/>
                  <c:y val="-1.8612714729301682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9.7528615901000537E-3"/>
                  <c:y val="4.7212949456490964E-3"/>
                </c:manualLayout>
              </c:layout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Sheet1!$C$2:$C$39</c:f>
              <c:numCache>
                <c:formatCode>0%</c:formatCode>
                <c:ptCount val="19"/>
                <c:pt idx="0">
                  <c:v>0.15000000000000002</c:v>
                </c:pt>
                <c:pt idx="1">
                  <c:v>0.2</c:v>
                </c:pt>
                <c:pt idx="2">
                  <c:v>0.05</c:v>
                </c:pt>
                <c:pt idx="8">
                  <c:v>0.9</c:v>
                </c:pt>
                <c:pt idx="9">
                  <c:v>0.85000000000000009</c:v>
                </c:pt>
                <c:pt idx="10">
                  <c:v>0.9</c:v>
                </c:pt>
                <c:pt idx="12">
                  <c:v>0.05</c:v>
                </c:pt>
                <c:pt idx="13">
                  <c:v>0.05</c:v>
                </c:pt>
                <c:pt idx="16">
                  <c:v>0.15000000000000002</c:v>
                </c:pt>
                <c:pt idx="17">
                  <c:v>0.35000000000000003</c:v>
                </c:pt>
                <c:pt idx="18">
                  <c:v>0.4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333333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Sheet1!$D$2:$D$39</c:f>
              <c:numCache>
                <c:formatCode>0%</c:formatCode>
                <c:ptCount val="19"/>
                <c:pt idx="0">
                  <c:v>0.1</c:v>
                </c:pt>
                <c:pt idx="1">
                  <c:v>0.05</c:v>
                </c:pt>
                <c:pt idx="4">
                  <c:v>0.1</c:v>
                </c:pt>
                <c:pt idx="5">
                  <c:v>0.1</c:v>
                </c:pt>
                <c:pt idx="6">
                  <c:v>0.1</c:v>
                </c:pt>
                <c:pt idx="8">
                  <c:v>0.1</c:v>
                </c:pt>
                <c:pt idx="9">
                  <c:v>0.1</c:v>
                </c:pt>
                <c:pt idx="10">
                  <c:v>0.1</c:v>
                </c:pt>
                <c:pt idx="12">
                  <c:v>0.1</c:v>
                </c:pt>
                <c:pt idx="13">
                  <c:v>0.1</c:v>
                </c:pt>
                <c:pt idx="14">
                  <c:v>0.15000000000000002</c:v>
                </c:pt>
              </c:numCache>
            </c:numRef>
          </c:val>
        </c:ser>
        <c:dLbls>
          <c:showVal val="1"/>
        </c:dLbls>
        <c:gapWidth val="60"/>
        <c:overlap val="100"/>
        <c:axId val="84785024"/>
        <c:axId val="84786560"/>
      </c:barChart>
      <c:catAx>
        <c:axId val="84785024"/>
        <c:scaling>
          <c:orientation val="maxMin"/>
        </c:scaling>
        <c:axPos val="l"/>
        <c:numFmt formatCode="General" sourceLinked="1"/>
        <c:tickLblPos val="nextTo"/>
        <c:spPr>
          <a:ln w="29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4786560"/>
        <c:crosses val="autoZero"/>
        <c:auto val="1"/>
        <c:lblAlgn val="ctr"/>
        <c:lblOffset val="100"/>
        <c:tickLblSkip val="1"/>
        <c:tickMarkSkip val="1"/>
      </c:catAx>
      <c:valAx>
        <c:axId val="8478656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4785024"/>
        <c:crosses val="autoZero"/>
        <c:crossBetween val="between"/>
        <c:majorUnit val="0.2"/>
      </c:valAx>
      <c:spPr>
        <a:noFill/>
        <a:ln w="23616">
          <a:noFill/>
        </a:ln>
      </c:spPr>
    </c:plotArea>
    <c:legend>
      <c:legendPos val="b"/>
      <c:layout>
        <c:manualLayout>
          <c:xMode val="edge"/>
          <c:yMode val="edge"/>
          <c:x val="0.31228861330327018"/>
          <c:y val="0.92647058823529416"/>
          <c:w val="0.66854565952649525"/>
          <c:h val="7.5630252100840331E-2"/>
        </c:manualLayout>
      </c:layout>
      <c:spPr>
        <a:noFill/>
        <a:ln w="23616">
          <a:noFill/>
        </a:ln>
      </c:spPr>
      <c:txPr>
        <a:bodyPr/>
        <a:lstStyle/>
        <a:p>
          <a:pPr>
            <a:defRPr sz="102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1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729818780889622"/>
          <c:y val="6.0606060606060623E-3"/>
          <c:w val="0.82866556836902805"/>
          <c:h val="0.569696969696969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rgbClr val="000080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(N=13)</c:v>
                </c:pt>
                <c:pt idx="2">
                  <c:v>2010 (N=12)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0.76000000000000012</c:v>
                </c:pt>
                <c:pt idx="1">
                  <c:v>0.77000000000000013</c:v>
                </c:pt>
                <c:pt idx="2">
                  <c:v>0.92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rgbClr val="3366FF"/>
            </a:solidFill>
            <a:ln w="23382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80065897858319746"/>
                  <c:y val="0.73333333333333361"/>
                </c:manualLayout>
              </c:layout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6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7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(N=13)</c:v>
                </c:pt>
                <c:pt idx="2">
                  <c:v>2010 (N=12)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0">
                  <c:v>0.12000000000000001</c:v>
                </c:pt>
                <c:pt idx="1">
                  <c:v>0.15000000000000002</c:v>
                </c:pt>
                <c:pt idx="2">
                  <c:v>8.0000000000000016E-2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rgbClr val="99CCFF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(N=13)</c:v>
                </c:pt>
                <c:pt idx="2">
                  <c:v>2010 (N=12)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3"/>
                <c:pt idx="0">
                  <c:v>0.12000000000000001</c:v>
                </c:pt>
                <c:pt idx="1">
                  <c:v>8.0000000000000016E-2</c:v>
                </c:pt>
              </c:numCache>
            </c:numRef>
          </c:val>
        </c:ser>
        <c:dLbls>
          <c:showVal val="1"/>
        </c:dLbls>
        <c:gapWidth val="60"/>
        <c:overlap val="100"/>
        <c:axId val="84839424"/>
        <c:axId val="84865792"/>
      </c:barChart>
      <c:catAx>
        <c:axId val="84839424"/>
        <c:scaling>
          <c:orientation val="maxMin"/>
        </c:scaling>
        <c:axPos val="l"/>
        <c:numFmt formatCode="General" sourceLinked="1"/>
        <c:tickLblPos val="nextTo"/>
        <c:spPr>
          <a:ln w="292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4865792"/>
        <c:crosses val="autoZero"/>
        <c:auto val="1"/>
        <c:lblAlgn val="ctr"/>
        <c:lblOffset val="100"/>
        <c:tickLblSkip val="1"/>
        <c:tickMarkSkip val="1"/>
      </c:catAx>
      <c:valAx>
        <c:axId val="8486579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4839424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11"/>
          <c:h val="0.29090909090909123"/>
        </c:manualLayout>
      </c:layout>
      <c:spPr>
        <a:noFill/>
        <a:ln w="23382">
          <a:noFill/>
        </a:ln>
      </c:spPr>
      <c:txPr>
        <a:bodyPr/>
        <a:lstStyle/>
        <a:p>
          <a:pPr>
            <a:defRPr sz="101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8931116389548768"/>
          <c:y val="0.10318949343339587"/>
          <c:w val="0.45130641330166327"/>
          <c:h val="0.898686679174484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76">
              <a:noFill/>
              <a:prstDash val="solid"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</c:v>
                </c:pt>
                <c:pt idx="1">
                  <c:v>0.2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</c:v>
                </c:pt>
                <c:pt idx="1">
                  <c:v>0.05</c:v>
                </c:pt>
                <c:pt idx="2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0.55000000000000004</c:v>
                </c:pt>
                <c:pt idx="1">
                  <c:v>0.15000000000000002</c:v>
                </c:pt>
                <c:pt idx="2" formatCode="General">
                  <c:v>0</c:v>
                </c:pt>
                <c:pt idx="3" formatCode="General">
                  <c:v>0</c:v>
                </c:pt>
                <c:pt idx="4">
                  <c:v>0.30000000000000004</c:v>
                </c:pt>
              </c:numCache>
            </c:numRef>
          </c:val>
        </c:ser>
        <c:dLbls>
          <c:showVal val="1"/>
        </c:dLbls>
        <c:gapWidth val="60"/>
        <c:axId val="85093760"/>
        <c:axId val="85107840"/>
      </c:barChart>
      <c:catAx>
        <c:axId val="85093760"/>
        <c:scaling>
          <c:orientation val="maxMin"/>
        </c:scaling>
        <c:axPos val="l"/>
        <c:numFmt formatCode="General" sourceLinked="1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5107840"/>
        <c:crosses val="autoZero"/>
        <c:auto val="1"/>
        <c:lblAlgn val="ctr"/>
        <c:lblOffset val="100"/>
        <c:tickLblSkip val="1"/>
        <c:tickMarkSkip val="1"/>
      </c:catAx>
      <c:valAx>
        <c:axId val="8510784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5093760"/>
        <c:crosses val="autoZero"/>
        <c:crossBetween val="between"/>
        <c:majorUnit val="0.2"/>
      </c:valAx>
      <c:spPr>
        <a:noFill/>
        <a:ln w="25351">
          <a:noFill/>
        </a:ln>
      </c:spPr>
    </c:plotArea>
    <c:legend>
      <c:legendPos val="r"/>
      <c:layout>
        <c:manualLayout>
          <c:xMode val="edge"/>
          <c:yMode val="edge"/>
          <c:x val="0"/>
          <c:y val="1.3133208255159477E-2"/>
          <c:w val="0.99762470308788664"/>
          <c:h val="9.0056285178236578E-2"/>
        </c:manualLayout>
      </c:layout>
      <c:spPr>
        <a:noFill/>
        <a:ln w="25351">
          <a:noFill/>
        </a:ln>
      </c:spPr>
      <c:txPr>
        <a:bodyPr/>
        <a:lstStyle/>
        <a:p>
          <a:pPr>
            <a:defRPr sz="109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750000000000017"/>
          <c:y val="0.26943005181347152"/>
          <c:w val="0.81473214285714257"/>
          <c:h val="0.73575129533678862"/>
        </c:manualLayout>
      </c:layout>
      <c:barChart>
        <c:barDir val="bar"/>
        <c:grouping val="percentStacked"/>
        <c:ser>
          <c:idx val="1"/>
          <c:order val="0"/>
          <c:tx>
            <c:strRef>
              <c:f>Sheet1!$A$3</c:f>
              <c:strCache>
                <c:ptCount val="1"/>
                <c:pt idx="0">
                  <c:v>NIE OD RAZU i nie wyjaśnił przyczyny ani nie przeprosił</c:v>
                </c:pt>
              </c:strCache>
            </c:strRef>
          </c:tx>
          <c:spPr>
            <a:solidFill>
              <a:srgbClr val="333333"/>
            </a:solidFill>
            <a:ln w="23348">
              <a:noFill/>
            </a:ln>
          </c:spPr>
          <c:dLbls>
            <c:dLbl>
              <c:idx val="1"/>
              <c:layout>
                <c:manualLayout>
                  <c:x val="-0.8867375365396547"/>
                  <c:y val="-0.28311673652329544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3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3"/>
                <c:pt idx="0" formatCode="0%">
                  <c:v>0.05</c:v>
                </c:pt>
              </c:numCache>
            </c:numRef>
          </c:val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rgbClr val="C0C0C0"/>
            </a:solidFill>
            <a:ln w="23348">
              <a:noFill/>
            </a:ln>
          </c:spPr>
          <c:dLbls>
            <c:dLbl>
              <c:idx val="0"/>
              <c:showVal val="1"/>
            </c:dLbl>
            <c:dLbl>
              <c:idx val="1"/>
              <c:layout>
                <c:manualLayout>
                  <c:x val="0.17633928571428589"/>
                  <c:y val="-5.7090713254854064E-3"/>
                </c:manualLayout>
              </c:layout>
              <c:dLblPos val="ctr"/>
              <c:showVal val="1"/>
            </c:dLbl>
            <c:dLbl>
              <c:idx val="2"/>
              <c:layout>
                <c:manualLayout>
                  <c:x val="0.15401785714285737"/>
                  <c:y val="-3.9822497040216146E-3"/>
                </c:manualLayout>
              </c:layout>
              <c:spPr>
                <a:noFill/>
                <a:ln w="23348">
                  <a:noFill/>
                </a:ln>
              </c:spPr>
              <c:txPr>
                <a:bodyPr/>
                <a:lstStyle/>
                <a:p>
                  <a:pPr>
                    <a:defRPr sz="919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3"/>
              </c:numCache>
            </c:numRef>
          </c:val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accent1"/>
            </a:solidFill>
            <a:ln w="23348">
              <a:noFill/>
            </a:ln>
          </c:spPr>
          <c:dLbls>
            <c:dLbl>
              <c:idx val="0"/>
              <c:layout>
                <c:manualLayout>
                  <c:x val="5.3856166600722337E-2"/>
                  <c:y val="-1.2617835485923004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5.3508937652086593E-2"/>
                  <c:y val="-5.7090713254854524E-3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Sheet1!$B$5:$G$5</c:f>
              <c:numCache>
                <c:formatCode>0%</c:formatCode>
                <c:ptCount val="3"/>
                <c:pt idx="0">
                  <c:v>0.95000000000000007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20"/>
        <c:overlap val="100"/>
        <c:axId val="85142912"/>
        <c:axId val="85148800"/>
      </c:barChart>
      <c:catAx>
        <c:axId val="85142912"/>
        <c:scaling>
          <c:orientation val="minMax"/>
        </c:scaling>
        <c:axPos val="l"/>
        <c:numFmt formatCode="General" sourceLinked="1"/>
        <c:tickLblPos val="nextTo"/>
        <c:spPr>
          <a:ln w="233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9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5148800"/>
        <c:crosses val="autoZero"/>
        <c:auto val="1"/>
        <c:lblAlgn val="ctr"/>
        <c:lblOffset val="100"/>
        <c:tickLblSkip val="1"/>
        <c:tickMarkSkip val="1"/>
      </c:catAx>
      <c:valAx>
        <c:axId val="85148800"/>
        <c:scaling>
          <c:orientation val="minMax"/>
        </c:scaling>
        <c:delete val="1"/>
        <c:axPos val="b"/>
        <c:numFmt formatCode="0%" sourceLinked="1"/>
        <c:tickLblPos val="none"/>
        <c:crossAx val="85142912"/>
        <c:crosses val="autoZero"/>
        <c:crossBetween val="between"/>
      </c:valAx>
      <c:spPr>
        <a:noFill/>
        <a:ln w="23348">
          <a:noFill/>
        </a:ln>
      </c:spPr>
    </c:plotArea>
    <c:legend>
      <c:legendPos val="t"/>
      <c:layout>
        <c:manualLayout>
          <c:xMode val="edge"/>
          <c:yMode val="edge"/>
          <c:x val="1.3392857142857166E-2"/>
          <c:y val="0"/>
          <c:w val="0.9821428571428571"/>
          <c:h val="0.25906735751295334"/>
        </c:manualLayout>
      </c:layout>
      <c:spPr>
        <a:noFill/>
        <a:ln w="23348">
          <a:noFill/>
        </a:ln>
      </c:spPr>
      <c:txPr>
        <a:bodyPr/>
        <a:lstStyle/>
        <a:p>
          <a:pPr>
            <a:defRPr sz="846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8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625277161862527"/>
          <c:y val="0.26635514018691575"/>
          <c:w val="0.81374722838137536"/>
          <c:h val="0.69626168224299068"/>
        </c:manualLayout>
      </c:layout>
      <c:barChart>
        <c:barDir val="bar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rgbClr val="333333"/>
            </a:solidFill>
            <a:ln w="23586">
              <a:noFill/>
            </a:ln>
          </c:spPr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93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rgbClr val="C0C0C0"/>
            </a:solidFill>
            <a:ln w="23586">
              <a:noFill/>
            </a:ln>
          </c:spPr>
          <c:dLbls>
            <c:dLbl>
              <c:idx val="0"/>
              <c:showVal val="1"/>
            </c:dLbl>
            <c:dLbl>
              <c:idx val="2"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93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1">
                  <c:v>0.1</c:v>
                </c:pt>
                <c:pt idx="2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dLbls>
            <c:dLbl>
              <c:idx val="0"/>
              <c:layout>
                <c:manualLayout>
                  <c:x val="5.1325757882971376E-2"/>
                  <c:y val="-1.7117029274472877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1.3631744579202021E-2"/>
                  <c:y val="-9.3289484937140003E-3"/>
                </c:manualLayout>
              </c:layout>
              <c:dLblPos val="ctr"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1</c:v>
                </c:pt>
                <c:pt idx="1">
                  <c:v>0.9</c:v>
                </c:pt>
                <c:pt idx="2">
                  <c:v>0.9</c:v>
                </c:pt>
              </c:numCache>
            </c:numRef>
          </c:val>
        </c:ser>
        <c:dLbls>
          <c:showVal val="1"/>
        </c:dLbls>
        <c:gapWidth val="20"/>
        <c:overlap val="100"/>
        <c:axId val="85269504"/>
        <c:axId val="85279488"/>
      </c:barChart>
      <c:catAx>
        <c:axId val="85269504"/>
        <c:scaling>
          <c:orientation val="minMax"/>
        </c:scaling>
        <c:axPos val="l"/>
        <c:numFmt formatCode="General" sourceLinked="1"/>
        <c:tickLblPos val="nextTo"/>
        <c:spPr>
          <a:ln w="235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5279488"/>
        <c:crosses val="autoZero"/>
        <c:auto val="1"/>
        <c:lblAlgn val="ctr"/>
        <c:lblOffset val="100"/>
        <c:tickLblSkip val="1"/>
        <c:tickMarkSkip val="1"/>
      </c:catAx>
      <c:valAx>
        <c:axId val="85279488"/>
        <c:scaling>
          <c:orientation val="minMax"/>
        </c:scaling>
        <c:delete val="1"/>
        <c:axPos val="b"/>
        <c:numFmt formatCode="0%" sourceLinked="1"/>
        <c:tickLblPos val="none"/>
        <c:crossAx val="85269504"/>
        <c:crosses val="autoZero"/>
        <c:crossBetween val="between"/>
      </c:valAx>
      <c:spPr>
        <a:noFill/>
        <a:ln w="23586">
          <a:noFill/>
        </a:ln>
      </c:spPr>
    </c:plotArea>
    <c:legend>
      <c:legendPos val="t"/>
      <c:layout>
        <c:manualLayout>
          <c:xMode val="edge"/>
          <c:yMode val="edge"/>
          <c:x val="6.6518847006651893E-3"/>
          <c:y val="0"/>
          <c:w val="0.98669623059866962"/>
          <c:h val="0.22429906542056074"/>
        </c:manualLayout>
      </c:layout>
      <c:spPr>
        <a:noFill/>
        <a:ln w="23586">
          <a:noFill/>
        </a:ln>
      </c:spPr>
      <c:txPr>
        <a:bodyPr/>
        <a:lstStyle/>
        <a:p>
          <a:pPr>
            <a:defRPr sz="1021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4421553090332828"/>
          <c:y val="1.6977928692699514E-3"/>
          <c:w val="0.79714738510301109"/>
          <c:h val="0.93378607809847292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412">
              <a:noFill/>
            </a:ln>
          </c:spPr>
          <c:dLbls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Sheet1!$B$2:$B$46</c:f>
              <c:numCache>
                <c:formatCode>0%</c:formatCode>
                <c:ptCount val="23"/>
                <c:pt idx="0">
                  <c:v>0.95000000000000007</c:v>
                </c:pt>
                <c:pt idx="1">
                  <c:v>0.95000000000000007</c:v>
                </c:pt>
                <c:pt idx="2">
                  <c:v>0.85000000000000009</c:v>
                </c:pt>
                <c:pt idx="4">
                  <c:v>0.95000000000000007</c:v>
                </c:pt>
                <c:pt idx="5">
                  <c:v>1</c:v>
                </c:pt>
                <c:pt idx="6">
                  <c:v>1</c:v>
                </c:pt>
                <c:pt idx="8">
                  <c:v>0.1</c:v>
                </c:pt>
                <c:pt idx="9">
                  <c:v>0.1</c:v>
                </c:pt>
                <c:pt idx="10">
                  <c:v>0.05</c:v>
                </c:pt>
                <c:pt idx="13">
                  <c:v>0.05</c:v>
                </c:pt>
                <c:pt idx="16">
                  <c:v>0.15000000000000002</c:v>
                </c:pt>
                <c:pt idx="17">
                  <c:v>0.05</c:v>
                </c:pt>
                <c:pt idx="18">
                  <c:v>0.2</c:v>
                </c:pt>
                <c:pt idx="20">
                  <c:v>0.95000000000000007</c:v>
                </c:pt>
                <c:pt idx="21">
                  <c:v>0.95000000000000007</c:v>
                </c:pt>
                <c:pt idx="22">
                  <c:v>0.75000000000000011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3977812995245646"/>
                  <c:y val="5.7629627453167276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5449902893221878E-2"/>
                  <c:y val="6.4777605793509795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95398519234814E-2"/>
                  <c:y val="-8.0490841534663958E-4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1.5536338604536485E-2"/>
                  <c:y val="3.7969726748455601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Sheet1!$C$2:$C$46</c:f>
              <c:numCache>
                <c:formatCode>0%</c:formatCode>
                <c:ptCount val="23"/>
                <c:pt idx="0">
                  <c:v>0.05</c:v>
                </c:pt>
                <c:pt idx="1">
                  <c:v>0.05</c:v>
                </c:pt>
                <c:pt idx="2">
                  <c:v>0.15000000000000002</c:v>
                </c:pt>
                <c:pt idx="4">
                  <c:v>0.05</c:v>
                </c:pt>
                <c:pt idx="8">
                  <c:v>0.9</c:v>
                </c:pt>
                <c:pt idx="9">
                  <c:v>0.9</c:v>
                </c:pt>
                <c:pt idx="10">
                  <c:v>0.95000000000000007</c:v>
                </c:pt>
                <c:pt idx="12">
                  <c:v>1</c:v>
                </c:pt>
                <c:pt idx="13">
                  <c:v>0.95000000000000007</c:v>
                </c:pt>
                <c:pt idx="14">
                  <c:v>1</c:v>
                </c:pt>
                <c:pt idx="16">
                  <c:v>0.85000000000000009</c:v>
                </c:pt>
                <c:pt idx="17">
                  <c:v>0.95000000000000007</c:v>
                </c:pt>
                <c:pt idx="18">
                  <c:v>0.8</c:v>
                </c:pt>
                <c:pt idx="20">
                  <c:v>0.05</c:v>
                </c:pt>
                <c:pt idx="21">
                  <c:v>0.05</c:v>
                </c:pt>
                <c:pt idx="22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6513470681458091"/>
                  <c:y val="5.7629627453167276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 val="0.93660855784469166"/>
                  <c:y val="8.8454543978705065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Sheet1!$D$2:$D$46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82907136"/>
        <c:axId val="82908672"/>
      </c:barChart>
      <c:catAx>
        <c:axId val="82907136"/>
        <c:scaling>
          <c:orientation val="maxMin"/>
        </c:scaling>
        <c:axPos val="l"/>
        <c:numFmt formatCode="General" sourceLinked="1"/>
        <c:tickLblPos val="nextTo"/>
        <c:spPr>
          <a:ln w="292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0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2908672"/>
        <c:crosses val="autoZero"/>
        <c:auto val="1"/>
        <c:lblAlgn val="ctr"/>
        <c:lblOffset val="100"/>
        <c:tickLblSkip val="1"/>
        <c:tickMarkSkip val="1"/>
      </c:catAx>
      <c:valAx>
        <c:axId val="8290867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2907136"/>
        <c:crosses val="autoZero"/>
        <c:crossBetween val="between"/>
        <c:majorUnit val="0.2"/>
      </c:valAx>
      <c:spPr>
        <a:noFill/>
        <a:ln w="23412">
          <a:noFill/>
        </a:ln>
      </c:spPr>
    </c:plotArea>
    <c:legend>
      <c:legendPos val="b"/>
    </c:legend>
    <c:plotVisOnly val="1"/>
    <c:dispBlanksAs val="gap"/>
  </c:chart>
  <c:spPr>
    <a:noFill/>
    <a:ln>
      <a:noFill/>
    </a:ln>
  </c:spPr>
  <c:txPr>
    <a:bodyPr/>
    <a:lstStyle/>
    <a:p>
      <a:pPr>
        <a:defRPr sz="106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738510301109373"/>
          <c:y val="2.3094688221709011E-3"/>
          <c:w val="0.79397781299524561"/>
          <c:h val="0.909930715935334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73">
              <a:noFill/>
            </a:ln>
          </c:spPr>
          <c:dLbls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(N=18)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(N=19)</c:v>
                </c:pt>
              </c:strCache>
            </c:strRef>
          </c:cat>
          <c:val>
            <c:numRef>
              <c:f>Sheet1!$B$2:$B$22</c:f>
              <c:numCache>
                <c:formatCode>0%</c:formatCode>
                <c:ptCount val="11"/>
                <c:pt idx="0">
                  <c:v>0.5</c:v>
                </c:pt>
                <c:pt idx="1">
                  <c:v>0.44</c:v>
                </c:pt>
                <c:pt idx="2">
                  <c:v>0.55000000000000004</c:v>
                </c:pt>
                <c:pt idx="4">
                  <c:v>1</c:v>
                </c:pt>
                <c:pt idx="5">
                  <c:v>1</c:v>
                </c:pt>
                <c:pt idx="6">
                  <c:v>0.95000000000000007</c:v>
                </c:pt>
                <c:pt idx="8">
                  <c:v>0.15000000000000002</c:v>
                </c:pt>
                <c:pt idx="10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3977812995245646"/>
                  <c:y val="4.9455472095045446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6920625452034828E-2"/>
                  <c:y val="6.228577351714048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64878029322735E-2"/>
                  <c:y val="-2.7357790885252703E-3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1.7382838824928283E-2"/>
                  <c:y val="2.8926698495814682E-3"/>
                </c:manualLayout>
              </c:layout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(N=18)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(N=19)</c:v>
                </c:pt>
              </c:strCache>
            </c:strRef>
          </c:cat>
          <c:val>
            <c:numRef>
              <c:f>Sheet1!$C$2:$C$22</c:f>
              <c:numCache>
                <c:formatCode>0%</c:formatCode>
                <c:ptCount val="11"/>
                <c:pt idx="0">
                  <c:v>0.5</c:v>
                </c:pt>
                <c:pt idx="1">
                  <c:v>0.56000000000000005</c:v>
                </c:pt>
                <c:pt idx="2">
                  <c:v>0.45</c:v>
                </c:pt>
                <c:pt idx="6">
                  <c:v>0.05</c:v>
                </c:pt>
                <c:pt idx="8">
                  <c:v>0.85000000000000009</c:v>
                </c:pt>
                <c:pt idx="9">
                  <c:v>1</c:v>
                </c:pt>
                <c:pt idx="10">
                  <c:v>0.95000000000000007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6513470681458091"/>
                  <c:y val="4.9455472095045446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Mode val="edge"/>
                  <c:yMode val="edge"/>
                  <c:x val="0.59587955625990563"/>
                  <c:y val="0.48036951501154768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(N=18)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(N=19)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11"/>
              </c:numCache>
            </c:numRef>
          </c:val>
        </c:ser>
        <c:dLbls>
          <c:showVal val="1"/>
        </c:dLbls>
        <c:gapWidth val="60"/>
        <c:overlap val="100"/>
        <c:axId val="83071360"/>
        <c:axId val="83072896"/>
      </c:barChart>
      <c:catAx>
        <c:axId val="83071360"/>
        <c:scaling>
          <c:orientation val="maxMin"/>
        </c:scaling>
        <c:axPos val="l"/>
        <c:numFmt formatCode="General" sourceLinked="1"/>
        <c:tickLblPos val="nextTo"/>
        <c:spPr>
          <a:ln w="290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3072896"/>
        <c:crosses val="autoZero"/>
        <c:auto val="1"/>
        <c:lblAlgn val="ctr"/>
        <c:lblOffset val="100"/>
        <c:tickLblSkip val="1"/>
        <c:tickMarkSkip val="1"/>
      </c:catAx>
      <c:valAx>
        <c:axId val="8307289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3071360"/>
        <c:crosses val="autoZero"/>
        <c:crossBetween val="between"/>
        <c:majorUnit val="0.2"/>
      </c:valAx>
      <c:spPr>
        <a:noFill/>
        <a:ln w="23273">
          <a:noFill/>
        </a:ln>
      </c:spPr>
    </c:plotArea>
    <c:legend>
      <c:legendPos val="b"/>
      <c:txPr>
        <a:bodyPr/>
        <a:lstStyle/>
        <a:p>
          <a:pPr>
            <a:defRPr sz="1000"/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7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44029850746268656"/>
          <c:y val="5.9422750424448348E-2"/>
          <c:w val="0.55223880597014929"/>
          <c:h val="0.79796264855687604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333333"/>
            </a:solidFill>
            <a:ln w="14887">
              <a:noFill/>
            </a:ln>
          </c:spPr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821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0.15000000000000002</c:v>
                </c:pt>
                <c:pt idx="1">
                  <c:v>0.11</c:v>
                </c:pt>
                <c:pt idx="2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14887">
              <a:noFill/>
            </a:ln>
          </c:spPr>
          <c:dLbls>
            <c:dLbl>
              <c:idx val="0"/>
              <c:showVal val="1"/>
            </c:dLbl>
            <c:dLbl>
              <c:idx val="2"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82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0.60000000000000009</c:v>
                </c:pt>
                <c:pt idx="1">
                  <c:v>0.67000000000000015</c:v>
                </c:pt>
                <c:pt idx="2">
                  <c:v>0.60000000000000009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dLbls>
            <c:dLbl>
              <c:idx val="0"/>
              <c:layout>
                <c:manualLayout>
                  <c:x val="1.0405225096348444E-2"/>
                  <c:y val="-1.7134391838927222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3.5644763556643934E-3"/>
                  <c:y val="-2.0699848061514335E-2"/>
                </c:manualLayout>
              </c:layout>
              <c:dLblPos val="ctr"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821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0.25</c:v>
                </c:pt>
                <c:pt idx="1">
                  <c:v>0.22</c:v>
                </c:pt>
                <c:pt idx="2">
                  <c:v>0.30000000000000004</c:v>
                </c:pt>
              </c:numCache>
            </c:numRef>
          </c:val>
        </c:ser>
        <c:dLbls>
          <c:showVal val="1"/>
        </c:dLbls>
        <c:gapWidth val="20"/>
        <c:overlap val="100"/>
        <c:axId val="86671744"/>
        <c:axId val="86673280"/>
      </c:barChart>
      <c:catAx>
        <c:axId val="86671744"/>
        <c:scaling>
          <c:orientation val="minMax"/>
        </c:scaling>
        <c:axPos val="b"/>
        <c:numFmt formatCode="General" sourceLinked="1"/>
        <c:tickLblPos val="nextTo"/>
        <c:spPr>
          <a:ln w="1488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21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673280"/>
        <c:crosses val="autoZero"/>
        <c:auto val="1"/>
        <c:lblAlgn val="ctr"/>
        <c:lblOffset val="100"/>
        <c:tickLblSkip val="1"/>
        <c:tickMarkSkip val="1"/>
      </c:catAx>
      <c:valAx>
        <c:axId val="86673280"/>
        <c:scaling>
          <c:orientation val="minMax"/>
        </c:scaling>
        <c:delete val="1"/>
        <c:axPos val="l"/>
        <c:numFmt formatCode="0%" sourceLinked="1"/>
        <c:tickLblPos val="none"/>
        <c:crossAx val="86671744"/>
        <c:crosses val="autoZero"/>
        <c:crossBetween val="between"/>
      </c:valAx>
      <c:spPr>
        <a:noFill/>
        <a:ln w="14887">
          <a:noFill/>
        </a:ln>
      </c:spPr>
    </c:plotArea>
    <c:legend>
      <c:legendPos val="l"/>
      <c:layout>
        <c:manualLayout>
          <c:xMode val="edge"/>
          <c:yMode val="edge"/>
          <c:x val="4.1044776119402965E-2"/>
          <c:y val="0.23938879456706313"/>
          <c:w val="0.28358208955223918"/>
          <c:h val="0.32937181663837051"/>
        </c:manualLayout>
      </c:layout>
      <c:spPr>
        <a:noFill/>
        <a:ln w="14887">
          <a:noFill/>
        </a:ln>
      </c:spPr>
      <c:txPr>
        <a:bodyPr/>
        <a:lstStyle/>
        <a:p>
          <a:pPr>
            <a:defRPr sz="9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2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57E-3"/>
          <c:w val="0.72138728323699419"/>
          <c:h val="0.99354838709677418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69">
              <a:noFill/>
              <a:prstDash val="solid"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0.95000000000000007</c:v>
                </c:pt>
                <c:pt idx="1">
                  <c:v>0.95000000000000007</c:v>
                </c:pt>
                <c:pt idx="2">
                  <c:v>0.9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FF66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0.9</c:v>
                </c:pt>
                <c:pt idx="1">
                  <c:v>1</c:v>
                </c:pt>
                <c:pt idx="2">
                  <c:v>0.95000000000000007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FFCC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0.9</c:v>
                </c:pt>
                <c:pt idx="1">
                  <c:v>0.95000000000000007</c:v>
                </c:pt>
                <c:pt idx="2">
                  <c:v>0.95000000000000007</c:v>
                </c:pt>
              </c:numCache>
            </c:numRef>
          </c:val>
        </c:ser>
        <c:dLbls>
          <c:showVal val="1"/>
        </c:dLbls>
        <c:gapWidth val="60"/>
        <c:axId val="82551168"/>
        <c:axId val="82552704"/>
      </c:barChart>
      <c:catAx>
        <c:axId val="82551168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2552704"/>
        <c:crosses val="autoZero"/>
        <c:auto val="1"/>
        <c:lblAlgn val="ctr"/>
        <c:lblOffset val="100"/>
        <c:tickLblSkip val="1"/>
        <c:tickMarkSkip val="1"/>
      </c:catAx>
      <c:valAx>
        <c:axId val="82552704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255116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536062378167673"/>
          <c:y val="0.11019283746556474"/>
          <c:w val="0.74658869395711502"/>
          <c:h val="0.892561983471074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4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0.5</c:v>
                </c:pt>
                <c:pt idx="1">
                  <c:v>0.2</c:v>
                </c:pt>
                <c:pt idx="3">
                  <c:v>0.30000000000000004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0.6666666670000001</c:v>
                </c:pt>
                <c:pt idx="1">
                  <c:v>0.16666666699999996</c:v>
                </c:pt>
                <c:pt idx="2">
                  <c:v>5.5555555999999985E-2</c:v>
                </c:pt>
                <c:pt idx="3">
                  <c:v>0.111111111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0.4</c:v>
                </c:pt>
                <c:pt idx="1">
                  <c:v>0.55000000000000004</c:v>
                </c:pt>
                <c:pt idx="2">
                  <c:v>0.05</c:v>
                </c:pt>
                <c:pt idx="3">
                  <c:v>0.05</c:v>
                </c:pt>
              </c:numCache>
            </c:numRef>
          </c:val>
        </c:ser>
        <c:dLbls>
          <c:showVal val="1"/>
        </c:dLbls>
        <c:gapWidth val="60"/>
        <c:axId val="86577152"/>
        <c:axId val="86578688"/>
      </c:barChart>
      <c:catAx>
        <c:axId val="86577152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578688"/>
        <c:crosses val="autoZero"/>
        <c:auto val="1"/>
        <c:lblAlgn val="ctr"/>
        <c:lblOffset val="100"/>
        <c:tickLblSkip val="1"/>
        <c:tickMarkSkip val="1"/>
      </c:catAx>
      <c:valAx>
        <c:axId val="8657868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577152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0"/>
          <c:y val="0"/>
          <c:w val="0.99805068226120852"/>
          <c:h val="0.13223140495867769"/>
        </c:manualLayout>
      </c:layout>
      <c:spPr>
        <a:noFill/>
        <a:ln w="25467">
          <a:noFill/>
        </a:ln>
      </c:spPr>
      <c:txPr>
        <a:bodyPr/>
        <a:lstStyle/>
        <a:p>
          <a:pPr>
            <a:defRPr sz="92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2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0.12531328320802004"/>
          <c:w val="0.73464912280701822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26">
              <a:noFill/>
              <a:prstDash val="solid"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0.25</c:v>
                </c:pt>
                <c:pt idx="1">
                  <c:v>0.2</c:v>
                </c:pt>
                <c:pt idx="3">
                  <c:v>0.55000000000000004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0.22</c:v>
                </c:pt>
                <c:pt idx="1">
                  <c:v>0.11</c:v>
                </c:pt>
                <c:pt idx="2">
                  <c:v>0.11</c:v>
                </c:pt>
                <c:pt idx="3">
                  <c:v>0.62000000023282709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0.1</c:v>
                </c:pt>
                <c:pt idx="1">
                  <c:v>0.05</c:v>
                </c:pt>
                <c:pt idx="2" formatCode="General">
                  <c:v>0</c:v>
                </c:pt>
                <c:pt idx="3">
                  <c:v>0.85000000000000009</c:v>
                </c:pt>
              </c:numCache>
            </c:numRef>
          </c:val>
        </c:ser>
        <c:dLbls>
          <c:showVal val="1"/>
        </c:dLbls>
        <c:gapWidth val="60"/>
        <c:axId val="86888448"/>
        <c:axId val="86889984"/>
      </c:barChart>
      <c:catAx>
        <c:axId val="86888448"/>
        <c:scaling>
          <c:orientation val="maxMin"/>
        </c:scaling>
        <c:axPos val="l"/>
        <c:numFmt formatCode="General" sourceLinked="1"/>
        <c:tickLblPos val="nextTo"/>
        <c:spPr>
          <a:ln w="31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889984"/>
        <c:crosses val="autoZero"/>
        <c:auto val="1"/>
        <c:lblAlgn val="ctr"/>
        <c:lblOffset val="100"/>
        <c:tickLblSkip val="1"/>
        <c:tickMarkSkip val="1"/>
      </c:catAx>
      <c:valAx>
        <c:axId val="8688998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888448"/>
        <c:crosses val="autoZero"/>
        <c:crossBetween val="between"/>
        <c:majorUnit val="0.2"/>
      </c:valAx>
      <c:spPr>
        <a:noFill/>
        <a:ln w="25451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7712418300653597"/>
          <c:y val="0.12531328320802004"/>
          <c:w val="0.52505446623093677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0.8</c:v>
                </c:pt>
                <c:pt idx="1">
                  <c:v>0.15000000000000002</c:v>
                </c:pt>
                <c:pt idx="2">
                  <c:v>0.05</c:v>
                </c:pt>
                <c:pt idx="3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0.94000000000000006</c:v>
                </c:pt>
                <c:pt idx="1">
                  <c:v>0.11</c:v>
                </c:pt>
                <c:pt idx="3">
                  <c:v>5.5600000000000004E-2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5"/>
                <c:pt idx="0" formatCode="0%">
                  <c:v>0.85000000000000009</c:v>
                </c:pt>
                <c:pt idx="2" formatCode="0%">
                  <c:v>0.05</c:v>
                </c:pt>
                <c:pt idx="3" formatCode="0%">
                  <c:v>0.15000000000000002</c:v>
                </c:pt>
                <c:pt idx="4" formatCode="0%">
                  <c:v>0.05</c:v>
                </c:pt>
              </c:numCache>
            </c:numRef>
          </c:val>
        </c:ser>
        <c:dLbls>
          <c:showVal val="1"/>
        </c:dLbls>
        <c:gapWidth val="60"/>
        <c:axId val="87133184"/>
        <c:axId val="87147264"/>
      </c:barChart>
      <c:catAx>
        <c:axId val="87133184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75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147264"/>
        <c:crosses val="autoZero"/>
        <c:auto val="1"/>
        <c:lblAlgn val="ctr"/>
        <c:lblOffset val="100"/>
        <c:tickLblSkip val="1"/>
        <c:tickMarkSkip val="1"/>
      </c:catAx>
      <c:valAx>
        <c:axId val="8714726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133184"/>
        <c:crosses val="autoZero"/>
        <c:crossBetween val="between"/>
        <c:majorUnit val="0.2"/>
      </c:valAx>
      <c:spPr>
        <a:noFill/>
        <a:ln w="2539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4640522875816993"/>
          <c:y val="0.63953488372093026"/>
          <c:w val="0.52941176470588236"/>
          <c:h val="0.3720930232558143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CC"/>
            </a:solidFill>
            <a:ln w="12699">
              <a:noFill/>
              <a:prstDash val="solid"/>
            </a:ln>
          </c:spPr>
          <c:dLbls>
            <c:spPr>
              <a:noFill/>
              <a:ln w="25398">
                <a:noFill/>
              </a:ln>
            </c:spPr>
            <c:txPr>
              <a:bodyPr/>
              <a:lstStyle/>
              <a:p>
                <a:pPr>
                  <a:defRPr sz="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rgbClr val="FF66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Val val="1"/>
        </c:dLbls>
        <c:gapWidth val="60"/>
        <c:axId val="87340544"/>
        <c:axId val="87342080"/>
      </c:barChart>
      <c:catAx>
        <c:axId val="87340544"/>
        <c:scaling>
          <c:orientation val="maxMin"/>
        </c:scaling>
        <c:delete val="1"/>
        <c:axPos val="l"/>
        <c:numFmt formatCode="General" sourceLinked="1"/>
        <c:tickLblPos val="none"/>
        <c:crossAx val="87342080"/>
        <c:crosses val="autoZero"/>
        <c:auto val="1"/>
        <c:lblAlgn val="ctr"/>
        <c:lblOffset val="100"/>
      </c:catAx>
      <c:valAx>
        <c:axId val="87342080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87340544"/>
        <c:crosses val="autoZero"/>
        <c:crossBetween val="between"/>
        <c:majorUnit val="0.2"/>
      </c:valAx>
      <c:spPr>
        <a:noFill/>
        <a:ln w="25398">
          <a:noFill/>
        </a:ln>
      </c:spPr>
    </c:plotArea>
    <c:legend>
      <c:legendPos val="t"/>
      <c:layout>
        <c:manualLayout>
          <c:xMode val="edge"/>
          <c:yMode val="edge"/>
          <c:x val="8.4967320261438078E-2"/>
          <c:y val="1.162790697674417E-2"/>
          <c:w val="0.91503267973856206"/>
          <c:h val="0.55813953488372092"/>
        </c:manualLayout>
      </c:layout>
      <c:spPr>
        <a:noFill/>
        <a:ln w="25398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4933333333333357"/>
          <c:y val="8.3140877598152571E-2"/>
          <c:w val="0.75200000000000078"/>
          <c:h val="0.9099307159353345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3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</c:v>
                </c:pt>
                <c:pt idx="1">
                  <c:v>0.55000000000000004</c:v>
                </c:pt>
                <c:pt idx="2">
                  <c:v>0.60000000000000009</c:v>
                </c:pt>
                <c:pt idx="3">
                  <c:v>0.55000000000000004</c:v>
                </c:pt>
                <c:pt idx="4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0.89473684200000003</c:v>
                </c:pt>
                <c:pt idx="1">
                  <c:v>0.42105263200000004</c:v>
                </c:pt>
                <c:pt idx="2">
                  <c:v>0.42105263200000004</c:v>
                </c:pt>
                <c:pt idx="3">
                  <c:v>0.36842105300000005</c:v>
                </c:pt>
                <c:pt idx="4">
                  <c:v>5.2631578999999991E-2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0.65000000000000013</c:v>
                </c:pt>
                <c:pt idx="1">
                  <c:v>0.25</c:v>
                </c:pt>
                <c:pt idx="2">
                  <c:v>0.5</c:v>
                </c:pt>
                <c:pt idx="3">
                  <c:v>0.45</c:v>
                </c:pt>
                <c:pt idx="4">
                  <c:v>0.25</c:v>
                </c:pt>
              </c:numCache>
            </c:numRef>
          </c:val>
        </c:ser>
        <c:dLbls>
          <c:showVal val="1"/>
        </c:dLbls>
        <c:gapWidth val="60"/>
        <c:axId val="87617920"/>
        <c:axId val="87619456"/>
      </c:barChart>
      <c:catAx>
        <c:axId val="8761792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619456"/>
        <c:crosses val="autoZero"/>
        <c:auto val="1"/>
        <c:lblAlgn val="ctr"/>
        <c:lblOffset val="100"/>
        <c:tickLblSkip val="1"/>
        <c:tickMarkSkip val="1"/>
      </c:catAx>
      <c:valAx>
        <c:axId val="8761945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617920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3.0666666666666672E-2"/>
          <c:y val="6.9284064665127024E-3"/>
          <c:w val="0.9693333333333336"/>
          <c:h val="0.11085450346420324"/>
        </c:manualLayout>
      </c:layout>
      <c:spPr>
        <a:noFill/>
        <a:ln w="25467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7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5438596491228138"/>
          <c:y val="9.0206185567010405E-2"/>
          <c:w val="0.74780701754386114"/>
          <c:h val="0.91237113402061853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(N=9)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%">
                  <c:v>0.78</c:v>
                </c:pt>
                <c:pt idx="2" formatCode="0%">
                  <c:v>0.22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0.63000000000000012</c:v>
                </c:pt>
                <c:pt idx="1">
                  <c:v>0.21000000000000002</c:v>
                </c:pt>
                <c:pt idx="2">
                  <c:v>0.16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0.4</c:v>
                </c:pt>
                <c:pt idx="1">
                  <c:v>0.4</c:v>
                </c:pt>
                <c:pt idx="2">
                  <c:v>0.05</c:v>
                </c:pt>
              </c:numCache>
            </c:numRef>
          </c:val>
        </c:ser>
        <c:dLbls>
          <c:showVal val="1"/>
        </c:dLbls>
        <c:gapWidth val="60"/>
        <c:axId val="87683072"/>
        <c:axId val="87684608"/>
      </c:barChart>
      <c:catAx>
        <c:axId val="87683072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684608"/>
        <c:crosses val="autoZero"/>
        <c:auto val="1"/>
        <c:lblAlgn val="ctr"/>
        <c:lblOffset val="100"/>
        <c:tickLblSkip val="1"/>
        <c:tickMarkSkip val="1"/>
      </c:catAx>
      <c:valAx>
        <c:axId val="8768460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683072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2.1929824561403512E-3"/>
          <c:y val="2.5773195876288659E-3"/>
          <c:w val="0.99780701754386036"/>
          <c:h val="0.12371134020618574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7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54054054054054068"/>
          <c:y val="0.11519607843137271"/>
          <c:w val="0.46153846153846195"/>
          <c:h val="0.8872549019607842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0.25</c:v>
                </c:pt>
                <c:pt idx="1">
                  <c:v>0.25</c:v>
                </c:pt>
                <c:pt idx="3">
                  <c:v>0.05</c:v>
                </c:pt>
                <c:pt idx="4">
                  <c:v>0.45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0.31578947400000007</c:v>
                </c:pt>
                <c:pt idx="1">
                  <c:v>0.15789473700000003</c:v>
                </c:pt>
                <c:pt idx="3">
                  <c:v>5.2631578999999991E-2</c:v>
                </c:pt>
                <c:pt idx="4">
                  <c:v>0.47368421100000008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0.2</c:v>
                </c:pt>
                <c:pt idx="1">
                  <c:v>0.15000000000000002</c:v>
                </c:pt>
                <c:pt idx="2">
                  <c:v>0.05</c:v>
                </c:pt>
                <c:pt idx="3">
                  <c:v>0.05</c:v>
                </c:pt>
                <c:pt idx="4">
                  <c:v>0.55000000000000004</c:v>
                </c:pt>
              </c:numCache>
            </c:numRef>
          </c:val>
        </c:ser>
        <c:dLbls>
          <c:showVal val="1"/>
        </c:dLbls>
        <c:gapWidth val="60"/>
        <c:axId val="88026496"/>
        <c:axId val="88036480"/>
      </c:barChart>
      <c:catAx>
        <c:axId val="88026496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036480"/>
        <c:crosses val="autoZero"/>
        <c:auto val="1"/>
        <c:lblAlgn val="ctr"/>
        <c:lblOffset val="100"/>
        <c:tickLblSkip val="1"/>
        <c:tickMarkSkip val="1"/>
      </c:catAx>
      <c:valAx>
        <c:axId val="8803648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026496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4054054054054092E-2"/>
          <c:y val="2.4509803921568631E-3"/>
          <c:w val="0.9459459459459455"/>
          <c:h val="0.11764705882352942"/>
        </c:manualLayout>
      </c:layout>
      <c:spPr>
        <a:noFill/>
        <a:ln w="25400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2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877192982456176"/>
          <c:y val="8.6956521739130543E-2"/>
          <c:w val="0.74342105263158087"/>
          <c:h val="0.91533180778032042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0.25</c:v>
                </c:pt>
                <c:pt idx="1">
                  <c:v>0.1</c:v>
                </c:pt>
                <c:pt idx="2">
                  <c:v>0.65000000000000013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3"/>
                <c:pt idx="0" formatCode="0%">
                  <c:v>0.37000000000000005</c:v>
                </c:pt>
                <c:pt idx="2" formatCode="0%">
                  <c:v>0.63000000000000012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0.25</c:v>
                </c:pt>
                <c:pt idx="1">
                  <c:v>0.30000000000000004</c:v>
                </c:pt>
                <c:pt idx="2">
                  <c:v>0.45</c:v>
                </c:pt>
              </c:numCache>
            </c:numRef>
          </c:val>
        </c:ser>
        <c:dLbls>
          <c:showVal val="1"/>
        </c:dLbls>
        <c:gapWidth val="60"/>
        <c:axId val="88165376"/>
        <c:axId val="88171264"/>
      </c:barChart>
      <c:catAx>
        <c:axId val="88165376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171264"/>
        <c:crosses val="autoZero"/>
        <c:auto val="1"/>
        <c:lblAlgn val="ctr"/>
        <c:lblOffset val="100"/>
        <c:tickLblSkip val="1"/>
        <c:tickMarkSkip val="1"/>
      </c:catAx>
      <c:valAx>
        <c:axId val="8817126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165376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9389978213507642"/>
          <c:y val="0.12531328320802004"/>
          <c:w val="0.81045751633986962"/>
          <c:h val="0.4812030075187967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5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Val val="1"/>
        </c:dLbls>
        <c:gapWidth val="60"/>
        <c:axId val="88200704"/>
        <c:axId val="88202240"/>
      </c:barChart>
      <c:catAx>
        <c:axId val="88200704"/>
        <c:scaling>
          <c:orientation val="maxMin"/>
        </c:scaling>
        <c:delete val="1"/>
        <c:axPos val="l"/>
        <c:numFmt formatCode="General" sourceLinked="1"/>
        <c:tickLblPos val="none"/>
        <c:crossAx val="88202240"/>
        <c:crosses val="autoZero"/>
        <c:auto val="1"/>
        <c:lblAlgn val="ctr"/>
        <c:lblOffset val="100"/>
      </c:catAx>
      <c:valAx>
        <c:axId val="88202240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88200704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t"/>
      <c:layout>
        <c:manualLayout>
          <c:xMode val="edge"/>
          <c:yMode val="edge"/>
          <c:x val="8.4967320261438078E-2"/>
          <c:y val="2.5062656641604009E-3"/>
          <c:w val="0.91503267973856206"/>
          <c:h val="0.12030075187969934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8.6956521739130543E-2"/>
          <c:w val="0.73464912280701822"/>
          <c:h val="0.91533180778032042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0.70000000000000007</c:v>
                </c:pt>
                <c:pt idx="1">
                  <c:v>0.1</c:v>
                </c:pt>
                <c:pt idx="2">
                  <c:v>0.2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%">
                  <c:v>0.79</c:v>
                </c:pt>
                <c:pt idx="2" formatCode="0%">
                  <c:v>0.21000000000000002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(N=17)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dLbl>
              <c:idx val="1"/>
              <c:delete val="1"/>
            </c:dLbl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0.71000000000000008</c:v>
                </c:pt>
                <c:pt idx="1">
                  <c:v>6.0000000000000005E-2</c:v>
                </c:pt>
                <c:pt idx="2">
                  <c:v>0.24000000000000002</c:v>
                </c:pt>
              </c:numCache>
            </c:numRef>
          </c:val>
        </c:ser>
        <c:dLbls>
          <c:showVal val="1"/>
        </c:dLbls>
        <c:gapWidth val="60"/>
        <c:axId val="88418176"/>
        <c:axId val="88419712"/>
      </c:barChart>
      <c:catAx>
        <c:axId val="88418176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419712"/>
        <c:crosses val="autoZero"/>
        <c:auto val="1"/>
        <c:lblAlgn val="ctr"/>
        <c:lblOffset val="100"/>
        <c:tickLblSkip val="1"/>
        <c:tickMarkSkip val="1"/>
      </c:catAx>
      <c:valAx>
        <c:axId val="8841971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418176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1.1534025374855842E-3"/>
          <c:y val="9.0163934426229511E-2"/>
          <c:w val="0.94925028835063441"/>
          <c:h val="0.91803278688524492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0066FF"/>
            </a:solidFill>
            <a:ln w="11625">
              <a:noFill/>
              <a:prstDash val="solid"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0.95000000000000007</c:v>
                </c:pt>
                <c:pt idx="2" formatCode="0.0">
                  <c:v>2.9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FF66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1.8</c:v>
                </c:pt>
                <c:pt idx="2" formatCode="0.0">
                  <c:v>3.15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FFCC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</c:v>
                </c:pt>
                <c:pt idx="2" formatCode="0.0">
                  <c:v>2.1</c:v>
                </c:pt>
              </c:numCache>
            </c:numRef>
          </c:val>
        </c:ser>
        <c:dLbls>
          <c:showVal val="1"/>
        </c:dLbls>
        <c:gapWidth val="60"/>
        <c:overlap val="-60"/>
        <c:axId val="82402688"/>
        <c:axId val="82412672"/>
      </c:barChart>
      <c:catAx>
        <c:axId val="82402688"/>
        <c:scaling>
          <c:orientation val="maxMin"/>
        </c:scaling>
        <c:delete val="1"/>
        <c:axPos val="b"/>
        <c:tickLblPos val="none"/>
        <c:crossAx val="82412672"/>
        <c:crosses val="autoZero"/>
        <c:auto val="1"/>
        <c:lblAlgn val="ctr"/>
        <c:lblOffset val="100"/>
      </c:catAx>
      <c:valAx>
        <c:axId val="82412672"/>
        <c:scaling>
          <c:orientation val="minMax"/>
          <c:max val="15"/>
          <c:min val="0"/>
        </c:scaling>
        <c:delete val="1"/>
        <c:axPos val="r"/>
        <c:numFmt formatCode="0.0" sourceLinked="1"/>
        <c:tickLblPos val="none"/>
        <c:crossAx val="82402688"/>
        <c:crosses val="autoZero"/>
        <c:crossBetween val="between"/>
      </c:valAx>
      <c:spPr>
        <a:noFill/>
        <a:ln w="2325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5942982456140352"/>
          <c:y val="5.4644808743169355E-3"/>
          <c:w val="0.54166666666666652"/>
          <c:h val="0.78688524590163866"/>
        </c:manualLayout>
      </c:layout>
      <c:barChart>
        <c:barDir val="bar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accent1"/>
            </a:solidFill>
            <a:ln w="23337">
              <a:noFill/>
            </a:ln>
          </c:spPr>
          <c:dLbls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(N=20)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0.2</c:v>
                </c:pt>
                <c:pt idx="1">
                  <c:v>0.16</c:v>
                </c:pt>
                <c:pt idx="2">
                  <c:v>0.4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rgbClr val="C0C0C0"/>
            </a:solidFill>
            <a:ln w="23337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53289473684210564"/>
                  <c:y val="0.66120218579234846"/>
                </c:manualLayout>
              </c:layout>
              <c:dLblPos val="ctr"/>
              <c:showVal val="1"/>
            </c:dLbl>
            <c:dLbl>
              <c:idx val="6"/>
              <c:dLblPos val="ctr"/>
              <c:showVal val="1"/>
            </c:dLbl>
            <c:dLbl>
              <c:idx val="7"/>
              <c:dLblPos val="ctr"/>
              <c:showVal val="1"/>
            </c:dLbl>
            <c:dLbl>
              <c:idx val="8"/>
              <c:dLblPos val="ctr"/>
              <c:showVal val="1"/>
            </c:dLbl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0.8</c:v>
                </c:pt>
                <c:pt idx="1">
                  <c:v>0.84000000000000008</c:v>
                </c:pt>
                <c:pt idx="2">
                  <c:v>0.60000000000000009</c:v>
                </c:pt>
              </c:numCache>
            </c:numRef>
          </c:val>
        </c:ser>
        <c:dLbls>
          <c:showVal val="1"/>
        </c:dLbls>
        <c:gapWidth val="60"/>
        <c:overlap val="100"/>
        <c:axId val="88551808"/>
        <c:axId val="88553344"/>
      </c:barChart>
      <c:catAx>
        <c:axId val="88551808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553344"/>
        <c:crosses val="autoZero"/>
        <c:auto val="1"/>
        <c:lblAlgn val="ctr"/>
        <c:lblOffset val="100"/>
        <c:tickLblSkip val="1"/>
        <c:tickMarkSkip val="1"/>
      </c:catAx>
      <c:valAx>
        <c:axId val="8855334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551808"/>
        <c:crosses val="autoZero"/>
        <c:crossBetween val="between"/>
        <c:majorUnit val="0.2"/>
      </c:valAx>
      <c:spPr>
        <a:noFill/>
        <a:ln w="23337">
          <a:noFill/>
        </a:ln>
      </c:spPr>
    </c:plotArea>
    <c:legend>
      <c:legendPos val="b"/>
      <c:layout>
        <c:manualLayout>
          <c:xMode val="edge"/>
          <c:yMode val="edge"/>
          <c:x val="0.34978070175438647"/>
          <c:y val="0.80874316939890711"/>
          <c:w val="0.65021929824561464"/>
          <c:h val="0.19672131147540994"/>
        </c:manualLayout>
      </c:layout>
      <c:spPr>
        <a:noFill/>
        <a:ln w="23337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41231126596980355"/>
          <c:y val="1.285347043701802E-2"/>
          <c:w val="0.5505226480836235"/>
          <c:h val="0.90231362467866327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341">
              <a:noFill/>
            </a:ln>
          </c:spPr>
          <c:dLbls>
            <c:dLbl>
              <c:idx val="3"/>
              <c:layout>
                <c:manualLayout>
                  <c:x val="1.1205334670228689E-2"/>
                  <c:y val="6.4707157770901112E-3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(N=19)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(N=20)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7"/>
                <c:pt idx="0">
                  <c:v>0.60000000000000009</c:v>
                </c:pt>
                <c:pt idx="1">
                  <c:v>0.42000000000000004</c:v>
                </c:pt>
                <c:pt idx="2">
                  <c:v>0.35000000000000003</c:v>
                </c:pt>
                <c:pt idx="4">
                  <c:v>0.2</c:v>
                </c:pt>
                <c:pt idx="5">
                  <c:v>0.32000000000000006</c:v>
                </c:pt>
                <c:pt idx="6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341">
              <a:noFill/>
            </a:ln>
          </c:spPr>
          <c:dLbls>
            <c:dLbl>
              <c:idx val="4"/>
              <c:layout>
                <c:manualLayout>
                  <c:x val="7.4654695123995887E-3"/>
                  <c:y val="2.614513925483605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-3.112922996458594E-2"/>
                  <c:y val="7.8909038337222098E-2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Mode val="edge"/>
                  <c:yMode val="edge"/>
                  <c:x val="0.64459930313588976"/>
                  <c:y val="0.7583547557840615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Mode val="edge"/>
                  <c:yMode val="edge"/>
                  <c:x val="0.29616724738675981"/>
                  <c:y val="0.5578406169665826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(N=19)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(N=20)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7"/>
                <c:pt idx="0">
                  <c:v>0.4</c:v>
                </c:pt>
                <c:pt idx="1">
                  <c:v>0.58000000000000007</c:v>
                </c:pt>
                <c:pt idx="2">
                  <c:v>0.65000000000000013</c:v>
                </c:pt>
                <c:pt idx="4">
                  <c:v>0.8</c:v>
                </c:pt>
                <c:pt idx="5">
                  <c:v>0.68</c:v>
                </c:pt>
                <c:pt idx="6">
                  <c:v>0.89</c:v>
                </c:pt>
              </c:numCache>
            </c:numRef>
          </c:val>
        </c:ser>
        <c:dLbls>
          <c:showVal val="1"/>
        </c:dLbls>
        <c:gapWidth val="60"/>
        <c:overlap val="100"/>
        <c:axId val="88603264"/>
        <c:axId val="88744320"/>
      </c:barChart>
      <c:catAx>
        <c:axId val="88603264"/>
        <c:scaling>
          <c:orientation val="maxMin"/>
        </c:scaling>
        <c:axPos val="l"/>
        <c:numFmt formatCode="General" sourceLinked="1"/>
        <c:tickLblPos val="nextTo"/>
        <c:spPr>
          <a:ln w="291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744320"/>
        <c:crosses val="autoZero"/>
        <c:auto val="1"/>
        <c:lblAlgn val="ctr"/>
        <c:lblOffset val="100"/>
        <c:tickLblSkip val="1"/>
        <c:tickMarkSkip val="1"/>
      </c:catAx>
      <c:valAx>
        <c:axId val="8874432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603264"/>
        <c:crosses val="autoZero"/>
        <c:crossBetween val="between"/>
        <c:majorUnit val="0.2"/>
      </c:valAx>
      <c:spPr>
        <a:noFill/>
        <a:ln w="23341">
          <a:noFill/>
        </a:ln>
      </c:spPr>
    </c:plotArea>
    <c:legend>
      <c:legendPos val="r"/>
      <c:layout>
        <c:manualLayout>
          <c:xMode val="edge"/>
          <c:yMode val="edge"/>
          <c:x val="0.31126596980255583"/>
          <c:y val="0.91002570694087492"/>
          <c:w val="0.68873403019744484"/>
          <c:h val="9.2544987146529561E-2"/>
        </c:manualLayout>
      </c:layout>
      <c:spPr>
        <a:noFill/>
        <a:ln w="23341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3.0575539568345359E-2"/>
          <c:y val="1.9723865877712072E-3"/>
          <c:w val="0.97122302158273377"/>
          <c:h val="0.9230769230769225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0">
              <a:noFill/>
              <a:prstDash val="solid"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0.95000000000000007</c:v>
                </c:pt>
                <c:pt idx="1">
                  <c:v>0.95000000000000007</c:v>
                </c:pt>
                <c:pt idx="2">
                  <c:v>0.85000000000000009</c:v>
                </c:pt>
                <c:pt idx="3">
                  <c:v>0.85000000000000009</c:v>
                </c:pt>
                <c:pt idx="4">
                  <c:v>0.85000000000000009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0.95000000000000007</c:v>
                </c:pt>
                <c:pt idx="3">
                  <c:v>0.95000000000000007</c:v>
                </c:pt>
                <c:pt idx="4">
                  <c:v>0.95000000000000007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0.75000000000000011</c:v>
                </c:pt>
                <c:pt idx="1">
                  <c:v>0.9</c:v>
                </c:pt>
                <c:pt idx="2">
                  <c:v>0.75000000000000011</c:v>
                </c:pt>
                <c:pt idx="3">
                  <c:v>0.5</c:v>
                </c:pt>
                <c:pt idx="4">
                  <c:v>0.65000000000000013</c:v>
                </c:pt>
              </c:numCache>
            </c:numRef>
          </c:val>
        </c:ser>
        <c:dLbls>
          <c:showVal val="1"/>
        </c:dLbls>
        <c:gapWidth val="60"/>
        <c:axId val="89091456"/>
        <c:axId val="89101440"/>
      </c:barChart>
      <c:catAx>
        <c:axId val="89091456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101440"/>
        <c:crosses val="autoZero"/>
        <c:auto val="1"/>
        <c:lblAlgn val="ctr"/>
        <c:lblOffset val="100"/>
        <c:tickLblSkip val="1"/>
        <c:tickMarkSkip val="1"/>
      </c:catAx>
      <c:valAx>
        <c:axId val="8910144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091456"/>
        <c:crosses val="autoZero"/>
        <c:crossBetween val="between"/>
        <c:majorUnit val="0.2"/>
      </c:valAx>
      <c:spPr>
        <a:noFill/>
        <a:ln w="25460">
          <a:noFill/>
        </a:ln>
      </c:spPr>
    </c:plotArea>
    <c:legend>
      <c:legendPos val="b"/>
      <c:layout>
        <c:manualLayout>
          <c:xMode val="edge"/>
          <c:yMode val="edge"/>
          <c:x val="0.20863309352518003"/>
          <c:y val="0.94871794871794746"/>
          <c:w val="0.6043165467625895"/>
          <c:h val="4.9309664694280123E-2"/>
        </c:manualLayout>
      </c:layout>
      <c:spPr>
        <a:noFill/>
        <a:ln w="25460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5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8518518518518537"/>
          <c:y val="2.0661157024793424E-3"/>
          <c:w val="0.76190476190476186"/>
          <c:h val="0.8904958677685957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dLbls>
            <c:dLbl>
              <c:idx val="2"/>
              <c:layout>
                <c:manualLayout>
                  <c:x val="-4.3873275310283115E-2"/>
                  <c:y val="-2.0723672836166426E-2"/>
                </c:manualLayout>
              </c:layout>
              <c:dLblPos val="ctr"/>
              <c:showVal val="1"/>
            </c:dLbl>
            <c:dLbl>
              <c:idx val="3"/>
              <c:layout>
                <c:manualLayout>
                  <c:x val="-3.7649940222118629E-2"/>
                  <c:y val="-1.8271861666222994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-3.7793375575527761E-2"/>
                  <c:y val="-1.582005049627971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Sheet1!$B$2:$B$19</c:f>
              <c:numCache>
                <c:formatCode>0%</c:formatCode>
                <c:ptCount val="14"/>
                <c:pt idx="0">
                  <c:v>0.53</c:v>
                </c:pt>
                <c:pt idx="1">
                  <c:v>0.4</c:v>
                </c:pt>
                <c:pt idx="3">
                  <c:v>0.63000000000000012</c:v>
                </c:pt>
                <c:pt idx="4">
                  <c:v>0.60000000000000009</c:v>
                </c:pt>
                <c:pt idx="6">
                  <c:v>0.58000000000000007</c:v>
                </c:pt>
                <c:pt idx="7">
                  <c:v>0.70000000000000007</c:v>
                </c:pt>
                <c:pt idx="9">
                  <c:v>0.63000000000000012</c:v>
                </c:pt>
                <c:pt idx="10">
                  <c:v>0.70000000000000007</c:v>
                </c:pt>
                <c:pt idx="12">
                  <c:v>0.58000000000000007</c:v>
                </c:pt>
                <c:pt idx="13">
                  <c:v>0.65000000000000013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rgbClr val="99CC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-6.8617843224141536E-3"/>
                  <c:y val="-1.8271861666222994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4.6527548955371404E-3"/>
                  <c:y val="-1.582005049627971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Sheet1!$C$2:$C$19</c:f>
              <c:numCache>
                <c:formatCode>0%</c:formatCode>
                <c:ptCount val="14"/>
                <c:pt idx="0">
                  <c:v>0.42000000000000004</c:v>
                </c:pt>
                <c:pt idx="1">
                  <c:v>0.45</c:v>
                </c:pt>
                <c:pt idx="3">
                  <c:v>0.32000000000000006</c:v>
                </c:pt>
                <c:pt idx="4">
                  <c:v>0.25</c:v>
                </c:pt>
                <c:pt idx="6">
                  <c:v>0.37000000000000005</c:v>
                </c:pt>
                <c:pt idx="7">
                  <c:v>0.15000000000000002</c:v>
                </c:pt>
                <c:pt idx="9">
                  <c:v>0.37000000000000005</c:v>
                </c:pt>
                <c:pt idx="10">
                  <c:v>0.25</c:v>
                </c:pt>
                <c:pt idx="12">
                  <c:v>0.42000000000000004</c:v>
                </c:pt>
                <c:pt idx="13">
                  <c:v>0.30000000000000004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FF66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Sheet1!$D$2:$D$19</c:f>
              <c:numCache>
                <c:formatCode>0%</c:formatCode>
                <c:ptCount val="14"/>
                <c:pt idx="0">
                  <c:v>0.05</c:v>
                </c:pt>
                <c:pt idx="1">
                  <c:v>0.15000000000000002</c:v>
                </c:pt>
                <c:pt idx="3">
                  <c:v>0.05</c:v>
                </c:pt>
                <c:pt idx="4">
                  <c:v>0.1</c:v>
                </c:pt>
                <c:pt idx="6">
                  <c:v>0.05</c:v>
                </c:pt>
                <c:pt idx="7">
                  <c:v>0.15000000000000002</c:v>
                </c:pt>
                <c:pt idx="10">
                  <c:v>0.05</c:v>
                </c:pt>
                <c:pt idx="13">
                  <c:v>0.05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FF00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2.9422808891312643E-2"/>
                  <c:y val="-2.4470208773661288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0.96472663139329906"/>
                  <c:y val="-1.3753934793800267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Sheet1!$E$2:$E$19</c:f>
              <c:numCache>
                <c:formatCode>General</c:formatCode>
                <c:ptCount val="14"/>
                <c:pt idx="4" formatCode="0%">
                  <c:v>0.05</c:v>
                </c:pt>
              </c:numCache>
            </c:numRef>
          </c:val>
        </c:ser>
        <c:dLbls>
          <c:showVal val="1"/>
        </c:dLbls>
        <c:gapWidth val="40"/>
        <c:overlap val="100"/>
        <c:axId val="89043328"/>
        <c:axId val="89044864"/>
      </c:barChart>
      <c:catAx>
        <c:axId val="89043328"/>
        <c:scaling>
          <c:orientation val="minMax"/>
        </c:scaling>
        <c:axPos val="l"/>
        <c:numFmt formatCode="General" sourceLinked="1"/>
        <c:tickLblPos val="nextTo"/>
        <c:spPr>
          <a:ln w="29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044864"/>
        <c:crosses val="autoZero"/>
        <c:auto val="1"/>
        <c:lblAlgn val="ctr"/>
        <c:lblOffset val="100"/>
        <c:tickLblSkip val="1"/>
        <c:tickMarkSkip val="1"/>
      </c:catAx>
      <c:valAx>
        <c:axId val="89044864"/>
        <c:scaling>
          <c:orientation val="minMax"/>
          <c:max val="1"/>
          <c:min val="0"/>
        </c:scaling>
        <c:delete val="1"/>
        <c:axPos val="b"/>
        <c:numFmt formatCode="0%" sourceLinked="1"/>
        <c:tickLblPos val="none"/>
        <c:crossAx val="89043328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132231404958675"/>
          <c:w val="0.98589065255732"/>
          <c:h val="8.6776859504132248E-2"/>
        </c:manualLayout>
      </c:layout>
      <c:spPr>
        <a:solidFill>
          <a:schemeClr val="bg1"/>
        </a:solidFill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084121976866456"/>
          <c:y val="0.11260053619302951"/>
          <c:w val="0.64458464773922186"/>
          <c:h val="0.89008042895442363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1</c:v>
                </c:pt>
                <c:pt idx="1">
                  <c:v>0.35000000000000003</c:v>
                </c:pt>
                <c:pt idx="2">
                  <c:v>0.15000000000000002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</c:v>
                </c:pt>
                <c:pt idx="1">
                  <c:v>0.1</c:v>
                </c:pt>
                <c:pt idx="3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1</c:v>
                </c:pt>
                <c:pt idx="1">
                  <c:v>5.000000000000001E-2</c:v>
                </c:pt>
                <c:pt idx="2">
                  <c:v>0.2</c:v>
                </c:pt>
                <c:pt idx="3" formatCode="General">
                  <c:v>0</c:v>
                </c:pt>
              </c:numCache>
            </c:numRef>
          </c:val>
        </c:ser>
        <c:dLbls>
          <c:showVal val="1"/>
        </c:dLbls>
        <c:gapWidth val="60"/>
        <c:axId val="60338560"/>
        <c:axId val="60340096"/>
      </c:barChart>
      <c:catAx>
        <c:axId val="6033856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0340096"/>
        <c:crosses val="autoZero"/>
        <c:auto val="1"/>
        <c:lblAlgn val="ctr"/>
        <c:lblOffset val="100"/>
        <c:tickLblSkip val="1"/>
        <c:tickMarkSkip val="1"/>
      </c:catAx>
      <c:valAx>
        <c:axId val="60340096"/>
        <c:scaling>
          <c:orientation val="minMax"/>
          <c:min val="0"/>
        </c:scaling>
        <c:delete val="1"/>
        <c:axPos val="t"/>
        <c:numFmt formatCode="0%" sourceLinked="1"/>
        <c:tickLblPos val="none"/>
        <c:crossAx val="60338560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58E-3"/>
          <c:w val="0.64353312302839161"/>
          <c:h val="7.506702412868646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0.95000000000000007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2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2532352"/>
        <c:axId val="72533888"/>
      </c:barChart>
      <c:catAx>
        <c:axId val="72532352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2533888"/>
        <c:crosses val="autoZero"/>
        <c:auto val="1"/>
        <c:lblAlgn val="ctr"/>
        <c:lblOffset val="100"/>
        <c:tickLblSkip val="1"/>
        <c:tickMarkSkip val="1"/>
      </c:catAx>
      <c:valAx>
        <c:axId val="7253388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2532352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2" formatCode="0%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2757248"/>
        <c:axId val="72758784"/>
      </c:barChart>
      <c:catAx>
        <c:axId val="72757248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2758784"/>
        <c:crosses val="autoZero"/>
        <c:auto val="1"/>
        <c:lblAlgn val="ctr"/>
        <c:lblOffset val="100"/>
        <c:tickLblSkip val="1"/>
        <c:tickMarkSkip val="1"/>
      </c:catAx>
      <c:valAx>
        <c:axId val="7275878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2757248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715036803364867"/>
          <c:y val="0.1126005361930295"/>
          <c:w val="0.63827549947423834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0.85000000000000009</c:v>
                </c:pt>
                <c:pt idx="1">
                  <c:v>0.35000000000000003</c:v>
                </c:pt>
                <c:pt idx="2">
                  <c:v>0.25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0.75000000000000011</c:v>
                </c:pt>
                <c:pt idx="1">
                  <c:v>0.2</c:v>
                </c:pt>
                <c:pt idx="2">
                  <c:v>0.1</c:v>
                </c:pt>
                <c:pt idx="3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0.8</c:v>
                </c:pt>
                <c:pt idx="1">
                  <c:v>0.25</c:v>
                </c:pt>
                <c:pt idx="3">
                  <c:v>0.4</c:v>
                </c:pt>
              </c:numCache>
            </c:numRef>
          </c:val>
        </c:ser>
        <c:dLbls>
          <c:showVal val="1"/>
        </c:dLbls>
        <c:gapWidth val="60"/>
        <c:axId val="83767680"/>
        <c:axId val="83769216"/>
      </c:barChart>
      <c:catAx>
        <c:axId val="8376768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3769216"/>
        <c:crosses val="autoZero"/>
        <c:auto val="1"/>
        <c:lblAlgn val="ctr"/>
        <c:lblOffset val="100"/>
        <c:tickLblSkip val="1"/>
        <c:tickMarkSkip val="1"/>
      </c:catAx>
      <c:valAx>
        <c:axId val="83769216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3767680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58E-3"/>
          <c:w val="0.64353312302839161"/>
          <c:h val="7.5067024128686446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3906560"/>
        <c:axId val="83908096"/>
      </c:barChart>
      <c:catAx>
        <c:axId val="8390656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3908096"/>
        <c:crosses val="autoZero"/>
        <c:auto val="1"/>
        <c:lblAlgn val="ctr"/>
        <c:lblOffset val="100"/>
        <c:tickLblSkip val="1"/>
        <c:tickMarkSkip val="1"/>
      </c:catAx>
      <c:valAx>
        <c:axId val="8390809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3906560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0.95000000000000007</c:v>
                </c:pt>
                <c:pt idx="1">
                  <c:v>0.95000000000000007</c:v>
                </c:pt>
                <c:pt idx="2">
                  <c:v>0.95000000000000007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0">
                  <c:v>0.05</c:v>
                </c:pt>
                <c:pt idx="1">
                  <c:v>0.05</c:v>
                </c:pt>
                <c:pt idx="2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4041088"/>
        <c:axId val="84046976"/>
      </c:barChart>
      <c:catAx>
        <c:axId val="84041088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4046976"/>
        <c:crosses val="autoZero"/>
        <c:auto val="1"/>
        <c:lblAlgn val="ctr"/>
        <c:lblOffset val="100"/>
        <c:tickLblSkip val="1"/>
        <c:tickMarkSkip val="1"/>
      </c:catAx>
      <c:valAx>
        <c:axId val="8404697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4041088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CE0D859-6D02-4EDE-B45E-6A862B2C1B08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5C6018F-BA08-49BD-976C-7CDB63AFB15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6CE9CAC-9C7C-40F0-9D55-0C4A32CB7F12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3EAD1D5-DE16-4D2E-AD76-6F2FF3F29D3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24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EA470D-D71E-42F5-B850-DFB38A4C2CF4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349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4BAEBF-F424-4133-AF88-094BBD1D319A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451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37E77B-D702-483F-8904-87B711738AA2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 zaokrąglonym rogiem 3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5" name="Prostokąt 4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296863" y="5157788"/>
            <a:ext cx="3987800" cy="431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r" fontAlgn="auto"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defRPr/>
            </a:pPr>
            <a:r>
              <a:rPr lang="pl-PL" dirty="0" smtClean="0">
                <a:cs typeface="Tahoma" pitchFamily="34" charset="0"/>
              </a:rPr>
              <a:t>Przygotowano dla:</a:t>
            </a: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92162" y="3068960"/>
            <a:ext cx="7608093" cy="1945108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3848" y="5157192"/>
            <a:ext cx="5555977" cy="1080096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7667625" y="6237288"/>
            <a:ext cx="10699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3338" y="6669088"/>
            <a:ext cx="7967662" cy="153987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cja_poza_Agendą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zaokrąglony 11"/>
          <p:cNvSpPr/>
          <p:nvPr userDrawn="1"/>
        </p:nvSpPr>
        <p:spPr>
          <a:xfrm>
            <a:off x="1187450" y="1038225"/>
            <a:ext cx="7224713" cy="2425700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1900" y="29479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Prostokąt zaokrąglony 15"/>
          <p:cNvSpPr/>
          <p:nvPr userDrawn="1"/>
        </p:nvSpPr>
        <p:spPr>
          <a:xfrm>
            <a:off x="1143000" y="3810000"/>
            <a:ext cx="7223125" cy="2427288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57213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16824" y="1627855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1397977" y="1116623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Symbol zastępczy obrazu 25"/>
          <p:cNvSpPr>
            <a:spLocks noGrp="1"/>
          </p:cNvSpPr>
          <p:nvPr>
            <p:ph type="pic" sz="quarter" idx="27"/>
          </p:nvPr>
        </p:nvSpPr>
        <p:spPr>
          <a:xfrm>
            <a:off x="1404368" y="1627855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1" name="Symbol zastępczy tekstu 7"/>
          <p:cNvSpPr>
            <a:spLocks noGrp="1"/>
          </p:cNvSpPr>
          <p:nvPr>
            <p:ph type="body" sz="quarter" idx="30"/>
          </p:nvPr>
        </p:nvSpPr>
        <p:spPr>
          <a:xfrm>
            <a:off x="1844824" y="3032470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"/>
          <p:cNvSpPr>
            <a:spLocks noGrp="1"/>
          </p:cNvSpPr>
          <p:nvPr>
            <p:ph idx="31"/>
          </p:nvPr>
        </p:nvSpPr>
        <p:spPr>
          <a:xfrm>
            <a:off x="2671781" y="4400976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5"/>
          <p:cNvSpPr>
            <a:spLocks noGrp="1"/>
          </p:cNvSpPr>
          <p:nvPr>
            <p:ph sz="quarter" idx="32"/>
          </p:nvPr>
        </p:nvSpPr>
        <p:spPr>
          <a:xfrm>
            <a:off x="1352934" y="3889744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2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1359325" y="4400976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4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1799781" y="5805591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7" name="Symbol zastępczy stopki 4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8" name="Symbol zastępczy numeru slajdu 5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6C10E90-F288-4800-ABA0-1707B5731BE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zaokrąglony 19"/>
          <p:cNvSpPr/>
          <p:nvPr userDrawn="1"/>
        </p:nvSpPr>
        <p:spPr>
          <a:xfrm>
            <a:off x="4851400" y="3860800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 userDrawn="1"/>
        </p:nvSpPr>
        <p:spPr>
          <a:xfrm>
            <a:off x="798513" y="3860800"/>
            <a:ext cx="3878262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Prostokąt zaokrąglony 23"/>
          <p:cNvSpPr/>
          <p:nvPr userDrawn="1"/>
        </p:nvSpPr>
        <p:spPr>
          <a:xfrm>
            <a:off x="4860925" y="981075"/>
            <a:ext cx="3878263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Prostokąt zaokrąglony 24"/>
          <p:cNvSpPr/>
          <p:nvPr userDrawn="1"/>
        </p:nvSpPr>
        <p:spPr>
          <a:xfrm>
            <a:off x="806450" y="981075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063" y="56911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0" y="5705475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8130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5838" y="282733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22504" y="4014056"/>
            <a:ext cx="3719284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87457" y="4005064"/>
            <a:ext cx="370359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0" name="Symbol zastępczy zawartości 25"/>
          <p:cNvSpPr>
            <a:spLocks noGrp="1"/>
          </p:cNvSpPr>
          <p:nvPr>
            <p:ph sz="quarter" idx="35"/>
          </p:nvPr>
        </p:nvSpPr>
        <p:spPr>
          <a:xfrm>
            <a:off x="4938731" y="1133736"/>
            <a:ext cx="374233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1" name="Symbol zastępczy zawartości 25"/>
          <p:cNvSpPr>
            <a:spLocks noGrp="1"/>
          </p:cNvSpPr>
          <p:nvPr>
            <p:ph sz="quarter" idx="36"/>
          </p:nvPr>
        </p:nvSpPr>
        <p:spPr>
          <a:xfrm>
            <a:off x="903652" y="1124744"/>
            <a:ext cx="3726545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0" name="Symbol zastępczy obrazu 25"/>
          <p:cNvSpPr>
            <a:spLocks noGrp="1"/>
          </p:cNvSpPr>
          <p:nvPr>
            <p:ph type="pic" sz="quarter" idx="28"/>
          </p:nvPr>
        </p:nvSpPr>
        <p:spPr>
          <a:xfrm>
            <a:off x="883365" y="450912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1" name="Symbol zastępczy tekstu 7"/>
          <p:cNvSpPr>
            <a:spLocks noGrp="1"/>
          </p:cNvSpPr>
          <p:nvPr>
            <p:ph type="body" sz="quarter" idx="31"/>
          </p:nvPr>
        </p:nvSpPr>
        <p:spPr>
          <a:xfrm>
            <a:off x="1364708" y="5800180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3" name="Symbol zastępczy zawartości 2"/>
          <p:cNvSpPr>
            <a:spLocks noGrp="1"/>
          </p:cNvSpPr>
          <p:nvPr>
            <p:ph idx="32"/>
          </p:nvPr>
        </p:nvSpPr>
        <p:spPr>
          <a:xfrm>
            <a:off x="2144297" y="450911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4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4922504" y="4509121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5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5388363" y="5800181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7" name="Symbol zastępczy zawartości 2"/>
          <p:cNvSpPr>
            <a:spLocks noGrp="1"/>
          </p:cNvSpPr>
          <p:nvPr>
            <p:ph idx="43"/>
          </p:nvPr>
        </p:nvSpPr>
        <p:spPr>
          <a:xfrm>
            <a:off x="6201020" y="4509120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8" name="Symbol zastępczy obrazu 25"/>
          <p:cNvSpPr>
            <a:spLocks noGrp="1"/>
          </p:cNvSpPr>
          <p:nvPr>
            <p:ph type="pic" sz="quarter" idx="44"/>
          </p:nvPr>
        </p:nvSpPr>
        <p:spPr>
          <a:xfrm>
            <a:off x="899592" y="1628799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9" name="Symbol zastępczy tekstu 7"/>
          <p:cNvSpPr>
            <a:spLocks noGrp="1"/>
          </p:cNvSpPr>
          <p:nvPr>
            <p:ph type="body" sz="quarter" idx="45"/>
          </p:nvPr>
        </p:nvSpPr>
        <p:spPr>
          <a:xfrm>
            <a:off x="1380935" y="2919859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1" name="Symbol zastępczy zawartości 2"/>
          <p:cNvSpPr>
            <a:spLocks noGrp="1"/>
          </p:cNvSpPr>
          <p:nvPr>
            <p:ph idx="46"/>
          </p:nvPr>
        </p:nvSpPr>
        <p:spPr>
          <a:xfrm>
            <a:off x="2160524" y="1628798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2" name="Symbol zastępczy obrazu 25"/>
          <p:cNvSpPr>
            <a:spLocks noGrp="1"/>
          </p:cNvSpPr>
          <p:nvPr>
            <p:ph type="pic" sz="quarter" idx="47"/>
          </p:nvPr>
        </p:nvSpPr>
        <p:spPr>
          <a:xfrm>
            <a:off x="4938731" y="162880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63" name="Symbol zastępczy tekstu 7"/>
          <p:cNvSpPr>
            <a:spLocks noGrp="1"/>
          </p:cNvSpPr>
          <p:nvPr>
            <p:ph type="body" sz="quarter" idx="48"/>
          </p:nvPr>
        </p:nvSpPr>
        <p:spPr>
          <a:xfrm>
            <a:off x="5404590" y="2919860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5" name="Symbol zastępczy zawartości 2"/>
          <p:cNvSpPr>
            <a:spLocks noGrp="1"/>
          </p:cNvSpPr>
          <p:nvPr>
            <p:ph idx="49"/>
          </p:nvPr>
        </p:nvSpPr>
        <p:spPr>
          <a:xfrm>
            <a:off x="6217247" y="162879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numeru slajdu 5"/>
          <p:cNvSpPr>
            <a:spLocks noGrp="1"/>
          </p:cNvSpPr>
          <p:nvPr>
            <p:ph type="sldNum" sz="quarter" idx="5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4E2EA34-1762-46A1-AA1A-4BE3EEEE469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31" name="Symbol zastępczy stopki 14"/>
          <p:cNvSpPr>
            <a:spLocks noGrp="1"/>
          </p:cNvSpPr>
          <p:nvPr>
            <p:ph type="ftr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2" y="2341740"/>
            <a:ext cx="7944801" cy="1231723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2162" y="3717032"/>
            <a:ext cx="7944801" cy="135661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D06AD06-F281-48F2-AF84-E01CEE245CA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5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nc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z zaokrąglonym rogiem 2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4" name="Prostokąt 3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" name="Prostokąt z zaokrąglonym rogiem 4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 userDrawn="1"/>
        </p:nvSpPr>
        <p:spPr bwMode="auto">
          <a:xfrm>
            <a:off x="3924300" y="1431925"/>
            <a:ext cx="4462463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46800" rIns="72000" bIns="46800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pl-PL" sz="2400" b="1" smtClean="0">
                <a:cs typeface="Tahoma" pitchFamily="34" charset="0"/>
              </a:rPr>
              <a:t>Grupa IQS Sp. z o.o.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ul. Francuska 37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03-905 Warszawa</a:t>
            </a:r>
            <a:endParaRPr lang="pl-PL" sz="1600" smtClean="0">
              <a:cs typeface="Tahoma" pitchFamily="34" charset="0"/>
            </a:endParaRP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tel. +48 (22) 592 63 00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fax +48 (22) 825 48 70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b="1" smtClean="0">
                <a:solidFill>
                  <a:srgbClr val="CC0000"/>
                </a:solidFill>
                <a:cs typeface="Tahoma" pitchFamily="34" charset="0"/>
              </a:rPr>
              <a:t> </a:t>
            </a:r>
            <a:endParaRPr lang="pl-PL" sz="1200" b="1" smtClean="0">
              <a:solidFill>
                <a:srgbClr val="CC0000"/>
              </a:solidFill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4786313" y="4365625"/>
            <a:ext cx="3600450" cy="936625"/>
          </a:xfrm>
          <a:prstGeom prst="rect">
            <a:avLst/>
          </a:prstGeom>
        </p:spPr>
        <p:txBody>
          <a:bodyPr rIns="7200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tabLst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pl-PL" dirty="0" smtClean="0">
                <a:cs typeface="Tahoma" pitchFamily="34" charset="0"/>
              </a:rPr>
              <a:t> www.grupaiqs.pl  </a:t>
            </a:r>
            <a:br>
              <a:rPr lang="pl-PL" dirty="0" smtClean="0">
                <a:cs typeface="Tahoma" pitchFamily="34" charset="0"/>
              </a:rPr>
            </a:br>
            <a:r>
              <a:rPr lang="pl-PL" dirty="0" smtClean="0">
                <a:cs typeface="Tahoma" pitchFamily="34" charset="0"/>
              </a:rPr>
              <a:t>maciej.gerc@grupaiqs.pl</a:t>
            </a:r>
          </a:p>
        </p:txBody>
      </p:sp>
      <p:sp>
        <p:nvSpPr>
          <p:cNvPr id="15" name="Symbol zastępczy tekstu 14"/>
          <p:cNvSpPr>
            <a:spLocks noGrp="1"/>
          </p:cNvSpPr>
          <p:nvPr>
            <p:ph type="body" sz="quarter" idx="14"/>
          </p:nvPr>
        </p:nvSpPr>
        <p:spPr>
          <a:xfrm>
            <a:off x="4572001" y="5275330"/>
            <a:ext cx="3814860" cy="719137"/>
          </a:xfrm>
        </p:spPr>
        <p:txBody>
          <a:bodyPr/>
          <a:lstStyle>
            <a:lvl1pPr marL="0" indent="0" algn="r">
              <a:buNone/>
              <a:defRPr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Prostokąt 7"/>
          <p:cNvSpPr/>
          <p:nvPr userDrawn="1"/>
        </p:nvSpPr>
        <p:spPr>
          <a:xfrm>
            <a:off x="4417338" y="5270012"/>
            <a:ext cx="4043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 err="1" smtClean="0">
                <a:cs typeface="Tahoma" pitchFamily="34" charset="0"/>
              </a:rPr>
              <a:t>marta.openchowska@grupaiqs.pl</a:t>
            </a:r>
            <a:endParaRPr lang="pl-PL" b="1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2163" y="836613"/>
            <a:ext cx="795813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2638" y="282733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2638" y="4800600"/>
            <a:ext cx="79676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22850"/>
            <a:ext cx="7944062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36712"/>
            <a:ext cx="7939222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82554" y="3356992"/>
            <a:ext cx="7954409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6" y="5301208"/>
            <a:ext cx="7967744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2555" y="2827312"/>
            <a:ext cx="7944911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2557" y="4800556"/>
            <a:ext cx="7954406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E5F26FC-6B3C-4454-B0CF-15439FEF5F8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1050" y="836613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1050" y="2852738"/>
            <a:ext cx="4006850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1050" y="4826000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0" y="1391685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0977" y="836712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92900" y="3385096"/>
            <a:ext cx="7957400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5" y="5367108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0977" y="285293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0977" y="482595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5F73755-86FE-4316-BD5E-9B19C25E645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792163" y="836613"/>
            <a:ext cx="3851275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4932363" y="836613"/>
            <a:ext cx="38274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437980"/>
            <a:ext cx="3851107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45546"/>
            <a:ext cx="3852573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4959021" y="1437980"/>
            <a:ext cx="3777944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32039" y="845546"/>
            <a:ext cx="380492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2791529-788E-4EA7-9A8E-14B2BF8F51F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 rot="16200000">
            <a:off x="38101" y="1582737"/>
            <a:ext cx="24685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10" name="Prostokąt zaokrąglony 9"/>
          <p:cNvSpPr/>
          <p:nvPr userDrawn="1"/>
        </p:nvSpPr>
        <p:spPr>
          <a:xfrm rot="16200000">
            <a:off x="19051" y="4640262"/>
            <a:ext cx="25066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51721" y="836714"/>
            <a:ext cx="6685243" cy="2447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 rot="16200000">
            <a:off x="37684" y="1603177"/>
            <a:ext cx="2469159" cy="936229"/>
          </a:xfrm>
        </p:spPr>
        <p:txBody>
          <a:bodyPr lIns="90000" rIns="126000"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028859" y="3875694"/>
            <a:ext cx="6708105" cy="250605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5"/>
          <p:cNvSpPr>
            <a:spLocks noGrp="1"/>
          </p:cNvSpPr>
          <p:nvPr>
            <p:ph sz="quarter" idx="24"/>
          </p:nvPr>
        </p:nvSpPr>
        <p:spPr>
          <a:xfrm rot="16200000">
            <a:off x="19447" y="4660396"/>
            <a:ext cx="2505634" cy="93622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2028859" y="6453336"/>
            <a:ext cx="6721441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3762665-9875-4C32-A8A5-518E733A181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8513" y="2827338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8513" y="4810125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8513" y="836613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2700338" y="857250"/>
            <a:ext cx="6038850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2719388" y="2827338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2719388" y="4810125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5972" y="933599"/>
            <a:ext cx="5974328" cy="14747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76763" y="908702"/>
            <a:ext cx="1558943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796138" y="2882204"/>
            <a:ext cx="5954162" cy="15168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2796138" y="4889698"/>
            <a:ext cx="5940826" cy="14916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869769" y="2903665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69769" y="4889698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6D56533-5713-4BD5-9F9D-CEF0821725E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7" name="Symbol zastępczy stopki 2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7957399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67DEF1F-5B7A-4721-A2F2-02E027C7C8C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836613"/>
            <a:ext cx="7967662" cy="7715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1803400"/>
            <a:ext cx="7967662" cy="45783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5" y="1803400"/>
            <a:ext cx="7967661" cy="45783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2165" y="839542"/>
            <a:ext cx="7958136" cy="76814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452C148-3AA9-4A93-9468-AD33AEAE25A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5083175"/>
            <a:ext cx="7967662" cy="1298575"/>
          </a:xfrm>
          <a:prstGeom prst="roundRect">
            <a:avLst>
              <a:gd name="adj" fmla="val 8746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836613"/>
            <a:ext cx="7967662" cy="40830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40837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5082607"/>
            <a:ext cx="7977161" cy="129612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E33F961-78E5-45AC-A53A-DBF4E71B130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5076825" y="2624138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792163" y="836613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5076825" y="836613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2163" y="2624138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406900"/>
            <a:ext cx="7967662" cy="19748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882427"/>
            <a:ext cx="3679227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2695648"/>
            <a:ext cx="3680740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76056" y="882427"/>
            <a:ext cx="3670895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76057" y="2695648"/>
            <a:ext cx="3672408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6B5129D-31FF-48FA-933D-8A2C634DF20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4" name="Symbol zastępczy stopki 14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 userDrawn="1"/>
        </p:nvSpPr>
        <p:spPr>
          <a:xfrm>
            <a:off x="79216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 rogami zaokrąglonymi z jednej strony 13"/>
          <p:cNvSpPr/>
          <p:nvPr userDrawn="1"/>
        </p:nvSpPr>
        <p:spPr>
          <a:xfrm>
            <a:off x="79216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504031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6" name="Prostokąt z rogami zaokrąglonymi z jednej strony 15"/>
          <p:cNvSpPr/>
          <p:nvPr userDrawn="1"/>
        </p:nvSpPr>
        <p:spPr>
          <a:xfrm>
            <a:off x="504031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 userDrawn="1"/>
        </p:nvSpPr>
        <p:spPr>
          <a:xfrm>
            <a:off x="79216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9" name="Prostokąt z rogami zaokrąglonymi z jednej strony 18"/>
          <p:cNvSpPr/>
          <p:nvPr userDrawn="1"/>
        </p:nvSpPr>
        <p:spPr>
          <a:xfrm>
            <a:off x="79216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 userDrawn="1"/>
        </p:nvSpPr>
        <p:spPr>
          <a:xfrm>
            <a:off x="504031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1" name="Prostokąt z rogami zaokrąglonymi z jednej strony 20"/>
          <p:cNvSpPr/>
          <p:nvPr userDrawn="1"/>
        </p:nvSpPr>
        <p:spPr>
          <a:xfrm>
            <a:off x="504031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876800"/>
            <a:ext cx="7967662" cy="15049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1340768"/>
            <a:ext cx="3679227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3429446"/>
            <a:ext cx="3680740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40636" y="1340768"/>
            <a:ext cx="3706316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39907" y="3429446"/>
            <a:ext cx="3708557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28675" y="841236"/>
            <a:ext cx="3633217" cy="398702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4" name="Symbol zastępczy zawartości 25"/>
          <p:cNvSpPr>
            <a:spLocks noGrp="1"/>
          </p:cNvSpPr>
          <p:nvPr>
            <p:ph sz="quarter" idx="21"/>
          </p:nvPr>
        </p:nvSpPr>
        <p:spPr>
          <a:xfrm>
            <a:off x="5077147" y="841236"/>
            <a:ext cx="3633217" cy="398702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5"/>
          <p:cNvSpPr>
            <a:spLocks noGrp="1"/>
          </p:cNvSpPr>
          <p:nvPr>
            <p:ph sz="quarter" idx="22"/>
          </p:nvPr>
        </p:nvSpPr>
        <p:spPr>
          <a:xfrm>
            <a:off x="828675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6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5077147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C58D7E9-08BE-46C5-8604-EF99E546469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25" name="Symbol zastępczy stopki 2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4941888"/>
            <a:ext cx="7967662" cy="1443037"/>
          </a:xfrm>
          <a:prstGeom prst="roundRect">
            <a:avLst>
              <a:gd name="adj" fmla="val 19502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39605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838200" y="4941168"/>
            <a:ext cx="7898764" cy="144058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FA1F7CA-70CF-4BBB-85C8-9A716C7F937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4225" y="4664075"/>
            <a:ext cx="2419350" cy="1728788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2163" y="8493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3556000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6327775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3563938" y="8366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6337300" y="849313"/>
            <a:ext cx="2411413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8343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61359" y="4736065"/>
            <a:ext cx="2200676" cy="156081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zawartości 25"/>
          <p:cNvSpPr>
            <a:spLocks noGrp="1"/>
          </p:cNvSpPr>
          <p:nvPr>
            <p:ph sz="quarter" idx="17"/>
          </p:nvPr>
        </p:nvSpPr>
        <p:spPr>
          <a:xfrm>
            <a:off x="3667468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9" name="Symbol zastępczy zawartości 25"/>
          <p:cNvSpPr>
            <a:spLocks noGrp="1"/>
          </p:cNvSpPr>
          <p:nvPr>
            <p:ph sz="quarter" idx="18"/>
          </p:nvPr>
        </p:nvSpPr>
        <p:spPr>
          <a:xfrm>
            <a:off x="6405975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9"/>
          </p:nvPr>
        </p:nvSpPr>
        <p:spPr>
          <a:xfrm>
            <a:off x="3640068" y="915747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20"/>
          </p:nvPr>
        </p:nvSpPr>
        <p:spPr>
          <a:xfrm>
            <a:off x="6412959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3AFA77C-C85A-4837-9F73-8FADBFF5F2D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3" y="836613"/>
            <a:ext cx="2908981" cy="11522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9912" y="836614"/>
            <a:ext cx="4957051" cy="55451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92161" y="2132856"/>
            <a:ext cx="2908981" cy="42488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A413C4F-390A-4455-9782-AAE6EA1BCE5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901" y="836613"/>
            <a:ext cx="795739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A20096E-B7AB-4D8D-AA5A-B6D78FB8553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545137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161" y="836613"/>
            <a:ext cx="568483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8659931-4F5D-4F8A-A3DF-0D8B7B89A37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836613"/>
            <a:ext cx="5486400" cy="38909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4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789814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5034816-CB5C-49CD-ACCE-C112023E060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fli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700213"/>
            <a:ext cx="19716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5363275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B732CEA-8F73-4C2C-970C-DD80BA95A67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82638" y="83978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84300"/>
            <a:ext cx="7957399" cy="49974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2665" y="836712"/>
            <a:ext cx="7954299" cy="414033"/>
          </a:xfrm>
        </p:spPr>
        <p:txBody>
          <a:bodyPr/>
          <a:lstStyle>
            <a:lvl1pPr>
              <a:buClr>
                <a:schemeClr val="bg1"/>
              </a:buClr>
              <a:buSzPct val="75000"/>
              <a:buFont typeface="Wingdings" pitchFamily="2" charset="2"/>
              <a:buChar char="n"/>
              <a:defRPr sz="18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022F830-F06D-471D-B902-2B1913ECEF7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82664" y="836613"/>
            <a:ext cx="3789335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04048" y="836613"/>
            <a:ext cx="3732916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83EF352-8BD0-43FE-B579-47EF5AA878D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665" y="836712"/>
            <a:ext cx="37763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82665" y="1620490"/>
            <a:ext cx="3776388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991100" y="836712"/>
            <a:ext cx="375736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991100" y="1620490"/>
            <a:ext cx="3757364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3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96DC23B-1918-466A-BEE0-DC62F287E36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5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8C82B1D-768B-45CA-9B57-6665B62B9B8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B556452-EE40-4C7F-85AE-E5C35B0092D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główek sekcji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-11113" y="-9525"/>
            <a:ext cx="9156701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z zaokrąglonym rogiem 6"/>
          <p:cNvSpPr/>
          <p:nvPr/>
        </p:nvSpPr>
        <p:spPr>
          <a:xfrm>
            <a:off x="354013" y="1196975"/>
            <a:ext cx="215900" cy="5661025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0" y="836613"/>
            <a:ext cx="522288" cy="6021387"/>
          </a:xfrm>
          <a:prstGeom prst="round1Rect">
            <a:avLst/>
          </a:prstGeom>
          <a:solidFill>
            <a:srgbClr val="AF000A"/>
          </a:solidFill>
          <a:ln w="9525">
            <a:noFill/>
            <a:miter lim="800000"/>
            <a:headEnd/>
            <a:tailEnd/>
          </a:ln>
          <a:effectLst/>
        </p:spPr>
        <p:txBody>
          <a:bodyPr lIns="91432" tIns="0" rIns="413966" bIns="0" anchor="ctr"/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endParaRPr lang="pl-PL" dirty="0">
              <a:latin typeface="Tahoma" charset="0"/>
              <a:cs typeface="+mn-cs"/>
            </a:endParaRP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85725" y="150813"/>
            <a:ext cx="639763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782638" y="44450"/>
            <a:ext cx="710247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1031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792163" y="828675"/>
            <a:ext cx="7958137" cy="555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795338" y="6394450"/>
            <a:ext cx="1068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 rot="16200000">
            <a:off x="-2393157" y="3371057"/>
            <a:ext cx="5268913" cy="463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0" y="6381750"/>
            <a:ext cx="525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CB2CD4F-05D4-4DC7-8A2D-F822BC195D3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grpSp>
        <p:nvGrpSpPr>
          <p:cNvPr id="1035" name="Grupa 12" hidden="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904413" cy="6858000"/>
          </a:xfrm>
        </p:grpSpPr>
        <p:cxnSp>
          <p:nvCxnSpPr>
            <p:cNvPr id="14" name="Łącznik prosty 13"/>
            <p:cNvCxnSpPr/>
            <p:nvPr userDrawn="1"/>
          </p:nvCxnSpPr>
          <p:spPr>
            <a:xfrm rot="5400000">
              <a:off x="-2570961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 userDrawn="1"/>
          </p:nvCxnSpPr>
          <p:spPr>
            <a:xfrm rot="5400000">
              <a:off x="6059290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 userDrawn="1"/>
          </p:nvCxnSpPr>
          <p:spPr>
            <a:xfrm>
              <a:off x="0" y="6381750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 userDrawn="1"/>
          </p:nvCxnSpPr>
          <p:spPr>
            <a:xfrm>
              <a:off x="0" y="765175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Prostokąt 17"/>
          <p:cNvSpPr/>
          <p:nvPr/>
        </p:nvSpPr>
        <p:spPr>
          <a:xfrm rot="5400000" flipV="1">
            <a:off x="5691982" y="3404393"/>
            <a:ext cx="6858000" cy="492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pic>
        <p:nvPicPr>
          <p:cNvPr id="1037" name="Picture 2" descr="Herb m.st. Warszawy"/>
          <p:cNvPicPr>
            <a:picLocks noChangeAspect="1" noChangeArrowheads="1"/>
          </p:cNvPicPr>
          <p:nvPr userDrawn="1"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8542338" y="44450"/>
            <a:ext cx="4222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AF000A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6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468313" y="3141663"/>
            <a:ext cx="8207375" cy="19446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l-PL" sz="2800" smtClean="0"/>
              <a:t>TAJEMNICZY KLIENT</a:t>
            </a:r>
            <a:br>
              <a:rPr lang="pl-PL" sz="2800" smtClean="0"/>
            </a:br>
            <a:r>
              <a:rPr lang="pl-PL" sz="2800" smtClean="0"/>
              <a:t>URZĄD DZIELNICY TARGÓWEK</a:t>
            </a:r>
            <a:br>
              <a:rPr lang="pl-PL" sz="2800" smtClean="0"/>
            </a:br>
            <a:r>
              <a:rPr lang="pl-PL" sz="2800" smtClean="0"/>
              <a:t/>
            </a:r>
            <a:br>
              <a:rPr lang="pl-PL" sz="2800" smtClean="0"/>
            </a:br>
            <a:r>
              <a:rPr lang="pl-PL" sz="2000" b="0" smtClean="0"/>
              <a:t>RAPORT Z BADANIA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31748" name="pole tekstowe 5"/>
          <p:cNvSpPr txBox="1">
            <a:spLocks noChangeArrowheads="1"/>
          </p:cNvSpPr>
          <p:nvPr/>
        </p:nvSpPr>
        <p:spPr bwMode="auto">
          <a:xfrm>
            <a:off x="4248150" y="5157788"/>
            <a:ext cx="6084888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Centrum Komunikacji Społecznej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Urzędu m.st. Warszawy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endParaRPr lang="pl-PL">
              <a:cs typeface="Tahoma" pitchFamily="34" charset="0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Warszawa,  19 grudnia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 txBox="1">
            <a:spLocks/>
          </p:cNvSpPr>
          <p:nvPr/>
        </p:nvSpPr>
        <p:spPr>
          <a:xfrm>
            <a:off x="792163" y="31750"/>
            <a:ext cx="7102475" cy="6604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l-PL" sz="2000" b="1" dirty="0">
                <a:solidFill>
                  <a:srgbClr val="AF000A"/>
                </a:solidFill>
                <a:ea typeface="+mj-ea"/>
                <a:cs typeface="Tahoma" pitchFamily="34" charset="0"/>
              </a:rPr>
              <a:t>Urząd dzielnicy Targówek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(4)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0966" name="Rectangle 3"/>
          <p:cNvSpPr>
            <a:spLocks noChangeArrowheads="1"/>
          </p:cNvSpPr>
          <p:nvPr/>
        </p:nvSpPr>
        <p:spPr bwMode="auto">
          <a:xfrm>
            <a:off x="792163" y="1123950"/>
            <a:ext cx="35988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Gdzie znajdują się formularze / wnioski?</a:t>
            </a:r>
            <a:endParaRPr lang="en-GB" sz="1200"/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8429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ymbol zastępczy numeru slajdu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782638" y="3975100"/>
            <a:ext cx="71993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formularze / wnioski na terenie urzędu są w miejscu, w którym łatwo je zauważyć?</a:t>
            </a:r>
          </a:p>
        </p:txBody>
      </p:sp>
      <p:sp>
        <p:nvSpPr>
          <p:cNvPr id="41990" name="Text Box 7"/>
          <p:cNvSpPr txBox="1">
            <a:spLocks noChangeArrowheads="1"/>
          </p:cNvSpPr>
          <p:nvPr/>
        </p:nvSpPr>
        <p:spPr bwMode="auto">
          <a:xfrm>
            <a:off x="782638" y="968375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formularze / wnioski, które są na terenie urzędu są uporządkowane</a:t>
            </a:r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(5)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(6)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3014" name="Rectangle 3"/>
          <p:cNvSpPr>
            <a:spLocks noChangeArrowheads="1"/>
          </p:cNvSpPr>
          <p:nvPr/>
        </p:nvSpPr>
        <p:spPr bwMode="auto">
          <a:xfrm>
            <a:off x="782638" y="1000125"/>
            <a:ext cx="59150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wzory wypełnionych formularzy / wniosków?</a:t>
            </a:r>
            <a:endParaRPr lang="en-GB" sz="1200" dirty="0"/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735013" y="1689100"/>
          <a:ext cx="8291512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ymbol zastępczy numeru slajdu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(7)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6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451225" y="1433513"/>
          <a:ext cx="4594225" cy="486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039" name="pole tekstowe 6"/>
          <p:cNvSpPr txBox="1">
            <a:spLocks noChangeArrowheads="1"/>
          </p:cNvSpPr>
          <p:nvPr/>
        </p:nvSpPr>
        <p:spPr bwMode="auto">
          <a:xfrm>
            <a:off x="8162925" y="15716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0" name="Prostokąt 12"/>
          <p:cNvSpPr>
            <a:spLocks noChangeArrowheads="1"/>
          </p:cNvSpPr>
          <p:nvPr/>
        </p:nvSpPr>
        <p:spPr bwMode="auto">
          <a:xfrm>
            <a:off x="684213" y="1609725"/>
            <a:ext cx="2649537" cy="45545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l-PL" sz="1000">
                <a:latin typeface="Arial" charset="0"/>
              </a:rPr>
              <a:t>Czy odległość blatów  stolików od wzorów wypełnionych formularzy  wniosków na tablicach  w skoroszytach jest odpowiednia?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liczba blatów  stolików do pisania formularzy  wniosków jest wystarczająca?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liczba miejsc siedzących dla oczekujących jest wystarczająca?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są dostępne bezpłatne gazetki  wydawnictwa urzędu na terenie urzędu?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działa system numerkowy?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któryś z pracowników podszedł i zaoferował pomoc?</a:t>
            </a:r>
          </a:p>
        </p:txBody>
      </p:sp>
      <p:sp>
        <p:nvSpPr>
          <p:cNvPr id="44041" name="pole tekstowe 6"/>
          <p:cNvSpPr txBox="1">
            <a:spLocks noChangeArrowheads="1"/>
          </p:cNvSpPr>
          <p:nvPr/>
        </p:nvSpPr>
        <p:spPr bwMode="auto">
          <a:xfrm>
            <a:off x="8169275" y="233997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2" name="pole tekstowe 6"/>
          <p:cNvSpPr txBox="1">
            <a:spLocks noChangeArrowheads="1"/>
          </p:cNvSpPr>
          <p:nvPr/>
        </p:nvSpPr>
        <p:spPr bwMode="auto">
          <a:xfrm>
            <a:off x="8166100" y="31083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3" name="pole tekstowe 6"/>
          <p:cNvSpPr txBox="1">
            <a:spLocks noChangeArrowheads="1"/>
          </p:cNvSpPr>
          <p:nvPr/>
        </p:nvSpPr>
        <p:spPr bwMode="auto">
          <a:xfrm>
            <a:off x="8162925" y="3886200"/>
            <a:ext cx="12001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2009 (N=20)</a:t>
            </a:r>
          </a:p>
        </p:txBody>
      </p:sp>
      <p:sp>
        <p:nvSpPr>
          <p:cNvPr id="44044" name="pole tekstowe 6"/>
          <p:cNvSpPr txBox="1">
            <a:spLocks noChangeArrowheads="1"/>
          </p:cNvSpPr>
          <p:nvPr/>
        </p:nvSpPr>
        <p:spPr bwMode="auto">
          <a:xfrm>
            <a:off x="8169275" y="4654550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5" name="pole tekstowe 6"/>
          <p:cNvSpPr txBox="1">
            <a:spLocks noChangeArrowheads="1"/>
          </p:cNvSpPr>
          <p:nvPr/>
        </p:nvSpPr>
        <p:spPr bwMode="auto">
          <a:xfrm>
            <a:off x="8166100" y="54324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Wygląd zewnętrzny urzędnika i jego stanowisko pracy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539750" y="4652963"/>
            <a:ext cx="223043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urzędnik ma identyfikator z imieniem  i nazwiskiem?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539750" y="3192463"/>
            <a:ext cx="2230438" cy="24606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są naczynia?</a:t>
            </a:r>
          </a:p>
        </p:txBody>
      </p:sp>
      <p:sp>
        <p:nvSpPr>
          <p:cNvPr id="46087" name="Text Box 6"/>
          <p:cNvSpPr txBox="1">
            <a:spLocks noChangeArrowheads="1"/>
          </p:cNvSpPr>
          <p:nvPr/>
        </p:nvSpPr>
        <p:spPr bwMode="auto">
          <a:xfrm>
            <a:off x="539750" y="3811588"/>
            <a:ext cx="2230438" cy="55403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urzędnika znajdują się tylko przedmioty związane z pracą? </a:t>
            </a:r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539750" y="2303463"/>
            <a:ext cx="2220913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urzędnika jest porządek? </a:t>
            </a:r>
          </a:p>
        </p:txBody>
      </p:sp>
      <p:sp>
        <p:nvSpPr>
          <p:cNvPr id="46089" name="AutoShape 8"/>
          <p:cNvSpPr>
            <a:spLocks noChangeArrowheads="1"/>
          </p:cNvSpPr>
          <p:nvPr/>
        </p:nvSpPr>
        <p:spPr bwMode="auto">
          <a:xfrm>
            <a:off x="1258888" y="5300663"/>
            <a:ext cx="1041400" cy="2651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lIns="90000" tIns="46800" rIns="414000" bIns="46800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539750" y="1538288"/>
            <a:ext cx="223043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urzędnik jest ubrany “na służbowo”?</a:t>
            </a:r>
          </a:p>
        </p:txBody>
      </p:sp>
      <p:sp>
        <p:nvSpPr>
          <p:cNvPr id="46091" name="Text Box 12"/>
          <p:cNvSpPr txBox="1">
            <a:spLocks noChangeArrowheads="1"/>
          </p:cNvSpPr>
          <p:nvPr/>
        </p:nvSpPr>
        <p:spPr bwMode="auto">
          <a:xfrm>
            <a:off x="684213" y="5805488"/>
            <a:ext cx="2230437" cy="24606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Gdzie umieszczony był identyfikator</a:t>
            </a:r>
          </a:p>
        </p:txBody>
      </p:sp>
      <p:sp>
        <p:nvSpPr>
          <p:cNvPr id="46092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WYGLĄD ZEWNĘTRZNY URZĘDNIKA I JEGO STANOWISKO PRACY</a:t>
            </a:r>
          </a:p>
        </p:txBody>
      </p:sp>
      <p:graphicFrame>
        <p:nvGraphicFramePr>
          <p:cNvPr id="17" name="Object 3"/>
          <p:cNvGraphicFramePr>
            <a:graphicFrameLocks noChangeAspect="1"/>
          </p:cNvGraphicFramePr>
          <p:nvPr/>
        </p:nvGraphicFramePr>
        <p:xfrm>
          <a:off x="1155700" y="1336675"/>
          <a:ext cx="7842250" cy="420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3365500" y="5534025"/>
          <a:ext cx="5308600" cy="143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Zachowanie urzędnika wobec interesanta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(1)</a:t>
            </a: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790575" y="3476625"/>
            <a:ext cx="356076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>
                <a:latin typeface="Verdana" pitchFamily="34" charset="0"/>
              </a:rPr>
              <a:t>Czy urzędnik rozpoczął obsługę sprawy od razu? 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771525" y="981075"/>
            <a:ext cx="363855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>
                <a:latin typeface="Verdana" pitchFamily="34" charset="0"/>
              </a:rPr>
              <a:t>Czy urzędnik podjął się obsługi sprawy? </a:t>
            </a:r>
          </a:p>
        </p:txBody>
      </p:sp>
      <p:sp>
        <p:nvSpPr>
          <p:cNvPr id="48136" name="Text Box 2"/>
          <p:cNvSpPr txBox="1">
            <a:spLocks noChangeArrowheads="1"/>
          </p:cNvSpPr>
          <p:nvPr/>
        </p:nvSpPr>
        <p:spPr bwMode="auto">
          <a:xfrm>
            <a:off x="5848350" y="1209675"/>
            <a:ext cx="261620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>
                <a:latin typeface="Verdana" pitchFamily="34" charset="0"/>
              </a:rPr>
              <a:t>Czy urzędnik przywitał Cię? </a:t>
            </a:r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5019675" y="1633538"/>
          <a:ext cx="3995738" cy="508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738188" y="4219575"/>
          <a:ext cx="3908425" cy="167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681038" y="1397000"/>
          <a:ext cx="3984625" cy="18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17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(2)</a:t>
            </a: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514725" y="1419225"/>
          <a:ext cx="5526088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9159" name="Group 22"/>
          <p:cNvGrpSpPr>
            <a:grpSpLocks/>
          </p:cNvGrpSpPr>
          <p:nvPr/>
        </p:nvGrpSpPr>
        <p:grpSpPr bwMode="auto">
          <a:xfrm>
            <a:off x="742950" y="1462088"/>
            <a:ext cx="2498725" cy="4889500"/>
            <a:chOff x="468" y="921"/>
            <a:chExt cx="1574" cy="3080"/>
          </a:xfrm>
        </p:grpSpPr>
        <p:sp>
          <p:nvSpPr>
            <p:cNvPr id="49160" name="Text Box 3"/>
            <p:cNvSpPr txBox="1">
              <a:spLocks noChangeArrowheads="1"/>
            </p:cNvSpPr>
            <p:nvPr/>
          </p:nvSpPr>
          <p:spPr bwMode="auto">
            <a:xfrm>
              <a:off x="468" y="92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podczas rozmowy starał się podtrzymywać kontakt wzrokowy  z Tobą?</a:t>
              </a:r>
            </a:p>
          </p:txBody>
        </p:sp>
        <p:sp>
          <p:nvSpPr>
            <p:cNvPr id="49161" name="Text Box 4"/>
            <p:cNvSpPr txBox="1">
              <a:spLocks noChangeArrowheads="1"/>
            </p:cNvSpPr>
            <p:nvPr/>
          </p:nvSpPr>
          <p:spPr bwMode="auto">
            <a:xfrm>
              <a:off x="468" y="1554"/>
              <a:ext cx="156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mówił wyraźnie?</a:t>
              </a:r>
            </a:p>
          </p:txBody>
        </p:sp>
        <p:sp>
          <p:nvSpPr>
            <p:cNvPr id="49162" name="Text Box 5"/>
            <p:cNvSpPr txBox="1">
              <a:spLocks noChangeArrowheads="1"/>
            </p:cNvSpPr>
            <p:nvPr/>
          </p:nvSpPr>
          <p:spPr bwMode="auto">
            <a:xfrm>
              <a:off x="468" y="251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jadł posiłek / pił herbatę, kawę lub inny napój? </a:t>
              </a:r>
            </a:p>
          </p:txBody>
        </p:sp>
        <p:sp>
          <p:nvSpPr>
            <p:cNvPr id="49163" name="Text Box 6"/>
            <p:cNvSpPr txBox="1">
              <a:spLocks noChangeArrowheads="1"/>
            </p:cNvSpPr>
            <p:nvPr/>
          </p:nvSpPr>
          <p:spPr bwMode="auto">
            <a:xfrm>
              <a:off x="468" y="319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okazywał zniecierpliwienie?</a:t>
              </a:r>
            </a:p>
          </p:txBody>
        </p:sp>
        <p:sp>
          <p:nvSpPr>
            <p:cNvPr id="49164" name="Text Box 7"/>
            <p:cNvSpPr txBox="1">
              <a:spLocks noChangeArrowheads="1"/>
            </p:cNvSpPr>
            <p:nvPr/>
          </p:nvSpPr>
          <p:spPr bwMode="auto">
            <a:xfrm>
              <a:off x="468" y="1974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zajmował się prywatnymi sprawami? </a:t>
              </a:r>
            </a:p>
          </p:txBody>
        </p:sp>
        <p:sp>
          <p:nvSpPr>
            <p:cNvPr id="49165" name="Text Box 8"/>
            <p:cNvSpPr txBox="1">
              <a:spLocks noChangeArrowheads="1"/>
            </p:cNvSpPr>
            <p:nvPr/>
          </p:nvSpPr>
          <p:spPr bwMode="auto">
            <a:xfrm>
              <a:off x="476" y="371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uprzejmie Cię pożegnał?</a:t>
              </a:r>
            </a:p>
          </p:txBody>
        </p:sp>
      </p:grpSp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18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obsługa przedstawionej sprawy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Spis treści</a:t>
            </a:r>
            <a:endParaRPr lang="pl-PL" dirty="0" smtClean="0"/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723900" y="15652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23900" y="23495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23900" y="27432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23900" y="31369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723900" y="35306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723900" y="3925888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730250" y="19589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(1)</a:t>
            </a:r>
          </a:p>
        </p:txBody>
      </p:sp>
      <p:sp>
        <p:nvSpPr>
          <p:cNvPr id="51206" name="Text Box 3"/>
          <p:cNvSpPr txBox="1">
            <a:spLocks noChangeArrowheads="1"/>
          </p:cNvSpPr>
          <p:nvPr/>
        </p:nvSpPr>
        <p:spPr bwMode="auto">
          <a:xfrm>
            <a:off x="357188" y="1733550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dopytywał o szczegóły przedstawionej przez Ciebie sprawy?</a:t>
            </a:r>
          </a:p>
        </p:txBody>
      </p:sp>
      <p:sp>
        <p:nvSpPr>
          <p:cNvPr id="51207" name="Text Box 4"/>
          <p:cNvSpPr txBox="1">
            <a:spLocks noChangeArrowheads="1"/>
          </p:cNvSpPr>
          <p:nvPr/>
        </p:nvSpPr>
        <p:spPr bwMode="auto">
          <a:xfrm>
            <a:off x="357188" y="2932113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używał zrozumiałej terminologii?</a:t>
            </a:r>
          </a:p>
        </p:txBody>
      </p:sp>
      <p:sp>
        <p:nvSpPr>
          <p:cNvPr id="51208" name="Text Box 5"/>
          <p:cNvSpPr txBox="1">
            <a:spLocks noChangeArrowheads="1"/>
          </p:cNvSpPr>
          <p:nvPr/>
        </p:nvSpPr>
        <p:spPr bwMode="auto">
          <a:xfrm>
            <a:off x="631825" y="4098925"/>
            <a:ext cx="267811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opuszczał stanowisko pracy w trakcie rozmowy z Tobą?</a:t>
            </a: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3517900" y="1416050"/>
          <a:ext cx="5492750" cy="377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20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(2)</a:t>
            </a:r>
          </a:p>
        </p:txBody>
      </p:sp>
      <p:sp>
        <p:nvSpPr>
          <p:cNvPr id="52230" name="Text Box 2"/>
          <p:cNvSpPr txBox="1">
            <a:spLocks noChangeArrowheads="1"/>
          </p:cNvSpPr>
          <p:nvPr/>
        </p:nvSpPr>
        <p:spPr bwMode="auto">
          <a:xfrm>
            <a:off x="6080125" y="989013"/>
            <a:ext cx="288448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zaproponował wyjaśnienie formularza/ wniosku / lub wyjaśnił, jak go wypełnić?</a:t>
            </a:r>
          </a:p>
        </p:txBody>
      </p:sp>
      <p:sp>
        <p:nvSpPr>
          <p:cNvPr id="52231" name="Text Box 3"/>
          <p:cNvSpPr txBox="1">
            <a:spLocks noChangeArrowheads="1"/>
          </p:cNvSpPr>
          <p:nvPr/>
        </p:nvSpPr>
        <p:spPr bwMode="auto">
          <a:xfrm>
            <a:off x="1042988" y="989013"/>
            <a:ext cx="3376612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5661025" y="2279650"/>
          <a:ext cx="2946400" cy="436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735013" y="2452688"/>
          <a:ext cx="5472112" cy="346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21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(3)</a:t>
            </a:r>
          </a:p>
        </p:txBody>
      </p:sp>
      <p:sp>
        <p:nvSpPr>
          <p:cNvPr id="53254" name="Text Box 3"/>
          <p:cNvSpPr txBox="1">
            <a:spLocks noChangeArrowheads="1"/>
          </p:cNvSpPr>
          <p:nvPr/>
        </p:nvSpPr>
        <p:spPr bwMode="auto">
          <a:xfrm>
            <a:off x="4972050" y="1052513"/>
            <a:ext cx="3683000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urzędnik podczas wyjaśniania przedstawionej sprawy wydał kartę informacyjną?</a:t>
            </a:r>
          </a:p>
        </p:txBody>
      </p:sp>
      <p:sp>
        <p:nvSpPr>
          <p:cNvPr id="53255" name="Text Box 4"/>
          <p:cNvSpPr txBox="1">
            <a:spLocks noChangeArrowheads="1"/>
          </p:cNvSpPr>
          <p:nvPr/>
        </p:nvSpPr>
        <p:spPr bwMode="auto">
          <a:xfrm>
            <a:off x="400050" y="1052513"/>
            <a:ext cx="330358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urzędnik podczas wyjaśniania przedstawionej przez Ciebie sprawy...?</a:t>
            </a: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4745038" y="2479675"/>
          <a:ext cx="4348162" cy="380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682625" y="242252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2117725" y="2155825"/>
          <a:ext cx="4365625" cy="81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Symbol zastępczy numeru slajdu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22</a:t>
            </a:fld>
            <a:endParaRPr lang="pl-PL" dirty="0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sposób załatwienia przedstawionej sprawy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(1)</a:t>
            </a:r>
          </a:p>
        </p:txBody>
      </p:sp>
      <p:sp>
        <p:nvSpPr>
          <p:cNvPr id="55302" name="Text Box 2"/>
          <p:cNvSpPr txBox="1">
            <a:spLocks noChangeArrowheads="1"/>
          </p:cNvSpPr>
          <p:nvPr/>
        </p:nvSpPr>
        <p:spPr bwMode="auto">
          <a:xfrm>
            <a:off x="684212" y="1052513"/>
            <a:ext cx="4391843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/>
              <a:t>SPRAWY, O KTÓRYCH URZĘDNIK POINFORMOWAŁ SAM </a:t>
            </a:r>
            <a:r>
              <a:rPr lang="pl-PL" sz="1200" dirty="0" smtClean="0"/>
              <a:t/>
            </a:r>
            <a:br>
              <a:rPr lang="pl-PL" sz="1200" dirty="0" smtClean="0"/>
            </a:br>
            <a:r>
              <a:rPr lang="pl-PL" sz="1200" dirty="0" smtClean="0"/>
              <a:t>(</a:t>
            </a:r>
            <a:r>
              <a:rPr lang="pl-PL" sz="1200" dirty="0"/>
              <a:t>bez dopytywania)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1093788" y="2057400"/>
          <a:ext cx="7158037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ymbol zastępczy numeru slajdu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24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(2)</a:t>
            </a:r>
          </a:p>
        </p:txBody>
      </p:sp>
      <p:sp>
        <p:nvSpPr>
          <p:cNvPr id="56326" name="Text Box 2"/>
          <p:cNvSpPr txBox="1">
            <a:spLocks noChangeArrowheads="1"/>
          </p:cNvSpPr>
          <p:nvPr/>
        </p:nvSpPr>
        <p:spPr bwMode="auto">
          <a:xfrm>
            <a:off x="525463" y="1019175"/>
            <a:ext cx="4262437" cy="83026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W jaki sposób urzędnik </a:t>
            </a:r>
            <a:r>
              <a:rPr lang="pl-PL" sz="1200" b="1"/>
              <a:t>SPONTANICZNIE</a:t>
            </a:r>
            <a:r>
              <a:rPr lang="pl-PL" sz="1200"/>
              <a:t>, bez Twojego dopytywania poinformował Cię o opłatach/braku opłat, jakie są wymagane przy załatwianiu przedstawionej przez Ciebie sprawy? </a:t>
            </a:r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5561013" y="1019175"/>
            <a:ext cx="3332162" cy="27622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</a:t>
            </a:r>
            <a:r>
              <a:rPr lang="pl-PL" sz="1200" b="1"/>
              <a:t>PO</a:t>
            </a:r>
            <a:r>
              <a:rPr lang="pl-PL" sz="1200"/>
              <a:t> </a:t>
            </a:r>
            <a:r>
              <a:rPr lang="pl-PL" sz="1200" b="1"/>
              <a:t>DOPYTANIU</a:t>
            </a:r>
            <a:r>
              <a:rPr lang="pl-PL" sz="1200"/>
              <a:t> urzędnik... 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4879975" y="2308225"/>
          <a:ext cx="4337050" cy="368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244475" y="2298700"/>
          <a:ext cx="4575175" cy="387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25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81038" y="2116138"/>
          <a:ext cx="4348162" cy="417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2162175" y="204787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(3)</a:t>
            </a:r>
          </a:p>
        </p:txBody>
      </p:sp>
      <p:sp>
        <p:nvSpPr>
          <p:cNvPr id="57350" name="Text Box 2"/>
          <p:cNvSpPr txBox="1">
            <a:spLocks noChangeArrowheads="1"/>
          </p:cNvSpPr>
          <p:nvPr/>
        </p:nvSpPr>
        <p:spPr bwMode="auto">
          <a:xfrm>
            <a:off x="723900" y="1052513"/>
            <a:ext cx="2884488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poinformował, gdzie można uiścić opłatę?</a:t>
            </a:r>
          </a:p>
        </p:txBody>
      </p:sp>
      <p:sp>
        <p:nvSpPr>
          <p:cNvPr id="57351" name="Text Box 4"/>
          <p:cNvSpPr txBox="1">
            <a:spLocks noChangeArrowheads="1"/>
          </p:cNvSpPr>
          <p:nvPr/>
        </p:nvSpPr>
        <p:spPr bwMode="auto">
          <a:xfrm>
            <a:off x="4783138" y="1052513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poinformował o terminie odpowiedzi na przedstawioną sprawę? </a:t>
            </a: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4737100" y="2111375"/>
          <a:ext cx="4348163" cy="417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Symbol zastępczy numeru slajdu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26</a:t>
            </a:fld>
            <a:endParaRPr lang="pl-PL" dirty="0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(4)</a:t>
            </a: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684212" y="3416300"/>
            <a:ext cx="2447925" cy="83099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/>
              <a:t>Czy urzędnik poinformował Cię, że istnieje możliwość telefonicznego poinformowania o odbiorze decyzji? </a:t>
            </a: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684212" y="1646238"/>
            <a:ext cx="2447925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/>
              <a:t>Czy urzędnik upewnił się, że zrozumiałeś jego /jej wyjaśnienia?</a:t>
            </a:r>
          </a:p>
        </p:txBody>
      </p:sp>
      <p:sp>
        <p:nvSpPr>
          <p:cNvPr id="58376" name="Text Box 7"/>
          <p:cNvSpPr txBox="1">
            <a:spLocks noChangeArrowheads="1"/>
          </p:cNvSpPr>
          <p:nvPr/>
        </p:nvSpPr>
        <p:spPr bwMode="auto">
          <a:xfrm>
            <a:off x="782637" y="5356225"/>
            <a:ext cx="2447925" cy="646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/>
              <a:t>Czy podczas rozmowy odczuwałe(a)ś niechęć ze strony urzędnika?</a:t>
            </a:r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698500" y="4975225"/>
          <a:ext cx="7975600" cy="15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1282700" y="1457325"/>
          <a:ext cx="7531100" cy="339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ymbol zastępczy numeru slajdu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27</a:t>
            </a:fld>
            <a:endParaRPr lang="pl-PL" dirty="0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(5)</a:t>
            </a:r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525463" y="5183188"/>
            <a:ext cx="8413750" cy="841375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90000"/>
              </a:lnSpc>
            </a:pPr>
            <a:r>
              <a:rPr lang="pl-PL" sz="2400">
                <a:solidFill>
                  <a:srgbClr val="5090CD"/>
                </a:solidFill>
              </a:rPr>
              <a:t> </a:t>
            </a:r>
          </a:p>
        </p:txBody>
      </p:sp>
      <p:graphicFrame>
        <p:nvGraphicFramePr>
          <p:cNvPr id="18" name="Object 3"/>
          <p:cNvGraphicFramePr>
            <a:graphicFrameLocks noChangeAspect="1"/>
          </p:cNvGraphicFramePr>
          <p:nvPr/>
        </p:nvGraphicFramePr>
        <p:xfrm>
          <a:off x="3586163" y="1597025"/>
          <a:ext cx="530225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9401" name="Rectangle 8"/>
          <p:cNvSpPr>
            <a:spLocks noChangeArrowheads="1"/>
          </p:cNvSpPr>
          <p:nvPr/>
        </p:nvSpPr>
        <p:spPr bwMode="auto">
          <a:xfrm>
            <a:off x="1341438" y="6108700"/>
            <a:ext cx="295116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latin typeface="Arial" charset="0"/>
              </a:rPr>
              <a:t>Zsumowane odpowiedzi „zdecydowanie TAK” i „raczej TAK”</a:t>
            </a:r>
            <a:endParaRPr lang="en-GB" sz="1200">
              <a:latin typeface="Arial" charset="0"/>
            </a:endParaRPr>
          </a:p>
        </p:txBody>
      </p:sp>
      <p:grpSp>
        <p:nvGrpSpPr>
          <p:cNvPr id="59402" name="Group 18"/>
          <p:cNvGrpSpPr>
            <a:grpSpLocks/>
          </p:cNvGrpSpPr>
          <p:nvPr/>
        </p:nvGrpSpPr>
        <p:grpSpPr bwMode="auto">
          <a:xfrm>
            <a:off x="568325" y="1843088"/>
            <a:ext cx="3338513" cy="4008437"/>
            <a:chOff x="129" y="1161"/>
            <a:chExt cx="2103" cy="2525"/>
          </a:xfrm>
        </p:grpSpPr>
        <p:sp>
          <p:nvSpPr>
            <p:cNvPr id="59403" name="Rectangle 7"/>
            <p:cNvSpPr>
              <a:spLocks noChangeArrowheads="1"/>
            </p:cNvSpPr>
            <p:nvPr/>
          </p:nvSpPr>
          <p:spPr bwMode="auto">
            <a:xfrm>
              <a:off x="146" y="1161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59404" name="Rectangle 8"/>
            <p:cNvSpPr>
              <a:spLocks noChangeArrowheads="1"/>
            </p:cNvSpPr>
            <p:nvPr/>
          </p:nvSpPr>
          <p:spPr bwMode="auto">
            <a:xfrm>
              <a:off x="129" y="1645"/>
              <a:ext cx="20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59405" name="Rectangle 9"/>
            <p:cNvSpPr>
              <a:spLocks noChangeArrowheads="1"/>
            </p:cNvSpPr>
            <p:nvPr/>
          </p:nvSpPr>
          <p:spPr bwMode="auto">
            <a:xfrm>
              <a:off x="138" y="2230"/>
              <a:ext cx="20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59406" name="Rectangle 10"/>
            <p:cNvSpPr>
              <a:spLocks noChangeArrowheads="1"/>
            </p:cNvSpPr>
            <p:nvPr/>
          </p:nvSpPr>
          <p:spPr bwMode="auto">
            <a:xfrm>
              <a:off x="163" y="2791"/>
              <a:ext cx="20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59407" name="Rectangle 11"/>
            <p:cNvSpPr>
              <a:spLocks noChangeArrowheads="1"/>
            </p:cNvSpPr>
            <p:nvPr/>
          </p:nvSpPr>
          <p:spPr bwMode="auto">
            <a:xfrm>
              <a:off x="137" y="3398"/>
              <a:ext cx="20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6" name="Symbol zastępczy numeru slajdu 1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28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782638" y="1556792"/>
            <a:ext cx="2700486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l-P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9pPr>
          </a:lstStyle>
          <a:p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(6)</a:t>
            </a: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898900" y="2057400"/>
          <a:ext cx="5029200" cy="42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0424" name="Group 16"/>
          <p:cNvGrpSpPr>
            <a:grpSpLocks/>
          </p:cNvGrpSpPr>
          <p:nvPr/>
        </p:nvGrpSpPr>
        <p:grpSpPr bwMode="auto">
          <a:xfrm>
            <a:off x="661988" y="2139950"/>
            <a:ext cx="3325812" cy="3609975"/>
            <a:chOff x="137" y="1348"/>
            <a:chExt cx="2095" cy="2274"/>
          </a:xfrm>
        </p:grpSpPr>
        <p:sp>
          <p:nvSpPr>
            <p:cNvPr id="60425" name="Rectangle 8"/>
            <p:cNvSpPr>
              <a:spLocks noChangeArrowheads="1"/>
            </p:cNvSpPr>
            <p:nvPr/>
          </p:nvSpPr>
          <p:spPr bwMode="auto">
            <a:xfrm>
              <a:off x="146" y="1348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60426" name="Rectangle 9"/>
            <p:cNvSpPr>
              <a:spLocks noChangeArrowheads="1"/>
            </p:cNvSpPr>
            <p:nvPr/>
          </p:nvSpPr>
          <p:spPr bwMode="auto">
            <a:xfrm>
              <a:off x="137" y="1805"/>
              <a:ext cx="2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60427" name="Rectangle 10"/>
            <p:cNvSpPr>
              <a:spLocks noChangeArrowheads="1"/>
            </p:cNvSpPr>
            <p:nvPr/>
          </p:nvSpPr>
          <p:spPr bwMode="auto">
            <a:xfrm>
              <a:off x="146" y="2317"/>
              <a:ext cx="20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60428" name="Rectangle 11"/>
            <p:cNvSpPr>
              <a:spLocks noChangeArrowheads="1"/>
            </p:cNvSpPr>
            <p:nvPr/>
          </p:nvSpPr>
          <p:spPr bwMode="auto">
            <a:xfrm>
              <a:off x="137" y="2814"/>
              <a:ext cx="20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60429" name="Rectangle 12"/>
            <p:cNvSpPr>
              <a:spLocks noChangeArrowheads="1"/>
            </p:cNvSpPr>
            <p:nvPr/>
          </p:nvSpPr>
          <p:spPr bwMode="auto">
            <a:xfrm>
              <a:off x="146" y="3334"/>
              <a:ext cx="20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29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782638" y="1556792"/>
            <a:ext cx="2700486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l-P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9pPr>
          </a:lstStyle>
          <a:p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Metodologia badania</a:t>
            </a:r>
          </a:p>
        </p:txBody>
      </p:sp>
      <p:sp>
        <p:nvSpPr>
          <p:cNvPr id="33797" name="pole tekstowe 24"/>
          <p:cNvSpPr>
            <a:spLocks noChangeArrowheads="1"/>
          </p:cNvSpPr>
          <p:nvPr/>
        </p:nvSpPr>
        <p:spPr bwMode="auto">
          <a:xfrm>
            <a:off x="1042988" y="120808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719513" y="119697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obserwacja uczestnicząca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33799" name="pole tekstowe 24"/>
          <p:cNvSpPr>
            <a:spLocks noChangeArrowheads="1"/>
          </p:cNvSpPr>
          <p:nvPr/>
        </p:nvSpPr>
        <p:spPr bwMode="auto">
          <a:xfrm>
            <a:off x="1042988" y="192722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33800" name="pole tekstowe 24"/>
          <p:cNvSpPr>
            <a:spLocks noChangeArrowheads="1"/>
          </p:cNvSpPr>
          <p:nvPr/>
        </p:nvSpPr>
        <p:spPr bwMode="auto">
          <a:xfrm>
            <a:off x="1042988" y="4454525"/>
            <a:ext cx="2520950" cy="627063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33801" name="pole tekstowe 24"/>
          <p:cNvSpPr>
            <a:spLocks noChangeArrowheads="1"/>
          </p:cNvSpPr>
          <p:nvPr/>
        </p:nvSpPr>
        <p:spPr bwMode="auto">
          <a:xfrm>
            <a:off x="1042988" y="515937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33802" name="pole tekstowe 24"/>
          <p:cNvSpPr>
            <a:spLocks noChangeArrowheads="1"/>
          </p:cNvSpPr>
          <p:nvPr/>
        </p:nvSpPr>
        <p:spPr bwMode="auto">
          <a:xfrm>
            <a:off x="1042988" y="263683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3719513" y="1916113"/>
            <a:ext cx="4860925" cy="631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Tajemniczy Klient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3719513" y="445452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adresowy według listy urzędów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3719513" y="515778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>
                <a:latin typeface="+mj-lt"/>
                <a:cs typeface="Arial" pitchFamily="34" charset="0"/>
              </a:rPr>
              <a:t>27.11.2012 </a:t>
            </a:r>
            <a:r>
              <a:rPr lang="pl-PL" sz="1200" dirty="0">
                <a:latin typeface="+mj-lt"/>
                <a:cs typeface="Arial" pitchFamily="34" charset="0"/>
              </a:rPr>
              <a:t>- 10.12.2012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/>
        </p:nvSpPr>
        <p:spPr>
          <a:xfrm>
            <a:off x="3719513" y="263683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17 urzędów – 340 wizyt (20 wizyt per Urząd)</a:t>
            </a:r>
          </a:p>
        </p:txBody>
      </p:sp>
      <p:sp>
        <p:nvSpPr>
          <p:cNvPr id="33807" name="pole tekstowe 24"/>
          <p:cNvSpPr>
            <a:spLocks noChangeArrowheads="1"/>
          </p:cNvSpPr>
          <p:nvPr/>
        </p:nvSpPr>
        <p:spPr bwMode="auto">
          <a:xfrm>
            <a:off x="1042988" y="3365500"/>
            <a:ext cx="2520950" cy="1006475"/>
          </a:xfrm>
          <a:prstGeom prst="roundRect">
            <a:avLst>
              <a:gd name="adj" fmla="val 772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0" name="Prostokąt zaokrąglony 19"/>
          <p:cNvSpPr/>
          <p:nvPr/>
        </p:nvSpPr>
        <p:spPr>
          <a:xfrm>
            <a:off x="3719513" y="3357563"/>
            <a:ext cx="4860925" cy="1012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Punkty Informacyjne, stanowiska WOM oraz  Delegatury BAiSO             w urzędach dzielnicy: B</a:t>
            </a:r>
            <a:r>
              <a:rPr lang="en-US" sz="1200" dirty="0" err="1">
                <a:latin typeface="+mj-lt"/>
                <a:cs typeface="Arial" pitchFamily="34" charset="0"/>
              </a:rPr>
              <a:t>emowo</a:t>
            </a:r>
            <a:r>
              <a:rPr lang="pl-PL" sz="1200" dirty="0">
                <a:latin typeface="+mj-lt"/>
                <a:cs typeface="Arial" pitchFamily="34" charset="0"/>
              </a:rPr>
              <a:t>, Bi</a:t>
            </a:r>
            <a:r>
              <a:rPr lang="en-US" sz="1200" dirty="0" err="1">
                <a:latin typeface="+mj-lt"/>
                <a:cs typeface="Arial" pitchFamily="34" charset="0"/>
              </a:rPr>
              <a:t>ałołęka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Bielany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Ochota</a:t>
            </a:r>
            <a:r>
              <a:rPr lang="pl-PL" sz="1200" dirty="0">
                <a:latin typeface="+mj-lt"/>
                <a:cs typeface="Arial" pitchFamily="34" charset="0"/>
              </a:rPr>
              <a:t>, Praga </a:t>
            </a:r>
            <a:r>
              <a:rPr lang="en-US" sz="1200" dirty="0" err="1">
                <a:latin typeface="+mj-lt"/>
                <a:cs typeface="Arial" pitchFamily="34" charset="0"/>
              </a:rPr>
              <a:t>Południe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Praga</a:t>
            </a:r>
            <a:r>
              <a:rPr lang="en-US" sz="1200" dirty="0">
                <a:latin typeface="+mj-lt"/>
                <a:cs typeface="Arial" pitchFamily="34" charset="0"/>
              </a:rPr>
              <a:t> </a:t>
            </a:r>
            <a:r>
              <a:rPr lang="en-US" sz="1200" dirty="0" err="1">
                <a:latin typeface="+mj-lt"/>
                <a:cs typeface="Arial" pitchFamily="34" charset="0"/>
              </a:rPr>
              <a:t>Północ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Rembertów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>
                <a:latin typeface="+mj-lt"/>
                <a:cs typeface="Arial" pitchFamily="34" charset="0"/>
              </a:rPr>
              <a:t>Śródmieście</a:t>
            </a:r>
            <a:r>
              <a:rPr lang="pl-PL" sz="1200">
                <a:latin typeface="+mj-lt"/>
                <a:cs typeface="Arial" pitchFamily="34" charset="0"/>
              </a:rPr>
              <a:t>, </a:t>
            </a:r>
            <a:r>
              <a:rPr lang="pl-PL" sz="1200" dirty="0">
                <a:latin typeface="+mj-lt"/>
                <a:cs typeface="Arial" pitchFamily="34" charset="0"/>
              </a:rPr>
              <a:t>Targówek, Ursus, Ursynów, Wawer, Wesoła, Wilanów, Włochy, Wola,  Żoliborz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9" name="Symbol zastępczy numeru slajdu 1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Wyniki badania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Kryteria oceny</a:t>
            </a:r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703263" y="1828800"/>
            <a:ext cx="7737475" cy="3657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OTOCZENIE - WYGLĄD URZĘDU</a:t>
            </a: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WYGLĄD ZEWNĘTRZNY URZĘDNIKA I JEGO STANOWISKO PRACY</a:t>
            </a:r>
            <a:endParaRPr lang="pl-PL" sz="1400" b="1">
              <a:solidFill>
                <a:srgbClr val="990099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ZACHOWANIE SIĘ WOBEC KLIENTA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OBSŁUGA PRZEDSTAWIONEJ SPRAWY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SPOSÓB ZAŁATWIENIA PRZEDSTAWIONEJ SPRAWY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5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Otoczenie – wygląd urzędu</a:t>
            </a:r>
          </a:p>
        </p:txBody>
      </p:sp>
      <p:pic>
        <p:nvPicPr>
          <p:cNvPr id="5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7"/>
          <p:cNvGraphicFramePr>
            <a:graphicFrameLocks noChangeAspect="1"/>
          </p:cNvGraphicFramePr>
          <p:nvPr/>
        </p:nvGraphicFramePr>
        <p:xfrm>
          <a:off x="908050" y="2022475"/>
          <a:ext cx="7585075" cy="105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78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/>
              <a:t>Urząd dzielnicy Targówek</a:t>
            </a: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684213" y="312420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(1)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590550" y="3651250"/>
          <a:ext cx="7556500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895" name="Text Box 4"/>
          <p:cNvSpPr txBox="1">
            <a:spLocks noChangeArrowheads="1"/>
          </p:cNvSpPr>
          <p:nvPr/>
        </p:nvSpPr>
        <p:spPr bwMode="auto">
          <a:xfrm>
            <a:off x="360363" y="1504950"/>
            <a:ext cx="4025900" cy="457200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 CZAS OCZEKIWANIA NA OBSŁUGĘ PRZED PI/ WOM/ DELEGATURĄ BAiSO</a:t>
            </a:r>
          </a:p>
        </p:txBody>
      </p:sp>
      <p:sp>
        <p:nvSpPr>
          <p:cNvPr id="37896" name="Text Box 5"/>
          <p:cNvSpPr txBox="1">
            <a:spLocks noChangeArrowheads="1"/>
          </p:cNvSpPr>
          <p:nvPr/>
        </p:nvSpPr>
        <p:spPr bwMode="auto">
          <a:xfrm>
            <a:off x="5011738" y="1504950"/>
            <a:ext cx="36639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ŚREDNIA LICZBA OSÓB W KOLEJCE DO PI/ WOM/ DELEGATUR</a:t>
            </a:r>
            <a:r>
              <a:rPr lang="pl-PL" sz="1200">
                <a:latin typeface="Arial" charset="0"/>
              </a:rPr>
              <a:t>Y</a:t>
            </a:r>
            <a:r>
              <a:rPr lang="pl-PL" sz="1200"/>
              <a:t> BAiSO</a:t>
            </a:r>
          </a:p>
        </p:txBody>
      </p:sp>
      <p:sp>
        <p:nvSpPr>
          <p:cNvPr id="37897" name="Rectangle 16"/>
          <p:cNvSpPr>
            <a:spLocks noChangeArrowheads="1"/>
          </p:cNvSpPr>
          <p:nvPr/>
        </p:nvSpPr>
        <p:spPr bwMode="auto">
          <a:xfrm>
            <a:off x="857250" y="941388"/>
            <a:ext cx="7926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>
                <a:solidFill>
                  <a:schemeClr val="accent1"/>
                </a:solidFill>
              </a:rPr>
              <a:t>FUNKCJONOWANIE URZĘDU</a:t>
            </a:r>
          </a:p>
        </p:txBody>
      </p:sp>
      <p:graphicFrame>
        <p:nvGraphicFramePr>
          <p:cNvPr id="17" name="Object 17"/>
          <p:cNvGraphicFramePr>
            <a:graphicFrameLocks noChangeAspect="1"/>
          </p:cNvGraphicFramePr>
          <p:nvPr/>
        </p:nvGraphicFramePr>
        <p:xfrm>
          <a:off x="889000" y="1985963"/>
          <a:ext cx="7608888" cy="104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900" name="Rectangle 8"/>
          <p:cNvSpPr>
            <a:spLocks noChangeArrowheads="1"/>
          </p:cNvSpPr>
          <p:nvPr/>
        </p:nvSpPr>
        <p:spPr bwMode="auto">
          <a:xfrm>
            <a:off x="6227763" y="6327775"/>
            <a:ext cx="2293937" cy="390525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solidFill>
                  <a:srgbClr val="FF0066"/>
                </a:solidFill>
              </a:rPr>
              <a:t>Odsetek odpowiedzi „TAK”</a:t>
            </a:r>
            <a:endParaRPr lang="en-GB" sz="1200">
              <a:solidFill>
                <a:srgbClr val="FF0066"/>
              </a:solidFill>
            </a:endParaRPr>
          </a:p>
        </p:txBody>
      </p:sp>
      <p:sp>
        <p:nvSpPr>
          <p:cNvPr id="13" name="Symbol zastępczy numeru slajdu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7</a:t>
            </a:fld>
            <a:endParaRPr lang="pl-PL" dirty="0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(2)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755650" y="908050"/>
            <a:ext cx="56261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</a:t>
            </a:r>
            <a:r>
              <a:rPr lang="pl-PL" sz="1200" u="sng" dirty="0"/>
              <a:t>karty informacyjne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7286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ymbol zastępczy numeru slajdu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757238" y="3871913"/>
            <a:ext cx="59309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 na terenie urzędu są w miejscu, w którym łatwo je zauważyć?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684213" y="1238250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, które są na terenie urzędu są uporządkowane</a:t>
            </a:r>
          </a:p>
        </p:txBody>
      </p:sp>
      <p:sp>
        <p:nvSpPr>
          <p:cNvPr id="399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Targówek</a:t>
            </a:r>
          </a:p>
        </p:txBody>
      </p:sp>
      <p:sp>
        <p:nvSpPr>
          <p:cNvPr id="3994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(3)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67DEF1F-5B7A-4721-A2F2-02E027C7C8C5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zablon_bazowy_IQS_final15">
  <a:themeElements>
    <a:clrScheme name="IQS 10">
      <a:dk1>
        <a:sysClr val="windowText" lastClr="000000"/>
      </a:dk1>
      <a:lt1>
        <a:sysClr val="window" lastClr="FFFFFF"/>
      </a:lt1>
      <a:dk2>
        <a:srgbClr val="1F497D"/>
      </a:dk2>
      <a:lt2>
        <a:srgbClr val="FF8C19"/>
      </a:lt2>
      <a:accent1>
        <a:srgbClr val="AF000A"/>
      </a:accent1>
      <a:accent2>
        <a:srgbClr val="4C7FBC"/>
      </a:accent2>
      <a:accent3>
        <a:srgbClr val="99CC00"/>
      </a:accent3>
      <a:accent4>
        <a:srgbClr val="703869"/>
      </a:accent4>
      <a:accent5>
        <a:srgbClr val="F5AF01"/>
      </a:accent5>
      <a:accent6>
        <a:srgbClr val="646464"/>
      </a:accent6>
      <a:hlink>
        <a:srgbClr val="003399"/>
      </a:hlink>
      <a:folHlink>
        <a:srgbClr val="0066FF"/>
      </a:folHlink>
    </a:clrScheme>
    <a:fontScheme name="PB 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32" tIns="45716" rIns="91432" bIns="45716" numCol="1" rtlCol="0" anchor="t" anchorCtr="0" compatLnSpc="1">
        <a:prstTxWarp prst="textNoShape">
          <a:avLst/>
        </a:prstTxWarp>
        <a:spAutoFit/>
      </a:bodyPr>
      <a:lstStyle>
        <a:defPPr marL="342872" marR="0" indent="-342872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C00000"/>
          </a:buClr>
          <a:buSzPct val="90000"/>
          <a:buFont typeface="Wingdings" pitchFamily="2" charset="2"/>
          <a:buChar char="n"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Tahoma" pitchFamily="34" charset="0"/>
            <a:ea typeface="+mn-ea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6759</TotalTime>
  <Words>1184</Words>
  <Application>Microsoft Office PowerPoint</Application>
  <PresentationFormat>Pokaz na ekranie (4:3)</PresentationFormat>
  <Paragraphs>230</Paragraphs>
  <Slides>30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szablon_bazowy_IQS_final15</vt:lpstr>
      <vt:lpstr>TAJEMNICZY KLIENT URZĄD DZIELNICY TARGÓWEK  RAPORT Z BADANIA </vt:lpstr>
      <vt:lpstr>Spis treści</vt:lpstr>
      <vt:lpstr>Metodologia badania</vt:lpstr>
      <vt:lpstr>Wyniki badania</vt:lpstr>
      <vt:lpstr>Kryteria oceny</vt:lpstr>
      <vt:lpstr>Otoczenie – wygląd urzędu</vt:lpstr>
      <vt:lpstr>Urząd dzielnicy Targówek</vt:lpstr>
      <vt:lpstr>Urząd dzielnicy Targówek</vt:lpstr>
      <vt:lpstr>Urząd dzielnicy Targówek</vt:lpstr>
      <vt:lpstr>Slajd 10</vt:lpstr>
      <vt:lpstr>Urząd dzielnicy Targówek</vt:lpstr>
      <vt:lpstr>Urząd dzielnicy Targówek</vt:lpstr>
      <vt:lpstr>Urząd dzielnicy Targówek</vt:lpstr>
      <vt:lpstr>Wygląd zewnętrzny urzędnika i jego stanowisko pracy </vt:lpstr>
      <vt:lpstr>Urząd dzielnicy Targówek</vt:lpstr>
      <vt:lpstr>Zachowanie urzędnika wobec interesanta </vt:lpstr>
      <vt:lpstr>Urząd dzielnicy Targówek</vt:lpstr>
      <vt:lpstr>Urząd dzielnicy Targówek</vt:lpstr>
      <vt:lpstr>Urzędnik - obsługa przedstawionej sprawy </vt:lpstr>
      <vt:lpstr>Urząd dzielnicy Targówek</vt:lpstr>
      <vt:lpstr>Urząd dzielnicy Targówek</vt:lpstr>
      <vt:lpstr>Urząd dzielnicy Targówek</vt:lpstr>
      <vt:lpstr>Urzędnik - sposób załatwienia przedstawionej sprawy</vt:lpstr>
      <vt:lpstr>Urząd dzielnicy Targówek</vt:lpstr>
      <vt:lpstr>Urząd dzielnicy Targówek</vt:lpstr>
      <vt:lpstr>Urząd dzielnicy Targówek</vt:lpstr>
      <vt:lpstr>Urząd dzielnicy Targówek</vt:lpstr>
      <vt:lpstr>Urząd dzielnicy Targówek</vt:lpstr>
      <vt:lpstr>Urząd dzielnicy Targówek</vt:lpstr>
      <vt:lpstr>Slajd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</dc:title>
  <dc:creator>Grupa IQS</dc:creator>
  <cp:lastModifiedBy>mopenchowska</cp:lastModifiedBy>
  <cp:revision>892</cp:revision>
  <dcterms:created xsi:type="dcterms:W3CDTF">2011-07-08T14:47:09Z</dcterms:created>
  <dcterms:modified xsi:type="dcterms:W3CDTF">2013-02-20T10:51:09Z</dcterms:modified>
</cp:coreProperties>
</file>