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charts/chart28.xml" ContentType="application/vnd.openxmlformats-officedocument.drawingml.char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charts/chart13.xml" ContentType="application/vnd.openxmlformats-officedocument.drawingml.chart+xml"/>
  <Override PartName="/ppt/charts/chart24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charts/chart31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charts/chart18.xml" ContentType="application/vnd.openxmlformats-officedocument.drawingml.chart+xml"/>
  <Override PartName="/ppt/charts/chart2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emf" ContentType="image/x-emf"/>
  <Default Extension="jpeg" ContentType="image/jpeg"/>
  <Override PartName="/ppt/charts/chart16.xml" ContentType="application/vnd.openxmlformats-officedocument.drawingml.chart+xml"/>
  <Override PartName="/ppt/charts/chart25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ppt/charts/chart32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charts/chart30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charts/chart26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charts/chart15.xml" ContentType="application/vnd.openxmlformats-officedocument.drawingml.chart+xml"/>
  <Override PartName="/ppt/charts/chart33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417" r:id="rId2"/>
    <p:sldId id="796" r:id="rId3"/>
    <p:sldId id="798" r:id="rId4"/>
    <p:sldId id="800" r:id="rId5"/>
    <p:sldId id="832" r:id="rId6"/>
    <p:sldId id="837" r:id="rId7"/>
    <p:sldId id="833" r:id="rId8"/>
    <p:sldId id="834" r:id="rId9"/>
    <p:sldId id="835" r:id="rId10"/>
    <p:sldId id="838" r:id="rId11"/>
    <p:sldId id="839" r:id="rId12"/>
    <p:sldId id="840" r:id="rId13"/>
    <p:sldId id="841" r:id="rId14"/>
    <p:sldId id="842" r:id="rId15"/>
    <p:sldId id="843" r:id="rId16"/>
    <p:sldId id="844" r:id="rId17"/>
    <p:sldId id="845" r:id="rId18"/>
    <p:sldId id="848" r:id="rId19"/>
    <p:sldId id="851" r:id="rId20"/>
    <p:sldId id="846" r:id="rId21"/>
    <p:sldId id="852" r:id="rId22"/>
    <p:sldId id="853" r:id="rId23"/>
    <p:sldId id="854" r:id="rId24"/>
    <p:sldId id="849" r:id="rId25"/>
    <p:sldId id="855" r:id="rId26"/>
    <p:sldId id="856" r:id="rId27"/>
    <p:sldId id="857" r:id="rId28"/>
    <p:sldId id="859" r:id="rId29"/>
    <p:sldId id="860" r:id="rId30"/>
    <p:sldId id="485" r:id="rId31"/>
  </p:sldIdLst>
  <p:sldSz cx="9144000" cy="6858000" type="screen4x3"/>
  <p:notesSz cx="6789738" cy="9929813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66FF"/>
    <a:srgbClr val="AF000A"/>
    <a:srgbClr val="336600"/>
    <a:srgbClr val="006600"/>
    <a:srgbClr val="990000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2833802-FEF1-4C79-8D5D-14CF1EAF98D9}" styleName="Styl jasny 2 — Ak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0A1B5D5-9B99-4C35-A422-299274C87663}" styleName="Styl pośredni 1 — Ak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Styl jasny 1 — Ak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yl jasny 1 — Ak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47" autoAdjust="0"/>
    <p:restoredTop sz="94491" autoAdjust="0"/>
  </p:normalViewPr>
  <p:slideViewPr>
    <p:cSldViewPr snapToObjects="1" showGuides="1">
      <p:cViewPr varScale="1">
        <p:scale>
          <a:sx n="71" d="100"/>
          <a:sy n="71" d="100"/>
        </p:scale>
        <p:origin x="-1266" y="-90"/>
      </p:cViewPr>
      <p:guideLst>
        <p:guide orient="horz" pos="4247"/>
        <p:guide orient="horz" pos="73"/>
        <p:guide orient="horz" pos="2568"/>
        <p:guide orient="horz" pos="4110"/>
        <p:guide orient="horz" pos="4065"/>
        <p:guide orient="horz" pos="107"/>
        <p:guide orient="horz" pos="527"/>
        <p:guide pos="476"/>
        <p:guide pos="1973"/>
        <p:guide pos="5329"/>
      </p:guideLst>
    </p:cSldViewPr>
  </p:slideViewPr>
  <p:outlineViewPr>
    <p:cViewPr>
      <p:scale>
        <a:sx n="33" d="100"/>
        <a:sy n="33" d="100"/>
      </p:scale>
      <p:origin x="0" y="334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 showGuides="1">
      <p:cViewPr varScale="1">
        <p:scale>
          <a:sx n="82" d="100"/>
          <a:sy n="82" d="100"/>
        </p:scale>
        <p:origin x="-3180" y="-96"/>
      </p:cViewPr>
      <p:guideLst>
        <p:guide orient="horz" pos="3128"/>
        <p:guide pos="213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Arkusz_programu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1.1534025374855842E-3"/>
          <c:y val="9.0163934426229511E-2"/>
          <c:w val="0.94925028835063441"/>
          <c:h val="0.91803278688524492"/>
        </c:manualLayout>
      </c:layout>
      <c:barChart>
        <c:barDir val="col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0066FF"/>
            </a:solidFill>
            <a:ln w="11625">
              <a:noFill/>
              <a:prstDash val="solid"/>
            </a:ln>
          </c:spPr>
          <c:dLbls>
            <c:spPr>
              <a:noFill/>
              <a:ln w="23250">
                <a:noFill/>
              </a:ln>
            </c:sp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0.60000000000000031</c:v>
                </c:pt>
                <c:pt idx="2" formatCode="0.0">
                  <c:v>2.25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50">
              <a:noFill/>
            </a:ln>
          </c:spPr>
          <c:dLbls>
            <c:spPr>
              <a:noFill/>
              <a:ln w="23250">
                <a:noFill/>
              </a:ln>
            </c:sp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2.13</c:v>
                </c:pt>
                <c:pt idx="2" formatCode="0.0">
                  <c:v>2.6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50">
              <a:noFill/>
            </a:ln>
          </c:spPr>
          <c:dLbls>
            <c:spPr>
              <a:noFill/>
              <a:ln w="23250">
                <a:noFill/>
              </a:ln>
            </c:sp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1.1700000000000006</c:v>
                </c:pt>
                <c:pt idx="2" formatCode="0.0">
                  <c:v>1.9500000000000006</c:v>
                </c:pt>
              </c:numCache>
            </c:numRef>
          </c:val>
        </c:ser>
        <c:dLbls>
          <c:showVal val="1"/>
        </c:dLbls>
        <c:gapWidth val="60"/>
        <c:overlap val="-60"/>
        <c:axId val="75072256"/>
        <c:axId val="75073792"/>
      </c:barChart>
      <c:catAx>
        <c:axId val="75072256"/>
        <c:scaling>
          <c:orientation val="maxMin"/>
        </c:scaling>
        <c:delete val="1"/>
        <c:axPos val="b"/>
        <c:tickLblPos val="none"/>
        <c:crossAx val="75073792"/>
        <c:crosses val="autoZero"/>
        <c:auto val="1"/>
        <c:lblAlgn val="ctr"/>
        <c:lblOffset val="100"/>
      </c:catAx>
      <c:valAx>
        <c:axId val="75073792"/>
        <c:scaling>
          <c:orientation val="minMax"/>
          <c:max val="15"/>
          <c:min val="0"/>
        </c:scaling>
        <c:delete val="1"/>
        <c:axPos val="r"/>
        <c:numFmt formatCode="0.0" sourceLinked="1"/>
        <c:tickLblPos val="none"/>
        <c:crossAx val="75072256"/>
        <c:crosses val="autoZero"/>
        <c:crossBetween val="between"/>
      </c:valAx>
      <c:spPr>
        <a:noFill/>
        <a:ln w="23250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6824395373291295"/>
          <c:y val="8.8607594936708861E-2"/>
          <c:w val="0.67718191377497461"/>
          <c:h val="0.91350210970463985"/>
        </c:manualLayout>
      </c:layout>
      <c:barChart>
        <c:barDir val="bar"/>
        <c:grouping val="clustered"/>
        <c:ser>
          <c:idx val="5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45">
              <a:noFill/>
              <a:prstDash val="solid"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0.05</c:v>
                </c:pt>
                <c:pt idx="1">
                  <c:v>0.1</c:v>
                </c:pt>
                <c:pt idx="2">
                  <c:v>0.05</c:v>
                </c:pt>
                <c:pt idx="3">
                  <c:v>0.1</c:v>
                </c:pt>
                <c:pt idx="4">
                  <c:v>0.85000000000000031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90">
              <a:noFill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0.05</c:v>
                </c:pt>
                <c:pt idx="1">
                  <c:v>0.45</c:v>
                </c:pt>
                <c:pt idx="2">
                  <c:v>0.2</c:v>
                </c:pt>
                <c:pt idx="4">
                  <c:v>0.60000000000000031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90">
              <a:noFill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1">
                  <c:v>0.05</c:v>
                </c:pt>
                <c:pt idx="2">
                  <c:v>0.30000000000000016</c:v>
                </c:pt>
                <c:pt idx="3">
                  <c:v>0.1</c:v>
                </c:pt>
                <c:pt idx="4">
                  <c:v>0.70000000000000029</c:v>
                </c:pt>
              </c:numCache>
            </c:numRef>
          </c:val>
        </c:ser>
        <c:dLbls>
          <c:showVal val="1"/>
        </c:dLbls>
        <c:gapWidth val="60"/>
        <c:axId val="81765120"/>
        <c:axId val="81766656"/>
      </c:barChart>
      <c:catAx>
        <c:axId val="81765120"/>
        <c:scaling>
          <c:orientation val="maxMin"/>
        </c:scaling>
        <c:axPos val="l"/>
        <c:numFmt formatCode="General" sourceLinked="1"/>
        <c:tickLblPos val="nextTo"/>
        <c:spPr>
          <a:ln w="291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1766656"/>
        <c:crosses val="autoZero"/>
        <c:auto val="1"/>
        <c:lblAlgn val="ctr"/>
        <c:lblOffset val="100"/>
        <c:tickLblSkip val="1"/>
        <c:tickMarkSkip val="1"/>
      </c:catAx>
      <c:valAx>
        <c:axId val="81766656"/>
        <c:scaling>
          <c:orientation val="minMax"/>
          <c:min val="0"/>
        </c:scaling>
        <c:delete val="1"/>
        <c:axPos val="t"/>
        <c:numFmt formatCode="0%" sourceLinked="1"/>
        <c:tickLblPos val="none"/>
        <c:crossAx val="81765120"/>
        <c:crosses val="autoZero"/>
        <c:crossBetween val="between"/>
      </c:valAx>
      <c:spPr>
        <a:noFill/>
        <a:ln w="23290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1097046413502156E-3"/>
          <c:w val="0.64353312302839161"/>
          <c:h val="5.9071729957805977E-2"/>
        </c:manualLayout>
      </c:layout>
      <c:spPr>
        <a:solidFill>
          <a:schemeClr val="bg1"/>
        </a:solidFill>
        <a:ln w="23290">
          <a:noFill/>
        </a:ln>
      </c:spPr>
      <c:txPr>
        <a:bodyPr/>
        <a:lstStyle/>
        <a:p>
          <a:pPr>
            <a:defRPr sz="100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11E-2"/>
          <c:w val="1"/>
          <c:h val="0.908925318761384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Sheet1!$B$2:$B$33</c:f>
              <c:numCache>
                <c:formatCode>0%</c:formatCode>
                <c:ptCount val="23"/>
                <c:pt idx="0">
                  <c:v>0.70000000000000029</c:v>
                </c:pt>
                <c:pt idx="1">
                  <c:v>0.8</c:v>
                </c:pt>
                <c:pt idx="2">
                  <c:v>0.60000000000000031</c:v>
                </c:pt>
                <c:pt idx="4">
                  <c:v>0.95000000000000029</c:v>
                </c:pt>
                <c:pt idx="5">
                  <c:v>0.95000000000000029</c:v>
                </c:pt>
                <c:pt idx="6">
                  <c:v>0.95000000000000029</c:v>
                </c:pt>
                <c:pt idx="8">
                  <c:v>0.95000000000000029</c:v>
                </c:pt>
                <c:pt idx="9">
                  <c:v>1</c:v>
                </c:pt>
                <c:pt idx="10">
                  <c:v>0.85000000000000031</c:v>
                </c:pt>
                <c:pt idx="12">
                  <c:v>0.4</c:v>
                </c:pt>
                <c:pt idx="13">
                  <c:v>0.45</c:v>
                </c:pt>
                <c:pt idx="14">
                  <c:v>0.8</c:v>
                </c:pt>
                <c:pt idx="20">
                  <c:v>0.1</c:v>
                </c:pt>
                <c:pt idx="22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104">
              <a:noFill/>
            </a:ln>
          </c:spPr>
          <c:dLbls>
            <c:dLbl>
              <c:idx val="4"/>
              <c:layout>
                <c:manualLayout>
                  <c:x val="9.0809559582339452E-3"/>
                  <c:y val="9.7115065527172094E-4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9.7040285579185603E-3"/>
                  <c:y val="3.7514958804138582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9.0809559582339452E-3"/>
                  <c:y val="-2.1427084466962686E-3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 val="2.3687845360944298E-2"/>
                  <c:y val="2.888648335187653E-3"/>
                </c:manualLayout>
              </c:layout>
              <c:dLblPos val="ctr"/>
              <c:showVal val="1"/>
            </c:dLbl>
            <c:spPr>
              <a:noFill/>
              <a:ln w="23104">
                <a:noFill/>
              </a:ln>
            </c:sp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Sheet1!$C$2:$C$33</c:f>
              <c:numCache>
                <c:formatCode>0%</c:formatCode>
                <c:ptCount val="23"/>
                <c:pt idx="0">
                  <c:v>0.30000000000000016</c:v>
                </c:pt>
                <c:pt idx="1">
                  <c:v>0.2</c:v>
                </c:pt>
                <c:pt idx="2">
                  <c:v>0.4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  <c:pt idx="8">
                  <c:v>0.05</c:v>
                </c:pt>
                <c:pt idx="10">
                  <c:v>0.15000000000000008</c:v>
                </c:pt>
                <c:pt idx="12">
                  <c:v>0.60000000000000031</c:v>
                </c:pt>
                <c:pt idx="13">
                  <c:v>0.55000000000000004</c:v>
                </c:pt>
                <c:pt idx="14">
                  <c:v>0.2</c:v>
                </c:pt>
                <c:pt idx="16">
                  <c:v>0.1</c:v>
                </c:pt>
                <c:pt idx="20">
                  <c:v>0.9</c:v>
                </c:pt>
                <c:pt idx="21">
                  <c:v>1</c:v>
                </c:pt>
                <c:pt idx="22">
                  <c:v>0.95000000000000029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Brak systemu numerkowego</c:v>
                </c:pt>
              </c:strCache>
            </c:strRef>
          </c:tx>
          <c:spPr>
            <a:solidFill>
              <a:srgbClr val="969696"/>
            </a:solidFill>
            <a:ln w="23104">
              <a:noFill/>
            </a:ln>
          </c:spPr>
          <c:dLbls>
            <c:dLbl>
              <c:idx val="11"/>
              <c:layout>
                <c:manualLayout>
                  <c:x val="-0.1544528786282322"/>
                  <c:y val="5.2390645867128743E-3"/>
                </c:manualLayout>
              </c:layout>
              <c:dLblPos val="ctr"/>
              <c:showVal val="1"/>
            </c:dLbl>
            <c:spPr>
              <a:noFill/>
              <a:ln w="23104">
                <a:noFill/>
              </a:ln>
            </c:sp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Sheet1!$D$2:$D$33</c:f>
              <c:numCache>
                <c:formatCode>General</c:formatCode>
                <c:ptCount val="23"/>
                <c:pt idx="16" formatCode="0%">
                  <c:v>0.9</c:v>
                </c:pt>
                <c:pt idx="17" formatCode="0%">
                  <c:v>1</c:v>
                </c:pt>
                <c:pt idx="18" formatCode="0%">
                  <c:v>1</c:v>
                </c:pt>
              </c:numCache>
            </c:numRef>
          </c:val>
        </c:ser>
        <c:dLbls>
          <c:showVal val="1"/>
        </c:dLbls>
        <c:gapWidth val="60"/>
        <c:overlap val="100"/>
        <c:axId val="81096704"/>
        <c:axId val="81224832"/>
      </c:barChart>
      <c:catAx>
        <c:axId val="81096704"/>
        <c:scaling>
          <c:orientation val="maxMin"/>
        </c:scaling>
        <c:delete val="1"/>
        <c:axPos val="l"/>
        <c:tickLblPos val="none"/>
        <c:crossAx val="81224832"/>
        <c:crosses val="autoZero"/>
        <c:auto val="1"/>
        <c:lblAlgn val="ctr"/>
        <c:lblOffset val="100"/>
      </c:catAx>
      <c:valAx>
        <c:axId val="8122483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1096704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23E-2"/>
          <c:y val="0.93624772313296856"/>
          <c:w val="0.86278195488721809"/>
          <c:h val="6.5573770491803282E-2"/>
        </c:manualLayout>
      </c:layout>
      <c:spPr>
        <a:noFill/>
        <a:ln w="23104">
          <a:noFill/>
        </a:ln>
      </c:sp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39007891770011338"/>
          <c:y val="2.1008403361344541E-3"/>
          <c:w val="0.57384441939120712"/>
          <c:h val="0.9180672268907562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616">
              <a:noFill/>
            </a:ln>
          </c:spPr>
          <c:dLbls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Sheet1!$B$2:$B$39</c:f>
              <c:numCache>
                <c:formatCode>0%</c:formatCode>
                <c:ptCount val="19"/>
                <c:pt idx="0">
                  <c:v>0.8</c:v>
                </c:pt>
                <c:pt idx="1">
                  <c:v>0.85000000000000031</c:v>
                </c:pt>
                <c:pt idx="2">
                  <c:v>0.70000000000000029</c:v>
                </c:pt>
                <c:pt idx="4">
                  <c:v>0.9</c:v>
                </c:pt>
                <c:pt idx="5">
                  <c:v>0.95000000000000029</c:v>
                </c:pt>
                <c:pt idx="6">
                  <c:v>0.85000000000000031</c:v>
                </c:pt>
                <c:pt idx="8">
                  <c:v>0.05</c:v>
                </c:pt>
                <c:pt idx="9">
                  <c:v>0.2</c:v>
                </c:pt>
                <c:pt idx="10">
                  <c:v>0.1</c:v>
                </c:pt>
                <c:pt idx="12">
                  <c:v>0.9</c:v>
                </c:pt>
                <c:pt idx="13">
                  <c:v>1</c:v>
                </c:pt>
                <c:pt idx="14">
                  <c:v>0.70000000000000029</c:v>
                </c:pt>
                <c:pt idx="16">
                  <c:v>0.75000000000000033</c:v>
                </c:pt>
                <c:pt idx="17">
                  <c:v>0.60000000000000031</c:v>
                </c:pt>
                <c:pt idx="18">
                  <c:v>0.60000000000000031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616">
              <a:noFill/>
            </a:ln>
          </c:spPr>
          <c:dLbls>
            <c:dLbl>
              <c:idx val="4"/>
              <c:layout>
                <c:manualLayout>
                  <c:x val="0.85231116121758732"/>
                  <c:y val="1.5000350831391063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9.66836998576397E-3"/>
                  <c:y val="6.2620444614317544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8.2309678700667986E-3"/>
                  <c:y val="-1.8612714729301682E-3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 val="9.7528615901000537E-3"/>
                  <c:y val="4.7212949456490964E-3"/>
                </c:manualLayout>
              </c:layout>
              <c:dLblPos val="ctr"/>
              <c:showVal val="1"/>
            </c:dLbl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Sheet1!$C$2:$C$39</c:f>
              <c:numCache>
                <c:formatCode>0%</c:formatCode>
                <c:ptCount val="19"/>
                <c:pt idx="0">
                  <c:v>0.1</c:v>
                </c:pt>
                <c:pt idx="1">
                  <c:v>0.15000000000000008</c:v>
                </c:pt>
                <c:pt idx="2">
                  <c:v>0.2</c:v>
                </c:pt>
                <c:pt idx="5">
                  <c:v>0.05</c:v>
                </c:pt>
                <c:pt idx="6">
                  <c:v>0.05</c:v>
                </c:pt>
                <c:pt idx="8">
                  <c:v>0.85000000000000031</c:v>
                </c:pt>
                <c:pt idx="9">
                  <c:v>0.8</c:v>
                </c:pt>
                <c:pt idx="10">
                  <c:v>0.75000000000000033</c:v>
                </c:pt>
                <c:pt idx="14">
                  <c:v>0.1</c:v>
                </c:pt>
                <c:pt idx="16">
                  <c:v>0.2</c:v>
                </c:pt>
                <c:pt idx="17">
                  <c:v>0.4</c:v>
                </c:pt>
                <c:pt idx="18">
                  <c:v>0.35000000000000014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333333"/>
            </a:solidFill>
            <a:ln w="23616">
              <a:noFill/>
            </a:ln>
          </c:spPr>
          <c:dLbls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Sheet1!$D$2:$D$39</c:f>
              <c:numCache>
                <c:formatCode>General</c:formatCode>
                <c:ptCount val="19"/>
                <c:pt idx="0" formatCode="0%">
                  <c:v>0.1</c:v>
                </c:pt>
                <c:pt idx="2" formatCode="0%">
                  <c:v>0.1</c:v>
                </c:pt>
                <c:pt idx="4" formatCode="0%">
                  <c:v>0.1</c:v>
                </c:pt>
                <c:pt idx="6" formatCode="0%">
                  <c:v>0.1</c:v>
                </c:pt>
                <c:pt idx="8" formatCode="0%">
                  <c:v>0.1</c:v>
                </c:pt>
                <c:pt idx="10" formatCode="0%">
                  <c:v>0.15000000000000008</c:v>
                </c:pt>
                <c:pt idx="12" formatCode="0%">
                  <c:v>0.1</c:v>
                </c:pt>
                <c:pt idx="14" formatCode="0%">
                  <c:v>0.2</c:v>
                </c:pt>
                <c:pt idx="16" formatCode="0%">
                  <c:v>0.05</c:v>
                </c:pt>
                <c:pt idx="18" formatCode="0%">
                  <c:v>0.05</c:v>
                </c:pt>
              </c:numCache>
            </c:numRef>
          </c:val>
        </c:ser>
        <c:dLbls>
          <c:showVal val="1"/>
        </c:dLbls>
        <c:gapWidth val="60"/>
        <c:overlap val="100"/>
        <c:axId val="66671360"/>
        <c:axId val="66672896"/>
      </c:barChart>
      <c:catAx>
        <c:axId val="66671360"/>
        <c:scaling>
          <c:orientation val="maxMin"/>
        </c:scaling>
        <c:axPos val="l"/>
        <c:numFmt formatCode="General" sourceLinked="1"/>
        <c:tickLblPos val="nextTo"/>
        <c:spPr>
          <a:ln w="295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6672896"/>
        <c:crosses val="autoZero"/>
        <c:auto val="1"/>
        <c:lblAlgn val="ctr"/>
        <c:lblOffset val="100"/>
        <c:tickLblSkip val="1"/>
        <c:tickMarkSkip val="1"/>
      </c:catAx>
      <c:valAx>
        <c:axId val="6667289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66671360"/>
        <c:crosses val="autoZero"/>
        <c:crossBetween val="between"/>
        <c:majorUnit val="0.2"/>
      </c:valAx>
      <c:spPr>
        <a:noFill/>
        <a:ln w="23616">
          <a:noFill/>
        </a:ln>
      </c:spPr>
    </c:plotArea>
    <c:legend>
      <c:legendPos val="b"/>
      <c:layout>
        <c:manualLayout>
          <c:xMode val="edge"/>
          <c:yMode val="edge"/>
          <c:x val="0.31228861330327018"/>
          <c:y val="0.92647058823529416"/>
          <c:w val="0.66854565952649525"/>
          <c:h val="7.5630252100840331E-2"/>
        </c:manualLayout>
      </c:layout>
      <c:spPr>
        <a:noFill/>
        <a:ln w="23616">
          <a:noFill/>
        </a:ln>
      </c:spPr>
      <c:txPr>
        <a:bodyPr/>
        <a:lstStyle/>
        <a:p>
          <a:pPr>
            <a:defRPr sz="102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1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729818780889622"/>
          <c:y val="6.0606060606060623E-3"/>
          <c:w val="0.82866556836902805"/>
          <c:h val="0.5696969696969695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rgbClr val="000080"/>
            </a:solidFill>
            <a:ln w="23382">
              <a:noFill/>
            </a:ln>
          </c:spPr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(N=15)</c:v>
                </c:pt>
                <c:pt idx="1">
                  <c:v>2011 (N=12)</c:v>
                </c:pt>
                <c:pt idx="2">
                  <c:v>2010 (N=12)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0.67000000000000048</c:v>
                </c:pt>
                <c:pt idx="1">
                  <c:v>0.75000000000000033</c:v>
                </c:pt>
                <c:pt idx="2">
                  <c:v>0.83000000000000029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rgbClr val="3366FF"/>
            </a:solidFill>
            <a:ln w="23382">
              <a:noFill/>
            </a:ln>
          </c:spPr>
          <c:dLbls>
            <c:dLbl>
              <c:idx val="4"/>
              <c:layout>
                <c:manualLayout>
                  <c:xMode val="edge"/>
                  <c:yMode val="edge"/>
                  <c:x val="0.80065897858319746"/>
                  <c:y val="0.73333333333333361"/>
                </c:manualLayout>
              </c:layout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6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7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(N=15)</c:v>
                </c:pt>
                <c:pt idx="1">
                  <c:v>2011 (N=12)</c:v>
                </c:pt>
                <c:pt idx="2">
                  <c:v>2010 (N=12)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  <c:pt idx="0" formatCode="0%">
                  <c:v>0.13</c:v>
                </c:pt>
                <c:pt idx="2" formatCode="0%">
                  <c:v>8.0000000000000043E-2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rgbClr val="99CCFF"/>
            </a:solidFill>
            <a:ln w="23382">
              <a:noFill/>
            </a:ln>
          </c:spPr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(N=15)</c:v>
                </c:pt>
                <c:pt idx="1">
                  <c:v>2011 (N=12)</c:v>
                </c:pt>
                <c:pt idx="2">
                  <c:v>2010 (N=12)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3"/>
                <c:pt idx="0">
                  <c:v>0.2</c:v>
                </c:pt>
                <c:pt idx="1">
                  <c:v>0.25</c:v>
                </c:pt>
                <c:pt idx="2">
                  <c:v>8.0000000000000043E-2</c:v>
                </c:pt>
              </c:numCache>
            </c:numRef>
          </c:val>
        </c:ser>
        <c:dLbls>
          <c:showVal val="1"/>
        </c:dLbls>
        <c:gapWidth val="60"/>
        <c:overlap val="100"/>
        <c:axId val="66807680"/>
        <c:axId val="66809216"/>
      </c:barChart>
      <c:catAx>
        <c:axId val="66807680"/>
        <c:scaling>
          <c:orientation val="maxMin"/>
        </c:scaling>
        <c:axPos val="l"/>
        <c:numFmt formatCode="General" sourceLinked="1"/>
        <c:tickLblPos val="nextTo"/>
        <c:spPr>
          <a:ln w="292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6809216"/>
        <c:crosses val="autoZero"/>
        <c:auto val="1"/>
        <c:lblAlgn val="ctr"/>
        <c:lblOffset val="100"/>
        <c:tickLblSkip val="1"/>
        <c:tickMarkSkip val="1"/>
      </c:catAx>
      <c:valAx>
        <c:axId val="6680921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66807680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614E-3"/>
          <c:y val="0.58181818181818157"/>
          <c:w val="0.97693574958813911"/>
          <c:h val="0.29090909090909123"/>
        </c:manualLayout>
      </c:layout>
      <c:spPr>
        <a:noFill/>
        <a:ln w="23382">
          <a:noFill/>
        </a:ln>
      </c:spPr>
      <c:txPr>
        <a:bodyPr/>
        <a:lstStyle/>
        <a:p>
          <a:pPr>
            <a:defRPr sz="101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8931116389548768"/>
          <c:y val="0.10318949343339587"/>
          <c:w val="0.45130641330166327"/>
          <c:h val="0.898686679174484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676">
              <a:noFill/>
              <a:prstDash val="solid"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0.60000000000000031</c:v>
                </c:pt>
                <c:pt idx="1">
                  <c:v>0.15000000000000008</c:v>
                </c:pt>
                <c:pt idx="2">
                  <c:v>0.05</c:v>
                </c:pt>
                <c:pt idx="4">
                  <c:v>0.2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351">
              <a:noFill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 formatCode="0%">
                  <c:v>0.9</c:v>
                </c:pt>
                <c:pt idx="2" formatCode="0%">
                  <c:v>0.05</c:v>
                </c:pt>
                <c:pt idx="3" formatCode="0%">
                  <c:v>0.05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51">
              <a:noFill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0.5</c:v>
                </c:pt>
                <c:pt idx="1">
                  <c:v>0.4</c:v>
                </c:pt>
                <c:pt idx="2">
                  <c:v>0.05</c:v>
                </c:pt>
                <c:pt idx="4">
                  <c:v>0.05</c:v>
                </c:pt>
              </c:numCache>
            </c:numRef>
          </c:val>
        </c:ser>
        <c:dLbls>
          <c:showVal val="1"/>
        </c:dLbls>
        <c:gapWidth val="60"/>
        <c:axId val="85195008"/>
        <c:axId val="66936832"/>
      </c:barChart>
      <c:catAx>
        <c:axId val="85195008"/>
        <c:scaling>
          <c:orientation val="maxMin"/>
        </c:scaling>
        <c:axPos val="l"/>
        <c:numFmt formatCode="General" sourceLinked="1"/>
        <c:tickLblPos val="nextTo"/>
        <c:spPr>
          <a:ln w="316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98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6936832"/>
        <c:crosses val="autoZero"/>
        <c:auto val="1"/>
        <c:lblAlgn val="ctr"/>
        <c:lblOffset val="100"/>
        <c:tickLblSkip val="1"/>
        <c:tickMarkSkip val="1"/>
      </c:catAx>
      <c:valAx>
        <c:axId val="6693683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5195008"/>
        <c:crosses val="autoZero"/>
        <c:crossBetween val="between"/>
        <c:majorUnit val="0.2"/>
      </c:valAx>
      <c:spPr>
        <a:noFill/>
        <a:ln w="25351">
          <a:noFill/>
        </a:ln>
      </c:spPr>
    </c:plotArea>
    <c:legend>
      <c:legendPos val="r"/>
      <c:layout>
        <c:manualLayout>
          <c:xMode val="edge"/>
          <c:yMode val="edge"/>
          <c:x val="0"/>
          <c:y val="1.3133208255159477E-2"/>
          <c:w val="0.99762470308788664"/>
          <c:h val="9.0056285178236578E-2"/>
        </c:manualLayout>
      </c:layout>
      <c:spPr>
        <a:noFill/>
        <a:ln w="25351">
          <a:noFill/>
        </a:ln>
      </c:spPr>
      <c:txPr>
        <a:bodyPr/>
        <a:lstStyle/>
        <a:p>
          <a:pPr>
            <a:defRPr sz="109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750000000000017"/>
          <c:y val="0.26943005181347152"/>
          <c:w val="0.81473214285714257"/>
          <c:h val="0.73575129533678862"/>
        </c:manualLayout>
      </c:layout>
      <c:barChart>
        <c:barDir val="bar"/>
        <c:grouping val="percentStacked"/>
        <c:ser>
          <c:idx val="1"/>
          <c:order val="0"/>
          <c:tx>
            <c:strRef>
              <c:f>Sheet1!$A$3</c:f>
              <c:strCache>
                <c:ptCount val="1"/>
                <c:pt idx="0">
                  <c:v>NIE OD RAZU i nie wyjaśnił przyczyny ani nie przeprosił</c:v>
                </c:pt>
              </c:strCache>
            </c:strRef>
          </c:tx>
          <c:spPr>
            <a:solidFill>
              <a:srgbClr val="333333"/>
            </a:solidFill>
            <a:ln w="23348">
              <a:noFill/>
            </a:ln>
          </c:spPr>
          <c:dLbls>
            <c:dLbl>
              <c:idx val="1"/>
              <c:layout>
                <c:manualLayout>
                  <c:x val="-0.8867375365396547"/>
                  <c:y val="-0.28311673652329544"/>
                </c:manualLayout>
              </c:layout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3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3"/>
                <c:pt idx="0" formatCode="0%">
                  <c:v>0.05</c:v>
                </c:pt>
                <c:pt idx="2" formatCode="0%">
                  <c:v>0.05</c:v>
                </c:pt>
              </c:numCache>
            </c:numRef>
          </c:val>
        </c:ser>
        <c:ser>
          <c:idx val="2"/>
          <c:order val="1"/>
          <c:tx>
            <c:strRef>
              <c:f>Sheet1!$A$4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rgbClr val="C0C0C0"/>
            </a:solidFill>
            <a:ln w="23348">
              <a:noFill/>
            </a:ln>
          </c:spPr>
          <c:dLbls>
            <c:dLbl>
              <c:idx val="0"/>
              <c:showVal val="1"/>
            </c:dLbl>
            <c:dLbl>
              <c:idx val="1"/>
              <c:layout>
                <c:manualLayout>
                  <c:x val="0.17633928571428589"/>
                  <c:y val="-5.7090713254854064E-3"/>
                </c:manualLayout>
              </c:layout>
              <c:dLblPos val="ctr"/>
              <c:showVal val="1"/>
            </c:dLbl>
            <c:dLbl>
              <c:idx val="2"/>
              <c:layout>
                <c:manualLayout>
                  <c:x val="0.19419642857142888"/>
                  <c:y val="-3.9822497040216146E-3"/>
                </c:manualLayout>
              </c:layout>
              <c:spPr>
                <a:noFill/>
                <a:ln w="23348">
                  <a:noFill/>
                </a:ln>
              </c:spPr>
              <c:txPr>
                <a:bodyPr/>
                <a:lstStyle/>
                <a:p>
                  <a:pPr>
                    <a:defRPr sz="919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19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Sheet1!$B$4:$G$4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2"/>
          <c:tx>
            <c:strRef>
              <c:f>Sheet1!$A$5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accent1"/>
            </a:solidFill>
            <a:ln w="23348">
              <a:noFill/>
            </a:ln>
          </c:spPr>
          <c:dLbls>
            <c:dLbl>
              <c:idx val="0"/>
              <c:layout>
                <c:manualLayout>
                  <c:x val="5.3856166600722337E-2"/>
                  <c:y val="-1.2617835485923004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5.3508937652086593E-2"/>
                  <c:y val="-5.7090713254854524E-3"/>
                </c:manualLayout>
              </c:layout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19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Sheet1!$B$5:$G$5</c:f>
              <c:numCache>
                <c:formatCode>0%</c:formatCode>
                <c:ptCount val="3"/>
                <c:pt idx="0">
                  <c:v>0.95000000000000029</c:v>
                </c:pt>
                <c:pt idx="1">
                  <c:v>1</c:v>
                </c:pt>
                <c:pt idx="2">
                  <c:v>0.95000000000000029</c:v>
                </c:pt>
              </c:numCache>
            </c:numRef>
          </c:val>
        </c:ser>
        <c:dLbls>
          <c:showVal val="1"/>
        </c:dLbls>
        <c:gapWidth val="20"/>
        <c:overlap val="100"/>
        <c:axId val="67049728"/>
        <c:axId val="67059712"/>
      </c:barChart>
      <c:catAx>
        <c:axId val="67049728"/>
        <c:scaling>
          <c:orientation val="minMax"/>
        </c:scaling>
        <c:axPos val="l"/>
        <c:numFmt formatCode="General" sourceLinked="1"/>
        <c:tickLblPos val="nextTo"/>
        <c:spPr>
          <a:ln w="2334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19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7059712"/>
        <c:crosses val="autoZero"/>
        <c:auto val="1"/>
        <c:lblAlgn val="ctr"/>
        <c:lblOffset val="100"/>
        <c:tickLblSkip val="1"/>
        <c:tickMarkSkip val="1"/>
      </c:catAx>
      <c:valAx>
        <c:axId val="67059712"/>
        <c:scaling>
          <c:orientation val="minMax"/>
        </c:scaling>
        <c:delete val="1"/>
        <c:axPos val="b"/>
        <c:numFmt formatCode="0%" sourceLinked="1"/>
        <c:tickLblPos val="none"/>
        <c:crossAx val="67049728"/>
        <c:crosses val="autoZero"/>
        <c:crossBetween val="between"/>
      </c:valAx>
      <c:spPr>
        <a:noFill/>
        <a:ln w="23348">
          <a:noFill/>
        </a:ln>
      </c:spPr>
    </c:plotArea>
    <c:legend>
      <c:legendPos val="t"/>
      <c:layout>
        <c:manualLayout>
          <c:xMode val="edge"/>
          <c:yMode val="edge"/>
          <c:x val="1.3392857142857166E-2"/>
          <c:y val="0"/>
          <c:w val="0.9821428571428571"/>
          <c:h val="0.25906735751295334"/>
        </c:manualLayout>
      </c:layout>
      <c:spPr>
        <a:noFill/>
        <a:ln w="23348">
          <a:noFill/>
        </a:ln>
      </c:spPr>
      <c:txPr>
        <a:bodyPr/>
        <a:lstStyle/>
        <a:p>
          <a:pPr>
            <a:defRPr sz="84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8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625277161862527"/>
          <c:y val="0.26635514018691575"/>
          <c:w val="0.81374722838137536"/>
          <c:h val="0.69626168224299068"/>
        </c:manualLayout>
      </c:layout>
      <c:barChart>
        <c:barDir val="bar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Zachował się inaczej</c:v>
                </c:pt>
              </c:strCache>
            </c:strRef>
          </c:tx>
          <c:spPr>
            <a:solidFill>
              <a:srgbClr val="333333"/>
            </a:solidFill>
            <a:ln w="23586">
              <a:noFill/>
            </a:ln>
          </c:spPr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3"/>
                <c:pt idx="2" formatCode="0%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rgbClr val="C0C0C0"/>
            </a:solidFill>
            <a:ln w="23586">
              <a:noFill/>
            </a:ln>
          </c:spPr>
          <c:dLbls>
            <c:dLbl>
              <c:idx val="0"/>
              <c:layout/>
              <c:showVal val="1"/>
            </c:dLbl>
            <c:dLbl>
              <c:idx val="2"/>
              <c:layout/>
              <c:showVal val="1"/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0.15000000000000008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dLbls>
            <c:dLbl>
              <c:idx val="0"/>
              <c:layout>
                <c:manualLayout>
                  <c:x val="5.1325757882971376E-2"/>
                  <c:y val="-1.7117029274472877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1.3631744579202021E-2"/>
                  <c:y val="-9.3289484937140003E-3"/>
                </c:manualLayout>
              </c:layout>
              <c:dLblPos val="ctr"/>
              <c:showVal val="1"/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Sheet1!$B$4:$G$4</c:f>
              <c:numCache>
                <c:formatCode>0%</c:formatCode>
                <c:ptCount val="3"/>
                <c:pt idx="0">
                  <c:v>0.95000000000000029</c:v>
                </c:pt>
                <c:pt idx="1">
                  <c:v>0.95000000000000029</c:v>
                </c:pt>
                <c:pt idx="2">
                  <c:v>0.8</c:v>
                </c:pt>
              </c:numCache>
            </c:numRef>
          </c:val>
        </c:ser>
        <c:dLbls>
          <c:showVal val="1"/>
        </c:dLbls>
        <c:gapWidth val="20"/>
        <c:overlap val="100"/>
        <c:axId val="67217280"/>
        <c:axId val="67218816"/>
      </c:barChart>
      <c:catAx>
        <c:axId val="67217280"/>
        <c:scaling>
          <c:orientation val="minMax"/>
        </c:scaling>
        <c:axPos val="l"/>
        <c:numFmt formatCode="General" sourceLinked="1"/>
        <c:tickLblPos val="nextTo"/>
        <c:spPr>
          <a:ln w="2358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82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7218816"/>
        <c:crosses val="autoZero"/>
        <c:auto val="1"/>
        <c:lblAlgn val="ctr"/>
        <c:lblOffset val="100"/>
        <c:tickLblSkip val="1"/>
        <c:tickMarkSkip val="1"/>
      </c:catAx>
      <c:valAx>
        <c:axId val="67218816"/>
        <c:scaling>
          <c:orientation val="minMax"/>
        </c:scaling>
        <c:delete val="1"/>
        <c:axPos val="b"/>
        <c:numFmt formatCode="0%" sourceLinked="1"/>
        <c:tickLblPos val="none"/>
        <c:crossAx val="67217280"/>
        <c:crosses val="autoZero"/>
        <c:crossBetween val="between"/>
      </c:valAx>
      <c:spPr>
        <a:noFill/>
        <a:ln w="23586">
          <a:noFill/>
        </a:ln>
      </c:spPr>
    </c:plotArea>
    <c:legend>
      <c:legendPos val="t"/>
      <c:layout>
        <c:manualLayout>
          <c:xMode val="edge"/>
          <c:yMode val="edge"/>
          <c:x val="6.6518847006651893E-3"/>
          <c:y val="0"/>
          <c:w val="0.98669623059866962"/>
          <c:h val="0.22429906542056074"/>
        </c:manualLayout>
      </c:layout>
      <c:spPr>
        <a:noFill/>
        <a:ln w="23586">
          <a:noFill/>
        </a:ln>
      </c:spPr>
      <c:txPr>
        <a:bodyPr/>
        <a:lstStyle/>
        <a:p>
          <a:pPr>
            <a:defRPr sz="1021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4421553090332828"/>
          <c:y val="1.6977928692699514E-3"/>
          <c:w val="0.79714738510301109"/>
          <c:h val="0.93378607809847292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412">
              <a:noFill/>
            </a:ln>
          </c:spPr>
          <c:dLbls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968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Sheet1!$B$2:$B$46</c:f>
              <c:numCache>
                <c:formatCode>0%</c:formatCode>
                <c:ptCount val="23"/>
                <c:pt idx="0">
                  <c:v>0.8</c:v>
                </c:pt>
                <c:pt idx="1">
                  <c:v>0.95000000000000029</c:v>
                </c:pt>
                <c:pt idx="2">
                  <c:v>1</c:v>
                </c:pt>
                <c:pt idx="4">
                  <c:v>0.95000000000000029</c:v>
                </c:pt>
                <c:pt idx="5">
                  <c:v>1</c:v>
                </c:pt>
                <c:pt idx="6">
                  <c:v>1</c:v>
                </c:pt>
                <c:pt idx="9">
                  <c:v>0.05</c:v>
                </c:pt>
                <c:pt idx="12">
                  <c:v>0.05</c:v>
                </c:pt>
                <c:pt idx="14">
                  <c:v>0.05</c:v>
                </c:pt>
                <c:pt idx="16">
                  <c:v>0.2</c:v>
                </c:pt>
                <c:pt idx="17">
                  <c:v>0.1</c:v>
                </c:pt>
                <c:pt idx="18">
                  <c:v>0.15000000000000008</c:v>
                </c:pt>
                <c:pt idx="20">
                  <c:v>0.8</c:v>
                </c:pt>
                <c:pt idx="21">
                  <c:v>0.8</c:v>
                </c:pt>
                <c:pt idx="22">
                  <c:v>0.9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412">
              <a:noFill/>
            </a:ln>
          </c:spPr>
          <c:dLbls>
            <c:dLbl>
              <c:idx val="4"/>
              <c:layout>
                <c:manualLayout>
                  <c:x val="0.93977812995245646"/>
                  <c:y val="5.7629627453167276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5536338604536485E-2"/>
                  <c:y val="6.4777605793509795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1.295398519234814E-2"/>
                  <c:y val="-8.0490841534663958E-4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 val="1.5536338604536485E-2"/>
                  <c:y val="3.7969726748455601E-3"/>
                </c:manualLayout>
              </c:layout>
              <c:dLblPos val="ctr"/>
              <c:showVal val="1"/>
            </c:dLbl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96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Sheet1!$C$2:$C$46</c:f>
              <c:numCache>
                <c:formatCode>0%</c:formatCode>
                <c:ptCount val="23"/>
                <c:pt idx="0">
                  <c:v>0.2</c:v>
                </c:pt>
                <c:pt idx="1">
                  <c:v>0.05</c:v>
                </c:pt>
                <c:pt idx="4">
                  <c:v>0.05</c:v>
                </c:pt>
                <c:pt idx="8">
                  <c:v>1</c:v>
                </c:pt>
                <c:pt idx="9">
                  <c:v>0.95000000000000029</c:v>
                </c:pt>
                <c:pt idx="10">
                  <c:v>1</c:v>
                </c:pt>
                <c:pt idx="12">
                  <c:v>0.95000000000000029</c:v>
                </c:pt>
                <c:pt idx="13">
                  <c:v>1</c:v>
                </c:pt>
                <c:pt idx="14">
                  <c:v>0.95000000000000029</c:v>
                </c:pt>
                <c:pt idx="16">
                  <c:v>0.8</c:v>
                </c:pt>
                <c:pt idx="17">
                  <c:v>0.9</c:v>
                </c:pt>
                <c:pt idx="18">
                  <c:v>0.85000000000000031</c:v>
                </c:pt>
                <c:pt idx="20">
                  <c:v>0.2</c:v>
                </c:pt>
                <c:pt idx="21">
                  <c:v>0.2</c:v>
                </c:pt>
                <c:pt idx="22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969696"/>
            </a:solidFill>
            <a:ln w="23412">
              <a:noFill/>
            </a:ln>
          </c:spPr>
          <c:dLbls>
            <c:dLbl>
              <c:idx val="4"/>
              <c:layout>
                <c:manualLayout>
                  <c:x val="0.96513470681458091"/>
                  <c:y val="5.7629627453167276E-3"/>
                </c:manualLayout>
              </c:layout>
              <c:dLblPos val="ctr"/>
              <c:showVal val="1"/>
            </c:dLbl>
            <c:dLbl>
              <c:idx val="15"/>
              <c:layout>
                <c:manualLayout>
                  <c:x val="0.93660855784469166"/>
                  <c:y val="8.8454543978705065E-3"/>
                </c:manualLayout>
              </c:layout>
              <c:dLblPos val="ctr"/>
              <c:showVal val="1"/>
            </c:dLbl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96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Sheet1!$D$2:$D$46</c:f>
              <c:numCache>
                <c:formatCode>General</c:formatCode>
                <c:ptCount val="23"/>
              </c:numCache>
            </c:numRef>
          </c:val>
        </c:ser>
        <c:dLbls>
          <c:showVal val="1"/>
        </c:dLbls>
        <c:gapWidth val="60"/>
        <c:overlap val="100"/>
        <c:axId val="85236736"/>
        <c:axId val="85246720"/>
      </c:barChart>
      <c:catAx>
        <c:axId val="85236736"/>
        <c:scaling>
          <c:orientation val="maxMin"/>
        </c:scaling>
        <c:axPos val="l"/>
        <c:numFmt formatCode="General" sourceLinked="1"/>
        <c:tickLblPos val="nextTo"/>
        <c:spPr>
          <a:ln w="292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0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5246720"/>
        <c:crosses val="autoZero"/>
        <c:auto val="1"/>
        <c:lblAlgn val="ctr"/>
        <c:lblOffset val="100"/>
        <c:tickLblSkip val="1"/>
        <c:tickMarkSkip val="1"/>
      </c:catAx>
      <c:valAx>
        <c:axId val="8524672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5236736"/>
        <c:crosses val="autoZero"/>
        <c:crossBetween val="between"/>
        <c:majorUnit val="0.2"/>
      </c:valAx>
      <c:spPr>
        <a:noFill/>
        <a:ln w="2341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06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4738510301109373"/>
          <c:y val="2.3094688221709011E-3"/>
          <c:w val="0.79397781299524561"/>
          <c:h val="0.9099307159353345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73">
              <a:noFill/>
            </a:ln>
          </c:spPr>
          <c:dLbls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(N=19)</c:v>
                </c:pt>
                <c:pt idx="1">
                  <c:v>2011 (N=19)</c:v>
                </c:pt>
                <c:pt idx="2">
                  <c:v>2010 (N=18)</c:v>
                </c:pt>
                <c:pt idx="4">
                  <c:v>2012 (N=19)</c:v>
                </c:pt>
                <c:pt idx="5">
                  <c:v>2011 (N=19)</c:v>
                </c:pt>
                <c:pt idx="6">
                  <c:v>2010 (N=17)</c:v>
                </c:pt>
                <c:pt idx="8">
                  <c:v>2012 (N=19)</c:v>
                </c:pt>
                <c:pt idx="9">
                  <c:v>2011 (N=19)</c:v>
                </c:pt>
                <c:pt idx="10">
                  <c:v>2010 (N=17)</c:v>
                </c:pt>
              </c:strCache>
            </c:strRef>
          </c:cat>
          <c:val>
            <c:numRef>
              <c:f>Sheet1!$B$2:$B$22</c:f>
              <c:numCache>
                <c:formatCode>0%</c:formatCode>
                <c:ptCount val="11"/>
                <c:pt idx="0">
                  <c:v>0.63000000000000034</c:v>
                </c:pt>
                <c:pt idx="1">
                  <c:v>0.79</c:v>
                </c:pt>
                <c:pt idx="2">
                  <c:v>0.67000000000000048</c:v>
                </c:pt>
                <c:pt idx="4">
                  <c:v>0.95000000000000029</c:v>
                </c:pt>
                <c:pt idx="5">
                  <c:v>0.95000000000000029</c:v>
                </c:pt>
                <c:pt idx="6">
                  <c:v>1</c:v>
                </c:pt>
                <c:pt idx="8">
                  <c:v>0.05</c:v>
                </c:pt>
                <c:pt idx="9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73">
              <a:noFill/>
            </a:ln>
          </c:spPr>
          <c:dLbls>
            <c:dLbl>
              <c:idx val="7"/>
              <c:spPr>
                <a:noFill/>
                <a:ln w="23273">
                  <a:noFill/>
                </a:ln>
              </c:spPr>
              <c:txPr>
                <a:bodyPr/>
                <a:lstStyle/>
                <a:p>
                  <a:pPr>
                    <a:defRPr sz="75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</c:dLbl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Sheet1!$A$2:$A$22</c:f>
              <c:strCache>
                <c:ptCount val="11"/>
                <c:pt idx="0">
                  <c:v>2012 (N=19)</c:v>
                </c:pt>
                <c:pt idx="1">
                  <c:v>2011 (N=19)</c:v>
                </c:pt>
                <c:pt idx="2">
                  <c:v>2010 (N=18)</c:v>
                </c:pt>
                <c:pt idx="4">
                  <c:v>2012 (N=19)</c:v>
                </c:pt>
                <c:pt idx="5">
                  <c:v>2011 (N=19)</c:v>
                </c:pt>
                <c:pt idx="6">
                  <c:v>2010 (N=17)</c:v>
                </c:pt>
                <c:pt idx="8">
                  <c:v>2012 (N=19)</c:v>
                </c:pt>
                <c:pt idx="9">
                  <c:v>2011 (N=19)</c:v>
                </c:pt>
                <c:pt idx="10">
                  <c:v>2010 (N=17)</c:v>
                </c:pt>
              </c:strCache>
            </c:strRef>
          </c:cat>
          <c:val>
            <c:numRef>
              <c:f>Sheet1!$C$2:$C$22</c:f>
              <c:numCache>
                <c:formatCode>0%</c:formatCode>
                <c:ptCount val="11"/>
                <c:pt idx="0">
                  <c:v>0.37000000000000016</c:v>
                </c:pt>
                <c:pt idx="1">
                  <c:v>0.21000000000000008</c:v>
                </c:pt>
                <c:pt idx="2">
                  <c:v>0.33000000000000024</c:v>
                </c:pt>
                <c:pt idx="4">
                  <c:v>0.05</c:v>
                </c:pt>
                <c:pt idx="5">
                  <c:v>0.05</c:v>
                </c:pt>
                <c:pt idx="8">
                  <c:v>0.95000000000000029</c:v>
                </c:pt>
                <c:pt idx="9">
                  <c:v>0.95000000000000029</c:v>
                </c:pt>
                <c:pt idx="10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969696"/>
            </a:solidFill>
            <a:ln w="23273">
              <a:noFill/>
            </a:ln>
          </c:spPr>
          <c:dLbls>
            <c:dLbl>
              <c:idx val="4"/>
              <c:layout>
                <c:manualLayout>
                  <c:x val="0.96513470681458091"/>
                  <c:y val="4.9455472095045446E-3"/>
                </c:manualLayout>
              </c:layout>
              <c:dLblPos val="ctr"/>
              <c:showVal val="1"/>
            </c:dLbl>
            <c:dLbl>
              <c:idx val="15"/>
              <c:layout>
                <c:manualLayout>
                  <c:xMode val="edge"/>
                  <c:yMode val="edge"/>
                  <c:x val="0.59587955625990563"/>
                  <c:y val="0.48036951501154768"/>
                </c:manualLayout>
              </c:layout>
              <c:spPr>
                <a:noFill/>
                <a:ln w="23273">
                  <a:noFill/>
                </a:ln>
              </c:spPr>
              <c:txPr>
                <a:bodyPr/>
                <a:lstStyle/>
                <a:p>
                  <a:pPr>
                    <a:defRPr sz="75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(N=19)</c:v>
                </c:pt>
                <c:pt idx="1">
                  <c:v>2011 (N=19)</c:v>
                </c:pt>
                <c:pt idx="2">
                  <c:v>2010 (N=18)</c:v>
                </c:pt>
                <c:pt idx="4">
                  <c:v>2012 (N=19)</c:v>
                </c:pt>
                <c:pt idx="5">
                  <c:v>2011 (N=19)</c:v>
                </c:pt>
                <c:pt idx="6">
                  <c:v>2010 (N=17)</c:v>
                </c:pt>
                <c:pt idx="8">
                  <c:v>2012 (N=19)</c:v>
                </c:pt>
                <c:pt idx="9">
                  <c:v>2011 (N=19)</c:v>
                </c:pt>
                <c:pt idx="10">
                  <c:v>2010 (N=17)</c:v>
                </c:pt>
              </c:strCache>
            </c:strRef>
          </c:cat>
          <c:val>
            <c:numRef>
              <c:f>Sheet1!$D$2:$D$22</c:f>
              <c:numCache>
                <c:formatCode>General</c:formatCode>
                <c:ptCount val="11"/>
              </c:numCache>
            </c:numRef>
          </c:val>
        </c:ser>
        <c:dLbls>
          <c:showVal val="1"/>
        </c:dLbls>
        <c:gapWidth val="60"/>
        <c:overlap val="100"/>
        <c:axId val="85327232"/>
        <c:axId val="85423232"/>
      </c:barChart>
      <c:catAx>
        <c:axId val="85327232"/>
        <c:scaling>
          <c:orientation val="maxMin"/>
        </c:scaling>
        <c:axPos val="l"/>
        <c:numFmt formatCode="General" sourceLinked="1"/>
        <c:tickLblPos val="nextTo"/>
        <c:spPr>
          <a:ln w="290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16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5423232"/>
        <c:crosses val="autoZero"/>
        <c:auto val="1"/>
        <c:lblAlgn val="ctr"/>
        <c:lblOffset val="100"/>
        <c:tickLblSkip val="1"/>
        <c:tickMarkSkip val="1"/>
      </c:catAx>
      <c:valAx>
        <c:axId val="8542323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5327232"/>
        <c:crosses val="autoZero"/>
        <c:crossBetween val="between"/>
        <c:majorUnit val="0.2"/>
      </c:valAx>
      <c:spPr>
        <a:noFill/>
        <a:ln w="23273">
          <a:noFill/>
        </a:ln>
      </c:spPr>
    </c:plotArea>
    <c:legend>
      <c:legendPos val="b"/>
      <c:layout/>
      <c:txPr>
        <a:bodyPr/>
        <a:lstStyle/>
        <a:p>
          <a:pPr>
            <a:defRPr sz="900"/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79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44029850746268656"/>
          <c:y val="5.9422750424448348E-2"/>
          <c:w val="0.55223880597014929"/>
          <c:h val="0.79796264855687604"/>
        </c:manualLayout>
      </c:layout>
      <c:barChart>
        <c:barDir val="col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333333"/>
            </a:solidFill>
            <a:ln w="14887">
              <a:noFill/>
            </a:ln>
          </c:spPr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(N=19)</c:v>
                </c:pt>
                <c:pt idx="1">
                  <c:v>2011 (N=19)</c:v>
                </c:pt>
                <c:pt idx="2">
                  <c:v>2010 (N=19)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0">
                  <c:v>0.16</c:v>
                </c:pt>
                <c:pt idx="1">
                  <c:v>0.16</c:v>
                </c:pt>
                <c:pt idx="2">
                  <c:v>0.11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14887">
              <a:noFill/>
            </a:ln>
          </c:spPr>
          <c:dLbls>
            <c:dLbl>
              <c:idx val="0"/>
              <c:layout/>
              <c:showVal val="1"/>
            </c:dLbl>
            <c:dLbl>
              <c:idx val="2"/>
              <c:layout/>
              <c:showVal val="1"/>
            </c:dLbl>
            <c:spPr>
              <a:noFill/>
              <a:ln w="14887">
                <a:noFill/>
              </a:ln>
            </c:sp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2012 (N=19)</c:v>
                </c:pt>
                <c:pt idx="1">
                  <c:v>2011 (N=19)</c:v>
                </c:pt>
                <c:pt idx="2">
                  <c:v>2010 (N=19)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0.42000000000000015</c:v>
                </c:pt>
                <c:pt idx="1">
                  <c:v>0.47000000000000008</c:v>
                </c:pt>
                <c:pt idx="2">
                  <c:v>0.63000000000000034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dLbls>
            <c:dLbl>
              <c:idx val="0"/>
              <c:layout>
                <c:manualLayout>
                  <c:x val="1.0405225096348444E-2"/>
                  <c:y val="-1.8747413387649788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3.5644763556643934E-3"/>
                  <c:y val="-2.0699848061514335E-2"/>
                </c:manualLayout>
              </c:layout>
              <c:dLblPos val="ctr"/>
              <c:showVal val="1"/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(N=19)</c:v>
                </c:pt>
                <c:pt idx="1">
                  <c:v>2011 (N=19)</c:v>
                </c:pt>
                <c:pt idx="2">
                  <c:v>2010 (N=19)</c:v>
                </c:pt>
              </c:strCache>
            </c:strRef>
          </c:cat>
          <c:val>
            <c:numRef>
              <c:f>Sheet1!$B$4:$G$4</c:f>
              <c:numCache>
                <c:formatCode>0%</c:formatCode>
                <c:ptCount val="3"/>
                <c:pt idx="0">
                  <c:v>0.42000000000000015</c:v>
                </c:pt>
                <c:pt idx="1">
                  <c:v>0.37000000000000016</c:v>
                </c:pt>
                <c:pt idx="2">
                  <c:v>0.26</c:v>
                </c:pt>
              </c:numCache>
            </c:numRef>
          </c:val>
        </c:ser>
        <c:dLbls>
          <c:showVal val="1"/>
        </c:dLbls>
        <c:gapWidth val="20"/>
        <c:overlap val="100"/>
        <c:axId val="85560704"/>
        <c:axId val="85566592"/>
      </c:barChart>
      <c:catAx>
        <c:axId val="85560704"/>
        <c:scaling>
          <c:orientation val="minMax"/>
        </c:scaling>
        <c:axPos val="b"/>
        <c:numFmt formatCode="General" sourceLinked="1"/>
        <c:tickLblPos val="nextTo"/>
        <c:spPr>
          <a:ln w="1488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85566592"/>
        <c:crosses val="autoZero"/>
        <c:auto val="1"/>
        <c:lblAlgn val="ctr"/>
        <c:lblOffset val="100"/>
        <c:tickLblSkip val="1"/>
        <c:tickMarkSkip val="1"/>
      </c:catAx>
      <c:valAx>
        <c:axId val="85566592"/>
        <c:scaling>
          <c:orientation val="minMax"/>
        </c:scaling>
        <c:delete val="1"/>
        <c:axPos val="l"/>
        <c:numFmt formatCode="0%" sourceLinked="1"/>
        <c:tickLblPos val="none"/>
        <c:crossAx val="85560704"/>
        <c:crosses val="autoZero"/>
        <c:crossBetween val="between"/>
      </c:valAx>
      <c:spPr>
        <a:noFill/>
        <a:ln w="14887">
          <a:noFill/>
        </a:ln>
      </c:spPr>
    </c:plotArea>
    <c:legend>
      <c:legendPos val="l"/>
      <c:layout>
        <c:manualLayout>
          <c:xMode val="edge"/>
          <c:yMode val="edge"/>
          <c:x val="4.1044776119402965E-2"/>
          <c:y val="0.23938879456706313"/>
          <c:w val="0.28358208955223918"/>
          <c:h val="0.32937181663837051"/>
        </c:manualLayout>
      </c:layout>
      <c:spPr>
        <a:noFill/>
        <a:ln w="14887">
          <a:noFill/>
        </a:ln>
      </c:sp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1.1534025374855847E-3"/>
          <c:y val="9.0163934426229525E-2"/>
          <c:w val="0.94925028835063441"/>
          <c:h val="0.91803278688524492"/>
        </c:manualLayout>
      </c:layout>
      <c:barChart>
        <c:barDir val="col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chemeClr val="folHlink"/>
            </a:solidFill>
            <a:ln w="11641">
              <a:noFill/>
              <a:prstDash val="solid"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48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96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Sheet1!$E$1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96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-60"/>
        <c:axId val="64638976"/>
        <c:axId val="75145984"/>
      </c:barChart>
      <c:catAx>
        <c:axId val="64638976"/>
        <c:scaling>
          <c:orientation val="maxMin"/>
        </c:scaling>
        <c:delete val="1"/>
        <c:axPos val="b"/>
        <c:tickLblPos val="none"/>
        <c:crossAx val="75145984"/>
        <c:crosses val="autoZero"/>
        <c:auto val="1"/>
        <c:lblAlgn val="ctr"/>
        <c:lblOffset val="100"/>
      </c:catAx>
      <c:valAx>
        <c:axId val="75145984"/>
        <c:scaling>
          <c:orientation val="minMax"/>
          <c:max val="15"/>
          <c:min val="0"/>
        </c:scaling>
        <c:delete val="1"/>
        <c:axPos val="r"/>
        <c:numFmt formatCode="General" sourceLinked="1"/>
        <c:tickLblPos val="none"/>
        <c:crossAx val="64638976"/>
        <c:crosses val="autoZero"/>
        <c:crossBetween val="between"/>
      </c:valAx>
      <c:spPr>
        <a:noFill/>
        <a:ln w="23282">
          <a:noFill/>
        </a:ln>
      </c:spPr>
    </c:plotArea>
    <c:legend>
      <c:legendPos val="r"/>
      <c:layout>
        <c:manualLayout>
          <c:xMode val="edge"/>
          <c:yMode val="edge"/>
          <c:x val="4.3829296424452109E-2"/>
          <c:y val="0"/>
          <c:w val="0.92848904267589483"/>
          <c:h val="0.39344262295082033"/>
        </c:manualLayout>
      </c:layout>
      <c:spPr>
        <a:noFill/>
        <a:ln w="23282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43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5536062378167673"/>
          <c:y val="0.11019283746556474"/>
          <c:w val="0.74658869395711502"/>
          <c:h val="0.892561983471074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(N=19)</c:v>
                </c:pt>
              </c:strCache>
            </c:strRef>
          </c:tx>
          <c:spPr>
            <a:solidFill>
              <a:srgbClr val="0066FF"/>
            </a:solidFill>
            <a:ln w="12734">
              <a:noFill/>
              <a:prstDash val="solid"/>
            </a:ln>
          </c:spPr>
          <c:dLbls>
            <c:spPr>
              <a:noFill/>
              <a:ln w="25467">
                <a:noFill/>
              </a:ln>
            </c:sp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0.47000000000000008</c:v>
                </c:pt>
                <c:pt idx="1">
                  <c:v>0.32000000000000017</c:v>
                </c:pt>
                <c:pt idx="2">
                  <c:v>0.05</c:v>
                </c:pt>
                <c:pt idx="3">
                  <c:v>0.16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0.68</c:v>
                </c:pt>
                <c:pt idx="1">
                  <c:v>0.11</c:v>
                </c:pt>
                <c:pt idx="3">
                  <c:v>0.21000000000000008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0.75000000000000033</c:v>
                </c:pt>
                <c:pt idx="1">
                  <c:v>0.05</c:v>
                </c:pt>
                <c:pt idx="3">
                  <c:v>0.2</c:v>
                </c:pt>
              </c:numCache>
            </c:numRef>
          </c:val>
        </c:ser>
        <c:dLbls>
          <c:showVal val="1"/>
        </c:dLbls>
        <c:gapWidth val="60"/>
        <c:axId val="85658624"/>
        <c:axId val="85668608"/>
      </c:barChart>
      <c:catAx>
        <c:axId val="85658624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85668608"/>
        <c:crosses val="autoZero"/>
        <c:auto val="1"/>
        <c:lblAlgn val="ctr"/>
        <c:lblOffset val="100"/>
        <c:tickLblSkip val="1"/>
        <c:tickMarkSkip val="1"/>
      </c:catAx>
      <c:valAx>
        <c:axId val="8566860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5658624"/>
        <c:crosses val="autoZero"/>
        <c:crossBetween val="between"/>
        <c:majorUnit val="0.2"/>
      </c:valAx>
      <c:spPr>
        <a:noFill/>
        <a:ln w="25467">
          <a:noFill/>
        </a:ln>
      </c:spPr>
    </c:plotArea>
    <c:legend>
      <c:legendPos val="r"/>
      <c:layout>
        <c:manualLayout>
          <c:xMode val="edge"/>
          <c:yMode val="edge"/>
          <c:x val="0"/>
          <c:y val="0"/>
          <c:w val="0.99805068226120852"/>
          <c:h val="0.13223140495867769"/>
        </c:manualLayout>
      </c:layout>
      <c:spPr>
        <a:noFill/>
        <a:ln w="25467">
          <a:noFill/>
        </a:ln>
      </c:sp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39970658866895947"/>
          <c:y val="0.12531328320802004"/>
          <c:w val="0.60029341133104064"/>
          <c:h val="0.877192982456140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(N=19)</c:v>
                </c:pt>
              </c:strCache>
            </c:strRef>
          </c:tx>
          <c:spPr>
            <a:solidFill>
              <a:srgbClr val="0066FF"/>
            </a:solidFill>
            <a:ln w="12726">
              <a:noFill/>
              <a:prstDash val="solid"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0.21000000000000008</c:v>
                </c:pt>
                <c:pt idx="1">
                  <c:v>0.21000000000000008</c:v>
                </c:pt>
                <c:pt idx="2">
                  <c:v>0.05</c:v>
                </c:pt>
                <c:pt idx="3">
                  <c:v>0.58000000000000007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51">
              <a:noFill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 formatCode="0%">
                  <c:v>0.05</c:v>
                </c:pt>
                <c:pt idx="2" formatCode="0%">
                  <c:v>0.05</c:v>
                </c:pt>
                <c:pt idx="3" formatCode="0%">
                  <c:v>0.89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451">
              <a:noFill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0.85000000000000031</c:v>
                </c:pt>
              </c:numCache>
            </c:numRef>
          </c:val>
        </c:ser>
        <c:dLbls>
          <c:showVal val="1"/>
        </c:dLbls>
        <c:gapWidth val="60"/>
        <c:axId val="85912960"/>
        <c:axId val="85931136"/>
      </c:barChart>
      <c:catAx>
        <c:axId val="85912960"/>
        <c:scaling>
          <c:orientation val="maxMin"/>
        </c:scaling>
        <c:axPos val="l"/>
        <c:numFmt formatCode="General" sourceLinked="1"/>
        <c:tickLblPos val="nextTo"/>
        <c:spPr>
          <a:ln w="318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5931136"/>
        <c:crosses val="autoZero"/>
        <c:auto val="1"/>
        <c:lblAlgn val="ctr"/>
        <c:lblOffset val="100"/>
        <c:tickLblSkip val="1"/>
        <c:tickMarkSkip val="1"/>
      </c:catAx>
      <c:valAx>
        <c:axId val="8593113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5912960"/>
        <c:crosses val="autoZero"/>
        <c:crossBetween val="between"/>
        <c:majorUnit val="0.2"/>
      </c:valAx>
      <c:spPr>
        <a:noFill/>
        <a:ln w="25451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0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7712418300653597"/>
          <c:y val="0.12531328320802004"/>
          <c:w val="0.44689892435850326"/>
          <c:h val="0.877192982456140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(N=19)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6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Trudno powiedzieć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0.8400000000000003</c:v>
                </c:pt>
                <c:pt idx="1">
                  <c:v>0.05</c:v>
                </c:pt>
                <c:pt idx="2">
                  <c:v>0.05</c:v>
                </c:pt>
                <c:pt idx="3">
                  <c:v>0.11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6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Trudno powiedzieć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 formatCode="0%">
                  <c:v>1</c:v>
                </c:pt>
                <c:pt idx="4" formatCode="0%">
                  <c:v>0.05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6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Trudno powiedzieć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0.9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5">
                  <c:v>0.05</c:v>
                </c:pt>
              </c:numCache>
            </c:numRef>
          </c:val>
        </c:ser>
        <c:dLbls>
          <c:showVal val="1"/>
        </c:dLbls>
        <c:gapWidth val="60"/>
        <c:axId val="85969536"/>
        <c:axId val="86057344"/>
      </c:barChart>
      <c:catAx>
        <c:axId val="85969536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6057344"/>
        <c:crosses val="autoZero"/>
        <c:auto val="1"/>
        <c:lblAlgn val="ctr"/>
        <c:lblOffset val="100"/>
        <c:tickLblSkip val="1"/>
        <c:tickMarkSkip val="1"/>
      </c:catAx>
      <c:valAx>
        <c:axId val="8605734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5969536"/>
        <c:crosses val="autoZero"/>
        <c:crossBetween val="between"/>
        <c:majorUnit val="0.2"/>
      </c:valAx>
      <c:spPr>
        <a:noFill/>
        <a:ln w="25399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34640522875816993"/>
          <c:y val="0.63953488372093026"/>
          <c:w val="0.52941176470588236"/>
          <c:h val="0.3720930232558143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(N=19)</c:v>
                </c:pt>
              </c:strCache>
            </c:strRef>
          </c:tx>
          <c:spPr>
            <a:solidFill>
              <a:srgbClr val="0066FF"/>
            </a:solidFill>
            <a:ln w="12699">
              <a:noFill/>
              <a:prstDash val="solid"/>
            </a:ln>
          </c:spPr>
          <c:dLbls>
            <c:spPr>
              <a:noFill/>
              <a:ln w="25398">
                <a:noFill/>
              </a:ln>
            </c:spPr>
            <c:txPr>
              <a:bodyPr/>
              <a:lstStyle/>
              <a:p>
                <a:pPr>
                  <a:defRPr sz="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398">
              <a:noFill/>
            </a:ln>
          </c:spPr>
          <c:dLbls>
            <c:delete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8">
              <a:noFill/>
            </a:ln>
          </c:spPr>
          <c:dLbls>
            <c:delete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</c:ser>
        <c:dLbls>
          <c:showVal val="1"/>
        </c:dLbls>
        <c:gapWidth val="60"/>
        <c:axId val="86082688"/>
        <c:axId val="86084224"/>
      </c:barChart>
      <c:catAx>
        <c:axId val="86082688"/>
        <c:scaling>
          <c:orientation val="maxMin"/>
        </c:scaling>
        <c:delete val="1"/>
        <c:axPos val="l"/>
        <c:numFmt formatCode="General" sourceLinked="1"/>
        <c:tickLblPos val="none"/>
        <c:crossAx val="86084224"/>
        <c:crosses val="autoZero"/>
        <c:auto val="1"/>
        <c:lblAlgn val="ctr"/>
        <c:lblOffset val="100"/>
      </c:catAx>
      <c:valAx>
        <c:axId val="86084224"/>
        <c:scaling>
          <c:orientation val="minMax"/>
          <c:max val="1"/>
          <c:min val="0"/>
        </c:scaling>
        <c:delete val="1"/>
        <c:axPos val="t"/>
        <c:numFmt formatCode="General" sourceLinked="1"/>
        <c:tickLblPos val="none"/>
        <c:crossAx val="86082688"/>
        <c:crosses val="autoZero"/>
        <c:crossBetween val="between"/>
        <c:majorUnit val="0.2"/>
      </c:valAx>
      <c:spPr>
        <a:noFill/>
        <a:ln w="25398">
          <a:noFill/>
        </a:ln>
      </c:spPr>
    </c:plotArea>
    <c:legend>
      <c:legendPos val="t"/>
      <c:layout>
        <c:manualLayout>
          <c:xMode val="edge"/>
          <c:yMode val="edge"/>
          <c:x val="8.4967320261438078E-2"/>
          <c:y val="1.162790697674417E-2"/>
          <c:w val="0.91503267973856206"/>
          <c:h val="0.55813953488372092"/>
        </c:manualLayout>
      </c:layout>
      <c:spPr>
        <a:noFill/>
        <a:ln w="25398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4933333333333357"/>
          <c:y val="8.3140877598152571E-2"/>
          <c:w val="0.72006389461244757"/>
          <c:h val="0.90993071593533459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(N=19)</c:v>
                </c:pt>
              </c:strCache>
            </c:strRef>
          </c:tx>
          <c:spPr>
            <a:solidFill>
              <a:srgbClr val="0066FF"/>
            </a:solidFill>
            <a:ln w="12733">
              <a:noFill/>
              <a:prstDash val="solid"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0.74000000000000032</c:v>
                </c:pt>
                <c:pt idx="1">
                  <c:v>0.63000000000000034</c:v>
                </c:pt>
                <c:pt idx="2">
                  <c:v>0.63000000000000034</c:v>
                </c:pt>
                <c:pt idx="3">
                  <c:v>0.37000000000000016</c:v>
                </c:pt>
                <c:pt idx="4">
                  <c:v>0.11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0.95000000000000029</c:v>
                </c:pt>
                <c:pt idx="1">
                  <c:v>0.47000000000000008</c:v>
                </c:pt>
                <c:pt idx="2">
                  <c:v>0.63000000000000034</c:v>
                </c:pt>
                <c:pt idx="3">
                  <c:v>0.37000000000000016</c:v>
                </c:pt>
                <c:pt idx="4">
                  <c:v>0.05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0.70000000000000029</c:v>
                </c:pt>
                <c:pt idx="1">
                  <c:v>0.4</c:v>
                </c:pt>
                <c:pt idx="2">
                  <c:v>0.60000000000000031</c:v>
                </c:pt>
                <c:pt idx="3">
                  <c:v>0.5</c:v>
                </c:pt>
                <c:pt idx="4">
                  <c:v>0.25</c:v>
                </c:pt>
              </c:numCache>
            </c:numRef>
          </c:val>
        </c:ser>
        <c:dLbls>
          <c:showVal val="1"/>
        </c:dLbls>
        <c:gapWidth val="60"/>
        <c:axId val="87390464"/>
        <c:axId val="87404544"/>
      </c:barChart>
      <c:catAx>
        <c:axId val="87390464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404544"/>
        <c:crosses val="autoZero"/>
        <c:auto val="1"/>
        <c:lblAlgn val="ctr"/>
        <c:lblOffset val="100"/>
        <c:tickLblSkip val="1"/>
        <c:tickMarkSkip val="1"/>
      </c:catAx>
      <c:valAx>
        <c:axId val="8740454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7390464"/>
        <c:crosses val="autoZero"/>
        <c:crossBetween val="between"/>
        <c:majorUnit val="0.2"/>
      </c:valAx>
      <c:spPr>
        <a:noFill/>
        <a:ln w="25467">
          <a:noFill/>
        </a:ln>
      </c:spPr>
    </c:plotArea>
    <c:legend>
      <c:legendPos val="r"/>
      <c:layout>
        <c:manualLayout>
          <c:xMode val="edge"/>
          <c:yMode val="edge"/>
          <c:x val="3.0666666666666672E-2"/>
          <c:y val="6.9284064665127024E-3"/>
          <c:w val="0.9693333333333336"/>
          <c:h val="6.4718407551498089E-2"/>
        </c:manualLayout>
      </c:layout>
      <c:spPr>
        <a:noFill/>
        <a:ln w="25467">
          <a:noFill/>
        </a:ln>
      </c:spPr>
      <c:txPr>
        <a:bodyPr/>
        <a:lstStyle/>
        <a:p>
          <a:pPr>
            <a:defRPr sz="110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7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5438596491228138"/>
          <c:y val="9.0206185567010405E-2"/>
          <c:w val="0.74780701754386114"/>
          <c:h val="0.91237113402061853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(N=7)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0.43000000000000016</c:v>
                </c:pt>
                <c:pt idx="1">
                  <c:v>0.29000000000000015</c:v>
                </c:pt>
                <c:pt idx="2">
                  <c:v>0.29000000000000015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0.58000000000000007</c:v>
                </c:pt>
                <c:pt idx="1">
                  <c:v>0.21000000000000008</c:v>
                </c:pt>
                <c:pt idx="2">
                  <c:v>0.21000000000000008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(N=18)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0.44</c:v>
                </c:pt>
                <c:pt idx="1">
                  <c:v>0.28000000000000008</c:v>
                </c:pt>
                <c:pt idx="2">
                  <c:v>6.0000000000000026E-2</c:v>
                </c:pt>
              </c:numCache>
            </c:numRef>
          </c:val>
        </c:ser>
        <c:dLbls>
          <c:showVal val="1"/>
        </c:dLbls>
        <c:gapWidth val="60"/>
        <c:axId val="87525248"/>
        <c:axId val="87526784"/>
      </c:barChart>
      <c:catAx>
        <c:axId val="87525248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526784"/>
        <c:crosses val="autoZero"/>
        <c:auto val="1"/>
        <c:lblAlgn val="ctr"/>
        <c:lblOffset val="100"/>
        <c:tickLblSkip val="1"/>
        <c:tickMarkSkip val="1"/>
      </c:catAx>
      <c:valAx>
        <c:axId val="8752678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7525248"/>
        <c:crosses val="autoZero"/>
        <c:crossBetween val="between"/>
        <c:majorUnit val="0.2"/>
      </c:valAx>
      <c:spPr>
        <a:noFill/>
        <a:ln w="25399">
          <a:noFill/>
        </a:ln>
      </c:spPr>
    </c:plotArea>
    <c:legend>
      <c:legendPos val="r"/>
      <c:layout>
        <c:manualLayout>
          <c:xMode val="edge"/>
          <c:yMode val="edge"/>
          <c:x val="2.1929824561403512E-3"/>
          <c:y val="2.5773195876288659E-3"/>
          <c:w val="0.99780701754386036"/>
          <c:h val="0.10649951888544053"/>
        </c:manualLayout>
      </c:layout>
      <c:spPr>
        <a:noFill/>
        <a:ln w="25399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7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54054054054054068"/>
          <c:y val="0.11519607843137271"/>
          <c:w val="0.46153846153846195"/>
          <c:h val="0.88725490196078427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(N=19)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mi spontanicznie żadnej informacji na temat opłat\braku opłat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0.32000000000000017</c:v>
                </c:pt>
                <c:pt idx="1">
                  <c:v>0.32000000000000017</c:v>
                </c:pt>
                <c:pt idx="3">
                  <c:v>0.37000000000000016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mi spontanicznie żadnej informacji na temat opłat\braku opłat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0.32000000000000017</c:v>
                </c:pt>
                <c:pt idx="1">
                  <c:v>0.11</c:v>
                </c:pt>
                <c:pt idx="3">
                  <c:v>0.58000000000000007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(N=18)</c:v>
                </c:pt>
              </c:strCache>
            </c:strRef>
          </c:tx>
          <c:spPr>
            <a:solidFill>
              <a:srgbClr val="FFCC00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mi spontanicznie żadnej informacji na temat opłat\braku opłat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0.28000000000000008</c:v>
                </c:pt>
                <c:pt idx="1">
                  <c:v>0.22</c:v>
                </c:pt>
                <c:pt idx="2">
                  <c:v>0.11</c:v>
                </c:pt>
                <c:pt idx="3">
                  <c:v>0.39000000000000018</c:v>
                </c:pt>
              </c:numCache>
            </c:numRef>
          </c:val>
        </c:ser>
        <c:dLbls>
          <c:showVal val="1"/>
        </c:dLbls>
        <c:gapWidth val="60"/>
        <c:axId val="87569920"/>
        <c:axId val="87571456"/>
      </c:barChart>
      <c:catAx>
        <c:axId val="87569920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571456"/>
        <c:crosses val="autoZero"/>
        <c:auto val="1"/>
        <c:lblAlgn val="ctr"/>
        <c:lblOffset val="100"/>
        <c:tickLblSkip val="1"/>
        <c:tickMarkSkip val="1"/>
      </c:catAx>
      <c:valAx>
        <c:axId val="8757145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7569920"/>
        <c:crosses val="autoZero"/>
        <c:crossBetween val="between"/>
        <c:majorUnit val="0.2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5.4054054054054092E-2"/>
          <c:y val="2.4509803921568631E-3"/>
          <c:w val="0.9459459459459455"/>
          <c:h val="0.11764705882352942"/>
        </c:manualLayout>
      </c:layout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2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9389978213507642"/>
          <c:y val="0.12531328320802004"/>
          <c:w val="0.81045751633986962"/>
          <c:h val="0.4812030075187967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(N=19)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15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delete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delete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dLbls>
          <c:showVal val="1"/>
        </c:dLbls>
        <c:gapWidth val="60"/>
        <c:axId val="87732608"/>
        <c:axId val="87734144"/>
      </c:barChart>
      <c:catAx>
        <c:axId val="87732608"/>
        <c:scaling>
          <c:orientation val="maxMin"/>
        </c:scaling>
        <c:delete val="1"/>
        <c:axPos val="l"/>
        <c:numFmt formatCode="General" sourceLinked="1"/>
        <c:tickLblPos val="none"/>
        <c:crossAx val="87734144"/>
        <c:crosses val="autoZero"/>
        <c:auto val="1"/>
        <c:lblAlgn val="ctr"/>
        <c:lblOffset val="100"/>
      </c:catAx>
      <c:valAx>
        <c:axId val="87734144"/>
        <c:scaling>
          <c:orientation val="minMax"/>
          <c:max val="1"/>
          <c:min val="0"/>
        </c:scaling>
        <c:delete val="1"/>
        <c:axPos val="t"/>
        <c:numFmt formatCode="General" sourceLinked="1"/>
        <c:tickLblPos val="none"/>
        <c:crossAx val="87732608"/>
        <c:crosses val="autoZero"/>
        <c:crossBetween val="between"/>
        <c:majorUnit val="0.2"/>
      </c:valAx>
      <c:spPr>
        <a:noFill/>
        <a:ln w="25399">
          <a:noFill/>
        </a:ln>
      </c:spPr>
    </c:plotArea>
    <c:legend>
      <c:legendPos val="t"/>
      <c:layout>
        <c:manualLayout>
          <c:xMode val="edge"/>
          <c:yMode val="edge"/>
          <c:x val="8.4967320261438078E-2"/>
          <c:y val="2.5062656641604009E-3"/>
          <c:w val="0.91503267973856206"/>
          <c:h val="0.12030075187969934"/>
        </c:manualLayout>
      </c:layout>
      <c:spPr>
        <a:noFill/>
        <a:ln w="25399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6754385964912275"/>
          <c:y val="8.6956521739130543E-2"/>
          <c:w val="0.73464912280701822"/>
          <c:h val="0.91533180778032042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(N=19)</c:v>
                </c:pt>
              </c:strCache>
            </c:strRef>
          </c:tx>
          <c:spPr>
            <a:solidFill>
              <a:srgbClr val="0066FF"/>
            </a:solidFill>
            <a:ln w="12732">
              <a:noFill/>
              <a:prstDash val="solid"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0.63000000000000034</c:v>
                </c:pt>
                <c:pt idx="1">
                  <c:v>0.05</c:v>
                </c:pt>
                <c:pt idx="2">
                  <c:v>0.32000000000000017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0.53</c:v>
                </c:pt>
                <c:pt idx="1">
                  <c:v>0.05</c:v>
                </c:pt>
                <c:pt idx="2">
                  <c:v>0.42000000000000015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0.11</c:v>
                </c:pt>
                <c:pt idx="1">
                  <c:v>0.63000000000000034</c:v>
                </c:pt>
                <c:pt idx="2">
                  <c:v>0.26</c:v>
                </c:pt>
              </c:numCache>
            </c:numRef>
          </c:val>
        </c:ser>
        <c:dLbls>
          <c:showVal val="1"/>
        </c:dLbls>
        <c:gapWidth val="60"/>
        <c:axId val="88036096"/>
        <c:axId val="88037632"/>
      </c:barChart>
      <c:catAx>
        <c:axId val="88036096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037632"/>
        <c:crosses val="autoZero"/>
        <c:auto val="1"/>
        <c:lblAlgn val="ctr"/>
        <c:lblOffset val="100"/>
        <c:tickLblSkip val="1"/>
        <c:tickMarkSkip val="1"/>
      </c:catAx>
      <c:valAx>
        <c:axId val="8803763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8036096"/>
        <c:crosses val="autoZero"/>
        <c:crossBetween val="between"/>
        <c:majorUnit val="0.2"/>
      </c:valAx>
      <c:spPr>
        <a:noFill/>
        <a:ln w="2546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5877192982456176"/>
          <c:y val="8.6956521739130543E-2"/>
          <c:w val="0.74342105263158087"/>
          <c:h val="0.91533180778032042"/>
        </c:manualLayout>
      </c:layout>
      <c:barChart>
        <c:barDir val="bar"/>
        <c:grouping val="clustered"/>
        <c:ser>
          <c:idx val="1"/>
          <c:order val="0"/>
          <c:tx>
            <c:strRef>
              <c:f>Sheet1!$B$1</c:f>
              <c:strCache>
                <c:ptCount val="1"/>
                <c:pt idx="0">
                  <c:v>2012 (N=19)</c:v>
                </c:pt>
              </c:strCache>
            </c:strRef>
          </c:tx>
          <c:spPr>
            <a:solidFill>
              <a:srgbClr val="0066FF"/>
            </a:solidFill>
            <a:ln w="12732">
              <a:noFill/>
              <a:prstDash val="solid"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Tak, w kasie </c:v>
                </c:pt>
                <c:pt idx="1">
                  <c:v>Tak, w banku </c:v>
                </c:pt>
                <c:pt idx="2">
                  <c:v>W ogóle nie poinformował o miejscu uiszczenia opłaty </c:v>
                </c:pt>
                <c:pt idx="3">
                  <c:v>Nie dotyczy 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4"/>
                <c:pt idx="0" formatCode="0%">
                  <c:v>0.26</c:v>
                </c:pt>
                <c:pt idx="2" formatCode="0%">
                  <c:v>0.16</c:v>
                </c:pt>
                <c:pt idx="3" formatCode="0%">
                  <c:v>0.58000000000000007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Tak, w kasie </c:v>
                </c:pt>
                <c:pt idx="1">
                  <c:v>Tak, w banku </c:v>
                </c:pt>
                <c:pt idx="2">
                  <c:v>W ogóle nie poinformował o miejscu uiszczenia opłaty </c:v>
                </c:pt>
                <c:pt idx="3">
                  <c:v>Nie dotyczy 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4"/>
                <c:pt idx="0" formatCode="0%">
                  <c:v>0.32000000000000017</c:v>
                </c:pt>
                <c:pt idx="3" formatCode="0%">
                  <c:v>0.68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</c:strCache>
            </c:strRef>
          </c:tx>
          <c:spPr>
            <a:solidFill>
              <a:srgbClr val="FFCC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Tak, w kasie </c:v>
                </c:pt>
                <c:pt idx="1">
                  <c:v>Tak, w banku </c:v>
                </c:pt>
                <c:pt idx="2">
                  <c:v>W ogóle nie poinformował o miejscu uiszczenia opłaty </c:v>
                </c:pt>
                <c:pt idx="3">
                  <c:v>Nie dotyczy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0.75000000000000033</c:v>
                </c:pt>
                <c:pt idx="1">
                  <c:v>0.05</c:v>
                </c:pt>
                <c:pt idx="3">
                  <c:v>0.2</c:v>
                </c:pt>
              </c:numCache>
            </c:numRef>
          </c:val>
        </c:ser>
        <c:dLbls>
          <c:showVal val="1"/>
        </c:dLbls>
        <c:gapWidth val="60"/>
        <c:axId val="87941120"/>
        <c:axId val="87942656"/>
      </c:barChart>
      <c:catAx>
        <c:axId val="87941120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942656"/>
        <c:crosses val="autoZero"/>
        <c:auto val="1"/>
        <c:lblAlgn val="ctr"/>
        <c:lblOffset val="100"/>
        <c:tickLblSkip val="1"/>
        <c:tickMarkSkip val="1"/>
      </c:catAx>
      <c:valAx>
        <c:axId val="8794265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7941120"/>
        <c:crosses val="autoZero"/>
        <c:crossBetween val="between"/>
        <c:majorUnit val="0.2"/>
      </c:valAx>
      <c:spPr>
        <a:noFill/>
        <a:ln w="2546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257E-3"/>
          <c:w val="0.72138728323699419"/>
          <c:h val="0.99354838709677418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69">
              <a:noFill/>
              <a:prstDash val="solid"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0.95000000000000062</c:v>
                </c:pt>
                <c:pt idx="1">
                  <c:v>0.95000000000000062</c:v>
                </c:pt>
                <c:pt idx="2">
                  <c:v>0.95000000000000062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FF6600"/>
            </a:solidFill>
            <a:ln w="23339">
              <a:noFill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339">
              <a:noFill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Val val="1"/>
        </c:dLbls>
        <c:gapWidth val="60"/>
        <c:axId val="79758464"/>
        <c:axId val="79760000"/>
      </c:barChart>
      <c:catAx>
        <c:axId val="79758464"/>
        <c:scaling>
          <c:orientation val="maxMin"/>
        </c:scaling>
        <c:axPos val="l"/>
        <c:numFmt formatCode="General" sourceLinked="1"/>
        <c:tickLblPos val="nextTo"/>
        <c:spPr>
          <a:ln w="291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9760000"/>
        <c:crosses val="autoZero"/>
        <c:auto val="1"/>
        <c:lblAlgn val="ctr"/>
        <c:lblOffset val="100"/>
        <c:tickLblSkip val="1"/>
        <c:tickMarkSkip val="1"/>
      </c:catAx>
      <c:valAx>
        <c:axId val="79760000"/>
        <c:scaling>
          <c:orientation val="minMax"/>
          <c:min val="0"/>
        </c:scaling>
        <c:delete val="1"/>
        <c:axPos val="t"/>
        <c:numFmt formatCode="0%" sourceLinked="1"/>
        <c:tickLblPos val="none"/>
        <c:crossAx val="7975846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5942982456140352"/>
          <c:y val="5.4644808743169355E-3"/>
          <c:w val="0.54166666666666652"/>
          <c:h val="0.78688524590163866"/>
        </c:manualLayout>
      </c:layout>
      <c:barChart>
        <c:barDir val="bar"/>
        <c:grouping val="stacked"/>
        <c:ser>
          <c:idx val="0"/>
          <c:order val="0"/>
          <c:tx>
            <c:strRef>
              <c:f>Sheet1!$A$2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accent1"/>
            </a:solidFill>
            <a:ln w="23337">
              <a:noFill/>
            </a:ln>
          </c:spPr>
          <c:dLbls>
            <c:spPr>
              <a:noFill/>
              <a:ln w="23337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(N=19)</c:v>
                </c:pt>
                <c:pt idx="1">
                  <c:v>2011 (N=19)</c:v>
                </c:pt>
                <c:pt idx="2">
                  <c:v>2010 (N=18)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0">
                  <c:v>0.16</c:v>
                </c:pt>
                <c:pt idx="1">
                  <c:v>0.21000000000000008</c:v>
                </c:pt>
                <c:pt idx="2">
                  <c:v>0.16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rgbClr val="C0C0C0"/>
            </a:solidFill>
            <a:ln w="23337">
              <a:noFill/>
            </a:ln>
          </c:spPr>
          <c:dLbls>
            <c:dLbl>
              <c:idx val="4"/>
              <c:layout>
                <c:manualLayout>
                  <c:xMode val="edge"/>
                  <c:yMode val="edge"/>
                  <c:x val="0.53289473684210564"/>
                  <c:y val="0.66120218579234846"/>
                </c:manualLayout>
              </c:layout>
              <c:dLblPos val="ctr"/>
              <c:showVal val="1"/>
            </c:dLbl>
            <c:dLbl>
              <c:idx val="6"/>
              <c:dLblPos val="ctr"/>
              <c:showVal val="1"/>
            </c:dLbl>
            <c:dLbl>
              <c:idx val="7"/>
              <c:dLblPos val="ctr"/>
              <c:showVal val="1"/>
            </c:dLbl>
            <c:dLbl>
              <c:idx val="8"/>
              <c:dLblPos val="ctr"/>
              <c:showVal val="1"/>
            </c:dLbl>
            <c:spPr>
              <a:noFill/>
              <a:ln w="23337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(N=19)</c:v>
                </c:pt>
                <c:pt idx="1">
                  <c:v>2011 (N=19)</c:v>
                </c:pt>
                <c:pt idx="2">
                  <c:v>2010 (N=18)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0.8400000000000003</c:v>
                </c:pt>
                <c:pt idx="1">
                  <c:v>0.79</c:v>
                </c:pt>
                <c:pt idx="2">
                  <c:v>0.8400000000000003</c:v>
                </c:pt>
              </c:numCache>
            </c:numRef>
          </c:val>
        </c:ser>
        <c:dLbls>
          <c:showVal val="1"/>
        </c:dLbls>
        <c:gapWidth val="60"/>
        <c:overlap val="100"/>
        <c:axId val="88278528"/>
        <c:axId val="88280064"/>
      </c:barChart>
      <c:catAx>
        <c:axId val="88278528"/>
        <c:scaling>
          <c:orientation val="maxMin"/>
        </c:scaling>
        <c:axPos val="l"/>
        <c:numFmt formatCode="General" sourceLinked="1"/>
        <c:tickLblPos val="nextTo"/>
        <c:spPr>
          <a:ln w="291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280064"/>
        <c:crosses val="autoZero"/>
        <c:auto val="1"/>
        <c:lblAlgn val="ctr"/>
        <c:lblOffset val="100"/>
        <c:tickLblSkip val="1"/>
        <c:tickMarkSkip val="1"/>
      </c:catAx>
      <c:valAx>
        <c:axId val="8828006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8278528"/>
        <c:crosses val="autoZero"/>
        <c:crossBetween val="between"/>
        <c:majorUnit val="0.2"/>
      </c:valAx>
      <c:spPr>
        <a:noFill/>
        <a:ln w="23337">
          <a:noFill/>
        </a:ln>
      </c:spPr>
    </c:plotArea>
    <c:legend>
      <c:legendPos val="b"/>
      <c:layout>
        <c:manualLayout>
          <c:xMode val="edge"/>
          <c:yMode val="edge"/>
          <c:x val="0.34978070175438647"/>
          <c:y val="0.80874316939890711"/>
          <c:w val="0.65021929824561464"/>
          <c:h val="0.19672131147540994"/>
        </c:manualLayout>
      </c:layout>
      <c:spPr>
        <a:noFill/>
        <a:ln w="23337">
          <a:noFill/>
        </a:ln>
      </c:spPr>
      <c:txPr>
        <a:bodyPr/>
        <a:lstStyle/>
        <a:p>
          <a:pPr>
            <a:defRPr sz="99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08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1231126596980355"/>
          <c:y val="1.285347043701802E-2"/>
          <c:w val="0.5505226480836235"/>
          <c:h val="0.90231362467866327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341">
              <a:noFill/>
            </a:ln>
          </c:spPr>
          <c:dLbls>
            <c:dLbl>
              <c:idx val="3"/>
              <c:layout>
                <c:manualLayout>
                  <c:x val="1.0868449930987565E-2"/>
                  <c:y val="6.4707157770901112E-3"/>
                </c:manualLayout>
              </c:layout>
              <c:spPr>
                <a:noFill/>
                <a:ln w="23341">
                  <a:noFill/>
                </a:ln>
              </c:spPr>
              <c:txPr>
                <a:bodyPr/>
                <a:lstStyle/>
                <a:p>
                  <a:pPr>
                    <a:defRPr sz="108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Sheet1!$A$2:$A$15</c:f>
              <c:strCache>
                <c:ptCount val="7"/>
                <c:pt idx="0">
                  <c:v>2012 (N=19)</c:v>
                </c:pt>
                <c:pt idx="1">
                  <c:v>2011 (N=19)</c:v>
                </c:pt>
                <c:pt idx="2">
                  <c:v>2010 (N=17)</c:v>
                </c:pt>
                <c:pt idx="4">
                  <c:v>2012 (N=19)</c:v>
                </c:pt>
                <c:pt idx="5">
                  <c:v>2011 (N=19)</c:v>
                </c:pt>
                <c:pt idx="6">
                  <c:v>2010 (N=17)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7"/>
                <c:pt idx="0">
                  <c:v>0.47000000000000008</c:v>
                </c:pt>
                <c:pt idx="1">
                  <c:v>0.58000000000000007</c:v>
                </c:pt>
                <c:pt idx="2">
                  <c:v>0.47000000000000008</c:v>
                </c:pt>
                <c:pt idx="4">
                  <c:v>0.37000000000000016</c:v>
                </c:pt>
                <c:pt idx="5">
                  <c:v>0.26</c:v>
                </c:pt>
                <c:pt idx="6">
                  <c:v>0.24000000000000007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341">
              <a:noFill/>
            </a:ln>
          </c:spPr>
          <c:dLbls>
            <c:dLbl>
              <c:idx val="4"/>
              <c:layout>
                <c:manualLayout>
                  <c:x val="7.4654695123995887E-3"/>
                  <c:y val="2.6145139254836053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-3.112922996458594E-2"/>
                  <c:y val="7.8909038337222098E-2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Mode val="edge"/>
                  <c:yMode val="edge"/>
                  <c:x val="0.64459930313588976"/>
                  <c:y val="0.75835475578406153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Mode val="edge"/>
                  <c:yMode val="edge"/>
                  <c:x val="0.29616724738675981"/>
                  <c:y val="0.5578406169665826"/>
                </c:manualLayout>
              </c:layout>
              <c:dLblPos val="ctr"/>
              <c:showVal val="1"/>
            </c:dLbl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Sheet1!$A$2:$A$15</c:f>
              <c:strCache>
                <c:ptCount val="7"/>
                <c:pt idx="0">
                  <c:v>2012 (N=19)</c:v>
                </c:pt>
                <c:pt idx="1">
                  <c:v>2011 (N=19)</c:v>
                </c:pt>
                <c:pt idx="2">
                  <c:v>2010 (N=17)</c:v>
                </c:pt>
                <c:pt idx="4">
                  <c:v>2012 (N=19)</c:v>
                </c:pt>
                <c:pt idx="5">
                  <c:v>2011 (N=19)</c:v>
                </c:pt>
                <c:pt idx="6">
                  <c:v>2010 (N=17)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7"/>
                <c:pt idx="0">
                  <c:v>0.53</c:v>
                </c:pt>
                <c:pt idx="1">
                  <c:v>0.42000000000000015</c:v>
                </c:pt>
                <c:pt idx="2">
                  <c:v>0.53</c:v>
                </c:pt>
                <c:pt idx="4">
                  <c:v>0.63000000000000034</c:v>
                </c:pt>
                <c:pt idx="5">
                  <c:v>0.74000000000000032</c:v>
                </c:pt>
                <c:pt idx="6">
                  <c:v>0.76000000000000034</c:v>
                </c:pt>
              </c:numCache>
            </c:numRef>
          </c:val>
        </c:ser>
        <c:dLbls>
          <c:showVal val="1"/>
        </c:dLbls>
        <c:gapWidth val="60"/>
        <c:overlap val="100"/>
        <c:axId val="88409216"/>
        <c:axId val="88410752"/>
      </c:barChart>
      <c:catAx>
        <c:axId val="88409216"/>
        <c:scaling>
          <c:orientation val="maxMin"/>
        </c:scaling>
        <c:axPos val="l"/>
        <c:numFmt formatCode="General" sourceLinked="1"/>
        <c:tickLblPos val="nextTo"/>
        <c:spPr>
          <a:ln w="291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410752"/>
        <c:crosses val="autoZero"/>
        <c:auto val="1"/>
        <c:lblAlgn val="ctr"/>
        <c:lblOffset val="100"/>
        <c:tickLblSkip val="1"/>
        <c:tickMarkSkip val="1"/>
      </c:catAx>
      <c:valAx>
        <c:axId val="8841075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8409216"/>
        <c:crosses val="autoZero"/>
        <c:crossBetween val="between"/>
        <c:majorUnit val="0.2"/>
      </c:valAx>
      <c:spPr>
        <a:noFill/>
        <a:ln w="23341">
          <a:noFill/>
        </a:ln>
      </c:spPr>
    </c:plotArea>
    <c:legend>
      <c:legendPos val="r"/>
      <c:layout>
        <c:manualLayout>
          <c:xMode val="edge"/>
          <c:yMode val="edge"/>
          <c:x val="0.31126596980255583"/>
          <c:y val="0.91002570694087492"/>
          <c:w val="0.68873403019744484"/>
          <c:h val="9.2544987146529561E-2"/>
        </c:manualLayout>
      </c:layout>
      <c:spPr>
        <a:noFill/>
        <a:ln w="23341">
          <a:noFill/>
        </a:ln>
      </c:spPr>
      <c:txPr>
        <a:bodyPr/>
        <a:lstStyle/>
        <a:p>
          <a:pPr>
            <a:defRPr sz="99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08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3.0575539568345359E-2"/>
          <c:y val="1.9723865877712072E-3"/>
          <c:w val="0.87541458814654149"/>
          <c:h val="0.92307692307692257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(N=19)</c:v>
                </c:pt>
              </c:strCache>
            </c:strRef>
          </c:tx>
          <c:spPr>
            <a:solidFill>
              <a:srgbClr val="0066FF"/>
            </a:solidFill>
            <a:ln w="12730">
              <a:noFill/>
              <a:prstDash val="solid"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0.8400000000000003</c:v>
                </c:pt>
                <c:pt idx="1">
                  <c:v>1</c:v>
                </c:pt>
                <c:pt idx="2">
                  <c:v>0.74000000000000032</c:v>
                </c:pt>
                <c:pt idx="3">
                  <c:v>0.74000000000000032</c:v>
                </c:pt>
                <c:pt idx="4">
                  <c:v>0.74000000000000032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60">
              <a:noFill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0%</c:formatCode>
                <c:ptCount val="5"/>
                <c:pt idx="0">
                  <c:v>0.95000000000000029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0.95000000000000029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0">
              <a:noFill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0%</c:formatCode>
                <c:ptCount val="5"/>
                <c:pt idx="0">
                  <c:v>0.89</c:v>
                </c:pt>
                <c:pt idx="1">
                  <c:v>1</c:v>
                </c:pt>
                <c:pt idx="2">
                  <c:v>0.8400000000000003</c:v>
                </c:pt>
                <c:pt idx="3">
                  <c:v>0.72000000000000031</c:v>
                </c:pt>
                <c:pt idx="4">
                  <c:v>0.83000000000000029</c:v>
                </c:pt>
              </c:numCache>
            </c:numRef>
          </c:val>
        </c:ser>
        <c:dLbls>
          <c:showVal val="1"/>
        </c:dLbls>
        <c:gapWidth val="60"/>
        <c:axId val="89051520"/>
        <c:axId val="89053056"/>
      </c:barChart>
      <c:catAx>
        <c:axId val="89051520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9053056"/>
        <c:crosses val="autoZero"/>
        <c:auto val="1"/>
        <c:lblAlgn val="ctr"/>
        <c:lblOffset val="100"/>
        <c:tickLblSkip val="1"/>
        <c:tickMarkSkip val="1"/>
      </c:catAx>
      <c:valAx>
        <c:axId val="8905305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9051520"/>
        <c:crosses val="autoZero"/>
        <c:crossBetween val="between"/>
        <c:majorUnit val="0.2"/>
      </c:valAx>
      <c:spPr>
        <a:noFill/>
        <a:ln w="25460">
          <a:noFill/>
        </a:ln>
      </c:spPr>
    </c:plotArea>
    <c:legend>
      <c:legendPos val="b"/>
      <c:layout>
        <c:manualLayout>
          <c:xMode val="edge"/>
          <c:yMode val="edge"/>
          <c:x val="0.20863309352518003"/>
          <c:y val="0.94871794871794746"/>
          <c:w val="0.6043165467625895"/>
          <c:h val="4.9309664694280123E-2"/>
        </c:manualLayout>
      </c:layout>
      <c:spPr>
        <a:noFill/>
        <a:ln w="25460">
          <a:noFill/>
        </a:ln>
      </c:spPr>
      <c:txPr>
        <a:bodyPr/>
        <a:lstStyle/>
        <a:p>
          <a:pPr>
            <a:defRPr sz="110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5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518518518518537"/>
          <c:y val="2.0661157024793424E-3"/>
          <c:w val="0.76190476190476186"/>
          <c:h val="0.8904958677685957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(N=19)</c:v>
                </c:pt>
                <c:pt idx="3">
                  <c:v>2011 (N=19)</c:v>
                </c:pt>
                <c:pt idx="4">
                  <c:v>2012 (N=19)</c:v>
                </c:pt>
                <c:pt idx="6">
                  <c:v>2011 (N=19)</c:v>
                </c:pt>
                <c:pt idx="7">
                  <c:v>2012 (N=19)</c:v>
                </c:pt>
                <c:pt idx="9">
                  <c:v>2011 (N=19)</c:v>
                </c:pt>
                <c:pt idx="10">
                  <c:v>2012 (N=19)</c:v>
                </c:pt>
                <c:pt idx="12">
                  <c:v>2011 (N=19)</c:v>
                </c:pt>
                <c:pt idx="13">
                  <c:v>2012 (N=19)</c:v>
                </c:pt>
              </c:strCache>
            </c:strRef>
          </c:cat>
          <c:val>
            <c:numRef>
              <c:f>Sheet1!$B$2:$B$19</c:f>
              <c:numCache>
                <c:formatCode>0%</c:formatCode>
                <c:ptCount val="14"/>
                <c:pt idx="0">
                  <c:v>0.58000000000000007</c:v>
                </c:pt>
                <c:pt idx="1">
                  <c:v>0.47000000000000008</c:v>
                </c:pt>
                <c:pt idx="3">
                  <c:v>0.63000000000000034</c:v>
                </c:pt>
                <c:pt idx="4">
                  <c:v>0.47000000000000008</c:v>
                </c:pt>
                <c:pt idx="6">
                  <c:v>0.68</c:v>
                </c:pt>
                <c:pt idx="7">
                  <c:v>0.47000000000000008</c:v>
                </c:pt>
                <c:pt idx="9">
                  <c:v>0.68</c:v>
                </c:pt>
                <c:pt idx="10">
                  <c:v>0.63000000000000034</c:v>
                </c:pt>
                <c:pt idx="12">
                  <c:v>0.47000000000000008</c:v>
                </c:pt>
                <c:pt idx="13">
                  <c:v>0.58000000000000007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rgbClr val="99CC00"/>
            </a:solidFill>
            <a:ln w="23713">
              <a:noFill/>
            </a:ln>
          </c:spPr>
          <c:dLbls>
            <c:dLbl>
              <c:idx val="3"/>
              <c:layout>
                <c:manualLayout>
                  <c:x val="-1.5709598800149882E-2"/>
                  <c:y val="-1.8271861666222994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4.6527548955371404E-3"/>
                  <c:y val="-1.582005049627971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(N=19)</c:v>
                </c:pt>
                <c:pt idx="3">
                  <c:v>2011 (N=19)</c:v>
                </c:pt>
                <c:pt idx="4">
                  <c:v>2012 (N=19)</c:v>
                </c:pt>
                <c:pt idx="6">
                  <c:v>2011 (N=19)</c:v>
                </c:pt>
                <c:pt idx="7">
                  <c:v>2012 (N=19)</c:v>
                </c:pt>
                <c:pt idx="9">
                  <c:v>2011 (N=19)</c:v>
                </c:pt>
                <c:pt idx="10">
                  <c:v>2012 (N=19)</c:v>
                </c:pt>
                <c:pt idx="12">
                  <c:v>2011 (N=19)</c:v>
                </c:pt>
                <c:pt idx="13">
                  <c:v>2012 (N=19)</c:v>
                </c:pt>
              </c:strCache>
            </c:strRef>
          </c:cat>
          <c:val>
            <c:numRef>
              <c:f>Sheet1!$C$2:$C$19</c:f>
              <c:numCache>
                <c:formatCode>0%</c:formatCode>
                <c:ptCount val="14"/>
                <c:pt idx="0">
                  <c:v>0.37000000000000016</c:v>
                </c:pt>
                <c:pt idx="1">
                  <c:v>0.26</c:v>
                </c:pt>
                <c:pt idx="3">
                  <c:v>0.37000000000000016</c:v>
                </c:pt>
                <c:pt idx="4">
                  <c:v>0.26</c:v>
                </c:pt>
                <c:pt idx="6">
                  <c:v>0.32000000000000017</c:v>
                </c:pt>
                <c:pt idx="7">
                  <c:v>0.26</c:v>
                </c:pt>
                <c:pt idx="9">
                  <c:v>0.32000000000000017</c:v>
                </c:pt>
                <c:pt idx="10">
                  <c:v>0.37000000000000016</c:v>
                </c:pt>
                <c:pt idx="12">
                  <c:v>0.47000000000000008</c:v>
                </c:pt>
                <c:pt idx="13">
                  <c:v>0.26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rgbClr val="FF6600"/>
            </a:solidFill>
            <a:ln w="23713">
              <a:noFill/>
            </a:ln>
          </c:spPr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(N=19)</c:v>
                </c:pt>
                <c:pt idx="3">
                  <c:v>2011 (N=19)</c:v>
                </c:pt>
                <c:pt idx="4">
                  <c:v>2012 (N=19)</c:v>
                </c:pt>
                <c:pt idx="6">
                  <c:v>2011 (N=19)</c:v>
                </c:pt>
                <c:pt idx="7">
                  <c:v>2012 (N=19)</c:v>
                </c:pt>
                <c:pt idx="9">
                  <c:v>2011 (N=19)</c:v>
                </c:pt>
                <c:pt idx="10">
                  <c:v>2012 (N=19)</c:v>
                </c:pt>
                <c:pt idx="12">
                  <c:v>2011 (N=19)</c:v>
                </c:pt>
                <c:pt idx="13">
                  <c:v>2012 (N=19)</c:v>
                </c:pt>
              </c:strCache>
            </c:strRef>
          </c:cat>
          <c:val>
            <c:numRef>
              <c:f>Sheet1!$D$2:$D$19</c:f>
              <c:numCache>
                <c:formatCode>0%</c:formatCode>
                <c:ptCount val="14"/>
                <c:pt idx="0">
                  <c:v>0.05</c:v>
                </c:pt>
                <c:pt idx="1">
                  <c:v>0.16</c:v>
                </c:pt>
                <c:pt idx="4">
                  <c:v>0.21000000000000008</c:v>
                </c:pt>
                <c:pt idx="7">
                  <c:v>0.26</c:v>
                </c:pt>
                <c:pt idx="12">
                  <c:v>0.05</c:v>
                </c:pt>
                <c:pt idx="13">
                  <c:v>0.11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FF0000"/>
            </a:solidFill>
            <a:ln w="23713">
              <a:noFill/>
            </a:ln>
          </c:spPr>
          <c:dLbls>
            <c:dLbl>
              <c:idx val="3"/>
              <c:layout>
                <c:manualLayout>
                  <c:x val="2.9279373537903813E-2"/>
                  <c:y val="-2.4470208773661288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0.96472663139329906"/>
                  <c:y val="-1.3753934793800267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(N=19)</c:v>
                </c:pt>
                <c:pt idx="3">
                  <c:v>2011 (N=19)</c:v>
                </c:pt>
                <c:pt idx="4">
                  <c:v>2012 (N=19)</c:v>
                </c:pt>
                <c:pt idx="6">
                  <c:v>2011 (N=19)</c:v>
                </c:pt>
                <c:pt idx="7">
                  <c:v>2012 (N=19)</c:v>
                </c:pt>
                <c:pt idx="9">
                  <c:v>2011 (N=19)</c:v>
                </c:pt>
                <c:pt idx="10">
                  <c:v>2012 (N=19)</c:v>
                </c:pt>
                <c:pt idx="12">
                  <c:v>2011 (N=19)</c:v>
                </c:pt>
                <c:pt idx="13">
                  <c:v>2012 (N=19)</c:v>
                </c:pt>
              </c:strCache>
            </c:strRef>
          </c:cat>
          <c:val>
            <c:numRef>
              <c:f>Sheet1!$E$2:$E$19</c:f>
              <c:numCache>
                <c:formatCode>0%</c:formatCode>
                <c:ptCount val="14"/>
                <c:pt idx="1">
                  <c:v>0.11</c:v>
                </c:pt>
                <c:pt idx="4">
                  <c:v>0.05</c:v>
                </c:pt>
                <c:pt idx="13">
                  <c:v>0.05</c:v>
                </c:pt>
              </c:numCache>
            </c:numRef>
          </c:val>
        </c:ser>
        <c:dLbls>
          <c:showVal val="1"/>
        </c:dLbls>
        <c:gapWidth val="40"/>
        <c:overlap val="100"/>
        <c:axId val="88924544"/>
        <c:axId val="88926464"/>
      </c:barChart>
      <c:catAx>
        <c:axId val="88924544"/>
        <c:scaling>
          <c:orientation val="minMax"/>
        </c:scaling>
        <c:axPos val="l"/>
        <c:numFmt formatCode="General" sourceLinked="1"/>
        <c:tickLblPos val="nextTo"/>
        <c:spPr>
          <a:ln w="296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2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926464"/>
        <c:crosses val="autoZero"/>
        <c:auto val="1"/>
        <c:lblAlgn val="ctr"/>
        <c:lblOffset val="100"/>
        <c:tickLblSkip val="1"/>
        <c:tickMarkSkip val="1"/>
      </c:catAx>
      <c:valAx>
        <c:axId val="88926464"/>
        <c:scaling>
          <c:orientation val="minMax"/>
          <c:max val="1"/>
          <c:min val="0"/>
        </c:scaling>
        <c:delete val="1"/>
        <c:axPos val="b"/>
        <c:numFmt formatCode="0%" sourceLinked="1"/>
        <c:tickLblPos val="none"/>
        <c:crossAx val="88924544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775E-2"/>
          <c:y val="0.9132231404958675"/>
          <c:w val="0.98589065255732"/>
          <c:h val="8.6776859504132248E-2"/>
        </c:manualLayout>
      </c:layout>
      <c:spPr>
        <a:solidFill>
          <a:schemeClr val="bg1"/>
        </a:solidFill>
        <a:ln w="23713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0084121976866456"/>
          <c:y val="0.1126005361930295"/>
          <c:w val="0.64458464773922186"/>
          <c:h val="0.89008042895442352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39">
              <a:noFill/>
              <a:prstDash val="solid"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1</c:v>
                </c:pt>
                <c:pt idx="1">
                  <c:v>0.30000000000000016</c:v>
                </c:pt>
                <c:pt idx="2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0.9</c:v>
                </c:pt>
                <c:pt idx="1">
                  <c:v>0.05</c:v>
                </c:pt>
                <c:pt idx="3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78">
              <a:noFill/>
            </a:ln>
          </c:spPr>
          <c:dLbls>
            <c:dLbl>
              <c:idx val="3"/>
              <c:delete val="1"/>
            </c:dLbl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0.75000000000000033</c:v>
                </c:pt>
                <c:pt idx="1">
                  <c:v>0.2</c:v>
                </c:pt>
                <c:pt idx="2">
                  <c:v>0.30000000000000016</c:v>
                </c:pt>
                <c:pt idx="3">
                  <c:v>0.1</c:v>
                </c:pt>
              </c:numCache>
            </c:numRef>
          </c:val>
        </c:ser>
        <c:dLbls>
          <c:showVal val="1"/>
        </c:dLbls>
        <c:gapWidth val="60"/>
        <c:axId val="80364288"/>
        <c:axId val="80365824"/>
      </c:barChart>
      <c:catAx>
        <c:axId val="80364288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0365824"/>
        <c:crosses val="autoZero"/>
        <c:auto val="1"/>
        <c:lblAlgn val="ctr"/>
        <c:lblOffset val="100"/>
        <c:tickLblSkip val="1"/>
        <c:tickMarkSkip val="1"/>
      </c:catAx>
      <c:valAx>
        <c:axId val="80365824"/>
        <c:scaling>
          <c:orientation val="minMax"/>
          <c:min val="0"/>
        </c:scaling>
        <c:delete val="1"/>
        <c:axPos val="t"/>
        <c:numFmt formatCode="0%" sourceLinked="1"/>
        <c:tickLblPos val="none"/>
        <c:crossAx val="80364288"/>
        <c:crosses val="autoZero"/>
        <c:crossBetween val="between"/>
      </c:valAx>
      <c:spPr>
        <a:noFill/>
        <a:ln w="23278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6809651474530858E-3"/>
          <c:w val="0.64353312302839161"/>
          <c:h val="7.5067024128686446E-2"/>
        </c:manualLayout>
      </c:layout>
      <c:spPr>
        <a:solidFill>
          <a:schemeClr val="bg1"/>
        </a:solidFill>
        <a:ln w="23278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3"/>
          <c:y val="4.0322580645161376E-3"/>
          <c:w val="0.84615384615384703"/>
          <c:h val="0.8427419354838729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(N=18)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0.95000000000000029</c:v>
                </c:pt>
                <c:pt idx="1">
                  <c:v>1</c:v>
                </c:pt>
                <c:pt idx="2">
                  <c:v>0.83000000000000029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54"/>
                  <c:y val="1.2268369853378532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(N=18)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  <c:pt idx="0" formatCode="0%">
                  <c:v>0.05</c:v>
                </c:pt>
                <c:pt idx="2" formatCode="0%">
                  <c:v>0.17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(N=18)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80672256"/>
        <c:axId val="80673792"/>
      </c:barChart>
      <c:catAx>
        <c:axId val="80672256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0673792"/>
        <c:crosses val="autoZero"/>
        <c:auto val="1"/>
        <c:lblAlgn val="ctr"/>
        <c:lblOffset val="100"/>
        <c:tickLblSkip val="1"/>
        <c:tickMarkSkip val="1"/>
      </c:catAx>
      <c:valAx>
        <c:axId val="8067379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0672256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3"/>
          <c:y val="4.0322580645161376E-3"/>
          <c:w val="0.84615384615384703"/>
          <c:h val="0.8427419354838729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(N=18)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0.95000000000000029</c:v>
                </c:pt>
                <c:pt idx="1">
                  <c:v>1</c:v>
                </c:pt>
                <c:pt idx="2">
                  <c:v>0.67000000000000048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54"/>
                  <c:y val="1.2268658453083087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(N=18)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  <c:pt idx="0" formatCode="0%">
                  <c:v>0.05</c:v>
                </c:pt>
                <c:pt idx="2" formatCode="0%">
                  <c:v>0.33000000000000024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(N=18)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80908288"/>
        <c:axId val="80909824"/>
      </c:barChart>
      <c:catAx>
        <c:axId val="80908288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0909824"/>
        <c:crosses val="autoZero"/>
        <c:auto val="1"/>
        <c:lblAlgn val="ctr"/>
        <c:lblOffset val="100"/>
        <c:tickLblSkip val="1"/>
        <c:tickMarkSkip val="1"/>
      </c:catAx>
      <c:valAx>
        <c:axId val="8090982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0908288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0715036803364867"/>
          <c:y val="0.1126005361930295"/>
          <c:w val="0.63827549947423834"/>
          <c:h val="0.89008042895442352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39">
              <a:noFill/>
              <a:prstDash val="solid"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0.9</c:v>
                </c:pt>
                <c:pt idx="1">
                  <c:v>0.2</c:v>
                </c:pt>
                <c:pt idx="2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0.95000000000000029</c:v>
                </c:pt>
                <c:pt idx="1">
                  <c:v>0.30000000000000016</c:v>
                </c:pt>
                <c:pt idx="3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0.75000000000000033</c:v>
                </c:pt>
                <c:pt idx="1">
                  <c:v>0.45</c:v>
                </c:pt>
                <c:pt idx="2">
                  <c:v>0.15000000000000008</c:v>
                </c:pt>
              </c:numCache>
            </c:numRef>
          </c:val>
        </c:ser>
        <c:dLbls>
          <c:showVal val="1"/>
        </c:dLbls>
        <c:gapWidth val="60"/>
        <c:axId val="80409344"/>
        <c:axId val="80562048"/>
      </c:barChart>
      <c:catAx>
        <c:axId val="80409344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0562048"/>
        <c:crosses val="autoZero"/>
        <c:auto val="1"/>
        <c:lblAlgn val="ctr"/>
        <c:lblOffset val="100"/>
        <c:tickLblSkip val="1"/>
        <c:tickMarkSkip val="1"/>
      </c:catAx>
      <c:valAx>
        <c:axId val="80562048"/>
        <c:scaling>
          <c:orientation val="minMax"/>
          <c:min val="0"/>
        </c:scaling>
        <c:delete val="1"/>
        <c:axPos val="t"/>
        <c:numFmt formatCode="0%" sourceLinked="1"/>
        <c:tickLblPos val="none"/>
        <c:crossAx val="80409344"/>
        <c:crosses val="autoZero"/>
        <c:crossBetween val="between"/>
      </c:valAx>
      <c:spPr>
        <a:noFill/>
        <a:ln w="23278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6809651474530858E-3"/>
          <c:w val="0.64353312302839161"/>
          <c:h val="7.5067024128686446E-2"/>
        </c:manualLayout>
      </c:layout>
      <c:spPr>
        <a:solidFill>
          <a:schemeClr val="bg1"/>
        </a:solidFill>
        <a:ln w="23278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3"/>
          <c:y val="4.0322580645161376E-3"/>
          <c:w val="0.84615384615384703"/>
          <c:h val="0.8427419354838729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0.95000000000000029</c:v>
                </c:pt>
                <c:pt idx="1">
                  <c:v>1</c:v>
                </c:pt>
                <c:pt idx="2">
                  <c:v>0.95000000000000029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54"/>
                  <c:y val="1.2268369853378532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  <c:pt idx="0" formatCode="0%">
                  <c:v>0.05</c:v>
                </c:pt>
                <c:pt idx="2" formatCode="0%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81305600"/>
        <c:axId val="81307520"/>
      </c:barChart>
      <c:catAx>
        <c:axId val="81305600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1307520"/>
        <c:crosses val="autoZero"/>
        <c:auto val="1"/>
        <c:lblAlgn val="ctr"/>
        <c:lblOffset val="100"/>
        <c:tickLblSkip val="1"/>
        <c:tickMarkSkip val="1"/>
      </c:catAx>
      <c:valAx>
        <c:axId val="8130752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1305600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3"/>
          <c:y val="4.0322580645161376E-3"/>
          <c:w val="0.84615384615384703"/>
          <c:h val="0.8427419354838729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0.9</c:v>
                </c:pt>
                <c:pt idx="1">
                  <c:v>1</c:v>
                </c:pt>
                <c:pt idx="2">
                  <c:v>0.9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54"/>
                  <c:y val="1.2268658453083087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  <c:pt idx="0" formatCode="0%">
                  <c:v>0.1</c:v>
                </c:pt>
                <c:pt idx="2" formatCode="0%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81438592"/>
        <c:axId val="81440128"/>
      </c:barChart>
      <c:catAx>
        <c:axId val="81438592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1440128"/>
        <c:crosses val="autoZero"/>
        <c:auto val="1"/>
        <c:lblAlgn val="ctr"/>
        <c:lblOffset val="100"/>
        <c:tickLblSkip val="1"/>
        <c:tickMarkSkip val="1"/>
      </c:catAx>
      <c:valAx>
        <c:axId val="8144012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1438592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5C831B5-F94D-4464-BE20-0BD4E5D93A4F}" type="datetimeFigureOut">
              <a:rPr lang="pl-PL"/>
              <a:pPr>
                <a:defRPr/>
              </a:pPr>
              <a:t>2013-02-20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07ADB90-A14E-40EE-87F9-282B22D8B23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A93CFC3-F60F-4D16-A653-E7522D2710B6}" type="datetimeFigureOut">
              <a:rPr lang="pl-PL"/>
              <a:pPr>
                <a:defRPr/>
              </a:pPr>
              <a:t>2013-02-20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2813" y="744538"/>
            <a:ext cx="4964112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0838" cy="4468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DDB4516-81FA-4625-B41B-5E7E84664E3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DDB4516-81FA-4625-B41B-5E7E84664E3F}" type="slidenum">
              <a:rPr lang="pl-PL" smtClean="0"/>
              <a:pPr>
                <a:defRPr/>
              </a:pPr>
              <a:t>1</a:t>
            </a:fld>
            <a:endParaRPr lang="pl-PL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246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4BB4D30-F18C-403C-A788-9E054BAEBF51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34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9F306DE-99BE-4BEB-8E67-60FFF282A082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451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77668C-D9F4-4D7C-A68A-9228EA1F1537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z zaokrąglonym rogiem 3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5" name="Prostokąt 4"/>
          <p:cNvSpPr/>
          <p:nvPr userDrawn="1"/>
        </p:nvSpPr>
        <p:spPr>
          <a:xfrm>
            <a:off x="0" y="0"/>
            <a:ext cx="9147175" cy="46038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odtytuł 2"/>
          <p:cNvSpPr txBox="1">
            <a:spLocks/>
          </p:cNvSpPr>
          <p:nvPr userDrawn="1"/>
        </p:nvSpPr>
        <p:spPr>
          <a:xfrm>
            <a:off x="296863" y="5157788"/>
            <a:ext cx="3987800" cy="431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r" fontAlgn="auto">
              <a:spcBef>
                <a:spcPct val="20000"/>
              </a:spcBef>
              <a:spcAft>
                <a:spcPts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defRPr/>
            </a:pPr>
            <a:r>
              <a:rPr lang="pl-PL" dirty="0" smtClean="0">
                <a:cs typeface="Tahoma" pitchFamily="34" charset="0"/>
              </a:rPr>
              <a:t>Przygotowano dla:</a:t>
            </a: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92162" y="3068960"/>
            <a:ext cx="7608093" cy="1945108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03848" y="5157192"/>
            <a:ext cx="5555977" cy="1080096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Kliknij, aby edytować styl wzorca podtytułu</a:t>
            </a:r>
            <a:endParaRPr lang="pl-PL" dirty="0"/>
          </a:p>
        </p:txBody>
      </p:sp>
      <p:sp>
        <p:nvSpPr>
          <p:cNvPr id="8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7667625" y="6237288"/>
            <a:ext cx="1069975" cy="2873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3338" y="6669088"/>
            <a:ext cx="7967662" cy="15398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kcja_poza_Agendą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zaokrąglonym rogiem 4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6"/>
          <p:cNvSpPr/>
          <p:nvPr userDrawn="1"/>
        </p:nvSpPr>
        <p:spPr>
          <a:xfrm>
            <a:off x="0" y="0"/>
            <a:ext cx="9144000" cy="365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708275"/>
            <a:ext cx="4005259" cy="2736949"/>
          </a:xfrm>
        </p:spPr>
        <p:txBody>
          <a:bodyPr anchor="t"/>
          <a:lstStyle>
            <a:lvl1pPr algn="l">
              <a:defRPr sz="28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4" name="Symbol zastępczy obrazu 7"/>
          <p:cNvSpPr>
            <a:spLocks noGrp="1"/>
          </p:cNvSpPr>
          <p:nvPr>
            <p:ph type="pic" sz="quarter" idx="11"/>
          </p:nvPr>
        </p:nvSpPr>
        <p:spPr>
          <a:xfrm>
            <a:off x="5340424" y="2708920"/>
            <a:ext cx="3048000" cy="2018369"/>
          </a:xfrm>
          <a:prstGeom prst="roundRect">
            <a:avLst>
              <a:gd name="adj" fmla="val 10568"/>
            </a:avLst>
          </a:prstGeom>
          <a:ln w="19050"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daty 8"/>
          <p:cNvSpPr>
            <a:spLocks noGrp="1"/>
          </p:cNvSpPr>
          <p:nvPr>
            <p:ph type="dt" sz="half" idx="12"/>
          </p:nvPr>
        </p:nvSpPr>
        <p:spPr>
          <a:xfrm>
            <a:off x="7691438" y="6237288"/>
            <a:ext cx="106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10"/>
          <p:cNvSpPr>
            <a:spLocks noGrp="1"/>
          </p:cNvSpPr>
          <p:nvPr>
            <p:ph type="ftr" sz="quarter" idx="13"/>
          </p:nvPr>
        </p:nvSpPr>
        <p:spPr>
          <a:xfrm>
            <a:off x="33338" y="6661150"/>
            <a:ext cx="7967662" cy="177800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zaokrąglony 11"/>
          <p:cNvSpPr/>
          <p:nvPr userDrawn="1"/>
        </p:nvSpPr>
        <p:spPr>
          <a:xfrm>
            <a:off x="1187450" y="1038225"/>
            <a:ext cx="7224713" cy="2425700"/>
          </a:xfrm>
          <a:prstGeom prst="roundRect">
            <a:avLst>
              <a:gd name="adj" fmla="val 1351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1900" y="294798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rostokąt zaokrąglony 15"/>
          <p:cNvSpPr/>
          <p:nvPr userDrawn="1"/>
        </p:nvSpPr>
        <p:spPr>
          <a:xfrm>
            <a:off x="1143000" y="3810000"/>
            <a:ext cx="7223125" cy="2427288"/>
          </a:xfrm>
          <a:prstGeom prst="roundRect">
            <a:avLst>
              <a:gd name="adj" fmla="val 1351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5863" y="5721350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16824" y="1627855"/>
            <a:ext cx="5512778" cy="136909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1397977" y="1116623"/>
            <a:ext cx="6816488" cy="422031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6" name="Symbol zastępczy obrazu 25"/>
          <p:cNvSpPr>
            <a:spLocks noGrp="1"/>
          </p:cNvSpPr>
          <p:nvPr>
            <p:ph type="pic" sz="quarter" idx="27"/>
          </p:nvPr>
        </p:nvSpPr>
        <p:spPr>
          <a:xfrm>
            <a:off x="1404368" y="1627855"/>
            <a:ext cx="1232782" cy="1369097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31" name="Symbol zastępczy tekstu 7"/>
          <p:cNvSpPr>
            <a:spLocks noGrp="1"/>
          </p:cNvSpPr>
          <p:nvPr>
            <p:ph type="body" sz="quarter" idx="30"/>
          </p:nvPr>
        </p:nvSpPr>
        <p:spPr>
          <a:xfrm>
            <a:off x="1844824" y="3032470"/>
            <a:ext cx="6384776" cy="32452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7" name="Symbol zastępczy zawartości 2"/>
          <p:cNvSpPr>
            <a:spLocks noGrp="1"/>
          </p:cNvSpPr>
          <p:nvPr>
            <p:ph idx="31"/>
          </p:nvPr>
        </p:nvSpPr>
        <p:spPr>
          <a:xfrm>
            <a:off x="2671781" y="4400976"/>
            <a:ext cx="5512778" cy="136909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zawartości 25"/>
          <p:cNvSpPr>
            <a:spLocks noGrp="1"/>
          </p:cNvSpPr>
          <p:nvPr>
            <p:ph sz="quarter" idx="32"/>
          </p:nvPr>
        </p:nvSpPr>
        <p:spPr>
          <a:xfrm>
            <a:off x="1352934" y="3889744"/>
            <a:ext cx="6816488" cy="422031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2" name="Symbol zastępczy obrazu 25"/>
          <p:cNvSpPr>
            <a:spLocks noGrp="1"/>
          </p:cNvSpPr>
          <p:nvPr>
            <p:ph type="pic" sz="quarter" idx="33"/>
          </p:nvPr>
        </p:nvSpPr>
        <p:spPr>
          <a:xfrm>
            <a:off x="1359325" y="4400976"/>
            <a:ext cx="1232782" cy="1369097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34" name="Symbol zastępczy tekstu 7"/>
          <p:cNvSpPr>
            <a:spLocks noGrp="1"/>
          </p:cNvSpPr>
          <p:nvPr>
            <p:ph type="body" sz="quarter" idx="34"/>
          </p:nvPr>
        </p:nvSpPr>
        <p:spPr>
          <a:xfrm>
            <a:off x="1799781" y="5805591"/>
            <a:ext cx="6384776" cy="32452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7" name="Symbol zastępczy stopki 4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18" name="Symbol zastępczy numeru slajdu 5"/>
          <p:cNvSpPr>
            <a:spLocks noGrp="1"/>
          </p:cNvSpPr>
          <p:nvPr>
            <p:ph type="sldNum" sz="quarter" idx="36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CCE4663-B324-4A08-8A59-8C8AAB24F675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stokąt zaokrąglony 19"/>
          <p:cNvSpPr/>
          <p:nvPr userDrawn="1"/>
        </p:nvSpPr>
        <p:spPr>
          <a:xfrm>
            <a:off x="4851400" y="3860800"/>
            <a:ext cx="3879850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 userDrawn="1"/>
        </p:nvSpPr>
        <p:spPr>
          <a:xfrm>
            <a:off x="798513" y="3860800"/>
            <a:ext cx="3878262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4" name="Prostokąt zaokrąglony 23"/>
          <p:cNvSpPr/>
          <p:nvPr userDrawn="1"/>
        </p:nvSpPr>
        <p:spPr>
          <a:xfrm>
            <a:off x="4860925" y="981075"/>
            <a:ext cx="3878263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5" name="Prostokąt zaokrąglony 24"/>
          <p:cNvSpPr/>
          <p:nvPr userDrawn="1"/>
        </p:nvSpPr>
        <p:spPr>
          <a:xfrm>
            <a:off x="806450" y="981075"/>
            <a:ext cx="3879850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063" y="569118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4250" y="5705475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2813050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5838" y="282733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4922504" y="4014056"/>
            <a:ext cx="3719284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887457" y="4005064"/>
            <a:ext cx="3703593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0" name="Symbol zastępczy zawartości 25"/>
          <p:cNvSpPr>
            <a:spLocks noGrp="1"/>
          </p:cNvSpPr>
          <p:nvPr>
            <p:ph sz="quarter" idx="35"/>
          </p:nvPr>
        </p:nvSpPr>
        <p:spPr>
          <a:xfrm>
            <a:off x="4938731" y="1133736"/>
            <a:ext cx="3742333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1" name="Symbol zastępczy zawartości 25"/>
          <p:cNvSpPr>
            <a:spLocks noGrp="1"/>
          </p:cNvSpPr>
          <p:nvPr>
            <p:ph sz="quarter" idx="36"/>
          </p:nvPr>
        </p:nvSpPr>
        <p:spPr>
          <a:xfrm>
            <a:off x="903652" y="1124744"/>
            <a:ext cx="3726545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0" name="Symbol zastępczy obrazu 25"/>
          <p:cNvSpPr>
            <a:spLocks noGrp="1"/>
          </p:cNvSpPr>
          <p:nvPr>
            <p:ph type="pic" sz="quarter" idx="28"/>
          </p:nvPr>
        </p:nvSpPr>
        <p:spPr>
          <a:xfrm>
            <a:off x="883365" y="4509120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1" name="Symbol zastępczy tekstu 7"/>
          <p:cNvSpPr>
            <a:spLocks noGrp="1"/>
          </p:cNvSpPr>
          <p:nvPr>
            <p:ph type="body" sz="quarter" idx="31"/>
          </p:nvPr>
        </p:nvSpPr>
        <p:spPr>
          <a:xfrm>
            <a:off x="1364708" y="5800180"/>
            <a:ext cx="3228649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3" name="Symbol zastępczy zawartości 2"/>
          <p:cNvSpPr>
            <a:spLocks noGrp="1"/>
          </p:cNvSpPr>
          <p:nvPr>
            <p:ph idx="32"/>
          </p:nvPr>
        </p:nvSpPr>
        <p:spPr>
          <a:xfrm>
            <a:off x="2144297" y="4509119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4" name="Symbol zastępczy obrazu 25"/>
          <p:cNvSpPr>
            <a:spLocks noGrp="1"/>
          </p:cNvSpPr>
          <p:nvPr>
            <p:ph type="pic" sz="quarter" idx="33"/>
          </p:nvPr>
        </p:nvSpPr>
        <p:spPr>
          <a:xfrm>
            <a:off x="4922504" y="4509121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5" name="Symbol zastępczy tekstu 7"/>
          <p:cNvSpPr>
            <a:spLocks noGrp="1"/>
          </p:cNvSpPr>
          <p:nvPr>
            <p:ph type="body" sz="quarter" idx="34"/>
          </p:nvPr>
        </p:nvSpPr>
        <p:spPr>
          <a:xfrm>
            <a:off x="5388363" y="5800181"/>
            <a:ext cx="3261716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7" name="Symbol zastępczy zawartości 2"/>
          <p:cNvSpPr>
            <a:spLocks noGrp="1"/>
          </p:cNvSpPr>
          <p:nvPr>
            <p:ph idx="43"/>
          </p:nvPr>
        </p:nvSpPr>
        <p:spPr>
          <a:xfrm>
            <a:off x="6201020" y="4509120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8" name="Symbol zastępczy obrazu 25"/>
          <p:cNvSpPr>
            <a:spLocks noGrp="1"/>
          </p:cNvSpPr>
          <p:nvPr>
            <p:ph type="pic" sz="quarter" idx="44"/>
          </p:nvPr>
        </p:nvSpPr>
        <p:spPr>
          <a:xfrm>
            <a:off x="899592" y="1628799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9" name="Symbol zastępczy tekstu 7"/>
          <p:cNvSpPr>
            <a:spLocks noGrp="1"/>
          </p:cNvSpPr>
          <p:nvPr>
            <p:ph type="body" sz="quarter" idx="45"/>
          </p:nvPr>
        </p:nvSpPr>
        <p:spPr>
          <a:xfrm>
            <a:off x="1380935" y="2919859"/>
            <a:ext cx="3228649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1" name="Symbol zastępczy zawartości 2"/>
          <p:cNvSpPr>
            <a:spLocks noGrp="1"/>
          </p:cNvSpPr>
          <p:nvPr>
            <p:ph idx="46"/>
          </p:nvPr>
        </p:nvSpPr>
        <p:spPr>
          <a:xfrm>
            <a:off x="2160524" y="1628798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2" name="Symbol zastępczy obrazu 25"/>
          <p:cNvSpPr>
            <a:spLocks noGrp="1"/>
          </p:cNvSpPr>
          <p:nvPr>
            <p:ph type="pic" sz="quarter" idx="47"/>
          </p:nvPr>
        </p:nvSpPr>
        <p:spPr>
          <a:xfrm>
            <a:off x="4938731" y="1628800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63" name="Symbol zastępczy tekstu 7"/>
          <p:cNvSpPr>
            <a:spLocks noGrp="1"/>
          </p:cNvSpPr>
          <p:nvPr>
            <p:ph type="body" sz="quarter" idx="48"/>
          </p:nvPr>
        </p:nvSpPr>
        <p:spPr>
          <a:xfrm>
            <a:off x="5404590" y="2919860"/>
            <a:ext cx="3261716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5" name="Symbol zastępczy zawartości 2"/>
          <p:cNvSpPr>
            <a:spLocks noGrp="1"/>
          </p:cNvSpPr>
          <p:nvPr>
            <p:ph idx="49"/>
          </p:nvPr>
        </p:nvSpPr>
        <p:spPr>
          <a:xfrm>
            <a:off x="6217247" y="1628799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numeru slajdu 5"/>
          <p:cNvSpPr>
            <a:spLocks noGrp="1"/>
          </p:cNvSpPr>
          <p:nvPr>
            <p:ph type="sldNum" sz="quarter" idx="50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A6E05D43-CE8C-45AA-B542-A9E71CD30754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31" name="Symbol zastępczy stopki 14"/>
          <p:cNvSpPr>
            <a:spLocks noGrp="1"/>
          </p:cNvSpPr>
          <p:nvPr>
            <p:ph type="ftr" sz="quarter" idx="5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2162" y="2341740"/>
            <a:ext cx="7944801" cy="1231723"/>
          </a:xfrm>
        </p:spPr>
        <p:txBody>
          <a:bodyPr anchor="b"/>
          <a:lstStyle>
            <a:lvl1pPr algn="l">
              <a:defRPr sz="40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92162" y="3717032"/>
            <a:ext cx="7944801" cy="1356618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6A1BAC1F-7D0A-4E25-9FC5-15E1CF4DE41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5" name="Symbol zastępczy stop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ncowy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z zaokrąglonym rogiem 2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4" name="Prostokąt 3"/>
          <p:cNvSpPr/>
          <p:nvPr userDrawn="1"/>
        </p:nvSpPr>
        <p:spPr>
          <a:xfrm>
            <a:off x="0" y="0"/>
            <a:ext cx="9147175" cy="46038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" name="Prostokąt z zaokrąglonym rogiem 4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 userDrawn="1"/>
        </p:nvSpPr>
        <p:spPr bwMode="auto">
          <a:xfrm>
            <a:off x="3924300" y="1431925"/>
            <a:ext cx="4462463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46800" rIns="72000" bIns="4680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50000"/>
              </a:spcBef>
              <a:defRPr/>
            </a:pPr>
            <a:r>
              <a:rPr lang="pl-PL" sz="2400" b="1" smtClean="0">
                <a:cs typeface="Tahoma" pitchFamily="34" charset="0"/>
              </a:rPr>
              <a:t>Grupa IQS Sp. z o.o.</a:t>
            </a:r>
          </a:p>
          <a:p>
            <a:pPr algn="r">
              <a:spcBef>
                <a:spcPts val="1000"/>
              </a:spcBef>
              <a:defRPr/>
            </a:pPr>
            <a:r>
              <a:rPr lang="pl-PL" smtClean="0">
                <a:cs typeface="Tahoma" pitchFamily="34" charset="0"/>
              </a:rPr>
              <a:t>ul. Francuska 37</a:t>
            </a:r>
          </a:p>
          <a:p>
            <a:pPr algn="r">
              <a:spcBef>
                <a:spcPts val="1000"/>
              </a:spcBef>
              <a:defRPr/>
            </a:pPr>
            <a:r>
              <a:rPr lang="pl-PL" smtClean="0">
                <a:cs typeface="Tahoma" pitchFamily="34" charset="0"/>
              </a:rPr>
              <a:t>03-905 Warszawa</a:t>
            </a:r>
            <a:endParaRPr lang="pl-PL" sz="1600" smtClean="0">
              <a:cs typeface="Tahoma" pitchFamily="34" charset="0"/>
            </a:endParaRPr>
          </a:p>
          <a:p>
            <a:pPr algn="r">
              <a:spcBef>
                <a:spcPts val="1000"/>
              </a:spcBef>
              <a:defRPr/>
            </a:pPr>
            <a:r>
              <a:rPr lang="pl-PL" sz="1600" smtClean="0">
                <a:cs typeface="Tahoma" pitchFamily="34" charset="0"/>
              </a:rPr>
              <a:t>tel. +48 (22) 592 63 00</a:t>
            </a:r>
          </a:p>
          <a:p>
            <a:pPr algn="r">
              <a:spcBef>
                <a:spcPts val="1000"/>
              </a:spcBef>
              <a:defRPr/>
            </a:pPr>
            <a:r>
              <a:rPr lang="pl-PL" sz="1600" smtClean="0">
                <a:cs typeface="Tahoma" pitchFamily="34" charset="0"/>
              </a:rPr>
              <a:t>fax +48 (22) 825 48 70</a:t>
            </a:r>
          </a:p>
          <a:p>
            <a:pPr algn="r">
              <a:spcBef>
                <a:spcPts val="1000"/>
              </a:spcBef>
              <a:defRPr/>
            </a:pPr>
            <a:r>
              <a:rPr lang="pl-PL" sz="1600" b="1" smtClean="0">
                <a:solidFill>
                  <a:srgbClr val="CC0000"/>
                </a:solidFill>
                <a:cs typeface="Tahoma" pitchFamily="34" charset="0"/>
              </a:rPr>
              <a:t> </a:t>
            </a:r>
            <a:endParaRPr lang="pl-PL" sz="1200" b="1" smtClean="0">
              <a:solidFill>
                <a:srgbClr val="CC0000"/>
              </a:solidFill>
              <a:cs typeface="Tahoma" pitchFamily="34" charset="0"/>
            </a:endParaRPr>
          </a:p>
        </p:txBody>
      </p:sp>
      <p:sp>
        <p:nvSpPr>
          <p:cNvPr id="7" name="Podtytuł 2"/>
          <p:cNvSpPr txBox="1">
            <a:spLocks/>
          </p:cNvSpPr>
          <p:nvPr userDrawn="1"/>
        </p:nvSpPr>
        <p:spPr>
          <a:xfrm>
            <a:off x="4786313" y="4365625"/>
            <a:ext cx="3600450" cy="936625"/>
          </a:xfrm>
          <a:prstGeom prst="rect">
            <a:avLst/>
          </a:prstGeom>
        </p:spPr>
        <p:txBody>
          <a:bodyPr rIns="7200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tabLst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pl-PL" dirty="0" smtClean="0">
                <a:cs typeface="Tahoma" pitchFamily="34" charset="0"/>
              </a:rPr>
              <a:t> www.grupaiqs.pl  </a:t>
            </a:r>
            <a:br>
              <a:rPr lang="pl-PL" dirty="0" smtClean="0">
                <a:cs typeface="Tahoma" pitchFamily="34" charset="0"/>
              </a:rPr>
            </a:br>
            <a:r>
              <a:rPr lang="pl-PL" dirty="0" smtClean="0">
                <a:cs typeface="Tahoma" pitchFamily="34" charset="0"/>
              </a:rPr>
              <a:t>maciej.gerc@grupaiqs.pl</a:t>
            </a:r>
          </a:p>
        </p:txBody>
      </p:sp>
      <p:sp>
        <p:nvSpPr>
          <p:cNvPr id="15" name="Symbol zastępczy tekstu 14"/>
          <p:cNvSpPr>
            <a:spLocks noGrp="1"/>
          </p:cNvSpPr>
          <p:nvPr>
            <p:ph type="body" sz="quarter" idx="14"/>
          </p:nvPr>
        </p:nvSpPr>
        <p:spPr>
          <a:xfrm>
            <a:off x="4572001" y="5275330"/>
            <a:ext cx="3814860" cy="719137"/>
          </a:xfrm>
        </p:spPr>
        <p:txBody>
          <a:bodyPr/>
          <a:lstStyle>
            <a:lvl1pPr marL="0" indent="0" algn="r">
              <a:buNone/>
              <a:defRPr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Prostokąt 7"/>
          <p:cNvSpPr/>
          <p:nvPr userDrawn="1"/>
        </p:nvSpPr>
        <p:spPr>
          <a:xfrm>
            <a:off x="4368787" y="5291916"/>
            <a:ext cx="40302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 err="1" smtClean="0">
                <a:cs typeface="Tahoma" pitchFamily="34" charset="0"/>
              </a:rPr>
              <a:t>marta.openchowska@grupaiqs.pl</a:t>
            </a:r>
            <a:endParaRPr lang="pl-PL" b="1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92163" y="836613"/>
            <a:ext cx="795813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82638" y="2827338"/>
            <a:ext cx="797718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82638" y="4800600"/>
            <a:ext cx="7967662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322850"/>
            <a:ext cx="7944062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1435" y="836712"/>
            <a:ext cx="7939222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782554" y="3356992"/>
            <a:ext cx="7954409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782556" y="5301208"/>
            <a:ext cx="7967744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782555" y="2827312"/>
            <a:ext cx="7944911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782557" y="4800556"/>
            <a:ext cx="7954406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409A29E0-790F-4ECD-A9A2-49AA7D8D0B0A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81050" y="836613"/>
            <a:ext cx="3995738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81050" y="2852738"/>
            <a:ext cx="4006850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81050" y="4826000"/>
            <a:ext cx="3995738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0" y="1391685"/>
            <a:ext cx="7957399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80977" y="836712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792900" y="3385096"/>
            <a:ext cx="7957400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782555" y="5367108"/>
            <a:ext cx="7957399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780977" y="2852936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780977" y="4825956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E6E57A7E-3EFD-40C7-9DCC-A40B284894C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>
            <a:off x="792163" y="836613"/>
            <a:ext cx="3851275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0" name="Prostokąt zaokrąglony 9"/>
          <p:cNvSpPr/>
          <p:nvPr userDrawn="1"/>
        </p:nvSpPr>
        <p:spPr>
          <a:xfrm>
            <a:off x="4932363" y="836613"/>
            <a:ext cx="3827462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437980"/>
            <a:ext cx="3851107" cy="124953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1435" y="845546"/>
            <a:ext cx="3852573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4959021" y="1437980"/>
            <a:ext cx="3777944" cy="124953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4932039" y="845546"/>
            <a:ext cx="380492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Symbol zastępczy numeru slajdu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EE3348C3-4D30-48C2-AC52-C6A63FDAFD2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3" name="Symbol zastępczy stopki 11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 rot="16200000">
            <a:off x="38101" y="1582737"/>
            <a:ext cx="2468562" cy="976313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10" name="Prostokąt zaokrąglony 9"/>
          <p:cNvSpPr/>
          <p:nvPr userDrawn="1"/>
        </p:nvSpPr>
        <p:spPr>
          <a:xfrm rot="16200000">
            <a:off x="19051" y="4640262"/>
            <a:ext cx="2506662" cy="976313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51721" y="836714"/>
            <a:ext cx="6685243" cy="24479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 rot="16200000">
            <a:off x="37684" y="1603177"/>
            <a:ext cx="2469159" cy="936229"/>
          </a:xfrm>
        </p:spPr>
        <p:txBody>
          <a:bodyPr lIns="90000" rIns="126000"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2028859" y="3875694"/>
            <a:ext cx="6708105" cy="250605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5"/>
          <p:cNvSpPr>
            <a:spLocks noGrp="1"/>
          </p:cNvSpPr>
          <p:nvPr>
            <p:ph sz="quarter" idx="24"/>
          </p:nvPr>
        </p:nvSpPr>
        <p:spPr>
          <a:xfrm rot="16200000">
            <a:off x="19447" y="4660396"/>
            <a:ext cx="2505634" cy="93622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2028859" y="6453336"/>
            <a:ext cx="6721441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00BC7459-C8F8-44EA-A081-5D98EF6F7929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3" name="Symbol zastępczy stopki 11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98513" y="2827338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98513" y="4810125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98513" y="836613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3" name="Prostokąt zaokrąglony 12"/>
          <p:cNvSpPr/>
          <p:nvPr userDrawn="1"/>
        </p:nvSpPr>
        <p:spPr>
          <a:xfrm>
            <a:off x="2700338" y="857250"/>
            <a:ext cx="6038850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 userDrawn="1"/>
        </p:nvSpPr>
        <p:spPr>
          <a:xfrm>
            <a:off x="2719388" y="2827338"/>
            <a:ext cx="6040437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2719388" y="4810125"/>
            <a:ext cx="6040437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75972" y="933599"/>
            <a:ext cx="5974328" cy="14747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76763" y="908702"/>
            <a:ext cx="1558943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2796138" y="2882204"/>
            <a:ext cx="5954162" cy="151680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2796138" y="4889698"/>
            <a:ext cx="5940826" cy="149163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869769" y="2903665"/>
            <a:ext cx="1572931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869769" y="4889698"/>
            <a:ext cx="1572931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6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F8ED4B9D-7C68-4844-B0FA-FBF29BFD41E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7" name="Symbol zastępczy stopki 2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836613"/>
            <a:ext cx="7957399" cy="55451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914A2F4C-0C27-48B2-894C-F61B75303555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836613"/>
            <a:ext cx="7967662" cy="7715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92163" y="1803400"/>
            <a:ext cx="7967662" cy="4578350"/>
          </a:xfrm>
          <a:prstGeom prst="roundRect">
            <a:avLst>
              <a:gd name="adj" fmla="val 337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5" y="1803400"/>
            <a:ext cx="7967661" cy="45783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2165" y="839542"/>
            <a:ext cx="7958136" cy="76814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0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2073E16-6613-44F8-ACA1-6FA47E9D67F3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5083175"/>
            <a:ext cx="7967662" cy="1298575"/>
          </a:xfrm>
          <a:prstGeom prst="roundRect">
            <a:avLst>
              <a:gd name="adj" fmla="val 8746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92163" y="836613"/>
            <a:ext cx="7967662" cy="4083050"/>
          </a:xfrm>
          <a:prstGeom prst="roundRect">
            <a:avLst>
              <a:gd name="adj" fmla="val 337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4" y="836614"/>
            <a:ext cx="7944800" cy="408373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3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5082607"/>
            <a:ext cx="7977161" cy="129612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9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61F178C9-82A2-4D38-88D8-8FDA0E89D51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>
            <a:off x="5076825" y="2624138"/>
            <a:ext cx="36830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0" name="Prostokąt zaokrąglony 9"/>
          <p:cNvSpPr/>
          <p:nvPr userDrawn="1"/>
        </p:nvSpPr>
        <p:spPr>
          <a:xfrm>
            <a:off x="792163" y="836613"/>
            <a:ext cx="37084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5076825" y="836613"/>
            <a:ext cx="36830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92163" y="2624138"/>
            <a:ext cx="37084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3" y="4406900"/>
            <a:ext cx="7967662" cy="19748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882427"/>
            <a:ext cx="3679227" cy="152591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1" name="Symbol zastępczy zawartości 2"/>
          <p:cNvSpPr>
            <a:spLocks noGrp="1"/>
          </p:cNvSpPr>
          <p:nvPr>
            <p:ph idx="18"/>
          </p:nvPr>
        </p:nvSpPr>
        <p:spPr>
          <a:xfrm>
            <a:off x="782666" y="2695648"/>
            <a:ext cx="3680740" cy="150003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19"/>
          </p:nvPr>
        </p:nvSpPr>
        <p:spPr>
          <a:xfrm>
            <a:off x="5076056" y="882427"/>
            <a:ext cx="3670895" cy="152591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3" name="Symbol zastępczy zawartości 2"/>
          <p:cNvSpPr>
            <a:spLocks noGrp="1"/>
          </p:cNvSpPr>
          <p:nvPr>
            <p:ph idx="20"/>
          </p:nvPr>
        </p:nvSpPr>
        <p:spPr>
          <a:xfrm>
            <a:off x="5076057" y="2695648"/>
            <a:ext cx="3672408" cy="150003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DAD771B1-8E3D-4FFE-BF71-DC6FDBBE4D88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4" name="Symbol zastępczy stopki 14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zaokrąglony 12"/>
          <p:cNvSpPr/>
          <p:nvPr userDrawn="1"/>
        </p:nvSpPr>
        <p:spPr>
          <a:xfrm>
            <a:off x="792163" y="83978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 rogami zaokrąglonymi z jednej strony 13"/>
          <p:cNvSpPr/>
          <p:nvPr userDrawn="1"/>
        </p:nvSpPr>
        <p:spPr>
          <a:xfrm>
            <a:off x="792163" y="83661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5040313" y="83978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6" name="Prostokąt z rogami zaokrąglonymi z jednej strony 15"/>
          <p:cNvSpPr/>
          <p:nvPr userDrawn="1"/>
        </p:nvSpPr>
        <p:spPr>
          <a:xfrm>
            <a:off x="5040313" y="83661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8" name="Prostokąt zaokrąglony 17"/>
          <p:cNvSpPr/>
          <p:nvPr userDrawn="1"/>
        </p:nvSpPr>
        <p:spPr>
          <a:xfrm>
            <a:off x="792163" y="285273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9" name="Prostokąt z rogami zaokrąglonymi z jednej strony 18"/>
          <p:cNvSpPr/>
          <p:nvPr userDrawn="1"/>
        </p:nvSpPr>
        <p:spPr>
          <a:xfrm>
            <a:off x="792163" y="284956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 userDrawn="1"/>
        </p:nvSpPr>
        <p:spPr>
          <a:xfrm>
            <a:off x="5040313" y="285273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1" name="Prostokąt z rogami zaokrąglonymi z jednej strony 20"/>
          <p:cNvSpPr/>
          <p:nvPr userDrawn="1"/>
        </p:nvSpPr>
        <p:spPr>
          <a:xfrm>
            <a:off x="5040313" y="284956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3" y="4876800"/>
            <a:ext cx="7967662" cy="15049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1340768"/>
            <a:ext cx="3679227" cy="137085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1" name="Symbol zastępczy zawartości 2"/>
          <p:cNvSpPr>
            <a:spLocks noGrp="1"/>
          </p:cNvSpPr>
          <p:nvPr>
            <p:ph idx="18"/>
          </p:nvPr>
        </p:nvSpPr>
        <p:spPr>
          <a:xfrm>
            <a:off x="782666" y="3429446"/>
            <a:ext cx="3680740" cy="129569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19"/>
          </p:nvPr>
        </p:nvSpPr>
        <p:spPr>
          <a:xfrm>
            <a:off x="5040636" y="1340768"/>
            <a:ext cx="3706316" cy="137085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3" name="Symbol zastępczy zawartości 2"/>
          <p:cNvSpPr>
            <a:spLocks noGrp="1"/>
          </p:cNvSpPr>
          <p:nvPr>
            <p:ph idx="20"/>
          </p:nvPr>
        </p:nvSpPr>
        <p:spPr>
          <a:xfrm>
            <a:off x="5039907" y="3429446"/>
            <a:ext cx="3708557" cy="129569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7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28675" y="841236"/>
            <a:ext cx="3633217" cy="398702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4" name="Symbol zastępczy zawartości 25"/>
          <p:cNvSpPr>
            <a:spLocks noGrp="1"/>
          </p:cNvSpPr>
          <p:nvPr>
            <p:ph sz="quarter" idx="21"/>
          </p:nvPr>
        </p:nvSpPr>
        <p:spPr>
          <a:xfrm>
            <a:off x="5077147" y="841236"/>
            <a:ext cx="3633217" cy="398702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7" name="Symbol zastępczy zawartości 25"/>
          <p:cNvSpPr>
            <a:spLocks noGrp="1"/>
          </p:cNvSpPr>
          <p:nvPr>
            <p:ph sz="quarter" idx="22"/>
          </p:nvPr>
        </p:nvSpPr>
        <p:spPr>
          <a:xfrm>
            <a:off x="828675" y="2874027"/>
            <a:ext cx="3633217" cy="410957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6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5077147" y="2874027"/>
            <a:ext cx="3633217" cy="410957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numeru slajdu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9AFC6DB4-6067-4280-95C5-F35B7031F5A3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25" name="Symbol zastępczy stopki 28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4941888"/>
            <a:ext cx="7967662" cy="1443037"/>
          </a:xfrm>
          <a:prstGeom prst="roundRect">
            <a:avLst>
              <a:gd name="adj" fmla="val 19502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4" y="836614"/>
            <a:ext cx="7944800" cy="39605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3" name="Symbol zastępczy zawartości 2"/>
          <p:cNvSpPr>
            <a:spLocks noGrp="1"/>
          </p:cNvSpPr>
          <p:nvPr>
            <p:ph idx="17"/>
          </p:nvPr>
        </p:nvSpPr>
        <p:spPr>
          <a:xfrm>
            <a:off x="838200" y="4941168"/>
            <a:ext cx="7898764" cy="144058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EF5FFE82-BA88-46DD-8584-3023631C9E88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84225" y="4664075"/>
            <a:ext cx="2419350" cy="1728788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92163" y="849313"/>
            <a:ext cx="2411412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3556000" y="4652963"/>
            <a:ext cx="2420938" cy="1728787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3" name="Prostokąt zaokrąglony 12"/>
          <p:cNvSpPr/>
          <p:nvPr userDrawn="1"/>
        </p:nvSpPr>
        <p:spPr>
          <a:xfrm>
            <a:off x="6327775" y="4652963"/>
            <a:ext cx="2420938" cy="1728787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 userDrawn="1"/>
        </p:nvSpPr>
        <p:spPr>
          <a:xfrm>
            <a:off x="3563938" y="836613"/>
            <a:ext cx="2411412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6337300" y="849313"/>
            <a:ext cx="2411413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68343" y="928298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61359" y="4736065"/>
            <a:ext cx="2200676" cy="156081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zawartości 25"/>
          <p:cNvSpPr>
            <a:spLocks noGrp="1"/>
          </p:cNvSpPr>
          <p:nvPr>
            <p:ph sz="quarter" idx="17"/>
          </p:nvPr>
        </p:nvSpPr>
        <p:spPr>
          <a:xfrm>
            <a:off x="3667468" y="4725126"/>
            <a:ext cx="2200676" cy="1560819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9" name="Symbol zastępczy zawartości 25"/>
          <p:cNvSpPr>
            <a:spLocks noGrp="1"/>
          </p:cNvSpPr>
          <p:nvPr>
            <p:ph sz="quarter" idx="18"/>
          </p:nvPr>
        </p:nvSpPr>
        <p:spPr>
          <a:xfrm>
            <a:off x="6405975" y="4725126"/>
            <a:ext cx="2200676" cy="1560819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9"/>
          </p:nvPr>
        </p:nvSpPr>
        <p:spPr>
          <a:xfrm>
            <a:off x="3640068" y="915747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20"/>
          </p:nvPr>
        </p:nvSpPr>
        <p:spPr>
          <a:xfrm>
            <a:off x="6412959" y="928298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6" name="Symbol zastępczy numeru slajdu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B6CD8230-64A9-4CBF-BD6C-5AA5862F1633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2163" y="836613"/>
            <a:ext cx="2908981" cy="115222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779912" y="836614"/>
            <a:ext cx="4957051" cy="55451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792161" y="2132856"/>
            <a:ext cx="2908981" cy="424889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04D20873-4D15-44BB-8997-014960911A5A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92901" y="836613"/>
            <a:ext cx="7957399" cy="55451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A7B88707-C8FA-466D-8C8C-CDE0033D61C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836613"/>
            <a:ext cx="2057400" cy="5545137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92161" y="836613"/>
            <a:ext cx="5684839" cy="55451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672AB232-07F5-429D-AA65-32D05987350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836613"/>
            <a:ext cx="5486400" cy="389096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014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789814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0DD365F4-E7B9-4F70-8ECE-234B0B61E347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fli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125" y="1700213"/>
            <a:ext cx="197167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836613"/>
            <a:ext cx="5363275" cy="55451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C50931EA-D542-4C3A-A929-E0543AE68E0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82638" y="839788"/>
            <a:ext cx="797718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384300"/>
            <a:ext cx="7957399" cy="49974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82665" y="836712"/>
            <a:ext cx="7954299" cy="414033"/>
          </a:xfrm>
        </p:spPr>
        <p:txBody>
          <a:bodyPr/>
          <a:lstStyle>
            <a:lvl1pPr>
              <a:buClr>
                <a:schemeClr val="bg1"/>
              </a:buClr>
              <a:buSzPct val="75000"/>
              <a:buFont typeface="Wingdings" pitchFamily="2" charset="2"/>
              <a:buChar char="n"/>
              <a:defRPr sz="18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10" name="Symbol zastępczy numeru slajd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119572AB-4707-46F5-A91A-2EFAE79B22D5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782664" y="836613"/>
            <a:ext cx="3789335" cy="554513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004048" y="836613"/>
            <a:ext cx="3732916" cy="554513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49CB2DA6-E26B-4D22-AFAF-2A2FD8C66AE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82665" y="836712"/>
            <a:ext cx="37763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782665" y="1620490"/>
            <a:ext cx="3776388" cy="47612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991100" y="836712"/>
            <a:ext cx="3757364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991100" y="1620490"/>
            <a:ext cx="3757364" cy="47612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10" name="Symbol zastępczy tekstu 7"/>
          <p:cNvSpPr>
            <a:spLocks noGrp="1"/>
          </p:cNvSpPr>
          <p:nvPr>
            <p:ph type="body" sz="quarter" idx="13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C73D9F81-8FFC-4B9F-A221-BE287FC59D6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5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36A6DCB2-27AB-4657-B846-73D4E99910B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55953473-F6FF-4F42-9780-9D6328A62565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główek sekcji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zaokrąglonym rogiem 4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6"/>
          <p:cNvSpPr/>
          <p:nvPr userDrawn="1"/>
        </p:nvSpPr>
        <p:spPr>
          <a:xfrm>
            <a:off x="0" y="0"/>
            <a:ext cx="9144000" cy="365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708275"/>
            <a:ext cx="4005259" cy="2736949"/>
          </a:xfrm>
        </p:spPr>
        <p:txBody>
          <a:bodyPr anchor="t"/>
          <a:lstStyle>
            <a:lvl1pPr algn="l">
              <a:defRPr sz="28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4" name="Symbol zastępczy obrazu 7"/>
          <p:cNvSpPr>
            <a:spLocks noGrp="1"/>
          </p:cNvSpPr>
          <p:nvPr>
            <p:ph type="pic" sz="quarter" idx="11"/>
          </p:nvPr>
        </p:nvSpPr>
        <p:spPr>
          <a:xfrm>
            <a:off x="5340424" y="2708920"/>
            <a:ext cx="3048000" cy="2018369"/>
          </a:xfrm>
          <a:prstGeom prst="roundRect">
            <a:avLst>
              <a:gd name="adj" fmla="val 10568"/>
            </a:avLst>
          </a:prstGeom>
          <a:ln w="19050"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daty 8"/>
          <p:cNvSpPr>
            <a:spLocks noGrp="1"/>
          </p:cNvSpPr>
          <p:nvPr>
            <p:ph type="dt" sz="half" idx="12"/>
          </p:nvPr>
        </p:nvSpPr>
        <p:spPr>
          <a:xfrm>
            <a:off x="7691438" y="6237288"/>
            <a:ext cx="106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10"/>
          <p:cNvSpPr>
            <a:spLocks noGrp="1"/>
          </p:cNvSpPr>
          <p:nvPr>
            <p:ph type="ftr" sz="quarter" idx="13"/>
          </p:nvPr>
        </p:nvSpPr>
        <p:spPr>
          <a:xfrm>
            <a:off x="33338" y="6661150"/>
            <a:ext cx="7967662" cy="177800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1113" y="-9525"/>
            <a:ext cx="9156701" cy="84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stokąt z zaokrąglonym rogiem 6"/>
          <p:cNvSpPr/>
          <p:nvPr/>
        </p:nvSpPr>
        <p:spPr>
          <a:xfrm>
            <a:off x="354013" y="1196975"/>
            <a:ext cx="215900" cy="5661025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9" name="Rectangle 35"/>
          <p:cNvSpPr>
            <a:spLocks noChangeArrowheads="1"/>
          </p:cNvSpPr>
          <p:nvPr/>
        </p:nvSpPr>
        <p:spPr bwMode="auto">
          <a:xfrm>
            <a:off x="0" y="836613"/>
            <a:ext cx="522288" cy="6021387"/>
          </a:xfrm>
          <a:prstGeom prst="round1Rect">
            <a:avLst/>
          </a:prstGeom>
          <a:solidFill>
            <a:srgbClr val="AF000A"/>
          </a:solidFill>
          <a:ln w="9525">
            <a:noFill/>
            <a:miter lim="800000"/>
            <a:headEnd/>
            <a:tailEnd/>
          </a:ln>
          <a:effectLst/>
        </p:spPr>
        <p:txBody>
          <a:bodyPr lIns="91432" tIns="0" rIns="413966" bIns="0" anchor="ctr"/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endParaRPr lang="pl-PL" dirty="0">
              <a:latin typeface="Tahoma" charset="0"/>
              <a:cs typeface="+mn-cs"/>
            </a:endParaRPr>
          </a:p>
        </p:txBody>
      </p:sp>
      <p:pic>
        <p:nvPicPr>
          <p:cNvPr id="1029" name="Picture 4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85725" y="150813"/>
            <a:ext cx="639763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782638" y="44450"/>
            <a:ext cx="7102475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l-PL" smtClean="0"/>
          </a:p>
        </p:txBody>
      </p:sp>
      <p:sp>
        <p:nvSpPr>
          <p:cNvPr id="1031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792163" y="828675"/>
            <a:ext cx="7958137" cy="555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795338" y="6394450"/>
            <a:ext cx="1068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 rot="16200000">
            <a:off x="-2393157" y="3371057"/>
            <a:ext cx="5268913" cy="463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0" y="6381750"/>
            <a:ext cx="5254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5F090A38-A3CF-4D06-99DD-8DFDFB200984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grpSp>
        <p:nvGrpSpPr>
          <p:cNvPr id="1035" name="Grupa 12" hidden="1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904413" cy="6858000"/>
          </a:xfrm>
        </p:grpSpPr>
        <p:cxnSp>
          <p:nvCxnSpPr>
            <p:cNvPr id="14" name="Łącznik prosty 13"/>
            <p:cNvCxnSpPr/>
            <p:nvPr userDrawn="1"/>
          </p:nvCxnSpPr>
          <p:spPr>
            <a:xfrm rot="5400000">
              <a:off x="-2570961" y="3429000"/>
              <a:ext cx="68580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/>
            <p:cNvCxnSpPr/>
            <p:nvPr userDrawn="1"/>
          </p:nvCxnSpPr>
          <p:spPr>
            <a:xfrm rot="5400000">
              <a:off x="6059290" y="3429000"/>
              <a:ext cx="68580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15"/>
            <p:cNvCxnSpPr/>
            <p:nvPr userDrawn="1"/>
          </p:nvCxnSpPr>
          <p:spPr>
            <a:xfrm>
              <a:off x="0" y="6381750"/>
              <a:ext cx="9904413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Łącznik prosty 16"/>
            <p:cNvCxnSpPr/>
            <p:nvPr userDrawn="1"/>
          </p:nvCxnSpPr>
          <p:spPr>
            <a:xfrm>
              <a:off x="0" y="765175"/>
              <a:ext cx="9904413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Prostokąt 17"/>
          <p:cNvSpPr/>
          <p:nvPr/>
        </p:nvSpPr>
        <p:spPr>
          <a:xfrm rot="5400000" flipV="1">
            <a:off x="5691982" y="3404393"/>
            <a:ext cx="6858000" cy="492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pic>
        <p:nvPicPr>
          <p:cNvPr id="1037" name="Picture 2" descr="Herb m.st. Warszawy"/>
          <p:cNvPicPr>
            <a:picLocks noChangeAspect="1" noChangeArrowheads="1"/>
          </p:cNvPicPr>
          <p:nvPr userDrawn="1"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8542338" y="44450"/>
            <a:ext cx="42227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  <p:sldLayoutId id="2147483799" r:id="rId19"/>
    <p:sldLayoutId id="2147483800" r:id="rId20"/>
    <p:sldLayoutId id="2147483801" r:id="rId21"/>
    <p:sldLayoutId id="2147483802" r:id="rId22"/>
    <p:sldLayoutId id="2147483803" r:id="rId23"/>
    <p:sldLayoutId id="2147483804" r:id="rId24"/>
    <p:sldLayoutId id="2147483805" r:id="rId25"/>
    <p:sldLayoutId id="2147483806" r:id="rId26"/>
    <p:sldLayoutId id="2147483807" r:id="rId27"/>
    <p:sldLayoutId id="2147483808" r:id="rId28"/>
    <p:sldLayoutId id="2147483809" r:id="rId29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 kern="1200">
          <a:solidFill>
            <a:srgbClr val="AF000A"/>
          </a:solidFill>
          <a:latin typeface="Tahoma" pitchFamily="34" charset="0"/>
          <a:ea typeface="+mj-ea"/>
          <a:cs typeface="Tahom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6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3.xml"/><Relationship Id="rId4" Type="http://schemas.openxmlformats.org/officeDocument/2006/relationships/chart" Target="../charts/char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ytuł 1"/>
          <p:cNvSpPr>
            <a:spLocks noGrp="1"/>
          </p:cNvSpPr>
          <p:nvPr>
            <p:ph type="ctrTitle"/>
          </p:nvPr>
        </p:nvSpPr>
        <p:spPr>
          <a:xfrm>
            <a:off x="468313" y="3141663"/>
            <a:ext cx="8207375" cy="19446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pl-PL" sz="2800" smtClean="0"/>
              <a:t>TAJEMNICZY KLIENT</a:t>
            </a:r>
            <a:br>
              <a:rPr lang="pl-PL" sz="2800" smtClean="0"/>
            </a:br>
            <a:r>
              <a:rPr lang="pl-PL" sz="2800" smtClean="0"/>
              <a:t>URZĄD DZIELNICY URSUS</a:t>
            </a:r>
            <a:br>
              <a:rPr lang="pl-PL" sz="2800" smtClean="0"/>
            </a:br>
            <a:r>
              <a:rPr lang="pl-PL" sz="2800" smtClean="0"/>
              <a:t/>
            </a:r>
            <a:br>
              <a:rPr lang="pl-PL" sz="2800" smtClean="0"/>
            </a:br>
            <a:r>
              <a:rPr lang="pl-PL" sz="2000" b="0" smtClean="0"/>
              <a:t>RAPORT Z BADANIA</a:t>
            </a:r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31748" name="pole tekstowe 5"/>
          <p:cNvSpPr txBox="1">
            <a:spLocks noChangeArrowheads="1"/>
          </p:cNvSpPr>
          <p:nvPr/>
        </p:nvSpPr>
        <p:spPr bwMode="auto">
          <a:xfrm>
            <a:off x="4248150" y="5157788"/>
            <a:ext cx="6084888" cy="103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>
            <a:spAutoFit/>
          </a:bodyPr>
          <a:lstStyle/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r>
              <a:rPr lang="pl-PL" b="1">
                <a:cs typeface="Tahoma" pitchFamily="34" charset="0"/>
              </a:rPr>
              <a:t>Centrum Komunikacji Społecznej</a:t>
            </a:r>
          </a:p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r>
              <a:rPr lang="pl-PL" b="1">
                <a:cs typeface="Tahoma" pitchFamily="34" charset="0"/>
              </a:rPr>
              <a:t>Urzędu m.st. Warszawy</a:t>
            </a:r>
          </a:p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endParaRPr lang="pl-PL">
              <a:cs typeface="Tahoma" pitchFamily="34" charset="0"/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dirty="0" smtClean="0"/>
              <a:t>Warszawa,  19 grudnia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/>
          <p:cNvSpPr txBox="1">
            <a:spLocks/>
          </p:cNvSpPr>
          <p:nvPr/>
        </p:nvSpPr>
        <p:spPr>
          <a:xfrm>
            <a:off x="792163" y="31750"/>
            <a:ext cx="7102475" cy="6604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l-PL" sz="2000" b="1" dirty="0">
                <a:solidFill>
                  <a:srgbClr val="AF000A"/>
                </a:solidFill>
                <a:ea typeface="+mj-ea"/>
                <a:cs typeface="Tahoma" pitchFamily="34" charset="0"/>
              </a:rPr>
              <a:t>Urząd dzielnicy Ursus</a:t>
            </a:r>
          </a:p>
        </p:txBody>
      </p:sp>
      <p:sp>
        <p:nvSpPr>
          <p:cNvPr id="4096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(4)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40966" name="Rectangle 3"/>
          <p:cNvSpPr>
            <a:spLocks noChangeArrowheads="1"/>
          </p:cNvSpPr>
          <p:nvPr/>
        </p:nvSpPr>
        <p:spPr bwMode="auto">
          <a:xfrm>
            <a:off x="792163" y="1639833"/>
            <a:ext cx="35988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Gdzie znajdują się </a:t>
            </a:r>
            <a:r>
              <a:rPr lang="pl-PL" sz="1200" u="sng" dirty="0"/>
              <a:t>formularze / wnioski</a:t>
            </a:r>
            <a:r>
              <a:rPr lang="pl-PL" sz="1200" dirty="0"/>
              <a:t>?</a:t>
            </a:r>
            <a:endParaRPr lang="en-GB" sz="1200" dirty="0"/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842963" y="2166938"/>
          <a:ext cx="8291512" cy="324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Symbol zastępczy numeru slajdu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914A2F4C-0C27-48B2-894C-F61B75303555}" type="slidenum">
              <a:rPr lang="pl-PL" smtClean="0"/>
              <a:pPr>
                <a:defRPr/>
              </a:pPr>
              <a:t>10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Ursus</a:t>
            </a:r>
          </a:p>
        </p:txBody>
      </p:sp>
      <p:sp>
        <p:nvSpPr>
          <p:cNvPr id="41989" name="Rectangle 4"/>
          <p:cNvSpPr>
            <a:spLocks noChangeArrowheads="1"/>
          </p:cNvSpPr>
          <p:nvPr/>
        </p:nvSpPr>
        <p:spPr bwMode="auto">
          <a:xfrm>
            <a:off x="782638" y="3975100"/>
            <a:ext cx="7199312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</a:t>
            </a:r>
            <a:r>
              <a:rPr lang="pl-PL" sz="1200" u="sng" dirty="0"/>
              <a:t>formularze / wnioski </a:t>
            </a:r>
            <a:r>
              <a:rPr lang="pl-PL" sz="1200" dirty="0"/>
              <a:t>na terenie urzędu są w miejscu, w którym łatwo je zauważyć?</a:t>
            </a:r>
          </a:p>
        </p:txBody>
      </p:sp>
      <p:sp>
        <p:nvSpPr>
          <p:cNvPr id="41990" name="Text Box 7"/>
          <p:cNvSpPr txBox="1">
            <a:spLocks noChangeArrowheads="1"/>
          </p:cNvSpPr>
          <p:nvPr/>
        </p:nvSpPr>
        <p:spPr bwMode="auto">
          <a:xfrm>
            <a:off x="782638" y="1279793"/>
            <a:ext cx="53340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</a:t>
            </a:r>
            <a:r>
              <a:rPr lang="pl-PL" sz="1200" u="sng" dirty="0"/>
              <a:t>formularze / wnioski</a:t>
            </a:r>
            <a:r>
              <a:rPr lang="pl-PL" sz="1200" dirty="0"/>
              <a:t>, które są na terenie urzędu są uporządkowane</a:t>
            </a:r>
          </a:p>
        </p:txBody>
      </p:sp>
      <p:sp>
        <p:nvSpPr>
          <p:cNvPr id="4199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(5)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2" name="Object 2"/>
          <p:cNvGraphicFramePr>
            <a:graphicFrameLocks noChangeAspect="1"/>
          </p:cNvGraphicFramePr>
          <p:nvPr/>
        </p:nvGraphicFramePr>
        <p:xfrm>
          <a:off x="706438" y="1754188"/>
          <a:ext cx="7704137" cy="215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2"/>
          <p:cNvGraphicFramePr>
            <a:graphicFrameLocks noChangeAspect="1"/>
          </p:cNvGraphicFramePr>
          <p:nvPr/>
        </p:nvGraphicFramePr>
        <p:xfrm>
          <a:off x="719138" y="4394200"/>
          <a:ext cx="7704137" cy="215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Symbol zastępczy numeru slajdu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914A2F4C-0C27-48B2-894C-F61B75303555}" type="slidenum">
              <a:rPr lang="pl-PL" smtClean="0"/>
              <a:pPr>
                <a:defRPr/>
              </a:pPr>
              <a:t>11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Ursus</a:t>
            </a:r>
          </a:p>
        </p:txBody>
      </p:sp>
      <p:sp>
        <p:nvSpPr>
          <p:cNvPr id="4301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(6)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43014" name="Rectangle 3"/>
          <p:cNvSpPr>
            <a:spLocks noChangeArrowheads="1"/>
          </p:cNvSpPr>
          <p:nvPr/>
        </p:nvSpPr>
        <p:spPr bwMode="auto">
          <a:xfrm>
            <a:off x="782638" y="1279793"/>
            <a:ext cx="591502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Gdzie znajdują się wzory wypełnionych </a:t>
            </a:r>
            <a:r>
              <a:rPr lang="pl-PL" sz="1200" u="sng" dirty="0"/>
              <a:t>formularzy / wniosków</a:t>
            </a:r>
            <a:r>
              <a:rPr lang="pl-PL" sz="1200" dirty="0"/>
              <a:t>?</a:t>
            </a:r>
            <a:endParaRPr lang="en-GB" sz="1200" dirty="0"/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735013" y="1689100"/>
          <a:ext cx="8291512" cy="412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Symbol zastępczy numeru slajdu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914A2F4C-0C27-48B2-894C-F61B75303555}" type="slidenum">
              <a:rPr lang="pl-PL" smtClean="0"/>
              <a:pPr>
                <a:defRPr/>
              </a:pPr>
              <a:t>12</a:t>
            </a:fld>
            <a:endParaRPr lang="pl-PL" dirty="0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40" name="Prostokąt 12"/>
          <p:cNvSpPr>
            <a:spLocks noChangeArrowheads="1"/>
          </p:cNvSpPr>
          <p:nvPr/>
        </p:nvSpPr>
        <p:spPr bwMode="auto">
          <a:xfrm>
            <a:off x="684213" y="1609725"/>
            <a:ext cx="2767012" cy="457048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l-PL" sz="1100" dirty="0">
                <a:latin typeface="Arial" charset="0"/>
              </a:rPr>
              <a:t>Czy odległość blatów  stolików od wzorów wypełnionych formularzy  wniosków na tablicach  w skoroszytach jest odpowiednia?</a:t>
            </a:r>
          </a:p>
          <a:p>
            <a:pPr algn="r"/>
            <a:endParaRPr lang="pl-PL" sz="1100" dirty="0">
              <a:latin typeface="Arial" charset="0"/>
            </a:endParaRPr>
          </a:p>
          <a:p>
            <a:pPr algn="r"/>
            <a:r>
              <a:rPr lang="pl-PL" sz="1100" dirty="0" smtClean="0">
                <a:latin typeface="Arial" charset="0"/>
              </a:rPr>
              <a:t>Czy </a:t>
            </a:r>
            <a:r>
              <a:rPr lang="pl-PL" sz="1100" dirty="0">
                <a:latin typeface="Arial" charset="0"/>
              </a:rPr>
              <a:t>liczba blatów  stolików do pisania formularzy  wniosków jest wystarczająca?</a:t>
            </a:r>
          </a:p>
          <a:p>
            <a:pPr algn="r"/>
            <a:r>
              <a:rPr lang="pl-PL" sz="1100" dirty="0" smtClean="0">
                <a:latin typeface="Arial" charset="0"/>
              </a:rPr>
              <a:t/>
            </a:r>
            <a:br>
              <a:rPr lang="pl-PL" sz="1100" dirty="0" smtClean="0">
                <a:latin typeface="Arial" charset="0"/>
              </a:rPr>
            </a:br>
            <a:endParaRPr lang="pl-PL" sz="500" dirty="0">
              <a:latin typeface="Arial" charset="0"/>
            </a:endParaRPr>
          </a:p>
          <a:p>
            <a:pPr algn="r"/>
            <a:r>
              <a:rPr lang="pl-PL" sz="1100" dirty="0">
                <a:latin typeface="Arial" charset="0"/>
              </a:rPr>
              <a:t>Czy liczba miejsc siedzących dla oczekujących jest wystarczająca?</a:t>
            </a:r>
          </a:p>
          <a:p>
            <a:pPr algn="r"/>
            <a:endParaRPr lang="pl-PL" sz="1100" dirty="0">
              <a:latin typeface="Arial" charset="0"/>
            </a:endParaRPr>
          </a:p>
          <a:p>
            <a:pPr algn="r"/>
            <a:endParaRPr lang="pl-PL" sz="1100" dirty="0">
              <a:latin typeface="Arial" charset="0"/>
            </a:endParaRPr>
          </a:p>
          <a:p>
            <a:pPr algn="r"/>
            <a:endParaRPr lang="pl-PL" sz="1100" dirty="0">
              <a:latin typeface="Arial" charset="0"/>
            </a:endParaRPr>
          </a:p>
          <a:p>
            <a:pPr algn="r"/>
            <a:r>
              <a:rPr lang="pl-PL" sz="1100" dirty="0">
                <a:latin typeface="Arial" charset="0"/>
              </a:rPr>
              <a:t>Czy są dostępne bezpłatne gazetki  wydawnictwa urzędu na terenie urzędu?</a:t>
            </a:r>
          </a:p>
          <a:p>
            <a:pPr algn="r"/>
            <a:endParaRPr lang="pl-PL" sz="1100" dirty="0">
              <a:latin typeface="Arial" charset="0"/>
            </a:endParaRPr>
          </a:p>
          <a:p>
            <a:pPr algn="r"/>
            <a:endParaRPr lang="pl-PL" sz="1100" dirty="0">
              <a:latin typeface="Arial" charset="0"/>
            </a:endParaRPr>
          </a:p>
          <a:p>
            <a:pPr algn="r"/>
            <a:endParaRPr lang="pl-PL" sz="1100" dirty="0">
              <a:latin typeface="Arial" charset="0"/>
            </a:endParaRPr>
          </a:p>
          <a:p>
            <a:pPr algn="r"/>
            <a:r>
              <a:rPr lang="pl-PL" sz="1100" dirty="0">
                <a:latin typeface="Arial" charset="0"/>
              </a:rPr>
              <a:t>Czy działa system numerkowy?</a:t>
            </a:r>
          </a:p>
          <a:p>
            <a:pPr algn="r"/>
            <a:endParaRPr lang="pl-PL" sz="1100" dirty="0">
              <a:latin typeface="Arial" charset="0"/>
            </a:endParaRPr>
          </a:p>
          <a:p>
            <a:pPr algn="r"/>
            <a:endParaRPr lang="pl-PL" sz="1100" dirty="0">
              <a:latin typeface="Arial" charset="0"/>
            </a:endParaRPr>
          </a:p>
          <a:p>
            <a:pPr algn="r"/>
            <a:endParaRPr lang="pl-PL" sz="1100" dirty="0">
              <a:latin typeface="Arial" charset="0"/>
            </a:endParaRPr>
          </a:p>
          <a:p>
            <a:pPr algn="r"/>
            <a:r>
              <a:rPr lang="pl-PL" sz="1100" dirty="0">
                <a:latin typeface="Arial" charset="0"/>
              </a:rPr>
              <a:t>Czy któryś z pracowników podszedł i zaoferował pomoc?</a:t>
            </a:r>
          </a:p>
        </p:txBody>
      </p:sp>
      <p:sp>
        <p:nvSpPr>
          <p:cNvPr id="4403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Ursus</a:t>
            </a:r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(7)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6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451225" y="1433513"/>
          <a:ext cx="4594225" cy="4865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4039" name="pole tekstowe 6"/>
          <p:cNvSpPr txBox="1">
            <a:spLocks noChangeArrowheads="1"/>
          </p:cNvSpPr>
          <p:nvPr/>
        </p:nvSpPr>
        <p:spPr bwMode="auto">
          <a:xfrm>
            <a:off x="8162925" y="15716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1" name="pole tekstowe 6"/>
          <p:cNvSpPr txBox="1">
            <a:spLocks noChangeArrowheads="1"/>
          </p:cNvSpPr>
          <p:nvPr/>
        </p:nvSpPr>
        <p:spPr bwMode="auto">
          <a:xfrm>
            <a:off x="8169275" y="233997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2" name="pole tekstowe 6"/>
          <p:cNvSpPr txBox="1">
            <a:spLocks noChangeArrowheads="1"/>
          </p:cNvSpPr>
          <p:nvPr/>
        </p:nvSpPr>
        <p:spPr bwMode="auto">
          <a:xfrm>
            <a:off x="8166100" y="31083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3" name="pole tekstowe 6"/>
          <p:cNvSpPr txBox="1">
            <a:spLocks noChangeArrowheads="1"/>
          </p:cNvSpPr>
          <p:nvPr/>
        </p:nvSpPr>
        <p:spPr bwMode="auto">
          <a:xfrm>
            <a:off x="8162925" y="3886200"/>
            <a:ext cx="120015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2009 (N=20)</a:t>
            </a:r>
          </a:p>
        </p:txBody>
      </p:sp>
      <p:sp>
        <p:nvSpPr>
          <p:cNvPr id="44044" name="pole tekstowe 6"/>
          <p:cNvSpPr txBox="1">
            <a:spLocks noChangeArrowheads="1"/>
          </p:cNvSpPr>
          <p:nvPr/>
        </p:nvSpPr>
        <p:spPr bwMode="auto">
          <a:xfrm>
            <a:off x="8169275" y="4654550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5" name="pole tekstowe 6"/>
          <p:cNvSpPr txBox="1">
            <a:spLocks noChangeArrowheads="1"/>
          </p:cNvSpPr>
          <p:nvPr/>
        </p:nvSpPr>
        <p:spPr bwMode="auto">
          <a:xfrm>
            <a:off x="8166100" y="54324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14" name="Symbol zastępczy numeru slajdu 1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914A2F4C-0C27-48B2-894C-F61B75303555}" type="slidenum">
              <a:rPr lang="pl-PL" smtClean="0"/>
              <a:pPr>
                <a:defRPr/>
              </a:pPr>
              <a:t>13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Wygląd zewnętrzny urzędnika i jego stanowisko pracy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Ursus</a:t>
            </a:r>
          </a:p>
        </p:txBody>
      </p:sp>
      <p:sp>
        <p:nvSpPr>
          <p:cNvPr id="46085" name="Text Box 4"/>
          <p:cNvSpPr txBox="1">
            <a:spLocks noChangeArrowheads="1"/>
          </p:cNvSpPr>
          <p:nvPr/>
        </p:nvSpPr>
        <p:spPr bwMode="auto">
          <a:xfrm>
            <a:off x="972964" y="4527451"/>
            <a:ext cx="2230438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ma identyfikator z imieniem  i nazwiskiem?</a:t>
            </a:r>
          </a:p>
        </p:txBody>
      </p:sp>
      <p:sp>
        <p:nvSpPr>
          <p:cNvPr id="46086" name="Text Box 5"/>
          <p:cNvSpPr txBox="1">
            <a:spLocks noChangeArrowheads="1"/>
          </p:cNvSpPr>
          <p:nvPr/>
        </p:nvSpPr>
        <p:spPr bwMode="auto">
          <a:xfrm>
            <a:off x="972964" y="3066951"/>
            <a:ext cx="2230438" cy="276999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na biurku są naczynia?</a:t>
            </a:r>
          </a:p>
        </p:txBody>
      </p:sp>
      <p:sp>
        <p:nvSpPr>
          <p:cNvPr id="46087" name="Text Box 6"/>
          <p:cNvSpPr txBox="1">
            <a:spLocks noChangeArrowheads="1"/>
          </p:cNvSpPr>
          <p:nvPr/>
        </p:nvSpPr>
        <p:spPr bwMode="auto">
          <a:xfrm>
            <a:off x="972964" y="3686076"/>
            <a:ext cx="2230438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na biurku urzędnika znajdują się tylko przedmioty związane z pracą? </a:t>
            </a:r>
          </a:p>
        </p:txBody>
      </p:sp>
      <p:sp>
        <p:nvSpPr>
          <p:cNvPr id="46088" name="Text Box 7"/>
          <p:cNvSpPr txBox="1">
            <a:spLocks noChangeArrowheads="1"/>
          </p:cNvSpPr>
          <p:nvPr/>
        </p:nvSpPr>
        <p:spPr bwMode="auto">
          <a:xfrm>
            <a:off x="972964" y="2177951"/>
            <a:ext cx="2220913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na biurku urzędnika jest porządek? </a:t>
            </a:r>
          </a:p>
        </p:txBody>
      </p:sp>
      <p:sp>
        <p:nvSpPr>
          <p:cNvPr id="46089" name="AutoShape 8"/>
          <p:cNvSpPr>
            <a:spLocks noChangeArrowheads="1"/>
          </p:cNvSpPr>
          <p:nvPr/>
        </p:nvSpPr>
        <p:spPr bwMode="auto">
          <a:xfrm>
            <a:off x="1258888" y="5285213"/>
            <a:ext cx="1041400" cy="296013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99FF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2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46090" name="Text Box 9"/>
          <p:cNvSpPr txBox="1">
            <a:spLocks noChangeArrowheads="1"/>
          </p:cNvSpPr>
          <p:nvPr/>
        </p:nvSpPr>
        <p:spPr bwMode="auto">
          <a:xfrm>
            <a:off x="972964" y="1412776"/>
            <a:ext cx="2230438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jest ubrany “na służbowo”?</a:t>
            </a:r>
          </a:p>
        </p:txBody>
      </p:sp>
      <p:sp>
        <p:nvSpPr>
          <p:cNvPr id="46091" name="Text Box 12"/>
          <p:cNvSpPr txBox="1">
            <a:spLocks noChangeArrowheads="1"/>
          </p:cNvSpPr>
          <p:nvPr/>
        </p:nvSpPr>
        <p:spPr bwMode="auto">
          <a:xfrm>
            <a:off x="971600" y="5679976"/>
            <a:ext cx="2230437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Gdzie umieszczony był identyfikator</a:t>
            </a:r>
          </a:p>
        </p:txBody>
      </p:sp>
      <p:sp>
        <p:nvSpPr>
          <p:cNvPr id="46092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WYGLĄD ZEWNĘTRZNY URZĘDNIKA I JEGO STANOWISKO PRACY</a:t>
            </a:r>
          </a:p>
        </p:txBody>
      </p:sp>
      <p:graphicFrame>
        <p:nvGraphicFramePr>
          <p:cNvPr id="17" name="Object 3"/>
          <p:cNvGraphicFramePr>
            <a:graphicFrameLocks noChangeAspect="1"/>
          </p:cNvGraphicFramePr>
          <p:nvPr/>
        </p:nvGraphicFramePr>
        <p:xfrm>
          <a:off x="1155700" y="1336675"/>
          <a:ext cx="7842250" cy="4203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" name="Object 2"/>
          <p:cNvGraphicFramePr>
            <a:graphicFrameLocks noChangeAspect="1"/>
          </p:cNvGraphicFramePr>
          <p:nvPr/>
        </p:nvGraphicFramePr>
        <p:xfrm>
          <a:off x="3365500" y="5534025"/>
          <a:ext cx="5308600" cy="143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Symbol zastępczy numeru slajdu 1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914A2F4C-0C27-48B2-894C-F61B75303555}" type="slidenum">
              <a:rPr lang="pl-PL" smtClean="0"/>
              <a:pPr>
                <a:defRPr/>
              </a:pPr>
              <a:t>15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Zachowanie urzędnika wobec interesanta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Ursus</a:t>
            </a:r>
          </a:p>
        </p:txBody>
      </p:sp>
      <p:sp>
        <p:nvSpPr>
          <p:cNvPr id="4813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ZACHOWANIE URZĘDNIKA WOBEC INTERESANTA (1)</a:t>
            </a:r>
          </a:p>
        </p:txBody>
      </p:sp>
      <p:sp>
        <p:nvSpPr>
          <p:cNvPr id="48134" name="Text Box 4"/>
          <p:cNvSpPr txBox="1">
            <a:spLocks noChangeArrowheads="1"/>
          </p:cNvSpPr>
          <p:nvPr/>
        </p:nvSpPr>
        <p:spPr bwMode="auto">
          <a:xfrm>
            <a:off x="790575" y="3476625"/>
            <a:ext cx="3560763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>
                <a:latin typeface="Verdana" pitchFamily="34" charset="0"/>
              </a:rPr>
              <a:t>Czy urzędnik rozpoczął obsługę sprawy od razu? </a:t>
            </a:r>
          </a:p>
        </p:txBody>
      </p:sp>
      <p:sp>
        <p:nvSpPr>
          <p:cNvPr id="48135" name="Text Box 6"/>
          <p:cNvSpPr txBox="1">
            <a:spLocks noChangeArrowheads="1"/>
          </p:cNvSpPr>
          <p:nvPr/>
        </p:nvSpPr>
        <p:spPr bwMode="auto">
          <a:xfrm>
            <a:off x="771525" y="981075"/>
            <a:ext cx="3638550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>
                <a:latin typeface="Verdana" pitchFamily="34" charset="0"/>
              </a:rPr>
              <a:t>Czy urzędnik podjął się obsługi sprawy? </a:t>
            </a:r>
          </a:p>
        </p:txBody>
      </p:sp>
      <p:sp>
        <p:nvSpPr>
          <p:cNvPr id="48136" name="Text Box 2"/>
          <p:cNvSpPr txBox="1">
            <a:spLocks noChangeArrowheads="1"/>
          </p:cNvSpPr>
          <p:nvPr/>
        </p:nvSpPr>
        <p:spPr bwMode="auto">
          <a:xfrm>
            <a:off x="5848350" y="1209675"/>
            <a:ext cx="2616200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>
                <a:latin typeface="Verdana" pitchFamily="34" charset="0"/>
              </a:rPr>
              <a:t>Czy urzędnik przywitał Cię? </a:t>
            </a:r>
          </a:p>
        </p:txBody>
      </p:sp>
      <p:graphicFrame>
        <p:nvGraphicFramePr>
          <p:cNvPr id="14" name="Object 3"/>
          <p:cNvGraphicFramePr>
            <a:graphicFrameLocks noChangeAspect="1"/>
          </p:cNvGraphicFramePr>
          <p:nvPr/>
        </p:nvGraphicFramePr>
        <p:xfrm>
          <a:off x="5019675" y="1633538"/>
          <a:ext cx="3995738" cy="5083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Object 5"/>
          <p:cNvGraphicFramePr>
            <a:graphicFrameLocks noChangeAspect="1"/>
          </p:cNvGraphicFramePr>
          <p:nvPr/>
        </p:nvGraphicFramePr>
        <p:xfrm>
          <a:off x="738188" y="4219575"/>
          <a:ext cx="3908425" cy="1679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Object 7"/>
          <p:cNvGraphicFramePr>
            <a:graphicFrameLocks noChangeAspect="1"/>
          </p:cNvGraphicFramePr>
          <p:nvPr/>
        </p:nvGraphicFramePr>
        <p:xfrm>
          <a:off x="681038" y="1397000"/>
          <a:ext cx="3984625" cy="187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914A2F4C-0C27-48B2-894C-F61B75303555}" type="slidenum">
              <a:rPr lang="pl-PL" smtClean="0"/>
              <a:pPr>
                <a:defRPr/>
              </a:pPr>
              <a:t>17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Ursus</a:t>
            </a:r>
          </a:p>
        </p:txBody>
      </p:sp>
      <p:sp>
        <p:nvSpPr>
          <p:cNvPr id="4915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ZACHOWANIE URZĘDNIKA WOBEC INTERESANTA (2)</a:t>
            </a: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/>
        </p:nvGraphicFramePr>
        <p:xfrm>
          <a:off x="3514725" y="1419225"/>
          <a:ext cx="5526088" cy="539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9159" name="Group 22"/>
          <p:cNvGrpSpPr>
            <a:grpSpLocks/>
          </p:cNvGrpSpPr>
          <p:nvPr/>
        </p:nvGrpSpPr>
        <p:grpSpPr bwMode="auto">
          <a:xfrm>
            <a:off x="742950" y="1462088"/>
            <a:ext cx="2498725" cy="4889500"/>
            <a:chOff x="468" y="921"/>
            <a:chExt cx="1574" cy="3080"/>
          </a:xfrm>
        </p:grpSpPr>
        <p:sp>
          <p:nvSpPr>
            <p:cNvPr id="49160" name="Text Box 3"/>
            <p:cNvSpPr txBox="1">
              <a:spLocks noChangeArrowheads="1"/>
            </p:cNvSpPr>
            <p:nvPr/>
          </p:nvSpPr>
          <p:spPr bwMode="auto">
            <a:xfrm>
              <a:off x="468" y="921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podczas rozmowy starał się podtrzymywać kontakt wzrokowy  z Tobą?</a:t>
              </a:r>
            </a:p>
          </p:txBody>
        </p:sp>
        <p:sp>
          <p:nvSpPr>
            <p:cNvPr id="49161" name="Text Box 4"/>
            <p:cNvSpPr txBox="1">
              <a:spLocks noChangeArrowheads="1"/>
            </p:cNvSpPr>
            <p:nvPr/>
          </p:nvSpPr>
          <p:spPr bwMode="auto">
            <a:xfrm>
              <a:off x="468" y="1554"/>
              <a:ext cx="156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mówił wyraźnie?</a:t>
              </a:r>
            </a:p>
          </p:txBody>
        </p:sp>
        <p:sp>
          <p:nvSpPr>
            <p:cNvPr id="49162" name="Text Box 5"/>
            <p:cNvSpPr txBox="1">
              <a:spLocks noChangeArrowheads="1"/>
            </p:cNvSpPr>
            <p:nvPr/>
          </p:nvSpPr>
          <p:spPr bwMode="auto">
            <a:xfrm>
              <a:off x="468" y="2511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podczas rozmowy z Tobą urzędnik jadł posiłek / pił herbatę, kawę lub inny napój? </a:t>
              </a:r>
            </a:p>
          </p:txBody>
        </p:sp>
        <p:sp>
          <p:nvSpPr>
            <p:cNvPr id="49163" name="Text Box 6"/>
            <p:cNvSpPr txBox="1">
              <a:spLocks noChangeArrowheads="1"/>
            </p:cNvSpPr>
            <p:nvPr/>
          </p:nvSpPr>
          <p:spPr bwMode="auto">
            <a:xfrm>
              <a:off x="468" y="3193"/>
              <a:ext cx="15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okazywał zniecierpliwienie?</a:t>
              </a:r>
            </a:p>
          </p:txBody>
        </p:sp>
        <p:sp>
          <p:nvSpPr>
            <p:cNvPr id="49164" name="Text Box 7"/>
            <p:cNvSpPr txBox="1">
              <a:spLocks noChangeArrowheads="1"/>
            </p:cNvSpPr>
            <p:nvPr/>
          </p:nvSpPr>
          <p:spPr bwMode="auto">
            <a:xfrm>
              <a:off x="468" y="1974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podczas rozmowy z Tobą urzędnik zajmował się prywatnymi sprawami? </a:t>
              </a:r>
            </a:p>
          </p:txBody>
        </p:sp>
        <p:sp>
          <p:nvSpPr>
            <p:cNvPr id="49165" name="Text Box 8"/>
            <p:cNvSpPr txBox="1">
              <a:spLocks noChangeArrowheads="1"/>
            </p:cNvSpPr>
            <p:nvPr/>
          </p:nvSpPr>
          <p:spPr bwMode="auto">
            <a:xfrm>
              <a:off x="476" y="3713"/>
              <a:ext cx="15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 dirty="0">
                  <a:latin typeface="Arial" charset="0"/>
                </a:rPr>
                <a:t>Czy urzędnik uprzejmie Cię pożegnał?</a:t>
              </a:r>
            </a:p>
          </p:txBody>
        </p:sp>
      </p:grpSp>
      <p:sp>
        <p:nvSpPr>
          <p:cNvPr id="14" name="Symbol zastępczy numeru slajdu 1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914A2F4C-0C27-48B2-894C-F61B75303555}" type="slidenum">
              <a:rPr lang="pl-PL" smtClean="0"/>
              <a:pPr>
                <a:defRPr/>
              </a:pPr>
              <a:t>18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Urzędnik - obsługa przedstawionej sprawy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Spis treści</a:t>
            </a:r>
            <a:endParaRPr lang="pl-PL" dirty="0" smtClean="0"/>
          </a:p>
        </p:txBody>
      </p:sp>
      <p:sp>
        <p:nvSpPr>
          <p:cNvPr id="32773" name="Text Box 3"/>
          <p:cNvSpPr txBox="1">
            <a:spLocks noChangeArrowheads="1"/>
          </p:cNvSpPr>
          <p:nvPr/>
        </p:nvSpPr>
        <p:spPr bwMode="auto">
          <a:xfrm>
            <a:off x="723900" y="1565275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METODOLOGIA BADANIA						  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3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723900" y="23495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  Otoczenie - wygląd urzędu						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  </a:t>
            </a: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6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723900" y="27432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Wygląd zewnętrzny urzędnika i jego stanowisko pracy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14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723900" y="31369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Zachowanie się urzędnika wobec interesanta - ogólnie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16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723900" y="35306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Urzędnik - obsługa przedstawionej sprawy 	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19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723900" y="3925888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Urzędnik - sposób załatwienia przedstawionej sprawy 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23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730250" y="1958975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WYNIKI BADANIA						   	   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4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914A2F4C-0C27-48B2-894C-F61B75303555}" type="slidenum">
              <a:rPr lang="pl-PL" smtClean="0"/>
              <a:pPr>
                <a:defRPr/>
              </a:pPr>
              <a:t>2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Ursus</a:t>
            </a:r>
          </a:p>
        </p:txBody>
      </p:sp>
      <p:sp>
        <p:nvSpPr>
          <p:cNvPr id="5120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(1)</a:t>
            </a:r>
          </a:p>
        </p:txBody>
      </p:sp>
      <p:sp>
        <p:nvSpPr>
          <p:cNvPr id="51206" name="Text Box 3"/>
          <p:cNvSpPr txBox="1">
            <a:spLocks noChangeArrowheads="1"/>
          </p:cNvSpPr>
          <p:nvPr/>
        </p:nvSpPr>
        <p:spPr bwMode="auto">
          <a:xfrm>
            <a:off x="611138" y="1733550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dopytywał o szczegóły przedstawionej przez Ciebie sprawy?</a:t>
            </a:r>
          </a:p>
        </p:txBody>
      </p:sp>
      <p:sp>
        <p:nvSpPr>
          <p:cNvPr id="51207" name="Text Box 4"/>
          <p:cNvSpPr txBox="1">
            <a:spLocks noChangeArrowheads="1"/>
          </p:cNvSpPr>
          <p:nvPr/>
        </p:nvSpPr>
        <p:spPr bwMode="auto">
          <a:xfrm>
            <a:off x="611138" y="2932113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używał zrozumiałej terminologii?</a:t>
            </a:r>
          </a:p>
        </p:txBody>
      </p:sp>
      <p:sp>
        <p:nvSpPr>
          <p:cNvPr id="51208" name="Text Box 5"/>
          <p:cNvSpPr txBox="1">
            <a:spLocks noChangeArrowheads="1"/>
          </p:cNvSpPr>
          <p:nvPr/>
        </p:nvSpPr>
        <p:spPr bwMode="auto">
          <a:xfrm>
            <a:off x="611560" y="4098925"/>
            <a:ext cx="2678113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opuszczał stanowisko pracy w trakcie rozmowy z Tobą?</a:t>
            </a:r>
          </a:p>
        </p:txBody>
      </p:sp>
      <p:graphicFrame>
        <p:nvGraphicFramePr>
          <p:cNvPr id="12" name="Object 2"/>
          <p:cNvGraphicFramePr>
            <a:graphicFrameLocks noChangeAspect="1"/>
          </p:cNvGraphicFramePr>
          <p:nvPr/>
        </p:nvGraphicFramePr>
        <p:xfrm>
          <a:off x="3517900" y="1416050"/>
          <a:ext cx="5492750" cy="3773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Symbol zastępczy numeru slajdu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914A2F4C-0C27-48B2-894C-F61B75303555}" type="slidenum">
              <a:rPr lang="pl-PL" smtClean="0"/>
              <a:pPr>
                <a:defRPr/>
              </a:pPr>
              <a:t>20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Ursus</a:t>
            </a:r>
          </a:p>
        </p:txBody>
      </p:sp>
      <p:sp>
        <p:nvSpPr>
          <p:cNvPr id="52229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(2)</a:t>
            </a:r>
          </a:p>
        </p:txBody>
      </p:sp>
      <p:sp>
        <p:nvSpPr>
          <p:cNvPr id="52230" name="Text Box 2"/>
          <p:cNvSpPr txBox="1">
            <a:spLocks noChangeArrowheads="1"/>
          </p:cNvSpPr>
          <p:nvPr/>
        </p:nvSpPr>
        <p:spPr bwMode="auto">
          <a:xfrm>
            <a:off x="6080125" y="1558533"/>
            <a:ext cx="2884488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zaproponował wyjaśnienie formularza/ wniosku / lub wyjaśnił, jak go wypełnić?</a:t>
            </a:r>
          </a:p>
        </p:txBody>
      </p:sp>
      <p:sp>
        <p:nvSpPr>
          <p:cNvPr id="52231" name="Text Box 3"/>
          <p:cNvSpPr txBox="1">
            <a:spLocks noChangeArrowheads="1"/>
          </p:cNvSpPr>
          <p:nvPr/>
        </p:nvSpPr>
        <p:spPr bwMode="auto">
          <a:xfrm>
            <a:off x="1042988" y="1558533"/>
            <a:ext cx="3376612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12" name="Object 5"/>
          <p:cNvGraphicFramePr>
            <a:graphicFrameLocks noChangeAspect="1"/>
          </p:cNvGraphicFramePr>
          <p:nvPr/>
        </p:nvGraphicFramePr>
        <p:xfrm>
          <a:off x="5661025" y="2279650"/>
          <a:ext cx="2946400" cy="4365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735013" y="2452688"/>
          <a:ext cx="5472112" cy="3460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Symbol zastępczy numeru slajdu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914A2F4C-0C27-48B2-894C-F61B75303555}" type="slidenum">
              <a:rPr lang="pl-PL" smtClean="0"/>
              <a:pPr>
                <a:defRPr/>
              </a:pPr>
              <a:t>21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Ursus</a:t>
            </a:r>
          </a:p>
        </p:txBody>
      </p:sp>
      <p:sp>
        <p:nvSpPr>
          <p:cNvPr id="5325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(3)</a:t>
            </a:r>
          </a:p>
        </p:txBody>
      </p:sp>
      <p:sp>
        <p:nvSpPr>
          <p:cNvPr id="53254" name="Text Box 3"/>
          <p:cNvSpPr txBox="1">
            <a:spLocks noChangeArrowheads="1"/>
          </p:cNvSpPr>
          <p:nvPr/>
        </p:nvSpPr>
        <p:spPr bwMode="auto">
          <a:xfrm>
            <a:off x="5497512" y="1239143"/>
            <a:ext cx="3683000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podczas wyjaśniania przedstawionej sprawy wydał kartę informacyjną?</a:t>
            </a:r>
          </a:p>
        </p:txBody>
      </p:sp>
      <p:sp>
        <p:nvSpPr>
          <p:cNvPr id="53255" name="Text Box 4"/>
          <p:cNvSpPr txBox="1">
            <a:spLocks noChangeArrowheads="1"/>
          </p:cNvSpPr>
          <p:nvPr/>
        </p:nvSpPr>
        <p:spPr bwMode="auto">
          <a:xfrm>
            <a:off x="925512" y="1239143"/>
            <a:ext cx="3303588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podczas wyjaśniania przedstawionej przez Ciebie sprawy...?</a:t>
            </a:r>
          </a:p>
        </p:txBody>
      </p:sp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4745038" y="2024658"/>
          <a:ext cx="4147442" cy="3802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Object 3"/>
          <p:cNvGraphicFramePr>
            <a:graphicFrameLocks noChangeAspect="1"/>
          </p:cNvGraphicFramePr>
          <p:nvPr/>
        </p:nvGraphicFramePr>
        <p:xfrm>
          <a:off x="682625" y="1967508"/>
          <a:ext cx="4062413" cy="379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Object 3"/>
          <p:cNvGraphicFramePr>
            <a:graphicFrameLocks noChangeAspect="1"/>
          </p:cNvGraphicFramePr>
          <p:nvPr/>
        </p:nvGraphicFramePr>
        <p:xfrm>
          <a:off x="2117725" y="1700808"/>
          <a:ext cx="4365625" cy="81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Symbol zastępczy numeru slajdu 10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914A2F4C-0C27-48B2-894C-F61B75303555}" type="slidenum">
              <a:rPr lang="pl-PL" smtClean="0"/>
              <a:pPr>
                <a:defRPr/>
              </a:pPr>
              <a:t>22</a:t>
            </a:fld>
            <a:endParaRPr lang="pl-PL" dirty="0"/>
          </a:p>
        </p:txBody>
      </p:sp>
      <p:sp>
        <p:nvSpPr>
          <p:cNvPr id="12" name="Symbol zastępczy stopki 1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Urzędnik - sposób załatwienia przedstawionej sprawy</a:t>
            </a:r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Ursus</a:t>
            </a:r>
          </a:p>
        </p:txBody>
      </p:sp>
      <p:sp>
        <p:nvSpPr>
          <p:cNvPr id="5530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(1)</a:t>
            </a:r>
          </a:p>
        </p:txBody>
      </p:sp>
      <p:sp>
        <p:nvSpPr>
          <p:cNvPr id="55302" name="Text Box 2"/>
          <p:cNvSpPr txBox="1">
            <a:spLocks noChangeArrowheads="1"/>
          </p:cNvSpPr>
          <p:nvPr/>
        </p:nvSpPr>
        <p:spPr bwMode="auto">
          <a:xfrm>
            <a:off x="684212" y="1283345"/>
            <a:ext cx="4103812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 dirty="0" smtClean="0"/>
              <a:t>Sprawy, o których urzędnik POINFORMOWAŁ </a:t>
            </a:r>
            <a:r>
              <a:rPr lang="pl-PL" sz="1200" dirty="0"/>
              <a:t>SAM </a:t>
            </a:r>
            <a:r>
              <a:rPr lang="pl-PL" sz="1200" dirty="0" smtClean="0"/>
              <a:t/>
            </a:r>
            <a:br>
              <a:rPr lang="pl-PL" sz="1200" dirty="0" smtClean="0"/>
            </a:br>
            <a:r>
              <a:rPr lang="pl-PL" sz="1200" dirty="0" smtClean="0"/>
              <a:t>(</a:t>
            </a:r>
            <a:r>
              <a:rPr lang="pl-PL" sz="1200" dirty="0"/>
              <a:t>bez dopytywania)</a:t>
            </a: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1093788" y="2057400"/>
          <a:ext cx="7158037" cy="412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Symbol zastępczy numeru slajdu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914A2F4C-0C27-48B2-894C-F61B75303555}" type="slidenum">
              <a:rPr lang="pl-PL" smtClean="0"/>
              <a:pPr>
                <a:defRPr/>
              </a:pPr>
              <a:t>24</a:t>
            </a:fld>
            <a:endParaRPr lang="pl-PL" dirty="0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Ursus</a:t>
            </a:r>
          </a:p>
        </p:txBody>
      </p:sp>
      <p:sp>
        <p:nvSpPr>
          <p:cNvPr id="5632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(2)</a:t>
            </a:r>
          </a:p>
        </p:txBody>
      </p:sp>
      <p:sp>
        <p:nvSpPr>
          <p:cNvPr id="56326" name="Text Box 2"/>
          <p:cNvSpPr txBox="1">
            <a:spLocks noChangeArrowheads="1"/>
          </p:cNvSpPr>
          <p:nvPr/>
        </p:nvSpPr>
        <p:spPr bwMode="auto">
          <a:xfrm>
            <a:off x="782638" y="1019175"/>
            <a:ext cx="4005262" cy="83026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 dirty="0"/>
              <a:t>W jaki sposób urzędnik </a:t>
            </a:r>
            <a:r>
              <a:rPr lang="pl-PL" sz="1200" b="1" dirty="0"/>
              <a:t>SPONTANICZNIE</a:t>
            </a:r>
            <a:r>
              <a:rPr lang="pl-PL" sz="1200" dirty="0"/>
              <a:t>, bez Twojego dopytywania poinformował Cię o opłatach/braku opłat, jakie są wymagane przy załatwianiu przedstawionej przez Ciebie sprawy? </a:t>
            </a:r>
          </a:p>
        </p:txBody>
      </p:sp>
      <p:sp>
        <p:nvSpPr>
          <p:cNvPr id="56327" name="Text Box 5"/>
          <p:cNvSpPr txBox="1">
            <a:spLocks noChangeArrowheads="1"/>
          </p:cNvSpPr>
          <p:nvPr/>
        </p:nvSpPr>
        <p:spPr bwMode="auto">
          <a:xfrm>
            <a:off x="5561013" y="1019175"/>
            <a:ext cx="3332162" cy="27622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dirty="0"/>
              <a:t>Czy </a:t>
            </a:r>
            <a:r>
              <a:rPr lang="pl-PL" sz="1200" b="1" dirty="0"/>
              <a:t>PO</a:t>
            </a:r>
            <a:r>
              <a:rPr lang="pl-PL" sz="1200" dirty="0"/>
              <a:t> </a:t>
            </a:r>
            <a:r>
              <a:rPr lang="pl-PL" sz="1200" b="1" dirty="0"/>
              <a:t>DOPYTANIU</a:t>
            </a:r>
            <a:r>
              <a:rPr lang="pl-PL" sz="1200" dirty="0"/>
              <a:t> urzędnik... </a:t>
            </a:r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4879975" y="2308225"/>
          <a:ext cx="4337050" cy="3689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244475" y="2298700"/>
          <a:ext cx="4575175" cy="3879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Symbol zastępczy numeru slajdu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914A2F4C-0C27-48B2-894C-F61B75303555}" type="slidenum">
              <a:rPr lang="pl-PL" smtClean="0"/>
              <a:pPr>
                <a:defRPr/>
              </a:pPr>
              <a:t>25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Object 8"/>
          <p:cNvGraphicFramePr>
            <a:graphicFrameLocks noChangeAspect="1"/>
          </p:cNvGraphicFramePr>
          <p:nvPr/>
        </p:nvGraphicFramePr>
        <p:xfrm>
          <a:off x="2162175" y="2047875"/>
          <a:ext cx="4365625" cy="379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734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Ursus</a:t>
            </a:r>
          </a:p>
        </p:txBody>
      </p:sp>
      <p:sp>
        <p:nvSpPr>
          <p:cNvPr id="57349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(3)</a:t>
            </a:r>
          </a:p>
        </p:txBody>
      </p:sp>
      <p:sp>
        <p:nvSpPr>
          <p:cNvPr id="57350" name="Text Box 2"/>
          <p:cNvSpPr txBox="1">
            <a:spLocks noChangeArrowheads="1"/>
          </p:cNvSpPr>
          <p:nvPr/>
        </p:nvSpPr>
        <p:spPr bwMode="auto">
          <a:xfrm>
            <a:off x="815602" y="1099592"/>
            <a:ext cx="2884488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poinformował, gdzie można uiścić opłatę?</a:t>
            </a:r>
          </a:p>
        </p:txBody>
      </p:sp>
      <p:sp>
        <p:nvSpPr>
          <p:cNvPr id="57351" name="Text Box 4"/>
          <p:cNvSpPr txBox="1">
            <a:spLocks noChangeArrowheads="1"/>
          </p:cNvSpPr>
          <p:nvPr/>
        </p:nvSpPr>
        <p:spPr bwMode="auto">
          <a:xfrm>
            <a:off x="4874840" y="1099592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poinformował o terminie odpowiedzi na przedstawioną sprawę? </a:t>
            </a:r>
          </a:p>
        </p:txBody>
      </p:sp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4737100" y="2111375"/>
          <a:ext cx="4348163" cy="417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Object 7"/>
          <p:cNvGraphicFramePr>
            <a:graphicFrameLocks noChangeAspect="1"/>
          </p:cNvGraphicFramePr>
          <p:nvPr/>
        </p:nvGraphicFramePr>
        <p:xfrm>
          <a:off x="681038" y="2116138"/>
          <a:ext cx="4348162" cy="4170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Symbol zastępczy numeru slajdu 10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914A2F4C-0C27-48B2-894C-F61B75303555}" type="slidenum">
              <a:rPr lang="pl-PL" smtClean="0"/>
              <a:pPr>
                <a:defRPr/>
              </a:pPr>
              <a:t>26</a:t>
            </a:fld>
            <a:endParaRPr lang="pl-PL" dirty="0"/>
          </a:p>
        </p:txBody>
      </p:sp>
      <p:sp>
        <p:nvSpPr>
          <p:cNvPr id="12" name="Symbol zastępczy stopki 1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2"/>
          <p:cNvGraphicFramePr>
            <a:graphicFrameLocks noChangeAspect="1"/>
          </p:cNvGraphicFramePr>
          <p:nvPr/>
        </p:nvGraphicFramePr>
        <p:xfrm>
          <a:off x="838200" y="4975225"/>
          <a:ext cx="7975600" cy="158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83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Ursus</a:t>
            </a:r>
          </a:p>
        </p:txBody>
      </p:sp>
      <p:sp>
        <p:nvSpPr>
          <p:cNvPr id="5837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(4)</a:t>
            </a:r>
          </a:p>
        </p:txBody>
      </p:sp>
      <p:sp>
        <p:nvSpPr>
          <p:cNvPr id="58374" name="Text Box 5"/>
          <p:cNvSpPr txBox="1">
            <a:spLocks noChangeArrowheads="1"/>
          </p:cNvSpPr>
          <p:nvPr/>
        </p:nvSpPr>
        <p:spPr bwMode="auto">
          <a:xfrm>
            <a:off x="1005731" y="3507258"/>
            <a:ext cx="2171700" cy="1016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poinformował Cię, że istnieje możliwość telefonicznego poinformowania o odbiorze decyzji? </a:t>
            </a:r>
          </a:p>
        </p:txBody>
      </p:sp>
      <p:sp>
        <p:nvSpPr>
          <p:cNvPr id="58375" name="Text Box 6"/>
          <p:cNvSpPr txBox="1">
            <a:spLocks noChangeArrowheads="1"/>
          </p:cNvSpPr>
          <p:nvPr/>
        </p:nvSpPr>
        <p:spPr bwMode="auto">
          <a:xfrm>
            <a:off x="1005731" y="1737196"/>
            <a:ext cx="2171700" cy="64611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upewnił się, że zrozumiałeś jego /jej wyjaśnienia?</a:t>
            </a:r>
          </a:p>
        </p:txBody>
      </p:sp>
      <p:sp>
        <p:nvSpPr>
          <p:cNvPr id="58376" name="Text Box 7"/>
          <p:cNvSpPr txBox="1">
            <a:spLocks noChangeArrowheads="1"/>
          </p:cNvSpPr>
          <p:nvPr/>
        </p:nvSpPr>
        <p:spPr bwMode="auto">
          <a:xfrm>
            <a:off x="1005731" y="5447183"/>
            <a:ext cx="2270125" cy="64611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 dirty="0"/>
              <a:t>Czy podczas rozmowy </a:t>
            </a:r>
            <a:r>
              <a:rPr lang="pl-PL" sz="1200" dirty="0" err="1"/>
              <a:t>odczuwałe</a:t>
            </a:r>
            <a:r>
              <a:rPr lang="pl-PL" sz="1200" dirty="0"/>
              <a:t>(a)ś niechęć ze strony urzędnika?</a:t>
            </a:r>
          </a:p>
        </p:txBody>
      </p:sp>
      <p:graphicFrame>
        <p:nvGraphicFramePr>
          <p:cNvPr id="14" name="Object 3"/>
          <p:cNvGraphicFramePr>
            <a:graphicFrameLocks noChangeAspect="1"/>
          </p:cNvGraphicFramePr>
          <p:nvPr/>
        </p:nvGraphicFramePr>
        <p:xfrm>
          <a:off x="1282700" y="1457325"/>
          <a:ext cx="7531100" cy="3390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Symbol zastępczy numeru slajdu 10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914A2F4C-0C27-48B2-894C-F61B75303555}" type="slidenum">
              <a:rPr lang="pl-PL" smtClean="0"/>
              <a:pPr>
                <a:defRPr/>
              </a:pPr>
              <a:t>27</a:t>
            </a:fld>
            <a:endParaRPr lang="pl-PL" dirty="0"/>
          </a:p>
        </p:txBody>
      </p:sp>
      <p:sp>
        <p:nvSpPr>
          <p:cNvPr id="12" name="Symbol zastępczy stopki 1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Ursus</a:t>
            </a:r>
          </a:p>
        </p:txBody>
      </p:sp>
      <p:sp>
        <p:nvSpPr>
          <p:cNvPr id="5939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(5)</a:t>
            </a:r>
          </a:p>
        </p:txBody>
      </p:sp>
      <p:sp>
        <p:nvSpPr>
          <p:cNvPr id="59398" name="Rectangle 3"/>
          <p:cNvSpPr>
            <a:spLocks noChangeArrowheads="1"/>
          </p:cNvSpPr>
          <p:nvPr/>
        </p:nvSpPr>
        <p:spPr bwMode="auto">
          <a:xfrm>
            <a:off x="525463" y="5183188"/>
            <a:ext cx="8413750" cy="841375"/>
          </a:xfrm>
          <a:prstGeom prst="rect">
            <a:avLst/>
          </a:prstGeom>
          <a:noFill/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lnSpc>
                <a:spcPct val="90000"/>
              </a:lnSpc>
            </a:pPr>
            <a:r>
              <a:rPr lang="pl-PL" sz="2400">
                <a:solidFill>
                  <a:srgbClr val="5090CD"/>
                </a:solidFill>
              </a:rPr>
              <a:t> </a:t>
            </a:r>
          </a:p>
        </p:txBody>
      </p:sp>
      <p:graphicFrame>
        <p:nvGraphicFramePr>
          <p:cNvPr id="18" name="Object 3"/>
          <p:cNvGraphicFramePr>
            <a:graphicFrameLocks noChangeAspect="1"/>
          </p:cNvGraphicFramePr>
          <p:nvPr/>
        </p:nvGraphicFramePr>
        <p:xfrm>
          <a:off x="3586163" y="1597025"/>
          <a:ext cx="5302250" cy="4838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9401" name="Rectangle 8"/>
          <p:cNvSpPr>
            <a:spLocks noChangeArrowheads="1"/>
          </p:cNvSpPr>
          <p:nvPr/>
        </p:nvSpPr>
        <p:spPr bwMode="auto">
          <a:xfrm>
            <a:off x="1341438" y="6108700"/>
            <a:ext cx="2951162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80000" anchor="ctr"/>
          <a:lstStyle/>
          <a:p>
            <a:pPr algn="ctr">
              <a:lnSpc>
                <a:spcPct val="90000"/>
              </a:lnSpc>
            </a:pPr>
            <a:r>
              <a:rPr lang="pl-PL" sz="1200">
                <a:latin typeface="Arial" charset="0"/>
              </a:rPr>
              <a:t>Zsumowane odpowiedzi „zdecydowanie TAK” i „raczej TAK”</a:t>
            </a:r>
            <a:endParaRPr lang="en-GB" sz="1200">
              <a:latin typeface="Arial" charset="0"/>
            </a:endParaRPr>
          </a:p>
        </p:txBody>
      </p:sp>
      <p:grpSp>
        <p:nvGrpSpPr>
          <p:cNvPr id="59402" name="Group 18"/>
          <p:cNvGrpSpPr>
            <a:grpSpLocks/>
          </p:cNvGrpSpPr>
          <p:nvPr/>
        </p:nvGrpSpPr>
        <p:grpSpPr bwMode="auto">
          <a:xfrm>
            <a:off x="782638" y="1843088"/>
            <a:ext cx="2803525" cy="4008437"/>
            <a:chOff x="129" y="1161"/>
            <a:chExt cx="2103" cy="2525"/>
          </a:xfrm>
        </p:grpSpPr>
        <p:sp>
          <p:nvSpPr>
            <p:cNvPr id="59403" name="Rectangle 7"/>
            <p:cNvSpPr>
              <a:spLocks noChangeArrowheads="1"/>
            </p:cNvSpPr>
            <p:nvPr/>
          </p:nvSpPr>
          <p:spPr bwMode="auto">
            <a:xfrm>
              <a:off x="146" y="1161"/>
              <a:ext cx="20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był uprzejmy i miły?</a:t>
              </a:r>
            </a:p>
          </p:txBody>
        </p:sp>
        <p:sp>
          <p:nvSpPr>
            <p:cNvPr id="59404" name="Rectangle 8"/>
            <p:cNvSpPr>
              <a:spLocks noChangeArrowheads="1"/>
            </p:cNvSpPr>
            <p:nvPr/>
          </p:nvSpPr>
          <p:spPr bwMode="auto">
            <a:xfrm>
              <a:off x="129" y="1645"/>
              <a:ext cx="20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zrozumiały?</a:t>
              </a:r>
            </a:p>
          </p:txBody>
        </p:sp>
        <p:sp>
          <p:nvSpPr>
            <p:cNvPr id="59405" name="Rectangle 9"/>
            <p:cNvSpPr>
              <a:spLocks noChangeArrowheads="1"/>
            </p:cNvSpPr>
            <p:nvPr/>
          </p:nvSpPr>
          <p:spPr bwMode="auto">
            <a:xfrm>
              <a:off x="138" y="2230"/>
              <a:ext cx="207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 dirty="0">
                  <a:latin typeface="Arial" charset="0"/>
                </a:rPr>
                <a:t>Czy urzędnik w czasie załatwiania sprawy udzielał informacji w sposób kompetentny?</a:t>
              </a:r>
            </a:p>
          </p:txBody>
        </p:sp>
        <p:sp>
          <p:nvSpPr>
            <p:cNvPr id="59406" name="Rectangle 10"/>
            <p:cNvSpPr>
              <a:spLocks noChangeArrowheads="1"/>
            </p:cNvSpPr>
            <p:nvPr/>
          </p:nvSpPr>
          <p:spPr bwMode="auto">
            <a:xfrm>
              <a:off x="163" y="2791"/>
              <a:ext cx="206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poświęcił Ci dużo uwagi/ czasu?</a:t>
              </a:r>
            </a:p>
          </p:txBody>
        </p:sp>
        <p:sp>
          <p:nvSpPr>
            <p:cNvPr id="59407" name="Rectangle 11"/>
            <p:cNvSpPr>
              <a:spLocks noChangeArrowheads="1"/>
            </p:cNvSpPr>
            <p:nvPr/>
          </p:nvSpPr>
          <p:spPr bwMode="auto">
            <a:xfrm>
              <a:off x="137" y="3398"/>
              <a:ext cx="205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jesteś zadowolony ze sposobu obsługi przez urzędnika?</a:t>
              </a:r>
            </a:p>
          </p:txBody>
        </p:sp>
      </p:grpSp>
      <p:sp>
        <p:nvSpPr>
          <p:cNvPr id="16" name="Symbol zastępczy numeru slajdu 1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914A2F4C-0C27-48B2-894C-F61B75303555}" type="slidenum">
              <a:rPr lang="pl-PL" smtClean="0"/>
              <a:pPr>
                <a:defRPr/>
              </a:pPr>
              <a:t>28</a:t>
            </a:fld>
            <a:endParaRPr lang="pl-PL" dirty="0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755650" y="1343839"/>
            <a:ext cx="2700486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l-P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9pPr>
          </a:lstStyle>
          <a:p>
            <a:r>
              <a:rPr lang="pl-PL" sz="1200" b="1" dirty="0" smtClean="0">
                <a:solidFill>
                  <a:schemeClr val="accent1"/>
                </a:solidFill>
              </a:rPr>
              <a:t>ZACHOWANIE URZĘDNIKA</a:t>
            </a:r>
            <a:endParaRPr lang="pl-PL" sz="12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Ursus</a:t>
            </a:r>
          </a:p>
        </p:txBody>
      </p:sp>
      <p:sp>
        <p:nvSpPr>
          <p:cNvPr id="6042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(6)</a:t>
            </a: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/>
        </p:nvGraphicFramePr>
        <p:xfrm>
          <a:off x="3898900" y="2057400"/>
          <a:ext cx="5029200" cy="429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0424" name="Group 16"/>
          <p:cNvGrpSpPr>
            <a:grpSpLocks/>
          </p:cNvGrpSpPr>
          <p:nvPr/>
        </p:nvGrpSpPr>
        <p:grpSpPr bwMode="auto">
          <a:xfrm>
            <a:off x="782638" y="2139950"/>
            <a:ext cx="3205162" cy="3609975"/>
            <a:chOff x="137" y="1348"/>
            <a:chExt cx="2095" cy="2274"/>
          </a:xfrm>
        </p:grpSpPr>
        <p:sp>
          <p:nvSpPr>
            <p:cNvPr id="60425" name="Rectangle 8"/>
            <p:cNvSpPr>
              <a:spLocks noChangeArrowheads="1"/>
            </p:cNvSpPr>
            <p:nvPr/>
          </p:nvSpPr>
          <p:spPr bwMode="auto">
            <a:xfrm>
              <a:off x="146" y="1348"/>
              <a:ext cx="20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 dirty="0">
                  <a:latin typeface="Arial" charset="0"/>
                </a:rPr>
                <a:t>Czy urzędnik w czasie załatwiania sprawy był uprzejmy i miły?</a:t>
              </a:r>
            </a:p>
          </p:txBody>
        </p:sp>
        <p:sp>
          <p:nvSpPr>
            <p:cNvPr id="60426" name="Rectangle 9"/>
            <p:cNvSpPr>
              <a:spLocks noChangeArrowheads="1"/>
            </p:cNvSpPr>
            <p:nvPr/>
          </p:nvSpPr>
          <p:spPr bwMode="auto">
            <a:xfrm>
              <a:off x="137" y="1805"/>
              <a:ext cx="20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zrozumiały?</a:t>
              </a:r>
            </a:p>
          </p:txBody>
        </p:sp>
        <p:sp>
          <p:nvSpPr>
            <p:cNvPr id="60427" name="Rectangle 10"/>
            <p:cNvSpPr>
              <a:spLocks noChangeArrowheads="1"/>
            </p:cNvSpPr>
            <p:nvPr/>
          </p:nvSpPr>
          <p:spPr bwMode="auto">
            <a:xfrm>
              <a:off x="146" y="2317"/>
              <a:ext cx="207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kompetentny?</a:t>
              </a:r>
            </a:p>
          </p:txBody>
        </p:sp>
        <p:sp>
          <p:nvSpPr>
            <p:cNvPr id="60428" name="Rectangle 11"/>
            <p:cNvSpPr>
              <a:spLocks noChangeArrowheads="1"/>
            </p:cNvSpPr>
            <p:nvPr/>
          </p:nvSpPr>
          <p:spPr bwMode="auto">
            <a:xfrm>
              <a:off x="137" y="2814"/>
              <a:ext cx="209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poświęcił Ci dużo uwagi/ czasu?</a:t>
              </a:r>
            </a:p>
          </p:txBody>
        </p:sp>
        <p:sp>
          <p:nvSpPr>
            <p:cNvPr id="60429" name="Rectangle 12"/>
            <p:cNvSpPr>
              <a:spLocks noChangeArrowheads="1"/>
            </p:cNvSpPr>
            <p:nvPr/>
          </p:nvSpPr>
          <p:spPr bwMode="auto">
            <a:xfrm>
              <a:off x="146" y="3334"/>
              <a:ext cx="204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jesteś zadowolony ze sposobu obsługi przez urzędnika?</a:t>
              </a:r>
            </a:p>
          </p:txBody>
        </p:sp>
      </p:grpSp>
      <p:sp>
        <p:nvSpPr>
          <p:cNvPr id="14" name="Symbol zastępczy numeru slajdu 1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914A2F4C-0C27-48B2-894C-F61B75303555}" type="slidenum">
              <a:rPr lang="pl-PL" smtClean="0"/>
              <a:pPr>
                <a:defRPr/>
              </a:pPr>
              <a:t>29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755650" y="1343839"/>
            <a:ext cx="2700486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l-P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9pPr>
          </a:lstStyle>
          <a:p>
            <a:r>
              <a:rPr lang="pl-PL" sz="1200" b="1" dirty="0" smtClean="0">
                <a:solidFill>
                  <a:schemeClr val="accent1"/>
                </a:solidFill>
              </a:rPr>
              <a:t>ZACHOWANIE URZĘDNIKA</a:t>
            </a:r>
            <a:endParaRPr lang="pl-PL" sz="12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Metodologia badania</a:t>
            </a:r>
          </a:p>
        </p:txBody>
      </p:sp>
      <p:sp>
        <p:nvSpPr>
          <p:cNvPr id="33797" name="pole tekstowe 24"/>
          <p:cNvSpPr>
            <a:spLocks noChangeArrowheads="1"/>
          </p:cNvSpPr>
          <p:nvPr/>
        </p:nvSpPr>
        <p:spPr bwMode="auto">
          <a:xfrm>
            <a:off x="1042988" y="1208088"/>
            <a:ext cx="2520950" cy="627062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8" name="Prostokąt zaokrąglony 7"/>
          <p:cNvSpPr/>
          <p:nvPr/>
        </p:nvSpPr>
        <p:spPr>
          <a:xfrm>
            <a:off x="3719513" y="1196975"/>
            <a:ext cx="4860925" cy="6302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obserwacja uczestnicząca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33799" name="pole tekstowe 24"/>
          <p:cNvSpPr>
            <a:spLocks noChangeArrowheads="1"/>
          </p:cNvSpPr>
          <p:nvPr/>
        </p:nvSpPr>
        <p:spPr bwMode="auto">
          <a:xfrm>
            <a:off x="1042988" y="1927225"/>
            <a:ext cx="2520950" cy="62547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33800" name="pole tekstowe 24"/>
          <p:cNvSpPr>
            <a:spLocks noChangeArrowheads="1"/>
          </p:cNvSpPr>
          <p:nvPr/>
        </p:nvSpPr>
        <p:spPr bwMode="auto">
          <a:xfrm>
            <a:off x="1042988" y="4454525"/>
            <a:ext cx="2520950" cy="627063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33801" name="pole tekstowe 24"/>
          <p:cNvSpPr>
            <a:spLocks noChangeArrowheads="1"/>
          </p:cNvSpPr>
          <p:nvPr/>
        </p:nvSpPr>
        <p:spPr bwMode="auto">
          <a:xfrm>
            <a:off x="1042988" y="5159375"/>
            <a:ext cx="2520950" cy="62547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33802" name="pole tekstowe 24"/>
          <p:cNvSpPr>
            <a:spLocks noChangeArrowheads="1"/>
          </p:cNvSpPr>
          <p:nvPr/>
        </p:nvSpPr>
        <p:spPr bwMode="auto">
          <a:xfrm>
            <a:off x="1042988" y="2636838"/>
            <a:ext cx="2520950" cy="627062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3719513" y="1916113"/>
            <a:ext cx="4860925" cy="6318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Tajemniczy Klient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3719513" y="4454525"/>
            <a:ext cx="4860925" cy="6302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adresowy według listy urzędów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7" name="Prostokąt zaokrąglony 16"/>
          <p:cNvSpPr/>
          <p:nvPr/>
        </p:nvSpPr>
        <p:spPr>
          <a:xfrm>
            <a:off x="3719513" y="5157788"/>
            <a:ext cx="4860925" cy="6302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>
                <a:latin typeface="+mj-lt"/>
                <a:cs typeface="Arial" pitchFamily="34" charset="0"/>
              </a:rPr>
              <a:t>27.11.2012 </a:t>
            </a:r>
            <a:r>
              <a:rPr lang="pl-PL" sz="1200" dirty="0">
                <a:latin typeface="+mj-lt"/>
                <a:cs typeface="Arial" pitchFamily="34" charset="0"/>
              </a:rPr>
              <a:t>- 10.12.2012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3719513" y="2636838"/>
            <a:ext cx="4860925" cy="6302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17 urzędów – 340 wizyt (20 wizyt per Urząd)</a:t>
            </a:r>
          </a:p>
        </p:txBody>
      </p:sp>
      <p:sp>
        <p:nvSpPr>
          <p:cNvPr id="33807" name="pole tekstowe 24"/>
          <p:cNvSpPr>
            <a:spLocks noChangeArrowheads="1"/>
          </p:cNvSpPr>
          <p:nvPr/>
        </p:nvSpPr>
        <p:spPr bwMode="auto">
          <a:xfrm>
            <a:off x="1042988" y="3365500"/>
            <a:ext cx="2520950" cy="1006475"/>
          </a:xfrm>
          <a:prstGeom prst="roundRect">
            <a:avLst>
              <a:gd name="adj" fmla="val 772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0" name="Prostokąt zaokrąglony 19"/>
          <p:cNvSpPr/>
          <p:nvPr/>
        </p:nvSpPr>
        <p:spPr>
          <a:xfrm>
            <a:off x="3719513" y="3357563"/>
            <a:ext cx="4860925" cy="10128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Punkty Informacyjne, stanowiska WOM oraz  Delegatury BAiSO             w urzędach dzielnicy: B</a:t>
            </a:r>
            <a:r>
              <a:rPr lang="en-US" sz="1200" dirty="0" err="1">
                <a:latin typeface="+mj-lt"/>
                <a:cs typeface="Arial" pitchFamily="34" charset="0"/>
              </a:rPr>
              <a:t>emowo</a:t>
            </a:r>
            <a:r>
              <a:rPr lang="pl-PL" sz="1200" dirty="0">
                <a:latin typeface="+mj-lt"/>
                <a:cs typeface="Arial" pitchFamily="34" charset="0"/>
              </a:rPr>
              <a:t>, Bi</a:t>
            </a:r>
            <a:r>
              <a:rPr lang="en-US" sz="1200" dirty="0" err="1">
                <a:latin typeface="+mj-lt"/>
                <a:cs typeface="Arial" pitchFamily="34" charset="0"/>
              </a:rPr>
              <a:t>ałołęka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Bielany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Ochota</a:t>
            </a:r>
            <a:r>
              <a:rPr lang="pl-PL" sz="1200" dirty="0">
                <a:latin typeface="+mj-lt"/>
                <a:cs typeface="Arial" pitchFamily="34" charset="0"/>
              </a:rPr>
              <a:t>, Praga </a:t>
            </a:r>
            <a:r>
              <a:rPr lang="en-US" sz="1200" dirty="0" err="1">
                <a:latin typeface="+mj-lt"/>
                <a:cs typeface="Arial" pitchFamily="34" charset="0"/>
              </a:rPr>
              <a:t>Południe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Praga</a:t>
            </a:r>
            <a:r>
              <a:rPr lang="en-US" sz="1200" dirty="0">
                <a:latin typeface="+mj-lt"/>
                <a:cs typeface="Arial" pitchFamily="34" charset="0"/>
              </a:rPr>
              <a:t> </a:t>
            </a:r>
            <a:r>
              <a:rPr lang="en-US" sz="1200" dirty="0" err="1">
                <a:latin typeface="+mj-lt"/>
                <a:cs typeface="Arial" pitchFamily="34" charset="0"/>
              </a:rPr>
              <a:t>Północ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Rembertów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Śródmieście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>
                <a:latin typeface="+mj-lt"/>
                <a:cs typeface="Arial" pitchFamily="34" charset="0"/>
              </a:rPr>
              <a:t>Targówek</a:t>
            </a:r>
            <a:r>
              <a:rPr lang="pl-PL" sz="1200">
                <a:latin typeface="+mj-lt"/>
                <a:cs typeface="Arial" pitchFamily="34" charset="0"/>
              </a:rPr>
              <a:t>, </a:t>
            </a:r>
            <a:r>
              <a:rPr lang="pl-PL" sz="1200" dirty="0">
                <a:latin typeface="+mj-lt"/>
                <a:cs typeface="Arial" pitchFamily="34" charset="0"/>
              </a:rPr>
              <a:t>Ursus, Ursynów, Wawer, Wesoła, Wilanów, Włochy, Wola,  Żoliborz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9" name="Symbol zastępczy numeru slajdu 1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914A2F4C-0C27-48B2-894C-F61B75303555}" type="slidenum">
              <a:rPr lang="pl-PL" smtClean="0"/>
              <a:pPr>
                <a:defRPr/>
              </a:pPr>
              <a:t>3</a:t>
            </a:fld>
            <a:endParaRPr lang="pl-PL" dirty="0"/>
          </a:p>
        </p:txBody>
      </p:sp>
      <p:sp>
        <p:nvSpPr>
          <p:cNvPr id="21" name="Symbol zastępczy stopki 2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Wyniki badania</a:t>
            </a:r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Kryteria oceny</a:t>
            </a:r>
          </a:p>
        </p:txBody>
      </p:sp>
      <p:sp>
        <p:nvSpPr>
          <p:cNvPr id="35845" name="Rectangle 3"/>
          <p:cNvSpPr>
            <a:spLocks noChangeArrowheads="1"/>
          </p:cNvSpPr>
          <p:nvPr/>
        </p:nvSpPr>
        <p:spPr bwMode="auto">
          <a:xfrm>
            <a:off x="703263" y="1828800"/>
            <a:ext cx="7737475" cy="36576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OTOCZENIE - WYGLĄD URZĘDU</a:t>
            </a: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WYGLĄD ZEWNĘTRZNY URZĘDNIKA I JEGO STANOWISKO PRACY</a:t>
            </a:r>
            <a:endParaRPr lang="pl-PL" sz="1400" b="1">
              <a:solidFill>
                <a:srgbClr val="990099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ZACHOWANIE SIĘ WOBEC KLIENTA</a:t>
            </a:r>
            <a:endParaRPr lang="pl-PL" sz="1400" b="1">
              <a:solidFill>
                <a:schemeClr val="accent1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OBSŁUGA PRZEDSTAWIONEJ SPRAWY</a:t>
            </a:r>
            <a:endParaRPr lang="pl-PL" sz="1400" b="1">
              <a:solidFill>
                <a:schemeClr val="accent1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SPOSÓB ZAŁATWIENIA PRZEDSTAWIONEJ SPRAWY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914A2F4C-0C27-48B2-894C-F61B75303555}" type="slidenum">
              <a:rPr lang="pl-PL" smtClean="0"/>
              <a:pPr>
                <a:defRPr/>
              </a:pPr>
              <a:t>5</a:t>
            </a:fld>
            <a:endParaRPr lang="pl-PL" dirty="0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ytuł 1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Otoczenie – wygląd urzędu</a:t>
            </a:r>
          </a:p>
        </p:txBody>
      </p:sp>
      <p:pic>
        <p:nvPicPr>
          <p:cNvPr id="5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ct 17"/>
          <p:cNvGraphicFramePr>
            <a:graphicFrameLocks noChangeAspect="1"/>
          </p:cNvGraphicFramePr>
          <p:nvPr/>
        </p:nvGraphicFramePr>
        <p:xfrm>
          <a:off x="889000" y="1985963"/>
          <a:ext cx="7608888" cy="1049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Object 17"/>
          <p:cNvGraphicFramePr>
            <a:graphicFrameLocks noChangeAspect="1"/>
          </p:cNvGraphicFramePr>
          <p:nvPr/>
        </p:nvGraphicFramePr>
        <p:xfrm>
          <a:off x="908050" y="2022475"/>
          <a:ext cx="7585075" cy="1050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789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Ursus</a:t>
            </a:r>
          </a:p>
        </p:txBody>
      </p:sp>
      <p:sp>
        <p:nvSpPr>
          <p:cNvPr id="37893" name="Rectangle 4"/>
          <p:cNvSpPr>
            <a:spLocks noChangeArrowheads="1"/>
          </p:cNvSpPr>
          <p:nvPr/>
        </p:nvSpPr>
        <p:spPr bwMode="auto">
          <a:xfrm>
            <a:off x="684213" y="312420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(1)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5" name="Object 3"/>
          <p:cNvGraphicFramePr>
            <a:graphicFrameLocks noChangeAspect="1"/>
          </p:cNvGraphicFramePr>
          <p:nvPr/>
        </p:nvGraphicFramePr>
        <p:xfrm>
          <a:off x="590550" y="3651250"/>
          <a:ext cx="7556500" cy="270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7895" name="Text Box 4"/>
          <p:cNvSpPr txBox="1">
            <a:spLocks noChangeArrowheads="1"/>
          </p:cNvSpPr>
          <p:nvPr/>
        </p:nvSpPr>
        <p:spPr bwMode="auto">
          <a:xfrm>
            <a:off x="360363" y="1504950"/>
            <a:ext cx="4025900" cy="457200"/>
          </a:xfrm>
          <a:prstGeom prst="rect">
            <a:avLst/>
          </a:prstGeom>
          <a:noFill/>
          <a:ln w="0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ŚREDNI CZAS OCZEKIWANIA NA OBSŁUGĘ PRZED PI/ WOM/ DELEGATURĄ BAiSO</a:t>
            </a:r>
          </a:p>
        </p:txBody>
      </p:sp>
      <p:sp>
        <p:nvSpPr>
          <p:cNvPr id="37896" name="Text Box 5"/>
          <p:cNvSpPr txBox="1">
            <a:spLocks noChangeArrowheads="1"/>
          </p:cNvSpPr>
          <p:nvPr/>
        </p:nvSpPr>
        <p:spPr bwMode="auto">
          <a:xfrm>
            <a:off x="5011738" y="1504950"/>
            <a:ext cx="36639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ŚREDNIA LICZBA OSÓB W KOLEJCE DO PI/ WOM/ DELEGATUR</a:t>
            </a:r>
            <a:r>
              <a:rPr lang="pl-PL" sz="1200">
                <a:latin typeface="Arial" charset="0"/>
              </a:rPr>
              <a:t>Y</a:t>
            </a:r>
            <a:r>
              <a:rPr lang="pl-PL" sz="1200"/>
              <a:t> BAiSO</a:t>
            </a:r>
          </a:p>
        </p:txBody>
      </p:sp>
      <p:sp>
        <p:nvSpPr>
          <p:cNvPr id="37897" name="Rectangle 16"/>
          <p:cNvSpPr>
            <a:spLocks noChangeArrowheads="1"/>
          </p:cNvSpPr>
          <p:nvPr/>
        </p:nvSpPr>
        <p:spPr bwMode="auto">
          <a:xfrm>
            <a:off x="857250" y="941388"/>
            <a:ext cx="79263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pl-PL" sz="1200" b="1">
                <a:solidFill>
                  <a:schemeClr val="accent1"/>
                </a:solidFill>
              </a:rPr>
              <a:t>FUNKCJONOWANIE URZĘDU</a:t>
            </a:r>
          </a:p>
        </p:txBody>
      </p:sp>
      <p:sp>
        <p:nvSpPr>
          <p:cNvPr id="37900" name="Rectangle 8"/>
          <p:cNvSpPr>
            <a:spLocks noChangeArrowheads="1"/>
          </p:cNvSpPr>
          <p:nvPr/>
        </p:nvSpPr>
        <p:spPr bwMode="auto">
          <a:xfrm>
            <a:off x="6227763" y="6327775"/>
            <a:ext cx="2293937" cy="390525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00" rIns="180000" anchor="ctr"/>
          <a:lstStyle/>
          <a:p>
            <a:pPr algn="ctr">
              <a:lnSpc>
                <a:spcPct val="90000"/>
              </a:lnSpc>
            </a:pPr>
            <a:r>
              <a:rPr lang="pl-PL" sz="1200">
                <a:solidFill>
                  <a:srgbClr val="FF0066"/>
                </a:solidFill>
              </a:rPr>
              <a:t>Odsetek odpowiedzi „TAK”</a:t>
            </a:r>
            <a:endParaRPr lang="en-GB" sz="1200">
              <a:solidFill>
                <a:srgbClr val="FF0066"/>
              </a:solidFill>
            </a:endParaRPr>
          </a:p>
        </p:txBody>
      </p:sp>
      <p:sp>
        <p:nvSpPr>
          <p:cNvPr id="13" name="Symbol zastępczy numeru slajdu 1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914A2F4C-0C27-48B2-894C-F61B75303555}" type="slidenum">
              <a:rPr lang="pl-PL" smtClean="0"/>
              <a:pPr>
                <a:defRPr/>
              </a:pPr>
              <a:t>7</a:t>
            </a:fld>
            <a:endParaRPr lang="pl-PL" dirty="0"/>
          </a:p>
        </p:txBody>
      </p:sp>
      <p:sp>
        <p:nvSpPr>
          <p:cNvPr id="14" name="Symbol zastępczy stopki 1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Ursus</a:t>
            </a:r>
          </a:p>
        </p:txBody>
      </p:sp>
      <p:sp>
        <p:nvSpPr>
          <p:cNvPr id="3891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(2)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38918" name="Rectangle 3"/>
          <p:cNvSpPr>
            <a:spLocks noChangeArrowheads="1"/>
          </p:cNvSpPr>
          <p:nvPr/>
        </p:nvSpPr>
        <p:spPr bwMode="auto">
          <a:xfrm>
            <a:off x="755650" y="1567011"/>
            <a:ext cx="562610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Gdzie znajdują się </a:t>
            </a:r>
            <a:r>
              <a:rPr lang="pl-PL" sz="1200" u="sng" dirty="0"/>
              <a:t>karty informacyjne</a:t>
            </a:r>
            <a:r>
              <a:rPr lang="pl-PL" sz="1200" dirty="0"/>
              <a:t>?</a:t>
            </a:r>
            <a:endParaRPr lang="en-GB" sz="1200" dirty="0"/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728663" y="2166938"/>
          <a:ext cx="8291512" cy="324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Symbol zastępczy numeru slajdu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914A2F4C-0C27-48B2-894C-F61B75303555}" type="slidenum">
              <a:rPr lang="pl-PL" smtClean="0"/>
              <a:pPr>
                <a:defRPr/>
              </a:pPr>
              <a:t>8</a:t>
            </a:fld>
            <a:endParaRPr lang="pl-PL" dirty="0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757238" y="3871913"/>
            <a:ext cx="59309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Czy </a:t>
            </a:r>
            <a:r>
              <a:rPr lang="pl-PL" sz="1200" u="sng"/>
              <a:t>karty informacyjne</a:t>
            </a:r>
            <a:r>
              <a:rPr lang="pl-PL" sz="1200"/>
              <a:t> na terenie urzędu są w miejscu, w którym łatwo je zauważyć?</a:t>
            </a:r>
          </a:p>
        </p:txBody>
      </p:sp>
      <p:sp>
        <p:nvSpPr>
          <p:cNvPr id="39941" name="Text Box 7"/>
          <p:cNvSpPr txBox="1">
            <a:spLocks noChangeArrowheads="1"/>
          </p:cNvSpPr>
          <p:nvPr/>
        </p:nvSpPr>
        <p:spPr bwMode="auto">
          <a:xfrm>
            <a:off x="684213" y="1238250"/>
            <a:ext cx="53340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</a:t>
            </a:r>
            <a:r>
              <a:rPr lang="pl-PL" sz="1200" u="sng" dirty="0"/>
              <a:t>karty informacyjne</a:t>
            </a:r>
            <a:r>
              <a:rPr lang="pl-PL" sz="1200" dirty="0"/>
              <a:t>, które są na terenie urzędu są uporządkowane</a:t>
            </a:r>
          </a:p>
        </p:txBody>
      </p:sp>
      <p:sp>
        <p:nvSpPr>
          <p:cNvPr id="399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Ursus</a:t>
            </a:r>
          </a:p>
        </p:txBody>
      </p:sp>
      <p:sp>
        <p:nvSpPr>
          <p:cNvPr id="3994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(3)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2" name="Object 2"/>
          <p:cNvGraphicFramePr>
            <a:graphicFrameLocks noChangeAspect="1"/>
          </p:cNvGraphicFramePr>
          <p:nvPr/>
        </p:nvGraphicFramePr>
        <p:xfrm>
          <a:off x="706438" y="1754188"/>
          <a:ext cx="7704137" cy="215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2"/>
          <p:cNvGraphicFramePr>
            <a:graphicFrameLocks noChangeAspect="1"/>
          </p:cNvGraphicFramePr>
          <p:nvPr/>
        </p:nvGraphicFramePr>
        <p:xfrm>
          <a:off x="719138" y="4394200"/>
          <a:ext cx="7704137" cy="215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Symbol zastępczy numeru slajdu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914A2F4C-0C27-48B2-894C-F61B75303555}" type="slidenum">
              <a:rPr lang="pl-PL" smtClean="0"/>
              <a:pPr>
                <a:defRPr/>
              </a:pPr>
              <a:t>9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zablon_bazowy_IQS_final15">
  <a:themeElements>
    <a:clrScheme name="IQS 10">
      <a:dk1>
        <a:sysClr val="windowText" lastClr="000000"/>
      </a:dk1>
      <a:lt1>
        <a:sysClr val="window" lastClr="FFFFFF"/>
      </a:lt1>
      <a:dk2>
        <a:srgbClr val="1F497D"/>
      </a:dk2>
      <a:lt2>
        <a:srgbClr val="FF8C19"/>
      </a:lt2>
      <a:accent1>
        <a:srgbClr val="AF000A"/>
      </a:accent1>
      <a:accent2>
        <a:srgbClr val="4C7FBC"/>
      </a:accent2>
      <a:accent3>
        <a:srgbClr val="99CC00"/>
      </a:accent3>
      <a:accent4>
        <a:srgbClr val="703869"/>
      </a:accent4>
      <a:accent5>
        <a:srgbClr val="F5AF01"/>
      </a:accent5>
      <a:accent6>
        <a:srgbClr val="646464"/>
      </a:accent6>
      <a:hlink>
        <a:srgbClr val="003399"/>
      </a:hlink>
      <a:folHlink>
        <a:srgbClr val="0066FF"/>
      </a:folHlink>
    </a:clrScheme>
    <a:fontScheme name="PB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vert="horz" wrap="square" lIns="91432" tIns="45716" rIns="91432" bIns="45716" numCol="1" rtlCol="0" anchor="t" anchorCtr="0" compatLnSpc="1">
        <a:prstTxWarp prst="textNoShape">
          <a:avLst/>
        </a:prstTxWarp>
        <a:spAutoFit/>
      </a:bodyPr>
      <a:lstStyle>
        <a:defPPr marL="342872" marR="0" indent="-342872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C00000"/>
          </a:buClr>
          <a:buSzPct val="90000"/>
          <a:buFont typeface="Wingdings" pitchFamily="2" charset="2"/>
          <a:buChar char="n"/>
          <a:tabLst/>
          <a:defRPr kumimoji="0" sz="14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Tahoma" pitchFamily="34" charset="0"/>
            <a:ea typeface="+mn-ea"/>
            <a:cs typeface="Tahoma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6773</TotalTime>
  <Words>1181</Words>
  <Application>Microsoft Office PowerPoint</Application>
  <PresentationFormat>Pokaz na ekranie (4:3)</PresentationFormat>
  <Paragraphs>241</Paragraphs>
  <Slides>30</Slides>
  <Notes>4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1" baseType="lpstr">
      <vt:lpstr>szablon_bazowy_IQS_final15</vt:lpstr>
      <vt:lpstr>TAJEMNICZY KLIENT URZĄD DZIELNICY URSUS  RAPORT Z BADANIA </vt:lpstr>
      <vt:lpstr>Spis treści</vt:lpstr>
      <vt:lpstr>Metodologia badania</vt:lpstr>
      <vt:lpstr>Wyniki badania</vt:lpstr>
      <vt:lpstr>Kryteria oceny</vt:lpstr>
      <vt:lpstr>Otoczenie – wygląd urzędu</vt:lpstr>
      <vt:lpstr>Urząd dzielnicy Ursus</vt:lpstr>
      <vt:lpstr>Urząd dzielnicy Ursus</vt:lpstr>
      <vt:lpstr>Urząd dzielnicy Ursus</vt:lpstr>
      <vt:lpstr>Slajd 10</vt:lpstr>
      <vt:lpstr>Urząd dzielnicy Ursus</vt:lpstr>
      <vt:lpstr>Urząd dzielnicy Ursus</vt:lpstr>
      <vt:lpstr>Urząd dzielnicy Ursus</vt:lpstr>
      <vt:lpstr>Wygląd zewnętrzny urzędnika i jego stanowisko pracy </vt:lpstr>
      <vt:lpstr>Urząd dzielnicy Ursus</vt:lpstr>
      <vt:lpstr>Zachowanie urzędnika wobec interesanta </vt:lpstr>
      <vt:lpstr>Urząd dzielnicy Ursus</vt:lpstr>
      <vt:lpstr>Urząd dzielnicy Ursus</vt:lpstr>
      <vt:lpstr>Urzędnik - obsługa przedstawionej sprawy </vt:lpstr>
      <vt:lpstr>Urząd dzielnicy Ursus</vt:lpstr>
      <vt:lpstr>Urząd dzielnicy Ursus</vt:lpstr>
      <vt:lpstr>Urząd dzielnicy Ursus</vt:lpstr>
      <vt:lpstr>Urzędnik - sposób załatwienia przedstawionej sprawy</vt:lpstr>
      <vt:lpstr>Urząd dzielnicy Ursus</vt:lpstr>
      <vt:lpstr>Urząd dzielnicy Ursus</vt:lpstr>
      <vt:lpstr>Urząd dzielnicy Ursus</vt:lpstr>
      <vt:lpstr>Urząd dzielnicy Ursus</vt:lpstr>
      <vt:lpstr>Urząd dzielnicy Ursus</vt:lpstr>
      <vt:lpstr>Urząd dzielnicy Ursus</vt:lpstr>
      <vt:lpstr>Slajd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Raport</dc:title>
  <dc:creator>Grupa IQS</dc:creator>
  <cp:lastModifiedBy>Your User Name</cp:lastModifiedBy>
  <cp:revision>897</cp:revision>
  <dcterms:created xsi:type="dcterms:W3CDTF">2011-07-08T14:47:09Z</dcterms:created>
  <dcterms:modified xsi:type="dcterms:W3CDTF">2013-02-20T16:28:23Z</dcterms:modified>
</cp:coreProperties>
</file>