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charts/chart15.xml" ContentType="application/vnd.openxmlformats-officedocument.drawingml.chart+xml"/>
  <Override PartName="/ppt/charts/chart33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7" autoAdjust="0"/>
    <p:restoredTop sz="94491" autoAdjust="0"/>
  </p:normalViewPr>
  <p:slideViewPr>
    <p:cSldViewPr snapToObjects="1" showGuides="1">
      <p:cViewPr varScale="1">
        <p:scale>
          <a:sx n="71" d="100"/>
          <a:sy n="71" d="100"/>
        </p:scale>
        <p:origin x="-1266" y="-90"/>
      </p:cViewPr>
      <p:guideLst>
        <p:guide orient="horz" pos="4247"/>
        <p:guide orient="horz" pos="73"/>
        <p:guide orient="horz" pos="2568"/>
        <p:guide orient="horz" pos="4110"/>
        <p:guide orient="horz" pos="4065"/>
        <p:guide orient="horz" pos="107"/>
        <p:guide orient="horz" pos="527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2E-3"/>
          <c:y val="9.0163934426229511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66FF"/>
            </a:solidFill>
            <a:ln w="11625">
              <a:noFill/>
              <a:prstDash val="solid"/>
            </a:ln>
          </c:spPr>
          <c:dLbls>
            <c:spPr>
              <a:noFill/>
              <a:ln w="23250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0.60000000000000031</c:v>
                </c:pt>
                <c:pt idx="2" formatCode="0.0">
                  <c:v>2.25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2.13</c:v>
                </c:pt>
                <c:pt idx="2" formatCode="0.0">
                  <c:v>2.6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1.1700000000000006</c:v>
                </c:pt>
                <c:pt idx="2" formatCode="0.0">
                  <c:v>1.9500000000000006</c:v>
                </c:pt>
              </c:numCache>
            </c:numRef>
          </c:val>
        </c:ser>
        <c:dLbls>
          <c:showVal val="1"/>
        </c:dLbls>
        <c:gapWidth val="60"/>
        <c:overlap val="-60"/>
        <c:axId val="75072256"/>
        <c:axId val="75073792"/>
      </c:barChart>
      <c:catAx>
        <c:axId val="75072256"/>
        <c:scaling>
          <c:orientation val="maxMin"/>
        </c:scaling>
        <c:delete val="1"/>
        <c:axPos val="b"/>
        <c:tickLblPos val="none"/>
        <c:crossAx val="75073792"/>
        <c:crosses val="autoZero"/>
        <c:auto val="1"/>
        <c:lblAlgn val="ctr"/>
        <c:lblOffset val="100"/>
      </c:catAx>
      <c:valAx>
        <c:axId val="75073792"/>
        <c:scaling>
          <c:orientation val="minMax"/>
          <c:max val="15"/>
          <c:min val="0"/>
        </c:scaling>
        <c:delete val="1"/>
        <c:axPos val="r"/>
        <c:numFmt formatCode="0.0" sourceLinked="1"/>
        <c:tickLblPos val="none"/>
        <c:crossAx val="75072256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95"/>
          <c:y val="8.8607594936708861E-2"/>
          <c:w val="0.67718191377497461"/>
          <c:h val="0.91350210970463985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0.05</c:v>
                </c:pt>
                <c:pt idx="1">
                  <c:v>0.1</c:v>
                </c:pt>
                <c:pt idx="2">
                  <c:v>0.05</c:v>
                </c:pt>
                <c:pt idx="3">
                  <c:v>0.1</c:v>
                </c:pt>
                <c:pt idx="4">
                  <c:v>0.85000000000000031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0.05</c:v>
                </c:pt>
                <c:pt idx="1">
                  <c:v>0.45</c:v>
                </c:pt>
                <c:pt idx="2">
                  <c:v>0.2</c:v>
                </c:pt>
                <c:pt idx="4">
                  <c:v>0.60000000000000031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1">
                  <c:v>0.05</c:v>
                </c:pt>
                <c:pt idx="2">
                  <c:v>0.30000000000000016</c:v>
                </c:pt>
                <c:pt idx="3">
                  <c:v>0.1</c:v>
                </c:pt>
                <c:pt idx="4">
                  <c:v>0.70000000000000029</c:v>
                </c:pt>
              </c:numCache>
            </c:numRef>
          </c:val>
        </c:ser>
        <c:dLbls>
          <c:showVal val="1"/>
        </c:dLbls>
        <c:gapWidth val="60"/>
        <c:axId val="81765120"/>
        <c:axId val="81766656"/>
      </c:barChart>
      <c:catAx>
        <c:axId val="81765120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1766656"/>
        <c:crosses val="autoZero"/>
        <c:auto val="1"/>
        <c:lblAlgn val="ctr"/>
        <c:lblOffset val="100"/>
        <c:tickLblSkip val="1"/>
        <c:tickMarkSkip val="1"/>
      </c:catAx>
      <c:valAx>
        <c:axId val="8176665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1765120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56E-3"/>
          <c:w val="0.64353312302839161"/>
          <c:h val="5.9071729957805977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1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0.70000000000000029</c:v>
                </c:pt>
                <c:pt idx="1">
                  <c:v>0.8</c:v>
                </c:pt>
                <c:pt idx="2">
                  <c:v>0.60000000000000031</c:v>
                </c:pt>
                <c:pt idx="4">
                  <c:v>0.95000000000000029</c:v>
                </c:pt>
                <c:pt idx="5">
                  <c:v>0.95000000000000029</c:v>
                </c:pt>
                <c:pt idx="6">
                  <c:v>0.95000000000000029</c:v>
                </c:pt>
                <c:pt idx="8">
                  <c:v>0.95000000000000029</c:v>
                </c:pt>
                <c:pt idx="9">
                  <c:v>1</c:v>
                </c:pt>
                <c:pt idx="10">
                  <c:v>0.85000000000000031</c:v>
                </c:pt>
                <c:pt idx="12">
                  <c:v>0.4</c:v>
                </c:pt>
                <c:pt idx="13">
                  <c:v>0.45</c:v>
                </c:pt>
                <c:pt idx="14">
                  <c:v>0.8</c:v>
                </c:pt>
                <c:pt idx="20">
                  <c:v>0.1</c:v>
                </c:pt>
                <c:pt idx="22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452E-3"/>
                  <c:y val="9.7115065527172094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9.7040285579185603E-3"/>
                  <c:y val="3.7514958804138582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452E-3"/>
                  <c:y val="-2.1427084466962686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2.3687845360944298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0.30000000000000016</c:v>
                </c:pt>
                <c:pt idx="1">
                  <c:v>0.2</c:v>
                </c:pt>
                <c:pt idx="2">
                  <c:v>0.4</c:v>
                </c:pt>
                <c:pt idx="4">
                  <c:v>0.05</c:v>
                </c:pt>
                <c:pt idx="5">
                  <c:v>0.05</c:v>
                </c:pt>
                <c:pt idx="6">
                  <c:v>0.05</c:v>
                </c:pt>
                <c:pt idx="8">
                  <c:v>0.05</c:v>
                </c:pt>
                <c:pt idx="10">
                  <c:v>0.15000000000000008</c:v>
                </c:pt>
                <c:pt idx="12">
                  <c:v>0.60000000000000031</c:v>
                </c:pt>
                <c:pt idx="13">
                  <c:v>0.55000000000000004</c:v>
                </c:pt>
                <c:pt idx="14">
                  <c:v>0.2</c:v>
                </c:pt>
                <c:pt idx="16">
                  <c:v>0.1</c:v>
                </c:pt>
                <c:pt idx="20">
                  <c:v>0.9</c:v>
                </c:pt>
                <c:pt idx="21">
                  <c:v>1</c:v>
                </c:pt>
                <c:pt idx="22">
                  <c:v>0.95000000000000029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4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  <c:pt idx="16" formatCode="0%">
                  <c:v>0.9</c:v>
                </c:pt>
                <c:pt idx="17" formatCode="0%">
                  <c:v>1</c:v>
                </c:pt>
                <c:pt idx="18" formatCode="0%">
                  <c:v>1</c:v>
                </c:pt>
              </c:numCache>
            </c:numRef>
          </c:val>
        </c:ser>
        <c:dLbls>
          <c:showVal val="1"/>
        </c:dLbls>
        <c:gapWidth val="60"/>
        <c:overlap val="100"/>
        <c:axId val="81096704"/>
        <c:axId val="81224832"/>
      </c:barChart>
      <c:catAx>
        <c:axId val="81096704"/>
        <c:scaling>
          <c:orientation val="maxMin"/>
        </c:scaling>
        <c:delete val="1"/>
        <c:axPos val="l"/>
        <c:tickLblPos val="none"/>
        <c:crossAx val="81224832"/>
        <c:crosses val="autoZero"/>
        <c:auto val="1"/>
        <c:lblAlgn val="ctr"/>
        <c:lblOffset val="100"/>
      </c:catAx>
      <c:valAx>
        <c:axId val="812248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109670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9007891770011338"/>
          <c:y val="2.1008403361344541E-3"/>
          <c:w val="0.57384441939120712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0.8</c:v>
                </c:pt>
                <c:pt idx="1">
                  <c:v>0.85000000000000031</c:v>
                </c:pt>
                <c:pt idx="2">
                  <c:v>0.70000000000000029</c:v>
                </c:pt>
                <c:pt idx="4">
                  <c:v>0.9</c:v>
                </c:pt>
                <c:pt idx="5">
                  <c:v>0.95000000000000029</c:v>
                </c:pt>
                <c:pt idx="6">
                  <c:v>0.85000000000000031</c:v>
                </c:pt>
                <c:pt idx="8">
                  <c:v>0.05</c:v>
                </c:pt>
                <c:pt idx="9">
                  <c:v>0.2</c:v>
                </c:pt>
                <c:pt idx="10">
                  <c:v>0.1</c:v>
                </c:pt>
                <c:pt idx="12">
                  <c:v>0.9</c:v>
                </c:pt>
                <c:pt idx="13">
                  <c:v>1</c:v>
                </c:pt>
                <c:pt idx="14">
                  <c:v>0.70000000000000029</c:v>
                </c:pt>
                <c:pt idx="16">
                  <c:v>0.75000000000000033</c:v>
                </c:pt>
                <c:pt idx="17">
                  <c:v>0.60000000000000031</c:v>
                </c:pt>
                <c:pt idx="18">
                  <c:v>0.60000000000000031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9.66836998576397E-3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7986E-3"/>
                  <c:y val="-1.8612714729301682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37E-3"/>
                  <c:y val="4.7212949456490964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0.1</c:v>
                </c:pt>
                <c:pt idx="1">
                  <c:v>0.15000000000000008</c:v>
                </c:pt>
                <c:pt idx="2">
                  <c:v>0.2</c:v>
                </c:pt>
                <c:pt idx="5">
                  <c:v>0.05</c:v>
                </c:pt>
                <c:pt idx="6">
                  <c:v>0.05</c:v>
                </c:pt>
                <c:pt idx="8">
                  <c:v>0.85000000000000031</c:v>
                </c:pt>
                <c:pt idx="9">
                  <c:v>0.8</c:v>
                </c:pt>
                <c:pt idx="10">
                  <c:v>0.75000000000000033</c:v>
                </c:pt>
                <c:pt idx="14">
                  <c:v>0.1</c:v>
                </c:pt>
                <c:pt idx="16">
                  <c:v>0.2</c:v>
                </c:pt>
                <c:pt idx="17">
                  <c:v>0.4</c:v>
                </c:pt>
                <c:pt idx="18">
                  <c:v>0.35000000000000014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General</c:formatCode>
                <c:ptCount val="19"/>
                <c:pt idx="0" formatCode="0%">
                  <c:v>0.1</c:v>
                </c:pt>
                <c:pt idx="2" formatCode="0%">
                  <c:v>0.1</c:v>
                </c:pt>
                <c:pt idx="4" formatCode="0%">
                  <c:v>0.1</c:v>
                </c:pt>
                <c:pt idx="6" formatCode="0%">
                  <c:v>0.1</c:v>
                </c:pt>
                <c:pt idx="8" formatCode="0%">
                  <c:v>0.1</c:v>
                </c:pt>
                <c:pt idx="10" formatCode="0%">
                  <c:v>0.15000000000000008</c:v>
                </c:pt>
                <c:pt idx="12" formatCode="0%">
                  <c:v>0.1</c:v>
                </c:pt>
                <c:pt idx="14" formatCode="0%">
                  <c:v>0.2</c:v>
                </c:pt>
                <c:pt idx="16" formatCode="0%">
                  <c:v>0.05</c:v>
                </c:pt>
                <c:pt idx="18" formatCode="0%">
                  <c:v>0.05</c:v>
                </c:pt>
              </c:numCache>
            </c:numRef>
          </c:val>
        </c:ser>
        <c:dLbls>
          <c:showVal val="1"/>
        </c:dLbls>
        <c:gapWidth val="60"/>
        <c:overlap val="100"/>
        <c:axId val="66671360"/>
        <c:axId val="66672896"/>
      </c:barChart>
      <c:catAx>
        <c:axId val="66671360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6672896"/>
        <c:crosses val="autoZero"/>
        <c:auto val="1"/>
        <c:lblAlgn val="ctr"/>
        <c:lblOffset val="100"/>
        <c:tickLblSkip val="1"/>
        <c:tickMarkSkip val="1"/>
      </c:catAx>
      <c:valAx>
        <c:axId val="666728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66671360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18"/>
          <c:y val="0.92647058823529416"/>
          <c:w val="0.66854565952649525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(N=15)</c:v>
                </c:pt>
                <c:pt idx="1">
                  <c:v>2011 (N=12)</c:v>
                </c:pt>
                <c:pt idx="2">
                  <c:v>2010 (N=12)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0.67000000000000048</c:v>
                </c:pt>
                <c:pt idx="1">
                  <c:v>0.75000000000000033</c:v>
                </c:pt>
                <c:pt idx="2">
                  <c:v>0.83000000000000029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46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(N=15)</c:v>
                </c:pt>
                <c:pt idx="1">
                  <c:v>2011 (N=12)</c:v>
                </c:pt>
                <c:pt idx="2">
                  <c:v>2010 (N=12)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0.13</c:v>
                </c:pt>
                <c:pt idx="2" formatCode="0%">
                  <c:v>8.0000000000000043E-2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(N=15)</c:v>
                </c:pt>
                <c:pt idx="1">
                  <c:v>2011 (N=12)</c:v>
                </c:pt>
                <c:pt idx="2">
                  <c:v>2010 (N=12)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3"/>
                <c:pt idx="0">
                  <c:v>0.2</c:v>
                </c:pt>
                <c:pt idx="1">
                  <c:v>0.25</c:v>
                </c:pt>
                <c:pt idx="2">
                  <c:v>8.0000000000000043E-2</c:v>
                </c:pt>
              </c:numCache>
            </c:numRef>
          </c:val>
        </c:ser>
        <c:dLbls>
          <c:showVal val="1"/>
        </c:dLbls>
        <c:gapWidth val="60"/>
        <c:overlap val="100"/>
        <c:axId val="66807680"/>
        <c:axId val="66809216"/>
      </c:barChart>
      <c:catAx>
        <c:axId val="66807680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6809216"/>
        <c:crosses val="autoZero"/>
        <c:auto val="1"/>
        <c:lblAlgn val="ctr"/>
        <c:lblOffset val="100"/>
        <c:tickLblSkip val="1"/>
        <c:tickMarkSkip val="1"/>
      </c:catAx>
      <c:valAx>
        <c:axId val="6680921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66807680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11"/>
          <c:h val="0.29090909090909123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68"/>
          <c:y val="0.10318949343339587"/>
          <c:w val="0.45130641330166327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0.60000000000000031</c:v>
                </c:pt>
                <c:pt idx="1">
                  <c:v>0.15000000000000008</c:v>
                </c:pt>
                <c:pt idx="2">
                  <c:v>0.05</c:v>
                </c:pt>
                <c:pt idx="4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 formatCode="0%">
                  <c:v>0.9</c:v>
                </c:pt>
                <c:pt idx="2" formatCode="0%">
                  <c:v>0.05</c:v>
                </c:pt>
                <c:pt idx="3" formatCode="0%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</c:v>
                </c:pt>
                <c:pt idx="1">
                  <c:v>0.4</c:v>
                </c:pt>
                <c:pt idx="2">
                  <c:v>0.05</c:v>
                </c:pt>
                <c:pt idx="4">
                  <c:v>0.05</c:v>
                </c:pt>
              </c:numCache>
            </c:numRef>
          </c:val>
        </c:ser>
        <c:dLbls>
          <c:showVal val="1"/>
        </c:dLbls>
        <c:gapWidth val="60"/>
        <c:axId val="85195008"/>
        <c:axId val="66936832"/>
      </c:barChart>
      <c:catAx>
        <c:axId val="85195008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6936832"/>
        <c:crosses val="autoZero"/>
        <c:auto val="1"/>
        <c:lblAlgn val="ctr"/>
        <c:lblOffset val="100"/>
        <c:tickLblSkip val="1"/>
        <c:tickMarkSkip val="1"/>
      </c:catAx>
      <c:valAx>
        <c:axId val="669368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195008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578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750000000000017"/>
          <c:y val="0.26943005181347152"/>
          <c:w val="0.81473214285714257"/>
          <c:h val="0.73575129533678862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3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  <c:pt idx="0" formatCode="0%">
                  <c:v>0.05</c:v>
                </c:pt>
                <c:pt idx="2" formatCode="0%">
                  <c:v>0.05</c:v>
                </c:pt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dLbl>
              <c:idx val="0"/>
              <c:showVal val="1"/>
            </c:dLbl>
            <c:dLbl>
              <c:idx val="1"/>
              <c:layout>
                <c:manualLayout>
                  <c:x val="0.17633928571428589"/>
                  <c:y val="-5.7090713254854064E-3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.19419642857142888"/>
                  <c:y val="-3.9822497040216146E-3"/>
                </c:manualLayout>
              </c:layout>
              <c:spPr>
                <a:noFill/>
                <a:ln w="23348">
                  <a:noFill/>
                </a:ln>
              </c:spPr>
              <c:txPr>
                <a:bodyPr/>
                <a:lstStyle/>
                <a:p>
                  <a:pPr>
                    <a:defRPr sz="919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93E-2"/>
                  <c:y val="-5.7090713254854524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0.95000000000000029</c:v>
                </c:pt>
                <c:pt idx="1">
                  <c:v>1</c:v>
                </c:pt>
                <c:pt idx="2">
                  <c:v>0.95000000000000029</c:v>
                </c:pt>
              </c:numCache>
            </c:numRef>
          </c:val>
        </c:ser>
        <c:dLbls>
          <c:showVal val="1"/>
        </c:dLbls>
        <c:gapWidth val="20"/>
        <c:overlap val="100"/>
        <c:axId val="67049728"/>
        <c:axId val="67059712"/>
      </c:barChart>
      <c:catAx>
        <c:axId val="67049728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7059712"/>
        <c:crosses val="autoZero"/>
        <c:auto val="1"/>
        <c:lblAlgn val="ctr"/>
        <c:lblOffset val="100"/>
        <c:tickLblSkip val="1"/>
        <c:tickMarkSkip val="1"/>
      </c:catAx>
      <c:valAx>
        <c:axId val="67059712"/>
        <c:scaling>
          <c:orientation val="minMax"/>
        </c:scaling>
        <c:delete val="1"/>
        <c:axPos val="b"/>
        <c:numFmt formatCode="0%" sourceLinked="1"/>
        <c:tickLblPos val="none"/>
        <c:crossAx val="67049728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66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36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  <c:pt idx="2">
                  <c:v>0.15000000000000008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76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0.95000000000000029</c:v>
                </c:pt>
                <c:pt idx="1">
                  <c:v>0.95000000000000029</c:v>
                </c:pt>
                <c:pt idx="2">
                  <c:v>0.8</c:v>
                </c:pt>
              </c:numCache>
            </c:numRef>
          </c:val>
        </c:ser>
        <c:dLbls>
          <c:showVal val="1"/>
        </c:dLbls>
        <c:gapWidth val="20"/>
        <c:overlap val="100"/>
        <c:axId val="67217280"/>
        <c:axId val="67218816"/>
      </c:barChart>
      <c:catAx>
        <c:axId val="67217280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8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7218816"/>
        <c:crosses val="autoZero"/>
        <c:auto val="1"/>
        <c:lblAlgn val="ctr"/>
        <c:lblOffset val="100"/>
        <c:tickLblSkip val="1"/>
        <c:tickMarkSkip val="1"/>
      </c:catAx>
      <c:valAx>
        <c:axId val="67218816"/>
        <c:scaling>
          <c:orientation val="minMax"/>
        </c:scaling>
        <c:delete val="1"/>
        <c:axPos val="b"/>
        <c:numFmt formatCode="0%" sourceLinked="1"/>
        <c:tickLblPos val="none"/>
        <c:crossAx val="67217280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421553090332828"/>
          <c:y val="1.6977928692699514E-3"/>
          <c:w val="0.79714738510301109"/>
          <c:h val="0.93378607809847292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0.8</c:v>
                </c:pt>
                <c:pt idx="1">
                  <c:v>0.95000000000000029</c:v>
                </c:pt>
                <c:pt idx="2">
                  <c:v>1</c:v>
                </c:pt>
                <c:pt idx="4">
                  <c:v>0.95000000000000029</c:v>
                </c:pt>
                <c:pt idx="5">
                  <c:v>1</c:v>
                </c:pt>
                <c:pt idx="6">
                  <c:v>1</c:v>
                </c:pt>
                <c:pt idx="9">
                  <c:v>0.05</c:v>
                </c:pt>
                <c:pt idx="12">
                  <c:v>0.05</c:v>
                </c:pt>
                <c:pt idx="14">
                  <c:v>0.05</c:v>
                </c:pt>
                <c:pt idx="16">
                  <c:v>0.2</c:v>
                </c:pt>
                <c:pt idx="17">
                  <c:v>0.1</c:v>
                </c:pt>
                <c:pt idx="18">
                  <c:v>0.15000000000000008</c:v>
                </c:pt>
                <c:pt idx="20">
                  <c:v>0.8</c:v>
                </c:pt>
                <c:pt idx="21">
                  <c:v>0.8</c:v>
                </c:pt>
                <c:pt idx="2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3977812995245646"/>
                  <c:y val="5.762962745316727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5536338604536485E-2"/>
                  <c:y val="6.477760579350979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95398519234814E-2"/>
                  <c:y val="-8.0490841534663958E-4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5536338604536485E-2"/>
                  <c:y val="3.7969726748455601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0%</c:formatCode>
                <c:ptCount val="23"/>
                <c:pt idx="0">
                  <c:v>0.2</c:v>
                </c:pt>
                <c:pt idx="1">
                  <c:v>0.05</c:v>
                </c:pt>
                <c:pt idx="4">
                  <c:v>0.05</c:v>
                </c:pt>
                <c:pt idx="8">
                  <c:v>1</c:v>
                </c:pt>
                <c:pt idx="9">
                  <c:v>0.95000000000000029</c:v>
                </c:pt>
                <c:pt idx="10">
                  <c:v>1</c:v>
                </c:pt>
                <c:pt idx="12">
                  <c:v>0.95000000000000029</c:v>
                </c:pt>
                <c:pt idx="13">
                  <c:v>1</c:v>
                </c:pt>
                <c:pt idx="14">
                  <c:v>0.95000000000000029</c:v>
                </c:pt>
                <c:pt idx="16">
                  <c:v>0.8</c:v>
                </c:pt>
                <c:pt idx="17">
                  <c:v>0.9</c:v>
                </c:pt>
                <c:pt idx="18">
                  <c:v>0.85000000000000031</c:v>
                </c:pt>
                <c:pt idx="20">
                  <c:v>0.2</c:v>
                </c:pt>
                <c:pt idx="21">
                  <c:v>0.2</c:v>
                </c:pt>
                <c:pt idx="2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6513470681458091"/>
                  <c:y val="5.762962745316727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 val="0.93660855784469166"/>
                  <c:y val="8.8454543978705065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5236736"/>
        <c:axId val="85246720"/>
      </c:barChart>
      <c:catAx>
        <c:axId val="85236736"/>
        <c:scaling>
          <c:orientation val="maxMin"/>
        </c:scaling>
        <c:axPos val="l"/>
        <c:numFmt formatCode="General" sourceLinked="1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246720"/>
        <c:crosses val="autoZero"/>
        <c:auto val="1"/>
        <c:lblAlgn val="ctr"/>
        <c:lblOffset val="100"/>
        <c:tickLblSkip val="1"/>
        <c:tickMarkSkip val="1"/>
      </c:catAx>
      <c:valAx>
        <c:axId val="8524672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236736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738510301109373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(N=19)</c:v>
                </c:pt>
                <c:pt idx="1">
                  <c:v>2011 (N=19)</c:v>
                </c:pt>
                <c:pt idx="2">
                  <c:v>2010 (N=18)</c:v>
                </c:pt>
                <c:pt idx="4">
                  <c:v>2012 (N=19)</c:v>
                </c:pt>
                <c:pt idx="5">
                  <c:v>2011 (N=19)</c:v>
                </c:pt>
                <c:pt idx="6">
                  <c:v>2010 (N=17)</c:v>
                </c:pt>
                <c:pt idx="8">
                  <c:v>2012 (N=19)</c:v>
                </c:pt>
                <c:pt idx="9">
                  <c:v>2011 (N=19)</c:v>
                </c:pt>
                <c:pt idx="10">
                  <c:v>2010 (N=17)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0.63000000000000034</c:v>
                </c:pt>
                <c:pt idx="1">
                  <c:v>0.79</c:v>
                </c:pt>
                <c:pt idx="2">
                  <c:v>0.67000000000000048</c:v>
                </c:pt>
                <c:pt idx="4">
                  <c:v>0.95000000000000029</c:v>
                </c:pt>
                <c:pt idx="5">
                  <c:v>0.95000000000000029</c:v>
                </c:pt>
                <c:pt idx="6">
                  <c:v>1</c:v>
                </c:pt>
                <c:pt idx="8">
                  <c:v>0.05</c:v>
                </c:pt>
                <c:pt idx="9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7"/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Sheet1!$A$2:$A$22</c:f>
              <c:strCache>
                <c:ptCount val="11"/>
                <c:pt idx="0">
                  <c:v>2012 (N=19)</c:v>
                </c:pt>
                <c:pt idx="1">
                  <c:v>2011 (N=19)</c:v>
                </c:pt>
                <c:pt idx="2">
                  <c:v>2010 (N=18)</c:v>
                </c:pt>
                <c:pt idx="4">
                  <c:v>2012 (N=19)</c:v>
                </c:pt>
                <c:pt idx="5">
                  <c:v>2011 (N=19)</c:v>
                </c:pt>
                <c:pt idx="6">
                  <c:v>2010 (N=17)</c:v>
                </c:pt>
                <c:pt idx="8">
                  <c:v>2012 (N=19)</c:v>
                </c:pt>
                <c:pt idx="9">
                  <c:v>2011 (N=19)</c:v>
                </c:pt>
                <c:pt idx="10">
                  <c:v>2010 (N=17)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0.37000000000000016</c:v>
                </c:pt>
                <c:pt idx="1">
                  <c:v>0.21000000000000008</c:v>
                </c:pt>
                <c:pt idx="2">
                  <c:v>0.33000000000000024</c:v>
                </c:pt>
                <c:pt idx="4">
                  <c:v>0.05</c:v>
                </c:pt>
                <c:pt idx="5">
                  <c:v>0.05</c:v>
                </c:pt>
                <c:pt idx="8">
                  <c:v>0.95000000000000029</c:v>
                </c:pt>
                <c:pt idx="9">
                  <c:v>0.95000000000000029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091"/>
                  <c:y val="4.945547209504544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63"/>
                  <c:y val="0.48036951501154768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(N=19)</c:v>
                </c:pt>
                <c:pt idx="1">
                  <c:v>2011 (N=19)</c:v>
                </c:pt>
                <c:pt idx="2">
                  <c:v>2010 (N=18)</c:v>
                </c:pt>
                <c:pt idx="4">
                  <c:v>2012 (N=19)</c:v>
                </c:pt>
                <c:pt idx="5">
                  <c:v>2011 (N=19)</c:v>
                </c:pt>
                <c:pt idx="6">
                  <c:v>2010 (N=17)</c:v>
                </c:pt>
                <c:pt idx="8">
                  <c:v>2012 (N=19)</c:v>
                </c:pt>
                <c:pt idx="9">
                  <c:v>2011 (N=19)</c:v>
                </c:pt>
                <c:pt idx="10">
                  <c:v>2010 (N=17)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85327232"/>
        <c:axId val="85423232"/>
      </c:barChart>
      <c:catAx>
        <c:axId val="85327232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423232"/>
        <c:crosses val="autoZero"/>
        <c:auto val="1"/>
        <c:lblAlgn val="ctr"/>
        <c:lblOffset val="100"/>
        <c:tickLblSkip val="1"/>
        <c:tickMarkSkip val="1"/>
      </c:catAx>
      <c:valAx>
        <c:axId val="854232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327232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9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4029850746268656"/>
          <c:y val="5.9422750424448348E-2"/>
          <c:w val="0.55223880597014929"/>
          <c:h val="0.7979626485568760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(N=19)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0.16</c:v>
                </c:pt>
                <c:pt idx="1">
                  <c:v>0.16</c:v>
                </c:pt>
                <c:pt idx="2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(N=19)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0.42000000000000015</c:v>
                </c:pt>
                <c:pt idx="1">
                  <c:v>0.47000000000000008</c:v>
                </c:pt>
                <c:pt idx="2">
                  <c:v>0.63000000000000034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4E-2"/>
                  <c:y val="-1.8747413387649788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34E-3"/>
                  <c:y val="-2.0699848061514335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(N=19)</c:v>
                </c:pt>
                <c:pt idx="1">
                  <c:v>2011 (N=19)</c:v>
                </c:pt>
                <c:pt idx="2">
                  <c:v>2010 (N=19)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0.42000000000000015</c:v>
                </c:pt>
                <c:pt idx="1">
                  <c:v>0.37000000000000016</c:v>
                </c:pt>
                <c:pt idx="2">
                  <c:v>0.26</c:v>
                </c:pt>
              </c:numCache>
            </c:numRef>
          </c:val>
        </c:ser>
        <c:dLbls>
          <c:showVal val="1"/>
        </c:dLbls>
        <c:gapWidth val="20"/>
        <c:overlap val="100"/>
        <c:axId val="85560704"/>
        <c:axId val="85566592"/>
      </c:barChart>
      <c:catAx>
        <c:axId val="85560704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5566592"/>
        <c:crosses val="autoZero"/>
        <c:auto val="1"/>
        <c:lblAlgn val="ctr"/>
        <c:lblOffset val="100"/>
        <c:tickLblSkip val="1"/>
        <c:tickMarkSkip val="1"/>
      </c:catAx>
      <c:valAx>
        <c:axId val="85566592"/>
        <c:scaling>
          <c:orientation val="minMax"/>
        </c:scaling>
        <c:delete val="1"/>
        <c:axPos val="l"/>
        <c:numFmt formatCode="0%" sourceLinked="1"/>
        <c:tickLblPos val="none"/>
        <c:crossAx val="85560704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13"/>
          <c:w val="0.28358208955223918"/>
          <c:h val="0.32937181663837051"/>
        </c:manualLayout>
      </c:layout>
      <c:spPr>
        <a:noFill/>
        <a:ln w="14887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7E-3"/>
          <c:y val="9.0163934426229525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noFill/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64638976"/>
        <c:axId val="75145984"/>
      </c:barChart>
      <c:catAx>
        <c:axId val="64638976"/>
        <c:scaling>
          <c:orientation val="maxMin"/>
        </c:scaling>
        <c:delete val="1"/>
        <c:axPos val="b"/>
        <c:tickLblPos val="none"/>
        <c:crossAx val="75145984"/>
        <c:crosses val="autoZero"/>
        <c:auto val="1"/>
        <c:lblAlgn val="ctr"/>
        <c:lblOffset val="100"/>
      </c:catAx>
      <c:valAx>
        <c:axId val="75145984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64638976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109E-2"/>
          <c:y val="0"/>
          <c:w val="0.92848904267589483"/>
          <c:h val="0.39344262295082033"/>
        </c:manualLayout>
      </c:layout>
      <c:spPr>
        <a:noFill/>
        <a:ln w="23282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536062378167673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0.47000000000000008</c:v>
                </c:pt>
                <c:pt idx="1">
                  <c:v>0.32000000000000017</c:v>
                </c:pt>
                <c:pt idx="2">
                  <c:v>0.05</c:v>
                </c:pt>
                <c:pt idx="3">
                  <c:v>0.16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0.68</c:v>
                </c:pt>
                <c:pt idx="1">
                  <c:v>0.11</c:v>
                </c:pt>
                <c:pt idx="3">
                  <c:v>0.21000000000000008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0.75000000000000033</c:v>
                </c:pt>
                <c:pt idx="1">
                  <c:v>0.05</c:v>
                </c:pt>
                <c:pt idx="3">
                  <c:v>0.2</c:v>
                </c:pt>
              </c:numCache>
            </c:numRef>
          </c:val>
        </c:ser>
        <c:dLbls>
          <c:showVal val="1"/>
        </c:dLbls>
        <c:gapWidth val="60"/>
        <c:axId val="85658624"/>
        <c:axId val="85668608"/>
      </c:barChart>
      <c:catAx>
        <c:axId val="85658624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5668608"/>
        <c:crosses val="autoZero"/>
        <c:auto val="1"/>
        <c:lblAlgn val="ctr"/>
        <c:lblOffset val="100"/>
        <c:tickLblSkip val="1"/>
        <c:tickMarkSkip val="1"/>
      </c:catAx>
      <c:valAx>
        <c:axId val="8566860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658624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39970658866895947"/>
          <c:y val="0.12531328320802004"/>
          <c:w val="0.60029341133104064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0.21000000000000008</c:v>
                </c:pt>
                <c:pt idx="1">
                  <c:v>0.21000000000000008</c:v>
                </c:pt>
                <c:pt idx="2">
                  <c:v>0.05</c:v>
                </c:pt>
                <c:pt idx="3">
                  <c:v>0.58000000000000007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 formatCode="0%">
                  <c:v>0.05</c:v>
                </c:pt>
                <c:pt idx="2" formatCode="0%">
                  <c:v>0.05</c:v>
                </c:pt>
                <c:pt idx="3" formatCode="0%">
                  <c:v>0.89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  <c:pt idx="3">
                  <c:v>0.85000000000000031</c:v>
                </c:pt>
              </c:numCache>
            </c:numRef>
          </c:val>
        </c:ser>
        <c:dLbls>
          <c:showVal val="1"/>
        </c:dLbls>
        <c:gapWidth val="60"/>
        <c:axId val="85912960"/>
        <c:axId val="85931136"/>
      </c:barChart>
      <c:catAx>
        <c:axId val="85912960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5931136"/>
        <c:crosses val="autoZero"/>
        <c:auto val="1"/>
        <c:lblAlgn val="ctr"/>
        <c:lblOffset val="100"/>
        <c:tickLblSkip val="1"/>
        <c:tickMarkSkip val="1"/>
      </c:catAx>
      <c:valAx>
        <c:axId val="8593113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912960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44689892435850326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0.8400000000000003</c:v>
                </c:pt>
                <c:pt idx="1">
                  <c:v>0.05</c:v>
                </c:pt>
                <c:pt idx="2">
                  <c:v>0.05</c:v>
                </c:pt>
                <c:pt idx="3">
                  <c:v>0.11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 formatCode="0%">
                  <c:v>1</c:v>
                </c:pt>
                <c:pt idx="4" formatCode="0%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0.9</c:v>
                </c:pt>
                <c:pt idx="1">
                  <c:v>0.05</c:v>
                </c:pt>
                <c:pt idx="2">
                  <c:v>0.05</c:v>
                </c:pt>
                <c:pt idx="3">
                  <c:v>0.05</c:v>
                </c:pt>
                <c:pt idx="5">
                  <c:v>0.05</c:v>
                </c:pt>
              </c:numCache>
            </c:numRef>
          </c:val>
        </c:ser>
        <c:dLbls>
          <c:showVal val="1"/>
        </c:dLbls>
        <c:gapWidth val="60"/>
        <c:axId val="85969536"/>
        <c:axId val="86057344"/>
      </c:barChart>
      <c:catAx>
        <c:axId val="85969536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057344"/>
        <c:crosses val="autoZero"/>
        <c:auto val="1"/>
        <c:lblAlgn val="ctr"/>
        <c:lblOffset val="100"/>
        <c:tickLblSkip val="1"/>
        <c:tickMarkSkip val="1"/>
      </c:catAx>
      <c:valAx>
        <c:axId val="860573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5969536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3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rgbClr val="0066FF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86082688"/>
        <c:axId val="86084224"/>
      </c:barChart>
      <c:catAx>
        <c:axId val="86082688"/>
        <c:scaling>
          <c:orientation val="maxMin"/>
        </c:scaling>
        <c:delete val="1"/>
        <c:axPos val="l"/>
        <c:numFmt formatCode="General" sourceLinked="1"/>
        <c:tickLblPos val="none"/>
        <c:crossAx val="86084224"/>
        <c:crosses val="autoZero"/>
        <c:auto val="1"/>
        <c:lblAlgn val="ctr"/>
        <c:lblOffset val="100"/>
      </c:catAx>
      <c:valAx>
        <c:axId val="86084224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6082688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1.162790697674417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4933333333333357"/>
          <c:y val="8.3140877598152571E-2"/>
          <c:w val="0.72006389461244757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0.74000000000000032</c:v>
                </c:pt>
                <c:pt idx="1">
                  <c:v>0.63000000000000034</c:v>
                </c:pt>
                <c:pt idx="2">
                  <c:v>0.63000000000000034</c:v>
                </c:pt>
                <c:pt idx="3">
                  <c:v>0.37000000000000016</c:v>
                </c:pt>
                <c:pt idx="4">
                  <c:v>0.11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0.95000000000000029</c:v>
                </c:pt>
                <c:pt idx="1">
                  <c:v>0.47000000000000008</c:v>
                </c:pt>
                <c:pt idx="2">
                  <c:v>0.63000000000000034</c:v>
                </c:pt>
                <c:pt idx="3">
                  <c:v>0.37000000000000016</c:v>
                </c:pt>
                <c:pt idx="4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0.70000000000000029</c:v>
                </c:pt>
                <c:pt idx="1">
                  <c:v>0.4</c:v>
                </c:pt>
                <c:pt idx="2">
                  <c:v>0.60000000000000031</c:v>
                </c:pt>
                <c:pt idx="3">
                  <c:v>0.5</c:v>
                </c:pt>
                <c:pt idx="4">
                  <c:v>0.25</c:v>
                </c:pt>
              </c:numCache>
            </c:numRef>
          </c:val>
        </c:ser>
        <c:dLbls>
          <c:showVal val="1"/>
        </c:dLbls>
        <c:gapWidth val="60"/>
        <c:axId val="87390464"/>
        <c:axId val="87404544"/>
      </c:barChart>
      <c:catAx>
        <c:axId val="87390464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404544"/>
        <c:crosses val="autoZero"/>
        <c:auto val="1"/>
        <c:lblAlgn val="ctr"/>
        <c:lblOffset val="100"/>
        <c:tickLblSkip val="1"/>
        <c:tickMarkSkip val="1"/>
      </c:catAx>
      <c:valAx>
        <c:axId val="874045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390464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6.4718407551498089E-2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438596491228138"/>
          <c:y val="9.0206185567010405E-2"/>
          <c:w val="0.74780701754386114"/>
          <c:h val="0.9123711340206185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(N=7)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0.43000000000000016</c:v>
                </c:pt>
                <c:pt idx="1">
                  <c:v>0.29000000000000015</c:v>
                </c:pt>
                <c:pt idx="2">
                  <c:v>0.29000000000000015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0.58000000000000007</c:v>
                </c:pt>
                <c:pt idx="1">
                  <c:v>0.21000000000000008</c:v>
                </c:pt>
                <c:pt idx="2">
                  <c:v>0.21000000000000008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0.44</c:v>
                </c:pt>
                <c:pt idx="1">
                  <c:v>0.28000000000000008</c:v>
                </c:pt>
                <c:pt idx="2">
                  <c:v>6.0000000000000026E-2</c:v>
                </c:pt>
              </c:numCache>
            </c:numRef>
          </c:val>
        </c:ser>
        <c:dLbls>
          <c:showVal val="1"/>
        </c:dLbls>
        <c:gapWidth val="60"/>
        <c:axId val="87525248"/>
        <c:axId val="87526784"/>
      </c:barChart>
      <c:catAx>
        <c:axId val="87525248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526784"/>
        <c:crosses val="autoZero"/>
        <c:auto val="1"/>
        <c:lblAlgn val="ctr"/>
        <c:lblOffset val="100"/>
        <c:tickLblSkip val="1"/>
        <c:tickMarkSkip val="1"/>
      </c:catAx>
      <c:valAx>
        <c:axId val="875267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525248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36"/>
          <c:h val="0.10649951888544053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1"/>
          <c:w val="0.46153846153846195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0.32000000000000017</c:v>
                </c:pt>
                <c:pt idx="1">
                  <c:v>0.32000000000000017</c:v>
                </c:pt>
                <c:pt idx="3">
                  <c:v>0.37000000000000016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0.32000000000000017</c:v>
                </c:pt>
                <c:pt idx="1">
                  <c:v>0.11</c:v>
                </c:pt>
                <c:pt idx="3">
                  <c:v>0.58000000000000007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0.28000000000000008</c:v>
                </c:pt>
                <c:pt idx="1">
                  <c:v>0.22</c:v>
                </c:pt>
                <c:pt idx="2">
                  <c:v>0.11</c:v>
                </c:pt>
                <c:pt idx="3">
                  <c:v>0.39000000000000018</c:v>
                </c:pt>
              </c:numCache>
            </c:numRef>
          </c:val>
        </c:ser>
        <c:dLbls>
          <c:showVal val="1"/>
        </c:dLbls>
        <c:gapWidth val="60"/>
        <c:axId val="87569920"/>
        <c:axId val="87571456"/>
      </c:barChart>
      <c:catAx>
        <c:axId val="87569920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571456"/>
        <c:crosses val="autoZero"/>
        <c:auto val="1"/>
        <c:lblAlgn val="ctr"/>
        <c:lblOffset val="100"/>
        <c:tickLblSkip val="1"/>
        <c:tickMarkSkip val="1"/>
      </c:catAx>
      <c:valAx>
        <c:axId val="8757145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569920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389978213507642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87732608"/>
        <c:axId val="87734144"/>
      </c:barChart>
      <c:catAx>
        <c:axId val="87732608"/>
        <c:scaling>
          <c:orientation val="maxMin"/>
        </c:scaling>
        <c:delete val="1"/>
        <c:axPos val="l"/>
        <c:numFmt formatCode="General" sourceLinked="1"/>
        <c:tickLblPos val="none"/>
        <c:crossAx val="87734144"/>
        <c:crosses val="autoZero"/>
        <c:auto val="1"/>
        <c:lblAlgn val="ctr"/>
        <c:lblOffset val="100"/>
      </c:catAx>
      <c:valAx>
        <c:axId val="87734144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7732608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2.5062656641604009E-3"/>
          <c:w val="0.91503267973856206"/>
          <c:h val="0.1203007518796993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73464912280701822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0.63000000000000034</c:v>
                </c:pt>
                <c:pt idx="1">
                  <c:v>0.05</c:v>
                </c:pt>
                <c:pt idx="2">
                  <c:v>0.32000000000000017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0.53</c:v>
                </c:pt>
                <c:pt idx="1">
                  <c:v>0.05</c:v>
                </c:pt>
                <c:pt idx="2">
                  <c:v>0.42000000000000015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0.11</c:v>
                </c:pt>
                <c:pt idx="1">
                  <c:v>0.63000000000000034</c:v>
                </c:pt>
                <c:pt idx="2">
                  <c:v>0.26</c:v>
                </c:pt>
              </c:numCache>
            </c:numRef>
          </c:val>
        </c:ser>
        <c:dLbls>
          <c:showVal val="1"/>
        </c:dLbls>
        <c:gapWidth val="60"/>
        <c:axId val="88036096"/>
        <c:axId val="88037632"/>
      </c:barChart>
      <c:catAx>
        <c:axId val="8803609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037632"/>
        <c:crosses val="autoZero"/>
        <c:auto val="1"/>
        <c:lblAlgn val="ctr"/>
        <c:lblOffset val="100"/>
        <c:tickLblSkip val="1"/>
        <c:tickMarkSkip val="1"/>
      </c:catAx>
      <c:valAx>
        <c:axId val="880376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036096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76"/>
          <c:y val="8.6956521739130543E-2"/>
          <c:w val="0.74342105263158087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 formatCode="0%">
                  <c:v>0.26</c:v>
                </c:pt>
                <c:pt idx="2" formatCode="0%">
                  <c:v>0.16</c:v>
                </c:pt>
                <c:pt idx="3" formatCode="0%">
                  <c:v>0.58000000000000007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  <c:pt idx="0" formatCode="0%">
                  <c:v>0.32000000000000017</c:v>
                </c:pt>
                <c:pt idx="3" formatCode="0%">
                  <c:v>0.68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w kasie </c:v>
                </c:pt>
                <c:pt idx="1">
                  <c:v>Tak, w banku 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0.75000000000000033</c:v>
                </c:pt>
                <c:pt idx="1">
                  <c:v>0.05</c:v>
                </c:pt>
                <c:pt idx="3">
                  <c:v>0.2</c:v>
                </c:pt>
              </c:numCache>
            </c:numRef>
          </c:val>
        </c:ser>
        <c:dLbls>
          <c:showVal val="1"/>
        </c:dLbls>
        <c:gapWidth val="60"/>
        <c:axId val="87941120"/>
        <c:axId val="87942656"/>
      </c:barChart>
      <c:catAx>
        <c:axId val="8794112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942656"/>
        <c:crosses val="autoZero"/>
        <c:auto val="1"/>
        <c:lblAlgn val="ctr"/>
        <c:lblOffset val="100"/>
        <c:tickLblSkip val="1"/>
        <c:tickMarkSkip val="1"/>
      </c:catAx>
      <c:valAx>
        <c:axId val="8794265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941120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57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0.95000000000000062</c:v>
                </c:pt>
                <c:pt idx="1">
                  <c:v>0.95000000000000062</c:v>
                </c:pt>
                <c:pt idx="2">
                  <c:v>0.95000000000000062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60"/>
        <c:axId val="79758464"/>
        <c:axId val="79760000"/>
      </c:barChart>
      <c:catAx>
        <c:axId val="79758464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9760000"/>
        <c:crosses val="autoZero"/>
        <c:auto val="1"/>
        <c:lblAlgn val="ctr"/>
        <c:lblOffset val="100"/>
        <c:tickLblSkip val="1"/>
        <c:tickMarkSkip val="1"/>
      </c:catAx>
      <c:valAx>
        <c:axId val="79760000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975846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66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(N=19)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0.16</c:v>
                </c:pt>
                <c:pt idx="1">
                  <c:v>0.21000000000000008</c:v>
                </c:pt>
                <c:pt idx="2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46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(N=19)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0.8400000000000003</c:v>
                </c:pt>
                <c:pt idx="1">
                  <c:v>0.79</c:v>
                </c:pt>
                <c:pt idx="2">
                  <c:v>0.8400000000000003</c:v>
                </c:pt>
              </c:numCache>
            </c:numRef>
          </c:val>
        </c:ser>
        <c:dLbls>
          <c:showVal val="1"/>
        </c:dLbls>
        <c:gapWidth val="60"/>
        <c:overlap val="100"/>
        <c:axId val="88278528"/>
        <c:axId val="88280064"/>
      </c:barChart>
      <c:catAx>
        <c:axId val="88278528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280064"/>
        <c:crosses val="autoZero"/>
        <c:auto val="1"/>
        <c:lblAlgn val="ctr"/>
        <c:lblOffset val="100"/>
        <c:tickLblSkip val="1"/>
        <c:tickMarkSkip val="1"/>
      </c:catAx>
      <c:valAx>
        <c:axId val="8828006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278528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47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1231126596980355"/>
          <c:y val="1.285347043701802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0868449930987565E-2"/>
                  <c:y val="6.4707157770901112E-3"/>
                </c:manualLayout>
              </c:layout>
              <c:spPr>
                <a:noFill/>
                <a:ln w="23341">
                  <a:noFill/>
                </a:ln>
              </c:spPr>
              <c:txPr>
                <a:bodyPr/>
                <a:lstStyle/>
                <a:p>
                  <a:pPr>
                    <a:defRPr sz="1080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(N=19)</c:v>
                </c:pt>
                <c:pt idx="1">
                  <c:v>2011 (N=19)</c:v>
                </c:pt>
                <c:pt idx="2">
                  <c:v>2010 (N=17)</c:v>
                </c:pt>
                <c:pt idx="4">
                  <c:v>2012 (N=19)</c:v>
                </c:pt>
                <c:pt idx="5">
                  <c:v>2011 (N=19)</c:v>
                </c:pt>
                <c:pt idx="6">
                  <c:v>2010 (N=17)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0.47000000000000008</c:v>
                </c:pt>
                <c:pt idx="1">
                  <c:v>0.58000000000000007</c:v>
                </c:pt>
                <c:pt idx="2">
                  <c:v>0.47000000000000008</c:v>
                </c:pt>
                <c:pt idx="4">
                  <c:v>0.37000000000000016</c:v>
                </c:pt>
                <c:pt idx="5">
                  <c:v>0.26</c:v>
                </c:pt>
                <c:pt idx="6">
                  <c:v>0.24000000000000007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dLbl>
              <c:idx val="4"/>
              <c:layout>
                <c:manualLayout>
                  <c:x val="7.4654695123995887E-3"/>
                  <c:y val="2.614513925483605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3.112922996458594E-2"/>
                  <c:y val="7.8909038337222098E-2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Mode val="edge"/>
                  <c:yMode val="edge"/>
                  <c:x val="0.64459930313588976"/>
                  <c:y val="0.7583547557840615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Mode val="edge"/>
                  <c:yMode val="edge"/>
                  <c:x val="0.29616724738675981"/>
                  <c:y val="0.5578406169665826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(N=19)</c:v>
                </c:pt>
                <c:pt idx="1">
                  <c:v>2011 (N=19)</c:v>
                </c:pt>
                <c:pt idx="2">
                  <c:v>2010 (N=17)</c:v>
                </c:pt>
                <c:pt idx="4">
                  <c:v>2012 (N=19)</c:v>
                </c:pt>
                <c:pt idx="5">
                  <c:v>2011 (N=19)</c:v>
                </c:pt>
                <c:pt idx="6">
                  <c:v>2010 (N=17)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0.53</c:v>
                </c:pt>
                <c:pt idx="1">
                  <c:v>0.42000000000000015</c:v>
                </c:pt>
                <c:pt idx="2">
                  <c:v>0.53</c:v>
                </c:pt>
                <c:pt idx="4">
                  <c:v>0.63000000000000034</c:v>
                </c:pt>
                <c:pt idx="5">
                  <c:v>0.74000000000000032</c:v>
                </c:pt>
                <c:pt idx="6">
                  <c:v>0.76000000000000034</c:v>
                </c:pt>
              </c:numCache>
            </c:numRef>
          </c:val>
        </c:ser>
        <c:dLbls>
          <c:showVal val="1"/>
        </c:dLbls>
        <c:gapWidth val="60"/>
        <c:overlap val="100"/>
        <c:axId val="88409216"/>
        <c:axId val="88410752"/>
      </c:barChart>
      <c:catAx>
        <c:axId val="88409216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410752"/>
        <c:crosses val="autoZero"/>
        <c:auto val="1"/>
        <c:lblAlgn val="ctr"/>
        <c:lblOffset val="100"/>
        <c:tickLblSkip val="1"/>
        <c:tickMarkSkip val="1"/>
      </c:catAx>
      <c:valAx>
        <c:axId val="8841075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409216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83"/>
          <c:y val="0.91002570694087492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3.0575539568345359E-2"/>
          <c:y val="1.9723865877712072E-3"/>
          <c:w val="0.87541458814654149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(N=19)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0.8400000000000003</c:v>
                </c:pt>
                <c:pt idx="1">
                  <c:v>1</c:v>
                </c:pt>
                <c:pt idx="2">
                  <c:v>0.74000000000000032</c:v>
                </c:pt>
                <c:pt idx="3">
                  <c:v>0.74000000000000032</c:v>
                </c:pt>
                <c:pt idx="4">
                  <c:v>0.74000000000000032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0.95000000000000029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0.95000000000000029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0.89</c:v>
                </c:pt>
                <c:pt idx="1">
                  <c:v>1</c:v>
                </c:pt>
                <c:pt idx="2">
                  <c:v>0.8400000000000003</c:v>
                </c:pt>
                <c:pt idx="3">
                  <c:v>0.72000000000000031</c:v>
                </c:pt>
                <c:pt idx="4">
                  <c:v>0.83000000000000029</c:v>
                </c:pt>
              </c:numCache>
            </c:numRef>
          </c:val>
        </c:ser>
        <c:dLbls>
          <c:showVal val="1"/>
        </c:dLbls>
        <c:gapWidth val="60"/>
        <c:axId val="89051520"/>
        <c:axId val="89053056"/>
      </c:barChart>
      <c:catAx>
        <c:axId val="8905152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053056"/>
        <c:crosses val="autoZero"/>
        <c:auto val="1"/>
        <c:lblAlgn val="ctr"/>
        <c:lblOffset val="100"/>
        <c:tickLblSkip val="1"/>
        <c:tickMarkSkip val="1"/>
      </c:catAx>
      <c:valAx>
        <c:axId val="8905305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051520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003"/>
          <c:y val="0.94871794871794746"/>
          <c:w val="0.6043165467625895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518518518518537"/>
          <c:y val="2.0661157024793424E-3"/>
          <c:w val="0.76190476190476186"/>
          <c:h val="0.8904958677685957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(N=19)</c:v>
                </c:pt>
                <c:pt idx="3">
                  <c:v>2011 (N=19)</c:v>
                </c:pt>
                <c:pt idx="4">
                  <c:v>2012 (N=19)</c:v>
                </c:pt>
                <c:pt idx="6">
                  <c:v>2011 (N=19)</c:v>
                </c:pt>
                <c:pt idx="7">
                  <c:v>2012 (N=19)</c:v>
                </c:pt>
                <c:pt idx="9">
                  <c:v>2011 (N=19)</c:v>
                </c:pt>
                <c:pt idx="10">
                  <c:v>2012 (N=19)</c:v>
                </c:pt>
                <c:pt idx="12">
                  <c:v>2011 (N=19)</c:v>
                </c:pt>
                <c:pt idx="13">
                  <c:v>2012 (N=19)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0.58000000000000007</c:v>
                </c:pt>
                <c:pt idx="1">
                  <c:v>0.47000000000000008</c:v>
                </c:pt>
                <c:pt idx="3">
                  <c:v>0.63000000000000034</c:v>
                </c:pt>
                <c:pt idx="4">
                  <c:v>0.47000000000000008</c:v>
                </c:pt>
                <c:pt idx="6">
                  <c:v>0.68</c:v>
                </c:pt>
                <c:pt idx="7">
                  <c:v>0.47000000000000008</c:v>
                </c:pt>
                <c:pt idx="9">
                  <c:v>0.68</c:v>
                </c:pt>
                <c:pt idx="10">
                  <c:v>0.63000000000000034</c:v>
                </c:pt>
                <c:pt idx="12">
                  <c:v>0.47000000000000008</c:v>
                </c:pt>
                <c:pt idx="13">
                  <c:v>0.58000000000000007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-1.5709598800149882E-2"/>
                  <c:y val="-1.827186166622299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(N=19)</c:v>
                </c:pt>
                <c:pt idx="3">
                  <c:v>2011 (N=19)</c:v>
                </c:pt>
                <c:pt idx="4">
                  <c:v>2012 (N=19)</c:v>
                </c:pt>
                <c:pt idx="6">
                  <c:v>2011 (N=19)</c:v>
                </c:pt>
                <c:pt idx="7">
                  <c:v>2012 (N=19)</c:v>
                </c:pt>
                <c:pt idx="9">
                  <c:v>2011 (N=19)</c:v>
                </c:pt>
                <c:pt idx="10">
                  <c:v>2012 (N=19)</c:v>
                </c:pt>
                <c:pt idx="12">
                  <c:v>2011 (N=19)</c:v>
                </c:pt>
                <c:pt idx="13">
                  <c:v>2012 (N=19)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0.37000000000000016</c:v>
                </c:pt>
                <c:pt idx="1">
                  <c:v>0.26</c:v>
                </c:pt>
                <c:pt idx="3">
                  <c:v>0.37000000000000016</c:v>
                </c:pt>
                <c:pt idx="4">
                  <c:v>0.26</c:v>
                </c:pt>
                <c:pt idx="6">
                  <c:v>0.32000000000000017</c:v>
                </c:pt>
                <c:pt idx="7">
                  <c:v>0.26</c:v>
                </c:pt>
                <c:pt idx="9">
                  <c:v>0.32000000000000017</c:v>
                </c:pt>
                <c:pt idx="10">
                  <c:v>0.37000000000000016</c:v>
                </c:pt>
                <c:pt idx="12">
                  <c:v>0.47000000000000008</c:v>
                </c:pt>
                <c:pt idx="13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(N=19)</c:v>
                </c:pt>
                <c:pt idx="3">
                  <c:v>2011 (N=19)</c:v>
                </c:pt>
                <c:pt idx="4">
                  <c:v>2012 (N=19)</c:v>
                </c:pt>
                <c:pt idx="6">
                  <c:v>2011 (N=19)</c:v>
                </c:pt>
                <c:pt idx="7">
                  <c:v>2012 (N=19)</c:v>
                </c:pt>
                <c:pt idx="9">
                  <c:v>2011 (N=19)</c:v>
                </c:pt>
                <c:pt idx="10">
                  <c:v>2012 (N=19)</c:v>
                </c:pt>
                <c:pt idx="12">
                  <c:v>2011 (N=19)</c:v>
                </c:pt>
                <c:pt idx="13">
                  <c:v>2012 (N=19)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0">
                  <c:v>0.05</c:v>
                </c:pt>
                <c:pt idx="1">
                  <c:v>0.16</c:v>
                </c:pt>
                <c:pt idx="4">
                  <c:v>0.21000000000000008</c:v>
                </c:pt>
                <c:pt idx="7">
                  <c:v>0.26</c:v>
                </c:pt>
                <c:pt idx="12">
                  <c:v>0.05</c:v>
                </c:pt>
                <c:pt idx="13">
                  <c:v>0.11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2.9279373537903813E-2"/>
                  <c:y val="-2.4470208773661288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906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(N=19)</c:v>
                </c:pt>
                <c:pt idx="3">
                  <c:v>2011 (N=19)</c:v>
                </c:pt>
                <c:pt idx="4">
                  <c:v>2012 (N=19)</c:v>
                </c:pt>
                <c:pt idx="6">
                  <c:v>2011 (N=19)</c:v>
                </c:pt>
                <c:pt idx="7">
                  <c:v>2012 (N=19)</c:v>
                </c:pt>
                <c:pt idx="9">
                  <c:v>2011 (N=19)</c:v>
                </c:pt>
                <c:pt idx="10">
                  <c:v>2012 (N=19)</c:v>
                </c:pt>
                <c:pt idx="12">
                  <c:v>2011 (N=19)</c:v>
                </c:pt>
                <c:pt idx="13">
                  <c:v>2012 (N=19)</c:v>
                </c:pt>
              </c:strCache>
            </c:strRef>
          </c:cat>
          <c:val>
            <c:numRef>
              <c:f>Sheet1!$E$2:$E$19</c:f>
              <c:numCache>
                <c:formatCode>0%</c:formatCode>
                <c:ptCount val="14"/>
                <c:pt idx="1">
                  <c:v>0.11</c:v>
                </c:pt>
                <c:pt idx="4">
                  <c:v>0.05</c:v>
                </c:pt>
                <c:pt idx="13">
                  <c:v>0.05</c:v>
                </c:pt>
              </c:numCache>
            </c:numRef>
          </c:val>
        </c:ser>
        <c:dLbls>
          <c:showVal val="1"/>
        </c:dLbls>
        <c:gapWidth val="40"/>
        <c:overlap val="100"/>
        <c:axId val="88924544"/>
        <c:axId val="88926464"/>
      </c:barChart>
      <c:catAx>
        <c:axId val="88924544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926464"/>
        <c:crosses val="autoZero"/>
        <c:auto val="1"/>
        <c:lblAlgn val="ctr"/>
        <c:lblOffset val="100"/>
        <c:tickLblSkip val="1"/>
        <c:tickMarkSkip val="1"/>
      </c:catAx>
      <c:valAx>
        <c:axId val="88926464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88924544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132231404958675"/>
          <c:w val="0.98589065255732"/>
          <c:h val="8.6776859504132248E-2"/>
        </c:manualLayout>
      </c:layout>
      <c:spPr>
        <a:solidFill>
          <a:schemeClr val="bg1"/>
        </a:solidFill>
        <a:ln w="23713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0.30000000000000016</c:v>
                </c:pt>
                <c:pt idx="2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</c:v>
                </c:pt>
                <c:pt idx="1">
                  <c:v>0.05</c:v>
                </c:pt>
                <c:pt idx="3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dLbl>
              <c:idx val="3"/>
              <c:delete val="1"/>
            </c:dLbl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0.75000000000000033</c:v>
                </c:pt>
                <c:pt idx="1">
                  <c:v>0.2</c:v>
                </c:pt>
                <c:pt idx="2">
                  <c:v>0.30000000000000016</c:v>
                </c:pt>
                <c:pt idx="3">
                  <c:v>0.1</c:v>
                </c:pt>
              </c:numCache>
            </c:numRef>
          </c:val>
        </c:ser>
        <c:dLbls>
          <c:showVal val="1"/>
        </c:dLbls>
        <c:gapWidth val="60"/>
        <c:axId val="80364288"/>
        <c:axId val="80365824"/>
      </c:barChart>
      <c:catAx>
        <c:axId val="8036428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0365824"/>
        <c:crosses val="autoZero"/>
        <c:auto val="1"/>
        <c:lblAlgn val="ctr"/>
        <c:lblOffset val="100"/>
        <c:tickLblSkip val="1"/>
        <c:tickMarkSkip val="1"/>
      </c:catAx>
      <c:valAx>
        <c:axId val="8036582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0364288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0.95000000000000029</c:v>
                </c:pt>
                <c:pt idx="1">
                  <c:v>1</c:v>
                </c:pt>
                <c:pt idx="2">
                  <c:v>0.83000000000000029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0.05</c:v>
                </c:pt>
                <c:pt idx="2" formatCode="0%">
                  <c:v>0.17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0672256"/>
        <c:axId val="80673792"/>
      </c:barChart>
      <c:catAx>
        <c:axId val="8067225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0673792"/>
        <c:crosses val="autoZero"/>
        <c:auto val="1"/>
        <c:lblAlgn val="ctr"/>
        <c:lblOffset val="100"/>
        <c:tickLblSkip val="1"/>
        <c:tickMarkSkip val="1"/>
      </c:catAx>
      <c:valAx>
        <c:axId val="806737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0672256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0.95000000000000029</c:v>
                </c:pt>
                <c:pt idx="1">
                  <c:v>1</c:v>
                </c:pt>
                <c:pt idx="2">
                  <c:v>0.67000000000000048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0.05</c:v>
                </c:pt>
                <c:pt idx="2" formatCode="0%">
                  <c:v>0.33000000000000024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0908288"/>
        <c:axId val="80909824"/>
      </c:barChart>
      <c:catAx>
        <c:axId val="8090828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0909824"/>
        <c:crosses val="autoZero"/>
        <c:auto val="1"/>
        <c:lblAlgn val="ctr"/>
        <c:lblOffset val="100"/>
        <c:tickLblSkip val="1"/>
        <c:tickMarkSkip val="1"/>
      </c:catAx>
      <c:valAx>
        <c:axId val="8090982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090828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34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0.9</c:v>
                </c:pt>
                <c:pt idx="1">
                  <c:v>0.2</c:v>
                </c:pt>
                <c:pt idx="2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0.95000000000000029</c:v>
                </c:pt>
                <c:pt idx="1">
                  <c:v>0.30000000000000016</c:v>
                </c:pt>
                <c:pt idx="3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0.75000000000000033</c:v>
                </c:pt>
                <c:pt idx="1">
                  <c:v>0.45</c:v>
                </c:pt>
                <c:pt idx="2">
                  <c:v>0.15000000000000008</c:v>
                </c:pt>
              </c:numCache>
            </c:numRef>
          </c:val>
        </c:ser>
        <c:dLbls>
          <c:showVal val="1"/>
        </c:dLbls>
        <c:gapWidth val="60"/>
        <c:axId val="80409344"/>
        <c:axId val="80562048"/>
      </c:barChart>
      <c:catAx>
        <c:axId val="8040934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0562048"/>
        <c:crosses val="autoZero"/>
        <c:auto val="1"/>
        <c:lblAlgn val="ctr"/>
        <c:lblOffset val="100"/>
        <c:tickLblSkip val="1"/>
        <c:tickMarkSkip val="1"/>
      </c:catAx>
      <c:valAx>
        <c:axId val="80562048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0409344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0.95000000000000029</c:v>
                </c:pt>
                <c:pt idx="1">
                  <c:v>1</c:v>
                </c:pt>
                <c:pt idx="2">
                  <c:v>0.95000000000000029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0.05</c:v>
                </c:pt>
                <c:pt idx="2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1305600"/>
        <c:axId val="81307520"/>
      </c:barChart>
      <c:catAx>
        <c:axId val="8130560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1307520"/>
        <c:crosses val="autoZero"/>
        <c:auto val="1"/>
        <c:lblAlgn val="ctr"/>
        <c:lblOffset val="100"/>
        <c:tickLblSkip val="1"/>
        <c:tickMarkSkip val="1"/>
      </c:catAx>
      <c:valAx>
        <c:axId val="8130752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1305600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</c:v>
                </c:pt>
                <c:pt idx="1">
                  <c:v>1</c:v>
                </c:pt>
                <c:pt idx="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0.1</c:v>
                </c:pt>
                <c:pt idx="2" formatCode="0%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1438592"/>
        <c:axId val="81440128"/>
      </c:barChart>
      <c:catAx>
        <c:axId val="8143859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1440128"/>
        <c:crosses val="autoZero"/>
        <c:auto val="1"/>
        <c:lblAlgn val="ctr"/>
        <c:lblOffset val="100"/>
        <c:tickLblSkip val="1"/>
        <c:tickMarkSkip val="1"/>
      </c:catAx>
      <c:valAx>
        <c:axId val="8144012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143859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5C831B5-F94D-4464-BE20-0BD4E5D93A4F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07ADB90-A14E-40EE-87F9-282B22D8B23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93CFC3-F60F-4D16-A653-E7522D2710B6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DB4516-81FA-4625-B41B-5E7E84664E3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DB4516-81FA-4625-B41B-5E7E84664E3F}" type="slidenum">
              <a:rPr lang="pl-PL" smtClean="0"/>
              <a:pPr>
                <a:defRPr/>
              </a:pPr>
              <a:t>1</a:t>
            </a:fld>
            <a:endParaRPr lang="pl-P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BB4D30-F18C-403C-A788-9E054BAEBF51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F306DE-99BE-4BEB-8E67-60FFF282A082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77668C-D9F4-4D7C-A68A-9228EA1F1537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CCE4663-B324-4A08-8A59-8C8AAB24F67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6E05D43-CE8C-45AA-B542-A9E71CD3075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A1BAC1F-7D0A-4E25-9FC5-15E1CF4DE41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4"/>
          </p:nvPr>
        </p:nvSpPr>
        <p:spPr>
          <a:xfrm>
            <a:off x="4572001" y="5275330"/>
            <a:ext cx="3814860" cy="719137"/>
          </a:xfrm>
        </p:spPr>
        <p:txBody>
          <a:bodyPr/>
          <a:lstStyle>
            <a:lvl1pPr marL="0" indent="0" algn="r"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Prostokąt 7"/>
          <p:cNvSpPr/>
          <p:nvPr userDrawn="1"/>
        </p:nvSpPr>
        <p:spPr>
          <a:xfrm>
            <a:off x="4368787" y="5291916"/>
            <a:ext cx="4030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err="1" smtClean="0">
                <a:cs typeface="Tahoma" pitchFamily="34" charset="0"/>
              </a:rPr>
              <a:t>marta.openchowska@grupaiqs.pl</a:t>
            </a:r>
            <a:endParaRPr lang="pl-PL" b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09A29E0-790F-4ECD-A9A2-49AA7D8D0B0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6E57A7E-3EFD-40C7-9DCC-A40B284894C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E3348C3-4D30-48C2-AC52-C6A63FDAFD2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0BC7459-C8F8-44EA-A081-5D98EF6F792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8ED4B9D-7C68-4844-B0FA-FBF29BFD41E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14A2F4C-0C27-48B2-894C-F61B7530355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2073E16-6613-44F8-ACA1-6FA47E9D67F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1F178C9-82A2-4D38-88D8-8FDA0E89D51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AD771B1-8E3D-4FFE-BF71-DC6FDBBE4D8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AFC6DB4-6067-4280-95C5-F35B7031F5A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F5FFE82-BA88-46DD-8584-3023631C9E8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6CD8230-64A9-4CBF-BD6C-5AA5862F163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4D20873-4D15-44BB-8997-014960911A5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7B88707-C8FA-466D-8C8C-CDE0033D61C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72AB232-07F5-429D-AA65-32D05987350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DD365F4-E7B9-4F70-8ECE-234B0B61E34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50931EA-D542-4C3A-A929-E0543AE68E0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19572AB-4707-46F5-A91A-2EFAE79B22D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9CB2DA6-E26B-4D22-AFAF-2A2FD8C66AE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73D9F81-8FFC-4B9F-A221-BE287FC59D6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6A6DCB2-27AB-4657-B846-73D4E99910B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5953473-F6FF-4F42-9780-9D6328A6256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F090A38-A3CF-4D06-99DD-8DFDFB20098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URSUS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dirty="0" smtClean="0"/>
              <a:t>Warszawa,  19 grudnia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Ursus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639833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formularze / wnioski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formularze / wnioski </a:t>
            </a:r>
            <a:r>
              <a:rPr lang="pl-PL" sz="1200" dirty="0"/>
              <a:t>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1279793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formularze / wnioski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279793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wzory wypełnionych </a:t>
            </a:r>
            <a:r>
              <a:rPr lang="pl-PL" sz="1200" u="sng" dirty="0"/>
              <a:t>formularzy / wniosków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767012" cy="457048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1100" dirty="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r>
              <a:rPr lang="pl-PL" sz="1100" dirty="0" smtClean="0">
                <a:latin typeface="Arial" charset="0"/>
              </a:rPr>
              <a:t>Czy </a:t>
            </a:r>
            <a:r>
              <a:rPr lang="pl-PL" sz="1100" dirty="0">
                <a:latin typeface="Arial" charset="0"/>
              </a:rPr>
              <a:t>liczba blatów  stolików do pisania formularzy  wniosków jest wystarczająca?</a:t>
            </a:r>
          </a:p>
          <a:p>
            <a:pPr algn="r"/>
            <a:r>
              <a:rPr lang="pl-PL" sz="1100" dirty="0" smtClean="0">
                <a:latin typeface="Arial" charset="0"/>
              </a:rPr>
              <a:t/>
            </a:r>
            <a:br>
              <a:rPr lang="pl-PL" sz="1100" dirty="0" smtClean="0">
                <a:latin typeface="Arial" charset="0"/>
              </a:rPr>
            </a:br>
            <a:endParaRPr lang="pl-PL" sz="500" dirty="0">
              <a:latin typeface="Arial" charset="0"/>
            </a:endParaRPr>
          </a:p>
          <a:p>
            <a:pPr algn="r"/>
            <a:r>
              <a:rPr lang="pl-PL" sz="1100" dirty="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r>
              <a:rPr lang="pl-PL" sz="1100" dirty="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r>
              <a:rPr lang="pl-PL" sz="1100" dirty="0">
                <a:latin typeface="Arial" charset="0"/>
              </a:rPr>
              <a:t>Czy działa system numerkowy?</a:t>
            </a: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endParaRPr lang="pl-PL" sz="1100" dirty="0">
              <a:latin typeface="Arial" charset="0"/>
            </a:endParaRPr>
          </a:p>
          <a:p>
            <a:pPr algn="r"/>
            <a:r>
              <a:rPr lang="pl-PL" sz="1100" dirty="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972964" y="4527451"/>
            <a:ext cx="223043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972964" y="3066951"/>
            <a:ext cx="2230438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972964" y="3686076"/>
            <a:ext cx="223043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972964" y="2177951"/>
            <a:ext cx="2220913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285213"/>
            <a:ext cx="1041400" cy="296013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2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972964" y="1412776"/>
            <a:ext cx="223043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971600" y="5679976"/>
            <a:ext cx="2230437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latin typeface="Verdan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latin typeface="Verdan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848350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latin typeface="Verdana" pitchFamily="34" charset="0"/>
              </a:rPr>
              <a:t>Czy urzędnik przywitał Cię? </a:t>
            </a: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17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742950" y="1462088"/>
            <a:ext cx="2498725" cy="4889500"/>
            <a:chOff x="468" y="921"/>
            <a:chExt cx="1574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76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uprzejmie Cię pożegnał?</a:t>
              </a:r>
            </a:p>
          </p:txBody>
        </p:sp>
      </p:grpSp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18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Spis treści</a:t>
            </a:r>
            <a:endParaRPr lang="pl-PL" dirty="0" smtClean="0"/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611138" y="173355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611138" y="293211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611560" y="4098925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opuszczał stanowisko pracy w trakcie rozmowy z Tobą?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20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1558533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1558533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497512" y="1239143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925512" y="1239143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przez Ciebie sprawy...?</a:t>
            </a: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4745038" y="2024658"/>
          <a:ext cx="414744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682625" y="1967508"/>
          <a:ext cx="4062413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2117725" y="1700808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22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2" y="1283345"/>
            <a:ext cx="4103812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 smtClean="0"/>
              <a:t>Sprawy, o których urzędnik POINFORMOWAŁ </a:t>
            </a:r>
            <a:r>
              <a:rPr lang="pl-PL" sz="1200" dirty="0"/>
              <a:t>SAM </a:t>
            </a: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1200" dirty="0" smtClean="0"/>
              <a:t>(</a:t>
            </a:r>
            <a:r>
              <a:rPr lang="pl-PL" sz="1200" dirty="0"/>
              <a:t>bez dopytywania)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782638" y="1019175"/>
            <a:ext cx="4005262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W jaki sposób urzędnik </a:t>
            </a:r>
            <a:r>
              <a:rPr lang="pl-PL" sz="1200" b="1" dirty="0"/>
              <a:t>SPONTANICZNIE</a:t>
            </a:r>
            <a:r>
              <a:rPr lang="pl-PL" sz="1200" dirty="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561013" y="1019175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 dirty="0"/>
              <a:t>Czy </a:t>
            </a:r>
            <a:r>
              <a:rPr lang="pl-PL" sz="1200" b="1" dirty="0"/>
              <a:t>PO</a:t>
            </a:r>
            <a:r>
              <a:rPr lang="pl-PL" sz="1200" dirty="0"/>
              <a:t> </a:t>
            </a:r>
            <a:r>
              <a:rPr lang="pl-PL" sz="1200" b="1" dirty="0"/>
              <a:t>DOPYTANIU</a:t>
            </a:r>
            <a:r>
              <a:rPr lang="pl-PL" sz="1200" dirty="0"/>
              <a:t> urzędnik...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4879975" y="2308225"/>
          <a:ext cx="4337050" cy="368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815602" y="1099592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874840" y="1099592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 o terminie odpowiedzi na przedstawioną sprawę? </a:t>
            </a: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4737100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26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8382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1005731" y="3507258"/>
            <a:ext cx="2171700" cy="10160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1005731" y="1737196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1005731" y="5447183"/>
            <a:ext cx="2270125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podczas rozmowy </a:t>
            </a:r>
            <a:r>
              <a:rPr lang="pl-PL" sz="1200" dirty="0" err="1"/>
              <a:t>odczuwałe</a:t>
            </a:r>
            <a:r>
              <a:rPr lang="pl-PL" sz="1200" dirty="0"/>
              <a:t>(a)ś niechęć ze strony urzędnika?</a:t>
            </a: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27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graphicFrame>
        <p:nvGraphicFramePr>
          <p:cNvPr id="18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782638" y="1843088"/>
            <a:ext cx="2803525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6" name="Symbol zastępczy numeru slajdu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28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755650" y="1343839"/>
            <a:ext cx="2700486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l-P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9pPr>
          </a:lstStyle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782638" y="2139950"/>
            <a:ext cx="3205162" cy="3609975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29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755650" y="1343839"/>
            <a:ext cx="2700486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l-P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9pPr>
          </a:lstStyle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>
                <a:latin typeface="+mj-lt"/>
                <a:cs typeface="Arial" pitchFamily="34" charset="0"/>
              </a:rPr>
              <a:t>27.11.2012 </a:t>
            </a:r>
            <a:r>
              <a:rPr lang="pl-PL" sz="1200" dirty="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Bielany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Ochota</a:t>
            </a:r>
            <a:r>
              <a:rPr lang="pl-PL" sz="1200" dirty="0">
                <a:latin typeface="+mj-lt"/>
                <a:cs typeface="Arial" pitchFamily="34" charset="0"/>
              </a:rPr>
              <a:t>, Praga </a:t>
            </a:r>
            <a:r>
              <a:rPr lang="en-US" sz="1200" dirty="0" err="1">
                <a:latin typeface="+mj-lt"/>
                <a:cs typeface="Arial" pitchFamily="34" charset="0"/>
              </a:rPr>
              <a:t>Południe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Praga</a:t>
            </a:r>
            <a:r>
              <a:rPr lang="en-US" sz="1200" dirty="0">
                <a:latin typeface="+mj-lt"/>
                <a:cs typeface="Arial" pitchFamily="34" charset="0"/>
              </a:rPr>
              <a:t> </a:t>
            </a:r>
            <a:r>
              <a:rPr lang="en-US" sz="1200" dirty="0" err="1">
                <a:latin typeface="+mj-lt"/>
                <a:cs typeface="Arial" pitchFamily="34" charset="0"/>
              </a:rPr>
              <a:t>Północ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Rembertów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Śródmieście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>
                <a:latin typeface="+mj-lt"/>
                <a:cs typeface="Arial" pitchFamily="34" charset="0"/>
              </a:rPr>
              <a:t>Targówek</a:t>
            </a:r>
            <a:r>
              <a:rPr lang="pl-PL" sz="1200">
                <a:latin typeface="+mj-lt"/>
                <a:cs typeface="Arial" pitchFamily="34" charset="0"/>
              </a:rPr>
              <a:t>, </a:t>
            </a:r>
            <a:r>
              <a:rPr lang="pl-PL" sz="1200" dirty="0">
                <a:latin typeface="+mj-lt"/>
                <a:cs typeface="Arial" pitchFamily="34" charset="0"/>
              </a:rPr>
              <a:t>Ursus, Ursynów, Wawer, Wesoła, 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 CZAS OCZEKIWANIA NA OBSŁUGĘ PRZED PI/ WOM/ DELEGATURĄ BAiSO</a:t>
            </a:r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>
                <a:solidFill>
                  <a:schemeClr val="accent1"/>
                </a:solidFill>
              </a:rPr>
              <a:t>FUNKCJONOWANIE URZĘDU</a:t>
            </a:r>
          </a:p>
        </p:txBody>
      </p:sp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1567011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karty informacyjne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ymbol zastępczy numeru slajdu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8" y="3871913"/>
            <a:ext cx="59309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</a:t>
            </a:r>
            <a:r>
              <a:rPr lang="pl-PL" sz="1200" u="sng"/>
              <a:t>karty informacyjne</a:t>
            </a:r>
            <a:r>
              <a:rPr lang="pl-PL" sz="120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3" y="1238250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Ursus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914A2F4C-0C27-48B2-894C-F61B75303555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6773</TotalTime>
  <Words>1181</Words>
  <Application>Microsoft Office PowerPoint</Application>
  <PresentationFormat>Pokaz na ekranie (4:3)</PresentationFormat>
  <Paragraphs>241</Paragraphs>
  <Slides>30</Slides>
  <Notes>4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URSUS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Ursus</vt:lpstr>
      <vt:lpstr>Urząd dzielnicy Ursus</vt:lpstr>
      <vt:lpstr>Urząd dzielnicy Ursus</vt:lpstr>
      <vt:lpstr>Slajd 10</vt:lpstr>
      <vt:lpstr>Urząd dzielnicy Ursus</vt:lpstr>
      <vt:lpstr>Urząd dzielnicy Ursus</vt:lpstr>
      <vt:lpstr>Urząd dzielnicy Ursus</vt:lpstr>
      <vt:lpstr>Wygląd zewnętrzny urzędnika i jego stanowisko pracy </vt:lpstr>
      <vt:lpstr>Urząd dzielnicy Ursus</vt:lpstr>
      <vt:lpstr>Zachowanie urzędnika wobec interesanta </vt:lpstr>
      <vt:lpstr>Urząd dzielnicy Ursus</vt:lpstr>
      <vt:lpstr>Urząd dzielnicy Ursus</vt:lpstr>
      <vt:lpstr>Urzędnik - obsługa przedstawionej sprawy </vt:lpstr>
      <vt:lpstr>Urząd dzielnicy Ursus</vt:lpstr>
      <vt:lpstr>Urząd dzielnicy Ursus</vt:lpstr>
      <vt:lpstr>Urząd dzielnicy Ursus</vt:lpstr>
      <vt:lpstr>Urzędnik - sposób załatwienia przedstawionej sprawy</vt:lpstr>
      <vt:lpstr>Urząd dzielnicy Ursus</vt:lpstr>
      <vt:lpstr>Urząd dzielnicy Ursus</vt:lpstr>
      <vt:lpstr>Urząd dzielnicy Ursus</vt:lpstr>
      <vt:lpstr>Urząd dzielnicy Ursus</vt:lpstr>
      <vt:lpstr>Urząd dzielnicy Ursus</vt:lpstr>
      <vt:lpstr>Urząd dzielnicy Ursus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Your User Name</cp:lastModifiedBy>
  <cp:revision>897</cp:revision>
  <dcterms:created xsi:type="dcterms:W3CDTF">2011-07-08T14:47:09Z</dcterms:created>
  <dcterms:modified xsi:type="dcterms:W3CDTF">2013-02-20T16:28:23Z</dcterms:modified>
</cp:coreProperties>
</file>