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charts/chart28.xml" ContentType="application/vnd.openxmlformats-officedocument.drawingml.chart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charts/chart17.xml" ContentType="application/vnd.openxmlformats-officedocument.drawingml.chart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charts/chart13.xml" ContentType="application/vnd.openxmlformats-officedocument.drawingml.chart+xml"/>
  <Override PartName="/ppt/charts/chart15.xml" ContentType="application/vnd.openxmlformats-officedocument.drawingml.chart+xml"/>
  <Override PartName="/ppt/charts/chart24.xml" ContentType="application/vnd.openxmlformats-officedocument.drawingml.chart+xml"/>
  <Override PartName="/ppt/charts/chart33.xml" ContentType="application/vnd.openxmlformats-officedocument.drawingml.char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charts/chart9.xml" ContentType="application/vnd.openxmlformats-officedocument.drawingml.chart+xml"/>
  <Override PartName="/ppt/charts/chart11.xml" ContentType="application/vnd.openxmlformats-officedocument.drawingml.chart+xml"/>
  <Override PartName="/ppt/charts/chart22.xml" ContentType="application/vnd.openxmlformats-officedocument.drawingml.chart+xml"/>
  <Override PartName="/ppt/charts/chart31.xml" ContentType="application/vnd.openxmlformats-officedocument.drawingml.chart+xml"/>
  <Override PartName="/ppt/charts/chart7.xml" ContentType="application/vnd.openxmlformats-officedocument.drawingml.chart+xml"/>
  <Override PartName="/ppt/charts/chart20.xml" ContentType="application/vnd.openxmlformats-officedocument.drawingml.chart+xml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29.xml" ContentType="application/vnd.openxmlformats-officedocument.drawingml.char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drawings/drawing1.xml" ContentType="application/vnd.openxmlformats-officedocument.drawingml.chartshapes+xml"/>
  <Override PartName="/ppt/charts/chart18.xml" ContentType="application/vnd.openxmlformats-officedocument.drawingml.chart+xml"/>
  <Override PartName="/ppt/charts/chart27.xml" ContentType="application/vnd.openxmlformats-officedocument.drawingml.char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Default Extension="emf" ContentType="image/x-emf"/>
  <Default Extension="jpeg" ContentType="image/jpeg"/>
  <Override PartName="/ppt/charts/chart16.xml" ContentType="application/vnd.openxmlformats-officedocument.drawingml.chart+xml"/>
  <Override PartName="/ppt/charts/chart25.xml" ContentType="application/vnd.openxmlformats-officedocument.drawingml.char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charts/chart14.xml" ContentType="application/vnd.openxmlformats-officedocument.drawingml.chart+xml"/>
  <Override PartName="/ppt/charts/chart23.xml" ContentType="application/vnd.openxmlformats-officedocument.drawingml.chart+xml"/>
  <Override PartName="/ppt/charts/chart32.xml" ContentType="application/vnd.openxmlformats-officedocument.drawingml.char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charts/chart8.xml" ContentType="application/vnd.openxmlformats-officedocument.drawingml.chart+xml"/>
  <Override PartName="/ppt/charts/chart12.xml" ContentType="application/vnd.openxmlformats-officedocument.drawingml.chart+xml"/>
  <Override PartName="/ppt/charts/chart21.xml" ContentType="application/vnd.openxmlformats-officedocument.drawingml.chart+xml"/>
  <Override PartName="/ppt/charts/chart30.xml" ContentType="application/vnd.openxmlformats-officedocument.drawingml.chart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charts/chart10.xml" ContentType="application/vnd.openxmlformats-officedocument.drawingml.chart+xml"/>
  <Override PartName="/ppt/charts/chart4.xml" ContentType="application/vnd.openxmlformats-officedocument.drawingml.chart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charts/chart19.xml" ContentType="application/vnd.openxmlformats-officedocument.drawingml.char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charts/chart26.xml" ContentType="application/vnd.openxmlformats-officedocument.drawingml.chart+xml"/>
  <Default Extension="rels" ContentType="application/vnd.openxmlformats-package.relationship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2"/>
  </p:notesMasterIdLst>
  <p:handoutMasterIdLst>
    <p:handoutMasterId r:id="rId33"/>
  </p:handoutMasterIdLst>
  <p:sldIdLst>
    <p:sldId id="417" r:id="rId2"/>
    <p:sldId id="796" r:id="rId3"/>
    <p:sldId id="798" r:id="rId4"/>
    <p:sldId id="800" r:id="rId5"/>
    <p:sldId id="832" r:id="rId6"/>
    <p:sldId id="837" r:id="rId7"/>
    <p:sldId id="833" r:id="rId8"/>
    <p:sldId id="834" r:id="rId9"/>
    <p:sldId id="835" r:id="rId10"/>
    <p:sldId id="838" r:id="rId11"/>
    <p:sldId id="839" r:id="rId12"/>
    <p:sldId id="840" r:id="rId13"/>
    <p:sldId id="841" r:id="rId14"/>
    <p:sldId id="842" r:id="rId15"/>
    <p:sldId id="843" r:id="rId16"/>
    <p:sldId id="844" r:id="rId17"/>
    <p:sldId id="845" r:id="rId18"/>
    <p:sldId id="848" r:id="rId19"/>
    <p:sldId id="851" r:id="rId20"/>
    <p:sldId id="846" r:id="rId21"/>
    <p:sldId id="852" r:id="rId22"/>
    <p:sldId id="853" r:id="rId23"/>
    <p:sldId id="854" r:id="rId24"/>
    <p:sldId id="849" r:id="rId25"/>
    <p:sldId id="855" r:id="rId26"/>
    <p:sldId id="856" r:id="rId27"/>
    <p:sldId id="857" r:id="rId28"/>
    <p:sldId id="859" r:id="rId29"/>
    <p:sldId id="860" r:id="rId30"/>
    <p:sldId id="485" r:id="rId31"/>
  </p:sldIdLst>
  <p:sldSz cx="9144000" cy="6858000" type="screen4x3"/>
  <p:notesSz cx="6789738" cy="9929813"/>
  <p:defaultTextStyle>
    <a:defPPr>
      <a:defRPr lang="pl-P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0066FF"/>
    <a:srgbClr val="AF000A"/>
    <a:srgbClr val="336600"/>
    <a:srgbClr val="006600"/>
    <a:srgbClr val="990000"/>
  </p:clrMru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Styl z motywem 1 — Ak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72833802-FEF1-4C79-8D5D-14CF1EAF98D9}" styleName="Styl jasny 2 — Ak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10A1B5D5-9B99-4C35-A422-299274C87663}" styleName="Styl pośredni 1 — Ak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3296810-A885-4BE3-A3E7-6D5BEEA58F35}" styleName="Styl pośredni 2 — Ak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FD0F851-EC5A-4D38-B0AD-8093EC10F338}" styleName="Styl jasny 1 — Ak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68D230F3-CF80-4859-8CE7-A43EE81993B5}" styleName="Styl jasny 1 — Ak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3B4B98B0-60AC-42C2-AFA5-B58CD77FA1E5}" styleName="Styl jasny 1 — Ak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8FB837D-C827-4EFA-A057-4D05807E0F7C}" styleName="Styl z motywem 1 — Ak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Styl pośredni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931" autoAdjust="0"/>
    <p:restoredTop sz="94491" autoAdjust="0"/>
  </p:normalViewPr>
  <p:slideViewPr>
    <p:cSldViewPr snapToObjects="1" showGuides="1">
      <p:cViewPr>
        <p:scale>
          <a:sx n="75" d="100"/>
          <a:sy n="75" d="100"/>
        </p:scale>
        <p:origin x="-1074" y="72"/>
      </p:cViewPr>
      <p:guideLst>
        <p:guide orient="horz" pos="4247"/>
        <p:guide orient="horz" pos="73"/>
        <p:guide orient="horz" pos="2568"/>
        <p:guide orient="horz" pos="4110"/>
        <p:guide orient="horz" pos="4065"/>
        <p:guide orient="horz" pos="107"/>
        <p:guide orient="horz" pos="1706"/>
        <p:guide pos="476"/>
        <p:guide pos="1973"/>
        <p:guide pos="5329"/>
      </p:guideLst>
    </p:cSldViewPr>
  </p:slideViewPr>
  <p:outlineViewPr>
    <p:cViewPr>
      <p:scale>
        <a:sx n="33" d="100"/>
        <a:sy n="33" d="100"/>
      </p:scale>
      <p:origin x="0" y="3348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Objects="1" showGuides="1">
      <p:cViewPr varScale="1">
        <p:scale>
          <a:sx n="82" d="100"/>
          <a:sy n="82" d="100"/>
        </p:scale>
        <p:origin x="-3180" y="-96"/>
      </p:cViewPr>
      <p:guideLst>
        <p:guide orient="horz" pos="3128"/>
        <p:guide pos="2139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1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10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11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12.xlsx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13.xlsx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14.xlsx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15.xlsx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16.xlsx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17.xlsx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18.xlsx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19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2.xlsx"/></Relationships>
</file>

<file path=ppt/charts/_rels/chart2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20.xlsx"/></Relationships>
</file>

<file path=ppt/charts/_rels/chart2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21.xlsx"/></Relationships>
</file>

<file path=ppt/charts/_rels/chart2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22.xlsx"/></Relationships>
</file>

<file path=ppt/charts/_rels/chart2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23.xlsx"/></Relationships>
</file>

<file path=ppt/charts/_rels/chart2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24.xlsx"/></Relationships>
</file>

<file path=ppt/charts/_rels/chart2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25.xlsx"/></Relationships>
</file>

<file path=ppt/charts/_rels/chart2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26.xlsx"/></Relationships>
</file>

<file path=ppt/charts/_rels/chart2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27.xlsx"/></Relationships>
</file>

<file path=ppt/charts/_rels/chart2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28.xlsx"/></Relationships>
</file>

<file path=ppt/charts/_rels/chart2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29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3.xlsx"/></Relationships>
</file>

<file path=ppt/charts/_rels/chart3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30.xlsx"/></Relationships>
</file>

<file path=ppt/charts/_rels/chart3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31.xlsx"/></Relationships>
</file>

<file path=ppt/charts/_rels/chart3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32.xlsx"/></Relationships>
</file>

<file path=ppt/charts/_rels/chart3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3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4.xlsx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Arkusz_programu_Microsoft_Office_Excel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7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8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23005780346820809"/>
          <c:y val="9.677419354838724E-3"/>
          <c:w val="0.72138728323699419"/>
          <c:h val="0.99354838709677418"/>
        </c:manualLayout>
      </c:layout>
      <c:barChart>
        <c:barDir val="bar"/>
        <c:grouping val="clustered"/>
        <c:ser>
          <c:idx val="3"/>
          <c:order val="0"/>
          <c:tx>
            <c:strRef>
              <c:f>Sheet1!$B$1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rgbClr val="0066FF"/>
            </a:solidFill>
            <a:ln w="11669">
              <a:noFill/>
              <a:prstDash val="solid"/>
            </a:ln>
          </c:spPr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3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Czy widoczna jest tablica informacyjna?</c:v>
                </c:pt>
                <c:pt idx="1">
                  <c:v>Czy oznakowanie Punktu Informacyjnego jest widoczne /czytelne?</c:v>
                </c:pt>
                <c:pt idx="2">
                  <c:v>Czy oznakowanie poszczególnych stanowisk WOM jest widoczne /czytelne?</c:v>
                </c:pt>
              </c:strCache>
            </c:strRef>
          </c:cat>
          <c:val>
            <c:numRef>
              <c:f>Sheet1!$B$2:$B$4</c:f>
              <c:numCache>
                <c:formatCode>0%</c:formatCode>
                <c:ptCount val="3"/>
                <c:pt idx="0">
                  <c:v>1</c:v>
                </c:pt>
                <c:pt idx="1">
                  <c:v>0.95000000000000018</c:v>
                </c:pt>
                <c:pt idx="2">
                  <c:v>1</c:v>
                </c:pt>
              </c:numCache>
            </c:numRef>
          </c:val>
        </c:ser>
        <c:ser>
          <c:idx val="4"/>
          <c:order val="1"/>
          <c:tx>
            <c:strRef>
              <c:f>Sheet1!$C$1</c:f>
              <c:strCache>
                <c:ptCount val="1"/>
                <c:pt idx="0">
                  <c:v>2011</c:v>
                </c:pt>
              </c:strCache>
            </c:strRef>
          </c:tx>
          <c:spPr>
            <a:solidFill>
              <a:srgbClr val="FF6600"/>
            </a:solidFill>
            <a:ln w="23339">
              <a:noFill/>
            </a:ln>
          </c:spPr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3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Czy widoczna jest tablica informacyjna?</c:v>
                </c:pt>
                <c:pt idx="1">
                  <c:v>Czy oznakowanie Punktu Informacyjnego jest widoczne /czytelne?</c:v>
                </c:pt>
                <c:pt idx="2">
                  <c:v>Czy oznakowanie poszczególnych stanowisk WOM jest widoczne /czytelne?</c:v>
                </c:pt>
              </c:strCache>
            </c:strRef>
          </c:cat>
          <c:val>
            <c:numRef>
              <c:f>Sheet1!$C$2:$C$4</c:f>
              <c:numCache>
                <c:formatCode>0%</c:formatCode>
                <c:ptCount val="3"/>
                <c:pt idx="0">
                  <c:v>1</c:v>
                </c:pt>
                <c:pt idx="1">
                  <c:v>1</c:v>
                </c:pt>
                <c:pt idx="2">
                  <c:v>1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2010 (N=20)</c:v>
                </c:pt>
              </c:strCache>
            </c:strRef>
          </c:tx>
          <c:spPr>
            <a:solidFill>
              <a:srgbClr val="FFCC00"/>
            </a:solidFill>
            <a:ln w="23339">
              <a:noFill/>
            </a:ln>
          </c:spPr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3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Czy widoczna jest tablica informacyjna?</c:v>
                </c:pt>
                <c:pt idx="1">
                  <c:v>Czy oznakowanie Punktu Informacyjnego jest widoczne /czytelne?</c:v>
                </c:pt>
                <c:pt idx="2">
                  <c:v>Czy oznakowanie poszczególnych stanowisk WOM jest widoczne /czytelne?</c:v>
                </c:pt>
              </c:strCache>
            </c:strRef>
          </c:cat>
          <c:val>
            <c:numRef>
              <c:f>Sheet1!$D$2:$D$4</c:f>
              <c:numCache>
                <c:formatCode>0%</c:formatCode>
                <c:ptCount val="3"/>
                <c:pt idx="0">
                  <c:v>0.95000000000000018</c:v>
                </c:pt>
                <c:pt idx="1">
                  <c:v>0.95000000000000018</c:v>
                </c:pt>
                <c:pt idx="2">
                  <c:v>0.95000000000000018</c:v>
                </c:pt>
              </c:numCache>
            </c:numRef>
          </c:val>
        </c:ser>
        <c:dLbls>
          <c:showVal val="1"/>
        </c:dLbls>
        <c:gapWidth val="60"/>
        <c:axId val="67594880"/>
        <c:axId val="67617152"/>
      </c:barChart>
      <c:catAx>
        <c:axId val="67594880"/>
        <c:scaling>
          <c:orientation val="maxMin"/>
        </c:scaling>
        <c:axPos val="l"/>
        <c:numFmt formatCode="General" sourceLinked="1"/>
        <c:tickLblPos val="nextTo"/>
        <c:spPr>
          <a:ln w="2917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103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67617152"/>
        <c:crosses val="autoZero"/>
        <c:auto val="1"/>
        <c:lblAlgn val="ctr"/>
        <c:lblOffset val="100"/>
        <c:tickLblSkip val="1"/>
        <c:tickMarkSkip val="1"/>
      </c:catAx>
      <c:valAx>
        <c:axId val="67617152"/>
        <c:scaling>
          <c:orientation val="minMax"/>
          <c:min val="0"/>
        </c:scaling>
        <c:delete val="1"/>
        <c:axPos val="t"/>
        <c:numFmt formatCode="0%" sourceLinked="1"/>
        <c:tickLblPos val="none"/>
        <c:crossAx val="67594880"/>
        <c:crosses val="autoZero"/>
        <c:crossBetween val="between"/>
      </c:valAx>
      <c:spPr>
        <a:noFill/>
        <a:ln w="23339">
          <a:noFill/>
        </a:ln>
      </c:spPr>
    </c:plotArea>
    <c:plotVisOnly val="1"/>
    <c:dispBlanksAs val="gap"/>
  </c:chart>
  <c:spPr>
    <a:noFill/>
    <a:ln>
      <a:noFill/>
    </a:ln>
  </c:spPr>
  <c:txPr>
    <a:bodyPr/>
    <a:lstStyle/>
    <a:p>
      <a:pPr>
        <a:defRPr sz="1103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16824395373291293"/>
          <c:y val="8.8607594936708861E-2"/>
          <c:w val="0.67718191377497439"/>
          <c:h val="0.91350210970464008"/>
        </c:manualLayout>
      </c:layout>
      <c:barChart>
        <c:barDir val="bar"/>
        <c:grouping val="clustered"/>
        <c:ser>
          <c:idx val="5"/>
          <c:order val="0"/>
          <c:tx>
            <c:strRef>
              <c:f>Sheet1!$B$1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rgbClr val="0066FF"/>
            </a:solidFill>
            <a:ln w="11645">
              <a:noFill/>
              <a:prstDash val="solid"/>
            </a:ln>
          </c:spPr>
          <c:dLbls>
            <c:spPr>
              <a:noFill/>
              <a:ln w="23290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Sheet1!$A$2:$A$6</c:f>
              <c:strCache>
                <c:ptCount val="5"/>
                <c:pt idx="0">
                  <c:v>W okienku PI/ przy stanowisku WOM/ delegatury BAiSO</c:v>
                </c:pt>
                <c:pt idx="1">
                  <c:v>Poza okienkiem PI/ stanowiskiem WOM/ delegatury BAiSO</c:v>
                </c:pt>
                <c:pt idx="2">
                  <c:v>W innym miejscu </c:v>
                </c:pt>
                <c:pt idx="3">
                  <c:v>Nie są dostępne</c:v>
                </c:pt>
                <c:pt idx="4">
                  <c:v>Na tablicy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5"/>
                <c:pt idx="0">
                  <c:v>0.05</c:v>
                </c:pt>
                <c:pt idx="1">
                  <c:v>0.4</c:v>
                </c:pt>
                <c:pt idx="2">
                  <c:v>0.1</c:v>
                </c:pt>
                <c:pt idx="3">
                  <c:v>0.05</c:v>
                </c:pt>
                <c:pt idx="4">
                  <c:v>0.6000000000000002</c:v>
                </c:pt>
              </c:numCache>
            </c:numRef>
          </c:val>
        </c:ser>
        <c:ser>
          <c:idx val="4"/>
          <c:order val="1"/>
          <c:tx>
            <c:strRef>
              <c:f>Sheet1!$C$1</c:f>
              <c:strCache>
                <c:ptCount val="1"/>
                <c:pt idx="0">
                  <c:v>2011 (N=20)</c:v>
                </c:pt>
              </c:strCache>
            </c:strRef>
          </c:tx>
          <c:spPr>
            <a:solidFill>
              <a:srgbClr val="FF6600"/>
            </a:solidFill>
            <a:ln w="23290">
              <a:noFill/>
            </a:ln>
          </c:spPr>
          <c:dLbls>
            <c:spPr>
              <a:noFill/>
              <a:ln w="23290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Sheet1!$A$2:$A$6</c:f>
              <c:strCache>
                <c:ptCount val="5"/>
                <c:pt idx="0">
                  <c:v>W okienku PI/ przy stanowisku WOM/ delegatury BAiSO</c:v>
                </c:pt>
                <c:pt idx="1">
                  <c:v>Poza okienkiem PI/ stanowiskiem WOM/ delegatury BAiSO</c:v>
                </c:pt>
                <c:pt idx="2">
                  <c:v>W innym miejscu </c:v>
                </c:pt>
                <c:pt idx="3">
                  <c:v>Nie są dostępne</c:v>
                </c:pt>
                <c:pt idx="4">
                  <c:v>Na tablicy</c:v>
                </c:pt>
              </c:strCache>
            </c:strRef>
          </c:cat>
          <c:val>
            <c:numRef>
              <c:f>Sheet1!$C$2:$C$6</c:f>
              <c:numCache>
                <c:formatCode>0%</c:formatCode>
                <c:ptCount val="5"/>
                <c:pt idx="0">
                  <c:v>0.1</c:v>
                </c:pt>
                <c:pt idx="1">
                  <c:v>0.45</c:v>
                </c:pt>
                <c:pt idx="2">
                  <c:v>0.2</c:v>
                </c:pt>
                <c:pt idx="3">
                  <c:v>0.1</c:v>
                </c:pt>
                <c:pt idx="4">
                  <c:v>0.5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2010 (N=20)</c:v>
                </c:pt>
              </c:strCache>
            </c:strRef>
          </c:tx>
          <c:spPr>
            <a:solidFill>
              <a:srgbClr val="FFCC00"/>
            </a:solidFill>
            <a:ln w="23290">
              <a:noFill/>
            </a:ln>
          </c:spPr>
          <c:dLbls>
            <c:spPr>
              <a:noFill/>
              <a:ln w="23290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Sheet1!$A$2:$A$6</c:f>
              <c:strCache>
                <c:ptCount val="5"/>
                <c:pt idx="0">
                  <c:v>W okienku PI/ przy stanowisku WOM/ delegatury BAiSO</c:v>
                </c:pt>
                <c:pt idx="1">
                  <c:v>Poza okienkiem PI/ stanowiskiem WOM/ delegatury BAiSO</c:v>
                </c:pt>
                <c:pt idx="2">
                  <c:v>W innym miejscu </c:v>
                </c:pt>
                <c:pt idx="3">
                  <c:v>Nie są dostępne</c:v>
                </c:pt>
                <c:pt idx="4">
                  <c:v>Na tablicy</c:v>
                </c:pt>
              </c:strCache>
            </c:strRef>
          </c:cat>
          <c:val>
            <c:numRef>
              <c:f>Sheet1!$D$2:$D$6</c:f>
              <c:numCache>
                <c:formatCode>0%</c:formatCode>
                <c:ptCount val="5"/>
                <c:pt idx="0">
                  <c:v>0.1</c:v>
                </c:pt>
                <c:pt idx="1">
                  <c:v>0.15000000000000005</c:v>
                </c:pt>
                <c:pt idx="2">
                  <c:v>0.55000000000000004</c:v>
                </c:pt>
                <c:pt idx="3">
                  <c:v>0.05</c:v>
                </c:pt>
                <c:pt idx="4">
                  <c:v>0.4</c:v>
                </c:pt>
              </c:numCache>
            </c:numRef>
          </c:val>
        </c:ser>
        <c:dLbls>
          <c:showVal val="1"/>
        </c:dLbls>
        <c:gapWidth val="60"/>
        <c:axId val="75054464"/>
        <c:axId val="75080832"/>
      </c:barChart>
      <c:catAx>
        <c:axId val="75054464"/>
        <c:scaling>
          <c:orientation val="maxMin"/>
        </c:scaling>
        <c:axPos val="l"/>
        <c:numFmt formatCode="General" sourceLinked="1"/>
        <c:tickLblPos val="nextTo"/>
        <c:spPr>
          <a:ln w="2911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1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75080832"/>
        <c:crosses val="autoZero"/>
        <c:auto val="1"/>
        <c:lblAlgn val="ctr"/>
        <c:lblOffset val="100"/>
        <c:tickLblSkip val="1"/>
        <c:tickMarkSkip val="1"/>
      </c:catAx>
      <c:valAx>
        <c:axId val="75080832"/>
        <c:scaling>
          <c:orientation val="minMax"/>
          <c:min val="0"/>
        </c:scaling>
        <c:delete val="1"/>
        <c:axPos val="t"/>
        <c:numFmt formatCode="0%" sourceLinked="1"/>
        <c:tickLblPos val="none"/>
        <c:crossAx val="75054464"/>
        <c:crosses val="autoZero"/>
        <c:crossBetween val="between"/>
      </c:valAx>
      <c:spPr>
        <a:noFill/>
        <a:ln w="23290">
          <a:noFill/>
        </a:ln>
      </c:spPr>
    </c:plotArea>
    <c:legend>
      <c:legendPos val="t"/>
      <c:layout>
        <c:manualLayout>
          <c:xMode val="edge"/>
          <c:yMode val="edge"/>
          <c:x val="0.15562565720294427"/>
          <c:y val="2.1097046413502151E-3"/>
          <c:w val="0.64353312302839161"/>
          <c:h val="5.9071729957805963E-2"/>
        </c:manualLayout>
      </c:layout>
      <c:spPr>
        <a:solidFill>
          <a:schemeClr val="bg1"/>
        </a:solidFill>
        <a:ln w="23290">
          <a:noFill/>
        </a:ln>
      </c:spPr>
      <c:txPr>
        <a:bodyPr/>
        <a:lstStyle/>
        <a:p>
          <a:pPr>
            <a:defRPr sz="1009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1100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1.8796992481203006E-3"/>
          <c:y val="3.6429872495446304E-2"/>
          <c:w val="1"/>
          <c:h val="0.9089253187613846"/>
        </c:manualLayout>
      </c:layout>
      <c:barChart>
        <c:barDir val="bar"/>
        <c:grouping val="stacked"/>
        <c:ser>
          <c:idx val="0"/>
          <c:order val="0"/>
          <c:tx>
            <c:strRef>
              <c:f>Sheet1!$B$1</c:f>
              <c:strCache>
                <c:ptCount val="1"/>
                <c:pt idx="0">
                  <c:v>Tak</c:v>
                </c:pt>
              </c:strCache>
            </c:strRef>
          </c:tx>
          <c:spPr>
            <a:solidFill>
              <a:schemeClr val="accent1"/>
            </a:solidFill>
            <a:ln w="23104">
              <a:noFill/>
            </a:ln>
          </c:spPr>
          <c:dLbls>
            <c:spPr>
              <a:noFill/>
              <a:ln w="23104">
                <a:noFill/>
              </a:ln>
            </c:spPr>
            <c:txPr>
              <a:bodyPr/>
              <a:lstStyle/>
              <a:p>
                <a:pPr>
                  <a:defRPr sz="910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Sheet1!$A$2:$A$33</c:f>
              <c:strCache>
                <c:ptCount val="22"/>
                <c:pt idx="1">
                  <c:v>Czy odległość blatów  stolików od wzorów wypełnionych formularzy  wniosków na tablicach  w skoroszytach jest odpowiednia?</c:v>
                </c:pt>
                <c:pt idx="5">
                  <c:v>Czy liczba blatów  stolików do pisania formularzy  wniosków jest wystarczająca?</c:v>
                </c:pt>
                <c:pt idx="9">
                  <c:v>Czy ilość miejsc siedzących dla oczekujących jest wystarczająca?</c:v>
                </c:pt>
                <c:pt idx="12">
                  <c:v>Czy są dostępne bezpłatne gazetki  wydawnictwa urzędu na terenie urzędu?</c:v>
                </c:pt>
                <c:pt idx="17">
                  <c:v>Czy działa system numerkowy?</c:v>
                </c:pt>
                <c:pt idx="21">
                  <c:v>Czy któryś z pracowników podszedł i zaoferował pomoc?</c:v>
                </c:pt>
              </c:strCache>
            </c:strRef>
          </c:cat>
          <c:val>
            <c:numRef>
              <c:f>Sheet1!$B$2:$B$33</c:f>
              <c:numCache>
                <c:formatCode>0%</c:formatCode>
                <c:ptCount val="23"/>
                <c:pt idx="0">
                  <c:v>0.70000000000000018</c:v>
                </c:pt>
                <c:pt idx="1">
                  <c:v>0.8</c:v>
                </c:pt>
                <c:pt idx="2">
                  <c:v>0.4</c:v>
                </c:pt>
                <c:pt idx="4">
                  <c:v>0.95000000000000018</c:v>
                </c:pt>
                <c:pt idx="5">
                  <c:v>0.95000000000000018</c:v>
                </c:pt>
                <c:pt idx="6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0.95000000000000018</c:v>
                </c:pt>
                <c:pt idx="12">
                  <c:v>0.4</c:v>
                </c:pt>
                <c:pt idx="13">
                  <c:v>0.35000000000000009</c:v>
                </c:pt>
                <c:pt idx="14">
                  <c:v>0.8500000000000002</c:v>
                </c:pt>
                <c:pt idx="16">
                  <c:v>0.95000000000000018</c:v>
                </c:pt>
                <c:pt idx="17">
                  <c:v>0.9</c:v>
                </c:pt>
                <c:pt idx="18">
                  <c:v>1</c:v>
                </c:pt>
                <c:pt idx="20">
                  <c:v>0.1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Nie</c:v>
                </c:pt>
              </c:strCache>
            </c:strRef>
          </c:tx>
          <c:spPr>
            <a:solidFill>
              <a:srgbClr val="C0C0C0"/>
            </a:solidFill>
            <a:ln w="23104">
              <a:noFill/>
            </a:ln>
          </c:spPr>
          <c:dLbls>
            <c:dLbl>
              <c:idx val="4"/>
              <c:layout>
                <c:manualLayout>
                  <c:x val="9.0809559582339418E-3"/>
                  <c:y val="9.7115065527172062E-4"/>
                </c:manualLayout>
              </c:layout>
              <c:dLblPos val="ctr"/>
              <c:showVal val="1"/>
            </c:dLbl>
            <c:dLbl>
              <c:idx val="6"/>
              <c:layout>
                <c:manualLayout>
                  <c:x val="9.0809559582339418E-3"/>
                  <c:y val="3.7514958804138435E-3"/>
                </c:manualLayout>
              </c:layout>
              <c:dLblPos val="ctr"/>
              <c:showVal val="1"/>
            </c:dLbl>
            <c:dLbl>
              <c:idx val="7"/>
              <c:layout>
                <c:manualLayout>
                  <c:x val="9.0809559582339418E-3"/>
                  <c:y val="-2.1427084466962686E-3"/>
                </c:manualLayout>
              </c:layout>
              <c:spPr>
                <a:noFill/>
                <a:ln w="23104">
                  <a:noFill/>
                </a:ln>
              </c:spPr>
              <c:txPr>
                <a:bodyPr/>
                <a:lstStyle/>
                <a:p>
                  <a:pPr>
                    <a:defRPr sz="728" b="0" i="0" u="none" strike="noStrike" baseline="0">
                      <a:solidFill>
                        <a:schemeClr val="tx1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pl-PL"/>
                </a:p>
              </c:txPr>
              <c:dLblPos val="ctr"/>
              <c:showVal val="1"/>
            </c:dLbl>
            <c:dLbl>
              <c:idx val="8"/>
              <c:layout>
                <c:manualLayout>
                  <c:x val="2.3687845360944294E-2"/>
                  <c:y val="2.888648335187653E-3"/>
                </c:manualLayout>
              </c:layout>
              <c:dLblPos val="ctr"/>
              <c:showVal val="1"/>
            </c:dLbl>
            <c:spPr>
              <a:noFill/>
              <a:ln w="23104">
                <a:noFill/>
              </a:ln>
            </c:spPr>
            <c:txPr>
              <a:bodyPr/>
              <a:lstStyle/>
              <a:p>
                <a:pPr>
                  <a:defRPr sz="91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Sheet1!$A$2:$A$33</c:f>
              <c:strCache>
                <c:ptCount val="22"/>
                <c:pt idx="1">
                  <c:v>Czy odległość blatów  stolików od wzorów wypełnionych formularzy  wniosków na tablicach  w skoroszytach jest odpowiednia?</c:v>
                </c:pt>
                <c:pt idx="5">
                  <c:v>Czy liczba blatów  stolików do pisania formularzy  wniosków jest wystarczająca?</c:v>
                </c:pt>
                <c:pt idx="9">
                  <c:v>Czy ilość miejsc siedzących dla oczekujących jest wystarczająca?</c:v>
                </c:pt>
                <c:pt idx="12">
                  <c:v>Czy są dostępne bezpłatne gazetki  wydawnictwa urzędu na terenie urzędu?</c:v>
                </c:pt>
                <c:pt idx="17">
                  <c:v>Czy działa system numerkowy?</c:v>
                </c:pt>
                <c:pt idx="21">
                  <c:v>Czy któryś z pracowników podszedł i zaoferował pomoc?</c:v>
                </c:pt>
              </c:strCache>
            </c:strRef>
          </c:cat>
          <c:val>
            <c:numRef>
              <c:f>Sheet1!$C$2:$C$33</c:f>
              <c:numCache>
                <c:formatCode>0%</c:formatCode>
                <c:ptCount val="23"/>
                <c:pt idx="0">
                  <c:v>0.3000000000000001</c:v>
                </c:pt>
                <c:pt idx="1">
                  <c:v>0.2</c:v>
                </c:pt>
                <c:pt idx="2">
                  <c:v>0.6000000000000002</c:v>
                </c:pt>
                <c:pt idx="4">
                  <c:v>0.05</c:v>
                </c:pt>
                <c:pt idx="5">
                  <c:v>0.05</c:v>
                </c:pt>
                <c:pt idx="10">
                  <c:v>0.05</c:v>
                </c:pt>
                <c:pt idx="12">
                  <c:v>0.6000000000000002</c:v>
                </c:pt>
                <c:pt idx="13">
                  <c:v>0.65000000000000024</c:v>
                </c:pt>
                <c:pt idx="14">
                  <c:v>0.15000000000000005</c:v>
                </c:pt>
                <c:pt idx="16">
                  <c:v>0.05</c:v>
                </c:pt>
                <c:pt idx="17">
                  <c:v>0.1</c:v>
                </c:pt>
                <c:pt idx="20">
                  <c:v>0.9</c:v>
                </c:pt>
                <c:pt idx="21">
                  <c:v>1</c:v>
                </c:pt>
                <c:pt idx="22">
                  <c:v>1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Brak systemu numerkowego</c:v>
                </c:pt>
              </c:strCache>
            </c:strRef>
          </c:tx>
          <c:spPr>
            <a:solidFill>
              <a:srgbClr val="969696"/>
            </a:solidFill>
            <a:ln w="23104">
              <a:noFill/>
            </a:ln>
          </c:spPr>
          <c:dLbls>
            <c:dLbl>
              <c:idx val="11"/>
              <c:layout>
                <c:manualLayout>
                  <c:x val="-0.1544528786282322"/>
                  <c:y val="5.2390645867128726E-3"/>
                </c:manualLayout>
              </c:layout>
              <c:spPr>
                <a:noFill/>
                <a:ln w="23104">
                  <a:noFill/>
                </a:ln>
              </c:spPr>
              <c:txPr>
                <a:bodyPr/>
                <a:lstStyle/>
                <a:p>
                  <a:pPr>
                    <a:defRPr sz="728" b="0" i="0" u="none" strike="noStrike" baseline="0">
                      <a:solidFill>
                        <a:schemeClr val="tx1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pl-PL"/>
                </a:p>
              </c:txPr>
              <c:dLblPos val="ctr"/>
              <c:showVal val="1"/>
            </c:dLbl>
            <c:spPr>
              <a:noFill/>
              <a:ln w="23104">
                <a:noFill/>
              </a:ln>
            </c:spPr>
            <c:txPr>
              <a:bodyPr/>
              <a:lstStyle/>
              <a:p>
                <a:pPr>
                  <a:defRPr sz="91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Sheet1!$A$2:$A$33</c:f>
              <c:strCache>
                <c:ptCount val="22"/>
                <c:pt idx="1">
                  <c:v>Czy odległość blatów  stolików od wzorów wypełnionych formularzy  wniosków na tablicach  w skoroszytach jest odpowiednia?</c:v>
                </c:pt>
                <c:pt idx="5">
                  <c:v>Czy liczba blatów  stolików do pisania formularzy  wniosków jest wystarczająca?</c:v>
                </c:pt>
                <c:pt idx="9">
                  <c:v>Czy ilość miejsc siedzących dla oczekujących jest wystarczająca?</c:v>
                </c:pt>
                <c:pt idx="12">
                  <c:v>Czy są dostępne bezpłatne gazetki  wydawnictwa urzędu na terenie urzędu?</c:v>
                </c:pt>
                <c:pt idx="17">
                  <c:v>Czy działa system numerkowy?</c:v>
                </c:pt>
                <c:pt idx="21">
                  <c:v>Czy któryś z pracowników podszedł i zaoferował pomoc?</c:v>
                </c:pt>
              </c:strCache>
            </c:strRef>
          </c:cat>
          <c:val>
            <c:numRef>
              <c:f>Sheet1!$D$2:$D$33</c:f>
              <c:numCache>
                <c:formatCode>General</c:formatCode>
                <c:ptCount val="23"/>
              </c:numCache>
            </c:numRef>
          </c:val>
        </c:ser>
        <c:dLbls>
          <c:showVal val="1"/>
        </c:dLbls>
        <c:gapWidth val="60"/>
        <c:overlap val="100"/>
        <c:axId val="81041664"/>
        <c:axId val="81059840"/>
      </c:barChart>
      <c:catAx>
        <c:axId val="81041664"/>
        <c:scaling>
          <c:orientation val="maxMin"/>
        </c:scaling>
        <c:delete val="1"/>
        <c:axPos val="l"/>
        <c:tickLblPos val="none"/>
        <c:crossAx val="81059840"/>
        <c:crosses val="autoZero"/>
        <c:auto val="1"/>
        <c:lblAlgn val="ctr"/>
        <c:lblOffset val="100"/>
      </c:catAx>
      <c:valAx>
        <c:axId val="81059840"/>
        <c:scaling>
          <c:orientation val="minMax"/>
          <c:max val="1"/>
          <c:min val="0"/>
        </c:scaling>
        <c:delete val="1"/>
        <c:axPos val="t"/>
        <c:numFmt formatCode="0%" sourceLinked="1"/>
        <c:tickLblPos val="none"/>
        <c:crossAx val="81041664"/>
        <c:crosses val="autoZero"/>
        <c:crossBetween val="between"/>
        <c:majorUnit val="0.2"/>
      </c:valAx>
      <c:spPr>
        <a:noFill/>
        <a:ln w="23104">
          <a:noFill/>
        </a:ln>
      </c:spPr>
    </c:plotArea>
    <c:legend>
      <c:legendPos val="r"/>
      <c:layout>
        <c:manualLayout>
          <c:xMode val="edge"/>
          <c:yMode val="edge"/>
          <c:x val="6.7669172932330823E-2"/>
          <c:y val="0.93624772313296856"/>
          <c:w val="0.86278195488721809"/>
          <c:h val="6.5573770491803282E-2"/>
        </c:manualLayout>
      </c:layout>
      <c:spPr>
        <a:noFill/>
        <a:ln w="23104">
          <a:noFill/>
        </a:ln>
      </c:spPr>
      <c:txPr>
        <a:bodyPr/>
        <a:lstStyle/>
        <a:p>
          <a:pPr>
            <a:defRPr sz="1064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728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39007891770011327"/>
          <c:y val="2.1008403361344541E-3"/>
          <c:w val="0.57384441939120701"/>
          <c:h val="0.91806722689075626"/>
        </c:manualLayout>
      </c:layout>
      <c:barChart>
        <c:barDir val="bar"/>
        <c:grouping val="stacked"/>
        <c:ser>
          <c:idx val="0"/>
          <c:order val="0"/>
          <c:tx>
            <c:strRef>
              <c:f>Sheet1!$B$1</c:f>
              <c:strCache>
                <c:ptCount val="1"/>
                <c:pt idx="0">
                  <c:v>Tak</c:v>
                </c:pt>
              </c:strCache>
            </c:strRef>
          </c:tx>
          <c:spPr>
            <a:solidFill>
              <a:schemeClr val="accent1"/>
            </a:solidFill>
            <a:ln w="23616">
              <a:noFill/>
            </a:ln>
          </c:spPr>
          <c:dLbls>
            <c:dLbl>
              <c:idx val="6"/>
              <c:delete val="1"/>
            </c:dLbl>
            <c:dLbl>
              <c:idx val="7"/>
              <c:layout>
                <c:manualLayout>
                  <c:x val="1.679910400630704E-2"/>
                  <c:y val="6.5420898716075622E-3"/>
                </c:manualLayout>
              </c:layout>
              <c:spPr>
                <a:noFill/>
                <a:ln w="23616">
                  <a:noFill/>
                </a:ln>
              </c:spPr>
              <c:txPr>
                <a:bodyPr/>
                <a:lstStyle/>
                <a:p>
                  <a:pPr>
                    <a:defRPr sz="1116" b="0" i="0" u="none" strike="noStrike" baseline="0">
                      <a:solidFill>
                        <a:schemeClr val="tx1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pl-PL"/>
                </a:p>
              </c:txPr>
              <c:dLblPos val="ctr"/>
              <c:showVal val="1"/>
            </c:dLbl>
            <c:spPr>
              <a:noFill/>
              <a:ln w="23616">
                <a:noFill/>
              </a:ln>
            </c:spPr>
            <c:txPr>
              <a:bodyPr/>
              <a:lstStyle/>
              <a:p>
                <a:pPr>
                  <a:defRPr sz="1116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Sheet1!$A$2:$A$39</c:f>
              <c:strCache>
                <c:ptCount val="19"/>
                <c:pt idx="0">
                  <c:v>2012 (N=20)</c:v>
                </c:pt>
                <c:pt idx="1">
                  <c:v>2011 (N=20)</c:v>
                </c:pt>
                <c:pt idx="2">
                  <c:v>2010 (N=20)</c:v>
                </c:pt>
                <c:pt idx="4">
                  <c:v>2012 (N=20)</c:v>
                </c:pt>
                <c:pt idx="5">
                  <c:v>2011 (N=20)</c:v>
                </c:pt>
                <c:pt idx="6">
                  <c:v>2010 (N=20)</c:v>
                </c:pt>
                <c:pt idx="8">
                  <c:v>2012 (N=20)</c:v>
                </c:pt>
                <c:pt idx="9">
                  <c:v>2011 (N=20)</c:v>
                </c:pt>
                <c:pt idx="10">
                  <c:v>2010 (N=20)</c:v>
                </c:pt>
                <c:pt idx="12">
                  <c:v>2012 (N=20)</c:v>
                </c:pt>
                <c:pt idx="13">
                  <c:v>2011 (N=20)</c:v>
                </c:pt>
                <c:pt idx="14">
                  <c:v>2010 (N=20)</c:v>
                </c:pt>
                <c:pt idx="16">
                  <c:v>2012 (N=20)</c:v>
                </c:pt>
                <c:pt idx="17">
                  <c:v>2011 (N=20)</c:v>
                </c:pt>
                <c:pt idx="18">
                  <c:v>2010 (N=20)</c:v>
                </c:pt>
              </c:strCache>
            </c:strRef>
          </c:cat>
          <c:val>
            <c:numRef>
              <c:f>Sheet1!$B$2:$B$39</c:f>
              <c:numCache>
                <c:formatCode>0%</c:formatCode>
                <c:ptCount val="19"/>
                <c:pt idx="0">
                  <c:v>0.75000000000000022</c:v>
                </c:pt>
                <c:pt idx="1">
                  <c:v>0.6000000000000002</c:v>
                </c:pt>
                <c:pt idx="2">
                  <c:v>0.9</c:v>
                </c:pt>
                <c:pt idx="4">
                  <c:v>0.9</c:v>
                </c:pt>
                <c:pt idx="5">
                  <c:v>0.8</c:v>
                </c:pt>
                <c:pt idx="6">
                  <c:v>0.75000000000000022</c:v>
                </c:pt>
                <c:pt idx="10">
                  <c:v>0.05</c:v>
                </c:pt>
                <c:pt idx="12">
                  <c:v>0.8500000000000002</c:v>
                </c:pt>
                <c:pt idx="13">
                  <c:v>0.70000000000000018</c:v>
                </c:pt>
                <c:pt idx="14">
                  <c:v>0.75000000000000022</c:v>
                </c:pt>
                <c:pt idx="16">
                  <c:v>0.8</c:v>
                </c:pt>
                <c:pt idx="17">
                  <c:v>0.45</c:v>
                </c:pt>
                <c:pt idx="18">
                  <c:v>0.67000000000000026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Nie</c:v>
                </c:pt>
              </c:strCache>
            </c:strRef>
          </c:tx>
          <c:spPr>
            <a:solidFill>
              <a:srgbClr val="C0C0C0"/>
            </a:solidFill>
            <a:ln w="23616">
              <a:noFill/>
            </a:ln>
          </c:spPr>
          <c:dLbls>
            <c:dLbl>
              <c:idx val="4"/>
              <c:layout>
                <c:manualLayout>
                  <c:x val="0.85231116121758732"/>
                  <c:y val="1.5000350831391063E-3"/>
                </c:manualLayout>
              </c:layout>
              <c:dLblPos val="ctr"/>
              <c:showVal val="1"/>
            </c:dLbl>
            <c:dLbl>
              <c:idx val="6"/>
              <c:layout>
                <c:manualLayout>
                  <c:x val="1.0795765701660121E-2"/>
                  <c:y val="6.2620444614317544E-3"/>
                </c:manualLayout>
              </c:layout>
              <c:dLblPos val="ctr"/>
              <c:showVal val="1"/>
            </c:dLbl>
            <c:dLbl>
              <c:idx val="7"/>
              <c:layout>
                <c:manualLayout>
                  <c:x val="8.2309678700667969E-3"/>
                  <c:y val="-1.861271472930168E-3"/>
                </c:manualLayout>
              </c:layout>
              <c:dLblPos val="ctr"/>
              <c:showVal val="1"/>
            </c:dLbl>
            <c:dLbl>
              <c:idx val="8"/>
              <c:layout>
                <c:manualLayout>
                  <c:x val="9.752861590100052E-3"/>
                  <c:y val="4.7212949456490946E-3"/>
                </c:manualLayout>
              </c:layout>
              <c:dLblPos val="ctr"/>
              <c:showVal val="1"/>
            </c:dLbl>
            <c:spPr>
              <a:noFill/>
              <a:ln w="23616">
                <a:noFill/>
              </a:ln>
            </c:spPr>
            <c:txPr>
              <a:bodyPr/>
              <a:lstStyle/>
              <a:p>
                <a:pPr>
                  <a:defRPr sz="1116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Sheet1!$A$2:$A$39</c:f>
              <c:strCache>
                <c:ptCount val="19"/>
                <c:pt idx="0">
                  <c:v>2012 (N=20)</c:v>
                </c:pt>
                <c:pt idx="1">
                  <c:v>2011 (N=20)</c:v>
                </c:pt>
                <c:pt idx="2">
                  <c:v>2010 (N=20)</c:v>
                </c:pt>
                <c:pt idx="4">
                  <c:v>2012 (N=20)</c:v>
                </c:pt>
                <c:pt idx="5">
                  <c:v>2011 (N=20)</c:v>
                </c:pt>
                <c:pt idx="6">
                  <c:v>2010 (N=20)</c:v>
                </c:pt>
                <c:pt idx="8">
                  <c:v>2012 (N=20)</c:v>
                </c:pt>
                <c:pt idx="9">
                  <c:v>2011 (N=20)</c:v>
                </c:pt>
                <c:pt idx="10">
                  <c:v>2010 (N=20)</c:v>
                </c:pt>
                <c:pt idx="12">
                  <c:v>2012 (N=20)</c:v>
                </c:pt>
                <c:pt idx="13">
                  <c:v>2011 (N=20)</c:v>
                </c:pt>
                <c:pt idx="14">
                  <c:v>2010 (N=20)</c:v>
                </c:pt>
                <c:pt idx="16">
                  <c:v>2012 (N=20)</c:v>
                </c:pt>
                <c:pt idx="17">
                  <c:v>2011 (N=20)</c:v>
                </c:pt>
                <c:pt idx="18">
                  <c:v>2010 (N=20)</c:v>
                </c:pt>
              </c:strCache>
            </c:strRef>
          </c:cat>
          <c:val>
            <c:numRef>
              <c:f>Sheet1!$C$2:$C$39</c:f>
              <c:numCache>
                <c:formatCode>0%</c:formatCode>
                <c:ptCount val="19"/>
                <c:pt idx="0">
                  <c:v>0.2</c:v>
                </c:pt>
                <c:pt idx="1">
                  <c:v>0.25</c:v>
                </c:pt>
                <c:pt idx="2">
                  <c:v>0.1</c:v>
                </c:pt>
                <c:pt idx="4">
                  <c:v>0.05</c:v>
                </c:pt>
                <c:pt idx="5">
                  <c:v>0.1</c:v>
                </c:pt>
                <c:pt idx="6">
                  <c:v>0.05</c:v>
                </c:pt>
                <c:pt idx="8">
                  <c:v>0.95000000000000018</c:v>
                </c:pt>
                <c:pt idx="9">
                  <c:v>0.9</c:v>
                </c:pt>
                <c:pt idx="10">
                  <c:v>0.75000000000000022</c:v>
                </c:pt>
                <c:pt idx="12">
                  <c:v>0.1</c:v>
                </c:pt>
                <c:pt idx="13">
                  <c:v>0.2</c:v>
                </c:pt>
                <c:pt idx="14">
                  <c:v>0.05</c:v>
                </c:pt>
                <c:pt idx="16">
                  <c:v>0.15000000000000005</c:v>
                </c:pt>
                <c:pt idx="17">
                  <c:v>0.55000000000000004</c:v>
                </c:pt>
                <c:pt idx="18">
                  <c:v>0.16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Trudno powiedzieć</c:v>
                </c:pt>
              </c:strCache>
            </c:strRef>
          </c:tx>
          <c:spPr>
            <a:solidFill>
              <a:srgbClr val="333333"/>
            </a:solidFill>
            <a:ln w="23616">
              <a:noFill/>
            </a:ln>
          </c:spPr>
          <c:dLbls>
            <c:spPr>
              <a:noFill/>
              <a:ln w="23616">
                <a:noFill/>
              </a:ln>
            </c:spPr>
            <c:txPr>
              <a:bodyPr/>
              <a:lstStyle/>
              <a:p>
                <a:pPr>
                  <a:defRPr sz="1116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Sheet1!$A$2:$A$39</c:f>
              <c:strCache>
                <c:ptCount val="19"/>
                <c:pt idx="0">
                  <c:v>2012 (N=20)</c:v>
                </c:pt>
                <c:pt idx="1">
                  <c:v>2011 (N=20)</c:v>
                </c:pt>
                <c:pt idx="2">
                  <c:v>2010 (N=20)</c:v>
                </c:pt>
                <c:pt idx="4">
                  <c:v>2012 (N=20)</c:v>
                </c:pt>
                <c:pt idx="5">
                  <c:v>2011 (N=20)</c:v>
                </c:pt>
                <c:pt idx="6">
                  <c:v>2010 (N=20)</c:v>
                </c:pt>
                <c:pt idx="8">
                  <c:v>2012 (N=20)</c:v>
                </c:pt>
                <c:pt idx="9">
                  <c:v>2011 (N=20)</c:v>
                </c:pt>
                <c:pt idx="10">
                  <c:v>2010 (N=20)</c:v>
                </c:pt>
                <c:pt idx="12">
                  <c:v>2012 (N=20)</c:v>
                </c:pt>
                <c:pt idx="13">
                  <c:v>2011 (N=20)</c:v>
                </c:pt>
                <c:pt idx="14">
                  <c:v>2010 (N=20)</c:v>
                </c:pt>
                <c:pt idx="16">
                  <c:v>2012 (N=20)</c:v>
                </c:pt>
                <c:pt idx="17">
                  <c:v>2011 (N=20)</c:v>
                </c:pt>
                <c:pt idx="18">
                  <c:v>2010 (N=20)</c:v>
                </c:pt>
              </c:strCache>
            </c:strRef>
          </c:cat>
          <c:val>
            <c:numRef>
              <c:f>Sheet1!$D$2:$D$39</c:f>
              <c:numCache>
                <c:formatCode>0%</c:formatCode>
                <c:ptCount val="19"/>
                <c:pt idx="0">
                  <c:v>0.05</c:v>
                </c:pt>
                <c:pt idx="1">
                  <c:v>0.15000000000000005</c:v>
                </c:pt>
                <c:pt idx="4">
                  <c:v>0.05</c:v>
                </c:pt>
                <c:pt idx="5">
                  <c:v>0.1</c:v>
                </c:pt>
                <c:pt idx="6">
                  <c:v>0.2</c:v>
                </c:pt>
                <c:pt idx="8">
                  <c:v>0.05</c:v>
                </c:pt>
                <c:pt idx="9">
                  <c:v>0.1</c:v>
                </c:pt>
                <c:pt idx="10">
                  <c:v>0.2</c:v>
                </c:pt>
                <c:pt idx="12">
                  <c:v>0.05</c:v>
                </c:pt>
                <c:pt idx="13">
                  <c:v>0.1</c:v>
                </c:pt>
                <c:pt idx="14">
                  <c:v>0.2</c:v>
                </c:pt>
                <c:pt idx="16">
                  <c:v>0.05</c:v>
                </c:pt>
                <c:pt idx="18">
                  <c:v>0.17</c:v>
                </c:pt>
              </c:numCache>
            </c:numRef>
          </c:val>
        </c:ser>
        <c:dLbls>
          <c:showVal val="1"/>
        </c:dLbls>
        <c:gapWidth val="60"/>
        <c:overlap val="100"/>
        <c:axId val="84058496"/>
        <c:axId val="84060032"/>
      </c:barChart>
      <c:catAx>
        <c:axId val="84058496"/>
        <c:scaling>
          <c:orientation val="maxMin"/>
        </c:scaling>
        <c:axPos val="l"/>
        <c:numFmt formatCode="General" sourceLinked="1"/>
        <c:tickLblPos val="nextTo"/>
        <c:spPr>
          <a:ln w="2952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93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84060032"/>
        <c:crosses val="autoZero"/>
        <c:auto val="1"/>
        <c:lblAlgn val="ctr"/>
        <c:lblOffset val="100"/>
        <c:tickLblSkip val="1"/>
        <c:tickMarkSkip val="1"/>
      </c:catAx>
      <c:valAx>
        <c:axId val="84060032"/>
        <c:scaling>
          <c:orientation val="minMax"/>
          <c:max val="1"/>
          <c:min val="0"/>
        </c:scaling>
        <c:delete val="1"/>
        <c:axPos val="t"/>
        <c:numFmt formatCode="0%" sourceLinked="1"/>
        <c:tickLblPos val="none"/>
        <c:crossAx val="84058496"/>
        <c:crosses val="autoZero"/>
        <c:crossBetween val="between"/>
        <c:majorUnit val="0.2"/>
      </c:valAx>
      <c:spPr>
        <a:noFill/>
        <a:ln w="23616">
          <a:noFill/>
        </a:ln>
      </c:spPr>
    </c:plotArea>
    <c:legend>
      <c:legendPos val="b"/>
      <c:layout>
        <c:manualLayout>
          <c:xMode val="edge"/>
          <c:yMode val="edge"/>
          <c:x val="0.31228861330327007"/>
          <c:y val="0.92647058823529416"/>
          <c:w val="0.66854565952649503"/>
          <c:h val="7.5630252100840331E-2"/>
        </c:manualLayout>
      </c:layout>
      <c:spPr>
        <a:noFill/>
        <a:ln w="23616">
          <a:noFill/>
        </a:ln>
      </c:spPr>
      <c:txPr>
        <a:bodyPr/>
        <a:lstStyle/>
        <a:p>
          <a:pPr>
            <a:defRPr sz="1023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1116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1729818780889622"/>
          <c:y val="6.0606060606060623E-3"/>
          <c:w val="0.82866556836902805"/>
          <c:h val="0.56969696969696959"/>
        </c:manualLayout>
      </c:layout>
      <c:barChart>
        <c:barDir val="bar"/>
        <c:grouping val="stacked"/>
        <c:ser>
          <c:idx val="0"/>
          <c:order val="0"/>
          <c:tx>
            <c:strRef>
              <c:f>Sheet1!$B$1</c:f>
              <c:strCache>
                <c:ptCount val="1"/>
                <c:pt idx="0">
                  <c:v>Identyfikator przypięty/ powieszony na szyi</c:v>
                </c:pt>
              </c:strCache>
            </c:strRef>
          </c:tx>
          <c:spPr>
            <a:solidFill>
              <a:srgbClr val="000080"/>
            </a:solidFill>
            <a:ln w="23382">
              <a:noFill/>
            </a:ln>
          </c:spPr>
          <c:dLbls>
            <c:spPr>
              <a:noFill/>
              <a:ln w="23382">
                <a:noFill/>
              </a:ln>
            </c:spPr>
            <c:txPr>
              <a:bodyPr/>
              <a:lstStyle/>
              <a:p>
                <a:pPr>
                  <a:defRPr sz="1105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Sheet1!$A$2:$A$7</c:f>
              <c:strCache>
                <c:ptCount val="3"/>
                <c:pt idx="0">
                  <c:v>2012 (N=16)</c:v>
                </c:pt>
                <c:pt idx="1">
                  <c:v>2011 (N=9)</c:v>
                </c:pt>
                <c:pt idx="2">
                  <c:v>2010 (N=11)</c:v>
                </c:pt>
              </c:strCache>
            </c:strRef>
          </c:cat>
          <c:val>
            <c:numRef>
              <c:f>Sheet1!$B$2:$B$7</c:f>
              <c:numCache>
                <c:formatCode>0%</c:formatCode>
                <c:ptCount val="3"/>
                <c:pt idx="0">
                  <c:v>0.5</c:v>
                </c:pt>
                <c:pt idx="1">
                  <c:v>0.78</c:v>
                </c:pt>
                <c:pt idx="2">
                  <c:v>0.64000000000000024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Indetyfikator znajduje się w okienku</c:v>
                </c:pt>
              </c:strCache>
            </c:strRef>
          </c:tx>
          <c:spPr>
            <a:solidFill>
              <a:srgbClr val="3366FF"/>
            </a:solidFill>
            <a:ln w="23382">
              <a:noFill/>
            </a:ln>
          </c:spPr>
          <c:dLbls>
            <c:dLbl>
              <c:idx val="4"/>
              <c:layout>
                <c:manualLayout>
                  <c:xMode val="edge"/>
                  <c:yMode val="edge"/>
                  <c:x val="0.80065897858319723"/>
                  <c:y val="0.73333333333333361"/>
                </c:manualLayout>
              </c:layout>
              <c:spPr>
                <a:noFill/>
                <a:ln w="23382">
                  <a:noFill/>
                </a:ln>
              </c:spPr>
              <c:txPr>
                <a:bodyPr/>
                <a:lstStyle/>
                <a:p>
                  <a:pPr>
                    <a:defRPr sz="1105" b="0" i="0" u="none" strike="noStrike" baseline="0">
                      <a:solidFill>
                        <a:schemeClr val="tx1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pl-PL"/>
                </a:p>
              </c:txPr>
              <c:dLblPos val="ctr"/>
              <c:showVal val="1"/>
            </c:dLbl>
            <c:dLbl>
              <c:idx val="6"/>
              <c:spPr>
                <a:noFill/>
                <a:ln w="23382">
                  <a:noFill/>
                </a:ln>
              </c:spPr>
              <c:txPr>
                <a:bodyPr/>
                <a:lstStyle/>
                <a:p>
                  <a:pPr>
                    <a:defRPr sz="1105" b="0" i="0" u="none" strike="noStrike" baseline="0">
                      <a:solidFill>
                        <a:schemeClr val="tx1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pl-PL"/>
                </a:p>
              </c:txPr>
              <c:dLblPos val="ctr"/>
              <c:showVal val="1"/>
            </c:dLbl>
            <c:dLbl>
              <c:idx val="7"/>
              <c:spPr>
                <a:noFill/>
                <a:ln w="23382">
                  <a:noFill/>
                </a:ln>
              </c:spPr>
              <c:txPr>
                <a:bodyPr/>
                <a:lstStyle/>
                <a:p>
                  <a:pPr>
                    <a:defRPr sz="1105" b="0" i="0" u="none" strike="noStrike" baseline="0">
                      <a:solidFill>
                        <a:schemeClr val="tx1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pl-PL"/>
                </a:p>
              </c:txPr>
              <c:dLblPos val="ctr"/>
              <c:showVal val="1"/>
            </c:dLbl>
            <c:dLbl>
              <c:idx val="8"/>
              <c:spPr>
                <a:noFill/>
                <a:ln w="23382">
                  <a:noFill/>
                </a:ln>
              </c:spPr>
              <c:txPr>
                <a:bodyPr/>
                <a:lstStyle/>
                <a:p>
                  <a:pPr>
                    <a:defRPr sz="1105" b="0" i="0" u="none" strike="noStrike" baseline="0">
                      <a:solidFill>
                        <a:schemeClr val="tx1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pl-PL"/>
                </a:p>
              </c:txPr>
              <c:dLblPos val="ctr"/>
              <c:showVal val="1"/>
            </c:dLbl>
            <c:spPr>
              <a:noFill/>
              <a:ln w="23382">
                <a:noFill/>
              </a:ln>
            </c:spPr>
            <c:txPr>
              <a:bodyPr/>
              <a:lstStyle/>
              <a:p>
                <a:pPr>
                  <a:defRPr sz="1105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Sheet1!$A$2:$A$7</c:f>
              <c:strCache>
                <c:ptCount val="3"/>
                <c:pt idx="0">
                  <c:v>2012 (N=16)</c:v>
                </c:pt>
                <c:pt idx="1">
                  <c:v>2011 (N=9)</c:v>
                </c:pt>
                <c:pt idx="2">
                  <c:v>2010 (N=11)</c:v>
                </c:pt>
              </c:strCache>
            </c:strRef>
          </c:cat>
          <c:val>
            <c:numRef>
              <c:f>Sheet1!$C$2:$C$7</c:f>
              <c:numCache>
                <c:formatCode>General</c:formatCode>
                <c:ptCount val="3"/>
                <c:pt idx="0" formatCode="0%">
                  <c:v>0.19</c:v>
                </c:pt>
                <c:pt idx="2" formatCode="0%">
                  <c:v>9.0000000000000024E-2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Identyfikator był przypiety w innym miejscu niż na szyi</c:v>
                </c:pt>
              </c:strCache>
            </c:strRef>
          </c:tx>
          <c:spPr>
            <a:solidFill>
              <a:srgbClr val="99CCFF"/>
            </a:solidFill>
            <a:ln w="23382">
              <a:noFill/>
            </a:ln>
          </c:spPr>
          <c:dLbls>
            <c:spPr>
              <a:noFill/>
              <a:ln w="23382">
                <a:noFill/>
              </a:ln>
            </c:spPr>
            <c:txPr>
              <a:bodyPr/>
              <a:lstStyle/>
              <a:p>
                <a:pPr>
                  <a:defRPr sz="1105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Sheet1!$A$2:$A$7</c:f>
              <c:strCache>
                <c:ptCount val="3"/>
                <c:pt idx="0">
                  <c:v>2012 (N=16)</c:v>
                </c:pt>
                <c:pt idx="1">
                  <c:v>2011 (N=9)</c:v>
                </c:pt>
                <c:pt idx="2">
                  <c:v>2010 (N=11)</c:v>
                </c:pt>
              </c:strCache>
            </c:strRef>
          </c:cat>
          <c:val>
            <c:numRef>
              <c:f>Sheet1!$D$2:$D$7</c:f>
              <c:numCache>
                <c:formatCode>0%</c:formatCode>
                <c:ptCount val="3"/>
                <c:pt idx="0">
                  <c:v>0.31000000000000011</c:v>
                </c:pt>
                <c:pt idx="1">
                  <c:v>0.22</c:v>
                </c:pt>
                <c:pt idx="2">
                  <c:v>0.27</c:v>
                </c:pt>
              </c:numCache>
            </c:numRef>
          </c:val>
        </c:ser>
        <c:dLbls>
          <c:showVal val="1"/>
        </c:dLbls>
        <c:gapWidth val="60"/>
        <c:overlap val="100"/>
        <c:axId val="84289408"/>
        <c:axId val="84290944"/>
      </c:barChart>
      <c:catAx>
        <c:axId val="84289408"/>
        <c:scaling>
          <c:orientation val="maxMin"/>
        </c:scaling>
        <c:axPos val="l"/>
        <c:numFmt formatCode="General" sourceLinked="1"/>
        <c:tickLblPos val="nextTo"/>
        <c:spPr>
          <a:ln w="2923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93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84290944"/>
        <c:crosses val="autoZero"/>
        <c:auto val="1"/>
        <c:lblAlgn val="ctr"/>
        <c:lblOffset val="100"/>
        <c:tickLblSkip val="1"/>
        <c:tickMarkSkip val="1"/>
      </c:catAx>
      <c:valAx>
        <c:axId val="84290944"/>
        <c:scaling>
          <c:orientation val="minMax"/>
          <c:max val="1"/>
          <c:min val="0"/>
        </c:scaling>
        <c:delete val="1"/>
        <c:axPos val="t"/>
        <c:numFmt formatCode="0%" sourceLinked="1"/>
        <c:tickLblPos val="none"/>
        <c:crossAx val="84289408"/>
        <c:crosses val="autoZero"/>
        <c:crossBetween val="between"/>
        <c:majorUnit val="0.2"/>
      </c:valAx>
      <c:spPr>
        <a:noFill/>
        <a:ln w="23382">
          <a:noFill/>
        </a:ln>
      </c:spPr>
    </c:plotArea>
    <c:legend>
      <c:legendPos val="b"/>
      <c:layout>
        <c:manualLayout>
          <c:xMode val="edge"/>
          <c:yMode val="edge"/>
          <c:x val="6.5897858319604614E-3"/>
          <c:y val="0.58181818181818157"/>
          <c:w val="0.976935749588139"/>
          <c:h val="0.29090909090909117"/>
        </c:manualLayout>
      </c:layout>
      <c:spPr>
        <a:noFill/>
        <a:ln w="23382">
          <a:noFill/>
        </a:ln>
      </c:spPr>
      <c:txPr>
        <a:bodyPr/>
        <a:lstStyle/>
        <a:p>
          <a:pPr>
            <a:defRPr sz="1013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1105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48931116389548757"/>
          <c:y val="0.10318949343339587"/>
          <c:w val="0.45130641330166316"/>
          <c:h val="0.89868667917448464"/>
        </c:manualLayout>
      </c:layout>
      <c:barChart>
        <c:barDir val="bar"/>
        <c:grouping val="clustered"/>
        <c:ser>
          <c:idx val="6"/>
          <c:order val="0"/>
          <c:tx>
            <c:strRef>
              <c:f>Sheet1!$B$1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rgbClr val="0066FF"/>
            </a:solidFill>
            <a:ln w="12676">
              <a:noFill/>
              <a:prstDash val="solid"/>
            </a:ln>
          </c:spPr>
          <c:dLbls>
            <c:spPr>
              <a:noFill/>
              <a:ln w="25351">
                <a:noFill/>
              </a:ln>
            </c:spPr>
            <c:txPr>
              <a:bodyPr/>
              <a:lstStyle/>
              <a:p>
                <a:pPr>
                  <a:defRPr sz="1198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Sheet1!$A$2:$A$6</c:f>
              <c:strCache>
                <c:ptCount val="5"/>
                <c:pt idx="0">
                  <c:v>Tak, powiedział „dzień dobry” lub „w czym mogę pomóc” w uprzejmy sposób</c:v>
                </c:pt>
                <c:pt idx="1">
                  <c:v>Tak, przywitał mnie uprzejmie, ale użył innych słów</c:v>
                </c:pt>
                <c:pt idx="2">
                  <c:v>Tak, powiedział „dzień dobry” lub „w czym mogę pomóc”, ale nie było to uprzejme</c:v>
                </c:pt>
                <c:pt idx="3">
                  <c:v>Tak, przywitał, ale użył innych słów a powitanie nie było uprzejme</c:v>
                </c:pt>
                <c:pt idx="4">
                  <c:v>Nie przywitał mnie w ogóle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5"/>
                <c:pt idx="0">
                  <c:v>0.75000000000000022</c:v>
                </c:pt>
                <c:pt idx="1">
                  <c:v>0.2</c:v>
                </c:pt>
                <c:pt idx="2">
                  <c:v>0.05</c:v>
                </c:pt>
              </c:numCache>
            </c:numRef>
          </c:val>
        </c:ser>
        <c:ser>
          <c:idx val="5"/>
          <c:order val="1"/>
          <c:tx>
            <c:strRef>
              <c:f>Sheet1!$C$1</c:f>
              <c:strCache>
                <c:ptCount val="1"/>
                <c:pt idx="0">
                  <c:v>2011 (N=20)</c:v>
                </c:pt>
              </c:strCache>
            </c:strRef>
          </c:tx>
          <c:spPr>
            <a:solidFill>
              <a:srgbClr val="FF6600"/>
            </a:solidFill>
            <a:ln w="25351">
              <a:noFill/>
            </a:ln>
          </c:spPr>
          <c:dLbls>
            <c:spPr>
              <a:noFill/>
              <a:ln w="25351">
                <a:noFill/>
              </a:ln>
            </c:spPr>
            <c:txPr>
              <a:bodyPr/>
              <a:lstStyle/>
              <a:p>
                <a:pPr>
                  <a:defRPr sz="1198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Sheet1!$A$2:$A$6</c:f>
              <c:strCache>
                <c:ptCount val="5"/>
                <c:pt idx="0">
                  <c:v>Tak, powiedział „dzień dobry” lub „w czym mogę pomóc” w uprzejmy sposób</c:v>
                </c:pt>
                <c:pt idx="1">
                  <c:v>Tak, przywitał mnie uprzejmie, ale użył innych słów</c:v>
                </c:pt>
                <c:pt idx="2">
                  <c:v>Tak, powiedział „dzień dobry” lub „w czym mogę pomóc”, ale nie było to uprzejme</c:v>
                </c:pt>
                <c:pt idx="3">
                  <c:v>Tak, przywitał, ale użył innych słów a powitanie nie było uprzejme</c:v>
                </c:pt>
                <c:pt idx="4">
                  <c:v>Nie przywitał mnie w ogóle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  <c:pt idx="0" formatCode="0%">
                  <c:v>0.8500000000000002</c:v>
                </c:pt>
                <c:pt idx="4" formatCode="0%">
                  <c:v>0.15000000000000005</c:v>
                </c:pt>
              </c:numCache>
            </c:numRef>
          </c:val>
        </c:ser>
        <c:ser>
          <c:idx val="4"/>
          <c:order val="2"/>
          <c:tx>
            <c:strRef>
              <c:f>Sheet1!$D$1</c:f>
              <c:strCache>
                <c:ptCount val="1"/>
                <c:pt idx="0">
                  <c:v>2010 (N=20)</c:v>
                </c:pt>
              </c:strCache>
            </c:strRef>
          </c:tx>
          <c:spPr>
            <a:solidFill>
              <a:srgbClr val="FFCC00"/>
            </a:solidFill>
            <a:ln w="25351">
              <a:noFill/>
            </a:ln>
          </c:spPr>
          <c:dLbls>
            <c:spPr>
              <a:noFill/>
              <a:ln w="25351">
                <a:noFill/>
              </a:ln>
            </c:spPr>
            <c:txPr>
              <a:bodyPr/>
              <a:lstStyle/>
              <a:p>
                <a:pPr>
                  <a:defRPr sz="1198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Sheet1!$A$2:$A$6</c:f>
              <c:strCache>
                <c:ptCount val="5"/>
                <c:pt idx="0">
                  <c:v>Tak, powiedział „dzień dobry” lub „w czym mogę pomóc” w uprzejmy sposób</c:v>
                </c:pt>
                <c:pt idx="1">
                  <c:v>Tak, przywitał mnie uprzejmie, ale użył innych słów</c:v>
                </c:pt>
                <c:pt idx="2">
                  <c:v>Tak, powiedział „dzień dobry” lub „w czym mogę pomóc”, ale nie było to uprzejme</c:v>
                </c:pt>
                <c:pt idx="3">
                  <c:v>Tak, przywitał, ale użył innych słów a powitanie nie było uprzejme</c:v>
                </c:pt>
                <c:pt idx="4">
                  <c:v>Nie przywitał mnie w ogóle</c:v>
                </c:pt>
              </c:strCache>
            </c:strRef>
          </c:cat>
          <c:val>
            <c:numRef>
              <c:f>Sheet1!$D$2:$D$6</c:f>
              <c:numCache>
                <c:formatCode>0%</c:formatCode>
                <c:ptCount val="5"/>
                <c:pt idx="0">
                  <c:v>0.45</c:v>
                </c:pt>
                <c:pt idx="1">
                  <c:v>0.25</c:v>
                </c:pt>
                <c:pt idx="3">
                  <c:v>0.05</c:v>
                </c:pt>
                <c:pt idx="4">
                  <c:v>0.25</c:v>
                </c:pt>
              </c:numCache>
            </c:numRef>
          </c:val>
        </c:ser>
        <c:dLbls>
          <c:showVal val="1"/>
        </c:dLbls>
        <c:gapWidth val="60"/>
        <c:axId val="84598784"/>
        <c:axId val="84600704"/>
      </c:barChart>
      <c:catAx>
        <c:axId val="84598784"/>
        <c:scaling>
          <c:orientation val="maxMin"/>
        </c:scaling>
        <c:axPos val="l"/>
        <c:numFmt formatCode="General" sourceLinked="1"/>
        <c:tickLblPos val="nextTo"/>
        <c:spPr>
          <a:ln w="3169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198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84600704"/>
        <c:crosses val="autoZero"/>
        <c:auto val="1"/>
        <c:lblAlgn val="ctr"/>
        <c:lblOffset val="100"/>
        <c:tickLblSkip val="1"/>
        <c:tickMarkSkip val="1"/>
      </c:catAx>
      <c:valAx>
        <c:axId val="84600704"/>
        <c:scaling>
          <c:orientation val="minMax"/>
          <c:max val="1"/>
          <c:min val="0"/>
        </c:scaling>
        <c:delete val="1"/>
        <c:axPos val="t"/>
        <c:numFmt formatCode="0%" sourceLinked="1"/>
        <c:tickLblPos val="none"/>
        <c:crossAx val="84598784"/>
        <c:crosses val="autoZero"/>
        <c:crossBetween val="between"/>
        <c:majorUnit val="0.2"/>
      </c:valAx>
      <c:spPr>
        <a:noFill/>
        <a:ln w="25351">
          <a:noFill/>
        </a:ln>
      </c:spPr>
    </c:plotArea>
    <c:legend>
      <c:legendPos val="r"/>
      <c:layout>
        <c:manualLayout>
          <c:xMode val="edge"/>
          <c:yMode val="edge"/>
          <c:x val="0"/>
          <c:y val="1.3133208255159477E-2"/>
          <c:w val="0.99762470308788653"/>
          <c:h val="9.0056285178236564E-2"/>
        </c:manualLayout>
      </c:layout>
      <c:spPr>
        <a:noFill/>
        <a:ln w="25351">
          <a:noFill/>
        </a:ln>
      </c:spPr>
      <c:txPr>
        <a:bodyPr/>
        <a:lstStyle/>
        <a:p>
          <a:pPr>
            <a:defRPr sz="1098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1198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18750000000000014"/>
          <c:y val="0.26943005181347152"/>
          <c:w val="0.81473214285714257"/>
          <c:h val="0.7357512953367884"/>
        </c:manualLayout>
      </c:layout>
      <c:barChart>
        <c:barDir val="bar"/>
        <c:grouping val="percentStacked"/>
        <c:ser>
          <c:idx val="1"/>
          <c:order val="0"/>
          <c:tx>
            <c:strRef>
              <c:f>Sheet1!$A$3</c:f>
              <c:strCache>
                <c:ptCount val="1"/>
                <c:pt idx="0">
                  <c:v>NIE OD RAZU i nie wyjaśnił przyczyny ani nie przeprosił</c:v>
                </c:pt>
              </c:strCache>
            </c:strRef>
          </c:tx>
          <c:spPr>
            <a:solidFill>
              <a:srgbClr val="333333"/>
            </a:solidFill>
            <a:ln w="23348">
              <a:noFill/>
            </a:ln>
          </c:spPr>
          <c:dLbls>
            <c:dLbl>
              <c:idx val="1"/>
              <c:layout>
                <c:manualLayout>
                  <c:x val="-0.8867375365396547"/>
                  <c:y val="-0.28311673652329544"/>
                </c:manualLayout>
              </c:layout>
              <c:dLblPos val="ctr"/>
              <c:showVal val="1"/>
            </c:dLbl>
            <c:spPr>
              <a:noFill/>
              <a:ln w="23348">
                <a:noFill/>
              </a:ln>
            </c:spPr>
            <c:txPr>
              <a:bodyPr/>
              <a:lstStyle/>
              <a:p>
                <a:pPr>
                  <a:defRPr sz="930" b="0" i="0" u="none" strike="noStrike" baseline="0">
                    <a:solidFill>
                      <a:schemeClr val="bg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Sheet1!$B$1:$G$1</c:f>
              <c:strCache>
                <c:ptCount val="3"/>
                <c:pt idx="0">
                  <c:v>2010 (N=20)</c:v>
                </c:pt>
                <c:pt idx="1">
                  <c:v>2011 (N=20)</c:v>
                </c:pt>
                <c:pt idx="2">
                  <c:v>2012 (N=20)</c:v>
                </c:pt>
              </c:strCache>
            </c:strRef>
          </c:cat>
          <c:val>
            <c:numRef>
              <c:f>Sheet1!$B$3:$G$3</c:f>
              <c:numCache>
                <c:formatCode>0%</c:formatCode>
                <c:ptCount val="3"/>
                <c:pt idx="0">
                  <c:v>0.05</c:v>
                </c:pt>
                <c:pt idx="1">
                  <c:v>0.1</c:v>
                </c:pt>
              </c:numCache>
            </c:numRef>
          </c:val>
        </c:ser>
        <c:ser>
          <c:idx val="2"/>
          <c:order val="1"/>
          <c:tx>
            <c:strRef>
              <c:f>Sheet1!$A$4</c:f>
              <c:strCache>
                <c:ptCount val="1"/>
                <c:pt idx="0">
                  <c:v>NIE OD RAZU, ale wyjaśnił przyczynę / przeprosił</c:v>
                </c:pt>
              </c:strCache>
            </c:strRef>
          </c:tx>
          <c:spPr>
            <a:solidFill>
              <a:srgbClr val="C0C0C0"/>
            </a:solidFill>
            <a:ln w="23348">
              <a:noFill/>
            </a:ln>
          </c:spPr>
          <c:dLbls>
            <c:dLbl>
              <c:idx val="0"/>
              <c:showVal val="1"/>
            </c:dLbl>
            <c:dLbl>
              <c:idx val="1"/>
              <c:layout>
                <c:manualLayout>
                  <c:x val="0.17633928571428586"/>
                  <c:y val="-5.7090713254854047E-3"/>
                </c:manualLayout>
              </c:layout>
              <c:dLblPos val="ctr"/>
              <c:showVal val="1"/>
            </c:dLbl>
            <c:dLbl>
              <c:idx val="2"/>
              <c:layout>
                <c:manualLayout>
                  <c:x val="0.15401785714285732"/>
                  <c:y val="-3.9822497040216146E-3"/>
                </c:manualLayout>
              </c:layout>
              <c:spPr>
                <a:noFill/>
                <a:ln w="23348">
                  <a:noFill/>
                </a:ln>
              </c:spPr>
              <c:txPr>
                <a:bodyPr/>
                <a:lstStyle/>
                <a:p>
                  <a:pPr>
                    <a:defRPr sz="919" b="0" i="0" u="none" strike="noStrike" baseline="0">
                      <a:solidFill>
                        <a:schemeClr val="tx1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pl-PL"/>
                </a:p>
              </c:txPr>
              <c:dLblPos val="ctr"/>
              <c:showVal val="1"/>
            </c:dLbl>
            <c:spPr>
              <a:noFill/>
              <a:ln w="23348">
                <a:noFill/>
              </a:ln>
            </c:spPr>
            <c:txPr>
              <a:bodyPr/>
              <a:lstStyle/>
              <a:p>
                <a:pPr>
                  <a:defRPr sz="919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dLblPos val="ctr"/>
            <c:showVal val="1"/>
          </c:dLbls>
          <c:cat>
            <c:strRef>
              <c:f>Sheet1!$B$1:$G$1</c:f>
              <c:strCache>
                <c:ptCount val="3"/>
                <c:pt idx="0">
                  <c:v>2010 (N=20)</c:v>
                </c:pt>
                <c:pt idx="1">
                  <c:v>2011 (N=20)</c:v>
                </c:pt>
                <c:pt idx="2">
                  <c:v>2012 (N=20)</c:v>
                </c:pt>
              </c:strCache>
            </c:strRef>
          </c:cat>
          <c:val>
            <c:numRef>
              <c:f>Sheet1!$B$4:$G$4</c:f>
              <c:numCache>
                <c:formatCode>General</c:formatCode>
                <c:ptCount val="3"/>
              </c:numCache>
            </c:numRef>
          </c:val>
        </c:ser>
        <c:ser>
          <c:idx val="3"/>
          <c:order val="2"/>
          <c:tx>
            <c:strRef>
              <c:f>Sheet1!$A$5</c:f>
              <c:strCache>
                <c:ptCount val="1"/>
                <c:pt idx="0">
                  <c:v>Tak, od razu rozpoczął obsługę mojej sprawy</c:v>
                </c:pt>
              </c:strCache>
            </c:strRef>
          </c:tx>
          <c:spPr>
            <a:solidFill>
              <a:schemeClr val="accent1"/>
            </a:solidFill>
            <a:ln w="23348">
              <a:noFill/>
            </a:ln>
          </c:spPr>
          <c:dLbls>
            <c:dLbl>
              <c:idx val="0"/>
              <c:layout>
                <c:manualLayout>
                  <c:x val="5.3856166600722337E-2"/>
                  <c:y val="-1.2617835485923004E-2"/>
                </c:manualLayout>
              </c:layout>
              <c:dLblPos val="ctr"/>
              <c:showVal val="1"/>
            </c:dLbl>
            <c:dLbl>
              <c:idx val="1"/>
              <c:layout>
                <c:manualLayout>
                  <c:x val="5.3508937652086579E-2"/>
                  <c:y val="-5.7090713254854515E-3"/>
                </c:manualLayout>
              </c:layout>
              <c:dLblPos val="ctr"/>
              <c:showVal val="1"/>
            </c:dLbl>
            <c:spPr>
              <a:noFill/>
              <a:ln w="23348">
                <a:noFill/>
              </a:ln>
            </c:spPr>
            <c:txPr>
              <a:bodyPr/>
              <a:lstStyle/>
              <a:p>
                <a:pPr>
                  <a:defRPr sz="919" b="0" i="0" u="none" strike="noStrike" baseline="0">
                    <a:solidFill>
                      <a:schemeClr val="bg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Sheet1!$B$1:$G$1</c:f>
              <c:strCache>
                <c:ptCount val="3"/>
                <c:pt idx="0">
                  <c:v>2010 (N=20)</c:v>
                </c:pt>
                <c:pt idx="1">
                  <c:v>2011 (N=20)</c:v>
                </c:pt>
                <c:pt idx="2">
                  <c:v>2012 (N=20)</c:v>
                </c:pt>
              </c:strCache>
            </c:strRef>
          </c:cat>
          <c:val>
            <c:numRef>
              <c:f>Sheet1!$B$5:$G$5</c:f>
              <c:numCache>
                <c:formatCode>0%</c:formatCode>
                <c:ptCount val="3"/>
                <c:pt idx="0">
                  <c:v>0.95000000000000018</c:v>
                </c:pt>
                <c:pt idx="1">
                  <c:v>0.9</c:v>
                </c:pt>
                <c:pt idx="2">
                  <c:v>1</c:v>
                </c:pt>
              </c:numCache>
            </c:numRef>
          </c:val>
        </c:ser>
        <c:dLbls>
          <c:showVal val="1"/>
        </c:dLbls>
        <c:gapWidth val="20"/>
        <c:overlap val="100"/>
        <c:axId val="84538496"/>
        <c:axId val="84540032"/>
      </c:barChart>
      <c:catAx>
        <c:axId val="84538496"/>
        <c:scaling>
          <c:orientation val="minMax"/>
        </c:scaling>
        <c:axPos val="l"/>
        <c:numFmt formatCode="General" sourceLinked="1"/>
        <c:tickLblPos val="nextTo"/>
        <c:spPr>
          <a:ln w="23348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919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84540032"/>
        <c:crosses val="autoZero"/>
        <c:auto val="1"/>
        <c:lblAlgn val="ctr"/>
        <c:lblOffset val="100"/>
        <c:tickLblSkip val="1"/>
        <c:tickMarkSkip val="1"/>
      </c:catAx>
      <c:valAx>
        <c:axId val="84540032"/>
        <c:scaling>
          <c:orientation val="minMax"/>
        </c:scaling>
        <c:delete val="1"/>
        <c:axPos val="b"/>
        <c:numFmt formatCode="0%" sourceLinked="1"/>
        <c:tickLblPos val="none"/>
        <c:crossAx val="84538496"/>
        <c:crosses val="autoZero"/>
        <c:crossBetween val="between"/>
      </c:valAx>
      <c:spPr>
        <a:noFill/>
        <a:ln w="23348">
          <a:noFill/>
        </a:ln>
      </c:spPr>
    </c:plotArea>
    <c:legend>
      <c:legendPos val="t"/>
      <c:layout>
        <c:manualLayout>
          <c:xMode val="edge"/>
          <c:yMode val="edge"/>
          <c:x val="1.3392857142857163E-2"/>
          <c:y val="0"/>
          <c:w val="0.9821428571428571"/>
          <c:h val="0.25906735751295334"/>
        </c:manualLayout>
      </c:layout>
      <c:spPr>
        <a:noFill/>
        <a:ln w="23348">
          <a:noFill/>
        </a:ln>
      </c:spPr>
      <c:txPr>
        <a:bodyPr/>
        <a:lstStyle/>
        <a:p>
          <a:pPr>
            <a:defRPr sz="846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781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18625277161862527"/>
          <c:y val="0.26635514018691575"/>
          <c:w val="0.81374722838137525"/>
          <c:h val="0.69626168224299068"/>
        </c:manualLayout>
      </c:layout>
      <c:barChart>
        <c:barDir val="bar"/>
        <c:grouping val="percentStacked"/>
        <c:ser>
          <c:idx val="0"/>
          <c:order val="0"/>
          <c:tx>
            <c:strRef>
              <c:f>Sheet1!$A$2</c:f>
              <c:strCache>
                <c:ptCount val="1"/>
                <c:pt idx="0">
                  <c:v>Zachował się inaczej</c:v>
                </c:pt>
              </c:strCache>
            </c:strRef>
          </c:tx>
          <c:spPr>
            <a:solidFill>
              <a:srgbClr val="333333"/>
            </a:solidFill>
            <a:ln w="23586">
              <a:noFill/>
            </a:ln>
          </c:spPr>
          <c:dLbls>
            <c:spPr>
              <a:noFill/>
              <a:ln w="23586">
                <a:noFill/>
              </a:ln>
            </c:spPr>
            <c:txPr>
              <a:bodyPr/>
              <a:lstStyle/>
              <a:p>
                <a:pPr>
                  <a:defRPr sz="882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Sheet1!$B$1:$G$1</c:f>
              <c:strCache>
                <c:ptCount val="3"/>
                <c:pt idx="0">
                  <c:v>2010 (N=20)</c:v>
                </c:pt>
                <c:pt idx="1">
                  <c:v>2011 (N=20)</c:v>
                </c:pt>
                <c:pt idx="2">
                  <c:v>2012 (N=20)</c:v>
                </c:pt>
              </c:strCache>
            </c:strRef>
          </c:cat>
          <c:val>
            <c:numRef>
              <c:f>Sheet1!$B$2:$G$2</c:f>
              <c:numCache>
                <c:formatCode>General</c:formatCode>
                <c:ptCount val="3"/>
                <c:pt idx="2" formatCode="0%">
                  <c:v>0.05</c:v>
                </c:pt>
              </c:numCache>
            </c:numRef>
          </c:val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Odesłał w inne miejsce</c:v>
                </c:pt>
              </c:strCache>
            </c:strRef>
          </c:tx>
          <c:spPr>
            <a:solidFill>
              <a:srgbClr val="C0C0C0"/>
            </a:solidFill>
            <a:ln w="23586">
              <a:noFill/>
            </a:ln>
          </c:spPr>
          <c:dLbls>
            <c:dLbl>
              <c:idx val="0"/>
              <c:layout/>
              <c:showVal val="1"/>
            </c:dLbl>
            <c:dLbl>
              <c:idx val="2"/>
              <c:layout/>
              <c:showVal val="1"/>
            </c:dLbl>
            <c:spPr>
              <a:noFill/>
              <a:ln w="23586">
                <a:noFill/>
              </a:ln>
            </c:spPr>
            <c:txPr>
              <a:bodyPr/>
              <a:lstStyle/>
              <a:p>
                <a:pPr>
                  <a:defRPr sz="882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dLblPos val="ctr"/>
            <c:showVal val="1"/>
          </c:dLbls>
          <c:cat>
            <c:strRef>
              <c:f>Sheet1!$B$1:$G$1</c:f>
              <c:strCache>
                <c:ptCount val="3"/>
                <c:pt idx="0">
                  <c:v>2010 (N=20)</c:v>
                </c:pt>
                <c:pt idx="1">
                  <c:v>2011 (N=20)</c:v>
                </c:pt>
                <c:pt idx="2">
                  <c:v>2012 (N=20)</c:v>
                </c:pt>
              </c:strCache>
            </c:strRef>
          </c:cat>
          <c:val>
            <c:numRef>
              <c:f>Sheet1!$B$3:$G$3</c:f>
              <c:numCache>
                <c:formatCode>0%</c:formatCode>
                <c:ptCount val="3"/>
                <c:pt idx="0">
                  <c:v>0.05</c:v>
                </c:pt>
                <c:pt idx="1">
                  <c:v>0.05</c:v>
                </c:pt>
                <c:pt idx="2">
                  <c:v>0.15000000000000005</c:v>
                </c:pt>
              </c:numCache>
            </c:numRef>
          </c:val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Tak, zajął się sprawą</c:v>
                </c:pt>
              </c:strCache>
            </c:strRef>
          </c:tx>
          <c:spPr>
            <a:solidFill>
              <a:schemeClr val="accent1"/>
            </a:solidFill>
            <a:ln w="23586">
              <a:noFill/>
            </a:ln>
          </c:spPr>
          <c:dLbls>
            <c:dLbl>
              <c:idx val="0"/>
              <c:layout>
                <c:manualLayout>
                  <c:x val="5.1325757882971369E-2"/>
                  <c:y val="-1.7117029274472877E-2"/>
                </c:manualLayout>
              </c:layout>
              <c:dLblPos val="ctr"/>
              <c:showVal val="1"/>
            </c:dLbl>
            <c:dLbl>
              <c:idx val="1"/>
              <c:layout>
                <c:manualLayout>
                  <c:x val="1.3631744579202021E-2"/>
                  <c:y val="-9.3289484937140003E-3"/>
                </c:manualLayout>
              </c:layout>
              <c:dLblPos val="ctr"/>
              <c:showVal val="1"/>
            </c:dLbl>
            <c:spPr>
              <a:noFill/>
              <a:ln w="23586">
                <a:noFill/>
              </a:ln>
            </c:spPr>
            <c:txPr>
              <a:bodyPr/>
              <a:lstStyle/>
              <a:p>
                <a:pPr>
                  <a:defRPr sz="882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Sheet1!$B$1:$G$1</c:f>
              <c:strCache>
                <c:ptCount val="3"/>
                <c:pt idx="0">
                  <c:v>2010 (N=20)</c:v>
                </c:pt>
                <c:pt idx="1">
                  <c:v>2011 (N=20)</c:v>
                </c:pt>
                <c:pt idx="2">
                  <c:v>2012 (N=20)</c:v>
                </c:pt>
              </c:strCache>
            </c:strRef>
          </c:cat>
          <c:val>
            <c:numRef>
              <c:f>Sheet1!$B$4:$G$4</c:f>
              <c:numCache>
                <c:formatCode>0%</c:formatCode>
                <c:ptCount val="3"/>
                <c:pt idx="0">
                  <c:v>0.95000000000000018</c:v>
                </c:pt>
                <c:pt idx="1">
                  <c:v>0.95000000000000018</c:v>
                </c:pt>
                <c:pt idx="2">
                  <c:v>0.8</c:v>
                </c:pt>
              </c:numCache>
            </c:numRef>
          </c:val>
        </c:ser>
        <c:dLbls>
          <c:showVal val="1"/>
        </c:dLbls>
        <c:gapWidth val="20"/>
        <c:overlap val="100"/>
        <c:axId val="84852736"/>
        <c:axId val="84854272"/>
      </c:barChart>
      <c:catAx>
        <c:axId val="84852736"/>
        <c:scaling>
          <c:orientation val="minMax"/>
        </c:scaling>
        <c:axPos val="l"/>
        <c:numFmt formatCode="General" sourceLinked="1"/>
        <c:tickLblPos val="nextTo"/>
        <c:spPr>
          <a:ln w="23586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882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84854272"/>
        <c:crosses val="autoZero"/>
        <c:auto val="1"/>
        <c:lblAlgn val="ctr"/>
        <c:lblOffset val="100"/>
        <c:tickLblSkip val="1"/>
        <c:tickMarkSkip val="1"/>
      </c:catAx>
      <c:valAx>
        <c:axId val="84854272"/>
        <c:scaling>
          <c:orientation val="minMax"/>
        </c:scaling>
        <c:delete val="1"/>
        <c:axPos val="b"/>
        <c:numFmt formatCode="0%" sourceLinked="1"/>
        <c:tickLblPos val="none"/>
        <c:crossAx val="84852736"/>
        <c:crosses val="autoZero"/>
        <c:crossBetween val="between"/>
      </c:valAx>
      <c:spPr>
        <a:noFill/>
        <a:ln w="23586">
          <a:noFill/>
        </a:ln>
      </c:spPr>
    </c:plotArea>
    <c:legend>
      <c:legendPos val="t"/>
      <c:layout>
        <c:manualLayout>
          <c:xMode val="edge"/>
          <c:yMode val="edge"/>
          <c:x val="6.6518847006651893E-3"/>
          <c:y val="0"/>
          <c:w val="0.98669623059866962"/>
          <c:h val="0.22429906542056074"/>
        </c:manualLayout>
      </c:layout>
      <c:spPr>
        <a:noFill/>
        <a:ln w="23586">
          <a:noFill/>
        </a:ln>
      </c:spPr>
      <c:txPr>
        <a:bodyPr/>
        <a:lstStyle/>
        <a:p>
          <a:pPr>
            <a:defRPr sz="1021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882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l-PL"/>
  <c:chart>
    <c:autoTitleDeleted val="1"/>
    <c:plotArea>
      <c:layout>
        <c:manualLayout>
          <c:layoutTarget val="inner"/>
          <c:xMode val="edge"/>
          <c:yMode val="edge"/>
          <c:x val="0.14421553090332825"/>
          <c:y val="1.697792869269951E-3"/>
          <c:w val="0.79714738510301109"/>
          <c:h val="0.9337860780984728"/>
        </c:manualLayout>
      </c:layout>
      <c:barChart>
        <c:barDir val="bar"/>
        <c:grouping val="stacked"/>
        <c:ser>
          <c:idx val="0"/>
          <c:order val="0"/>
          <c:tx>
            <c:strRef>
              <c:f>Sheet1!$B$1</c:f>
              <c:strCache>
                <c:ptCount val="1"/>
                <c:pt idx="0">
                  <c:v>Tak</c:v>
                </c:pt>
              </c:strCache>
            </c:strRef>
          </c:tx>
          <c:spPr>
            <a:solidFill>
              <a:schemeClr val="accent1"/>
            </a:solidFill>
            <a:ln w="23412">
              <a:noFill/>
            </a:ln>
          </c:spPr>
          <c:dLbls>
            <c:spPr>
              <a:noFill/>
              <a:ln w="23412">
                <a:noFill/>
              </a:ln>
            </c:spPr>
            <c:txPr>
              <a:bodyPr/>
              <a:lstStyle/>
              <a:p>
                <a:pPr>
                  <a:defRPr sz="968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Sheet1!$A$2:$A$46</c:f>
              <c:strCache>
                <c:ptCount val="23"/>
                <c:pt idx="0">
                  <c:v>2012 (N=20)</c:v>
                </c:pt>
                <c:pt idx="1">
                  <c:v>2011 (N=20)</c:v>
                </c:pt>
                <c:pt idx="2">
                  <c:v>2010 (N=20)</c:v>
                </c:pt>
                <c:pt idx="4">
                  <c:v>2012 (N=20)</c:v>
                </c:pt>
                <c:pt idx="5">
                  <c:v>2011 (N=20)</c:v>
                </c:pt>
                <c:pt idx="6">
                  <c:v>2010 (N=20)</c:v>
                </c:pt>
                <c:pt idx="8">
                  <c:v>2012 (N=20)</c:v>
                </c:pt>
                <c:pt idx="9">
                  <c:v>2011 (N=20)</c:v>
                </c:pt>
                <c:pt idx="10">
                  <c:v>2010 (N=20)</c:v>
                </c:pt>
                <c:pt idx="12">
                  <c:v>2012 (N=20)</c:v>
                </c:pt>
                <c:pt idx="13">
                  <c:v>2011 (N=20)</c:v>
                </c:pt>
                <c:pt idx="14">
                  <c:v>2010 (N=20)</c:v>
                </c:pt>
                <c:pt idx="16">
                  <c:v>2012 (N=20)</c:v>
                </c:pt>
                <c:pt idx="17">
                  <c:v>2011 (N=20)</c:v>
                </c:pt>
                <c:pt idx="18">
                  <c:v>2010 (N=20)</c:v>
                </c:pt>
                <c:pt idx="20">
                  <c:v>2012 (N=20)</c:v>
                </c:pt>
                <c:pt idx="21">
                  <c:v>2011 (N=20)</c:v>
                </c:pt>
                <c:pt idx="22">
                  <c:v>2010 (N=20)</c:v>
                </c:pt>
              </c:strCache>
            </c:strRef>
          </c:cat>
          <c:val>
            <c:numRef>
              <c:f>Sheet1!$B$2:$B$46</c:f>
              <c:numCache>
                <c:formatCode>0%</c:formatCode>
                <c:ptCount val="23"/>
                <c:pt idx="0">
                  <c:v>0.9</c:v>
                </c:pt>
                <c:pt idx="1">
                  <c:v>0.75000000000000022</c:v>
                </c:pt>
                <c:pt idx="2">
                  <c:v>0.8</c:v>
                </c:pt>
                <c:pt idx="4">
                  <c:v>1</c:v>
                </c:pt>
                <c:pt idx="5">
                  <c:v>0.9</c:v>
                </c:pt>
                <c:pt idx="6">
                  <c:v>0.9</c:v>
                </c:pt>
                <c:pt idx="9">
                  <c:v>0.05</c:v>
                </c:pt>
                <c:pt idx="10">
                  <c:v>0.1</c:v>
                </c:pt>
                <c:pt idx="14">
                  <c:v>0.05</c:v>
                </c:pt>
                <c:pt idx="16">
                  <c:v>0.15000000000000005</c:v>
                </c:pt>
                <c:pt idx="17">
                  <c:v>0.1</c:v>
                </c:pt>
                <c:pt idx="18">
                  <c:v>0.25</c:v>
                </c:pt>
                <c:pt idx="20">
                  <c:v>0.9</c:v>
                </c:pt>
                <c:pt idx="21">
                  <c:v>0.8500000000000002</c:v>
                </c:pt>
                <c:pt idx="22">
                  <c:v>0.75000000000000022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Nie</c:v>
                </c:pt>
              </c:strCache>
            </c:strRef>
          </c:tx>
          <c:spPr>
            <a:solidFill>
              <a:srgbClr val="C0C0C0"/>
            </a:solidFill>
            <a:ln w="23412">
              <a:noFill/>
            </a:ln>
          </c:spPr>
          <c:dLbls>
            <c:dLbl>
              <c:idx val="4"/>
              <c:layout>
                <c:manualLayout>
                  <c:x val="0.93977812995245646"/>
                  <c:y val="5.7629627453167258E-3"/>
                </c:manualLayout>
              </c:layout>
              <c:dLblPos val="ctr"/>
              <c:showVal val="1"/>
            </c:dLbl>
            <c:dLbl>
              <c:idx val="6"/>
              <c:layout>
                <c:manualLayout>
                  <c:x val="1.5536338604536485E-2"/>
                  <c:y val="6.4777605793509786E-3"/>
                </c:manualLayout>
              </c:layout>
              <c:dLblPos val="ctr"/>
              <c:showVal val="1"/>
            </c:dLbl>
            <c:dLbl>
              <c:idx val="7"/>
              <c:layout>
                <c:manualLayout>
                  <c:x val="1.295398519234814E-2"/>
                  <c:y val="-8.0490841534663926E-4"/>
                </c:manualLayout>
              </c:layout>
              <c:dLblPos val="ctr"/>
              <c:showVal val="1"/>
            </c:dLbl>
            <c:dLbl>
              <c:idx val="8"/>
              <c:layout>
                <c:manualLayout>
                  <c:x val="1.5536338604536485E-2"/>
                  <c:y val="3.7969726748455601E-3"/>
                </c:manualLayout>
              </c:layout>
              <c:dLblPos val="ctr"/>
              <c:showVal val="1"/>
            </c:dLbl>
            <c:spPr>
              <a:noFill/>
              <a:ln w="23412">
                <a:noFill/>
              </a:ln>
            </c:spPr>
            <c:txPr>
              <a:bodyPr/>
              <a:lstStyle/>
              <a:p>
                <a:pPr>
                  <a:defRPr sz="968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Sheet1!$A$2:$A$46</c:f>
              <c:strCache>
                <c:ptCount val="23"/>
                <c:pt idx="0">
                  <c:v>2012 (N=20)</c:v>
                </c:pt>
                <c:pt idx="1">
                  <c:v>2011 (N=20)</c:v>
                </c:pt>
                <c:pt idx="2">
                  <c:v>2010 (N=20)</c:v>
                </c:pt>
                <c:pt idx="4">
                  <c:v>2012 (N=20)</c:v>
                </c:pt>
                <c:pt idx="5">
                  <c:v>2011 (N=20)</c:v>
                </c:pt>
                <c:pt idx="6">
                  <c:v>2010 (N=20)</c:v>
                </c:pt>
                <c:pt idx="8">
                  <c:v>2012 (N=20)</c:v>
                </c:pt>
                <c:pt idx="9">
                  <c:v>2011 (N=20)</c:v>
                </c:pt>
                <c:pt idx="10">
                  <c:v>2010 (N=20)</c:v>
                </c:pt>
                <c:pt idx="12">
                  <c:v>2012 (N=20)</c:v>
                </c:pt>
                <c:pt idx="13">
                  <c:v>2011 (N=20)</c:v>
                </c:pt>
                <c:pt idx="14">
                  <c:v>2010 (N=20)</c:v>
                </c:pt>
                <c:pt idx="16">
                  <c:v>2012 (N=20)</c:v>
                </c:pt>
                <c:pt idx="17">
                  <c:v>2011 (N=20)</c:v>
                </c:pt>
                <c:pt idx="18">
                  <c:v>2010 (N=20)</c:v>
                </c:pt>
                <c:pt idx="20">
                  <c:v>2012 (N=20)</c:v>
                </c:pt>
                <c:pt idx="21">
                  <c:v>2011 (N=20)</c:v>
                </c:pt>
                <c:pt idx="22">
                  <c:v>2010 (N=20)</c:v>
                </c:pt>
              </c:strCache>
            </c:strRef>
          </c:cat>
          <c:val>
            <c:numRef>
              <c:f>Sheet1!$C$2:$C$46</c:f>
              <c:numCache>
                <c:formatCode>0%</c:formatCode>
                <c:ptCount val="23"/>
                <c:pt idx="0">
                  <c:v>0.1</c:v>
                </c:pt>
                <c:pt idx="1">
                  <c:v>0.25</c:v>
                </c:pt>
                <c:pt idx="2">
                  <c:v>0.2</c:v>
                </c:pt>
                <c:pt idx="5">
                  <c:v>0.1</c:v>
                </c:pt>
                <c:pt idx="6">
                  <c:v>0.1</c:v>
                </c:pt>
                <c:pt idx="8">
                  <c:v>1</c:v>
                </c:pt>
                <c:pt idx="9">
                  <c:v>0.95000000000000018</c:v>
                </c:pt>
                <c:pt idx="10">
                  <c:v>0.9</c:v>
                </c:pt>
                <c:pt idx="12">
                  <c:v>1</c:v>
                </c:pt>
                <c:pt idx="13">
                  <c:v>1</c:v>
                </c:pt>
                <c:pt idx="14">
                  <c:v>0.95000000000000018</c:v>
                </c:pt>
                <c:pt idx="16">
                  <c:v>0.8500000000000002</c:v>
                </c:pt>
                <c:pt idx="17">
                  <c:v>0.9</c:v>
                </c:pt>
                <c:pt idx="18">
                  <c:v>0.75000000000000022</c:v>
                </c:pt>
                <c:pt idx="20">
                  <c:v>0.1</c:v>
                </c:pt>
                <c:pt idx="21">
                  <c:v>0.15000000000000005</c:v>
                </c:pt>
                <c:pt idx="22">
                  <c:v>0.25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Trudno powiedzieć</c:v>
                </c:pt>
              </c:strCache>
            </c:strRef>
          </c:tx>
          <c:spPr>
            <a:solidFill>
              <a:srgbClr val="969696"/>
            </a:solidFill>
            <a:ln w="23412">
              <a:noFill/>
            </a:ln>
          </c:spPr>
          <c:dLbls>
            <c:dLbl>
              <c:idx val="4"/>
              <c:layout>
                <c:manualLayout>
                  <c:x val="0.9651347068145808"/>
                  <c:y val="5.7629627453167258E-3"/>
                </c:manualLayout>
              </c:layout>
              <c:dLblPos val="ctr"/>
              <c:showVal val="1"/>
            </c:dLbl>
            <c:dLbl>
              <c:idx val="15"/>
              <c:layout>
                <c:manualLayout>
                  <c:x val="0.93660855784469155"/>
                  <c:y val="8.845454397870503E-3"/>
                </c:manualLayout>
              </c:layout>
              <c:dLblPos val="ctr"/>
              <c:showVal val="1"/>
            </c:dLbl>
            <c:spPr>
              <a:noFill/>
              <a:ln w="23412">
                <a:noFill/>
              </a:ln>
            </c:spPr>
            <c:txPr>
              <a:bodyPr/>
              <a:lstStyle/>
              <a:p>
                <a:pPr>
                  <a:defRPr sz="968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Sheet1!$A$2:$A$46</c:f>
              <c:strCache>
                <c:ptCount val="23"/>
                <c:pt idx="0">
                  <c:v>2012 (N=20)</c:v>
                </c:pt>
                <c:pt idx="1">
                  <c:v>2011 (N=20)</c:v>
                </c:pt>
                <c:pt idx="2">
                  <c:v>2010 (N=20)</c:v>
                </c:pt>
                <c:pt idx="4">
                  <c:v>2012 (N=20)</c:v>
                </c:pt>
                <c:pt idx="5">
                  <c:v>2011 (N=20)</c:v>
                </c:pt>
                <c:pt idx="6">
                  <c:v>2010 (N=20)</c:v>
                </c:pt>
                <c:pt idx="8">
                  <c:v>2012 (N=20)</c:v>
                </c:pt>
                <c:pt idx="9">
                  <c:v>2011 (N=20)</c:v>
                </c:pt>
                <c:pt idx="10">
                  <c:v>2010 (N=20)</c:v>
                </c:pt>
                <c:pt idx="12">
                  <c:v>2012 (N=20)</c:v>
                </c:pt>
                <c:pt idx="13">
                  <c:v>2011 (N=20)</c:v>
                </c:pt>
                <c:pt idx="14">
                  <c:v>2010 (N=20)</c:v>
                </c:pt>
                <c:pt idx="16">
                  <c:v>2012 (N=20)</c:v>
                </c:pt>
                <c:pt idx="17">
                  <c:v>2011 (N=20)</c:v>
                </c:pt>
                <c:pt idx="18">
                  <c:v>2010 (N=20)</c:v>
                </c:pt>
                <c:pt idx="20">
                  <c:v>2012 (N=20)</c:v>
                </c:pt>
                <c:pt idx="21">
                  <c:v>2011 (N=20)</c:v>
                </c:pt>
                <c:pt idx="22">
                  <c:v>2010 (N=20)</c:v>
                </c:pt>
              </c:strCache>
            </c:strRef>
          </c:cat>
          <c:val>
            <c:numRef>
              <c:f>Sheet1!$D$2:$D$46</c:f>
              <c:numCache>
                <c:formatCode>General</c:formatCode>
                <c:ptCount val="23"/>
              </c:numCache>
            </c:numRef>
          </c:val>
        </c:ser>
        <c:dLbls>
          <c:showVal val="1"/>
        </c:dLbls>
        <c:gapWidth val="60"/>
        <c:overlap val="100"/>
        <c:axId val="84903040"/>
        <c:axId val="84904960"/>
      </c:barChart>
      <c:catAx>
        <c:axId val="84903040"/>
        <c:scaling>
          <c:orientation val="maxMin"/>
        </c:scaling>
        <c:axPos val="l"/>
        <c:numFmt formatCode="General" sourceLinked="1"/>
        <c:tickLblPos val="nextTo"/>
        <c:spPr>
          <a:ln w="2927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807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84904960"/>
        <c:crosses val="autoZero"/>
        <c:auto val="1"/>
        <c:lblAlgn val="ctr"/>
        <c:lblOffset val="100"/>
        <c:tickLblSkip val="1"/>
        <c:tickMarkSkip val="1"/>
      </c:catAx>
      <c:valAx>
        <c:axId val="84904960"/>
        <c:scaling>
          <c:orientation val="minMax"/>
          <c:max val="1"/>
          <c:min val="0"/>
        </c:scaling>
        <c:delete val="1"/>
        <c:axPos val="t"/>
        <c:numFmt formatCode="0%" sourceLinked="1"/>
        <c:tickLblPos val="none"/>
        <c:crossAx val="84903040"/>
        <c:crosses val="autoZero"/>
        <c:crossBetween val="between"/>
        <c:majorUnit val="0.2"/>
      </c:valAx>
      <c:spPr>
        <a:noFill/>
        <a:ln w="23412">
          <a:noFill/>
        </a:ln>
      </c:spPr>
    </c:plotArea>
    <c:legend>
      <c:legendPos val="b"/>
      <c:layout/>
    </c:legend>
    <c:plotVisOnly val="1"/>
    <c:dispBlanksAs val="gap"/>
  </c:chart>
  <c:spPr>
    <a:noFill/>
    <a:ln>
      <a:noFill/>
    </a:ln>
  </c:spPr>
  <c:txPr>
    <a:bodyPr/>
    <a:lstStyle/>
    <a:p>
      <a:pPr>
        <a:defRPr sz="1060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14738510301109367"/>
          <c:y val="2.3094688221709011E-3"/>
          <c:w val="0.79397781299524561"/>
          <c:h val="0.90993071593533459"/>
        </c:manualLayout>
      </c:layout>
      <c:barChart>
        <c:barDir val="bar"/>
        <c:grouping val="stacked"/>
        <c:ser>
          <c:idx val="0"/>
          <c:order val="0"/>
          <c:tx>
            <c:strRef>
              <c:f>Sheet1!$B$1</c:f>
              <c:strCache>
                <c:ptCount val="1"/>
                <c:pt idx="0">
                  <c:v>Tak</c:v>
                </c:pt>
              </c:strCache>
            </c:strRef>
          </c:tx>
          <c:spPr>
            <a:solidFill>
              <a:schemeClr val="accent1"/>
            </a:solidFill>
            <a:ln w="23273">
              <a:noFill/>
            </a:ln>
          </c:spPr>
          <c:dLbls>
            <c:spPr>
              <a:noFill/>
              <a:ln w="23273">
                <a:noFill/>
              </a:ln>
            </c:spPr>
            <c:txPr>
              <a:bodyPr/>
              <a:lstStyle/>
              <a:p>
                <a:pPr>
                  <a:defRPr sz="916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Sheet1!$A$2:$A$22</c:f>
              <c:strCache>
                <c:ptCount val="11"/>
                <c:pt idx="0">
                  <c:v>2012 (N=20)</c:v>
                </c:pt>
                <c:pt idx="1">
                  <c:v>2011 (N=19)</c:v>
                </c:pt>
                <c:pt idx="2">
                  <c:v>2010 (N=19)</c:v>
                </c:pt>
                <c:pt idx="4">
                  <c:v>2012 (N=20)</c:v>
                </c:pt>
                <c:pt idx="5">
                  <c:v>2011 (N=19)</c:v>
                </c:pt>
                <c:pt idx="6">
                  <c:v>2010 (N=19)</c:v>
                </c:pt>
                <c:pt idx="8">
                  <c:v>2012 (N=20)</c:v>
                </c:pt>
                <c:pt idx="9">
                  <c:v>2011 (N=19)</c:v>
                </c:pt>
                <c:pt idx="10">
                  <c:v>2010 (N=19)</c:v>
                </c:pt>
              </c:strCache>
            </c:strRef>
          </c:cat>
          <c:val>
            <c:numRef>
              <c:f>Sheet1!$B$2:$B$22</c:f>
              <c:numCache>
                <c:formatCode>0%</c:formatCode>
                <c:ptCount val="11"/>
                <c:pt idx="0">
                  <c:v>0.5</c:v>
                </c:pt>
                <c:pt idx="1">
                  <c:v>0.32000000000000012</c:v>
                </c:pt>
                <c:pt idx="2">
                  <c:v>0.4200000000000001</c:v>
                </c:pt>
                <c:pt idx="4">
                  <c:v>1</c:v>
                </c:pt>
                <c:pt idx="5">
                  <c:v>0.89</c:v>
                </c:pt>
                <c:pt idx="6">
                  <c:v>1</c:v>
                </c:pt>
                <c:pt idx="8">
                  <c:v>0.15000000000000005</c:v>
                </c:pt>
                <c:pt idx="9">
                  <c:v>0.05</c:v>
                </c:pt>
                <c:pt idx="10">
                  <c:v>0.05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Nie</c:v>
                </c:pt>
              </c:strCache>
            </c:strRef>
          </c:tx>
          <c:spPr>
            <a:solidFill>
              <a:srgbClr val="C0C0C0"/>
            </a:solidFill>
            <a:ln w="23273">
              <a:noFill/>
            </a:ln>
          </c:spPr>
          <c:dLbls>
            <c:dLbl>
              <c:idx val="4"/>
              <c:layout>
                <c:manualLayout>
                  <c:x val="0.93977812995245646"/>
                  <c:y val="4.9455472095045437E-3"/>
                </c:manualLayout>
              </c:layout>
              <c:dLblPos val="ctr"/>
              <c:showVal val="1"/>
            </c:dLbl>
            <c:dLbl>
              <c:idx val="6"/>
              <c:layout>
                <c:manualLayout>
                  <c:x val="1.6920625452034824E-2"/>
                  <c:y val="6.2285773517140484E-3"/>
                </c:manualLayout>
              </c:layout>
              <c:dLblPos val="ctr"/>
              <c:showVal val="1"/>
            </c:dLbl>
            <c:dLbl>
              <c:idx val="7"/>
              <c:layout>
                <c:manualLayout>
                  <c:x val="1.2648780293227347E-2"/>
                  <c:y val="-2.7357790885252698E-3"/>
                </c:manualLayout>
              </c:layout>
              <c:spPr>
                <a:noFill/>
                <a:ln w="23273">
                  <a:noFill/>
                </a:ln>
              </c:spPr>
              <c:txPr>
                <a:bodyPr/>
                <a:lstStyle/>
                <a:p>
                  <a:pPr>
                    <a:defRPr sz="756" b="0" i="0" u="none" strike="noStrike" baseline="0">
                      <a:solidFill>
                        <a:schemeClr val="tx1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pl-PL"/>
                </a:p>
              </c:txPr>
              <c:dLblPos val="ctr"/>
              <c:showVal val="1"/>
            </c:dLbl>
            <c:dLbl>
              <c:idx val="8"/>
              <c:layout>
                <c:manualLayout>
                  <c:x val="1.7382838824928283E-2"/>
                  <c:y val="2.8926698495814682E-3"/>
                </c:manualLayout>
              </c:layout>
              <c:dLblPos val="ctr"/>
              <c:showVal val="1"/>
            </c:dLbl>
            <c:spPr>
              <a:noFill/>
              <a:ln w="23273">
                <a:noFill/>
              </a:ln>
            </c:spPr>
            <c:txPr>
              <a:bodyPr/>
              <a:lstStyle/>
              <a:p>
                <a:pPr>
                  <a:defRPr sz="916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Sheet1!$A$2:$A$22</c:f>
              <c:strCache>
                <c:ptCount val="11"/>
                <c:pt idx="0">
                  <c:v>2012 (N=20)</c:v>
                </c:pt>
                <c:pt idx="1">
                  <c:v>2011 (N=19)</c:v>
                </c:pt>
                <c:pt idx="2">
                  <c:v>2010 (N=19)</c:v>
                </c:pt>
                <c:pt idx="4">
                  <c:v>2012 (N=20)</c:v>
                </c:pt>
                <c:pt idx="5">
                  <c:v>2011 (N=19)</c:v>
                </c:pt>
                <c:pt idx="6">
                  <c:v>2010 (N=19)</c:v>
                </c:pt>
                <c:pt idx="8">
                  <c:v>2012 (N=20)</c:v>
                </c:pt>
                <c:pt idx="9">
                  <c:v>2011 (N=19)</c:v>
                </c:pt>
                <c:pt idx="10">
                  <c:v>2010 (N=19)</c:v>
                </c:pt>
              </c:strCache>
            </c:strRef>
          </c:cat>
          <c:val>
            <c:numRef>
              <c:f>Sheet1!$C$2:$C$22</c:f>
              <c:numCache>
                <c:formatCode>0%</c:formatCode>
                <c:ptCount val="11"/>
                <c:pt idx="0">
                  <c:v>0.5</c:v>
                </c:pt>
                <c:pt idx="1">
                  <c:v>0.68</c:v>
                </c:pt>
                <c:pt idx="2">
                  <c:v>0.58000000000000007</c:v>
                </c:pt>
                <c:pt idx="5">
                  <c:v>0.11</c:v>
                </c:pt>
                <c:pt idx="8">
                  <c:v>0.8500000000000002</c:v>
                </c:pt>
                <c:pt idx="9">
                  <c:v>0.95000000000000018</c:v>
                </c:pt>
                <c:pt idx="10">
                  <c:v>0.95000000000000018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Trudno powiedzieć</c:v>
                </c:pt>
              </c:strCache>
            </c:strRef>
          </c:tx>
          <c:spPr>
            <a:solidFill>
              <a:srgbClr val="969696"/>
            </a:solidFill>
            <a:ln w="23273">
              <a:noFill/>
            </a:ln>
          </c:spPr>
          <c:dLbls>
            <c:dLbl>
              <c:idx val="4"/>
              <c:layout>
                <c:manualLayout>
                  <c:x val="0.9651347068145808"/>
                  <c:y val="4.9455472095045437E-3"/>
                </c:manualLayout>
              </c:layout>
              <c:dLblPos val="ctr"/>
              <c:showVal val="1"/>
            </c:dLbl>
            <c:dLbl>
              <c:idx val="15"/>
              <c:layout>
                <c:manualLayout>
                  <c:xMode val="edge"/>
                  <c:yMode val="edge"/>
                  <c:x val="0.59587955625990552"/>
                  <c:y val="0.48036951501154762"/>
                </c:manualLayout>
              </c:layout>
              <c:spPr>
                <a:noFill/>
                <a:ln w="23273">
                  <a:noFill/>
                </a:ln>
              </c:spPr>
              <c:txPr>
                <a:bodyPr/>
                <a:lstStyle/>
                <a:p>
                  <a:pPr>
                    <a:defRPr sz="756" b="0" i="0" u="none" strike="noStrike" baseline="0">
                      <a:solidFill>
                        <a:schemeClr val="tx1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pl-PL"/>
                </a:p>
              </c:txPr>
              <c:dLblPos val="ctr"/>
              <c:showVal val="1"/>
            </c:dLbl>
            <c:spPr>
              <a:noFill/>
              <a:ln w="23273">
                <a:noFill/>
              </a:ln>
            </c:spPr>
            <c:txPr>
              <a:bodyPr/>
              <a:lstStyle/>
              <a:p>
                <a:pPr>
                  <a:defRPr sz="916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Sheet1!$A$2:$A$22</c:f>
              <c:strCache>
                <c:ptCount val="11"/>
                <c:pt idx="0">
                  <c:v>2012 (N=20)</c:v>
                </c:pt>
                <c:pt idx="1">
                  <c:v>2011 (N=19)</c:v>
                </c:pt>
                <c:pt idx="2">
                  <c:v>2010 (N=19)</c:v>
                </c:pt>
                <c:pt idx="4">
                  <c:v>2012 (N=20)</c:v>
                </c:pt>
                <c:pt idx="5">
                  <c:v>2011 (N=19)</c:v>
                </c:pt>
                <c:pt idx="6">
                  <c:v>2010 (N=19)</c:v>
                </c:pt>
                <c:pt idx="8">
                  <c:v>2012 (N=20)</c:v>
                </c:pt>
                <c:pt idx="9">
                  <c:v>2011 (N=19)</c:v>
                </c:pt>
                <c:pt idx="10">
                  <c:v>2010 (N=19)</c:v>
                </c:pt>
              </c:strCache>
            </c:strRef>
          </c:cat>
          <c:val>
            <c:numRef>
              <c:f>Sheet1!$D$2:$D$22</c:f>
              <c:numCache>
                <c:formatCode>General</c:formatCode>
                <c:ptCount val="11"/>
              </c:numCache>
            </c:numRef>
          </c:val>
        </c:ser>
        <c:dLbls>
          <c:showVal val="1"/>
        </c:dLbls>
        <c:gapWidth val="60"/>
        <c:overlap val="100"/>
        <c:axId val="85669376"/>
        <c:axId val="85671296"/>
      </c:barChart>
      <c:catAx>
        <c:axId val="85669376"/>
        <c:scaling>
          <c:orientation val="maxMin"/>
        </c:scaling>
        <c:axPos val="l"/>
        <c:numFmt formatCode="General" sourceLinked="1"/>
        <c:tickLblPos val="nextTo"/>
        <c:spPr>
          <a:ln w="2909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916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85671296"/>
        <c:crosses val="autoZero"/>
        <c:auto val="1"/>
        <c:lblAlgn val="ctr"/>
        <c:lblOffset val="100"/>
        <c:tickLblSkip val="1"/>
        <c:tickMarkSkip val="1"/>
      </c:catAx>
      <c:valAx>
        <c:axId val="85671296"/>
        <c:scaling>
          <c:orientation val="minMax"/>
          <c:max val="1"/>
          <c:min val="0"/>
        </c:scaling>
        <c:delete val="1"/>
        <c:axPos val="t"/>
        <c:numFmt formatCode="0%" sourceLinked="1"/>
        <c:tickLblPos val="none"/>
        <c:crossAx val="85669376"/>
        <c:crosses val="autoZero"/>
        <c:crossBetween val="between"/>
        <c:majorUnit val="0.2"/>
      </c:valAx>
      <c:spPr>
        <a:noFill/>
        <a:ln w="23273">
          <a:noFill/>
        </a:ln>
      </c:spPr>
    </c:plotArea>
    <c:legend>
      <c:legendPos val="b"/>
      <c:layout/>
      <c:txPr>
        <a:bodyPr/>
        <a:lstStyle/>
        <a:p>
          <a:pPr>
            <a:defRPr sz="900"/>
          </a:pPr>
          <a:endParaRPr lang="pl-PL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779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l-PL"/>
  <c:chart>
    <c:autoTitleDeleted val="1"/>
    <c:plotArea>
      <c:layout>
        <c:manualLayout>
          <c:layoutTarget val="inner"/>
          <c:xMode val="edge"/>
          <c:yMode val="edge"/>
          <c:x val="0.44029850746268656"/>
          <c:y val="5.9422750424448327E-2"/>
          <c:w val="0.55223880597014929"/>
          <c:h val="0.79796264855687604"/>
        </c:manualLayout>
      </c:layout>
      <c:barChart>
        <c:barDir val="col"/>
        <c:grouping val="percentStacked"/>
        <c:ser>
          <c:idx val="0"/>
          <c:order val="0"/>
          <c:tx>
            <c:strRef>
              <c:f>Sheet1!$A$2</c:f>
              <c:strCache>
                <c:ptCount val="1"/>
                <c:pt idx="0">
                  <c:v>Nie dotyczy</c:v>
                </c:pt>
              </c:strCache>
            </c:strRef>
          </c:tx>
          <c:spPr>
            <a:solidFill>
              <a:srgbClr val="333333"/>
            </a:solidFill>
            <a:ln w="14887">
              <a:noFill/>
            </a:ln>
          </c:spPr>
          <c:dLbls>
            <c:spPr>
              <a:noFill/>
              <a:ln w="14887">
                <a:noFill/>
              </a:ln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pl-PL"/>
              </a:p>
            </c:txPr>
            <c:showVal val="1"/>
          </c:dLbls>
          <c:cat>
            <c:strRef>
              <c:f>Sheet1!$B$1:$G$1</c:f>
              <c:strCache>
                <c:ptCount val="3"/>
                <c:pt idx="0">
                  <c:v>2012 (N=20)</c:v>
                </c:pt>
                <c:pt idx="1">
                  <c:v>2011 (N=19)</c:v>
                </c:pt>
                <c:pt idx="2">
                  <c:v>2010 (N=19)</c:v>
                </c:pt>
              </c:strCache>
            </c:strRef>
          </c:cat>
          <c:val>
            <c:numRef>
              <c:f>Sheet1!$B$2:$G$2</c:f>
              <c:numCache>
                <c:formatCode>0%</c:formatCode>
                <c:ptCount val="3"/>
                <c:pt idx="0">
                  <c:v>0.1</c:v>
                </c:pt>
                <c:pt idx="1">
                  <c:v>0.05</c:v>
                </c:pt>
              </c:numCache>
            </c:numRef>
          </c:val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Nie</c:v>
                </c:pt>
              </c:strCache>
            </c:strRef>
          </c:tx>
          <c:spPr>
            <a:solidFill>
              <a:srgbClr val="C0C0C0"/>
            </a:solidFill>
            <a:ln w="14887">
              <a:noFill/>
            </a:ln>
          </c:spPr>
          <c:dLbls>
            <c:dLbl>
              <c:idx val="0"/>
              <c:layout/>
              <c:showVal val="1"/>
            </c:dLbl>
            <c:dLbl>
              <c:idx val="2"/>
              <c:layout/>
              <c:showVal val="1"/>
            </c:dLbl>
            <c:spPr>
              <a:noFill/>
              <a:ln w="14887">
                <a:noFill/>
              </a:ln>
            </c:spPr>
            <c:dLblPos val="ctr"/>
            <c:showVal val="1"/>
          </c:dLbls>
          <c:cat>
            <c:strRef>
              <c:f>Sheet1!$B$1:$G$1</c:f>
              <c:strCache>
                <c:ptCount val="3"/>
                <c:pt idx="0">
                  <c:v>2012 (N=20)</c:v>
                </c:pt>
                <c:pt idx="1">
                  <c:v>2011 (N=19)</c:v>
                </c:pt>
                <c:pt idx="2">
                  <c:v>2010 (N=19)</c:v>
                </c:pt>
              </c:strCache>
            </c:strRef>
          </c:cat>
          <c:val>
            <c:numRef>
              <c:f>Sheet1!$B$3:$G$3</c:f>
              <c:numCache>
                <c:formatCode>0%</c:formatCode>
                <c:ptCount val="3"/>
                <c:pt idx="0">
                  <c:v>0.6000000000000002</c:v>
                </c:pt>
                <c:pt idx="1">
                  <c:v>0.74000000000000021</c:v>
                </c:pt>
                <c:pt idx="2">
                  <c:v>0.68</c:v>
                </c:pt>
              </c:numCache>
            </c:numRef>
          </c:val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Tak</c:v>
                </c:pt>
              </c:strCache>
            </c:strRef>
          </c:tx>
          <c:spPr>
            <a:solidFill>
              <a:schemeClr val="accent1"/>
            </a:solidFill>
            <a:ln w="14887">
              <a:noFill/>
            </a:ln>
          </c:spPr>
          <c:dLbls>
            <c:dLbl>
              <c:idx val="0"/>
              <c:layout>
                <c:manualLayout>
                  <c:x val="1.0405225096348442E-2"/>
                  <c:y val="-1.8407932982755938E-2"/>
                </c:manualLayout>
              </c:layout>
              <c:dLblPos val="ctr"/>
              <c:showVal val="1"/>
            </c:dLbl>
            <c:dLbl>
              <c:idx val="1"/>
              <c:layout>
                <c:manualLayout>
                  <c:x val="3.5644763556643921E-3"/>
                  <c:y val="-2.0699848061514325E-2"/>
                </c:manualLayout>
              </c:layout>
              <c:dLblPos val="ctr"/>
              <c:showVal val="1"/>
            </c:dLbl>
            <c:spPr>
              <a:noFill/>
              <a:ln w="14887">
                <a:noFill/>
              </a:ln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pl-PL"/>
              </a:p>
            </c:txPr>
            <c:showVal val="1"/>
          </c:dLbls>
          <c:cat>
            <c:strRef>
              <c:f>Sheet1!$B$1:$G$1</c:f>
              <c:strCache>
                <c:ptCount val="3"/>
                <c:pt idx="0">
                  <c:v>2012 (N=20)</c:v>
                </c:pt>
                <c:pt idx="1">
                  <c:v>2011 (N=19)</c:v>
                </c:pt>
                <c:pt idx="2">
                  <c:v>2010 (N=19)</c:v>
                </c:pt>
              </c:strCache>
            </c:strRef>
          </c:cat>
          <c:val>
            <c:numRef>
              <c:f>Sheet1!$B$4:$G$4</c:f>
              <c:numCache>
                <c:formatCode>0%</c:formatCode>
                <c:ptCount val="3"/>
                <c:pt idx="0">
                  <c:v>0.3000000000000001</c:v>
                </c:pt>
                <c:pt idx="1">
                  <c:v>0.21000000000000005</c:v>
                </c:pt>
                <c:pt idx="2">
                  <c:v>0.32000000000000012</c:v>
                </c:pt>
              </c:numCache>
            </c:numRef>
          </c:val>
        </c:ser>
        <c:dLbls>
          <c:showVal val="1"/>
        </c:dLbls>
        <c:gapWidth val="20"/>
        <c:overlap val="100"/>
        <c:axId val="86026496"/>
        <c:axId val="86118400"/>
      </c:barChart>
      <c:catAx>
        <c:axId val="86026496"/>
        <c:scaling>
          <c:orientation val="minMax"/>
        </c:scaling>
        <c:axPos val="b"/>
        <c:numFmt formatCode="General" sourceLinked="1"/>
        <c:tickLblPos val="nextTo"/>
        <c:spPr>
          <a:ln w="14887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/>
            </a:pPr>
            <a:endParaRPr lang="pl-PL"/>
          </a:p>
        </c:txPr>
        <c:crossAx val="86118400"/>
        <c:crosses val="autoZero"/>
        <c:auto val="1"/>
        <c:lblAlgn val="ctr"/>
        <c:lblOffset val="100"/>
        <c:tickLblSkip val="1"/>
        <c:tickMarkSkip val="1"/>
      </c:catAx>
      <c:valAx>
        <c:axId val="86118400"/>
        <c:scaling>
          <c:orientation val="minMax"/>
        </c:scaling>
        <c:delete val="1"/>
        <c:axPos val="l"/>
        <c:numFmt formatCode="0%" sourceLinked="1"/>
        <c:tickLblPos val="none"/>
        <c:crossAx val="86026496"/>
        <c:crosses val="autoZero"/>
        <c:crossBetween val="between"/>
      </c:valAx>
      <c:spPr>
        <a:noFill/>
        <a:ln w="14887">
          <a:noFill/>
        </a:ln>
      </c:spPr>
    </c:plotArea>
    <c:legend>
      <c:legendPos val="l"/>
      <c:layout>
        <c:manualLayout>
          <c:xMode val="edge"/>
          <c:yMode val="edge"/>
          <c:x val="4.1044776119402965E-2"/>
          <c:y val="0.23938879456706308"/>
          <c:w val="0.28358208955223912"/>
          <c:h val="0.32937181663837045"/>
        </c:manualLayout>
      </c:layout>
      <c:spPr>
        <a:noFill/>
        <a:ln w="14887">
          <a:noFill/>
        </a:ln>
      </c:spPr>
    </c:legend>
    <c:plotVisOnly val="1"/>
    <c:dispBlanksAs val="gap"/>
  </c:chart>
  <c:spPr>
    <a:noFill/>
    <a:ln>
      <a:noFill/>
    </a:ln>
  </c:spPr>
  <c:txPr>
    <a:bodyPr/>
    <a:lstStyle/>
    <a:p>
      <a:pPr>
        <a:defRPr sz="1100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1.153402537485584E-3"/>
          <c:y val="9.0163934426229511E-2"/>
          <c:w val="0.94925028835063441"/>
          <c:h val="0.91803278688524514"/>
        </c:manualLayout>
      </c:layout>
      <c:barChart>
        <c:barDir val="col"/>
        <c:grouping val="clustered"/>
        <c:ser>
          <c:idx val="3"/>
          <c:order val="0"/>
          <c:tx>
            <c:strRef>
              <c:f>Sheet1!$B$1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chemeClr val="folHlink"/>
            </a:solidFill>
            <a:ln w="11641">
              <a:solidFill>
                <a:schemeClr val="tx1"/>
              </a:solidFill>
              <a:prstDash val="solid"/>
            </a:ln>
          </c:spPr>
          <c:dLbls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481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Czy widoczna jest tablica informacyjna?</c:v>
                </c:pt>
                <c:pt idx="2">
                  <c:v>Czy oznakowanie poszczególnych stanowisk WOM jest widoczne /czytelne?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</c:numCache>
            </c:numRef>
          </c:val>
        </c:ser>
        <c:ser>
          <c:idx val="1"/>
          <c:order val="1"/>
          <c:tx>
            <c:strRef>
              <c:f>Sheet1!$D$1</c:f>
              <c:strCache>
                <c:ptCount val="1"/>
                <c:pt idx="0">
                  <c:v>2010 (N=20)</c:v>
                </c:pt>
              </c:strCache>
            </c:strRef>
          </c:tx>
          <c:spPr>
            <a:solidFill>
              <a:srgbClr val="FFCC00"/>
            </a:solidFill>
            <a:ln w="23282">
              <a:noFill/>
            </a:ln>
          </c:spPr>
          <c:dLbls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962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Czy widoczna jest tablica informacyjna?</c:v>
                </c:pt>
                <c:pt idx="2">
                  <c:v>Czy oznakowanie poszczególnych stanowisk WOM jest widoczne /czytelne?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</c:numCache>
            </c:numRef>
          </c:val>
        </c:ser>
        <c:ser>
          <c:idx val="2"/>
          <c:order val="2"/>
          <c:tx>
            <c:strRef>
              <c:f>Sheet1!$E$1</c:f>
              <c:strCache>
                <c:ptCount val="1"/>
                <c:pt idx="0">
                  <c:v>2011 (N=20)</c:v>
                </c:pt>
              </c:strCache>
            </c:strRef>
          </c:tx>
          <c:spPr>
            <a:solidFill>
              <a:srgbClr val="FF6600"/>
            </a:solidFill>
            <a:ln w="23282">
              <a:noFill/>
            </a:ln>
          </c:spPr>
          <c:dLbls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962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Czy widoczna jest tablica informacyjna?</c:v>
                </c:pt>
                <c:pt idx="2">
                  <c:v>Czy oznakowanie poszczególnych stanowisk WOM jest widoczne /czytelne?</c:v>
                </c:pt>
              </c:strCache>
            </c:strRef>
          </c:cat>
          <c:val>
            <c:numRef>
              <c:f>Sheet1!$E$2:$E$4</c:f>
              <c:numCache>
                <c:formatCode>General</c:formatCode>
                <c:ptCount val="3"/>
              </c:numCache>
            </c:numRef>
          </c:val>
        </c:ser>
        <c:dLbls>
          <c:showVal val="1"/>
        </c:dLbls>
        <c:gapWidth val="60"/>
        <c:overlap val="-60"/>
        <c:axId val="67444096"/>
        <c:axId val="67619456"/>
      </c:barChart>
      <c:catAx>
        <c:axId val="67444096"/>
        <c:scaling>
          <c:orientation val="maxMin"/>
        </c:scaling>
        <c:delete val="1"/>
        <c:axPos val="b"/>
        <c:tickLblPos val="none"/>
        <c:crossAx val="67619456"/>
        <c:crosses val="autoZero"/>
        <c:auto val="1"/>
        <c:lblAlgn val="ctr"/>
        <c:lblOffset val="100"/>
      </c:catAx>
      <c:valAx>
        <c:axId val="67619456"/>
        <c:scaling>
          <c:orientation val="minMax"/>
          <c:max val="15"/>
          <c:min val="0"/>
        </c:scaling>
        <c:delete val="1"/>
        <c:axPos val="r"/>
        <c:numFmt formatCode="General" sourceLinked="1"/>
        <c:tickLblPos val="none"/>
        <c:crossAx val="67444096"/>
        <c:crosses val="autoZero"/>
        <c:crossBetween val="between"/>
      </c:valAx>
      <c:spPr>
        <a:noFill/>
        <a:ln w="23282">
          <a:noFill/>
        </a:ln>
      </c:spPr>
    </c:plotArea>
    <c:legend>
      <c:legendPos val="r"/>
      <c:layout>
        <c:manualLayout>
          <c:xMode val="edge"/>
          <c:yMode val="edge"/>
          <c:x val="4.3829296424452095E-2"/>
          <c:y val="0"/>
          <c:w val="0.92848904267589472"/>
          <c:h val="0.39344262295082022"/>
        </c:manualLayout>
      </c:layout>
      <c:spPr>
        <a:noFill/>
        <a:ln w="23282">
          <a:noFill/>
        </a:ln>
      </c:spPr>
      <c:txPr>
        <a:bodyPr/>
        <a:lstStyle/>
        <a:p>
          <a:pPr>
            <a:defRPr sz="1008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435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l-PL"/>
  <c:chart>
    <c:autoTitleDeleted val="1"/>
    <c:plotArea>
      <c:layout>
        <c:manualLayout>
          <c:layoutTarget val="inner"/>
          <c:xMode val="edge"/>
          <c:yMode val="edge"/>
          <c:x val="0.25536062378167668"/>
          <c:y val="0.11019283746556474"/>
          <c:w val="0.74658869395711502"/>
          <c:h val="0.8925619834710744"/>
        </c:manualLayout>
      </c:layout>
      <c:barChart>
        <c:barDir val="bar"/>
        <c:grouping val="clustered"/>
        <c:ser>
          <c:idx val="6"/>
          <c:order val="0"/>
          <c:tx>
            <c:strRef>
              <c:f>Sheet1!$B$1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rgbClr val="0066FF"/>
            </a:solidFill>
            <a:ln w="12734">
              <a:noFill/>
              <a:prstDash val="solid"/>
            </a:ln>
          </c:spPr>
          <c:dLbls>
            <c:spPr>
              <a:noFill/>
              <a:ln w="25467">
                <a:noFill/>
              </a:ln>
            </c:spPr>
            <c:showVal val="1"/>
          </c:dLbls>
          <c:cat>
            <c:strRef>
              <c:f>Sheet1!$A$2:$A$6</c:f>
              <c:strCache>
                <c:ptCount val="4"/>
                <c:pt idx="0">
                  <c:v>Wydał druk formularza / wniosku</c:v>
                </c:pt>
                <c:pt idx="1">
                  <c:v>Poinformował, gdzie znaleźć formularz / wniosek na terenie urzędu</c:v>
                </c:pt>
                <c:pt idx="2">
                  <c:v>Poinformował, że są one dostępne na stronie internetowej urzędu</c:v>
                </c:pt>
                <c:pt idx="3">
                  <c:v>Nie dotyczy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4"/>
                <c:pt idx="0">
                  <c:v>0.45</c:v>
                </c:pt>
                <c:pt idx="1">
                  <c:v>0.4</c:v>
                </c:pt>
                <c:pt idx="3">
                  <c:v>0.15000000000000005</c:v>
                </c:pt>
              </c:numCache>
            </c:numRef>
          </c:val>
        </c:ser>
        <c:ser>
          <c:idx val="5"/>
          <c:order val="1"/>
          <c:tx>
            <c:strRef>
              <c:f>Sheet1!$C$1</c:f>
              <c:strCache>
                <c:ptCount val="1"/>
                <c:pt idx="0">
                  <c:v>2011 (N=19)</c:v>
                </c:pt>
              </c:strCache>
            </c:strRef>
          </c:tx>
          <c:spPr>
            <a:solidFill>
              <a:srgbClr val="FF6600"/>
            </a:solidFill>
            <a:ln w="25467">
              <a:noFill/>
            </a:ln>
          </c:spPr>
          <c:dLbls>
            <c:spPr>
              <a:noFill/>
              <a:ln w="25467">
                <a:noFill/>
              </a:ln>
            </c:spPr>
            <c:showVal val="1"/>
          </c:dLbls>
          <c:cat>
            <c:strRef>
              <c:f>Sheet1!$A$2:$A$6</c:f>
              <c:strCache>
                <c:ptCount val="4"/>
                <c:pt idx="0">
                  <c:v>Wydał druk formularza / wniosku</c:v>
                </c:pt>
                <c:pt idx="1">
                  <c:v>Poinformował, gdzie znaleźć formularz / wniosek na terenie urzędu</c:v>
                </c:pt>
                <c:pt idx="2">
                  <c:v>Poinformował, że są one dostępne na stronie internetowej urzędu</c:v>
                </c:pt>
                <c:pt idx="3">
                  <c:v>Nie dotyczy</c:v>
                </c:pt>
              </c:strCache>
            </c:strRef>
          </c:cat>
          <c:val>
            <c:numRef>
              <c:f>Sheet1!$C$2:$C$6</c:f>
              <c:numCache>
                <c:formatCode>0%</c:formatCode>
                <c:ptCount val="4"/>
                <c:pt idx="0">
                  <c:v>0.53</c:v>
                </c:pt>
                <c:pt idx="1">
                  <c:v>0.4200000000000001</c:v>
                </c:pt>
                <c:pt idx="3">
                  <c:v>0.05</c:v>
                </c:pt>
              </c:numCache>
            </c:numRef>
          </c:val>
        </c:ser>
        <c:ser>
          <c:idx val="4"/>
          <c:order val="2"/>
          <c:tx>
            <c:strRef>
              <c:f>Sheet1!$D$1</c:f>
              <c:strCache>
                <c:ptCount val="1"/>
                <c:pt idx="0">
                  <c:v>2010 (N=20)</c:v>
                </c:pt>
              </c:strCache>
            </c:strRef>
          </c:tx>
          <c:spPr>
            <a:solidFill>
              <a:srgbClr val="FFCC00"/>
            </a:solidFill>
            <a:ln w="25467">
              <a:noFill/>
            </a:ln>
          </c:spPr>
          <c:dLbls>
            <c:spPr>
              <a:noFill/>
              <a:ln w="25467">
                <a:noFill/>
              </a:ln>
            </c:spPr>
            <c:showVal val="1"/>
          </c:dLbls>
          <c:cat>
            <c:strRef>
              <c:f>Sheet1!$A$2:$A$6</c:f>
              <c:strCache>
                <c:ptCount val="4"/>
                <c:pt idx="0">
                  <c:v>Wydał druk formularza / wniosku</c:v>
                </c:pt>
                <c:pt idx="1">
                  <c:v>Poinformował, gdzie znaleźć formularz / wniosek na terenie urzędu</c:v>
                </c:pt>
                <c:pt idx="2">
                  <c:v>Poinformował, że są one dostępne na stronie internetowej urzędu</c:v>
                </c:pt>
                <c:pt idx="3">
                  <c:v>Nie dotyczy</c:v>
                </c:pt>
              </c:strCache>
            </c:strRef>
          </c:cat>
          <c:val>
            <c:numRef>
              <c:f>Sheet1!$D$2:$D$6</c:f>
              <c:numCache>
                <c:formatCode>0%</c:formatCode>
                <c:ptCount val="4"/>
                <c:pt idx="0">
                  <c:v>0.65000000000000024</c:v>
                </c:pt>
                <c:pt idx="1">
                  <c:v>0.3000000000000001</c:v>
                </c:pt>
                <c:pt idx="2">
                  <c:v>0.05</c:v>
                </c:pt>
                <c:pt idx="3">
                  <c:v>0.05</c:v>
                </c:pt>
              </c:numCache>
            </c:numRef>
          </c:val>
        </c:ser>
        <c:dLbls>
          <c:showVal val="1"/>
        </c:dLbls>
        <c:gapWidth val="60"/>
        <c:axId val="86284160"/>
        <c:axId val="86285696"/>
      </c:barChart>
      <c:catAx>
        <c:axId val="86284160"/>
        <c:scaling>
          <c:orientation val="maxMin"/>
        </c:scaling>
        <c:axPos val="l"/>
        <c:numFmt formatCode="General" sourceLinked="1"/>
        <c:tickLblPos val="nextTo"/>
        <c:spPr>
          <a:ln w="3183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/>
            </a:pPr>
            <a:endParaRPr lang="pl-PL"/>
          </a:p>
        </c:txPr>
        <c:crossAx val="86285696"/>
        <c:crosses val="autoZero"/>
        <c:auto val="1"/>
        <c:lblAlgn val="ctr"/>
        <c:lblOffset val="100"/>
        <c:tickLblSkip val="1"/>
        <c:tickMarkSkip val="1"/>
      </c:catAx>
      <c:valAx>
        <c:axId val="86285696"/>
        <c:scaling>
          <c:orientation val="minMax"/>
          <c:max val="1"/>
          <c:min val="0"/>
        </c:scaling>
        <c:delete val="1"/>
        <c:axPos val="t"/>
        <c:numFmt formatCode="0%" sourceLinked="1"/>
        <c:tickLblPos val="none"/>
        <c:crossAx val="86284160"/>
        <c:crosses val="autoZero"/>
        <c:crossBetween val="between"/>
        <c:majorUnit val="0.2"/>
      </c:valAx>
      <c:spPr>
        <a:noFill/>
        <a:ln w="25467">
          <a:noFill/>
        </a:ln>
      </c:spPr>
    </c:plotArea>
    <c:legend>
      <c:legendPos val="r"/>
      <c:layout>
        <c:manualLayout>
          <c:xMode val="edge"/>
          <c:yMode val="edge"/>
          <c:x val="0"/>
          <c:y val="0"/>
          <c:w val="0.99805068226120852"/>
          <c:h val="0.13223140495867769"/>
        </c:manualLayout>
      </c:layout>
      <c:spPr>
        <a:noFill/>
        <a:ln w="25467">
          <a:noFill/>
        </a:ln>
      </c:spPr>
    </c:legend>
    <c:plotVisOnly val="1"/>
    <c:dispBlanksAs val="gap"/>
  </c:chart>
  <c:spPr>
    <a:noFill/>
    <a:ln>
      <a:noFill/>
    </a:ln>
  </c:spPr>
  <c:txPr>
    <a:bodyPr/>
    <a:lstStyle/>
    <a:p>
      <a:pPr>
        <a:defRPr sz="1100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l-PL"/>
  <c:chart>
    <c:autoTitleDeleted val="1"/>
    <c:plotArea>
      <c:layout>
        <c:manualLayout>
          <c:layoutTarget val="inner"/>
          <c:xMode val="edge"/>
          <c:yMode val="edge"/>
          <c:x val="0.26754385964912275"/>
          <c:y val="0.12531328320802004"/>
          <c:w val="0.73464912280701811"/>
          <c:h val="0.87719298245614064"/>
        </c:manualLayout>
      </c:layout>
      <c:barChart>
        <c:barDir val="bar"/>
        <c:grouping val="clustered"/>
        <c:ser>
          <c:idx val="6"/>
          <c:order val="0"/>
          <c:tx>
            <c:strRef>
              <c:f>Sheet1!$B$1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rgbClr val="0066CC"/>
            </a:solidFill>
            <a:ln w="12726">
              <a:noFill/>
              <a:prstDash val="solid"/>
            </a:ln>
          </c:spPr>
          <c:dLbls>
            <c:spPr>
              <a:noFill/>
              <a:ln w="25451">
                <a:noFill/>
              </a:ln>
            </c:spPr>
            <c:txPr>
              <a:bodyPr/>
              <a:lstStyle/>
              <a:p>
                <a:pPr>
                  <a:defRPr sz="877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Sheet1!$A$2:$A$5</c:f>
              <c:strCache>
                <c:ptCount val="4"/>
                <c:pt idx="0">
                  <c:v> Dał Ci kartę informacyjną</c:v>
                </c:pt>
                <c:pt idx="1">
                  <c:v> Powiedział gdzie możesz znaleźć kartę informacyjną na terenie Urzędu</c:v>
                </c:pt>
                <c:pt idx="2">
                  <c:v> Powiedział, że taka karta informacyjna jest dostępna na stronie internetowej Urzędu</c:v>
                </c:pt>
                <c:pt idx="3">
                  <c:v> Nie wspomniał o karcie informacyjnej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4"/>
                <c:pt idx="0">
                  <c:v>0.1</c:v>
                </c:pt>
                <c:pt idx="1">
                  <c:v>0.15000000000000005</c:v>
                </c:pt>
                <c:pt idx="3">
                  <c:v>0.75000000000000022</c:v>
                </c:pt>
              </c:numCache>
            </c:numRef>
          </c:val>
        </c:ser>
        <c:ser>
          <c:idx val="5"/>
          <c:order val="1"/>
          <c:tx>
            <c:strRef>
              <c:f>Sheet1!$C$1</c:f>
              <c:strCache>
                <c:ptCount val="1"/>
                <c:pt idx="0">
                  <c:v>2011 (N=)</c:v>
                </c:pt>
              </c:strCache>
            </c:strRef>
          </c:tx>
          <c:spPr>
            <a:solidFill>
              <a:srgbClr val="FF6600"/>
            </a:solidFill>
            <a:ln w="25451">
              <a:noFill/>
            </a:ln>
          </c:spPr>
          <c:dLbls>
            <c:spPr>
              <a:noFill/>
              <a:ln w="25451">
                <a:noFill/>
              </a:ln>
            </c:spPr>
            <c:txPr>
              <a:bodyPr/>
              <a:lstStyle/>
              <a:p>
                <a:pPr>
                  <a:defRPr sz="877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Sheet1!$A$2:$A$5</c:f>
              <c:strCache>
                <c:ptCount val="4"/>
                <c:pt idx="0">
                  <c:v> Dał Ci kartę informacyjną</c:v>
                </c:pt>
                <c:pt idx="1">
                  <c:v> Powiedział gdzie możesz znaleźć kartę informacyjną na terenie Urzędu</c:v>
                </c:pt>
                <c:pt idx="2">
                  <c:v> Powiedział, że taka karta informacyjna jest dostępna na stronie internetowej Urzędu</c:v>
                </c:pt>
                <c:pt idx="3">
                  <c:v> Nie wspomniał o karcie informacyjnej</c:v>
                </c:pt>
              </c:strCache>
            </c:strRef>
          </c:cat>
          <c:val>
            <c:numRef>
              <c:f>Sheet1!$C$2:$C$5</c:f>
              <c:numCache>
                <c:formatCode>0%</c:formatCode>
                <c:ptCount val="4"/>
                <c:pt idx="0">
                  <c:v>0.05</c:v>
                </c:pt>
                <c:pt idx="1">
                  <c:v>0.21000000000000005</c:v>
                </c:pt>
                <c:pt idx="2">
                  <c:v>0.05</c:v>
                </c:pt>
                <c:pt idx="3">
                  <c:v>0.74000000000000021</c:v>
                </c:pt>
              </c:numCache>
            </c:numRef>
          </c:val>
        </c:ser>
        <c:ser>
          <c:idx val="4"/>
          <c:order val="2"/>
          <c:tx>
            <c:strRef>
              <c:f>Sheet1!$D$1</c:f>
              <c:strCache>
                <c:ptCount val="1"/>
                <c:pt idx="0">
                  <c:v>2010 (N=20)</c:v>
                </c:pt>
              </c:strCache>
            </c:strRef>
          </c:tx>
          <c:spPr>
            <a:solidFill>
              <a:srgbClr val="FFCC00"/>
            </a:solidFill>
            <a:ln w="25451">
              <a:noFill/>
            </a:ln>
          </c:spPr>
          <c:dLbls>
            <c:spPr>
              <a:noFill/>
              <a:ln w="25451">
                <a:noFill/>
              </a:ln>
            </c:spPr>
            <c:txPr>
              <a:bodyPr/>
              <a:lstStyle/>
              <a:p>
                <a:pPr>
                  <a:defRPr sz="877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Sheet1!$A$2:$A$5</c:f>
              <c:strCache>
                <c:ptCount val="4"/>
                <c:pt idx="0">
                  <c:v> Dał Ci kartę informacyjną</c:v>
                </c:pt>
                <c:pt idx="1">
                  <c:v> Powiedział gdzie możesz znaleźć kartę informacyjną na terenie Urzędu</c:v>
                </c:pt>
                <c:pt idx="2">
                  <c:v> Powiedział, że taka karta informacyjna jest dostępna na stronie internetowej Urzędu</c:v>
                </c:pt>
                <c:pt idx="3">
                  <c:v> Nie wspomniał o karcie informacyjnej</c:v>
                </c:pt>
              </c:strCache>
            </c:strRef>
          </c:cat>
          <c:val>
            <c:numRef>
              <c:f>Sheet1!$D$2:$D$5</c:f>
              <c:numCache>
                <c:formatCode>0%</c:formatCode>
                <c:ptCount val="4"/>
                <c:pt idx="0">
                  <c:v>0.2</c:v>
                </c:pt>
                <c:pt idx="1">
                  <c:v>0.1</c:v>
                </c:pt>
                <c:pt idx="2">
                  <c:v>0.05</c:v>
                </c:pt>
                <c:pt idx="3">
                  <c:v>0.75000000000000022</c:v>
                </c:pt>
              </c:numCache>
            </c:numRef>
          </c:val>
        </c:ser>
        <c:dLbls>
          <c:showVal val="1"/>
        </c:dLbls>
        <c:gapWidth val="60"/>
        <c:axId val="87050112"/>
        <c:axId val="87051648"/>
      </c:barChart>
      <c:catAx>
        <c:axId val="87050112"/>
        <c:scaling>
          <c:orientation val="maxMin"/>
        </c:scaling>
        <c:axPos val="l"/>
        <c:numFmt formatCode="General" sourceLinked="1"/>
        <c:tickLblPos val="nextTo"/>
        <c:spPr>
          <a:ln w="3181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877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87051648"/>
        <c:crosses val="autoZero"/>
        <c:auto val="1"/>
        <c:lblAlgn val="ctr"/>
        <c:lblOffset val="100"/>
        <c:tickLblSkip val="1"/>
        <c:tickMarkSkip val="1"/>
      </c:catAx>
      <c:valAx>
        <c:axId val="87051648"/>
        <c:scaling>
          <c:orientation val="minMax"/>
          <c:max val="1"/>
          <c:min val="0"/>
        </c:scaling>
        <c:delete val="1"/>
        <c:axPos val="t"/>
        <c:numFmt formatCode="0%" sourceLinked="1"/>
        <c:tickLblPos val="none"/>
        <c:crossAx val="87050112"/>
        <c:crosses val="autoZero"/>
        <c:crossBetween val="between"/>
        <c:majorUnit val="0.2"/>
      </c:valAx>
      <c:spPr>
        <a:noFill/>
        <a:ln w="25451">
          <a:noFill/>
        </a:ln>
      </c:spPr>
    </c:plotArea>
    <c:plotVisOnly val="1"/>
    <c:dispBlanksAs val="gap"/>
  </c:chart>
  <c:spPr>
    <a:noFill/>
    <a:ln>
      <a:noFill/>
    </a:ln>
  </c:spPr>
  <c:txPr>
    <a:bodyPr/>
    <a:lstStyle/>
    <a:p>
      <a:pPr>
        <a:defRPr sz="902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47712418300653597"/>
          <c:y val="0.12531328320802004"/>
          <c:w val="0.52505446623093677"/>
          <c:h val="0.87719298245614064"/>
        </c:manualLayout>
      </c:layout>
      <c:barChart>
        <c:barDir val="bar"/>
        <c:grouping val="clustered"/>
        <c:ser>
          <c:idx val="6"/>
          <c:order val="0"/>
          <c:tx>
            <c:strRef>
              <c:f>Sheet1!$B$1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rgbClr val="0066FF"/>
            </a:solidFill>
            <a:ln w="12700">
              <a:noFill/>
              <a:prstDash val="solid"/>
            </a:ln>
          </c:spPr>
          <c:dLbls>
            <c:spPr>
              <a:noFill/>
              <a:ln w="25399">
                <a:noFill/>
              </a:ln>
            </c:spPr>
            <c:txPr>
              <a:bodyPr/>
              <a:lstStyle/>
              <a:p>
                <a:pPr>
                  <a:defRPr sz="875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Sheet1!$A$2:$A$7</c:f>
              <c:strCache>
                <c:ptCount val="5"/>
                <c:pt idx="0">
                  <c:v>Wyjaśniał sprawę „z głowy”</c:v>
                </c:pt>
                <c:pt idx="1">
                  <c:v>Posługiwał się papierowymi kartami informacyjnymi</c:v>
                </c:pt>
                <c:pt idx="2">
                  <c:v>Posługiwał się komputerem</c:v>
                </c:pt>
                <c:pt idx="3">
                  <c:v>Korzystał z pomocy innych urzędników</c:v>
                </c:pt>
                <c:pt idx="4">
                  <c:v>Trudno powiedzieć</c:v>
                </c:pt>
              </c:strCache>
            </c:strRef>
          </c:cat>
          <c:val>
            <c:numRef>
              <c:f>Sheet1!$B$2:$B$7</c:f>
              <c:numCache>
                <c:formatCode>0%</c:formatCode>
                <c:ptCount val="5"/>
                <c:pt idx="0">
                  <c:v>0.9</c:v>
                </c:pt>
                <c:pt idx="1">
                  <c:v>0.05</c:v>
                </c:pt>
                <c:pt idx="2">
                  <c:v>0.1</c:v>
                </c:pt>
                <c:pt idx="3">
                  <c:v>0.05</c:v>
                </c:pt>
              </c:numCache>
            </c:numRef>
          </c:val>
        </c:ser>
        <c:ser>
          <c:idx val="5"/>
          <c:order val="1"/>
          <c:tx>
            <c:strRef>
              <c:f>Sheet1!$C$1</c:f>
              <c:strCache>
                <c:ptCount val="1"/>
                <c:pt idx="0">
                  <c:v>2011 (N=19)</c:v>
                </c:pt>
              </c:strCache>
            </c:strRef>
          </c:tx>
          <c:spPr>
            <a:solidFill>
              <a:srgbClr val="FF6600"/>
            </a:solidFill>
            <a:ln w="25399">
              <a:noFill/>
            </a:ln>
          </c:spPr>
          <c:dLbls>
            <c:spPr>
              <a:noFill/>
              <a:ln w="25399">
                <a:noFill/>
              </a:ln>
            </c:spPr>
            <c:txPr>
              <a:bodyPr/>
              <a:lstStyle/>
              <a:p>
                <a:pPr>
                  <a:defRPr sz="875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Sheet1!$A$2:$A$7</c:f>
              <c:strCache>
                <c:ptCount val="5"/>
                <c:pt idx="0">
                  <c:v>Wyjaśniał sprawę „z głowy”</c:v>
                </c:pt>
                <c:pt idx="1">
                  <c:v>Posługiwał się papierowymi kartami informacyjnymi</c:v>
                </c:pt>
                <c:pt idx="2">
                  <c:v>Posługiwał się komputerem</c:v>
                </c:pt>
                <c:pt idx="3">
                  <c:v>Korzystał z pomocy innych urzędników</c:v>
                </c:pt>
                <c:pt idx="4">
                  <c:v>Trudno powiedzieć</c:v>
                </c:pt>
              </c:strCache>
            </c:strRef>
          </c:cat>
          <c:val>
            <c:numRef>
              <c:f>Sheet1!$C$2:$C$7</c:f>
              <c:numCache>
                <c:formatCode>0%</c:formatCode>
                <c:ptCount val="5"/>
                <c:pt idx="0">
                  <c:v>0.95000000000000018</c:v>
                </c:pt>
                <c:pt idx="1">
                  <c:v>0.05</c:v>
                </c:pt>
                <c:pt idx="2">
                  <c:v>0.05</c:v>
                </c:pt>
              </c:numCache>
            </c:numRef>
          </c:val>
        </c:ser>
        <c:ser>
          <c:idx val="4"/>
          <c:order val="2"/>
          <c:tx>
            <c:strRef>
              <c:f>Sheet1!$D$1</c:f>
              <c:strCache>
                <c:ptCount val="1"/>
                <c:pt idx="0">
                  <c:v>2010 (N=20)</c:v>
                </c:pt>
              </c:strCache>
            </c:strRef>
          </c:tx>
          <c:spPr>
            <a:solidFill>
              <a:srgbClr val="FFCC00"/>
            </a:solidFill>
            <a:ln w="25399">
              <a:noFill/>
            </a:ln>
          </c:spPr>
          <c:dLbls>
            <c:spPr>
              <a:noFill/>
              <a:ln w="25399">
                <a:noFill/>
              </a:ln>
            </c:spPr>
            <c:txPr>
              <a:bodyPr/>
              <a:lstStyle/>
              <a:p>
                <a:pPr>
                  <a:defRPr sz="875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Sheet1!$A$2:$A$7</c:f>
              <c:strCache>
                <c:ptCount val="5"/>
                <c:pt idx="0">
                  <c:v>Wyjaśniał sprawę „z głowy”</c:v>
                </c:pt>
                <c:pt idx="1">
                  <c:v>Posługiwał się papierowymi kartami informacyjnymi</c:v>
                </c:pt>
                <c:pt idx="2">
                  <c:v>Posługiwał się komputerem</c:v>
                </c:pt>
                <c:pt idx="3">
                  <c:v>Korzystał z pomocy innych urzędników</c:v>
                </c:pt>
                <c:pt idx="4">
                  <c:v>Trudno powiedzieć</c:v>
                </c:pt>
              </c:strCache>
            </c:strRef>
          </c:cat>
          <c:val>
            <c:numRef>
              <c:f>Sheet1!$D$2:$D$7</c:f>
              <c:numCache>
                <c:formatCode>0%</c:formatCode>
                <c:ptCount val="5"/>
                <c:pt idx="0">
                  <c:v>0.8500000000000002</c:v>
                </c:pt>
                <c:pt idx="1">
                  <c:v>0.1</c:v>
                </c:pt>
                <c:pt idx="2">
                  <c:v>0.05</c:v>
                </c:pt>
                <c:pt idx="3">
                  <c:v>0.1</c:v>
                </c:pt>
                <c:pt idx="4">
                  <c:v>0.05</c:v>
                </c:pt>
              </c:numCache>
            </c:numRef>
          </c:val>
        </c:ser>
        <c:dLbls>
          <c:showVal val="1"/>
        </c:dLbls>
        <c:gapWidth val="60"/>
        <c:axId val="87086208"/>
        <c:axId val="87087744"/>
      </c:barChart>
      <c:catAx>
        <c:axId val="87086208"/>
        <c:scaling>
          <c:orientation val="maxMin"/>
        </c:scaling>
        <c:axPos val="l"/>
        <c:numFmt formatCode="General" sourceLinked="1"/>
        <c:tickLblPos val="nextTo"/>
        <c:spPr>
          <a:ln w="3175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875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87087744"/>
        <c:crosses val="autoZero"/>
        <c:auto val="1"/>
        <c:lblAlgn val="ctr"/>
        <c:lblOffset val="100"/>
        <c:tickLblSkip val="1"/>
        <c:tickMarkSkip val="1"/>
      </c:catAx>
      <c:valAx>
        <c:axId val="87087744"/>
        <c:scaling>
          <c:orientation val="minMax"/>
          <c:max val="1"/>
          <c:min val="0"/>
        </c:scaling>
        <c:delete val="1"/>
        <c:axPos val="t"/>
        <c:numFmt formatCode="0%" sourceLinked="1"/>
        <c:tickLblPos val="none"/>
        <c:crossAx val="87086208"/>
        <c:crosses val="autoZero"/>
        <c:crossBetween val="between"/>
        <c:majorUnit val="0.2"/>
      </c:valAx>
      <c:spPr>
        <a:noFill/>
        <a:ln w="25399">
          <a:noFill/>
        </a:ln>
      </c:spPr>
    </c:plotArea>
    <c:plotVisOnly val="1"/>
    <c:dispBlanksAs val="gap"/>
  </c:chart>
  <c:spPr>
    <a:noFill/>
    <a:ln>
      <a:noFill/>
    </a:ln>
  </c:spPr>
  <c:txPr>
    <a:bodyPr/>
    <a:lstStyle/>
    <a:p>
      <a:pPr>
        <a:defRPr sz="900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34640522875816993"/>
          <c:y val="0.63953488372093026"/>
          <c:w val="0.52941176470588236"/>
          <c:h val="0.37209302325581423"/>
        </c:manualLayout>
      </c:layout>
      <c:barChart>
        <c:barDir val="bar"/>
        <c:grouping val="clustered"/>
        <c:ser>
          <c:idx val="6"/>
          <c:order val="0"/>
          <c:tx>
            <c:strRef>
              <c:f>Sheet1!$B$1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rgbClr val="0066CC"/>
            </a:solidFill>
            <a:ln w="12699">
              <a:solidFill>
                <a:schemeClr val="tx1"/>
              </a:solidFill>
              <a:prstDash val="solid"/>
            </a:ln>
          </c:spPr>
          <c:dLbls>
            <c:spPr>
              <a:noFill/>
              <a:ln w="25398">
                <a:noFill/>
              </a:ln>
            </c:spPr>
            <c:txPr>
              <a:bodyPr/>
              <a:lstStyle/>
              <a:p>
                <a:pPr>
                  <a:defRPr sz="2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numRef>
              <c:f>Sheet1!$A$2:$A$7</c:f>
              <c:numCache>
                <c:formatCode>General</c:formatCode>
                <c:ptCount val="6"/>
              </c:numCache>
            </c:numRef>
          </c:cat>
          <c:val>
            <c:numRef>
              <c:f>Sheet1!$B$2:$B$7</c:f>
              <c:numCache>
                <c:formatCode>General</c:formatCode>
                <c:ptCount val="6"/>
              </c:numCache>
            </c:numRef>
          </c:val>
        </c:ser>
        <c:ser>
          <c:idx val="5"/>
          <c:order val="1"/>
          <c:tx>
            <c:strRef>
              <c:f>Sheet1!$C$1</c:f>
              <c:strCache>
                <c:ptCount val="1"/>
                <c:pt idx="0">
                  <c:v>2011 (N=19)</c:v>
                </c:pt>
              </c:strCache>
            </c:strRef>
          </c:tx>
          <c:spPr>
            <a:solidFill>
              <a:srgbClr val="FF6600"/>
            </a:solidFill>
            <a:ln w="25398">
              <a:noFill/>
            </a:ln>
          </c:spPr>
          <c:dLbls>
            <c:delete val="1"/>
          </c:dLbls>
          <c:cat>
            <c:numRef>
              <c:f>Sheet1!$A$2:$A$7</c:f>
              <c:numCache>
                <c:formatCode>General</c:formatCode>
                <c:ptCount val="6"/>
              </c:numCache>
            </c:numRef>
          </c:cat>
          <c:val>
            <c:numRef>
              <c:f>Sheet1!$C$2:$C$7</c:f>
              <c:numCache>
                <c:formatCode>General</c:formatCode>
                <c:ptCount val="6"/>
              </c:numCache>
            </c:numRef>
          </c:val>
        </c:ser>
        <c:ser>
          <c:idx val="4"/>
          <c:order val="2"/>
          <c:tx>
            <c:strRef>
              <c:f>Sheet1!$D$1</c:f>
              <c:strCache>
                <c:ptCount val="1"/>
                <c:pt idx="0">
                  <c:v>2010 (N=20)</c:v>
                </c:pt>
              </c:strCache>
            </c:strRef>
          </c:tx>
          <c:spPr>
            <a:solidFill>
              <a:srgbClr val="FFCC00"/>
            </a:solidFill>
            <a:ln w="25398">
              <a:noFill/>
            </a:ln>
          </c:spPr>
          <c:dLbls>
            <c:delete val="1"/>
          </c:dLbls>
          <c:cat>
            <c:numRef>
              <c:f>Sheet1!$A$2:$A$7</c:f>
              <c:numCache>
                <c:formatCode>General</c:formatCode>
                <c:ptCount val="6"/>
              </c:numCache>
            </c:numRef>
          </c:cat>
          <c:val>
            <c:numRef>
              <c:f>Sheet1!$D$2:$D$7</c:f>
              <c:numCache>
                <c:formatCode>General</c:formatCode>
                <c:ptCount val="6"/>
              </c:numCache>
            </c:numRef>
          </c:val>
        </c:ser>
        <c:dLbls>
          <c:showVal val="1"/>
        </c:dLbls>
        <c:gapWidth val="60"/>
        <c:axId val="87121280"/>
        <c:axId val="87135360"/>
      </c:barChart>
      <c:catAx>
        <c:axId val="87121280"/>
        <c:scaling>
          <c:orientation val="maxMin"/>
        </c:scaling>
        <c:delete val="1"/>
        <c:axPos val="l"/>
        <c:numFmt formatCode="General" sourceLinked="1"/>
        <c:tickLblPos val="none"/>
        <c:crossAx val="87135360"/>
        <c:crosses val="autoZero"/>
        <c:auto val="1"/>
        <c:lblAlgn val="ctr"/>
        <c:lblOffset val="100"/>
      </c:catAx>
      <c:valAx>
        <c:axId val="87135360"/>
        <c:scaling>
          <c:orientation val="minMax"/>
          <c:max val="1"/>
          <c:min val="0"/>
        </c:scaling>
        <c:delete val="1"/>
        <c:axPos val="t"/>
        <c:numFmt formatCode="General" sourceLinked="1"/>
        <c:tickLblPos val="none"/>
        <c:crossAx val="87121280"/>
        <c:crosses val="autoZero"/>
        <c:crossBetween val="between"/>
        <c:majorUnit val="0.2"/>
      </c:valAx>
      <c:spPr>
        <a:noFill/>
        <a:ln w="25398">
          <a:noFill/>
        </a:ln>
      </c:spPr>
    </c:plotArea>
    <c:legend>
      <c:legendPos val="t"/>
      <c:layout>
        <c:manualLayout>
          <c:xMode val="edge"/>
          <c:yMode val="edge"/>
          <c:x val="8.4967320261438065E-2"/>
          <c:y val="1.1627906976744172E-2"/>
          <c:w val="0.91503267973856206"/>
          <c:h val="0.55813953488372092"/>
        </c:manualLayout>
      </c:layout>
      <c:spPr>
        <a:noFill/>
        <a:ln w="25398">
          <a:noFill/>
        </a:ln>
      </c:spPr>
      <c:txPr>
        <a:bodyPr/>
        <a:lstStyle/>
        <a:p>
          <a:pPr>
            <a:defRPr sz="1100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200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l-PL"/>
  <c:chart>
    <c:autoTitleDeleted val="1"/>
    <c:plotArea>
      <c:layout>
        <c:manualLayout>
          <c:layoutTarget val="inner"/>
          <c:xMode val="edge"/>
          <c:yMode val="edge"/>
          <c:x val="0.24933333333333352"/>
          <c:y val="8.3140877598152557E-2"/>
          <c:w val="0.75200000000000056"/>
          <c:h val="0.90993071593533459"/>
        </c:manualLayout>
      </c:layout>
      <c:barChart>
        <c:barDir val="bar"/>
        <c:grouping val="clustered"/>
        <c:ser>
          <c:idx val="6"/>
          <c:order val="0"/>
          <c:tx>
            <c:strRef>
              <c:f>Sheet1!$B$1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rgbClr val="0066FF"/>
            </a:solidFill>
            <a:ln w="12733">
              <a:noFill/>
              <a:prstDash val="solid"/>
            </a:ln>
          </c:spPr>
          <c:dLbls>
            <c:spPr>
              <a:noFill/>
              <a:ln w="25467">
                <a:noFill/>
              </a:ln>
            </c:spPr>
            <c:txPr>
              <a:bodyPr/>
              <a:lstStyle/>
              <a:p>
                <a:pPr>
                  <a:defRPr sz="1003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Sheet1!$A$2:$A$6</c:f>
              <c:strCache>
                <c:ptCount val="5"/>
                <c:pt idx="0">
                  <c:v>Wymagane dokumenty</c:v>
                </c:pt>
                <c:pt idx="1">
                  <c:v>Wymagane opłaty/brak opłat</c:v>
                </c:pt>
                <c:pt idx="2">
                  <c:v>Miejsce złożenia dokumentów</c:v>
                </c:pt>
                <c:pt idx="3">
                  <c:v>Termin odpowiedzi (czas oczekiwania na rozpatrzenie)</c:v>
                </c:pt>
                <c:pt idx="4">
                  <c:v>Audytor o wszystko musiał dopytać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5"/>
                <c:pt idx="0">
                  <c:v>0.8500000000000002</c:v>
                </c:pt>
                <c:pt idx="1">
                  <c:v>0.55000000000000004</c:v>
                </c:pt>
                <c:pt idx="2">
                  <c:v>0.70000000000000018</c:v>
                </c:pt>
                <c:pt idx="3">
                  <c:v>0.45</c:v>
                </c:pt>
                <c:pt idx="4">
                  <c:v>0.1</c:v>
                </c:pt>
              </c:numCache>
            </c:numRef>
          </c:val>
        </c:ser>
        <c:ser>
          <c:idx val="5"/>
          <c:order val="1"/>
          <c:tx>
            <c:strRef>
              <c:f>Sheet1!$C$1</c:f>
              <c:strCache>
                <c:ptCount val="1"/>
                <c:pt idx="0">
                  <c:v>2011 (N=19)</c:v>
                </c:pt>
              </c:strCache>
            </c:strRef>
          </c:tx>
          <c:spPr>
            <a:solidFill>
              <a:srgbClr val="FF6600"/>
            </a:solidFill>
            <a:ln w="25467">
              <a:noFill/>
            </a:ln>
          </c:spPr>
          <c:dLbls>
            <c:spPr>
              <a:noFill/>
              <a:ln w="25467">
                <a:noFill/>
              </a:ln>
            </c:spPr>
            <c:txPr>
              <a:bodyPr/>
              <a:lstStyle/>
              <a:p>
                <a:pPr>
                  <a:defRPr sz="1003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Sheet1!$A$2:$A$6</c:f>
              <c:strCache>
                <c:ptCount val="5"/>
                <c:pt idx="0">
                  <c:v>Wymagane dokumenty</c:v>
                </c:pt>
                <c:pt idx="1">
                  <c:v>Wymagane opłaty/brak opłat</c:v>
                </c:pt>
                <c:pt idx="2">
                  <c:v>Miejsce złożenia dokumentów</c:v>
                </c:pt>
                <c:pt idx="3">
                  <c:v>Termin odpowiedzi (czas oczekiwania na rozpatrzenie)</c:v>
                </c:pt>
                <c:pt idx="4">
                  <c:v>Audytor o wszystko musiał dopytać</c:v>
                </c:pt>
              </c:strCache>
            </c:strRef>
          </c:cat>
          <c:val>
            <c:numRef>
              <c:f>Sheet1!$C$2:$C$6</c:f>
              <c:numCache>
                <c:formatCode>0%</c:formatCode>
                <c:ptCount val="5"/>
                <c:pt idx="0">
                  <c:v>0.89</c:v>
                </c:pt>
                <c:pt idx="1">
                  <c:v>0.32000000000000012</c:v>
                </c:pt>
                <c:pt idx="2">
                  <c:v>0.53</c:v>
                </c:pt>
                <c:pt idx="3">
                  <c:v>0.26</c:v>
                </c:pt>
                <c:pt idx="4">
                  <c:v>0.11</c:v>
                </c:pt>
              </c:numCache>
            </c:numRef>
          </c:val>
        </c:ser>
        <c:ser>
          <c:idx val="4"/>
          <c:order val="2"/>
          <c:tx>
            <c:strRef>
              <c:f>Sheet1!$D$1</c:f>
              <c:strCache>
                <c:ptCount val="1"/>
                <c:pt idx="0">
                  <c:v>2010 (N=20)</c:v>
                </c:pt>
              </c:strCache>
            </c:strRef>
          </c:tx>
          <c:spPr>
            <a:solidFill>
              <a:srgbClr val="FFCC00"/>
            </a:solidFill>
            <a:ln w="25467">
              <a:noFill/>
            </a:ln>
          </c:spPr>
          <c:dLbls>
            <c:spPr>
              <a:noFill/>
              <a:ln w="25467">
                <a:noFill/>
              </a:ln>
            </c:spPr>
            <c:txPr>
              <a:bodyPr/>
              <a:lstStyle/>
              <a:p>
                <a:pPr>
                  <a:defRPr sz="1003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Sheet1!$A$2:$A$6</c:f>
              <c:strCache>
                <c:ptCount val="5"/>
                <c:pt idx="0">
                  <c:v>Wymagane dokumenty</c:v>
                </c:pt>
                <c:pt idx="1">
                  <c:v>Wymagane opłaty/brak opłat</c:v>
                </c:pt>
                <c:pt idx="2">
                  <c:v>Miejsce złożenia dokumentów</c:v>
                </c:pt>
                <c:pt idx="3">
                  <c:v>Termin odpowiedzi (czas oczekiwania na rozpatrzenie)</c:v>
                </c:pt>
                <c:pt idx="4">
                  <c:v>Audytor o wszystko musiał dopytać</c:v>
                </c:pt>
              </c:strCache>
            </c:strRef>
          </c:cat>
          <c:val>
            <c:numRef>
              <c:f>Sheet1!$D$2:$D$6</c:f>
              <c:numCache>
                <c:formatCode>0%</c:formatCode>
                <c:ptCount val="5"/>
                <c:pt idx="0">
                  <c:v>0.70000000000000018</c:v>
                </c:pt>
                <c:pt idx="1">
                  <c:v>0.25</c:v>
                </c:pt>
                <c:pt idx="2">
                  <c:v>0.70000000000000018</c:v>
                </c:pt>
                <c:pt idx="3">
                  <c:v>0.4</c:v>
                </c:pt>
                <c:pt idx="4">
                  <c:v>0.25</c:v>
                </c:pt>
              </c:numCache>
            </c:numRef>
          </c:val>
        </c:ser>
        <c:dLbls>
          <c:showVal val="1"/>
        </c:dLbls>
        <c:gapWidth val="60"/>
        <c:axId val="88408448"/>
        <c:axId val="88409984"/>
      </c:barChart>
      <c:catAx>
        <c:axId val="88408448"/>
        <c:scaling>
          <c:orientation val="maxMin"/>
        </c:scaling>
        <c:axPos val="l"/>
        <c:numFmt formatCode="General" sourceLinked="1"/>
        <c:tickLblPos val="nextTo"/>
        <c:spPr>
          <a:ln w="3183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003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88409984"/>
        <c:crosses val="autoZero"/>
        <c:auto val="1"/>
        <c:lblAlgn val="ctr"/>
        <c:lblOffset val="100"/>
        <c:tickLblSkip val="1"/>
        <c:tickMarkSkip val="1"/>
      </c:catAx>
      <c:valAx>
        <c:axId val="88409984"/>
        <c:scaling>
          <c:orientation val="minMax"/>
          <c:max val="1"/>
          <c:min val="0"/>
        </c:scaling>
        <c:delete val="1"/>
        <c:axPos val="t"/>
        <c:numFmt formatCode="0%" sourceLinked="1"/>
        <c:tickLblPos val="none"/>
        <c:crossAx val="88408448"/>
        <c:crosses val="autoZero"/>
        <c:crossBetween val="between"/>
        <c:majorUnit val="0.2"/>
      </c:valAx>
      <c:spPr>
        <a:noFill/>
        <a:ln w="25467">
          <a:noFill/>
        </a:ln>
      </c:spPr>
    </c:plotArea>
    <c:legend>
      <c:legendPos val="r"/>
      <c:layout>
        <c:manualLayout>
          <c:xMode val="edge"/>
          <c:yMode val="edge"/>
          <c:x val="3.0666666666666672E-2"/>
          <c:y val="6.9284064665127024E-3"/>
          <c:w val="0.9693333333333336"/>
          <c:h val="0.11085450346420324"/>
        </c:manualLayout>
      </c:layout>
      <c:spPr>
        <a:noFill/>
        <a:ln w="25467">
          <a:noFill/>
        </a:ln>
      </c:spPr>
      <c:txPr>
        <a:bodyPr/>
        <a:lstStyle/>
        <a:p>
          <a:pPr>
            <a:defRPr sz="1103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978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25438596491228127"/>
          <c:y val="9.0206185567010391E-2"/>
          <c:w val="0.74780701754386092"/>
          <c:h val="0.91237113402061853"/>
        </c:manualLayout>
      </c:layout>
      <c:barChart>
        <c:barDir val="bar"/>
        <c:grouping val="clustered"/>
        <c:ser>
          <c:idx val="6"/>
          <c:order val="0"/>
          <c:tx>
            <c:strRef>
              <c:f>Sheet1!$B$1</c:f>
              <c:strCache>
                <c:ptCount val="1"/>
                <c:pt idx="0">
                  <c:v>2012 (N=9)</c:v>
                </c:pt>
              </c:strCache>
            </c:strRef>
          </c:tx>
          <c:spPr>
            <a:solidFill>
              <a:srgbClr val="0066FF"/>
            </a:solidFill>
            <a:ln w="12700">
              <a:noFill/>
              <a:prstDash val="solid"/>
            </a:ln>
          </c:spPr>
          <c:dLbls>
            <c:spPr>
              <a:noFill/>
              <a:ln w="25399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Poinformował, że wymienił wszystkie opłaty</c:v>
                </c:pt>
                <c:pt idx="1">
                  <c:v>Poinformował o opłatach, których nie wymienił wcześniej</c:v>
                </c:pt>
                <c:pt idx="2">
                  <c:v>Nie odpowiedział na pytanie</c:v>
                </c:pt>
              </c:strCache>
            </c:strRef>
          </c:cat>
          <c:val>
            <c:numRef>
              <c:f>Sheet1!$B$2:$B$4</c:f>
              <c:numCache>
                <c:formatCode>0%</c:formatCode>
                <c:ptCount val="3"/>
                <c:pt idx="0">
                  <c:v>0.56000000000000005</c:v>
                </c:pt>
                <c:pt idx="1">
                  <c:v>0.33000000000000013</c:v>
                </c:pt>
                <c:pt idx="2">
                  <c:v>0.11</c:v>
                </c:pt>
              </c:numCache>
            </c:numRef>
          </c:val>
        </c:ser>
        <c:ser>
          <c:idx val="5"/>
          <c:order val="1"/>
          <c:tx>
            <c:strRef>
              <c:f>Sheet1!$C$1</c:f>
              <c:strCache>
                <c:ptCount val="1"/>
                <c:pt idx="0">
                  <c:v>2011 (N=19)</c:v>
                </c:pt>
              </c:strCache>
            </c:strRef>
          </c:tx>
          <c:spPr>
            <a:solidFill>
              <a:srgbClr val="FF6600"/>
            </a:solidFill>
            <a:ln w="25399">
              <a:noFill/>
            </a:ln>
          </c:spPr>
          <c:dLbls>
            <c:spPr>
              <a:noFill/>
              <a:ln w="25399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Poinformował, że wymienił wszystkie opłaty</c:v>
                </c:pt>
                <c:pt idx="1">
                  <c:v>Poinformował o opłatach, których nie wymienił wcześniej</c:v>
                </c:pt>
                <c:pt idx="2">
                  <c:v>Nie odpowiedział na pytanie</c:v>
                </c:pt>
              </c:strCache>
            </c:strRef>
          </c:cat>
          <c:val>
            <c:numRef>
              <c:f>Sheet1!$C$2:$C$4</c:f>
              <c:numCache>
                <c:formatCode>0%</c:formatCode>
                <c:ptCount val="3"/>
                <c:pt idx="0">
                  <c:v>0.53</c:v>
                </c:pt>
                <c:pt idx="1">
                  <c:v>0.32000000000000012</c:v>
                </c:pt>
                <c:pt idx="2">
                  <c:v>0.16</c:v>
                </c:pt>
              </c:numCache>
            </c:numRef>
          </c:val>
        </c:ser>
        <c:ser>
          <c:idx val="4"/>
          <c:order val="2"/>
          <c:tx>
            <c:strRef>
              <c:f>Sheet1!$D$1</c:f>
              <c:strCache>
                <c:ptCount val="1"/>
                <c:pt idx="0">
                  <c:v>2010 (N=19)</c:v>
                </c:pt>
              </c:strCache>
            </c:strRef>
          </c:tx>
          <c:spPr>
            <a:solidFill>
              <a:srgbClr val="FFCC00"/>
            </a:solidFill>
            <a:ln w="25399">
              <a:noFill/>
            </a:ln>
          </c:spPr>
          <c:dLbls>
            <c:spPr>
              <a:noFill/>
              <a:ln w="25399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Poinformował, że wymienił wszystkie opłaty</c:v>
                </c:pt>
                <c:pt idx="1">
                  <c:v>Poinformował o opłatach, których nie wymienił wcześniej</c:v>
                </c:pt>
                <c:pt idx="2">
                  <c:v>Nie odpowiedział na pytanie</c:v>
                </c:pt>
              </c:strCache>
            </c:strRef>
          </c:cat>
          <c:val>
            <c:numRef>
              <c:f>Sheet1!$D$2:$D$4</c:f>
              <c:numCache>
                <c:formatCode>0%</c:formatCode>
                <c:ptCount val="3"/>
                <c:pt idx="0">
                  <c:v>0.37000000000000011</c:v>
                </c:pt>
                <c:pt idx="1">
                  <c:v>0.53</c:v>
                </c:pt>
                <c:pt idx="2">
                  <c:v>0.05</c:v>
                </c:pt>
              </c:numCache>
            </c:numRef>
          </c:val>
        </c:ser>
        <c:dLbls>
          <c:showVal val="1"/>
        </c:dLbls>
        <c:gapWidth val="60"/>
        <c:axId val="88461696"/>
        <c:axId val="88463232"/>
      </c:barChart>
      <c:catAx>
        <c:axId val="88461696"/>
        <c:scaling>
          <c:orientation val="maxMin"/>
        </c:scaling>
        <c:axPos val="l"/>
        <c:numFmt formatCode="General" sourceLinked="1"/>
        <c:tickLblPos val="nextTo"/>
        <c:spPr>
          <a:ln w="3175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9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88463232"/>
        <c:crosses val="autoZero"/>
        <c:auto val="1"/>
        <c:lblAlgn val="ctr"/>
        <c:lblOffset val="100"/>
        <c:tickLblSkip val="1"/>
        <c:tickMarkSkip val="1"/>
      </c:catAx>
      <c:valAx>
        <c:axId val="88463232"/>
        <c:scaling>
          <c:orientation val="minMax"/>
          <c:max val="1"/>
          <c:min val="0"/>
        </c:scaling>
        <c:delete val="1"/>
        <c:axPos val="t"/>
        <c:numFmt formatCode="0%" sourceLinked="1"/>
        <c:tickLblPos val="none"/>
        <c:crossAx val="88461696"/>
        <c:crosses val="autoZero"/>
        <c:crossBetween val="between"/>
        <c:majorUnit val="0.2"/>
      </c:valAx>
      <c:spPr>
        <a:noFill/>
        <a:ln w="25399">
          <a:noFill/>
        </a:ln>
      </c:spPr>
    </c:plotArea>
    <c:legend>
      <c:legendPos val="r"/>
      <c:layout>
        <c:manualLayout>
          <c:xMode val="edge"/>
          <c:yMode val="edge"/>
          <c:x val="2.1929824561403512E-3"/>
          <c:y val="2.5773195876288659E-3"/>
          <c:w val="0.99780701754386025"/>
          <c:h val="0.12371134020618571"/>
        </c:manualLayout>
      </c:layout>
      <c:spPr>
        <a:noFill/>
        <a:ln w="25399">
          <a:noFill/>
        </a:ln>
      </c:spPr>
      <c:txPr>
        <a:bodyPr/>
        <a:lstStyle/>
        <a:p>
          <a:pPr>
            <a:defRPr sz="1100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875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54054054054054068"/>
          <c:y val="0.11519607843137268"/>
          <c:w val="0.4615384615384619"/>
          <c:h val="0.88725490196078427"/>
        </c:manualLayout>
      </c:layout>
      <c:barChart>
        <c:barDir val="bar"/>
        <c:grouping val="clustered"/>
        <c:ser>
          <c:idx val="6"/>
          <c:order val="0"/>
          <c:tx>
            <c:strRef>
              <c:f>Sheet1!$B$1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rgbClr val="0066FF"/>
            </a:solidFill>
            <a:ln w="12700">
              <a:noFill/>
              <a:prstDash val="solid"/>
            </a:ln>
          </c:spPr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Sheet1!$A$2:$A$6</c:f>
              <c:strCache>
                <c:ptCount val="5"/>
                <c:pt idx="0">
                  <c:v>poinformował mnie o braku opłat </c:v>
                </c:pt>
                <c:pt idx="1">
                  <c:v>podał sumę nie wchodząc w szczegóły </c:v>
                </c:pt>
                <c:pt idx="2">
                  <c:v>podał sumę oraz podawał wysokość poszczególnych opłat </c:v>
                </c:pt>
                <c:pt idx="3">
                  <c:v>nie podał sumy tylko podawał wysokość poszczególnych opłat </c:v>
                </c:pt>
                <c:pt idx="4">
                  <c:v>nie podał mi spontanicznie żadnej informacji na temat opłat\braku opłat 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5"/>
                <c:pt idx="0">
                  <c:v>0.25</c:v>
                </c:pt>
                <c:pt idx="1">
                  <c:v>0.2</c:v>
                </c:pt>
                <c:pt idx="2">
                  <c:v>0.1</c:v>
                </c:pt>
                <c:pt idx="4">
                  <c:v>0.45</c:v>
                </c:pt>
              </c:numCache>
            </c:numRef>
          </c:val>
        </c:ser>
        <c:ser>
          <c:idx val="5"/>
          <c:order val="1"/>
          <c:tx>
            <c:strRef>
              <c:f>Sheet1!$C$1</c:f>
              <c:strCache>
                <c:ptCount val="1"/>
                <c:pt idx="0">
                  <c:v>2010 (N=19)</c:v>
                </c:pt>
              </c:strCache>
            </c:strRef>
          </c:tx>
          <c:spPr>
            <a:solidFill>
              <a:srgbClr val="FF6600"/>
            </a:solidFill>
            <a:ln w="25400">
              <a:noFill/>
            </a:ln>
          </c:spPr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Sheet1!$A$2:$A$6</c:f>
              <c:strCache>
                <c:ptCount val="5"/>
                <c:pt idx="0">
                  <c:v>poinformował mnie o braku opłat </c:v>
                </c:pt>
                <c:pt idx="1">
                  <c:v>podał sumę nie wchodząc w szczegóły </c:v>
                </c:pt>
                <c:pt idx="2">
                  <c:v>podał sumę oraz podawał wysokość poszczególnych opłat </c:v>
                </c:pt>
                <c:pt idx="3">
                  <c:v>nie podał sumy tylko podawał wysokość poszczególnych opłat </c:v>
                </c:pt>
                <c:pt idx="4">
                  <c:v>nie podał mi spontanicznie żadnej informacji na temat opłat\braku opłat </c:v>
                </c:pt>
              </c:strCache>
            </c:strRef>
          </c:cat>
          <c:val>
            <c:numRef>
              <c:f>Sheet1!$C$2:$C$6</c:f>
              <c:numCache>
                <c:formatCode>0%</c:formatCode>
                <c:ptCount val="5"/>
                <c:pt idx="0">
                  <c:v>0.11</c:v>
                </c:pt>
                <c:pt idx="1">
                  <c:v>0.16</c:v>
                </c:pt>
                <c:pt idx="3">
                  <c:v>0.05</c:v>
                </c:pt>
                <c:pt idx="4">
                  <c:v>0.68</c:v>
                </c:pt>
              </c:numCache>
            </c:numRef>
          </c:val>
        </c:ser>
        <c:ser>
          <c:idx val="4"/>
          <c:order val="2"/>
          <c:tx>
            <c:strRef>
              <c:f>Sheet1!$D$1</c:f>
              <c:strCache>
                <c:ptCount val="1"/>
                <c:pt idx="0">
                  <c:v>2009 (N=19)</c:v>
                </c:pt>
              </c:strCache>
            </c:strRef>
          </c:tx>
          <c:spPr>
            <a:solidFill>
              <a:srgbClr val="FFCC00"/>
            </a:solidFill>
            <a:ln w="25400">
              <a:noFill/>
            </a:ln>
          </c:spPr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Sheet1!$A$2:$A$6</c:f>
              <c:strCache>
                <c:ptCount val="5"/>
                <c:pt idx="0">
                  <c:v>poinformował mnie o braku opłat </c:v>
                </c:pt>
                <c:pt idx="1">
                  <c:v>podał sumę nie wchodząc w szczegóły </c:v>
                </c:pt>
                <c:pt idx="2">
                  <c:v>podał sumę oraz podawał wysokość poszczególnych opłat </c:v>
                </c:pt>
                <c:pt idx="3">
                  <c:v>nie podał sumy tylko podawał wysokość poszczególnych opłat </c:v>
                </c:pt>
                <c:pt idx="4">
                  <c:v>nie podał mi spontanicznie żadnej informacji na temat opłat\braku opłat </c:v>
                </c:pt>
              </c:strCache>
            </c:strRef>
          </c:cat>
          <c:val>
            <c:numRef>
              <c:f>Sheet1!$D$2:$D$6</c:f>
              <c:numCache>
                <c:formatCode>0%</c:formatCode>
                <c:ptCount val="5"/>
                <c:pt idx="0">
                  <c:v>0.16</c:v>
                </c:pt>
                <c:pt idx="1">
                  <c:v>0.32000000000000012</c:v>
                </c:pt>
                <c:pt idx="2">
                  <c:v>0.11</c:v>
                </c:pt>
                <c:pt idx="4">
                  <c:v>0.4200000000000001</c:v>
                </c:pt>
              </c:numCache>
            </c:numRef>
          </c:val>
        </c:ser>
        <c:dLbls>
          <c:showVal val="1"/>
        </c:dLbls>
        <c:gapWidth val="60"/>
        <c:axId val="88780800"/>
        <c:axId val="88782336"/>
      </c:barChart>
      <c:catAx>
        <c:axId val="88780800"/>
        <c:scaling>
          <c:orientation val="maxMin"/>
        </c:scaling>
        <c:axPos val="l"/>
        <c:numFmt formatCode="General" sourceLinked="1"/>
        <c:tickLblPos val="nextTo"/>
        <c:spPr>
          <a:ln w="3175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0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88782336"/>
        <c:crosses val="autoZero"/>
        <c:auto val="1"/>
        <c:lblAlgn val="ctr"/>
        <c:lblOffset val="100"/>
        <c:tickLblSkip val="1"/>
        <c:tickMarkSkip val="1"/>
      </c:catAx>
      <c:valAx>
        <c:axId val="88782336"/>
        <c:scaling>
          <c:orientation val="minMax"/>
          <c:max val="1"/>
          <c:min val="0"/>
        </c:scaling>
        <c:delete val="1"/>
        <c:axPos val="t"/>
        <c:numFmt formatCode="0%" sourceLinked="1"/>
        <c:tickLblPos val="none"/>
        <c:crossAx val="88780800"/>
        <c:crosses val="autoZero"/>
        <c:crossBetween val="between"/>
        <c:majorUnit val="0.2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5.4054054054054092E-2"/>
          <c:y val="2.4509803921568631E-3"/>
          <c:w val="0.9459459459459455"/>
          <c:h val="0.11764705882352942"/>
        </c:manualLayout>
      </c:layout>
      <c:spPr>
        <a:noFill/>
        <a:ln w="25400">
          <a:noFill/>
        </a:ln>
      </c:spPr>
      <c:txPr>
        <a:bodyPr/>
        <a:lstStyle/>
        <a:p>
          <a:pPr>
            <a:defRPr sz="1100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925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26754385964912275"/>
          <c:y val="8.695652173913053E-2"/>
          <c:w val="0.73464912280701811"/>
          <c:h val="0.91533180778032042"/>
        </c:manualLayout>
      </c:layout>
      <c:barChart>
        <c:barDir val="bar"/>
        <c:grouping val="clustered"/>
        <c:ser>
          <c:idx val="6"/>
          <c:order val="0"/>
          <c:tx>
            <c:strRef>
              <c:f>Sheet1!$B$1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rgbClr val="0066FF"/>
            </a:solidFill>
            <a:ln w="12732">
              <a:noFill/>
              <a:prstDash val="solid"/>
            </a:ln>
          </c:spPr>
          <c:dLbls>
            <c:spPr>
              <a:noFill/>
              <a:ln w="25464">
                <a:noFill/>
              </a:ln>
            </c:spPr>
            <c:txPr>
              <a:bodyPr/>
              <a:lstStyle/>
              <a:p>
                <a:pPr>
                  <a:defRPr sz="977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Tak, prawidłowo mnie poinformował</c:v>
                </c:pt>
                <c:pt idx="1">
                  <c:v>Poinformował mnie ale nieprawidłowo </c:v>
                </c:pt>
                <c:pt idx="2">
                  <c:v>W ogóle mnie nie poinformował</c:v>
                </c:pt>
              </c:strCache>
            </c:strRef>
          </c:cat>
          <c:val>
            <c:numRef>
              <c:f>Sheet1!$B$2:$B$4</c:f>
              <c:numCache>
                <c:formatCode>0%</c:formatCode>
                <c:ptCount val="3"/>
                <c:pt idx="0">
                  <c:v>0.70000000000000018</c:v>
                </c:pt>
                <c:pt idx="1">
                  <c:v>0.05</c:v>
                </c:pt>
                <c:pt idx="2">
                  <c:v>0.25</c:v>
                </c:pt>
              </c:numCache>
            </c:numRef>
          </c:val>
        </c:ser>
        <c:ser>
          <c:idx val="5"/>
          <c:order val="1"/>
          <c:tx>
            <c:strRef>
              <c:f>Sheet1!$C$1</c:f>
              <c:strCache>
                <c:ptCount val="1"/>
                <c:pt idx="0">
                  <c:v>2011 (N=)</c:v>
                </c:pt>
              </c:strCache>
            </c:strRef>
          </c:tx>
          <c:spPr>
            <a:solidFill>
              <a:srgbClr val="FF6600"/>
            </a:solidFill>
            <a:ln w="25464">
              <a:noFill/>
            </a:ln>
          </c:spPr>
          <c:dLbls>
            <c:spPr>
              <a:noFill/>
              <a:ln w="25464">
                <a:noFill/>
              </a:ln>
            </c:spPr>
            <c:txPr>
              <a:bodyPr/>
              <a:lstStyle/>
              <a:p>
                <a:pPr>
                  <a:defRPr sz="977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Tak, prawidłowo mnie poinformował</c:v>
                </c:pt>
                <c:pt idx="1">
                  <c:v>Poinformował mnie ale nieprawidłowo </c:v>
                </c:pt>
                <c:pt idx="2">
                  <c:v>W ogóle mnie nie poinformował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 formatCode="0%">
                  <c:v>0.74000000000000021</c:v>
                </c:pt>
                <c:pt idx="2" formatCode="0%">
                  <c:v>0.26</c:v>
                </c:pt>
              </c:numCache>
            </c:numRef>
          </c:val>
        </c:ser>
        <c:ser>
          <c:idx val="4"/>
          <c:order val="2"/>
          <c:tx>
            <c:strRef>
              <c:f>Sheet1!$D$1</c:f>
              <c:strCache>
                <c:ptCount val="1"/>
                <c:pt idx="0">
                  <c:v>2010 (N=340)</c:v>
                </c:pt>
              </c:strCache>
            </c:strRef>
          </c:tx>
          <c:spPr>
            <a:solidFill>
              <a:srgbClr val="FFCC00"/>
            </a:solidFill>
            <a:ln w="25464">
              <a:noFill/>
            </a:ln>
          </c:spPr>
          <c:dLbls>
            <c:spPr>
              <a:noFill/>
              <a:ln w="25464">
                <a:noFill/>
              </a:ln>
            </c:spPr>
            <c:txPr>
              <a:bodyPr/>
              <a:lstStyle/>
              <a:p>
                <a:pPr>
                  <a:defRPr sz="977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Tak, prawidłowo mnie poinformował</c:v>
                </c:pt>
                <c:pt idx="1">
                  <c:v>Poinformował mnie ale nieprawidłowo </c:v>
                </c:pt>
                <c:pt idx="2">
                  <c:v>W ogóle mnie nie poinformował</c:v>
                </c:pt>
              </c:strCache>
            </c:strRef>
          </c:cat>
          <c:val>
            <c:numRef>
              <c:f>Sheet1!$D$2:$D$4</c:f>
              <c:numCache>
                <c:formatCode>0%</c:formatCode>
                <c:ptCount val="3"/>
                <c:pt idx="0">
                  <c:v>0.79</c:v>
                </c:pt>
                <c:pt idx="1">
                  <c:v>0.11</c:v>
                </c:pt>
                <c:pt idx="2">
                  <c:v>0.11</c:v>
                </c:pt>
              </c:numCache>
            </c:numRef>
          </c:val>
        </c:ser>
        <c:dLbls>
          <c:showVal val="1"/>
        </c:dLbls>
        <c:gapWidth val="60"/>
        <c:axId val="88732032"/>
        <c:axId val="88733568"/>
      </c:barChart>
      <c:catAx>
        <c:axId val="88732032"/>
        <c:scaling>
          <c:orientation val="maxMin"/>
        </c:scaling>
        <c:axPos val="l"/>
        <c:numFmt formatCode="General" sourceLinked="1"/>
        <c:tickLblPos val="nextTo"/>
        <c:spPr>
          <a:ln w="3183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977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88733568"/>
        <c:crosses val="autoZero"/>
        <c:auto val="1"/>
        <c:lblAlgn val="ctr"/>
        <c:lblOffset val="100"/>
        <c:tickLblSkip val="1"/>
        <c:tickMarkSkip val="1"/>
      </c:catAx>
      <c:valAx>
        <c:axId val="88733568"/>
        <c:scaling>
          <c:orientation val="minMax"/>
          <c:max val="1"/>
          <c:min val="0"/>
        </c:scaling>
        <c:delete val="1"/>
        <c:axPos val="t"/>
        <c:numFmt formatCode="0%" sourceLinked="1"/>
        <c:tickLblPos val="none"/>
        <c:crossAx val="88732032"/>
        <c:crosses val="autoZero"/>
        <c:crossBetween val="between"/>
        <c:majorUnit val="0.2"/>
      </c:valAx>
      <c:spPr>
        <a:noFill/>
        <a:ln w="25464">
          <a:noFill/>
        </a:ln>
      </c:spPr>
    </c:plotArea>
    <c:plotVisOnly val="1"/>
    <c:dispBlanksAs val="gap"/>
  </c:chart>
  <c:spPr>
    <a:noFill/>
    <a:ln>
      <a:noFill/>
    </a:ln>
  </c:spPr>
  <c:txPr>
    <a:bodyPr/>
    <a:lstStyle/>
    <a:p>
      <a:pPr>
        <a:defRPr sz="977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25877192982456171"/>
          <c:y val="8.695652173913053E-2"/>
          <c:w val="0.74342105263158054"/>
          <c:h val="0.91533180778032042"/>
        </c:manualLayout>
      </c:layout>
      <c:barChart>
        <c:barDir val="bar"/>
        <c:grouping val="clustered"/>
        <c:ser>
          <c:idx val="1"/>
          <c:order val="0"/>
          <c:tx>
            <c:strRef>
              <c:f>Sheet1!$B$1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rgbClr val="0066FF"/>
            </a:solidFill>
            <a:ln w="12732">
              <a:noFill/>
              <a:prstDash val="solid"/>
            </a:ln>
          </c:spPr>
          <c:dLbls>
            <c:spPr>
              <a:noFill/>
              <a:ln w="25464">
                <a:noFill/>
              </a:ln>
            </c:spPr>
            <c:txPr>
              <a:bodyPr/>
              <a:lstStyle/>
              <a:p>
                <a:pPr>
                  <a:defRPr sz="977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Sheet1!$A$2:$A$6</c:f>
              <c:strCache>
                <c:ptCount val="3"/>
                <c:pt idx="0">
                  <c:v>Tak, w kasie </c:v>
                </c:pt>
                <c:pt idx="1">
                  <c:v>W ogóle nie poinformował o miejscu uiszczenia opłaty </c:v>
                </c:pt>
                <c:pt idx="2">
                  <c:v>Nie dotyczy 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3"/>
                <c:pt idx="0">
                  <c:v>0.35000000000000009</c:v>
                </c:pt>
                <c:pt idx="1">
                  <c:v>0.1</c:v>
                </c:pt>
                <c:pt idx="2">
                  <c:v>0.55000000000000004</c:v>
                </c:pt>
              </c:numCache>
            </c:numRef>
          </c:val>
        </c:ser>
        <c:ser>
          <c:idx val="5"/>
          <c:order val="1"/>
          <c:tx>
            <c:strRef>
              <c:f>Sheet1!$C$1</c:f>
              <c:strCache>
                <c:ptCount val="1"/>
                <c:pt idx="0">
                  <c:v>2011 (N=19)</c:v>
                </c:pt>
              </c:strCache>
            </c:strRef>
          </c:tx>
          <c:spPr>
            <a:solidFill>
              <a:srgbClr val="FF6600"/>
            </a:solidFill>
            <a:ln w="25464">
              <a:noFill/>
            </a:ln>
          </c:spPr>
          <c:dLbls>
            <c:spPr>
              <a:noFill/>
              <a:ln w="25464">
                <a:noFill/>
              </a:ln>
            </c:spPr>
            <c:txPr>
              <a:bodyPr/>
              <a:lstStyle/>
              <a:p>
                <a:pPr>
                  <a:defRPr sz="977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Sheet1!$A$2:$A$6</c:f>
              <c:strCache>
                <c:ptCount val="3"/>
                <c:pt idx="0">
                  <c:v>Tak, w kasie </c:v>
                </c:pt>
                <c:pt idx="1">
                  <c:v>W ogóle nie poinformował o miejscu uiszczenia opłaty </c:v>
                </c:pt>
                <c:pt idx="2">
                  <c:v>Nie dotyczy </c:v>
                </c:pt>
              </c:strCache>
            </c:strRef>
          </c:cat>
          <c:val>
            <c:numRef>
              <c:f>Sheet1!$C$2:$C$6</c:f>
              <c:numCache>
                <c:formatCode>0%</c:formatCode>
                <c:ptCount val="3"/>
                <c:pt idx="0">
                  <c:v>0.21000000000000005</c:v>
                </c:pt>
                <c:pt idx="1">
                  <c:v>0.16</c:v>
                </c:pt>
                <c:pt idx="2">
                  <c:v>0.63000000000000023</c:v>
                </c:pt>
              </c:numCache>
            </c:numRef>
          </c:val>
        </c:ser>
        <c:ser>
          <c:idx val="4"/>
          <c:order val="2"/>
          <c:tx>
            <c:strRef>
              <c:f>Sheet1!$D$1</c:f>
              <c:strCache>
                <c:ptCount val="1"/>
                <c:pt idx="0">
                  <c:v>2010 (N=340)</c:v>
                </c:pt>
              </c:strCache>
            </c:strRef>
          </c:tx>
          <c:spPr>
            <a:solidFill>
              <a:srgbClr val="FFCC00"/>
            </a:solidFill>
            <a:ln w="25464">
              <a:noFill/>
            </a:ln>
          </c:spPr>
          <c:dLbls>
            <c:spPr>
              <a:noFill/>
              <a:ln w="25464">
                <a:noFill/>
              </a:ln>
            </c:spPr>
            <c:txPr>
              <a:bodyPr/>
              <a:lstStyle/>
              <a:p>
                <a:pPr>
                  <a:defRPr sz="977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Sheet1!$A$2:$A$6</c:f>
              <c:strCache>
                <c:ptCount val="3"/>
                <c:pt idx="0">
                  <c:v>Tak, w kasie </c:v>
                </c:pt>
                <c:pt idx="1">
                  <c:v>W ogóle nie poinformował o miejscu uiszczenia opłaty </c:v>
                </c:pt>
                <c:pt idx="2">
                  <c:v>Nie dotyczy </c:v>
                </c:pt>
              </c:strCache>
            </c:strRef>
          </c:cat>
          <c:val>
            <c:numRef>
              <c:f>Sheet1!$D$2:$D$6</c:f>
              <c:numCache>
                <c:formatCode>0%</c:formatCode>
                <c:ptCount val="3"/>
                <c:pt idx="0">
                  <c:v>0.25</c:v>
                </c:pt>
                <c:pt idx="1">
                  <c:v>0.35000000000000009</c:v>
                </c:pt>
                <c:pt idx="2">
                  <c:v>0.4</c:v>
                </c:pt>
              </c:numCache>
            </c:numRef>
          </c:val>
        </c:ser>
        <c:dLbls>
          <c:showVal val="1"/>
        </c:dLbls>
        <c:gapWidth val="60"/>
        <c:axId val="89030016"/>
        <c:axId val="89040000"/>
      </c:barChart>
      <c:catAx>
        <c:axId val="89030016"/>
        <c:scaling>
          <c:orientation val="maxMin"/>
        </c:scaling>
        <c:axPos val="l"/>
        <c:numFmt formatCode="General" sourceLinked="1"/>
        <c:tickLblPos val="nextTo"/>
        <c:spPr>
          <a:ln w="3183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977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89040000"/>
        <c:crosses val="autoZero"/>
        <c:auto val="1"/>
        <c:lblAlgn val="ctr"/>
        <c:lblOffset val="100"/>
        <c:tickLblSkip val="1"/>
        <c:tickMarkSkip val="1"/>
      </c:catAx>
      <c:valAx>
        <c:axId val="89040000"/>
        <c:scaling>
          <c:orientation val="minMax"/>
          <c:max val="1"/>
          <c:min val="0"/>
        </c:scaling>
        <c:delete val="1"/>
        <c:axPos val="t"/>
        <c:numFmt formatCode="0%" sourceLinked="1"/>
        <c:tickLblPos val="none"/>
        <c:crossAx val="89030016"/>
        <c:crosses val="autoZero"/>
        <c:crossBetween val="between"/>
        <c:majorUnit val="0.2"/>
      </c:valAx>
      <c:spPr>
        <a:noFill/>
        <a:ln w="25464">
          <a:noFill/>
        </a:ln>
      </c:spPr>
    </c:plotArea>
    <c:plotVisOnly val="1"/>
    <c:dispBlanksAs val="gap"/>
  </c:chart>
  <c:spPr>
    <a:noFill/>
    <a:ln>
      <a:noFill/>
    </a:ln>
  </c:spPr>
  <c:txPr>
    <a:bodyPr/>
    <a:lstStyle/>
    <a:p>
      <a:pPr>
        <a:defRPr sz="977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2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19389978213507639"/>
          <c:y val="0.12531328320802004"/>
          <c:w val="0.81045751633986962"/>
          <c:h val="0.48120300751879674"/>
        </c:manualLayout>
      </c:layout>
      <c:barChart>
        <c:barDir val="bar"/>
        <c:grouping val="clustered"/>
        <c:ser>
          <c:idx val="6"/>
          <c:order val="0"/>
          <c:tx>
            <c:strRef>
              <c:f>Sheet1!$B$1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rgbClr val="0066FF"/>
            </a:solidFill>
            <a:ln w="12700">
              <a:noFill/>
              <a:prstDash val="solid"/>
            </a:ln>
          </c:spPr>
          <c:dLbls>
            <c:spPr>
              <a:noFill/>
              <a:ln w="25399">
                <a:noFill/>
              </a:ln>
            </c:spPr>
            <c:txPr>
              <a:bodyPr/>
              <a:lstStyle/>
              <a:p>
                <a:pPr>
                  <a:defRPr sz="115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numRef>
              <c:f>Sheet1!$A$2:$A$6</c:f>
              <c:numCache>
                <c:formatCode>General</c:formatCode>
                <c:ptCount val="5"/>
              </c:numCache>
            </c:numRef>
          </c:cat>
          <c:val>
            <c:numRef>
              <c:f>Sheet1!$B$2:$B$6</c:f>
              <c:numCache>
                <c:formatCode>General</c:formatCode>
                <c:ptCount val="5"/>
              </c:numCache>
            </c:numRef>
          </c:val>
        </c:ser>
        <c:ser>
          <c:idx val="5"/>
          <c:order val="1"/>
          <c:tx>
            <c:strRef>
              <c:f>Sheet1!$C$1</c:f>
              <c:strCache>
                <c:ptCount val="1"/>
                <c:pt idx="0">
                  <c:v>2011 (N=19)</c:v>
                </c:pt>
              </c:strCache>
            </c:strRef>
          </c:tx>
          <c:spPr>
            <a:solidFill>
              <a:srgbClr val="FF6600"/>
            </a:solidFill>
            <a:ln w="25399">
              <a:noFill/>
            </a:ln>
          </c:spPr>
          <c:dLbls>
            <c:delete val="1"/>
          </c:dLbls>
          <c:cat>
            <c:numRef>
              <c:f>Sheet1!$A$2:$A$6</c:f>
              <c:numCache>
                <c:formatCode>General</c:formatCode>
                <c:ptCount val="5"/>
              </c:numCache>
            </c:numRef>
          </c:cat>
          <c:val>
            <c:numRef>
              <c:f>Sheet1!$C$2:$C$6</c:f>
              <c:numCache>
                <c:formatCode>General</c:formatCode>
                <c:ptCount val="5"/>
              </c:numCache>
            </c:numRef>
          </c:val>
        </c:ser>
        <c:ser>
          <c:idx val="4"/>
          <c:order val="2"/>
          <c:tx>
            <c:strRef>
              <c:f>Sheet1!$D$1</c:f>
              <c:strCache>
                <c:ptCount val="1"/>
                <c:pt idx="0">
                  <c:v>2010 (N=20)</c:v>
                </c:pt>
              </c:strCache>
            </c:strRef>
          </c:tx>
          <c:spPr>
            <a:solidFill>
              <a:srgbClr val="FFCC00"/>
            </a:solidFill>
            <a:ln w="25399">
              <a:noFill/>
            </a:ln>
          </c:spPr>
          <c:dLbls>
            <c:delete val="1"/>
          </c:dLbls>
          <c:cat>
            <c:numRef>
              <c:f>Sheet1!$A$2:$A$6</c:f>
              <c:numCache>
                <c:formatCode>General</c:formatCode>
                <c:ptCount val="5"/>
              </c:numCache>
            </c:numRef>
          </c:cat>
          <c:val>
            <c:numRef>
              <c:f>Sheet1!$D$2:$D$6</c:f>
              <c:numCache>
                <c:formatCode>General</c:formatCode>
                <c:ptCount val="5"/>
              </c:numCache>
            </c:numRef>
          </c:val>
        </c:ser>
        <c:dLbls>
          <c:showVal val="1"/>
        </c:dLbls>
        <c:gapWidth val="60"/>
        <c:axId val="89184128"/>
        <c:axId val="89185664"/>
      </c:barChart>
      <c:catAx>
        <c:axId val="89184128"/>
        <c:scaling>
          <c:orientation val="maxMin"/>
        </c:scaling>
        <c:delete val="1"/>
        <c:axPos val="l"/>
        <c:numFmt formatCode="General" sourceLinked="1"/>
        <c:tickLblPos val="none"/>
        <c:crossAx val="89185664"/>
        <c:crosses val="autoZero"/>
        <c:auto val="1"/>
        <c:lblAlgn val="ctr"/>
        <c:lblOffset val="100"/>
      </c:catAx>
      <c:valAx>
        <c:axId val="89185664"/>
        <c:scaling>
          <c:orientation val="minMax"/>
          <c:max val="1"/>
          <c:min val="0"/>
        </c:scaling>
        <c:delete val="1"/>
        <c:axPos val="t"/>
        <c:numFmt formatCode="General" sourceLinked="1"/>
        <c:tickLblPos val="none"/>
        <c:crossAx val="89184128"/>
        <c:crosses val="autoZero"/>
        <c:crossBetween val="between"/>
        <c:majorUnit val="0.2"/>
      </c:valAx>
      <c:spPr>
        <a:noFill/>
        <a:ln w="25399">
          <a:noFill/>
        </a:ln>
      </c:spPr>
    </c:plotArea>
    <c:legend>
      <c:legendPos val="t"/>
      <c:layout>
        <c:manualLayout>
          <c:xMode val="edge"/>
          <c:yMode val="edge"/>
          <c:x val="8.4967320261438065E-2"/>
          <c:y val="2.5062656641604009E-3"/>
          <c:w val="0.91503267973856206"/>
          <c:h val="0.12030075187969932"/>
        </c:manualLayout>
      </c:layout>
      <c:spPr>
        <a:noFill/>
        <a:ln w="25399">
          <a:noFill/>
        </a:ln>
      </c:spPr>
      <c:txPr>
        <a:bodyPr/>
        <a:lstStyle/>
        <a:p>
          <a:pPr>
            <a:defRPr sz="1100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900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1.153402537485584E-3"/>
          <c:y val="9.0163934426229511E-2"/>
          <c:w val="0.94925028835063441"/>
          <c:h val="0.91803278688524514"/>
        </c:manualLayout>
      </c:layout>
      <c:barChart>
        <c:barDir val="col"/>
        <c:grouping val="clustered"/>
        <c:ser>
          <c:idx val="3"/>
          <c:order val="0"/>
          <c:tx>
            <c:strRef>
              <c:f>Sheet1!$B$1</c:f>
              <c:strCache>
                <c:ptCount val="1"/>
                <c:pt idx="0">
                  <c:v>2012</c:v>
                </c:pt>
              </c:strCache>
            </c:strRef>
          </c:tx>
          <c:spPr>
            <a:solidFill>
              <a:srgbClr val="0066FF"/>
            </a:solidFill>
            <a:ln w="11625">
              <a:noFill/>
              <a:prstDash val="solid"/>
            </a:ln>
          </c:spPr>
          <c:dLbls>
            <c:spPr>
              <a:noFill/>
              <a:ln w="23250">
                <a:noFill/>
              </a:ln>
            </c:spPr>
            <c:txPr>
              <a:bodyPr/>
              <a:lstStyle/>
              <a:p>
                <a:pPr>
                  <a:defRPr sz="1007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Czy widoczna jest tablica informacyjna?</c:v>
                </c:pt>
                <c:pt idx="2">
                  <c:v>Czy oznakowanie poszczególnych stanowisk WOM jest widoczne /czytelne?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 formatCode="0.0">
                  <c:v>1.2</c:v>
                </c:pt>
                <c:pt idx="2" formatCode="0.0">
                  <c:v>3.9499999999999997</c:v>
                </c:pt>
              </c:numCache>
            </c:numRef>
          </c:val>
        </c:ser>
        <c:ser>
          <c:idx val="4"/>
          <c:order val="1"/>
          <c:tx>
            <c:strRef>
              <c:f>Sheet1!$C$1</c:f>
              <c:strCache>
                <c:ptCount val="1"/>
                <c:pt idx="0">
                  <c:v>2011 (N=20)</c:v>
                </c:pt>
              </c:strCache>
            </c:strRef>
          </c:tx>
          <c:spPr>
            <a:solidFill>
              <a:srgbClr val="FF6600"/>
            </a:solidFill>
            <a:ln w="23250">
              <a:noFill/>
            </a:ln>
          </c:spPr>
          <c:dLbls>
            <c:spPr>
              <a:noFill/>
              <a:ln w="23250">
                <a:noFill/>
              </a:ln>
            </c:spPr>
            <c:txPr>
              <a:bodyPr/>
              <a:lstStyle/>
              <a:p>
                <a:pPr>
                  <a:defRPr sz="1007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Czy widoczna jest tablica informacyjna?</c:v>
                </c:pt>
                <c:pt idx="2">
                  <c:v>Czy oznakowanie poszczególnych stanowisk WOM jest widoczne /czytelne?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 formatCode="0.0">
                  <c:v>1.55</c:v>
                </c:pt>
                <c:pt idx="2" formatCode="0.0">
                  <c:v>4.5999999999999996</c:v>
                </c:pt>
              </c:numCache>
            </c:numRef>
          </c:val>
        </c:ser>
        <c:ser>
          <c:idx val="1"/>
          <c:order val="2"/>
          <c:tx>
            <c:strRef>
              <c:f>Sheet1!$D$1</c:f>
              <c:strCache>
                <c:ptCount val="1"/>
                <c:pt idx="0">
                  <c:v>2010 (N=20)</c:v>
                </c:pt>
              </c:strCache>
            </c:strRef>
          </c:tx>
          <c:spPr>
            <a:solidFill>
              <a:srgbClr val="FFCC00"/>
            </a:solidFill>
            <a:ln w="23250">
              <a:noFill/>
            </a:ln>
          </c:spPr>
          <c:dLbls>
            <c:spPr>
              <a:noFill/>
              <a:ln w="23250">
                <a:noFill/>
              </a:ln>
            </c:spPr>
            <c:txPr>
              <a:bodyPr/>
              <a:lstStyle/>
              <a:p>
                <a:pPr>
                  <a:defRPr sz="1007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Czy widoczna jest tablica informacyjna?</c:v>
                </c:pt>
                <c:pt idx="2">
                  <c:v>Czy oznakowanie poszczególnych stanowisk WOM jest widoczne /czytelne?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 formatCode="0.0">
                  <c:v>1.8</c:v>
                </c:pt>
                <c:pt idx="2" formatCode="0.0">
                  <c:v>2.75</c:v>
                </c:pt>
              </c:numCache>
            </c:numRef>
          </c:val>
        </c:ser>
        <c:dLbls>
          <c:showVal val="1"/>
        </c:dLbls>
        <c:gapWidth val="60"/>
        <c:overlap val="-60"/>
        <c:axId val="70566656"/>
        <c:axId val="70568192"/>
      </c:barChart>
      <c:catAx>
        <c:axId val="70566656"/>
        <c:scaling>
          <c:orientation val="maxMin"/>
        </c:scaling>
        <c:delete val="1"/>
        <c:axPos val="b"/>
        <c:tickLblPos val="none"/>
        <c:crossAx val="70568192"/>
        <c:crosses val="autoZero"/>
        <c:auto val="1"/>
        <c:lblAlgn val="ctr"/>
        <c:lblOffset val="100"/>
      </c:catAx>
      <c:valAx>
        <c:axId val="70568192"/>
        <c:scaling>
          <c:orientation val="minMax"/>
          <c:max val="15"/>
          <c:min val="0"/>
        </c:scaling>
        <c:delete val="1"/>
        <c:axPos val="r"/>
        <c:numFmt formatCode="0.0" sourceLinked="1"/>
        <c:tickLblPos val="none"/>
        <c:crossAx val="70566656"/>
        <c:crosses val="autoZero"/>
        <c:crossBetween val="between"/>
      </c:valAx>
      <c:spPr>
        <a:noFill/>
        <a:ln w="23250">
          <a:noFill/>
        </a:ln>
      </c:spPr>
    </c:plotArea>
    <c:plotVisOnly val="1"/>
    <c:dispBlanksAs val="gap"/>
  </c:chart>
  <c:spPr>
    <a:noFill/>
    <a:ln>
      <a:noFill/>
    </a:ln>
  </c:spPr>
  <c:txPr>
    <a:bodyPr/>
    <a:lstStyle/>
    <a:p>
      <a:pPr>
        <a:defRPr sz="1007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3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45942982456140352"/>
          <c:y val="5.4644808743169355E-3"/>
          <c:w val="0.54166666666666652"/>
          <c:h val="0.78688524590163877"/>
        </c:manualLayout>
      </c:layout>
      <c:barChart>
        <c:barDir val="bar"/>
        <c:grouping val="stacked"/>
        <c:ser>
          <c:idx val="0"/>
          <c:order val="0"/>
          <c:tx>
            <c:strRef>
              <c:f>Sheet1!$A$2</c:f>
              <c:strCache>
                <c:ptCount val="1"/>
                <c:pt idx="0">
                  <c:v>TAK (zdecydowanie + raczej tak)</c:v>
                </c:pt>
              </c:strCache>
            </c:strRef>
          </c:tx>
          <c:spPr>
            <a:solidFill>
              <a:schemeClr val="accent1"/>
            </a:solidFill>
            <a:ln w="23337">
              <a:noFill/>
            </a:ln>
          </c:spPr>
          <c:dLbls>
            <c:spPr>
              <a:noFill/>
              <a:ln w="23337">
                <a:noFill/>
              </a:ln>
            </c:spPr>
            <c:txPr>
              <a:bodyPr/>
              <a:lstStyle/>
              <a:p>
                <a:pPr>
                  <a:defRPr sz="1080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Sheet1!$B$1:$G$1</c:f>
              <c:strCache>
                <c:ptCount val="3"/>
                <c:pt idx="0">
                  <c:v>2012 (N=20)</c:v>
                </c:pt>
                <c:pt idx="1">
                  <c:v>2011 (N=19)</c:v>
                </c:pt>
                <c:pt idx="2">
                  <c:v>2010 (N=19)</c:v>
                </c:pt>
              </c:strCache>
            </c:strRef>
          </c:cat>
          <c:val>
            <c:numRef>
              <c:f>Sheet1!$B$2:$G$2</c:f>
              <c:numCache>
                <c:formatCode>0%</c:formatCode>
                <c:ptCount val="3"/>
                <c:pt idx="0">
                  <c:v>0.15000000000000005</c:v>
                </c:pt>
                <c:pt idx="1">
                  <c:v>0.32000000000000012</c:v>
                </c:pt>
                <c:pt idx="2">
                  <c:v>0.32000000000000012</c:v>
                </c:pt>
              </c:numCache>
            </c:numRef>
          </c:val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NIE (zdecydowanie + raczej nie)</c:v>
                </c:pt>
              </c:strCache>
            </c:strRef>
          </c:tx>
          <c:spPr>
            <a:solidFill>
              <a:srgbClr val="C0C0C0"/>
            </a:solidFill>
            <a:ln w="23337">
              <a:noFill/>
            </a:ln>
          </c:spPr>
          <c:dLbls>
            <c:dLbl>
              <c:idx val="4"/>
              <c:layout>
                <c:manualLayout>
                  <c:xMode val="edge"/>
                  <c:yMode val="edge"/>
                  <c:x val="0.53289473684210564"/>
                  <c:y val="0.66120218579234868"/>
                </c:manualLayout>
              </c:layout>
              <c:dLblPos val="ctr"/>
              <c:showVal val="1"/>
            </c:dLbl>
            <c:dLbl>
              <c:idx val="6"/>
              <c:dLblPos val="ctr"/>
              <c:showVal val="1"/>
            </c:dLbl>
            <c:dLbl>
              <c:idx val="7"/>
              <c:dLblPos val="ctr"/>
              <c:showVal val="1"/>
            </c:dLbl>
            <c:dLbl>
              <c:idx val="8"/>
              <c:dLblPos val="ctr"/>
              <c:showVal val="1"/>
            </c:dLbl>
            <c:spPr>
              <a:noFill/>
              <a:ln w="23337">
                <a:noFill/>
              </a:ln>
            </c:spPr>
            <c:txPr>
              <a:bodyPr/>
              <a:lstStyle/>
              <a:p>
                <a:pPr>
                  <a:defRPr sz="108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Sheet1!$B$1:$G$1</c:f>
              <c:strCache>
                <c:ptCount val="3"/>
                <c:pt idx="0">
                  <c:v>2012 (N=20)</c:v>
                </c:pt>
                <c:pt idx="1">
                  <c:v>2011 (N=19)</c:v>
                </c:pt>
                <c:pt idx="2">
                  <c:v>2010 (N=19)</c:v>
                </c:pt>
              </c:strCache>
            </c:strRef>
          </c:cat>
          <c:val>
            <c:numRef>
              <c:f>Sheet1!$B$3:$G$3</c:f>
              <c:numCache>
                <c:formatCode>0%</c:formatCode>
                <c:ptCount val="3"/>
                <c:pt idx="0">
                  <c:v>0.8500000000000002</c:v>
                </c:pt>
                <c:pt idx="1">
                  <c:v>0.68</c:v>
                </c:pt>
                <c:pt idx="2">
                  <c:v>0.68</c:v>
                </c:pt>
              </c:numCache>
            </c:numRef>
          </c:val>
        </c:ser>
        <c:dLbls>
          <c:showVal val="1"/>
        </c:dLbls>
        <c:gapWidth val="60"/>
        <c:overlap val="100"/>
        <c:axId val="88986368"/>
        <c:axId val="88987904"/>
      </c:barChart>
      <c:catAx>
        <c:axId val="88986368"/>
        <c:scaling>
          <c:orientation val="maxMin"/>
        </c:scaling>
        <c:axPos val="l"/>
        <c:numFmt formatCode="General" sourceLinked="1"/>
        <c:tickLblPos val="nextTo"/>
        <c:spPr>
          <a:ln w="2917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08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88987904"/>
        <c:crosses val="autoZero"/>
        <c:auto val="1"/>
        <c:lblAlgn val="ctr"/>
        <c:lblOffset val="100"/>
        <c:tickLblSkip val="1"/>
        <c:tickMarkSkip val="1"/>
      </c:catAx>
      <c:valAx>
        <c:axId val="88987904"/>
        <c:scaling>
          <c:orientation val="minMax"/>
          <c:max val="1"/>
          <c:min val="0"/>
        </c:scaling>
        <c:delete val="1"/>
        <c:axPos val="t"/>
        <c:numFmt formatCode="0%" sourceLinked="1"/>
        <c:tickLblPos val="none"/>
        <c:crossAx val="88986368"/>
        <c:crosses val="autoZero"/>
        <c:crossBetween val="between"/>
        <c:majorUnit val="0.2"/>
      </c:valAx>
      <c:spPr>
        <a:noFill/>
        <a:ln w="23337">
          <a:noFill/>
        </a:ln>
      </c:spPr>
    </c:plotArea>
    <c:legend>
      <c:legendPos val="b"/>
      <c:layout>
        <c:manualLayout>
          <c:xMode val="edge"/>
          <c:yMode val="edge"/>
          <c:x val="0.34978070175438641"/>
          <c:y val="0.80874316939890711"/>
          <c:w val="0.65021929824561464"/>
          <c:h val="0.19672131147540994"/>
        </c:manualLayout>
      </c:layout>
      <c:spPr>
        <a:noFill/>
        <a:ln w="23337">
          <a:noFill/>
        </a:ln>
      </c:spPr>
      <c:txPr>
        <a:bodyPr/>
        <a:lstStyle/>
        <a:p>
          <a:pPr>
            <a:defRPr sz="992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1080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3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41231126596980339"/>
          <c:y val="1.2853470437018014E-2"/>
          <c:w val="0.5505226480836235"/>
          <c:h val="0.90231362467866327"/>
        </c:manualLayout>
      </c:layout>
      <c:barChart>
        <c:barDir val="bar"/>
        <c:grouping val="stacked"/>
        <c:ser>
          <c:idx val="0"/>
          <c:order val="0"/>
          <c:tx>
            <c:strRef>
              <c:f>Sheet1!$B$1</c:f>
              <c:strCache>
                <c:ptCount val="1"/>
                <c:pt idx="0">
                  <c:v>Tak</c:v>
                </c:pt>
              </c:strCache>
            </c:strRef>
          </c:tx>
          <c:spPr>
            <a:solidFill>
              <a:schemeClr val="accent1"/>
            </a:solidFill>
            <a:ln w="23341">
              <a:noFill/>
            </a:ln>
          </c:spPr>
          <c:dLbls>
            <c:dLbl>
              <c:idx val="3"/>
              <c:layout>
                <c:manualLayout>
                  <c:x val="1.1205334670228689E-2"/>
                  <c:y val="6.4707157770901103E-3"/>
                </c:manualLayout>
              </c:layout>
              <c:spPr>
                <a:noFill/>
                <a:ln w="23341">
                  <a:noFill/>
                </a:ln>
              </c:spPr>
              <c:txPr>
                <a:bodyPr/>
                <a:lstStyle/>
                <a:p>
                  <a:pPr>
                    <a:defRPr sz="1080" b="0" i="0" u="none" strike="noStrike" baseline="0">
                      <a:solidFill>
                        <a:schemeClr val="bg1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pl-PL"/>
                </a:p>
              </c:txPr>
              <c:dLblPos val="ctr"/>
              <c:showVal val="1"/>
            </c:dLbl>
            <c:spPr>
              <a:noFill/>
              <a:ln w="23341">
                <a:noFill/>
              </a:ln>
            </c:spPr>
            <c:txPr>
              <a:bodyPr/>
              <a:lstStyle/>
              <a:p>
                <a:pPr>
                  <a:defRPr sz="1080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Sheet1!$A$2:$A$15</c:f>
              <c:strCache>
                <c:ptCount val="7"/>
                <c:pt idx="0">
                  <c:v>2012 (N=20)</c:v>
                </c:pt>
                <c:pt idx="1">
                  <c:v>2011 (N=19)</c:v>
                </c:pt>
                <c:pt idx="2">
                  <c:v>2010 (N=19)</c:v>
                </c:pt>
                <c:pt idx="4">
                  <c:v>2012 (N=20)</c:v>
                </c:pt>
                <c:pt idx="5">
                  <c:v>2011 (N=19)</c:v>
                </c:pt>
                <c:pt idx="6">
                  <c:v>2010 (N=19)</c:v>
                </c:pt>
              </c:strCache>
            </c:strRef>
          </c:cat>
          <c:val>
            <c:numRef>
              <c:f>Sheet1!$B$2:$B$15</c:f>
              <c:numCache>
                <c:formatCode>0%</c:formatCode>
                <c:ptCount val="7"/>
                <c:pt idx="0">
                  <c:v>0.3000000000000001</c:v>
                </c:pt>
                <c:pt idx="1">
                  <c:v>0.37000000000000011</c:v>
                </c:pt>
                <c:pt idx="2">
                  <c:v>0.32000000000000012</c:v>
                </c:pt>
                <c:pt idx="4">
                  <c:v>0.2</c:v>
                </c:pt>
                <c:pt idx="5">
                  <c:v>0.26</c:v>
                </c:pt>
                <c:pt idx="6">
                  <c:v>0.21000000000000005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Nie</c:v>
                </c:pt>
              </c:strCache>
            </c:strRef>
          </c:tx>
          <c:spPr>
            <a:solidFill>
              <a:srgbClr val="C0C0C0"/>
            </a:solidFill>
            <a:ln w="23341">
              <a:noFill/>
            </a:ln>
          </c:spPr>
          <c:dLbls>
            <c:spPr>
              <a:noFill/>
              <a:ln w="23341">
                <a:noFill/>
              </a:ln>
            </c:spPr>
            <c:txPr>
              <a:bodyPr/>
              <a:lstStyle/>
              <a:p>
                <a:pPr>
                  <a:defRPr sz="108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dLblPos val="ctr"/>
            <c:showVal val="1"/>
          </c:dLbls>
          <c:cat>
            <c:strRef>
              <c:f>Sheet1!$A$2:$A$15</c:f>
              <c:strCache>
                <c:ptCount val="7"/>
                <c:pt idx="0">
                  <c:v>2012 (N=20)</c:v>
                </c:pt>
                <c:pt idx="1">
                  <c:v>2011 (N=19)</c:v>
                </c:pt>
                <c:pt idx="2">
                  <c:v>2010 (N=19)</c:v>
                </c:pt>
                <c:pt idx="4">
                  <c:v>2012 (N=20)</c:v>
                </c:pt>
                <c:pt idx="5">
                  <c:v>2011 (N=19)</c:v>
                </c:pt>
                <c:pt idx="6">
                  <c:v>2010 (N=19)</c:v>
                </c:pt>
              </c:strCache>
            </c:strRef>
          </c:cat>
          <c:val>
            <c:numRef>
              <c:f>Sheet1!$C$2:$C$15</c:f>
              <c:numCache>
                <c:formatCode>0%</c:formatCode>
                <c:ptCount val="7"/>
                <c:pt idx="0">
                  <c:v>0.70000000000000018</c:v>
                </c:pt>
                <c:pt idx="1">
                  <c:v>0.63000000000000023</c:v>
                </c:pt>
                <c:pt idx="2">
                  <c:v>0.68</c:v>
                </c:pt>
                <c:pt idx="4">
                  <c:v>0.8</c:v>
                </c:pt>
                <c:pt idx="5">
                  <c:v>0.74000000000000021</c:v>
                </c:pt>
                <c:pt idx="6">
                  <c:v>0.79</c:v>
                </c:pt>
              </c:numCache>
            </c:numRef>
          </c:val>
        </c:ser>
        <c:dLbls>
          <c:showVal val="1"/>
        </c:dLbls>
        <c:gapWidth val="60"/>
        <c:overlap val="100"/>
        <c:axId val="89402752"/>
        <c:axId val="89416832"/>
      </c:barChart>
      <c:catAx>
        <c:axId val="89402752"/>
        <c:scaling>
          <c:orientation val="maxMin"/>
        </c:scaling>
        <c:axPos val="l"/>
        <c:numFmt formatCode="General" sourceLinked="1"/>
        <c:tickLblPos val="nextTo"/>
        <c:spPr>
          <a:ln w="2918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08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89416832"/>
        <c:crosses val="autoZero"/>
        <c:auto val="1"/>
        <c:lblAlgn val="ctr"/>
        <c:lblOffset val="100"/>
        <c:tickLblSkip val="1"/>
        <c:tickMarkSkip val="1"/>
      </c:catAx>
      <c:valAx>
        <c:axId val="89416832"/>
        <c:scaling>
          <c:orientation val="minMax"/>
          <c:max val="1"/>
          <c:min val="0"/>
        </c:scaling>
        <c:delete val="1"/>
        <c:axPos val="t"/>
        <c:numFmt formatCode="0%" sourceLinked="1"/>
        <c:tickLblPos val="none"/>
        <c:crossAx val="89402752"/>
        <c:crosses val="autoZero"/>
        <c:crossBetween val="between"/>
        <c:majorUnit val="0.2"/>
      </c:valAx>
      <c:spPr>
        <a:noFill/>
        <a:ln w="23341">
          <a:noFill/>
        </a:ln>
      </c:spPr>
    </c:plotArea>
    <c:legend>
      <c:legendPos val="r"/>
      <c:layout>
        <c:manualLayout>
          <c:xMode val="edge"/>
          <c:yMode val="edge"/>
          <c:x val="0.31126596980255572"/>
          <c:y val="0.91002570694087481"/>
          <c:w val="0.68873403019744484"/>
          <c:h val="9.2544987146529561E-2"/>
        </c:manualLayout>
      </c:layout>
      <c:spPr>
        <a:noFill/>
        <a:ln w="23341">
          <a:noFill/>
        </a:ln>
      </c:spPr>
      <c:txPr>
        <a:bodyPr/>
        <a:lstStyle/>
        <a:p>
          <a:pPr>
            <a:defRPr sz="992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1080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3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3.0575539568345356E-2"/>
          <c:y val="1.9723865877712067E-3"/>
          <c:w val="0.97122302158273377"/>
          <c:h val="0.92307692307692257"/>
        </c:manualLayout>
      </c:layout>
      <c:barChart>
        <c:barDir val="bar"/>
        <c:grouping val="clustered"/>
        <c:ser>
          <c:idx val="6"/>
          <c:order val="0"/>
          <c:tx>
            <c:strRef>
              <c:f>Sheet1!$B$1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rgbClr val="0066FF"/>
            </a:solidFill>
            <a:ln w="12730">
              <a:noFill/>
              <a:prstDash val="solid"/>
            </a:ln>
          </c:spPr>
          <c:dLbls>
            <c:spPr>
              <a:noFill/>
              <a:ln w="25460">
                <a:noFill/>
              </a:ln>
            </c:spPr>
            <c:txPr>
              <a:bodyPr/>
              <a:lstStyle/>
              <a:p>
                <a:pPr>
                  <a:defRPr sz="1203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numRef>
              <c:f>Sheet1!$A$2:$A$6</c:f>
              <c:numCache>
                <c:formatCode>General</c:formatCode>
                <c:ptCount val="5"/>
              </c:numCache>
            </c:numRef>
          </c:cat>
          <c:val>
            <c:numRef>
              <c:f>Sheet1!$B$2:$B$6</c:f>
              <c:numCache>
                <c:formatCode>0%</c:formatCode>
                <c:ptCount val="5"/>
                <c:pt idx="0">
                  <c:v>0.9</c:v>
                </c:pt>
                <c:pt idx="1">
                  <c:v>1</c:v>
                </c:pt>
                <c:pt idx="2">
                  <c:v>0.8500000000000002</c:v>
                </c:pt>
                <c:pt idx="3">
                  <c:v>0.8500000000000002</c:v>
                </c:pt>
                <c:pt idx="4">
                  <c:v>0.8</c:v>
                </c:pt>
              </c:numCache>
            </c:numRef>
          </c:val>
        </c:ser>
        <c:ser>
          <c:idx val="5"/>
          <c:order val="1"/>
          <c:tx>
            <c:strRef>
              <c:f>Sheet1!$C$1</c:f>
              <c:strCache>
                <c:ptCount val="1"/>
                <c:pt idx="0">
                  <c:v>2011 (N=19)</c:v>
                </c:pt>
              </c:strCache>
            </c:strRef>
          </c:tx>
          <c:spPr>
            <a:solidFill>
              <a:srgbClr val="FF6600"/>
            </a:solidFill>
            <a:ln w="25460">
              <a:noFill/>
            </a:ln>
          </c:spPr>
          <c:dLbls>
            <c:spPr>
              <a:noFill/>
              <a:ln w="25460">
                <a:noFill/>
              </a:ln>
            </c:spPr>
            <c:txPr>
              <a:bodyPr/>
              <a:lstStyle/>
              <a:p>
                <a:pPr>
                  <a:defRPr sz="1203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numRef>
              <c:f>Sheet1!$A$2:$A$6</c:f>
              <c:numCache>
                <c:formatCode>General</c:formatCode>
                <c:ptCount val="5"/>
              </c:numCache>
            </c:numRef>
          </c:cat>
          <c:val>
            <c:numRef>
              <c:f>Sheet1!$C$2:$C$6</c:f>
              <c:numCache>
                <c:formatCode>0%</c:formatCode>
                <c:ptCount val="5"/>
                <c:pt idx="0">
                  <c:v>0.89</c:v>
                </c:pt>
                <c:pt idx="1">
                  <c:v>0.9</c:v>
                </c:pt>
                <c:pt idx="2">
                  <c:v>0.89</c:v>
                </c:pt>
                <c:pt idx="3">
                  <c:v>0.84000000000000019</c:v>
                </c:pt>
                <c:pt idx="4">
                  <c:v>0.84000000000000019</c:v>
                </c:pt>
              </c:numCache>
            </c:numRef>
          </c:val>
        </c:ser>
        <c:ser>
          <c:idx val="4"/>
          <c:order val="2"/>
          <c:tx>
            <c:strRef>
              <c:f>Sheet1!$D$1</c:f>
              <c:strCache>
                <c:ptCount val="1"/>
                <c:pt idx="0">
                  <c:v>2010 (N=19)</c:v>
                </c:pt>
              </c:strCache>
            </c:strRef>
          </c:tx>
          <c:spPr>
            <a:solidFill>
              <a:srgbClr val="FFCC00"/>
            </a:solidFill>
            <a:ln w="25460">
              <a:noFill/>
            </a:ln>
          </c:spPr>
          <c:dLbls>
            <c:spPr>
              <a:noFill/>
              <a:ln w="25460">
                <a:noFill/>
              </a:ln>
            </c:spPr>
            <c:txPr>
              <a:bodyPr/>
              <a:lstStyle/>
              <a:p>
                <a:pPr>
                  <a:defRPr sz="1203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numRef>
              <c:f>Sheet1!$A$2:$A$6</c:f>
              <c:numCache>
                <c:formatCode>General</c:formatCode>
                <c:ptCount val="5"/>
              </c:numCache>
            </c:numRef>
          </c:cat>
          <c:val>
            <c:numRef>
              <c:f>Sheet1!$D$2:$D$6</c:f>
              <c:numCache>
                <c:formatCode>0%</c:formatCode>
                <c:ptCount val="5"/>
                <c:pt idx="0">
                  <c:v>0.74000000000000021</c:v>
                </c:pt>
                <c:pt idx="1">
                  <c:v>0.9</c:v>
                </c:pt>
                <c:pt idx="2">
                  <c:v>0.63000000000000023</c:v>
                </c:pt>
                <c:pt idx="3">
                  <c:v>0.64000000000000024</c:v>
                </c:pt>
                <c:pt idx="4">
                  <c:v>0.63000000000000023</c:v>
                </c:pt>
              </c:numCache>
            </c:numRef>
          </c:val>
        </c:ser>
        <c:dLbls>
          <c:showVal val="1"/>
        </c:dLbls>
        <c:gapWidth val="60"/>
        <c:axId val="89357696"/>
        <c:axId val="89367680"/>
      </c:barChart>
      <c:catAx>
        <c:axId val="89357696"/>
        <c:scaling>
          <c:orientation val="maxMin"/>
        </c:scaling>
        <c:axPos val="l"/>
        <c:numFmt formatCode="General" sourceLinked="1"/>
        <c:tickLblPos val="nextTo"/>
        <c:spPr>
          <a:ln w="3183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203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89367680"/>
        <c:crosses val="autoZero"/>
        <c:auto val="1"/>
        <c:lblAlgn val="ctr"/>
        <c:lblOffset val="100"/>
        <c:tickLblSkip val="1"/>
        <c:tickMarkSkip val="1"/>
      </c:catAx>
      <c:valAx>
        <c:axId val="89367680"/>
        <c:scaling>
          <c:orientation val="minMax"/>
          <c:max val="1"/>
          <c:min val="0"/>
        </c:scaling>
        <c:delete val="1"/>
        <c:axPos val="t"/>
        <c:numFmt formatCode="0%" sourceLinked="1"/>
        <c:tickLblPos val="none"/>
        <c:crossAx val="89357696"/>
        <c:crosses val="autoZero"/>
        <c:crossBetween val="between"/>
        <c:majorUnit val="0.2"/>
      </c:valAx>
      <c:spPr>
        <a:noFill/>
        <a:ln w="25460">
          <a:noFill/>
        </a:ln>
      </c:spPr>
    </c:plotArea>
    <c:legend>
      <c:legendPos val="b"/>
      <c:layout>
        <c:manualLayout>
          <c:xMode val="edge"/>
          <c:yMode val="edge"/>
          <c:x val="0.20863309352518"/>
          <c:y val="0.94871794871794768"/>
          <c:w val="0.6043165467625895"/>
          <c:h val="4.9309664694280123E-2"/>
        </c:manualLayout>
      </c:layout>
      <c:spPr>
        <a:noFill/>
        <a:ln w="25460">
          <a:noFill/>
        </a:ln>
      </c:spPr>
      <c:txPr>
        <a:bodyPr/>
        <a:lstStyle/>
        <a:p>
          <a:pPr>
            <a:defRPr sz="1103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1153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3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18518518518518534"/>
          <c:y val="2.0661157024793419E-3"/>
          <c:w val="0.76190476190476186"/>
          <c:h val="0.89049586776859568"/>
        </c:manualLayout>
      </c:layout>
      <c:barChart>
        <c:barDir val="bar"/>
        <c:grouping val="stacked"/>
        <c:ser>
          <c:idx val="0"/>
          <c:order val="0"/>
          <c:tx>
            <c:strRef>
              <c:f>Sheet1!$B$1</c:f>
              <c:strCache>
                <c:ptCount val="1"/>
                <c:pt idx="0">
                  <c:v> Zdecydowanie tak</c:v>
                </c:pt>
              </c:strCache>
            </c:strRef>
          </c:tx>
          <c:spPr>
            <a:solidFill>
              <a:srgbClr val="008000"/>
            </a:solidFill>
            <a:ln w="23713">
              <a:noFill/>
            </a:ln>
          </c:spPr>
          <c:dLbls>
            <c:dLbl>
              <c:idx val="2"/>
              <c:layout>
                <c:manualLayout>
                  <c:x val="-4.3873275310283115E-2"/>
                  <c:y val="-2.0723672836166426E-2"/>
                </c:manualLayout>
              </c:layout>
              <c:dLblPos val="ctr"/>
              <c:showVal val="1"/>
            </c:dLbl>
            <c:dLbl>
              <c:idx val="3"/>
              <c:layout>
                <c:manualLayout>
                  <c:x val="-4.1894453849834423E-2"/>
                  <c:y val="-1.827186166622299E-2"/>
                </c:manualLayout>
              </c:layout>
              <c:dLblPos val="ctr"/>
              <c:showVal val="1"/>
            </c:dLbl>
            <c:dLbl>
              <c:idx val="4"/>
              <c:layout>
                <c:manualLayout>
                  <c:x val="-3.7793375575527748E-2"/>
                  <c:y val="-1.5820050496279707E-2"/>
                </c:manualLayout>
              </c:layout>
              <c:dLblPos val="ctr"/>
              <c:showVal val="1"/>
            </c:dLbl>
            <c:spPr>
              <a:noFill/>
              <a:ln w="23713">
                <a:noFill/>
              </a:ln>
            </c:spPr>
            <c:txPr>
              <a:bodyPr/>
              <a:lstStyle/>
              <a:p>
                <a:pPr>
                  <a:defRPr sz="1120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Sheet1!$A$2:$A$19</c:f>
              <c:strCache>
                <c:ptCount val="14"/>
                <c:pt idx="0">
                  <c:v>2011 (N=19)</c:v>
                </c:pt>
                <c:pt idx="1">
                  <c:v>2012 (N=20)</c:v>
                </c:pt>
                <c:pt idx="3">
                  <c:v>2011 (N=19)</c:v>
                </c:pt>
                <c:pt idx="4">
                  <c:v>2012 (N=20)</c:v>
                </c:pt>
                <c:pt idx="6">
                  <c:v>2011 (N=19)</c:v>
                </c:pt>
                <c:pt idx="7">
                  <c:v>2012 (N=20)</c:v>
                </c:pt>
                <c:pt idx="9">
                  <c:v>2011 (N=19)</c:v>
                </c:pt>
                <c:pt idx="10">
                  <c:v>2012 (N=20)</c:v>
                </c:pt>
                <c:pt idx="12">
                  <c:v>2011 (N=19)</c:v>
                </c:pt>
                <c:pt idx="13">
                  <c:v>2012 (N=20)</c:v>
                </c:pt>
              </c:strCache>
            </c:strRef>
          </c:cat>
          <c:val>
            <c:numRef>
              <c:f>Sheet1!$B$2:$B$19</c:f>
              <c:numCache>
                <c:formatCode>0%</c:formatCode>
                <c:ptCount val="14"/>
                <c:pt idx="0">
                  <c:v>0.53</c:v>
                </c:pt>
                <c:pt idx="1">
                  <c:v>0.4</c:v>
                </c:pt>
                <c:pt idx="3">
                  <c:v>0.53</c:v>
                </c:pt>
                <c:pt idx="4">
                  <c:v>0.5</c:v>
                </c:pt>
                <c:pt idx="6">
                  <c:v>0.58000000000000007</c:v>
                </c:pt>
                <c:pt idx="7">
                  <c:v>0.4</c:v>
                </c:pt>
                <c:pt idx="9">
                  <c:v>0.58000000000000007</c:v>
                </c:pt>
                <c:pt idx="10">
                  <c:v>0.55000000000000004</c:v>
                </c:pt>
                <c:pt idx="12">
                  <c:v>0.68</c:v>
                </c:pt>
                <c:pt idx="13">
                  <c:v>0.55000000000000004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 Raczej tak</c:v>
                </c:pt>
              </c:strCache>
            </c:strRef>
          </c:tx>
          <c:spPr>
            <a:solidFill>
              <a:srgbClr val="99CC00"/>
            </a:solidFill>
            <a:ln w="23713">
              <a:noFill/>
            </a:ln>
          </c:spPr>
          <c:dLbls>
            <c:dLbl>
              <c:idx val="3"/>
              <c:layout>
                <c:manualLayout>
                  <c:x val="-1.1106297950129865E-2"/>
                  <c:y val="-1.827186166622299E-2"/>
                </c:manualLayout>
              </c:layout>
              <c:dLblPos val="ctr"/>
              <c:showVal val="1"/>
            </c:dLbl>
            <c:dLbl>
              <c:idx val="4"/>
              <c:layout>
                <c:manualLayout>
                  <c:x val="4.6527548955371404E-3"/>
                  <c:y val="-1.5820050496279707E-2"/>
                </c:manualLayout>
              </c:layout>
              <c:dLblPos val="ctr"/>
              <c:showVal val="1"/>
            </c:dLbl>
            <c:spPr>
              <a:noFill/>
              <a:ln w="23713">
                <a:noFill/>
              </a:ln>
            </c:spPr>
            <c:txPr>
              <a:bodyPr/>
              <a:lstStyle/>
              <a:p>
                <a:pPr>
                  <a:defRPr sz="112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Sheet1!$A$2:$A$19</c:f>
              <c:strCache>
                <c:ptCount val="14"/>
                <c:pt idx="0">
                  <c:v>2011 (N=19)</c:v>
                </c:pt>
                <c:pt idx="1">
                  <c:v>2012 (N=20)</c:v>
                </c:pt>
                <c:pt idx="3">
                  <c:v>2011 (N=19)</c:v>
                </c:pt>
                <c:pt idx="4">
                  <c:v>2012 (N=20)</c:v>
                </c:pt>
                <c:pt idx="6">
                  <c:v>2011 (N=19)</c:v>
                </c:pt>
                <c:pt idx="7">
                  <c:v>2012 (N=20)</c:v>
                </c:pt>
                <c:pt idx="9">
                  <c:v>2011 (N=19)</c:v>
                </c:pt>
                <c:pt idx="10">
                  <c:v>2012 (N=20)</c:v>
                </c:pt>
                <c:pt idx="12">
                  <c:v>2011 (N=19)</c:v>
                </c:pt>
                <c:pt idx="13">
                  <c:v>2012 (N=20)</c:v>
                </c:pt>
              </c:strCache>
            </c:strRef>
          </c:cat>
          <c:val>
            <c:numRef>
              <c:f>Sheet1!$C$2:$C$19</c:f>
              <c:numCache>
                <c:formatCode>0%</c:formatCode>
                <c:ptCount val="14"/>
                <c:pt idx="0">
                  <c:v>0.32000000000000012</c:v>
                </c:pt>
                <c:pt idx="1">
                  <c:v>0.4</c:v>
                </c:pt>
                <c:pt idx="3">
                  <c:v>0.32000000000000012</c:v>
                </c:pt>
                <c:pt idx="4">
                  <c:v>0.35000000000000009</c:v>
                </c:pt>
                <c:pt idx="6">
                  <c:v>0.32000000000000012</c:v>
                </c:pt>
                <c:pt idx="7">
                  <c:v>0.45</c:v>
                </c:pt>
                <c:pt idx="9">
                  <c:v>0.32000000000000012</c:v>
                </c:pt>
                <c:pt idx="10">
                  <c:v>0.45</c:v>
                </c:pt>
                <c:pt idx="12">
                  <c:v>0.21000000000000005</c:v>
                </c:pt>
                <c:pt idx="13">
                  <c:v>0.35000000000000009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 Raczej nie</c:v>
                </c:pt>
              </c:strCache>
            </c:strRef>
          </c:tx>
          <c:spPr>
            <a:solidFill>
              <a:srgbClr val="FF6600"/>
            </a:solidFill>
            <a:ln w="23713">
              <a:noFill/>
            </a:ln>
          </c:spPr>
          <c:dLbls>
            <c:spPr>
              <a:noFill/>
              <a:ln w="23713">
                <a:noFill/>
              </a:ln>
            </c:spPr>
            <c:txPr>
              <a:bodyPr/>
              <a:lstStyle/>
              <a:p>
                <a:pPr>
                  <a:defRPr sz="112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Sheet1!$A$2:$A$19</c:f>
              <c:strCache>
                <c:ptCount val="14"/>
                <c:pt idx="0">
                  <c:v>2011 (N=19)</c:v>
                </c:pt>
                <c:pt idx="1">
                  <c:v>2012 (N=20)</c:v>
                </c:pt>
                <c:pt idx="3">
                  <c:v>2011 (N=19)</c:v>
                </c:pt>
                <c:pt idx="4">
                  <c:v>2012 (N=20)</c:v>
                </c:pt>
                <c:pt idx="6">
                  <c:v>2011 (N=19)</c:v>
                </c:pt>
                <c:pt idx="7">
                  <c:v>2012 (N=20)</c:v>
                </c:pt>
                <c:pt idx="9">
                  <c:v>2011 (N=19)</c:v>
                </c:pt>
                <c:pt idx="10">
                  <c:v>2012 (N=20)</c:v>
                </c:pt>
                <c:pt idx="12">
                  <c:v>2011 (N=19)</c:v>
                </c:pt>
                <c:pt idx="13">
                  <c:v>2012 (N=20)</c:v>
                </c:pt>
              </c:strCache>
            </c:strRef>
          </c:cat>
          <c:val>
            <c:numRef>
              <c:f>Sheet1!$D$2:$D$19</c:f>
              <c:numCache>
                <c:formatCode>0%</c:formatCode>
                <c:ptCount val="14"/>
                <c:pt idx="0">
                  <c:v>0.05</c:v>
                </c:pt>
                <c:pt idx="1">
                  <c:v>0.2</c:v>
                </c:pt>
                <c:pt idx="3">
                  <c:v>0.16</c:v>
                </c:pt>
                <c:pt idx="4">
                  <c:v>0.1</c:v>
                </c:pt>
                <c:pt idx="6">
                  <c:v>0.05</c:v>
                </c:pt>
                <c:pt idx="7">
                  <c:v>0.15000000000000005</c:v>
                </c:pt>
                <c:pt idx="9">
                  <c:v>0.1</c:v>
                </c:pt>
                <c:pt idx="12">
                  <c:v>0.11</c:v>
                </c:pt>
                <c:pt idx="13">
                  <c:v>0.1</c:v>
                </c:pt>
              </c:numCache>
            </c:numRef>
          </c:val>
        </c:ser>
        <c:ser>
          <c:idx val="4"/>
          <c:order val="3"/>
          <c:tx>
            <c:strRef>
              <c:f>Sheet1!$E$1</c:f>
              <c:strCache>
                <c:ptCount val="1"/>
                <c:pt idx="0">
                  <c:v>Zdecydowanie nie</c:v>
                </c:pt>
              </c:strCache>
            </c:strRef>
          </c:tx>
          <c:spPr>
            <a:solidFill>
              <a:srgbClr val="FF0000"/>
            </a:solidFill>
            <a:ln w="23713">
              <a:noFill/>
            </a:ln>
          </c:spPr>
          <c:dLbls>
            <c:dLbl>
              <c:idx val="3"/>
              <c:layout>
                <c:manualLayout>
                  <c:x val="2.9422808891312643E-2"/>
                  <c:y val="-2.4470208773661281E-2"/>
                </c:manualLayout>
              </c:layout>
              <c:dLblPos val="ctr"/>
              <c:showVal val="1"/>
            </c:dLbl>
            <c:dLbl>
              <c:idx val="4"/>
              <c:layout>
                <c:manualLayout>
                  <c:x val="0.96472663139329895"/>
                  <c:y val="-1.3753934793800267E-2"/>
                </c:manualLayout>
              </c:layout>
              <c:dLblPos val="ctr"/>
              <c:showVal val="1"/>
            </c:dLbl>
            <c:spPr>
              <a:noFill/>
              <a:ln w="23713">
                <a:noFill/>
              </a:ln>
            </c:spPr>
            <c:txPr>
              <a:bodyPr/>
              <a:lstStyle/>
              <a:p>
                <a:pPr>
                  <a:defRPr sz="112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Sheet1!$A$2:$A$19</c:f>
              <c:strCache>
                <c:ptCount val="14"/>
                <c:pt idx="0">
                  <c:v>2011 (N=19)</c:v>
                </c:pt>
                <c:pt idx="1">
                  <c:v>2012 (N=20)</c:v>
                </c:pt>
                <c:pt idx="3">
                  <c:v>2011 (N=19)</c:v>
                </c:pt>
                <c:pt idx="4">
                  <c:v>2012 (N=20)</c:v>
                </c:pt>
                <c:pt idx="6">
                  <c:v>2011 (N=19)</c:v>
                </c:pt>
                <c:pt idx="7">
                  <c:v>2012 (N=20)</c:v>
                </c:pt>
                <c:pt idx="9">
                  <c:v>2011 (N=19)</c:v>
                </c:pt>
                <c:pt idx="10">
                  <c:v>2012 (N=20)</c:v>
                </c:pt>
                <c:pt idx="12">
                  <c:v>2011 (N=19)</c:v>
                </c:pt>
                <c:pt idx="13">
                  <c:v>2012 (N=20)</c:v>
                </c:pt>
              </c:strCache>
            </c:strRef>
          </c:cat>
          <c:val>
            <c:numRef>
              <c:f>Sheet1!$E$2:$E$19</c:f>
              <c:numCache>
                <c:formatCode>General</c:formatCode>
                <c:ptCount val="14"/>
                <c:pt idx="0" formatCode="0%">
                  <c:v>0.11</c:v>
                </c:pt>
                <c:pt idx="4" formatCode="0%">
                  <c:v>0.05</c:v>
                </c:pt>
                <c:pt idx="6" formatCode="0%">
                  <c:v>0.05</c:v>
                </c:pt>
              </c:numCache>
            </c:numRef>
          </c:val>
        </c:ser>
        <c:dLbls>
          <c:showVal val="1"/>
        </c:dLbls>
        <c:gapWidth val="40"/>
        <c:overlap val="100"/>
        <c:axId val="89789184"/>
        <c:axId val="89790720"/>
      </c:barChart>
      <c:catAx>
        <c:axId val="89789184"/>
        <c:scaling>
          <c:orientation val="minMax"/>
        </c:scaling>
        <c:axPos val="l"/>
        <c:numFmt formatCode="General" sourceLinked="1"/>
        <c:tickLblPos val="nextTo"/>
        <c:spPr>
          <a:ln w="2964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12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89790720"/>
        <c:crosses val="autoZero"/>
        <c:auto val="1"/>
        <c:lblAlgn val="ctr"/>
        <c:lblOffset val="100"/>
        <c:tickLblSkip val="1"/>
        <c:tickMarkSkip val="1"/>
      </c:catAx>
      <c:valAx>
        <c:axId val="89790720"/>
        <c:scaling>
          <c:orientation val="minMax"/>
          <c:max val="1"/>
          <c:min val="0"/>
        </c:scaling>
        <c:delete val="1"/>
        <c:axPos val="b"/>
        <c:numFmt formatCode="0%" sourceLinked="1"/>
        <c:tickLblPos val="none"/>
        <c:crossAx val="89789184"/>
        <c:crosses val="autoZero"/>
        <c:crossBetween val="between"/>
      </c:valAx>
      <c:spPr>
        <a:noFill/>
        <a:ln w="23713">
          <a:noFill/>
        </a:ln>
      </c:spPr>
    </c:plotArea>
    <c:legend>
      <c:legendPos val="b"/>
      <c:layout>
        <c:manualLayout>
          <c:xMode val="edge"/>
          <c:yMode val="edge"/>
          <c:x val="1.4109347442680775E-2"/>
          <c:y val="0.9132231404958675"/>
          <c:w val="0.98589065255731989"/>
          <c:h val="8.6776859504132248E-2"/>
        </c:manualLayout>
      </c:layout>
      <c:spPr>
        <a:noFill/>
        <a:ln w="23713">
          <a:noFill/>
        </a:ln>
      </c:spPr>
      <c:txPr>
        <a:bodyPr/>
        <a:lstStyle/>
        <a:p>
          <a:pPr>
            <a:defRPr sz="1027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1120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20084121976866456"/>
          <c:y val="0.1126005361930295"/>
          <c:w val="0.64458464773922186"/>
          <c:h val="0.89008042895442352"/>
        </c:manualLayout>
      </c:layout>
      <c:barChart>
        <c:barDir val="bar"/>
        <c:grouping val="clustered"/>
        <c:ser>
          <c:idx val="3"/>
          <c:order val="0"/>
          <c:tx>
            <c:strRef>
              <c:f>Sheet1!$B$1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rgbClr val="0066FF"/>
            </a:solidFill>
            <a:ln w="11639">
              <a:noFill/>
              <a:prstDash val="solid"/>
            </a:ln>
          </c:spPr>
          <c:dLbls>
            <c:spPr>
              <a:noFill/>
              <a:ln w="23278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Sheet1!$A$2:$A$5</c:f>
              <c:strCache>
                <c:ptCount val="4"/>
                <c:pt idx="0">
                  <c:v>Na sali, kieszonki, stojaki</c:v>
                </c:pt>
                <c:pt idx="1">
                  <c:v>Przy okienku, na ladzie</c:v>
                </c:pt>
                <c:pt idx="2">
                  <c:v>W innym miejscu </c:v>
                </c:pt>
                <c:pt idx="3">
                  <c:v>Nie ma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4"/>
                <c:pt idx="0">
                  <c:v>1</c:v>
                </c:pt>
                <c:pt idx="1">
                  <c:v>0.25</c:v>
                </c:pt>
                <c:pt idx="2">
                  <c:v>0.2</c:v>
                </c:pt>
              </c:numCache>
            </c:numRef>
          </c:val>
        </c:ser>
        <c:ser>
          <c:idx val="4"/>
          <c:order val="1"/>
          <c:tx>
            <c:strRef>
              <c:f>Sheet1!$C$1</c:f>
              <c:strCache>
                <c:ptCount val="1"/>
                <c:pt idx="0">
                  <c:v>2011 (N=20)</c:v>
                </c:pt>
              </c:strCache>
            </c:strRef>
          </c:tx>
          <c:spPr>
            <a:solidFill>
              <a:srgbClr val="FF6600"/>
            </a:solidFill>
            <a:ln w="23278">
              <a:noFill/>
            </a:ln>
          </c:spPr>
          <c:dLbls>
            <c:spPr>
              <a:noFill/>
              <a:ln w="23278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Sheet1!$A$2:$A$5</c:f>
              <c:strCache>
                <c:ptCount val="4"/>
                <c:pt idx="0">
                  <c:v>Na sali, kieszonki, stojaki</c:v>
                </c:pt>
                <c:pt idx="1">
                  <c:v>Przy okienku, na ladzie</c:v>
                </c:pt>
                <c:pt idx="2">
                  <c:v>W innym miejscu </c:v>
                </c:pt>
                <c:pt idx="3">
                  <c:v>Nie ma</c:v>
                </c:pt>
              </c:strCache>
            </c:strRef>
          </c:cat>
          <c:val>
            <c:numRef>
              <c:f>Sheet1!$C$2:$C$5</c:f>
              <c:numCache>
                <c:formatCode>0%</c:formatCode>
                <c:ptCount val="4"/>
                <c:pt idx="0">
                  <c:v>0.95000000000000018</c:v>
                </c:pt>
                <c:pt idx="1">
                  <c:v>0.1</c:v>
                </c:pt>
                <c:pt idx="3">
                  <c:v>0.05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2010 (N=20)</c:v>
                </c:pt>
              </c:strCache>
            </c:strRef>
          </c:tx>
          <c:spPr>
            <a:solidFill>
              <a:srgbClr val="FFCC00"/>
            </a:solidFill>
            <a:ln w="23278">
              <a:noFill/>
            </a:ln>
          </c:spPr>
          <c:dLbls>
            <c:spPr>
              <a:noFill/>
              <a:ln w="23278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Sheet1!$A$2:$A$5</c:f>
              <c:strCache>
                <c:ptCount val="4"/>
                <c:pt idx="0">
                  <c:v>Na sali, kieszonki, stojaki</c:v>
                </c:pt>
                <c:pt idx="1">
                  <c:v>Przy okienku, na ladzie</c:v>
                </c:pt>
                <c:pt idx="2">
                  <c:v>W innym miejscu </c:v>
                </c:pt>
                <c:pt idx="3">
                  <c:v>Nie ma</c:v>
                </c:pt>
              </c:strCache>
            </c:strRef>
          </c:cat>
          <c:val>
            <c:numRef>
              <c:f>Sheet1!$D$2:$D$5</c:f>
              <c:numCache>
                <c:formatCode>0%</c:formatCode>
                <c:ptCount val="4"/>
                <c:pt idx="0">
                  <c:v>0.5</c:v>
                </c:pt>
                <c:pt idx="1">
                  <c:v>0.15000000000000005</c:v>
                </c:pt>
                <c:pt idx="2">
                  <c:v>0.3000000000000001</c:v>
                </c:pt>
                <c:pt idx="3">
                  <c:v>0.1</c:v>
                </c:pt>
              </c:numCache>
            </c:numRef>
          </c:val>
        </c:ser>
        <c:dLbls>
          <c:showVal val="1"/>
        </c:dLbls>
        <c:gapWidth val="60"/>
        <c:axId val="74405376"/>
        <c:axId val="74406912"/>
      </c:barChart>
      <c:catAx>
        <c:axId val="74405376"/>
        <c:scaling>
          <c:orientation val="maxMin"/>
        </c:scaling>
        <c:axPos val="l"/>
        <c:numFmt formatCode="General" sourceLinked="1"/>
        <c:tickLblPos val="nextTo"/>
        <c:spPr>
          <a:ln w="291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1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74406912"/>
        <c:crosses val="autoZero"/>
        <c:auto val="1"/>
        <c:lblAlgn val="ctr"/>
        <c:lblOffset val="100"/>
        <c:tickLblSkip val="1"/>
        <c:tickMarkSkip val="1"/>
      </c:catAx>
      <c:valAx>
        <c:axId val="74406912"/>
        <c:scaling>
          <c:orientation val="minMax"/>
          <c:min val="0"/>
        </c:scaling>
        <c:delete val="1"/>
        <c:axPos val="t"/>
        <c:numFmt formatCode="0%" sourceLinked="1"/>
        <c:tickLblPos val="none"/>
        <c:crossAx val="74405376"/>
        <c:crosses val="autoZero"/>
        <c:crossBetween val="between"/>
      </c:valAx>
      <c:spPr>
        <a:noFill/>
        <a:ln w="23278">
          <a:noFill/>
        </a:ln>
      </c:spPr>
    </c:plotArea>
    <c:legend>
      <c:legendPos val="t"/>
      <c:layout>
        <c:manualLayout>
          <c:xMode val="edge"/>
          <c:yMode val="edge"/>
          <c:x val="0.15562565720294427"/>
          <c:y val="2.6809651474530853E-3"/>
          <c:w val="0.64353312302839161"/>
          <c:h val="7.5067024128686433E-2"/>
        </c:manualLayout>
      </c:layout>
      <c:spPr>
        <a:solidFill>
          <a:schemeClr val="bg1"/>
        </a:solidFill>
        <a:ln w="23278">
          <a:noFill/>
        </a:ln>
      </c:spPr>
      <c:txPr>
        <a:bodyPr/>
        <a:lstStyle/>
        <a:p>
          <a:pPr>
            <a:defRPr sz="1008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1100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11877828054298652"/>
          <c:y val="4.0322580645161359E-3"/>
          <c:w val="0.84615384615384692"/>
          <c:h val="0.84274193548387266"/>
        </c:manualLayout>
      </c:layout>
      <c:barChart>
        <c:barDir val="bar"/>
        <c:grouping val="stacked"/>
        <c:ser>
          <c:idx val="0"/>
          <c:order val="0"/>
          <c:tx>
            <c:strRef>
              <c:f>Sheet1!$B$1</c:f>
              <c:strCache>
                <c:ptCount val="1"/>
                <c:pt idx="0">
                  <c:v>Tak</c:v>
                </c:pt>
              </c:strCache>
            </c:strRef>
          </c:tx>
          <c:spPr>
            <a:solidFill>
              <a:schemeClr val="accent1"/>
            </a:solidFill>
            <a:ln w="23282">
              <a:noFill/>
            </a:ln>
          </c:spPr>
          <c:dLbls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Sheet1!$A$2:$A$7</c:f>
              <c:strCache>
                <c:ptCount val="3"/>
                <c:pt idx="0">
                  <c:v>2012 (N=20)</c:v>
                </c:pt>
                <c:pt idx="1">
                  <c:v>2011 (N=19)</c:v>
                </c:pt>
                <c:pt idx="2">
                  <c:v>2010 (N=18)</c:v>
                </c:pt>
              </c:strCache>
            </c:strRef>
          </c:cat>
          <c:val>
            <c:numRef>
              <c:f>Sheet1!$B$2:$B$7</c:f>
              <c:numCache>
                <c:formatCode>0%</c:formatCode>
                <c:ptCount val="3"/>
                <c:pt idx="0">
                  <c:v>1</c:v>
                </c:pt>
                <c:pt idx="1">
                  <c:v>1</c:v>
                </c:pt>
                <c:pt idx="2">
                  <c:v>0.94000000000000017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Nie</c:v>
                </c:pt>
              </c:strCache>
            </c:strRef>
          </c:tx>
          <c:spPr>
            <a:solidFill>
              <a:schemeClr val="bg1">
                <a:lumMod val="75000"/>
              </a:schemeClr>
            </a:solidFill>
            <a:ln w="23282">
              <a:noFill/>
            </a:ln>
          </c:spPr>
          <c:dLbls>
            <c:dLbl>
              <c:idx val="1"/>
              <c:layout>
                <c:manualLayout>
                  <c:x val="0.9717194570135762"/>
                  <c:y val="1.2268369853378532E-2"/>
                </c:manualLayout>
              </c:layout>
              <c:dLblPos val="ctr"/>
              <c:showVal val="1"/>
            </c:dLbl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Sheet1!$A$2:$A$7</c:f>
              <c:strCache>
                <c:ptCount val="3"/>
                <c:pt idx="0">
                  <c:v>2012 (N=20)</c:v>
                </c:pt>
                <c:pt idx="1">
                  <c:v>2011 (N=19)</c:v>
                </c:pt>
                <c:pt idx="2">
                  <c:v>2010 (N=18)</c:v>
                </c:pt>
              </c:strCache>
            </c:strRef>
          </c:cat>
          <c:val>
            <c:numRef>
              <c:f>Sheet1!$C$2:$C$7</c:f>
              <c:numCache>
                <c:formatCode>General</c:formatCode>
                <c:ptCount val="3"/>
                <c:pt idx="2" formatCode="0%">
                  <c:v>6.0000000000000019E-2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Nie dotyczy</c:v>
                </c:pt>
              </c:strCache>
            </c:strRef>
          </c:tx>
          <c:spPr>
            <a:solidFill>
              <a:srgbClr val="969696"/>
            </a:solidFill>
            <a:ln w="23282">
              <a:noFill/>
            </a:ln>
          </c:spPr>
          <c:dLbls>
            <c:dLbl>
              <c:idx val="2"/>
              <c:layout>
                <c:manualLayout>
                  <c:x val="0.97624434389140269"/>
                  <c:y val="1.4956828076609989E-2"/>
                </c:manualLayout>
              </c:layout>
              <c:dLblPos val="ctr"/>
              <c:showVal val="1"/>
            </c:dLbl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Sheet1!$A$2:$A$7</c:f>
              <c:strCache>
                <c:ptCount val="3"/>
                <c:pt idx="0">
                  <c:v>2012 (N=20)</c:v>
                </c:pt>
                <c:pt idx="1">
                  <c:v>2011 (N=19)</c:v>
                </c:pt>
                <c:pt idx="2">
                  <c:v>2010 (N=18)</c:v>
                </c:pt>
              </c:strCache>
            </c:strRef>
          </c:cat>
          <c:val>
            <c:numRef>
              <c:f>Sheet1!$D$2:$D$7</c:f>
              <c:numCache>
                <c:formatCode>General</c:formatCode>
                <c:ptCount val="3"/>
              </c:numCache>
            </c:numRef>
          </c:val>
        </c:ser>
        <c:dLbls>
          <c:showVal val="1"/>
        </c:dLbls>
        <c:gapWidth val="60"/>
        <c:overlap val="100"/>
        <c:axId val="74010624"/>
        <c:axId val="74418432"/>
      </c:barChart>
      <c:catAx>
        <c:axId val="74010624"/>
        <c:scaling>
          <c:orientation val="maxMin"/>
        </c:scaling>
        <c:axPos val="l"/>
        <c:numFmt formatCode="General" sourceLinked="1"/>
        <c:tickLblPos val="nextTo"/>
        <c:spPr>
          <a:ln w="291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1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74418432"/>
        <c:crosses val="autoZero"/>
        <c:auto val="1"/>
        <c:lblAlgn val="ctr"/>
        <c:lblOffset val="100"/>
        <c:tickLblSkip val="1"/>
        <c:tickMarkSkip val="1"/>
      </c:catAx>
      <c:valAx>
        <c:axId val="74418432"/>
        <c:scaling>
          <c:orientation val="minMax"/>
          <c:max val="1"/>
          <c:min val="0"/>
        </c:scaling>
        <c:delete val="1"/>
        <c:axPos val="t"/>
        <c:numFmt formatCode="0%" sourceLinked="1"/>
        <c:tickLblPos val="none"/>
        <c:crossAx val="74010624"/>
        <c:crosses val="autoZero"/>
        <c:crossBetween val="between"/>
        <c:majorUnit val="0.2"/>
      </c:valAx>
      <c:spPr>
        <a:noFill/>
        <a:ln w="23282">
          <a:noFill/>
        </a:ln>
      </c:spPr>
    </c:plotArea>
    <c:legend>
      <c:legendPos val="b"/>
      <c:layout/>
    </c:legend>
    <c:plotVisOnly val="1"/>
    <c:dispBlanksAs val="gap"/>
  </c:chart>
  <c:spPr>
    <a:noFill/>
    <a:ln>
      <a:noFill/>
    </a:ln>
  </c:spPr>
  <c:txPr>
    <a:bodyPr/>
    <a:lstStyle/>
    <a:p>
      <a:pPr>
        <a:defRPr sz="1100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  <c:userShapes r:id="rId2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11877828054298652"/>
          <c:y val="4.0322580645161359E-3"/>
          <c:w val="0.84615384615384692"/>
          <c:h val="0.84274193548387266"/>
        </c:manualLayout>
      </c:layout>
      <c:barChart>
        <c:barDir val="bar"/>
        <c:grouping val="stacked"/>
        <c:ser>
          <c:idx val="0"/>
          <c:order val="0"/>
          <c:tx>
            <c:strRef>
              <c:f>Sheet1!$B$1</c:f>
              <c:strCache>
                <c:ptCount val="1"/>
                <c:pt idx="0">
                  <c:v>Tak</c:v>
                </c:pt>
              </c:strCache>
            </c:strRef>
          </c:tx>
          <c:spPr>
            <a:solidFill>
              <a:schemeClr val="accent1"/>
            </a:solidFill>
            <a:ln w="23282">
              <a:noFill/>
            </a:ln>
          </c:spPr>
          <c:dLbls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Sheet1!$A$2:$A$7</c:f>
              <c:strCache>
                <c:ptCount val="3"/>
                <c:pt idx="0">
                  <c:v>2012 (N=20)</c:v>
                </c:pt>
                <c:pt idx="1">
                  <c:v>2011 (N=19)</c:v>
                </c:pt>
                <c:pt idx="2">
                  <c:v>2010 (N=18)</c:v>
                </c:pt>
              </c:strCache>
            </c:strRef>
          </c:cat>
          <c:val>
            <c:numRef>
              <c:f>Sheet1!$B$2:$B$7</c:f>
              <c:numCache>
                <c:formatCode>0%</c:formatCode>
                <c:ptCount val="3"/>
                <c:pt idx="0">
                  <c:v>1</c:v>
                </c:pt>
                <c:pt idx="1">
                  <c:v>1</c:v>
                </c:pt>
                <c:pt idx="2">
                  <c:v>1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Nie</c:v>
                </c:pt>
              </c:strCache>
            </c:strRef>
          </c:tx>
          <c:spPr>
            <a:solidFill>
              <a:srgbClr val="C0C0C0"/>
            </a:solidFill>
            <a:ln w="23282">
              <a:noFill/>
            </a:ln>
          </c:spPr>
          <c:dLbls>
            <c:dLbl>
              <c:idx val="1"/>
              <c:layout>
                <c:manualLayout>
                  <c:x val="0.9717194570135762"/>
                  <c:y val="1.2268658453083087E-2"/>
                </c:manualLayout>
              </c:layout>
              <c:dLblPos val="ctr"/>
              <c:showVal val="1"/>
            </c:dLbl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Sheet1!$A$2:$A$7</c:f>
              <c:strCache>
                <c:ptCount val="3"/>
                <c:pt idx="0">
                  <c:v>2012 (N=20)</c:v>
                </c:pt>
                <c:pt idx="1">
                  <c:v>2011 (N=19)</c:v>
                </c:pt>
                <c:pt idx="2">
                  <c:v>2010 (N=18)</c:v>
                </c:pt>
              </c:strCache>
            </c:strRef>
          </c:cat>
          <c:val>
            <c:numRef>
              <c:f>Sheet1!$C$2:$C$7</c:f>
              <c:numCache>
                <c:formatCode>General</c:formatCode>
                <c:ptCount val="3"/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Nie dotyczy</c:v>
                </c:pt>
              </c:strCache>
            </c:strRef>
          </c:tx>
          <c:spPr>
            <a:solidFill>
              <a:srgbClr val="969696"/>
            </a:solidFill>
            <a:ln w="23282">
              <a:noFill/>
            </a:ln>
          </c:spPr>
          <c:dLbls>
            <c:dLbl>
              <c:idx val="2"/>
              <c:layout>
                <c:manualLayout>
                  <c:x val="0.97624434389140269"/>
                  <c:y val="1.4956986083084736E-2"/>
                </c:manualLayout>
              </c:layout>
              <c:dLblPos val="ctr"/>
              <c:showVal val="1"/>
            </c:dLbl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Sheet1!$A$2:$A$7</c:f>
              <c:strCache>
                <c:ptCount val="3"/>
                <c:pt idx="0">
                  <c:v>2012 (N=20)</c:v>
                </c:pt>
                <c:pt idx="1">
                  <c:v>2011 (N=19)</c:v>
                </c:pt>
                <c:pt idx="2">
                  <c:v>2010 (N=18)</c:v>
                </c:pt>
              </c:strCache>
            </c:strRef>
          </c:cat>
          <c:val>
            <c:numRef>
              <c:f>Sheet1!$D$2:$D$7</c:f>
              <c:numCache>
                <c:formatCode>General</c:formatCode>
                <c:ptCount val="3"/>
              </c:numCache>
            </c:numRef>
          </c:val>
        </c:ser>
        <c:dLbls>
          <c:showVal val="1"/>
        </c:dLbls>
        <c:gapWidth val="60"/>
        <c:overlap val="100"/>
        <c:axId val="74645888"/>
        <c:axId val="74647424"/>
      </c:barChart>
      <c:catAx>
        <c:axId val="74645888"/>
        <c:scaling>
          <c:orientation val="maxMin"/>
        </c:scaling>
        <c:axPos val="l"/>
        <c:numFmt formatCode="General" sourceLinked="1"/>
        <c:tickLblPos val="nextTo"/>
        <c:spPr>
          <a:ln w="291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1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74647424"/>
        <c:crosses val="autoZero"/>
        <c:auto val="1"/>
        <c:lblAlgn val="ctr"/>
        <c:lblOffset val="100"/>
        <c:tickLblSkip val="1"/>
        <c:tickMarkSkip val="1"/>
      </c:catAx>
      <c:valAx>
        <c:axId val="74647424"/>
        <c:scaling>
          <c:orientation val="minMax"/>
          <c:max val="1"/>
          <c:min val="0"/>
        </c:scaling>
        <c:delete val="1"/>
        <c:axPos val="t"/>
        <c:numFmt formatCode="0%" sourceLinked="1"/>
        <c:tickLblPos val="none"/>
        <c:crossAx val="74645888"/>
        <c:crosses val="autoZero"/>
        <c:crossBetween val="between"/>
        <c:majorUnit val="0.2"/>
      </c:valAx>
      <c:spPr>
        <a:noFill/>
        <a:ln w="23282">
          <a:noFill/>
        </a:ln>
      </c:spPr>
    </c:plotArea>
    <c:legend>
      <c:legendPos val="b"/>
      <c:layout/>
    </c:legend>
    <c:plotVisOnly val="1"/>
    <c:dispBlanksAs val="gap"/>
  </c:chart>
  <c:spPr>
    <a:noFill/>
    <a:ln>
      <a:noFill/>
    </a:ln>
  </c:spPr>
  <c:txPr>
    <a:bodyPr/>
    <a:lstStyle/>
    <a:p>
      <a:pPr>
        <a:defRPr sz="1100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l-PL"/>
  <c:chart>
    <c:autoTitleDeleted val="1"/>
    <c:plotArea>
      <c:layout>
        <c:manualLayout>
          <c:layoutTarget val="inner"/>
          <c:xMode val="edge"/>
          <c:yMode val="edge"/>
          <c:x val="0.20715036803364867"/>
          <c:y val="0.1126005361930295"/>
          <c:w val="0.63827549947423823"/>
          <c:h val="0.89008042895442352"/>
        </c:manualLayout>
      </c:layout>
      <c:barChart>
        <c:barDir val="bar"/>
        <c:grouping val="clustered"/>
        <c:ser>
          <c:idx val="3"/>
          <c:order val="0"/>
          <c:tx>
            <c:strRef>
              <c:f>Sheet1!$B$1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rgbClr val="0066FF"/>
            </a:solidFill>
            <a:ln w="11639">
              <a:noFill/>
              <a:prstDash val="solid"/>
            </a:ln>
          </c:spPr>
          <c:dLbls>
            <c:spPr>
              <a:noFill/>
              <a:ln w="23278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Sheet1!$A$2:$A$6</c:f>
              <c:strCache>
                <c:ptCount val="3"/>
                <c:pt idx="0">
                  <c:v>Na sali, kieszonki, stojaki</c:v>
                </c:pt>
                <c:pt idx="1">
                  <c:v>Przy okienku, na ladzie</c:v>
                </c:pt>
                <c:pt idx="2">
                  <c:v>W informacji, przy punkcie informacyjnym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3"/>
                <c:pt idx="0">
                  <c:v>0.95000000000000018</c:v>
                </c:pt>
                <c:pt idx="1">
                  <c:v>0.2</c:v>
                </c:pt>
                <c:pt idx="2">
                  <c:v>0.15000000000000005</c:v>
                </c:pt>
              </c:numCache>
            </c:numRef>
          </c:val>
        </c:ser>
        <c:ser>
          <c:idx val="4"/>
          <c:order val="1"/>
          <c:tx>
            <c:strRef>
              <c:f>Sheet1!$C$1</c:f>
              <c:strCache>
                <c:ptCount val="1"/>
                <c:pt idx="0">
                  <c:v>2011 (N=20)</c:v>
                </c:pt>
              </c:strCache>
            </c:strRef>
          </c:tx>
          <c:spPr>
            <a:solidFill>
              <a:srgbClr val="FF6600"/>
            </a:solidFill>
            <a:ln w="23278">
              <a:noFill/>
            </a:ln>
          </c:spPr>
          <c:dLbls>
            <c:spPr>
              <a:noFill/>
              <a:ln w="23278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Sheet1!$A$2:$A$6</c:f>
              <c:strCache>
                <c:ptCount val="3"/>
                <c:pt idx="0">
                  <c:v>Na sali, kieszonki, stojaki</c:v>
                </c:pt>
                <c:pt idx="1">
                  <c:v>Przy okienku, na ladzie</c:v>
                </c:pt>
                <c:pt idx="2">
                  <c:v>W informacji, przy punkcie informacyjnym</c:v>
                </c:pt>
              </c:strCache>
            </c:strRef>
          </c:cat>
          <c:val>
            <c:numRef>
              <c:f>Sheet1!$C$2:$C$6</c:f>
              <c:numCache>
                <c:formatCode>0%</c:formatCode>
                <c:ptCount val="3"/>
                <c:pt idx="0">
                  <c:v>1</c:v>
                </c:pt>
                <c:pt idx="1">
                  <c:v>0.1</c:v>
                </c:pt>
                <c:pt idx="2">
                  <c:v>0.05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2010 (N=20)</c:v>
                </c:pt>
              </c:strCache>
            </c:strRef>
          </c:tx>
          <c:spPr>
            <a:solidFill>
              <a:srgbClr val="FFCC00"/>
            </a:solidFill>
            <a:ln w="23278">
              <a:noFill/>
            </a:ln>
          </c:spPr>
          <c:dLbls>
            <c:spPr>
              <a:noFill/>
              <a:ln w="23278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Sheet1!$A$2:$A$6</c:f>
              <c:strCache>
                <c:ptCount val="3"/>
                <c:pt idx="0">
                  <c:v>Na sali, kieszonki, stojaki</c:v>
                </c:pt>
                <c:pt idx="1">
                  <c:v>Przy okienku, na ladzie</c:v>
                </c:pt>
                <c:pt idx="2">
                  <c:v>W informacji, przy punkcie informacyjnym</c:v>
                </c:pt>
              </c:strCache>
            </c:strRef>
          </c:cat>
          <c:val>
            <c:numRef>
              <c:f>Sheet1!$D$2:$D$6</c:f>
              <c:numCache>
                <c:formatCode>0%</c:formatCode>
                <c:ptCount val="3"/>
                <c:pt idx="0">
                  <c:v>0.55000000000000004</c:v>
                </c:pt>
                <c:pt idx="1">
                  <c:v>0.45</c:v>
                </c:pt>
                <c:pt idx="2">
                  <c:v>0.5</c:v>
                </c:pt>
              </c:numCache>
            </c:numRef>
          </c:val>
        </c:ser>
        <c:dLbls>
          <c:showVal val="1"/>
        </c:dLbls>
        <c:gapWidth val="60"/>
        <c:axId val="74855936"/>
        <c:axId val="74857472"/>
      </c:barChart>
      <c:catAx>
        <c:axId val="74855936"/>
        <c:scaling>
          <c:orientation val="maxMin"/>
        </c:scaling>
        <c:axPos val="l"/>
        <c:numFmt formatCode="General" sourceLinked="1"/>
        <c:tickLblPos val="nextTo"/>
        <c:spPr>
          <a:ln w="291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1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74857472"/>
        <c:crosses val="autoZero"/>
        <c:auto val="1"/>
        <c:lblAlgn val="ctr"/>
        <c:lblOffset val="100"/>
        <c:tickLblSkip val="1"/>
        <c:tickMarkSkip val="1"/>
      </c:catAx>
      <c:valAx>
        <c:axId val="74857472"/>
        <c:scaling>
          <c:orientation val="minMax"/>
          <c:min val="0"/>
        </c:scaling>
        <c:delete val="1"/>
        <c:axPos val="t"/>
        <c:numFmt formatCode="0%" sourceLinked="1"/>
        <c:tickLblPos val="none"/>
        <c:crossAx val="74855936"/>
        <c:crosses val="autoZero"/>
        <c:crossBetween val="between"/>
      </c:valAx>
      <c:spPr>
        <a:noFill/>
        <a:ln w="23278">
          <a:noFill/>
        </a:ln>
      </c:spPr>
    </c:plotArea>
    <c:legend>
      <c:legendPos val="t"/>
      <c:layout>
        <c:manualLayout>
          <c:xMode val="edge"/>
          <c:yMode val="edge"/>
          <c:x val="0.15562565720294427"/>
          <c:y val="2.6809651474530853E-3"/>
          <c:w val="0.64353312302839161"/>
          <c:h val="7.5067024128686433E-2"/>
        </c:manualLayout>
      </c:layout>
      <c:spPr>
        <a:solidFill>
          <a:schemeClr val="bg1"/>
        </a:solidFill>
        <a:ln w="23278">
          <a:noFill/>
        </a:ln>
      </c:spPr>
      <c:txPr>
        <a:bodyPr/>
        <a:lstStyle/>
        <a:p>
          <a:pPr>
            <a:defRPr sz="1008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1100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11877828054298652"/>
          <c:y val="4.0322580645161359E-3"/>
          <c:w val="0.84615384615384692"/>
          <c:h val="0.84274193548387266"/>
        </c:manualLayout>
      </c:layout>
      <c:barChart>
        <c:barDir val="bar"/>
        <c:grouping val="stacked"/>
        <c:ser>
          <c:idx val="0"/>
          <c:order val="0"/>
          <c:tx>
            <c:strRef>
              <c:f>Sheet1!$B$1</c:f>
              <c:strCache>
                <c:ptCount val="1"/>
                <c:pt idx="0">
                  <c:v>Tak</c:v>
                </c:pt>
              </c:strCache>
            </c:strRef>
          </c:tx>
          <c:spPr>
            <a:solidFill>
              <a:schemeClr val="accent1"/>
            </a:solidFill>
            <a:ln w="23282">
              <a:noFill/>
            </a:ln>
          </c:spPr>
          <c:dLbls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Sheet1!$A$2:$A$7</c:f>
              <c:strCache>
                <c:ptCount val="3"/>
                <c:pt idx="0">
                  <c:v>2012 (N=20)</c:v>
                </c:pt>
                <c:pt idx="1">
                  <c:v>2011 (N=20)</c:v>
                </c:pt>
                <c:pt idx="2">
                  <c:v>2010 (N=20)</c:v>
                </c:pt>
              </c:strCache>
            </c:strRef>
          </c:cat>
          <c:val>
            <c:numRef>
              <c:f>Sheet1!$B$2:$B$7</c:f>
              <c:numCache>
                <c:formatCode>0%</c:formatCode>
                <c:ptCount val="3"/>
                <c:pt idx="0">
                  <c:v>1</c:v>
                </c:pt>
                <c:pt idx="1">
                  <c:v>0.95000000000000018</c:v>
                </c:pt>
                <c:pt idx="2">
                  <c:v>1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Nie</c:v>
                </c:pt>
              </c:strCache>
            </c:strRef>
          </c:tx>
          <c:spPr>
            <a:solidFill>
              <a:schemeClr val="bg1">
                <a:lumMod val="75000"/>
              </a:schemeClr>
            </a:solidFill>
            <a:ln w="23282">
              <a:noFill/>
            </a:ln>
          </c:spPr>
          <c:dLbls>
            <c:dLbl>
              <c:idx val="1"/>
              <c:layout>
                <c:manualLayout>
                  <c:x val="1.9048207476061239E-3"/>
                  <c:y val="6.3647630798182482E-3"/>
                </c:manualLayout>
              </c:layout>
              <c:dLblPos val="ctr"/>
              <c:showVal val="1"/>
            </c:dLbl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Sheet1!$A$2:$A$7</c:f>
              <c:strCache>
                <c:ptCount val="3"/>
                <c:pt idx="0">
                  <c:v>2012 (N=20)</c:v>
                </c:pt>
                <c:pt idx="1">
                  <c:v>2011 (N=20)</c:v>
                </c:pt>
                <c:pt idx="2">
                  <c:v>2010 (N=20)</c:v>
                </c:pt>
              </c:strCache>
            </c:strRef>
          </c:cat>
          <c:val>
            <c:numRef>
              <c:f>Sheet1!$C$2:$C$7</c:f>
              <c:numCache>
                <c:formatCode>0%</c:formatCode>
                <c:ptCount val="3"/>
                <c:pt idx="1">
                  <c:v>0.05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Nie dotyczy</c:v>
                </c:pt>
              </c:strCache>
            </c:strRef>
          </c:tx>
          <c:spPr>
            <a:solidFill>
              <a:srgbClr val="969696"/>
            </a:solidFill>
            <a:ln w="23282">
              <a:noFill/>
            </a:ln>
          </c:spPr>
          <c:dLbls>
            <c:dLbl>
              <c:idx val="2"/>
              <c:layout>
                <c:manualLayout>
                  <c:x val="0.97624434389140269"/>
                  <c:y val="1.4956828076609989E-2"/>
                </c:manualLayout>
              </c:layout>
              <c:dLblPos val="ctr"/>
              <c:showVal val="1"/>
            </c:dLbl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Sheet1!$A$2:$A$7</c:f>
              <c:strCache>
                <c:ptCount val="3"/>
                <c:pt idx="0">
                  <c:v>2012 (N=20)</c:v>
                </c:pt>
                <c:pt idx="1">
                  <c:v>2011 (N=20)</c:v>
                </c:pt>
                <c:pt idx="2">
                  <c:v>2010 (N=20)</c:v>
                </c:pt>
              </c:strCache>
            </c:strRef>
          </c:cat>
          <c:val>
            <c:numRef>
              <c:f>Sheet1!$D$2:$D$7</c:f>
              <c:numCache>
                <c:formatCode>General</c:formatCode>
                <c:ptCount val="3"/>
              </c:numCache>
            </c:numRef>
          </c:val>
        </c:ser>
        <c:dLbls>
          <c:showVal val="1"/>
        </c:dLbls>
        <c:gapWidth val="60"/>
        <c:overlap val="100"/>
        <c:axId val="75191040"/>
        <c:axId val="75192576"/>
      </c:barChart>
      <c:catAx>
        <c:axId val="75191040"/>
        <c:scaling>
          <c:orientation val="maxMin"/>
        </c:scaling>
        <c:axPos val="l"/>
        <c:numFmt formatCode="General" sourceLinked="1"/>
        <c:tickLblPos val="nextTo"/>
        <c:spPr>
          <a:ln w="291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1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75192576"/>
        <c:crosses val="autoZero"/>
        <c:auto val="1"/>
        <c:lblAlgn val="ctr"/>
        <c:lblOffset val="100"/>
        <c:tickLblSkip val="1"/>
        <c:tickMarkSkip val="1"/>
      </c:catAx>
      <c:valAx>
        <c:axId val="75192576"/>
        <c:scaling>
          <c:orientation val="minMax"/>
          <c:max val="1"/>
          <c:min val="0"/>
        </c:scaling>
        <c:delete val="1"/>
        <c:axPos val="t"/>
        <c:numFmt formatCode="0%" sourceLinked="1"/>
        <c:tickLblPos val="none"/>
        <c:crossAx val="75191040"/>
        <c:crosses val="autoZero"/>
        <c:crossBetween val="between"/>
        <c:majorUnit val="0.2"/>
      </c:valAx>
      <c:spPr>
        <a:noFill/>
        <a:ln w="23282">
          <a:noFill/>
        </a:ln>
      </c:spPr>
    </c:plotArea>
    <c:plotVisOnly val="1"/>
    <c:dispBlanksAs val="gap"/>
  </c:chart>
  <c:spPr>
    <a:noFill/>
    <a:ln>
      <a:noFill/>
    </a:ln>
  </c:spPr>
  <c:txPr>
    <a:bodyPr/>
    <a:lstStyle/>
    <a:p>
      <a:pPr>
        <a:defRPr sz="1100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11877828054298652"/>
          <c:y val="4.0322580645161359E-3"/>
          <c:w val="0.84615384615384692"/>
          <c:h val="0.84274193548387266"/>
        </c:manualLayout>
      </c:layout>
      <c:barChart>
        <c:barDir val="bar"/>
        <c:grouping val="stacked"/>
        <c:ser>
          <c:idx val="0"/>
          <c:order val="0"/>
          <c:tx>
            <c:strRef>
              <c:f>Sheet1!$B$1</c:f>
              <c:strCache>
                <c:ptCount val="1"/>
                <c:pt idx="0">
                  <c:v>Tak</c:v>
                </c:pt>
              </c:strCache>
            </c:strRef>
          </c:tx>
          <c:spPr>
            <a:solidFill>
              <a:schemeClr val="accent1"/>
            </a:solidFill>
            <a:ln w="23282">
              <a:noFill/>
            </a:ln>
          </c:spPr>
          <c:dLbls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Sheet1!$A$2:$A$7</c:f>
              <c:strCache>
                <c:ptCount val="3"/>
                <c:pt idx="0">
                  <c:v>2012 (N=20)</c:v>
                </c:pt>
                <c:pt idx="1">
                  <c:v>2011 (N=20)</c:v>
                </c:pt>
                <c:pt idx="2">
                  <c:v>2010 (N=20)</c:v>
                </c:pt>
              </c:strCache>
            </c:strRef>
          </c:cat>
          <c:val>
            <c:numRef>
              <c:f>Sheet1!$B$2:$B$7</c:f>
              <c:numCache>
                <c:formatCode>0%</c:formatCode>
                <c:ptCount val="3"/>
                <c:pt idx="0">
                  <c:v>1</c:v>
                </c:pt>
                <c:pt idx="1">
                  <c:v>0.95000000000000018</c:v>
                </c:pt>
                <c:pt idx="2">
                  <c:v>0.9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Nie</c:v>
                </c:pt>
              </c:strCache>
            </c:strRef>
          </c:tx>
          <c:spPr>
            <a:solidFill>
              <a:srgbClr val="C0C0C0"/>
            </a:solidFill>
            <a:ln w="23282">
              <a:noFill/>
            </a:ln>
          </c:spPr>
          <c:dLbls>
            <c:dLbl>
              <c:idx val="1"/>
              <c:layout>
                <c:manualLayout>
                  <c:x val="0.9717194570135762"/>
                  <c:y val="1.2268658453083087E-2"/>
                </c:manualLayout>
              </c:layout>
              <c:dLblPos val="ctr"/>
              <c:showVal val="1"/>
            </c:dLbl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Sheet1!$A$2:$A$7</c:f>
              <c:strCache>
                <c:ptCount val="3"/>
                <c:pt idx="0">
                  <c:v>2012 (N=20)</c:v>
                </c:pt>
                <c:pt idx="1">
                  <c:v>2011 (N=20)</c:v>
                </c:pt>
                <c:pt idx="2">
                  <c:v>2010 (N=20)</c:v>
                </c:pt>
              </c:strCache>
            </c:strRef>
          </c:cat>
          <c:val>
            <c:numRef>
              <c:f>Sheet1!$C$2:$C$7</c:f>
              <c:numCache>
                <c:formatCode>0%</c:formatCode>
                <c:ptCount val="3"/>
                <c:pt idx="1">
                  <c:v>0.05</c:v>
                </c:pt>
                <c:pt idx="2">
                  <c:v>0.1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Nie dotyczy</c:v>
                </c:pt>
              </c:strCache>
            </c:strRef>
          </c:tx>
          <c:spPr>
            <a:solidFill>
              <a:srgbClr val="969696"/>
            </a:solidFill>
            <a:ln w="23282">
              <a:noFill/>
            </a:ln>
          </c:spPr>
          <c:dLbls>
            <c:dLbl>
              <c:idx val="2"/>
              <c:layout>
                <c:manualLayout>
                  <c:x val="0.97624434389140269"/>
                  <c:y val="1.4956986083084736E-2"/>
                </c:manualLayout>
              </c:layout>
              <c:dLblPos val="ctr"/>
              <c:showVal val="1"/>
            </c:dLbl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Sheet1!$A$2:$A$7</c:f>
              <c:strCache>
                <c:ptCount val="3"/>
                <c:pt idx="0">
                  <c:v>2012 (N=20)</c:v>
                </c:pt>
                <c:pt idx="1">
                  <c:v>2011 (N=20)</c:v>
                </c:pt>
                <c:pt idx="2">
                  <c:v>2010 (N=20)</c:v>
                </c:pt>
              </c:strCache>
            </c:strRef>
          </c:cat>
          <c:val>
            <c:numRef>
              <c:f>Sheet1!$D$2:$D$7</c:f>
              <c:numCache>
                <c:formatCode>General</c:formatCode>
                <c:ptCount val="3"/>
              </c:numCache>
            </c:numRef>
          </c:val>
        </c:ser>
        <c:dLbls>
          <c:showVal val="1"/>
        </c:dLbls>
        <c:gapWidth val="60"/>
        <c:overlap val="100"/>
        <c:axId val="75150848"/>
        <c:axId val="75152384"/>
      </c:barChart>
      <c:catAx>
        <c:axId val="75150848"/>
        <c:scaling>
          <c:orientation val="maxMin"/>
        </c:scaling>
        <c:axPos val="l"/>
        <c:numFmt formatCode="General" sourceLinked="1"/>
        <c:tickLblPos val="nextTo"/>
        <c:spPr>
          <a:ln w="291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1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75152384"/>
        <c:crosses val="autoZero"/>
        <c:auto val="1"/>
        <c:lblAlgn val="ctr"/>
        <c:lblOffset val="100"/>
        <c:tickLblSkip val="1"/>
        <c:tickMarkSkip val="1"/>
      </c:catAx>
      <c:valAx>
        <c:axId val="75152384"/>
        <c:scaling>
          <c:orientation val="minMax"/>
          <c:max val="1"/>
          <c:min val="0"/>
        </c:scaling>
        <c:delete val="1"/>
        <c:axPos val="t"/>
        <c:numFmt formatCode="0%" sourceLinked="1"/>
        <c:tickLblPos val="none"/>
        <c:crossAx val="75150848"/>
        <c:crosses val="autoZero"/>
        <c:crossBetween val="between"/>
        <c:majorUnit val="0.2"/>
      </c:valAx>
      <c:spPr>
        <a:noFill/>
        <a:ln w="23282">
          <a:noFill/>
        </a:ln>
      </c:spPr>
    </c:plotArea>
    <c:legend>
      <c:legendPos val="b"/>
      <c:layout/>
    </c:legend>
    <c:plotVisOnly val="1"/>
    <c:dispBlanksAs val="gap"/>
  </c:chart>
  <c:spPr>
    <a:noFill/>
    <a:ln>
      <a:noFill/>
    </a:ln>
  </c:spPr>
  <c:txPr>
    <a:bodyPr/>
    <a:lstStyle/>
    <a:p>
      <a:pPr>
        <a:defRPr sz="1100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0.50025</cdr:x>
      <cdr:y>0.499</cdr:y>
    </cdr:from>
    <cdr:to>
      <cdr:x>0.5025</cdr:x>
      <cdr:y>0.5635</cdr:y>
    </cdr:to>
    <cdr:sp macro="" textlink="">
      <cdr:nvSpPr>
        <cdr:cNvPr id="1025" name="Text Box 1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4212155" y="1178738"/>
          <a:ext cx="18945" cy="152362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  <a:effectLst xmlns:a="http://schemas.openxmlformats.org/drawingml/2006/main"/>
      </cdr:spPr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1638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3846513" y="0"/>
            <a:ext cx="2941637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3E0B6952-03C0-488C-A665-B940A885E7E5}" type="datetimeFigureOut">
              <a:rPr lang="pl-PL"/>
              <a:pPr>
                <a:defRPr/>
              </a:pPr>
              <a:t>2013-02-20</a:t>
            </a:fld>
            <a:endParaRPr lang="pl-PL" dirty="0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0" y="9431338"/>
            <a:ext cx="2941638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3846513" y="9431338"/>
            <a:ext cx="2941637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6F243F16-7832-4C58-BE11-63FDAB07D06D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1638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46513" y="0"/>
            <a:ext cx="2941637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683BAAFB-2241-4AF1-9AE9-8F8919E5614D}" type="datetimeFigureOut">
              <a:rPr lang="pl-PL"/>
              <a:pPr>
                <a:defRPr/>
              </a:pPr>
              <a:t>2013-02-20</a:t>
            </a:fld>
            <a:endParaRPr lang="pl-PL" dirty="0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912813" y="744538"/>
            <a:ext cx="4964112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l-PL" noProof="0" dirty="0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79450" y="4716463"/>
            <a:ext cx="5430838" cy="44688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noProof="0" smtClean="0"/>
              <a:t>Kliknij, aby edytować style wzorca tekstu</a:t>
            </a:r>
          </a:p>
          <a:p>
            <a:pPr lvl="1"/>
            <a:r>
              <a:rPr lang="pl-PL" noProof="0" smtClean="0"/>
              <a:t>Drugi poziom</a:t>
            </a:r>
          </a:p>
          <a:p>
            <a:pPr lvl="2"/>
            <a:r>
              <a:rPr lang="pl-PL" noProof="0" smtClean="0"/>
              <a:t>Trzeci poziom</a:t>
            </a:r>
          </a:p>
          <a:p>
            <a:pPr lvl="3"/>
            <a:r>
              <a:rPr lang="pl-PL" noProof="0" smtClean="0"/>
              <a:t>Czwarty poziom</a:t>
            </a:r>
          </a:p>
          <a:p>
            <a:pPr lvl="4"/>
            <a:r>
              <a:rPr lang="pl-PL" noProof="0" smtClean="0"/>
              <a:t>Piąty poziom</a:t>
            </a:r>
            <a:endParaRPr lang="pl-PL" noProof="0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9431338"/>
            <a:ext cx="2941638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46513" y="9431338"/>
            <a:ext cx="2941637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9292D6DD-9B56-4845-9E02-327E3EFB88D1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7" name="Symbol zastępczy notatek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l-PL" smtClean="0"/>
          </a:p>
        </p:txBody>
      </p:sp>
      <p:sp>
        <p:nvSpPr>
          <p:cNvPr id="62468" name="Symbol zastępczy numeru slajdu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91E08E7-E80A-46A6-8BCC-30E91D5C5AF0}" type="slidenum">
              <a:rPr lang="pl-PL" smtClean="0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20</a:t>
            </a:fld>
            <a:endParaRPr lang="pl-PL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3491" name="Symbol zastępczy notatek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l-PL" smtClean="0"/>
          </a:p>
        </p:txBody>
      </p:sp>
      <p:sp>
        <p:nvSpPr>
          <p:cNvPr id="63492" name="Symbol zastępczy numeru slajdu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62B2E85-2CFF-4CE5-B364-CECA5A5BF2DD}" type="slidenum">
              <a:rPr lang="pl-PL" smtClean="0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21</a:t>
            </a:fld>
            <a:endParaRPr lang="pl-PL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5" name="Symbol zastępczy notatek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l-PL" smtClean="0"/>
          </a:p>
        </p:txBody>
      </p:sp>
      <p:sp>
        <p:nvSpPr>
          <p:cNvPr id="64516" name="Symbol zastępczy numeru slajdu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71528B0-FB9C-48F0-AC62-934C256B7930}" type="slidenum">
              <a:rPr lang="pl-PL" smtClean="0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22</a:t>
            </a:fld>
            <a:endParaRPr lang="pl-PL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bg>
      <p:bgPr>
        <a:blipFill dpi="0" rotWithShape="1">
          <a:blip r:embed="rId2" cstate="print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z zaokrąglonym rogiem 3"/>
          <p:cNvSpPr/>
          <p:nvPr userDrawn="1"/>
        </p:nvSpPr>
        <p:spPr>
          <a:xfrm>
            <a:off x="0" y="6597650"/>
            <a:ext cx="8453438" cy="247650"/>
          </a:xfrm>
          <a:prstGeom prst="round1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5" name="Prostokąt 4"/>
          <p:cNvSpPr/>
          <p:nvPr userDrawn="1"/>
        </p:nvSpPr>
        <p:spPr>
          <a:xfrm>
            <a:off x="0" y="0"/>
            <a:ext cx="9147175" cy="46038"/>
          </a:xfrm>
          <a:prstGeom prst="rect">
            <a:avLst/>
          </a:prstGeom>
          <a:solidFill>
            <a:srgbClr val="BD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/>
          </a:p>
        </p:txBody>
      </p:sp>
      <p:sp>
        <p:nvSpPr>
          <p:cNvPr id="6" name="Prostokąt z zaokrąglonym rogiem 5"/>
          <p:cNvSpPr/>
          <p:nvPr userDrawn="1"/>
        </p:nvSpPr>
        <p:spPr>
          <a:xfrm>
            <a:off x="0" y="6661150"/>
            <a:ext cx="9144000" cy="196850"/>
          </a:xfrm>
          <a:prstGeom prst="round1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7" name="Podtytuł 2"/>
          <p:cNvSpPr txBox="1">
            <a:spLocks/>
          </p:cNvSpPr>
          <p:nvPr userDrawn="1"/>
        </p:nvSpPr>
        <p:spPr>
          <a:xfrm>
            <a:off x="296863" y="5157788"/>
            <a:ext cx="3987800" cy="431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b="1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r" fontAlgn="auto">
              <a:spcBef>
                <a:spcPct val="20000"/>
              </a:spcBef>
              <a:spcAft>
                <a:spcPts val="0"/>
              </a:spcAft>
              <a:buClr>
                <a:srgbClr val="AF000A"/>
              </a:buClr>
              <a:buSzPct val="80000"/>
              <a:buFont typeface="Wingdings" pitchFamily="2" charset="2"/>
              <a:buNone/>
              <a:defRPr/>
            </a:pPr>
            <a:r>
              <a:rPr lang="pl-PL" dirty="0" smtClean="0">
                <a:cs typeface="Tahoma" pitchFamily="34" charset="0"/>
              </a:rPr>
              <a:t>Przygotowano dla:</a:t>
            </a:r>
            <a:endParaRPr lang="pl-PL" dirty="0">
              <a:cs typeface="Tahoma" pitchFamily="34" charset="0"/>
            </a:endParaRPr>
          </a:p>
        </p:txBody>
      </p:sp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792162" y="3068960"/>
            <a:ext cx="7608093" cy="1945108"/>
          </a:xfrm>
        </p:spPr>
        <p:txBody>
          <a:bodyPr>
            <a:normAutofit/>
          </a:bodyPr>
          <a:lstStyle>
            <a:lvl1pPr algn="ctr">
              <a:defRPr sz="3200"/>
            </a:lvl1pPr>
          </a:lstStyle>
          <a:p>
            <a:r>
              <a:rPr lang="pl-PL" smtClean="0"/>
              <a:t>Kliknij, aby edytować styl</a:t>
            </a:r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3203848" y="5157192"/>
            <a:ext cx="5555977" cy="1080096"/>
          </a:xfrm>
        </p:spPr>
        <p:txBody>
          <a:bodyPr/>
          <a:lstStyle>
            <a:lvl1pPr marL="0" indent="0" algn="l">
              <a:buNone/>
              <a:defRPr b="1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dirty="0" smtClean="0"/>
              <a:t>Kliknij, aby edytować styl wzorca podtytułu</a:t>
            </a:r>
            <a:endParaRPr lang="pl-PL" dirty="0"/>
          </a:p>
        </p:txBody>
      </p:sp>
      <p:sp>
        <p:nvSpPr>
          <p:cNvPr id="8" name="Symbol zastępczy daty 3"/>
          <p:cNvSpPr>
            <a:spLocks noGrp="1"/>
          </p:cNvSpPr>
          <p:nvPr>
            <p:ph type="dt" sz="half" idx="10"/>
          </p:nvPr>
        </p:nvSpPr>
        <p:spPr>
          <a:xfrm>
            <a:off x="7667625" y="6237288"/>
            <a:ext cx="1069975" cy="28733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9" name="Symbol zastępczy stopki 4"/>
          <p:cNvSpPr>
            <a:spLocks noGrp="1"/>
          </p:cNvSpPr>
          <p:nvPr>
            <p:ph type="ftr" sz="quarter" idx="11"/>
          </p:nvPr>
        </p:nvSpPr>
        <p:spPr>
          <a:xfrm>
            <a:off x="33338" y="6669088"/>
            <a:ext cx="7967662" cy="153987"/>
          </a:xfrm>
        </p:spPr>
        <p:txBody>
          <a:bodyPr>
            <a:noAutofit/>
          </a:bodyPr>
          <a:lstStyle>
            <a:lvl1pPr>
              <a:defRPr sz="12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kcja_poza_Agendą">
    <p:bg>
      <p:bgPr>
        <a:blipFill dpi="0" rotWithShape="1">
          <a:blip r:embed="rId2" cstate="print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ostokąt z zaokrąglonym rogiem 4"/>
          <p:cNvSpPr/>
          <p:nvPr userDrawn="1"/>
        </p:nvSpPr>
        <p:spPr>
          <a:xfrm>
            <a:off x="0" y="6597650"/>
            <a:ext cx="8453438" cy="247650"/>
          </a:xfrm>
          <a:prstGeom prst="round1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6" name="Prostokąt z zaokrąglonym rogiem 5"/>
          <p:cNvSpPr/>
          <p:nvPr userDrawn="1"/>
        </p:nvSpPr>
        <p:spPr>
          <a:xfrm>
            <a:off x="0" y="6661150"/>
            <a:ext cx="9144000" cy="196850"/>
          </a:xfrm>
          <a:prstGeom prst="round1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7" name="Prostokąt 6"/>
          <p:cNvSpPr/>
          <p:nvPr userDrawn="1"/>
        </p:nvSpPr>
        <p:spPr>
          <a:xfrm>
            <a:off x="0" y="0"/>
            <a:ext cx="9144000" cy="36513"/>
          </a:xfrm>
          <a:prstGeom prst="rect">
            <a:avLst/>
          </a:prstGeom>
          <a:solidFill>
            <a:srgbClr val="BD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27584" y="2708275"/>
            <a:ext cx="4005259" cy="2736949"/>
          </a:xfrm>
        </p:spPr>
        <p:txBody>
          <a:bodyPr anchor="t"/>
          <a:lstStyle>
            <a:lvl1pPr algn="l">
              <a:defRPr sz="2800" b="1" cap="none"/>
            </a:lvl1pPr>
          </a:lstStyle>
          <a:p>
            <a:r>
              <a:rPr lang="pl-PL" smtClean="0"/>
              <a:t>Kliknij, aby edytować styl</a:t>
            </a:r>
            <a:endParaRPr lang="pl-PL" dirty="0"/>
          </a:p>
        </p:txBody>
      </p:sp>
      <p:sp>
        <p:nvSpPr>
          <p:cNvPr id="4" name="Symbol zastępczy obrazu 7"/>
          <p:cNvSpPr>
            <a:spLocks noGrp="1"/>
          </p:cNvSpPr>
          <p:nvPr>
            <p:ph type="pic" sz="quarter" idx="11"/>
          </p:nvPr>
        </p:nvSpPr>
        <p:spPr>
          <a:xfrm>
            <a:off x="5340424" y="2708920"/>
            <a:ext cx="3048000" cy="2018369"/>
          </a:xfrm>
          <a:prstGeom prst="roundRect">
            <a:avLst>
              <a:gd name="adj" fmla="val 10568"/>
            </a:avLst>
          </a:prstGeom>
          <a:ln w="19050">
            <a:solidFill>
              <a:schemeClr val="accent1"/>
            </a:solidFill>
          </a:ln>
        </p:spPr>
        <p:txBody>
          <a:bodyPr rtlCol="0">
            <a:normAutofit/>
          </a:bodyPr>
          <a:lstStyle/>
          <a:p>
            <a:pPr lvl="0"/>
            <a:r>
              <a:rPr lang="pl-PL" noProof="0" dirty="0" smtClean="0"/>
              <a:t>Kliknij ikonę, aby dodać obraz</a:t>
            </a:r>
            <a:endParaRPr lang="pl-PL" noProof="0" dirty="0"/>
          </a:p>
        </p:txBody>
      </p:sp>
      <p:sp>
        <p:nvSpPr>
          <p:cNvPr id="8" name="Symbol zastępczy daty 8"/>
          <p:cNvSpPr>
            <a:spLocks noGrp="1"/>
          </p:cNvSpPr>
          <p:nvPr>
            <p:ph type="dt" sz="half" idx="12"/>
          </p:nvPr>
        </p:nvSpPr>
        <p:spPr>
          <a:xfrm>
            <a:off x="7691438" y="6237288"/>
            <a:ext cx="1068387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9" name="Symbol zastępczy stopki 10"/>
          <p:cNvSpPr>
            <a:spLocks noGrp="1"/>
          </p:cNvSpPr>
          <p:nvPr>
            <p:ph type="ftr" sz="quarter" idx="13"/>
          </p:nvPr>
        </p:nvSpPr>
        <p:spPr>
          <a:xfrm>
            <a:off x="33338" y="6661150"/>
            <a:ext cx="7967662" cy="177800"/>
          </a:xfrm>
        </p:spPr>
        <p:txBody>
          <a:bodyPr>
            <a:noAutofit/>
          </a:bodyPr>
          <a:lstStyle>
            <a:lvl1pPr>
              <a:defRPr sz="1200"/>
            </a:lvl1pPr>
          </a:lstStyle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espół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rostokąt zaokrąglony 11"/>
          <p:cNvSpPr/>
          <p:nvPr userDrawn="1"/>
        </p:nvSpPr>
        <p:spPr>
          <a:xfrm>
            <a:off x="1187450" y="1038225"/>
            <a:ext cx="7224713" cy="2425700"/>
          </a:xfrm>
          <a:prstGeom prst="roundRect">
            <a:avLst>
              <a:gd name="adj" fmla="val 13517"/>
            </a:avLst>
          </a:prstGeom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solidFill>
                <a:schemeClr val="bg1"/>
              </a:solidFill>
              <a:ea typeface="Tahoma" pitchFamily="34" charset="0"/>
              <a:cs typeface="Tahoma" pitchFamily="34" charset="0"/>
            </a:endParaRPr>
          </a:p>
        </p:txBody>
      </p:sp>
      <p:pic>
        <p:nvPicPr>
          <p:cNvPr id="13" name="Picture 2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31900" y="2947988"/>
            <a:ext cx="676275" cy="420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Prostokąt zaokrąglony 15"/>
          <p:cNvSpPr/>
          <p:nvPr userDrawn="1"/>
        </p:nvSpPr>
        <p:spPr>
          <a:xfrm>
            <a:off x="1143000" y="3810000"/>
            <a:ext cx="7223125" cy="2427288"/>
          </a:xfrm>
          <a:prstGeom prst="roundRect">
            <a:avLst>
              <a:gd name="adj" fmla="val 13517"/>
            </a:avLst>
          </a:prstGeom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solidFill>
                <a:schemeClr val="bg1"/>
              </a:solidFill>
              <a:ea typeface="Tahoma" pitchFamily="34" charset="0"/>
              <a:cs typeface="Tahoma" pitchFamily="34" charset="0"/>
            </a:endParaRPr>
          </a:p>
        </p:txBody>
      </p:sp>
      <p:pic>
        <p:nvPicPr>
          <p:cNvPr id="16" name="Picture 2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85863" y="5721350"/>
            <a:ext cx="676275" cy="4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716824" y="1627855"/>
            <a:ext cx="5512778" cy="1369097"/>
          </a:xfrm>
        </p:spPr>
        <p:txBody>
          <a:bodyPr>
            <a:noAutofit/>
          </a:bodyPr>
          <a:lstStyle>
            <a:lvl1pPr marL="0" indent="0">
              <a:buNone/>
              <a:defRPr sz="1000"/>
            </a:lvl1pPr>
            <a:lvl2pPr marL="0" indent="0">
              <a:defRPr sz="1200"/>
            </a:lvl2pPr>
            <a:lvl3pPr marL="0" indent="0">
              <a:defRPr sz="1100"/>
            </a:lvl3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8" name="Symbol zastępczy zawartości 25"/>
          <p:cNvSpPr>
            <a:spLocks noGrp="1"/>
          </p:cNvSpPr>
          <p:nvPr>
            <p:ph sz="quarter" idx="15"/>
          </p:nvPr>
        </p:nvSpPr>
        <p:spPr>
          <a:xfrm>
            <a:off x="1397977" y="1116623"/>
            <a:ext cx="6816488" cy="422031"/>
          </a:xfrm>
        </p:spPr>
        <p:txBody>
          <a:bodyPr anchor="ctr">
            <a:noAutofit/>
          </a:bodyPr>
          <a:lstStyle>
            <a:lvl1pPr marL="0" indent="0"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accent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4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26" name="Symbol zastępczy obrazu 25"/>
          <p:cNvSpPr>
            <a:spLocks noGrp="1"/>
          </p:cNvSpPr>
          <p:nvPr>
            <p:ph type="pic" sz="quarter" idx="27"/>
          </p:nvPr>
        </p:nvSpPr>
        <p:spPr>
          <a:xfrm>
            <a:off x="1404368" y="1627855"/>
            <a:ext cx="1232782" cy="1369097"/>
          </a:xfrm>
          <a:prstGeom prst="roundRect">
            <a:avLst>
              <a:gd name="adj" fmla="val 0"/>
            </a:avLst>
          </a:prstGeom>
          <a:ln>
            <a:noFill/>
          </a:ln>
        </p:spPr>
        <p:txBody>
          <a:bodyPr rtlCol="0">
            <a:noAutofit/>
          </a:bodyPr>
          <a:lstStyle>
            <a:lvl1pPr>
              <a:defRPr sz="1200"/>
            </a:lvl1pPr>
          </a:lstStyle>
          <a:p>
            <a:pPr lvl="0"/>
            <a:r>
              <a:rPr lang="pl-PL" noProof="0" dirty="0" smtClean="0"/>
              <a:t>Kliknij ikonę, aby dodać obraz</a:t>
            </a:r>
            <a:endParaRPr lang="de-DE" noProof="0" dirty="0"/>
          </a:p>
        </p:txBody>
      </p:sp>
      <p:sp>
        <p:nvSpPr>
          <p:cNvPr id="31" name="Symbol zastępczy tekstu 7"/>
          <p:cNvSpPr>
            <a:spLocks noGrp="1"/>
          </p:cNvSpPr>
          <p:nvPr>
            <p:ph type="body" sz="quarter" idx="30"/>
          </p:nvPr>
        </p:nvSpPr>
        <p:spPr>
          <a:xfrm>
            <a:off x="1844824" y="3032470"/>
            <a:ext cx="6384776" cy="324522"/>
          </a:xfrm>
        </p:spPr>
        <p:txBody>
          <a:bodyPr anchor="ctr">
            <a:noAutofit/>
          </a:bodyPr>
          <a:lstStyle>
            <a:lvl1pPr marL="0" indent="0" algn="l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27" name="Symbol zastępczy zawartości 2"/>
          <p:cNvSpPr>
            <a:spLocks noGrp="1"/>
          </p:cNvSpPr>
          <p:nvPr>
            <p:ph idx="31"/>
          </p:nvPr>
        </p:nvSpPr>
        <p:spPr>
          <a:xfrm>
            <a:off x="2671781" y="4400976"/>
            <a:ext cx="5512778" cy="1369097"/>
          </a:xfrm>
        </p:spPr>
        <p:txBody>
          <a:bodyPr>
            <a:noAutofit/>
          </a:bodyPr>
          <a:lstStyle>
            <a:lvl1pPr marL="0" indent="0">
              <a:buNone/>
              <a:defRPr sz="1000"/>
            </a:lvl1pPr>
            <a:lvl2pPr marL="0" indent="0">
              <a:defRPr sz="1200"/>
            </a:lvl2pPr>
            <a:lvl3pPr marL="0" indent="0">
              <a:defRPr sz="1100"/>
            </a:lvl3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30" name="Symbol zastępczy zawartości 25"/>
          <p:cNvSpPr>
            <a:spLocks noGrp="1"/>
          </p:cNvSpPr>
          <p:nvPr>
            <p:ph sz="quarter" idx="32"/>
          </p:nvPr>
        </p:nvSpPr>
        <p:spPr>
          <a:xfrm>
            <a:off x="1352934" y="3889744"/>
            <a:ext cx="6816488" cy="422031"/>
          </a:xfrm>
        </p:spPr>
        <p:txBody>
          <a:bodyPr anchor="ctr">
            <a:noAutofit/>
          </a:bodyPr>
          <a:lstStyle>
            <a:lvl1pPr marL="0" indent="0"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accent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32" name="Symbol zastępczy obrazu 25"/>
          <p:cNvSpPr>
            <a:spLocks noGrp="1"/>
          </p:cNvSpPr>
          <p:nvPr>
            <p:ph type="pic" sz="quarter" idx="33"/>
          </p:nvPr>
        </p:nvSpPr>
        <p:spPr>
          <a:xfrm>
            <a:off x="1359325" y="4400976"/>
            <a:ext cx="1232782" cy="1369097"/>
          </a:xfrm>
          <a:prstGeom prst="roundRect">
            <a:avLst>
              <a:gd name="adj" fmla="val 0"/>
            </a:avLst>
          </a:prstGeom>
          <a:ln>
            <a:noFill/>
          </a:ln>
        </p:spPr>
        <p:txBody>
          <a:bodyPr rtlCol="0">
            <a:noAutofit/>
          </a:bodyPr>
          <a:lstStyle>
            <a:lvl1pPr>
              <a:defRPr sz="1200"/>
            </a:lvl1pPr>
          </a:lstStyle>
          <a:p>
            <a:pPr lvl="0"/>
            <a:r>
              <a:rPr lang="pl-PL" noProof="0" dirty="0" smtClean="0"/>
              <a:t>Kliknij ikonę, aby dodać obraz</a:t>
            </a:r>
            <a:endParaRPr lang="de-DE" noProof="0" dirty="0"/>
          </a:p>
        </p:txBody>
      </p:sp>
      <p:sp>
        <p:nvSpPr>
          <p:cNvPr id="34" name="Symbol zastępczy tekstu 7"/>
          <p:cNvSpPr>
            <a:spLocks noGrp="1"/>
          </p:cNvSpPr>
          <p:nvPr>
            <p:ph type="body" sz="quarter" idx="34"/>
          </p:nvPr>
        </p:nvSpPr>
        <p:spPr>
          <a:xfrm>
            <a:off x="1799781" y="5805591"/>
            <a:ext cx="6384776" cy="324522"/>
          </a:xfrm>
        </p:spPr>
        <p:txBody>
          <a:bodyPr anchor="ctr">
            <a:noAutofit/>
          </a:bodyPr>
          <a:lstStyle>
            <a:lvl1pPr marL="0" indent="0" algn="l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7" name="Symbol zastępczy stopki 4"/>
          <p:cNvSpPr>
            <a:spLocks noGrp="1"/>
          </p:cNvSpPr>
          <p:nvPr>
            <p:ph type="ftr" sz="quarter" idx="35"/>
          </p:nvPr>
        </p:nvSpPr>
        <p:spPr/>
        <p:txBody>
          <a:bodyPr/>
          <a:lstStyle>
            <a:lvl1pPr algn="l">
              <a:defRPr sz="160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r>
              <a:rPr lang="pl-PL"/>
              <a:t>Badanie Tajemniczy Klient </a:t>
            </a:r>
          </a:p>
        </p:txBody>
      </p:sp>
      <p:sp>
        <p:nvSpPr>
          <p:cNvPr id="18" name="Symbol zastępczy numeru slajdu 5"/>
          <p:cNvSpPr>
            <a:spLocks noGrp="1"/>
          </p:cNvSpPr>
          <p:nvPr>
            <p:ph type="sldNum" sz="quarter" idx="36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8D2B7FC5-AA77-43C3-96B9-80AD263B2B3E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espół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rostokąt zaokrąglony 19"/>
          <p:cNvSpPr/>
          <p:nvPr userDrawn="1"/>
        </p:nvSpPr>
        <p:spPr>
          <a:xfrm>
            <a:off x="4851400" y="3860800"/>
            <a:ext cx="3879850" cy="2376488"/>
          </a:xfrm>
          <a:prstGeom prst="roundRect">
            <a:avLst>
              <a:gd name="adj" fmla="val 10254"/>
            </a:avLst>
          </a:prstGeom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solidFill>
                <a:schemeClr val="bg1"/>
              </a:solidFill>
              <a:ea typeface="Tahoma" pitchFamily="34" charset="0"/>
              <a:cs typeface="Tahoma" pitchFamily="34" charset="0"/>
            </a:endParaRPr>
          </a:p>
        </p:txBody>
      </p:sp>
      <p:sp>
        <p:nvSpPr>
          <p:cNvPr id="22" name="Prostokąt zaokrąglony 21"/>
          <p:cNvSpPr/>
          <p:nvPr userDrawn="1"/>
        </p:nvSpPr>
        <p:spPr>
          <a:xfrm>
            <a:off x="798513" y="3860800"/>
            <a:ext cx="3878262" cy="2376488"/>
          </a:xfrm>
          <a:prstGeom prst="roundRect">
            <a:avLst>
              <a:gd name="adj" fmla="val 10254"/>
            </a:avLst>
          </a:prstGeom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solidFill>
                <a:schemeClr val="bg1"/>
              </a:solidFill>
              <a:ea typeface="Tahoma" pitchFamily="34" charset="0"/>
              <a:cs typeface="Tahoma" pitchFamily="34" charset="0"/>
            </a:endParaRPr>
          </a:p>
        </p:txBody>
      </p:sp>
      <p:sp>
        <p:nvSpPr>
          <p:cNvPr id="24" name="Prostokąt zaokrąglony 23"/>
          <p:cNvSpPr/>
          <p:nvPr userDrawn="1"/>
        </p:nvSpPr>
        <p:spPr>
          <a:xfrm>
            <a:off x="4860925" y="981075"/>
            <a:ext cx="3878263" cy="2376488"/>
          </a:xfrm>
          <a:prstGeom prst="roundRect">
            <a:avLst>
              <a:gd name="adj" fmla="val 10254"/>
            </a:avLst>
          </a:prstGeom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solidFill>
                <a:schemeClr val="bg1"/>
              </a:solidFill>
              <a:ea typeface="Tahoma" pitchFamily="34" charset="0"/>
              <a:cs typeface="Tahoma" pitchFamily="34" charset="0"/>
            </a:endParaRPr>
          </a:p>
        </p:txBody>
      </p:sp>
      <p:sp>
        <p:nvSpPr>
          <p:cNvPr id="25" name="Prostokąt zaokrąglony 24"/>
          <p:cNvSpPr/>
          <p:nvPr userDrawn="1"/>
        </p:nvSpPr>
        <p:spPr>
          <a:xfrm>
            <a:off x="806450" y="981075"/>
            <a:ext cx="3879850" cy="2376488"/>
          </a:xfrm>
          <a:prstGeom prst="roundRect">
            <a:avLst>
              <a:gd name="adj" fmla="val 10254"/>
            </a:avLst>
          </a:prstGeom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solidFill>
                <a:schemeClr val="bg1"/>
              </a:solidFill>
              <a:ea typeface="Tahoma" pitchFamily="34" charset="0"/>
              <a:cs typeface="Tahoma" pitchFamily="34" charset="0"/>
            </a:endParaRPr>
          </a:p>
        </p:txBody>
      </p:sp>
      <p:pic>
        <p:nvPicPr>
          <p:cNvPr id="26" name="Picture 2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4063" y="5691188"/>
            <a:ext cx="676275" cy="420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" name="Picture 2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94250" y="5705475"/>
            <a:ext cx="676275" cy="4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" name="Picture 2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650" y="2813050"/>
            <a:ext cx="676275" cy="4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" name="Picture 2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95838" y="2827338"/>
            <a:ext cx="676275" cy="420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 dirty="0"/>
          </a:p>
        </p:txBody>
      </p:sp>
      <p:sp>
        <p:nvSpPr>
          <p:cNvPr id="21" name="Symbol zastępczy zawartości 25"/>
          <p:cNvSpPr>
            <a:spLocks noGrp="1"/>
          </p:cNvSpPr>
          <p:nvPr>
            <p:ph sz="quarter" idx="23"/>
          </p:nvPr>
        </p:nvSpPr>
        <p:spPr>
          <a:xfrm>
            <a:off x="4922504" y="4014056"/>
            <a:ext cx="3719284" cy="410957"/>
          </a:xfrm>
        </p:spPr>
        <p:txBody>
          <a:bodyPr anchor="ctr">
            <a:noAutofit/>
          </a:bodyPr>
          <a:lstStyle>
            <a:lvl1pPr marL="0" indent="0"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accent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23" name="Symbol zastępczy zawartości 25"/>
          <p:cNvSpPr>
            <a:spLocks noGrp="1"/>
          </p:cNvSpPr>
          <p:nvPr>
            <p:ph sz="quarter" idx="24"/>
          </p:nvPr>
        </p:nvSpPr>
        <p:spPr>
          <a:xfrm>
            <a:off x="887457" y="4005064"/>
            <a:ext cx="3703593" cy="410957"/>
          </a:xfrm>
        </p:spPr>
        <p:txBody>
          <a:bodyPr anchor="ctr">
            <a:noAutofit/>
          </a:bodyPr>
          <a:lstStyle>
            <a:lvl1pPr marL="0" indent="0"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accent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4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0" name="Symbol zastępczy zawartości 25"/>
          <p:cNvSpPr>
            <a:spLocks noGrp="1"/>
          </p:cNvSpPr>
          <p:nvPr>
            <p:ph sz="quarter" idx="35"/>
          </p:nvPr>
        </p:nvSpPr>
        <p:spPr>
          <a:xfrm>
            <a:off x="4938731" y="1133736"/>
            <a:ext cx="3742333" cy="410957"/>
          </a:xfrm>
        </p:spPr>
        <p:txBody>
          <a:bodyPr anchor="ctr">
            <a:noAutofit/>
          </a:bodyPr>
          <a:lstStyle>
            <a:lvl1pPr marL="0" indent="0"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accent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1" name="Symbol zastępczy zawartości 25"/>
          <p:cNvSpPr>
            <a:spLocks noGrp="1"/>
          </p:cNvSpPr>
          <p:nvPr>
            <p:ph sz="quarter" idx="36"/>
          </p:nvPr>
        </p:nvSpPr>
        <p:spPr>
          <a:xfrm>
            <a:off x="903652" y="1124744"/>
            <a:ext cx="3726545" cy="410957"/>
          </a:xfrm>
        </p:spPr>
        <p:txBody>
          <a:bodyPr anchor="ctr">
            <a:noAutofit/>
          </a:bodyPr>
          <a:lstStyle>
            <a:lvl1pPr marL="0" indent="0"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accent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0" name="Symbol zastępczy obrazu 25"/>
          <p:cNvSpPr>
            <a:spLocks noGrp="1"/>
          </p:cNvSpPr>
          <p:nvPr>
            <p:ph type="pic" sz="quarter" idx="28"/>
          </p:nvPr>
        </p:nvSpPr>
        <p:spPr>
          <a:xfrm>
            <a:off x="883365" y="4509120"/>
            <a:ext cx="1185939" cy="1252053"/>
          </a:xfrm>
          <a:prstGeom prst="roundRect">
            <a:avLst>
              <a:gd name="adj" fmla="val 0"/>
            </a:avLst>
          </a:prstGeom>
          <a:ln>
            <a:noFill/>
          </a:ln>
        </p:spPr>
        <p:txBody>
          <a:bodyPr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Clr>
                <a:srgbClr val="AF000A"/>
              </a:buClr>
              <a:buSzPct val="80000"/>
              <a:buFont typeface="Wingdings" pitchFamily="2" charset="2"/>
              <a:buChar char="n"/>
              <a:defRPr lang="de-DE" sz="1000" kern="1200">
                <a:solidFill>
                  <a:schemeClr val="tx1"/>
                </a:solidFill>
                <a:latin typeface="Tahoma" pitchFamily="34" charset="0"/>
                <a:ea typeface="+mn-ea"/>
                <a:cs typeface="Tahoma" pitchFamily="34" charset="0"/>
              </a:defRPr>
            </a:lvl1pPr>
          </a:lstStyle>
          <a:p>
            <a:pPr lvl="0"/>
            <a:r>
              <a:rPr lang="pl-PL" noProof="0" dirty="0" smtClean="0"/>
              <a:t>Kliknij ikonę, aby dodać obraz</a:t>
            </a:r>
            <a:endParaRPr lang="de-DE" noProof="0" dirty="0"/>
          </a:p>
        </p:txBody>
      </p:sp>
      <p:sp>
        <p:nvSpPr>
          <p:cNvPr id="51" name="Symbol zastępczy tekstu 7"/>
          <p:cNvSpPr>
            <a:spLocks noGrp="1"/>
          </p:cNvSpPr>
          <p:nvPr>
            <p:ph type="body" sz="quarter" idx="31"/>
          </p:nvPr>
        </p:nvSpPr>
        <p:spPr>
          <a:xfrm>
            <a:off x="1364708" y="5800180"/>
            <a:ext cx="3228649" cy="290736"/>
          </a:xfrm>
        </p:spPr>
        <p:txBody>
          <a:bodyPr anchor="ctr">
            <a:noAutofit/>
          </a:bodyPr>
          <a:lstStyle>
            <a:lvl1pPr marL="0" indent="0" algn="l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3" name="Symbol zastępczy zawartości 2"/>
          <p:cNvSpPr>
            <a:spLocks noGrp="1"/>
          </p:cNvSpPr>
          <p:nvPr>
            <p:ph idx="32"/>
          </p:nvPr>
        </p:nvSpPr>
        <p:spPr>
          <a:xfrm>
            <a:off x="2144297" y="4509119"/>
            <a:ext cx="2449060" cy="1252053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0" indent="0">
              <a:defRPr sz="1200"/>
            </a:lvl2pPr>
            <a:lvl3pPr marL="0" indent="0">
              <a:defRPr sz="1100"/>
            </a:lvl3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4" name="Symbol zastępczy obrazu 25"/>
          <p:cNvSpPr>
            <a:spLocks noGrp="1"/>
          </p:cNvSpPr>
          <p:nvPr>
            <p:ph type="pic" sz="quarter" idx="33"/>
          </p:nvPr>
        </p:nvSpPr>
        <p:spPr>
          <a:xfrm>
            <a:off x="4922504" y="4509121"/>
            <a:ext cx="1185939" cy="1252053"/>
          </a:xfrm>
          <a:prstGeom prst="roundRect">
            <a:avLst>
              <a:gd name="adj" fmla="val 0"/>
            </a:avLst>
          </a:prstGeom>
          <a:ln>
            <a:noFill/>
          </a:ln>
        </p:spPr>
        <p:txBody>
          <a:bodyPr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Clr>
                <a:srgbClr val="AF000A"/>
              </a:buClr>
              <a:buSzPct val="80000"/>
              <a:buFont typeface="Wingdings" pitchFamily="2" charset="2"/>
              <a:buChar char="n"/>
              <a:defRPr lang="de-DE" sz="1000" kern="1200">
                <a:solidFill>
                  <a:schemeClr val="tx1"/>
                </a:solidFill>
                <a:latin typeface="Tahoma" pitchFamily="34" charset="0"/>
                <a:ea typeface="+mn-ea"/>
                <a:cs typeface="Tahoma" pitchFamily="34" charset="0"/>
              </a:defRPr>
            </a:lvl1pPr>
          </a:lstStyle>
          <a:p>
            <a:pPr lvl="0"/>
            <a:r>
              <a:rPr lang="pl-PL" noProof="0" dirty="0" smtClean="0"/>
              <a:t>Kliknij ikonę, aby dodać obraz</a:t>
            </a:r>
            <a:endParaRPr lang="de-DE" noProof="0" dirty="0"/>
          </a:p>
        </p:txBody>
      </p:sp>
      <p:sp>
        <p:nvSpPr>
          <p:cNvPr id="55" name="Symbol zastępczy tekstu 7"/>
          <p:cNvSpPr>
            <a:spLocks noGrp="1"/>
          </p:cNvSpPr>
          <p:nvPr>
            <p:ph type="body" sz="quarter" idx="34"/>
          </p:nvPr>
        </p:nvSpPr>
        <p:spPr>
          <a:xfrm>
            <a:off x="5388363" y="5800181"/>
            <a:ext cx="3261716" cy="290736"/>
          </a:xfrm>
        </p:spPr>
        <p:txBody>
          <a:bodyPr anchor="ctr">
            <a:noAutofit/>
          </a:bodyPr>
          <a:lstStyle>
            <a:lvl1pPr marL="0" indent="0" algn="l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7" name="Symbol zastępczy zawartości 2"/>
          <p:cNvSpPr>
            <a:spLocks noGrp="1"/>
          </p:cNvSpPr>
          <p:nvPr>
            <p:ph idx="43"/>
          </p:nvPr>
        </p:nvSpPr>
        <p:spPr>
          <a:xfrm>
            <a:off x="6201020" y="4509120"/>
            <a:ext cx="2449060" cy="1252053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0" indent="0">
              <a:defRPr sz="1200"/>
            </a:lvl2pPr>
            <a:lvl3pPr marL="0" indent="0">
              <a:defRPr sz="1100"/>
            </a:lvl3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8" name="Symbol zastępczy obrazu 25"/>
          <p:cNvSpPr>
            <a:spLocks noGrp="1"/>
          </p:cNvSpPr>
          <p:nvPr>
            <p:ph type="pic" sz="quarter" idx="44"/>
          </p:nvPr>
        </p:nvSpPr>
        <p:spPr>
          <a:xfrm>
            <a:off x="899592" y="1628799"/>
            <a:ext cx="1185939" cy="1252053"/>
          </a:xfrm>
          <a:prstGeom prst="roundRect">
            <a:avLst>
              <a:gd name="adj" fmla="val 0"/>
            </a:avLst>
          </a:prstGeom>
          <a:ln>
            <a:noFill/>
          </a:ln>
        </p:spPr>
        <p:txBody>
          <a:bodyPr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Clr>
                <a:srgbClr val="AF000A"/>
              </a:buClr>
              <a:buSzPct val="80000"/>
              <a:buFont typeface="Wingdings" pitchFamily="2" charset="2"/>
              <a:buChar char="n"/>
              <a:defRPr lang="de-DE" sz="1000" kern="1200">
                <a:solidFill>
                  <a:schemeClr val="tx1"/>
                </a:solidFill>
                <a:latin typeface="Tahoma" pitchFamily="34" charset="0"/>
                <a:ea typeface="+mn-ea"/>
                <a:cs typeface="Tahoma" pitchFamily="34" charset="0"/>
              </a:defRPr>
            </a:lvl1pPr>
          </a:lstStyle>
          <a:p>
            <a:pPr lvl="0"/>
            <a:r>
              <a:rPr lang="pl-PL" noProof="0" dirty="0" smtClean="0"/>
              <a:t>Kliknij ikonę, aby dodać obraz</a:t>
            </a:r>
            <a:endParaRPr lang="de-DE" noProof="0" dirty="0"/>
          </a:p>
        </p:txBody>
      </p:sp>
      <p:sp>
        <p:nvSpPr>
          <p:cNvPr id="59" name="Symbol zastępczy tekstu 7"/>
          <p:cNvSpPr>
            <a:spLocks noGrp="1"/>
          </p:cNvSpPr>
          <p:nvPr>
            <p:ph type="body" sz="quarter" idx="45"/>
          </p:nvPr>
        </p:nvSpPr>
        <p:spPr>
          <a:xfrm>
            <a:off x="1380935" y="2919859"/>
            <a:ext cx="3228649" cy="290736"/>
          </a:xfrm>
        </p:spPr>
        <p:txBody>
          <a:bodyPr anchor="ctr">
            <a:noAutofit/>
          </a:bodyPr>
          <a:lstStyle>
            <a:lvl1pPr marL="0" indent="0" algn="l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1" name="Symbol zastępczy zawartości 2"/>
          <p:cNvSpPr>
            <a:spLocks noGrp="1"/>
          </p:cNvSpPr>
          <p:nvPr>
            <p:ph idx="46"/>
          </p:nvPr>
        </p:nvSpPr>
        <p:spPr>
          <a:xfrm>
            <a:off x="2160524" y="1628798"/>
            <a:ext cx="2449060" cy="1252053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0" indent="0">
              <a:defRPr sz="1200"/>
            </a:lvl2pPr>
            <a:lvl3pPr marL="0" indent="0">
              <a:defRPr sz="1100"/>
            </a:lvl3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2" name="Symbol zastępczy obrazu 25"/>
          <p:cNvSpPr>
            <a:spLocks noGrp="1"/>
          </p:cNvSpPr>
          <p:nvPr>
            <p:ph type="pic" sz="quarter" idx="47"/>
          </p:nvPr>
        </p:nvSpPr>
        <p:spPr>
          <a:xfrm>
            <a:off x="4938731" y="1628800"/>
            <a:ext cx="1185939" cy="1252053"/>
          </a:xfrm>
          <a:prstGeom prst="roundRect">
            <a:avLst>
              <a:gd name="adj" fmla="val 0"/>
            </a:avLst>
          </a:prstGeom>
          <a:ln>
            <a:noFill/>
          </a:ln>
        </p:spPr>
        <p:txBody>
          <a:bodyPr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Clr>
                <a:srgbClr val="AF000A"/>
              </a:buClr>
              <a:buSzPct val="80000"/>
              <a:buFont typeface="Wingdings" pitchFamily="2" charset="2"/>
              <a:buChar char="n"/>
              <a:defRPr lang="de-DE" sz="1000" kern="1200">
                <a:solidFill>
                  <a:schemeClr val="tx1"/>
                </a:solidFill>
                <a:latin typeface="Tahoma" pitchFamily="34" charset="0"/>
                <a:ea typeface="+mn-ea"/>
                <a:cs typeface="Tahoma" pitchFamily="34" charset="0"/>
              </a:defRPr>
            </a:lvl1pPr>
          </a:lstStyle>
          <a:p>
            <a:pPr lvl="0"/>
            <a:r>
              <a:rPr lang="pl-PL" noProof="0" dirty="0" smtClean="0"/>
              <a:t>Kliknij ikonę, aby dodać obraz</a:t>
            </a:r>
            <a:endParaRPr lang="de-DE" noProof="0" dirty="0"/>
          </a:p>
        </p:txBody>
      </p:sp>
      <p:sp>
        <p:nvSpPr>
          <p:cNvPr id="63" name="Symbol zastępczy tekstu 7"/>
          <p:cNvSpPr>
            <a:spLocks noGrp="1"/>
          </p:cNvSpPr>
          <p:nvPr>
            <p:ph type="body" sz="quarter" idx="48"/>
          </p:nvPr>
        </p:nvSpPr>
        <p:spPr>
          <a:xfrm>
            <a:off x="5404590" y="2919860"/>
            <a:ext cx="3261716" cy="290736"/>
          </a:xfrm>
        </p:spPr>
        <p:txBody>
          <a:bodyPr anchor="ctr">
            <a:noAutofit/>
          </a:bodyPr>
          <a:lstStyle>
            <a:lvl1pPr marL="0" indent="0" algn="l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5" name="Symbol zastępczy zawartości 2"/>
          <p:cNvSpPr>
            <a:spLocks noGrp="1"/>
          </p:cNvSpPr>
          <p:nvPr>
            <p:ph idx="49"/>
          </p:nvPr>
        </p:nvSpPr>
        <p:spPr>
          <a:xfrm>
            <a:off x="6217247" y="1628799"/>
            <a:ext cx="2449060" cy="1252053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0" indent="0">
              <a:defRPr sz="1200"/>
            </a:lvl2pPr>
            <a:lvl3pPr marL="0" indent="0">
              <a:defRPr sz="1100"/>
            </a:lvl3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30" name="Symbol zastępczy numeru slajdu 5"/>
          <p:cNvSpPr>
            <a:spLocks noGrp="1"/>
          </p:cNvSpPr>
          <p:nvPr>
            <p:ph type="sldNum" sz="quarter" idx="50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D29278EB-E35E-47D4-BB69-806D3889B534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  <p:sp>
        <p:nvSpPr>
          <p:cNvPr id="31" name="Symbol zastępczy stopki 14"/>
          <p:cNvSpPr>
            <a:spLocks noGrp="1"/>
          </p:cNvSpPr>
          <p:nvPr>
            <p:ph type="ftr" sz="quarter" idx="5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1_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92162" y="2341740"/>
            <a:ext cx="7944801" cy="1231723"/>
          </a:xfrm>
        </p:spPr>
        <p:txBody>
          <a:bodyPr anchor="b"/>
          <a:lstStyle>
            <a:lvl1pPr algn="l">
              <a:defRPr sz="4000" b="1" cap="none"/>
            </a:lvl1pPr>
          </a:lstStyle>
          <a:p>
            <a:r>
              <a:rPr lang="pl-PL" smtClean="0"/>
              <a:t>Kliknij, aby edytować styl</a:t>
            </a:r>
            <a:endParaRPr lang="pl-PL" dirty="0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92162" y="3717032"/>
            <a:ext cx="7944801" cy="1356618"/>
          </a:xfrm>
        </p:spPr>
        <p:txBody>
          <a:bodyPr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numeru slajdu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2ED3573F-C31A-4E11-B24F-C945062858B0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  <p:sp>
        <p:nvSpPr>
          <p:cNvPr id="5" name="Symbol zastępczy stopki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ajd koncowy">
    <p:bg>
      <p:bgPr>
        <a:blipFill dpi="0" rotWithShape="1">
          <a:blip r:embed="rId2" cstate="print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rostokąt z zaokrąglonym rogiem 2"/>
          <p:cNvSpPr/>
          <p:nvPr userDrawn="1"/>
        </p:nvSpPr>
        <p:spPr>
          <a:xfrm>
            <a:off x="0" y="6597650"/>
            <a:ext cx="8453438" cy="247650"/>
          </a:xfrm>
          <a:prstGeom prst="round1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4" name="Prostokąt 3"/>
          <p:cNvSpPr/>
          <p:nvPr userDrawn="1"/>
        </p:nvSpPr>
        <p:spPr>
          <a:xfrm>
            <a:off x="0" y="0"/>
            <a:ext cx="9147175" cy="46038"/>
          </a:xfrm>
          <a:prstGeom prst="rect">
            <a:avLst/>
          </a:prstGeom>
          <a:solidFill>
            <a:srgbClr val="BD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/>
          </a:p>
        </p:txBody>
      </p:sp>
      <p:sp>
        <p:nvSpPr>
          <p:cNvPr id="5" name="Prostokąt z zaokrąglonym rogiem 4"/>
          <p:cNvSpPr/>
          <p:nvPr userDrawn="1"/>
        </p:nvSpPr>
        <p:spPr>
          <a:xfrm>
            <a:off x="0" y="6661150"/>
            <a:ext cx="9144000" cy="196850"/>
          </a:xfrm>
          <a:prstGeom prst="round1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6" name="Text Box 4"/>
          <p:cNvSpPr txBox="1">
            <a:spLocks noChangeArrowheads="1"/>
          </p:cNvSpPr>
          <p:nvPr userDrawn="1"/>
        </p:nvSpPr>
        <p:spPr bwMode="auto">
          <a:xfrm>
            <a:off x="3924300" y="1431925"/>
            <a:ext cx="4462463" cy="2428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0" tIns="46800" rIns="72000" bIns="46800"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r">
              <a:spcBef>
                <a:spcPct val="50000"/>
              </a:spcBef>
              <a:defRPr/>
            </a:pPr>
            <a:r>
              <a:rPr lang="pl-PL" sz="2400" b="1" smtClean="0">
                <a:cs typeface="Tahoma" pitchFamily="34" charset="0"/>
              </a:rPr>
              <a:t>Grupa IQS Sp. z o.o.</a:t>
            </a:r>
          </a:p>
          <a:p>
            <a:pPr algn="r">
              <a:spcBef>
                <a:spcPts val="1000"/>
              </a:spcBef>
              <a:defRPr/>
            </a:pPr>
            <a:r>
              <a:rPr lang="pl-PL" smtClean="0">
                <a:cs typeface="Tahoma" pitchFamily="34" charset="0"/>
              </a:rPr>
              <a:t>ul. Francuska 37</a:t>
            </a:r>
          </a:p>
          <a:p>
            <a:pPr algn="r">
              <a:spcBef>
                <a:spcPts val="1000"/>
              </a:spcBef>
              <a:defRPr/>
            </a:pPr>
            <a:r>
              <a:rPr lang="pl-PL" smtClean="0">
                <a:cs typeface="Tahoma" pitchFamily="34" charset="0"/>
              </a:rPr>
              <a:t>03-905 Warszawa</a:t>
            </a:r>
            <a:endParaRPr lang="pl-PL" sz="1600" smtClean="0">
              <a:cs typeface="Tahoma" pitchFamily="34" charset="0"/>
            </a:endParaRPr>
          </a:p>
          <a:p>
            <a:pPr algn="r">
              <a:spcBef>
                <a:spcPts val="1000"/>
              </a:spcBef>
              <a:defRPr/>
            </a:pPr>
            <a:r>
              <a:rPr lang="pl-PL" sz="1600" smtClean="0">
                <a:cs typeface="Tahoma" pitchFamily="34" charset="0"/>
              </a:rPr>
              <a:t>tel. +48 (22) 592 63 00</a:t>
            </a:r>
          </a:p>
          <a:p>
            <a:pPr algn="r">
              <a:spcBef>
                <a:spcPts val="1000"/>
              </a:spcBef>
              <a:defRPr/>
            </a:pPr>
            <a:r>
              <a:rPr lang="pl-PL" sz="1600" smtClean="0">
                <a:cs typeface="Tahoma" pitchFamily="34" charset="0"/>
              </a:rPr>
              <a:t>fax +48 (22) 825 48 70</a:t>
            </a:r>
          </a:p>
          <a:p>
            <a:pPr algn="r">
              <a:spcBef>
                <a:spcPts val="1000"/>
              </a:spcBef>
              <a:defRPr/>
            </a:pPr>
            <a:r>
              <a:rPr lang="pl-PL" sz="1600" b="1" smtClean="0">
                <a:solidFill>
                  <a:srgbClr val="CC0000"/>
                </a:solidFill>
                <a:cs typeface="Tahoma" pitchFamily="34" charset="0"/>
              </a:rPr>
              <a:t> </a:t>
            </a:r>
            <a:endParaRPr lang="pl-PL" sz="1200" b="1" smtClean="0">
              <a:solidFill>
                <a:srgbClr val="CC0000"/>
              </a:solidFill>
              <a:cs typeface="Tahoma" pitchFamily="34" charset="0"/>
            </a:endParaRPr>
          </a:p>
        </p:txBody>
      </p:sp>
      <p:sp>
        <p:nvSpPr>
          <p:cNvPr id="7" name="Podtytuł 2"/>
          <p:cNvSpPr txBox="1">
            <a:spLocks/>
          </p:cNvSpPr>
          <p:nvPr userDrawn="1"/>
        </p:nvSpPr>
        <p:spPr>
          <a:xfrm>
            <a:off x="4786313" y="4365625"/>
            <a:ext cx="3600450" cy="936625"/>
          </a:xfrm>
          <a:prstGeom prst="rect">
            <a:avLst/>
          </a:prstGeom>
        </p:spPr>
        <p:txBody>
          <a:bodyPr rIns="72000">
            <a:normAutofit/>
          </a:bodyPr>
          <a:lstStyle>
            <a:lvl1pPr marL="0" marR="0" indent="0" algn="r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>
                <a:srgbClr val="AF000A"/>
              </a:buClr>
              <a:buSzPct val="80000"/>
              <a:buFont typeface="Wingdings" pitchFamily="2" charset="2"/>
              <a:buNone/>
              <a:tabLst/>
              <a:defRPr b="1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>
              <a:defRPr/>
            </a:pPr>
            <a:r>
              <a:rPr lang="pl-PL" dirty="0" smtClean="0">
                <a:cs typeface="Tahoma" pitchFamily="34" charset="0"/>
              </a:rPr>
              <a:t> www.grupaiqs.pl  </a:t>
            </a:r>
            <a:br>
              <a:rPr lang="pl-PL" dirty="0" smtClean="0">
                <a:cs typeface="Tahoma" pitchFamily="34" charset="0"/>
              </a:rPr>
            </a:br>
            <a:r>
              <a:rPr lang="pl-PL" dirty="0" smtClean="0">
                <a:cs typeface="Tahoma" pitchFamily="34" charset="0"/>
              </a:rPr>
              <a:t>maciej.gerc@grupaiqs.pl</a:t>
            </a:r>
          </a:p>
        </p:txBody>
      </p:sp>
      <p:sp>
        <p:nvSpPr>
          <p:cNvPr id="15" name="Symbol zastępczy tekstu 14"/>
          <p:cNvSpPr>
            <a:spLocks noGrp="1"/>
          </p:cNvSpPr>
          <p:nvPr>
            <p:ph type="body" sz="quarter" idx="14"/>
          </p:nvPr>
        </p:nvSpPr>
        <p:spPr>
          <a:xfrm>
            <a:off x="4572001" y="5275330"/>
            <a:ext cx="3814860" cy="719137"/>
          </a:xfrm>
        </p:spPr>
        <p:txBody>
          <a:bodyPr/>
          <a:lstStyle>
            <a:lvl1pPr marL="0" indent="0" algn="r">
              <a:buNone/>
              <a:defRPr b="1"/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8" name="Prostokąt 7"/>
          <p:cNvSpPr/>
          <p:nvPr userDrawn="1"/>
        </p:nvSpPr>
        <p:spPr>
          <a:xfrm>
            <a:off x="4368787" y="5291916"/>
            <a:ext cx="403027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b="1" dirty="0" err="1" smtClean="0">
                <a:cs typeface="Tahoma" pitchFamily="34" charset="0"/>
              </a:rPr>
              <a:t>marta.openchowska@grupaiqs.pl</a:t>
            </a:r>
            <a:endParaRPr lang="pl-PL" b="1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ostokąt zaokrąglony 9"/>
          <p:cNvSpPr/>
          <p:nvPr userDrawn="1"/>
        </p:nvSpPr>
        <p:spPr>
          <a:xfrm>
            <a:off x="792163" y="836613"/>
            <a:ext cx="7958137" cy="428625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1" name="Prostokąt zaokrąglony 10"/>
          <p:cNvSpPr/>
          <p:nvPr userDrawn="1"/>
        </p:nvSpPr>
        <p:spPr>
          <a:xfrm>
            <a:off x="782638" y="2827338"/>
            <a:ext cx="7977187" cy="428625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2" name="Prostokąt zaokrąglony 11"/>
          <p:cNvSpPr/>
          <p:nvPr userDrawn="1"/>
        </p:nvSpPr>
        <p:spPr>
          <a:xfrm>
            <a:off x="782638" y="4800600"/>
            <a:ext cx="7967662" cy="428625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792901" y="1322850"/>
            <a:ext cx="7944062" cy="108012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8" name="Symbol zastępczy zawartości 25"/>
          <p:cNvSpPr>
            <a:spLocks noGrp="1"/>
          </p:cNvSpPr>
          <p:nvPr>
            <p:ph sz="quarter" idx="15"/>
          </p:nvPr>
        </p:nvSpPr>
        <p:spPr>
          <a:xfrm>
            <a:off x="791435" y="836712"/>
            <a:ext cx="7939222" cy="410957"/>
          </a:xfrm>
        </p:spPr>
        <p:txBody>
          <a:bodyPr anchor="ctr">
            <a:normAutofit/>
          </a:bodyPr>
          <a:lstStyle>
            <a:lvl1pPr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bg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8" name="Symbol zastępczy zawartości 2"/>
          <p:cNvSpPr>
            <a:spLocks noGrp="1"/>
          </p:cNvSpPr>
          <p:nvPr>
            <p:ph idx="21"/>
          </p:nvPr>
        </p:nvSpPr>
        <p:spPr>
          <a:xfrm>
            <a:off x="782554" y="3356992"/>
            <a:ext cx="7954409" cy="108012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19" name="Symbol zastępczy zawartości 2"/>
          <p:cNvSpPr>
            <a:spLocks noGrp="1"/>
          </p:cNvSpPr>
          <p:nvPr>
            <p:ph idx="22"/>
          </p:nvPr>
        </p:nvSpPr>
        <p:spPr>
          <a:xfrm>
            <a:off x="782556" y="5301208"/>
            <a:ext cx="7967744" cy="108012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21" name="Symbol zastępczy zawartości 25"/>
          <p:cNvSpPr>
            <a:spLocks noGrp="1"/>
          </p:cNvSpPr>
          <p:nvPr>
            <p:ph sz="quarter" idx="23"/>
          </p:nvPr>
        </p:nvSpPr>
        <p:spPr>
          <a:xfrm>
            <a:off x="782555" y="2827312"/>
            <a:ext cx="7944911" cy="410957"/>
          </a:xfrm>
        </p:spPr>
        <p:txBody>
          <a:bodyPr anchor="ctr">
            <a:normAutofit/>
          </a:bodyPr>
          <a:lstStyle>
            <a:lvl1pPr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bg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23" name="Symbol zastępczy zawartości 25"/>
          <p:cNvSpPr>
            <a:spLocks noGrp="1"/>
          </p:cNvSpPr>
          <p:nvPr>
            <p:ph sz="quarter" idx="24"/>
          </p:nvPr>
        </p:nvSpPr>
        <p:spPr>
          <a:xfrm>
            <a:off x="782557" y="4800556"/>
            <a:ext cx="7954406" cy="410957"/>
          </a:xfrm>
        </p:spPr>
        <p:txBody>
          <a:bodyPr anchor="ctr">
            <a:normAutofit/>
          </a:bodyPr>
          <a:lstStyle>
            <a:lvl1pPr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bg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4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3" name="Symbol zastępczy numeru slajdu 5"/>
          <p:cNvSpPr>
            <a:spLocks noGrp="1"/>
          </p:cNvSpPr>
          <p:nvPr>
            <p:ph type="sldNum" sz="quarter" idx="25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20D30DCD-DB59-436C-8B92-F2113999028C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  <p:sp>
        <p:nvSpPr>
          <p:cNvPr id="15" name="Symbol zastępczy stopki 14"/>
          <p:cNvSpPr>
            <a:spLocks noGrp="1"/>
          </p:cNvSpPr>
          <p:nvPr>
            <p:ph type="ftr" sz="quarter" idx="2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ostokąt zaokrąglony 9"/>
          <p:cNvSpPr/>
          <p:nvPr userDrawn="1"/>
        </p:nvSpPr>
        <p:spPr>
          <a:xfrm>
            <a:off x="781050" y="836613"/>
            <a:ext cx="3995738" cy="428625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1" name="Prostokąt zaokrąglony 10"/>
          <p:cNvSpPr/>
          <p:nvPr userDrawn="1"/>
        </p:nvSpPr>
        <p:spPr>
          <a:xfrm>
            <a:off x="781050" y="2852738"/>
            <a:ext cx="4006850" cy="428625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2" name="Prostokąt zaokrąglony 11"/>
          <p:cNvSpPr/>
          <p:nvPr userDrawn="1"/>
        </p:nvSpPr>
        <p:spPr>
          <a:xfrm>
            <a:off x="781050" y="4826000"/>
            <a:ext cx="3995738" cy="428625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792900" y="1391685"/>
            <a:ext cx="7957399" cy="101422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8" name="Symbol zastępczy zawartości 25"/>
          <p:cNvSpPr>
            <a:spLocks noGrp="1"/>
          </p:cNvSpPr>
          <p:nvPr>
            <p:ph sz="quarter" idx="15"/>
          </p:nvPr>
        </p:nvSpPr>
        <p:spPr>
          <a:xfrm>
            <a:off x="780977" y="836712"/>
            <a:ext cx="3996465" cy="410957"/>
          </a:xfrm>
        </p:spPr>
        <p:txBody>
          <a:bodyPr anchor="ctr">
            <a:normAutofit/>
          </a:bodyPr>
          <a:lstStyle>
            <a:lvl1pPr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bg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8" name="Symbol zastępczy zawartości 2"/>
          <p:cNvSpPr>
            <a:spLocks noGrp="1"/>
          </p:cNvSpPr>
          <p:nvPr>
            <p:ph idx="21"/>
          </p:nvPr>
        </p:nvSpPr>
        <p:spPr>
          <a:xfrm>
            <a:off x="792900" y="3385096"/>
            <a:ext cx="7957400" cy="101422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19" name="Symbol zastępczy zawartości 2"/>
          <p:cNvSpPr>
            <a:spLocks noGrp="1"/>
          </p:cNvSpPr>
          <p:nvPr>
            <p:ph idx="22"/>
          </p:nvPr>
        </p:nvSpPr>
        <p:spPr>
          <a:xfrm>
            <a:off x="782555" y="5367108"/>
            <a:ext cx="7957399" cy="101422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21" name="Symbol zastępczy zawartości 25"/>
          <p:cNvSpPr>
            <a:spLocks noGrp="1"/>
          </p:cNvSpPr>
          <p:nvPr>
            <p:ph sz="quarter" idx="23"/>
          </p:nvPr>
        </p:nvSpPr>
        <p:spPr>
          <a:xfrm>
            <a:off x="780977" y="2852936"/>
            <a:ext cx="3996465" cy="410957"/>
          </a:xfrm>
        </p:spPr>
        <p:txBody>
          <a:bodyPr anchor="ctr">
            <a:normAutofit/>
          </a:bodyPr>
          <a:lstStyle>
            <a:lvl1pPr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bg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23" name="Symbol zastępczy zawartości 25"/>
          <p:cNvSpPr>
            <a:spLocks noGrp="1"/>
          </p:cNvSpPr>
          <p:nvPr>
            <p:ph sz="quarter" idx="24"/>
          </p:nvPr>
        </p:nvSpPr>
        <p:spPr>
          <a:xfrm>
            <a:off x="780977" y="4825956"/>
            <a:ext cx="3996465" cy="410957"/>
          </a:xfrm>
        </p:spPr>
        <p:txBody>
          <a:bodyPr anchor="ctr">
            <a:normAutofit/>
          </a:bodyPr>
          <a:lstStyle>
            <a:lvl1pPr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bg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4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3" name="Symbol zastępczy numeru slajdu 5"/>
          <p:cNvSpPr>
            <a:spLocks noGrp="1"/>
          </p:cNvSpPr>
          <p:nvPr>
            <p:ph type="sldNum" sz="quarter" idx="25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00A33A1C-2E33-4649-9BC5-B16D77D33E0D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  <p:sp>
        <p:nvSpPr>
          <p:cNvPr id="15" name="Symbol zastępczy stopki 14"/>
          <p:cNvSpPr>
            <a:spLocks noGrp="1"/>
          </p:cNvSpPr>
          <p:nvPr>
            <p:ph type="ftr" sz="quarter" idx="2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zaokrąglony 8"/>
          <p:cNvSpPr/>
          <p:nvPr userDrawn="1"/>
        </p:nvSpPr>
        <p:spPr>
          <a:xfrm>
            <a:off x="792163" y="836613"/>
            <a:ext cx="3851275" cy="428625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0" name="Prostokąt zaokrąglony 9"/>
          <p:cNvSpPr/>
          <p:nvPr userDrawn="1"/>
        </p:nvSpPr>
        <p:spPr>
          <a:xfrm>
            <a:off x="4932363" y="836613"/>
            <a:ext cx="3827462" cy="428625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792901" y="1437980"/>
            <a:ext cx="3851107" cy="1249536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8" name="Symbol zastępczy zawartości 25"/>
          <p:cNvSpPr>
            <a:spLocks noGrp="1"/>
          </p:cNvSpPr>
          <p:nvPr>
            <p:ph sz="quarter" idx="15"/>
          </p:nvPr>
        </p:nvSpPr>
        <p:spPr>
          <a:xfrm>
            <a:off x="791435" y="845546"/>
            <a:ext cx="3852573" cy="410957"/>
          </a:xfrm>
        </p:spPr>
        <p:txBody>
          <a:bodyPr anchor="ctr">
            <a:normAutofit/>
          </a:bodyPr>
          <a:lstStyle>
            <a:lvl1pPr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bg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8" name="Symbol zastępczy zawartości 2"/>
          <p:cNvSpPr>
            <a:spLocks noGrp="1"/>
          </p:cNvSpPr>
          <p:nvPr>
            <p:ph idx="21"/>
          </p:nvPr>
        </p:nvSpPr>
        <p:spPr>
          <a:xfrm>
            <a:off x="4959021" y="1437980"/>
            <a:ext cx="3777944" cy="1249536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21" name="Symbol zastępczy zawartości 25"/>
          <p:cNvSpPr>
            <a:spLocks noGrp="1"/>
          </p:cNvSpPr>
          <p:nvPr>
            <p:ph sz="quarter" idx="23"/>
          </p:nvPr>
        </p:nvSpPr>
        <p:spPr>
          <a:xfrm>
            <a:off x="4932039" y="845546"/>
            <a:ext cx="3804925" cy="410957"/>
          </a:xfrm>
        </p:spPr>
        <p:txBody>
          <a:bodyPr anchor="ctr">
            <a:normAutofit/>
          </a:bodyPr>
          <a:lstStyle>
            <a:lvl1pPr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bg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1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2" name="Symbol zastępczy numeru slajdu 5"/>
          <p:cNvSpPr>
            <a:spLocks noGrp="1"/>
          </p:cNvSpPr>
          <p:nvPr>
            <p:ph type="sldNum" sz="quarter" idx="24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70801054-AABF-4778-8691-D1F0B0927CD0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  <p:sp>
        <p:nvSpPr>
          <p:cNvPr id="13" name="Symbol zastępczy stopki 11"/>
          <p:cNvSpPr>
            <a:spLocks noGrp="1"/>
          </p:cNvSpPr>
          <p:nvPr>
            <p:ph type="ftr" sz="quarter" idx="2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zaokrąglony 8"/>
          <p:cNvSpPr/>
          <p:nvPr userDrawn="1"/>
        </p:nvSpPr>
        <p:spPr>
          <a:xfrm rot="16200000">
            <a:off x="38101" y="1582737"/>
            <a:ext cx="2468562" cy="976313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/>
          </a:p>
        </p:txBody>
      </p:sp>
      <p:sp>
        <p:nvSpPr>
          <p:cNvPr id="10" name="Prostokąt zaokrąglony 9"/>
          <p:cNvSpPr/>
          <p:nvPr userDrawn="1"/>
        </p:nvSpPr>
        <p:spPr>
          <a:xfrm rot="16200000">
            <a:off x="19051" y="4640262"/>
            <a:ext cx="2506662" cy="976313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051721" y="836714"/>
            <a:ext cx="6685243" cy="2447925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8" name="Symbol zastępczy zawartości 25"/>
          <p:cNvSpPr>
            <a:spLocks noGrp="1"/>
          </p:cNvSpPr>
          <p:nvPr>
            <p:ph sz="quarter" idx="15"/>
          </p:nvPr>
        </p:nvSpPr>
        <p:spPr>
          <a:xfrm rot="16200000">
            <a:off x="37684" y="1603177"/>
            <a:ext cx="2469159" cy="936229"/>
          </a:xfrm>
        </p:spPr>
        <p:txBody>
          <a:bodyPr lIns="90000" rIns="126000" anchor="ctr">
            <a:normAutofit/>
          </a:bodyPr>
          <a:lstStyle>
            <a:lvl1pPr marL="0" indent="0"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bg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8" name="Symbol zastępczy zawartości 2"/>
          <p:cNvSpPr>
            <a:spLocks noGrp="1"/>
          </p:cNvSpPr>
          <p:nvPr>
            <p:ph idx="21"/>
          </p:nvPr>
        </p:nvSpPr>
        <p:spPr>
          <a:xfrm>
            <a:off x="2028859" y="3875694"/>
            <a:ext cx="6708105" cy="2506056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19" name="Symbol zastępczy zawartości 25"/>
          <p:cNvSpPr>
            <a:spLocks noGrp="1"/>
          </p:cNvSpPr>
          <p:nvPr>
            <p:ph sz="quarter" idx="24"/>
          </p:nvPr>
        </p:nvSpPr>
        <p:spPr>
          <a:xfrm rot="16200000">
            <a:off x="19447" y="4660396"/>
            <a:ext cx="2505634" cy="936229"/>
          </a:xfrm>
        </p:spPr>
        <p:txBody>
          <a:bodyPr anchor="ctr">
            <a:normAutofit/>
          </a:bodyPr>
          <a:lstStyle>
            <a:lvl1pPr marL="0" indent="0"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bg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1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2028859" y="6453336"/>
            <a:ext cx="6721441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2" name="Symbol zastępczy numeru slajdu 5"/>
          <p:cNvSpPr>
            <a:spLocks noGrp="1"/>
          </p:cNvSpPr>
          <p:nvPr>
            <p:ph type="sldNum" sz="quarter" idx="25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D08B50D0-F2D2-45EC-B0C1-DF962F77804D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  <p:sp>
        <p:nvSpPr>
          <p:cNvPr id="13" name="Symbol zastępczy stopki 11"/>
          <p:cNvSpPr>
            <a:spLocks noGrp="1"/>
          </p:cNvSpPr>
          <p:nvPr>
            <p:ph type="ftr" sz="quarter" idx="2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ostokąt zaokrąglony 9"/>
          <p:cNvSpPr/>
          <p:nvPr userDrawn="1"/>
        </p:nvSpPr>
        <p:spPr>
          <a:xfrm>
            <a:off x="798513" y="2827338"/>
            <a:ext cx="1714500" cy="1571625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1" name="Prostokąt zaokrąglony 10"/>
          <p:cNvSpPr/>
          <p:nvPr userDrawn="1"/>
        </p:nvSpPr>
        <p:spPr>
          <a:xfrm>
            <a:off x="798513" y="4810125"/>
            <a:ext cx="1714500" cy="1571625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2" name="Prostokąt zaokrąglony 11"/>
          <p:cNvSpPr/>
          <p:nvPr userDrawn="1"/>
        </p:nvSpPr>
        <p:spPr>
          <a:xfrm>
            <a:off x="798513" y="836613"/>
            <a:ext cx="1714500" cy="1571625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3" name="Prostokąt zaokrąglony 12"/>
          <p:cNvSpPr/>
          <p:nvPr userDrawn="1"/>
        </p:nvSpPr>
        <p:spPr>
          <a:xfrm>
            <a:off x="2700338" y="857250"/>
            <a:ext cx="6038850" cy="1571625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4" name="Prostokąt zaokrąglony 13"/>
          <p:cNvSpPr/>
          <p:nvPr userDrawn="1"/>
        </p:nvSpPr>
        <p:spPr>
          <a:xfrm>
            <a:off x="2719388" y="2827338"/>
            <a:ext cx="6040437" cy="1571625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5" name="Prostokąt zaokrąglony 14"/>
          <p:cNvSpPr/>
          <p:nvPr userDrawn="1"/>
        </p:nvSpPr>
        <p:spPr>
          <a:xfrm>
            <a:off x="2719388" y="4810125"/>
            <a:ext cx="6040437" cy="1571625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775972" y="933599"/>
            <a:ext cx="5974328" cy="147473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8" name="Symbol zastępczy zawartości 25"/>
          <p:cNvSpPr>
            <a:spLocks noGrp="1"/>
          </p:cNvSpPr>
          <p:nvPr>
            <p:ph sz="quarter" idx="15"/>
          </p:nvPr>
        </p:nvSpPr>
        <p:spPr>
          <a:xfrm>
            <a:off x="876763" y="908702"/>
            <a:ext cx="1558943" cy="1419069"/>
          </a:xfrm>
        </p:spPr>
        <p:txBody>
          <a:bodyPr anchor="ctr">
            <a:normAutofit/>
          </a:bodyPr>
          <a:lstStyle>
            <a:lvl1pPr marL="0" indent="0"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bg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8" name="Symbol zastępczy zawartości 2"/>
          <p:cNvSpPr>
            <a:spLocks noGrp="1"/>
          </p:cNvSpPr>
          <p:nvPr>
            <p:ph idx="21"/>
          </p:nvPr>
        </p:nvSpPr>
        <p:spPr>
          <a:xfrm>
            <a:off x="2796138" y="2882204"/>
            <a:ext cx="5954162" cy="1516807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19" name="Symbol zastępczy zawartości 2"/>
          <p:cNvSpPr>
            <a:spLocks noGrp="1"/>
          </p:cNvSpPr>
          <p:nvPr>
            <p:ph idx="22"/>
          </p:nvPr>
        </p:nvSpPr>
        <p:spPr>
          <a:xfrm>
            <a:off x="2796138" y="4889698"/>
            <a:ext cx="5940826" cy="149163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21" name="Symbol zastępczy zawartości 25"/>
          <p:cNvSpPr>
            <a:spLocks noGrp="1"/>
          </p:cNvSpPr>
          <p:nvPr>
            <p:ph sz="quarter" idx="23"/>
          </p:nvPr>
        </p:nvSpPr>
        <p:spPr>
          <a:xfrm>
            <a:off x="869769" y="2903665"/>
            <a:ext cx="1572931" cy="1419069"/>
          </a:xfrm>
        </p:spPr>
        <p:txBody>
          <a:bodyPr anchor="ctr">
            <a:normAutofit/>
          </a:bodyPr>
          <a:lstStyle>
            <a:lvl1pPr marL="0" indent="0"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bg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23" name="Symbol zastępczy zawartości 25"/>
          <p:cNvSpPr>
            <a:spLocks noGrp="1"/>
          </p:cNvSpPr>
          <p:nvPr>
            <p:ph sz="quarter" idx="24"/>
          </p:nvPr>
        </p:nvSpPr>
        <p:spPr>
          <a:xfrm>
            <a:off x="869769" y="4889698"/>
            <a:ext cx="1572931" cy="1419069"/>
          </a:xfrm>
        </p:spPr>
        <p:txBody>
          <a:bodyPr anchor="ctr">
            <a:normAutofit/>
          </a:bodyPr>
          <a:lstStyle>
            <a:lvl1pPr marL="0" indent="0"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bg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22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6" name="Symbol zastępczy numeru slajdu 5"/>
          <p:cNvSpPr>
            <a:spLocks noGrp="1"/>
          </p:cNvSpPr>
          <p:nvPr>
            <p:ph type="sldNum" sz="quarter" idx="25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0366918E-87D0-4C18-9F92-78437BF23464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  <p:sp>
        <p:nvSpPr>
          <p:cNvPr id="17" name="Symbol zastępczy stopki 27"/>
          <p:cNvSpPr>
            <a:spLocks noGrp="1"/>
          </p:cNvSpPr>
          <p:nvPr>
            <p:ph type="ftr" sz="quarter" idx="2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792901" y="836613"/>
            <a:ext cx="7957399" cy="5545137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 dirty="0"/>
          </a:p>
        </p:txBody>
      </p:sp>
      <p:sp>
        <p:nvSpPr>
          <p:cNvPr id="8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3"/>
          </p:nvPr>
        </p:nvSpPr>
        <p:spPr/>
        <p:txBody>
          <a:bodyPr/>
          <a:lstStyle>
            <a:lvl1pPr algn="l">
              <a:defRPr sz="160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r>
              <a:rPr lang="pl-PL"/>
              <a:t>Badanie Tajemniczy Klient </a:t>
            </a: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66929762-10F3-4200-B92B-297FDB0C0F96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rostokąt zaokrąglony 5"/>
          <p:cNvSpPr/>
          <p:nvPr userDrawn="1"/>
        </p:nvSpPr>
        <p:spPr>
          <a:xfrm>
            <a:off x="792163" y="836613"/>
            <a:ext cx="7967662" cy="771525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7" name="Prostokąt zaokrąglony 6"/>
          <p:cNvSpPr/>
          <p:nvPr userDrawn="1"/>
        </p:nvSpPr>
        <p:spPr>
          <a:xfrm>
            <a:off x="792163" y="1803400"/>
            <a:ext cx="7967662" cy="4578350"/>
          </a:xfrm>
          <a:prstGeom prst="roundRect">
            <a:avLst>
              <a:gd name="adj" fmla="val 3373"/>
            </a:avLst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792165" y="1803400"/>
            <a:ext cx="7967661" cy="457835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8" name="Symbol zastępczy zawartości 25"/>
          <p:cNvSpPr>
            <a:spLocks noGrp="1"/>
          </p:cNvSpPr>
          <p:nvPr>
            <p:ph sz="quarter" idx="15"/>
          </p:nvPr>
        </p:nvSpPr>
        <p:spPr>
          <a:xfrm>
            <a:off x="792165" y="839542"/>
            <a:ext cx="7958136" cy="768149"/>
          </a:xfrm>
        </p:spPr>
        <p:txBody>
          <a:bodyPr anchor="ctr">
            <a:normAutofit/>
          </a:bodyPr>
          <a:lstStyle>
            <a:lvl1pPr marL="0" indent="0"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bg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0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9" name="Symbol zastępczy numeru slajdu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1AFDFF33-470E-4E8B-AE40-FB44B31FEA88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  <p:sp>
        <p:nvSpPr>
          <p:cNvPr id="11" name="Symbol zastępczy stopki 10"/>
          <p:cNvSpPr>
            <a:spLocks noGrp="1"/>
          </p:cNvSpPr>
          <p:nvPr>
            <p:ph type="ftr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rostokąt zaokrąglony 5"/>
          <p:cNvSpPr/>
          <p:nvPr userDrawn="1"/>
        </p:nvSpPr>
        <p:spPr>
          <a:xfrm>
            <a:off x="792163" y="5083175"/>
            <a:ext cx="7967662" cy="1298575"/>
          </a:xfrm>
          <a:prstGeom prst="roundRect">
            <a:avLst>
              <a:gd name="adj" fmla="val 8746"/>
            </a:avLst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7" name="Prostokąt zaokrąglony 6"/>
          <p:cNvSpPr/>
          <p:nvPr userDrawn="1"/>
        </p:nvSpPr>
        <p:spPr>
          <a:xfrm>
            <a:off x="792163" y="836613"/>
            <a:ext cx="7967662" cy="4083050"/>
          </a:xfrm>
          <a:prstGeom prst="roundRect">
            <a:avLst>
              <a:gd name="adj" fmla="val 3373"/>
            </a:avLst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792164" y="836614"/>
            <a:ext cx="7944800" cy="408373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13" name="Symbol zastępczy zawartości 2"/>
          <p:cNvSpPr>
            <a:spLocks noGrp="1"/>
          </p:cNvSpPr>
          <p:nvPr>
            <p:ph idx="17"/>
          </p:nvPr>
        </p:nvSpPr>
        <p:spPr>
          <a:xfrm>
            <a:off x="782665" y="5082607"/>
            <a:ext cx="7977161" cy="1296120"/>
          </a:xfrm>
        </p:spPr>
        <p:txBody>
          <a:bodyPr/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9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8" name="Symbol zastępczy numeru slajdu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48A76809-5820-4DEC-8B74-562A7A01384E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  <p:sp>
        <p:nvSpPr>
          <p:cNvPr id="10" name="Symbol zastępczy stopki 9"/>
          <p:cNvSpPr>
            <a:spLocks noGrp="1"/>
          </p:cNvSpPr>
          <p:nvPr>
            <p:ph type="ftr" sz="quarter" idx="19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zaokrąglony 8"/>
          <p:cNvSpPr/>
          <p:nvPr userDrawn="1"/>
        </p:nvSpPr>
        <p:spPr>
          <a:xfrm>
            <a:off x="5076825" y="2624138"/>
            <a:ext cx="3683000" cy="1571625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0" name="Prostokąt zaokrąglony 9"/>
          <p:cNvSpPr/>
          <p:nvPr userDrawn="1"/>
        </p:nvSpPr>
        <p:spPr>
          <a:xfrm>
            <a:off x="792163" y="836613"/>
            <a:ext cx="3708400" cy="1571625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1" name="Prostokąt zaokrąglony 10"/>
          <p:cNvSpPr/>
          <p:nvPr userDrawn="1"/>
        </p:nvSpPr>
        <p:spPr>
          <a:xfrm>
            <a:off x="5076825" y="836613"/>
            <a:ext cx="3683000" cy="1571625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2" name="Prostokąt zaokrąglony 11"/>
          <p:cNvSpPr/>
          <p:nvPr userDrawn="1"/>
        </p:nvSpPr>
        <p:spPr>
          <a:xfrm>
            <a:off x="792163" y="2624138"/>
            <a:ext cx="3708400" cy="1571625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792163" y="4406900"/>
            <a:ext cx="7967662" cy="197485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30" name="Symbol zastępczy zawartości 2"/>
          <p:cNvSpPr>
            <a:spLocks noGrp="1"/>
          </p:cNvSpPr>
          <p:nvPr>
            <p:ph idx="17"/>
          </p:nvPr>
        </p:nvSpPr>
        <p:spPr>
          <a:xfrm>
            <a:off x="782665" y="882427"/>
            <a:ext cx="3679227" cy="1525910"/>
          </a:xfrm>
        </p:spPr>
        <p:txBody>
          <a:bodyPr/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31" name="Symbol zastępczy zawartości 2"/>
          <p:cNvSpPr>
            <a:spLocks noGrp="1"/>
          </p:cNvSpPr>
          <p:nvPr>
            <p:ph idx="18"/>
          </p:nvPr>
        </p:nvSpPr>
        <p:spPr>
          <a:xfrm>
            <a:off x="782666" y="2695648"/>
            <a:ext cx="3680740" cy="1500039"/>
          </a:xfrm>
        </p:spPr>
        <p:txBody>
          <a:bodyPr/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32" name="Symbol zastępczy zawartości 2"/>
          <p:cNvSpPr>
            <a:spLocks noGrp="1"/>
          </p:cNvSpPr>
          <p:nvPr>
            <p:ph idx="19"/>
          </p:nvPr>
        </p:nvSpPr>
        <p:spPr>
          <a:xfrm>
            <a:off x="5076056" y="882427"/>
            <a:ext cx="3670895" cy="1525910"/>
          </a:xfrm>
        </p:spPr>
        <p:txBody>
          <a:bodyPr/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33" name="Symbol zastępczy zawartości 2"/>
          <p:cNvSpPr>
            <a:spLocks noGrp="1"/>
          </p:cNvSpPr>
          <p:nvPr>
            <p:ph idx="20"/>
          </p:nvPr>
        </p:nvSpPr>
        <p:spPr>
          <a:xfrm>
            <a:off x="5076057" y="2695648"/>
            <a:ext cx="3672408" cy="1500039"/>
          </a:xfrm>
        </p:spPr>
        <p:txBody>
          <a:bodyPr/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16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3" name="Symbol zastępczy numeru slajdu 5"/>
          <p:cNvSpPr>
            <a:spLocks noGrp="1"/>
          </p:cNvSpPr>
          <p:nvPr>
            <p:ph type="sldNum" sz="quarter" idx="21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73D00A1D-9F83-4C6F-9221-F8B5574D9668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  <p:sp>
        <p:nvSpPr>
          <p:cNvPr id="14" name="Symbol zastępczy stopki 14"/>
          <p:cNvSpPr>
            <a:spLocks noGrp="1"/>
          </p:cNvSpPr>
          <p:nvPr>
            <p:ph type="ftr" sz="quarter" idx="2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rostokąt zaokrąglony 12"/>
          <p:cNvSpPr/>
          <p:nvPr userDrawn="1"/>
        </p:nvSpPr>
        <p:spPr>
          <a:xfrm>
            <a:off x="792163" y="839788"/>
            <a:ext cx="3708400" cy="1871662"/>
          </a:xfrm>
          <a:prstGeom prst="roundRect">
            <a:avLst>
              <a:gd name="adj" fmla="val 13106"/>
            </a:avLst>
          </a:prstGeom>
          <a:noFill/>
          <a:ln>
            <a:solidFill>
              <a:srgbClr val="AF000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4" name="Prostokąt z rogami zaokrąglonymi z jednej strony 13"/>
          <p:cNvSpPr/>
          <p:nvPr userDrawn="1"/>
        </p:nvSpPr>
        <p:spPr>
          <a:xfrm>
            <a:off x="792163" y="836613"/>
            <a:ext cx="3708400" cy="428625"/>
          </a:xfrm>
          <a:prstGeom prst="round2SameRect">
            <a:avLst>
              <a:gd name="adj1" fmla="val 50000"/>
              <a:gd name="adj2" fmla="val 0"/>
            </a:avLst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5" name="Prostokąt zaokrąglony 14"/>
          <p:cNvSpPr/>
          <p:nvPr userDrawn="1"/>
        </p:nvSpPr>
        <p:spPr>
          <a:xfrm>
            <a:off x="5040313" y="839788"/>
            <a:ext cx="3708400" cy="1871662"/>
          </a:xfrm>
          <a:prstGeom prst="roundRect">
            <a:avLst>
              <a:gd name="adj" fmla="val 13106"/>
            </a:avLst>
          </a:prstGeom>
          <a:noFill/>
          <a:ln>
            <a:solidFill>
              <a:srgbClr val="AF000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6" name="Prostokąt z rogami zaokrąglonymi z jednej strony 15"/>
          <p:cNvSpPr/>
          <p:nvPr userDrawn="1"/>
        </p:nvSpPr>
        <p:spPr>
          <a:xfrm>
            <a:off x="5040313" y="836613"/>
            <a:ext cx="3708400" cy="428625"/>
          </a:xfrm>
          <a:prstGeom prst="round2SameRect">
            <a:avLst>
              <a:gd name="adj1" fmla="val 50000"/>
              <a:gd name="adj2" fmla="val 0"/>
            </a:avLst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8" name="Prostokąt zaokrąglony 17"/>
          <p:cNvSpPr/>
          <p:nvPr userDrawn="1"/>
        </p:nvSpPr>
        <p:spPr>
          <a:xfrm>
            <a:off x="792163" y="2852738"/>
            <a:ext cx="3708400" cy="1871662"/>
          </a:xfrm>
          <a:prstGeom prst="roundRect">
            <a:avLst>
              <a:gd name="adj" fmla="val 13106"/>
            </a:avLst>
          </a:prstGeom>
          <a:noFill/>
          <a:ln>
            <a:solidFill>
              <a:srgbClr val="AF000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9" name="Prostokąt z rogami zaokrąglonymi z jednej strony 18"/>
          <p:cNvSpPr/>
          <p:nvPr userDrawn="1"/>
        </p:nvSpPr>
        <p:spPr>
          <a:xfrm>
            <a:off x="792163" y="2849563"/>
            <a:ext cx="3708400" cy="428625"/>
          </a:xfrm>
          <a:prstGeom prst="round2SameRect">
            <a:avLst>
              <a:gd name="adj1" fmla="val 50000"/>
              <a:gd name="adj2" fmla="val 0"/>
            </a:avLst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20" name="Prostokąt zaokrąglony 19"/>
          <p:cNvSpPr/>
          <p:nvPr userDrawn="1"/>
        </p:nvSpPr>
        <p:spPr>
          <a:xfrm>
            <a:off x="5040313" y="2852738"/>
            <a:ext cx="3708400" cy="1871662"/>
          </a:xfrm>
          <a:prstGeom prst="roundRect">
            <a:avLst>
              <a:gd name="adj" fmla="val 13106"/>
            </a:avLst>
          </a:prstGeom>
          <a:noFill/>
          <a:ln>
            <a:solidFill>
              <a:srgbClr val="AF000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21" name="Prostokąt z rogami zaokrąglonymi z jednej strony 20"/>
          <p:cNvSpPr/>
          <p:nvPr userDrawn="1"/>
        </p:nvSpPr>
        <p:spPr>
          <a:xfrm>
            <a:off x="5040313" y="2849563"/>
            <a:ext cx="3708400" cy="428625"/>
          </a:xfrm>
          <a:prstGeom prst="round2SameRect">
            <a:avLst>
              <a:gd name="adj1" fmla="val 50000"/>
              <a:gd name="adj2" fmla="val 0"/>
            </a:avLst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792163" y="4876800"/>
            <a:ext cx="7967662" cy="150495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30" name="Symbol zastępczy zawartości 2"/>
          <p:cNvSpPr>
            <a:spLocks noGrp="1"/>
          </p:cNvSpPr>
          <p:nvPr>
            <p:ph idx="17"/>
          </p:nvPr>
        </p:nvSpPr>
        <p:spPr>
          <a:xfrm>
            <a:off x="782665" y="1340768"/>
            <a:ext cx="3679227" cy="1370857"/>
          </a:xfrm>
          <a:noFill/>
          <a:ln>
            <a:noFill/>
          </a:ln>
        </p:spPr>
        <p:txBody>
          <a:bodyPr>
            <a:normAutofit/>
          </a:bodyPr>
          <a:lstStyle>
            <a:lvl1pPr algn="l" defTabSz="914400" rtl="0" eaLnBrk="1" latinLnBrk="0" hangingPunct="1">
              <a:spcBef>
                <a:spcPct val="20000"/>
              </a:spcBef>
              <a:buClr>
                <a:srgbClr val="AF000A"/>
              </a:buClr>
              <a:buSzPct val="80000"/>
              <a:buFont typeface="Wingdings" pitchFamily="2" charset="2"/>
              <a:buChar char="n"/>
              <a:defRPr lang="pl-PL" sz="1800" kern="1200" dirty="0" smtClean="0">
                <a:solidFill>
                  <a:schemeClr val="tx1"/>
                </a:solidFill>
                <a:latin typeface="Tahoma" pitchFamily="34" charset="0"/>
                <a:ea typeface="+mn-ea"/>
                <a:cs typeface="Tahoma" pitchFamily="34" charset="0"/>
              </a:defRPr>
            </a:lvl1pPr>
            <a:lvl2pPr algn="l" defTabSz="914400" rtl="0" eaLnBrk="1" latinLnBrk="0" hangingPunct="1">
              <a:spcBef>
                <a:spcPct val="20000"/>
              </a:spcBef>
              <a:buClr>
                <a:srgbClr val="AF000A"/>
              </a:buClr>
              <a:buSzPct val="80000"/>
              <a:buFont typeface="Wingdings" pitchFamily="2" charset="2"/>
              <a:buChar char="n"/>
              <a:defRPr lang="pl-PL" sz="1800" kern="1200" dirty="0" smtClean="0">
                <a:solidFill>
                  <a:schemeClr val="tx1"/>
                </a:solidFill>
                <a:latin typeface="Tahoma" pitchFamily="34" charset="0"/>
                <a:ea typeface="+mn-ea"/>
                <a:cs typeface="Tahoma" pitchFamily="34" charset="0"/>
              </a:defRPr>
            </a:lvl2pPr>
            <a:lvl3pPr algn="l" defTabSz="914400" rtl="0" eaLnBrk="1" latinLnBrk="0" hangingPunct="1">
              <a:spcBef>
                <a:spcPct val="20000"/>
              </a:spcBef>
              <a:buClr>
                <a:srgbClr val="AF000A"/>
              </a:buClr>
              <a:buSzPct val="80000"/>
              <a:buFont typeface="Wingdings" pitchFamily="2" charset="2"/>
              <a:buChar char="n"/>
              <a:defRPr lang="pl-PL" sz="1800" kern="1200" dirty="0">
                <a:solidFill>
                  <a:schemeClr val="tx1"/>
                </a:solidFill>
                <a:latin typeface="Tahoma" pitchFamily="34" charset="0"/>
                <a:ea typeface="+mn-ea"/>
                <a:cs typeface="Tahoma" pitchFamily="34" charset="0"/>
              </a:defRPr>
            </a:lvl3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31" name="Symbol zastępczy zawartości 2"/>
          <p:cNvSpPr>
            <a:spLocks noGrp="1"/>
          </p:cNvSpPr>
          <p:nvPr>
            <p:ph idx="18"/>
          </p:nvPr>
        </p:nvSpPr>
        <p:spPr>
          <a:xfrm>
            <a:off x="782666" y="3429446"/>
            <a:ext cx="3680740" cy="1295697"/>
          </a:xfrm>
          <a:noFill/>
          <a:ln>
            <a:noFill/>
          </a:ln>
        </p:spPr>
        <p:txBody>
          <a:bodyPr>
            <a:normAutofit/>
          </a:bodyPr>
          <a:lstStyle>
            <a:lvl1pPr algn="l" defTabSz="914400" rtl="0" eaLnBrk="1" latinLnBrk="0" hangingPunct="1">
              <a:spcBef>
                <a:spcPct val="20000"/>
              </a:spcBef>
              <a:buClr>
                <a:srgbClr val="AF000A"/>
              </a:buClr>
              <a:buSzPct val="80000"/>
              <a:buFont typeface="Wingdings" pitchFamily="2" charset="2"/>
              <a:buChar char="n"/>
              <a:defRPr lang="pl-PL" sz="1800" kern="1200" dirty="0" smtClean="0">
                <a:solidFill>
                  <a:schemeClr val="tx1"/>
                </a:solidFill>
                <a:latin typeface="Tahoma" pitchFamily="34" charset="0"/>
                <a:ea typeface="+mn-ea"/>
                <a:cs typeface="Tahoma" pitchFamily="34" charset="0"/>
              </a:defRPr>
            </a:lvl1pPr>
            <a:lvl2pPr algn="l" defTabSz="914400" rtl="0" eaLnBrk="1" latinLnBrk="0" hangingPunct="1">
              <a:spcBef>
                <a:spcPct val="20000"/>
              </a:spcBef>
              <a:buClr>
                <a:srgbClr val="AF000A"/>
              </a:buClr>
              <a:buSzPct val="80000"/>
              <a:buFont typeface="Wingdings" pitchFamily="2" charset="2"/>
              <a:buChar char="n"/>
              <a:defRPr lang="pl-PL" sz="1800" kern="1200" dirty="0" smtClean="0">
                <a:solidFill>
                  <a:schemeClr val="tx1"/>
                </a:solidFill>
                <a:latin typeface="Tahoma" pitchFamily="34" charset="0"/>
                <a:ea typeface="+mn-ea"/>
                <a:cs typeface="Tahoma" pitchFamily="34" charset="0"/>
              </a:defRPr>
            </a:lvl2pPr>
            <a:lvl3pPr algn="l" defTabSz="914400" rtl="0" eaLnBrk="1" latinLnBrk="0" hangingPunct="1">
              <a:spcBef>
                <a:spcPct val="20000"/>
              </a:spcBef>
              <a:buClr>
                <a:srgbClr val="AF000A"/>
              </a:buClr>
              <a:buSzPct val="80000"/>
              <a:buFont typeface="Wingdings" pitchFamily="2" charset="2"/>
              <a:buChar char="n"/>
              <a:defRPr lang="pl-PL" sz="1800" kern="1200" dirty="0">
                <a:solidFill>
                  <a:schemeClr val="tx1"/>
                </a:solidFill>
                <a:latin typeface="Tahoma" pitchFamily="34" charset="0"/>
                <a:ea typeface="+mn-ea"/>
                <a:cs typeface="Tahoma" pitchFamily="34" charset="0"/>
              </a:defRPr>
            </a:lvl3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32" name="Symbol zastępczy zawartości 2"/>
          <p:cNvSpPr>
            <a:spLocks noGrp="1"/>
          </p:cNvSpPr>
          <p:nvPr>
            <p:ph idx="19"/>
          </p:nvPr>
        </p:nvSpPr>
        <p:spPr>
          <a:xfrm>
            <a:off x="5040636" y="1340768"/>
            <a:ext cx="3706316" cy="1370857"/>
          </a:xfrm>
          <a:noFill/>
          <a:ln>
            <a:noFill/>
          </a:ln>
        </p:spPr>
        <p:txBody>
          <a:bodyPr>
            <a:normAutofit/>
          </a:bodyPr>
          <a:lstStyle>
            <a:lvl1pPr algn="l" defTabSz="914400" rtl="0" eaLnBrk="1" latinLnBrk="0" hangingPunct="1">
              <a:spcBef>
                <a:spcPct val="20000"/>
              </a:spcBef>
              <a:buClr>
                <a:srgbClr val="AF000A"/>
              </a:buClr>
              <a:buSzPct val="80000"/>
              <a:buFont typeface="Wingdings" pitchFamily="2" charset="2"/>
              <a:buChar char="n"/>
              <a:defRPr lang="pl-PL" sz="1800" kern="1200" dirty="0" smtClean="0">
                <a:solidFill>
                  <a:schemeClr val="tx1"/>
                </a:solidFill>
                <a:latin typeface="Tahoma" pitchFamily="34" charset="0"/>
                <a:ea typeface="+mn-ea"/>
                <a:cs typeface="Tahoma" pitchFamily="34" charset="0"/>
              </a:defRPr>
            </a:lvl1pPr>
            <a:lvl2pPr algn="l" defTabSz="914400" rtl="0" eaLnBrk="1" latinLnBrk="0" hangingPunct="1">
              <a:spcBef>
                <a:spcPct val="20000"/>
              </a:spcBef>
              <a:buClr>
                <a:srgbClr val="AF000A"/>
              </a:buClr>
              <a:buSzPct val="80000"/>
              <a:buFont typeface="Wingdings" pitchFamily="2" charset="2"/>
              <a:buChar char="n"/>
              <a:defRPr lang="pl-PL" sz="1800" kern="1200" dirty="0" smtClean="0">
                <a:solidFill>
                  <a:schemeClr val="tx1"/>
                </a:solidFill>
                <a:latin typeface="Tahoma" pitchFamily="34" charset="0"/>
                <a:ea typeface="+mn-ea"/>
                <a:cs typeface="Tahoma" pitchFamily="34" charset="0"/>
              </a:defRPr>
            </a:lvl2pPr>
            <a:lvl3pPr algn="l" defTabSz="914400" rtl="0" eaLnBrk="1" latinLnBrk="0" hangingPunct="1">
              <a:spcBef>
                <a:spcPct val="20000"/>
              </a:spcBef>
              <a:buClr>
                <a:srgbClr val="AF000A"/>
              </a:buClr>
              <a:buSzPct val="80000"/>
              <a:buFont typeface="Wingdings" pitchFamily="2" charset="2"/>
              <a:buChar char="n"/>
              <a:defRPr lang="pl-PL" sz="1800" kern="1200" dirty="0">
                <a:solidFill>
                  <a:schemeClr val="tx1"/>
                </a:solidFill>
                <a:latin typeface="Tahoma" pitchFamily="34" charset="0"/>
                <a:ea typeface="+mn-ea"/>
                <a:cs typeface="Tahoma" pitchFamily="34" charset="0"/>
              </a:defRPr>
            </a:lvl3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33" name="Symbol zastępczy zawartości 2"/>
          <p:cNvSpPr>
            <a:spLocks noGrp="1"/>
          </p:cNvSpPr>
          <p:nvPr>
            <p:ph idx="20"/>
          </p:nvPr>
        </p:nvSpPr>
        <p:spPr>
          <a:xfrm>
            <a:off x="5039907" y="3429446"/>
            <a:ext cx="3708557" cy="1295697"/>
          </a:xfrm>
          <a:noFill/>
          <a:ln>
            <a:noFill/>
          </a:ln>
        </p:spPr>
        <p:txBody>
          <a:bodyPr>
            <a:normAutofit/>
          </a:bodyPr>
          <a:lstStyle>
            <a:lvl1pPr algn="l" defTabSz="914400" rtl="0" eaLnBrk="1" latinLnBrk="0" hangingPunct="1">
              <a:spcBef>
                <a:spcPct val="20000"/>
              </a:spcBef>
              <a:buClr>
                <a:srgbClr val="AF000A"/>
              </a:buClr>
              <a:buSzPct val="80000"/>
              <a:buFont typeface="Wingdings" pitchFamily="2" charset="2"/>
              <a:buChar char="n"/>
              <a:defRPr lang="pl-PL" sz="1800" kern="1200" dirty="0" smtClean="0">
                <a:solidFill>
                  <a:schemeClr val="tx1"/>
                </a:solidFill>
                <a:latin typeface="Tahoma" pitchFamily="34" charset="0"/>
                <a:ea typeface="+mn-ea"/>
                <a:cs typeface="Tahoma" pitchFamily="34" charset="0"/>
              </a:defRPr>
            </a:lvl1pPr>
            <a:lvl2pPr algn="l" defTabSz="914400" rtl="0" eaLnBrk="1" latinLnBrk="0" hangingPunct="1">
              <a:spcBef>
                <a:spcPct val="20000"/>
              </a:spcBef>
              <a:buClr>
                <a:srgbClr val="AF000A"/>
              </a:buClr>
              <a:buSzPct val="80000"/>
              <a:buFont typeface="Wingdings" pitchFamily="2" charset="2"/>
              <a:buChar char="n"/>
              <a:defRPr lang="pl-PL" sz="1800" kern="1200" dirty="0" smtClean="0">
                <a:solidFill>
                  <a:schemeClr val="tx1"/>
                </a:solidFill>
                <a:latin typeface="Tahoma" pitchFamily="34" charset="0"/>
                <a:ea typeface="+mn-ea"/>
                <a:cs typeface="Tahoma" pitchFamily="34" charset="0"/>
              </a:defRPr>
            </a:lvl2pPr>
            <a:lvl3pPr algn="l" defTabSz="914400" rtl="0" eaLnBrk="1" latinLnBrk="0" hangingPunct="1">
              <a:spcBef>
                <a:spcPct val="20000"/>
              </a:spcBef>
              <a:buClr>
                <a:srgbClr val="AF000A"/>
              </a:buClr>
              <a:buSzPct val="80000"/>
              <a:buFont typeface="Wingdings" pitchFamily="2" charset="2"/>
              <a:buChar char="n"/>
              <a:defRPr lang="pl-PL" sz="1800" kern="1200" dirty="0">
                <a:solidFill>
                  <a:schemeClr val="tx1"/>
                </a:solidFill>
                <a:latin typeface="Tahoma" pitchFamily="34" charset="0"/>
                <a:ea typeface="+mn-ea"/>
                <a:cs typeface="Tahoma" pitchFamily="34" charset="0"/>
              </a:defRPr>
            </a:lvl3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17" name="Symbol zastępczy zawartości 25"/>
          <p:cNvSpPr>
            <a:spLocks noGrp="1"/>
          </p:cNvSpPr>
          <p:nvPr>
            <p:ph sz="quarter" idx="15"/>
          </p:nvPr>
        </p:nvSpPr>
        <p:spPr>
          <a:xfrm>
            <a:off x="828675" y="841236"/>
            <a:ext cx="3633217" cy="398702"/>
          </a:xfrm>
        </p:spPr>
        <p:txBody>
          <a:bodyPr anchor="ctr">
            <a:normAutofit/>
          </a:bodyPr>
          <a:lstStyle>
            <a:lvl1pPr marL="0" indent="0"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bg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24" name="Symbol zastępczy zawartości 25"/>
          <p:cNvSpPr>
            <a:spLocks noGrp="1"/>
          </p:cNvSpPr>
          <p:nvPr>
            <p:ph sz="quarter" idx="21"/>
          </p:nvPr>
        </p:nvSpPr>
        <p:spPr>
          <a:xfrm>
            <a:off x="5077147" y="841236"/>
            <a:ext cx="3633217" cy="398702"/>
          </a:xfrm>
        </p:spPr>
        <p:txBody>
          <a:bodyPr anchor="ctr">
            <a:noAutofit/>
          </a:bodyPr>
          <a:lstStyle>
            <a:lvl1pPr>
              <a:buClr>
                <a:srgbClr val="C00000"/>
              </a:buClr>
              <a:buSzPct val="75000"/>
              <a:buFont typeface="Wingdings" pitchFamily="2" charset="2"/>
              <a:buNone/>
              <a:defRPr lang="pl-PL" sz="1400" b="1" i="0" kern="1200" baseline="0" dirty="0" smtClean="0">
                <a:solidFill>
                  <a:schemeClr val="bg1"/>
                </a:solidFill>
                <a:latin typeface="Tahoma" pitchFamily="34" charset="0"/>
                <a:ea typeface="+mn-ea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27" name="Symbol zastępczy zawartości 25"/>
          <p:cNvSpPr>
            <a:spLocks noGrp="1"/>
          </p:cNvSpPr>
          <p:nvPr>
            <p:ph sz="quarter" idx="22"/>
          </p:nvPr>
        </p:nvSpPr>
        <p:spPr>
          <a:xfrm>
            <a:off x="828675" y="2874027"/>
            <a:ext cx="3633217" cy="410957"/>
          </a:xfrm>
        </p:spPr>
        <p:txBody>
          <a:bodyPr anchor="ctr">
            <a:noAutofit/>
          </a:bodyPr>
          <a:lstStyle>
            <a:lvl1pPr>
              <a:buClr>
                <a:srgbClr val="C00000"/>
              </a:buClr>
              <a:buSzPct val="75000"/>
              <a:buFont typeface="Wingdings" pitchFamily="2" charset="2"/>
              <a:buNone/>
              <a:defRPr lang="pl-PL" sz="1400" b="1" i="0" kern="1200" baseline="0" dirty="0" smtClean="0">
                <a:solidFill>
                  <a:schemeClr val="bg1"/>
                </a:solidFill>
                <a:latin typeface="Tahoma" pitchFamily="34" charset="0"/>
                <a:ea typeface="+mn-ea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36" name="Symbol zastępczy zawartości 25"/>
          <p:cNvSpPr>
            <a:spLocks noGrp="1"/>
          </p:cNvSpPr>
          <p:nvPr>
            <p:ph sz="quarter" idx="23"/>
          </p:nvPr>
        </p:nvSpPr>
        <p:spPr>
          <a:xfrm>
            <a:off x="5077147" y="2874027"/>
            <a:ext cx="3633217" cy="410957"/>
          </a:xfrm>
        </p:spPr>
        <p:txBody>
          <a:bodyPr anchor="ctr">
            <a:noAutofit/>
          </a:bodyPr>
          <a:lstStyle>
            <a:lvl1pPr>
              <a:buClr>
                <a:srgbClr val="C00000"/>
              </a:buClr>
              <a:buSzPct val="75000"/>
              <a:buFont typeface="Wingdings" pitchFamily="2" charset="2"/>
              <a:buNone/>
              <a:defRPr lang="pl-PL" sz="1400" b="1" i="0" kern="1200" baseline="0" dirty="0" smtClean="0">
                <a:solidFill>
                  <a:schemeClr val="bg1"/>
                </a:solidFill>
                <a:latin typeface="Tahoma" pitchFamily="34" charset="0"/>
                <a:ea typeface="+mn-ea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22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23" name="Symbol zastępczy numeru slajdu 5"/>
          <p:cNvSpPr>
            <a:spLocks noGrp="1"/>
          </p:cNvSpPr>
          <p:nvPr>
            <p:ph type="sldNum" sz="quarter" idx="24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624BAB37-E7EA-4B75-8741-D8DC12565BB3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  <p:sp>
        <p:nvSpPr>
          <p:cNvPr id="25" name="Symbol zastępczy stopki 28"/>
          <p:cNvSpPr>
            <a:spLocks noGrp="1"/>
          </p:cNvSpPr>
          <p:nvPr>
            <p:ph type="ftr" sz="quarter" idx="2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rostokąt zaokrąglony 5"/>
          <p:cNvSpPr/>
          <p:nvPr userDrawn="1"/>
        </p:nvSpPr>
        <p:spPr>
          <a:xfrm>
            <a:off x="792163" y="4941888"/>
            <a:ext cx="7967662" cy="1443037"/>
          </a:xfrm>
          <a:prstGeom prst="roundRect">
            <a:avLst>
              <a:gd name="adj" fmla="val 19502"/>
            </a:avLst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792164" y="836614"/>
            <a:ext cx="7944800" cy="396053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13" name="Symbol zastępczy zawartości 2"/>
          <p:cNvSpPr>
            <a:spLocks noGrp="1"/>
          </p:cNvSpPr>
          <p:nvPr>
            <p:ph idx="17"/>
          </p:nvPr>
        </p:nvSpPr>
        <p:spPr>
          <a:xfrm>
            <a:off x="838200" y="4941168"/>
            <a:ext cx="7898764" cy="1440582"/>
          </a:xfrm>
        </p:spPr>
        <p:txBody>
          <a:bodyPr/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8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7" name="Symbol zastępczy numeru slajdu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1DC2B8B2-E057-470B-879D-116B825BE1CF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  <p:sp>
        <p:nvSpPr>
          <p:cNvPr id="9" name="Symbol zastępczy stopki 8"/>
          <p:cNvSpPr>
            <a:spLocks noGrp="1"/>
          </p:cNvSpPr>
          <p:nvPr>
            <p:ph type="ftr" sz="quarter" idx="19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ostokąt zaokrąglony 9"/>
          <p:cNvSpPr/>
          <p:nvPr userDrawn="1"/>
        </p:nvSpPr>
        <p:spPr>
          <a:xfrm>
            <a:off x="784225" y="4664075"/>
            <a:ext cx="2419350" cy="1728788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1" name="Prostokąt zaokrąglony 10"/>
          <p:cNvSpPr/>
          <p:nvPr userDrawn="1"/>
        </p:nvSpPr>
        <p:spPr>
          <a:xfrm>
            <a:off x="792163" y="849313"/>
            <a:ext cx="2411412" cy="3600450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2" name="Prostokąt zaokrąglony 11"/>
          <p:cNvSpPr/>
          <p:nvPr userDrawn="1"/>
        </p:nvSpPr>
        <p:spPr>
          <a:xfrm>
            <a:off x="3556000" y="4652963"/>
            <a:ext cx="2420938" cy="1728787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3" name="Prostokąt zaokrąglony 12"/>
          <p:cNvSpPr/>
          <p:nvPr userDrawn="1"/>
        </p:nvSpPr>
        <p:spPr>
          <a:xfrm>
            <a:off x="6327775" y="4652963"/>
            <a:ext cx="2420938" cy="1728787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4" name="Prostokąt zaokrąglony 13"/>
          <p:cNvSpPr/>
          <p:nvPr userDrawn="1"/>
        </p:nvSpPr>
        <p:spPr>
          <a:xfrm>
            <a:off x="3563938" y="836613"/>
            <a:ext cx="2411412" cy="3600450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5" name="Prostokąt zaokrąglony 14"/>
          <p:cNvSpPr/>
          <p:nvPr userDrawn="1"/>
        </p:nvSpPr>
        <p:spPr>
          <a:xfrm>
            <a:off x="6337300" y="849313"/>
            <a:ext cx="2411413" cy="3600450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68343" y="928298"/>
            <a:ext cx="2335232" cy="3514157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8" name="Symbol zastępczy zawartości 25"/>
          <p:cNvSpPr>
            <a:spLocks noGrp="1"/>
          </p:cNvSpPr>
          <p:nvPr>
            <p:ph sz="quarter" idx="15"/>
          </p:nvPr>
        </p:nvSpPr>
        <p:spPr>
          <a:xfrm>
            <a:off x="861359" y="4736065"/>
            <a:ext cx="2200676" cy="1560819"/>
          </a:xfrm>
        </p:spPr>
        <p:txBody>
          <a:bodyPr anchor="ctr">
            <a:normAutofit/>
          </a:bodyPr>
          <a:lstStyle>
            <a:lvl1pPr marL="0" indent="0"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bg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22" name="Symbol zastępczy zawartości 25"/>
          <p:cNvSpPr>
            <a:spLocks noGrp="1"/>
          </p:cNvSpPr>
          <p:nvPr>
            <p:ph sz="quarter" idx="17"/>
          </p:nvPr>
        </p:nvSpPr>
        <p:spPr>
          <a:xfrm>
            <a:off x="3667468" y="4725126"/>
            <a:ext cx="2200676" cy="1560819"/>
          </a:xfrm>
        </p:spPr>
        <p:txBody>
          <a:bodyPr anchor="ctr">
            <a:normAutofit/>
          </a:bodyPr>
          <a:lstStyle>
            <a:lvl1pPr>
              <a:buClr>
                <a:srgbClr val="C00000"/>
              </a:buClr>
              <a:buSzPct val="75000"/>
              <a:buFont typeface="Wingdings" pitchFamily="2" charset="2"/>
              <a:buNone/>
              <a:defRPr lang="pl-PL" sz="1400" b="1" i="0" kern="1200" baseline="0" dirty="0" smtClean="0">
                <a:solidFill>
                  <a:schemeClr val="bg1"/>
                </a:solidFill>
                <a:latin typeface="Tahoma" pitchFamily="34" charset="0"/>
                <a:ea typeface="+mn-ea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29" name="Symbol zastępczy zawartości 25"/>
          <p:cNvSpPr>
            <a:spLocks noGrp="1"/>
          </p:cNvSpPr>
          <p:nvPr>
            <p:ph sz="quarter" idx="18"/>
          </p:nvPr>
        </p:nvSpPr>
        <p:spPr>
          <a:xfrm>
            <a:off x="6405975" y="4725126"/>
            <a:ext cx="2200676" cy="1560819"/>
          </a:xfrm>
        </p:spPr>
        <p:txBody>
          <a:bodyPr anchor="ctr">
            <a:normAutofit/>
          </a:bodyPr>
          <a:lstStyle>
            <a:lvl1pPr>
              <a:buClr>
                <a:srgbClr val="C00000"/>
              </a:buClr>
              <a:buSzPct val="75000"/>
              <a:buFont typeface="Wingdings" pitchFamily="2" charset="2"/>
              <a:buNone/>
              <a:defRPr lang="pl-PL" sz="1400" b="1" i="0" kern="1200" baseline="0" dirty="0" smtClean="0">
                <a:solidFill>
                  <a:schemeClr val="bg1"/>
                </a:solidFill>
                <a:latin typeface="Tahoma" pitchFamily="34" charset="0"/>
                <a:ea typeface="+mn-ea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30" name="Symbol zastępczy zawartości 2"/>
          <p:cNvSpPr>
            <a:spLocks noGrp="1"/>
          </p:cNvSpPr>
          <p:nvPr>
            <p:ph idx="19"/>
          </p:nvPr>
        </p:nvSpPr>
        <p:spPr>
          <a:xfrm>
            <a:off x="3640068" y="915747"/>
            <a:ext cx="2335232" cy="3514157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32" name="Symbol zastępczy zawartości 2"/>
          <p:cNvSpPr>
            <a:spLocks noGrp="1"/>
          </p:cNvSpPr>
          <p:nvPr>
            <p:ph idx="20"/>
          </p:nvPr>
        </p:nvSpPr>
        <p:spPr>
          <a:xfrm>
            <a:off x="6412959" y="928298"/>
            <a:ext cx="2335232" cy="3514157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17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6" name="Symbol zastępczy numeru slajdu 5"/>
          <p:cNvSpPr>
            <a:spLocks noGrp="1"/>
          </p:cNvSpPr>
          <p:nvPr>
            <p:ph type="sldNum" sz="quarter" idx="21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E622D72E-4345-4E22-A01C-9341C2F54E82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  <p:sp>
        <p:nvSpPr>
          <p:cNvPr id="18" name="Symbol zastępczy stopki 17"/>
          <p:cNvSpPr>
            <a:spLocks noGrp="1"/>
          </p:cNvSpPr>
          <p:nvPr>
            <p:ph type="ftr" sz="quarter" idx="2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92163" y="836613"/>
            <a:ext cx="2908981" cy="115222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779912" y="836614"/>
            <a:ext cx="4957051" cy="554513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 dirty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792161" y="2132856"/>
            <a:ext cx="2908981" cy="424889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7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1C1D6299-5BB0-46C0-8902-0F913991D104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792901" y="836613"/>
            <a:ext cx="7957399" cy="5545137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numeru slajdu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D022C1D7-CFF9-4D06-992A-74E256019266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  <p:sp>
        <p:nvSpPr>
          <p:cNvPr id="7" name="Symbol zastępczy stopki 6"/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836613"/>
            <a:ext cx="2057400" cy="5545137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792161" y="836613"/>
            <a:ext cx="5684839" cy="5545137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 dirty="0"/>
          </a:p>
        </p:txBody>
      </p:sp>
      <p:sp>
        <p:nvSpPr>
          <p:cNvPr id="6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3"/>
          </p:nvPr>
        </p:nvSpPr>
        <p:spPr/>
        <p:txBody>
          <a:bodyPr/>
          <a:lstStyle>
            <a:lvl1pPr algn="l">
              <a:defRPr sz="160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r>
              <a:rPr lang="pl-PL"/>
              <a:t>Badanie Tajemniczy Klient </a:t>
            </a:r>
          </a:p>
        </p:txBody>
      </p:sp>
      <p:sp>
        <p:nvSpPr>
          <p:cNvPr id="7" name="Symbol zastępczy numeru slajdu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9A5B3247-BE09-4240-942B-B948A03CB459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836613"/>
            <a:ext cx="5486400" cy="3890962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l-PL" noProof="0" dirty="0" smtClean="0"/>
              <a:t>Kliknij ikonę, aby dodać obraz</a:t>
            </a:r>
            <a:endParaRPr lang="pl-PL" noProof="0" dirty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1014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7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789814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stopki 4"/>
          <p:cNvSpPr>
            <a:spLocks noGrp="1"/>
          </p:cNvSpPr>
          <p:nvPr>
            <p:ph type="ftr" sz="quarter" idx="13"/>
          </p:nvPr>
        </p:nvSpPr>
        <p:spPr/>
        <p:txBody>
          <a:bodyPr/>
          <a:lstStyle>
            <a:lvl1pPr algn="l">
              <a:defRPr sz="160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r>
              <a:rPr lang="pl-PL"/>
              <a:t>Badanie Tajemniczy Klient </a:t>
            </a:r>
          </a:p>
        </p:txBody>
      </p:sp>
      <p:sp>
        <p:nvSpPr>
          <p:cNvPr id="8" name="Symbol zastępczy numeru slajdu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203CAF47-3CA4-4C32-A1E4-0FEBAD18ED13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_fli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88125" y="1700213"/>
            <a:ext cx="1971675" cy="361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792901" y="836613"/>
            <a:ext cx="5363275" cy="5545137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algn="l">
              <a:defRPr sz="160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r>
              <a:rPr lang="pl-PL"/>
              <a:t>Badanie Tajemniczy Klient </a:t>
            </a: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5408B125-EF25-49CC-B64C-5F05A635B5F3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rostokąt zaokrąglony 5"/>
          <p:cNvSpPr/>
          <p:nvPr userDrawn="1"/>
        </p:nvSpPr>
        <p:spPr>
          <a:xfrm>
            <a:off x="782638" y="839788"/>
            <a:ext cx="7977187" cy="428625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792901" y="1384300"/>
            <a:ext cx="7957399" cy="499745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 dirty="0"/>
          </a:p>
        </p:txBody>
      </p:sp>
      <p:sp>
        <p:nvSpPr>
          <p:cNvPr id="8" name="Symbol zastępczy zawartości 25"/>
          <p:cNvSpPr>
            <a:spLocks noGrp="1"/>
          </p:cNvSpPr>
          <p:nvPr>
            <p:ph sz="quarter" idx="15"/>
          </p:nvPr>
        </p:nvSpPr>
        <p:spPr>
          <a:xfrm>
            <a:off x="782665" y="836712"/>
            <a:ext cx="7954299" cy="414033"/>
          </a:xfrm>
        </p:spPr>
        <p:txBody>
          <a:bodyPr/>
          <a:lstStyle>
            <a:lvl1pPr>
              <a:buClr>
                <a:schemeClr val="bg1"/>
              </a:buClr>
              <a:buSzPct val="75000"/>
              <a:buFont typeface="Wingdings" pitchFamily="2" charset="2"/>
              <a:buChar char="n"/>
              <a:defRPr sz="1800" b="1" i="0" baseline="0">
                <a:solidFill>
                  <a:schemeClr val="bg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9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7" name="Symbol zastępczy stopki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 algn="l">
              <a:defRPr sz="160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r>
              <a:rPr lang="pl-PL"/>
              <a:t>Badanie Tajemniczy Klient </a:t>
            </a:r>
          </a:p>
        </p:txBody>
      </p:sp>
      <p:sp>
        <p:nvSpPr>
          <p:cNvPr id="10" name="Symbol zastępczy numeru slajdu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3E247893-1A87-4996-9F9C-3A3E704DA896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782664" y="836613"/>
            <a:ext cx="3789335" cy="5545137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 dirty="0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5004048" y="836613"/>
            <a:ext cx="3732916" cy="5545137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 dirty="0"/>
          </a:p>
        </p:txBody>
      </p:sp>
      <p:sp>
        <p:nvSpPr>
          <p:cNvPr id="7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stopki 4"/>
          <p:cNvSpPr>
            <a:spLocks noGrp="1"/>
          </p:cNvSpPr>
          <p:nvPr>
            <p:ph type="ftr" sz="quarter" idx="13"/>
          </p:nvPr>
        </p:nvSpPr>
        <p:spPr/>
        <p:txBody>
          <a:bodyPr/>
          <a:lstStyle>
            <a:lvl1pPr algn="l">
              <a:defRPr sz="160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r>
              <a:rPr lang="pl-PL"/>
              <a:t>Badanie Tajemniczy Klient </a:t>
            </a:r>
          </a:p>
        </p:txBody>
      </p:sp>
      <p:sp>
        <p:nvSpPr>
          <p:cNvPr id="8" name="Symbol zastępczy numeru slajdu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F99580B4-02B0-473D-8B49-2CF72E109830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 dirty="0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82665" y="836712"/>
            <a:ext cx="3776388" cy="639762"/>
          </a:xfrm>
        </p:spPr>
        <p:txBody>
          <a:bodyPr anchor="b">
            <a:no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782665" y="1620490"/>
            <a:ext cx="3776388" cy="47612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 dirty="0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991100" y="836712"/>
            <a:ext cx="3757364" cy="639762"/>
          </a:xfrm>
        </p:spPr>
        <p:txBody>
          <a:bodyPr anchor="b">
            <a:no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991100" y="1620490"/>
            <a:ext cx="3757364" cy="47612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10" name="Symbol zastępczy tekstu 7"/>
          <p:cNvSpPr>
            <a:spLocks noGrp="1"/>
          </p:cNvSpPr>
          <p:nvPr>
            <p:ph type="body" sz="quarter" idx="13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8" name="Symbol zastępczy stopki 4"/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lvl1pPr algn="l">
              <a:defRPr sz="160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r>
              <a:rPr lang="pl-PL"/>
              <a:t>Badanie Tajemniczy Klient </a:t>
            </a:r>
          </a:p>
        </p:txBody>
      </p:sp>
      <p:sp>
        <p:nvSpPr>
          <p:cNvPr id="9" name="Symbol zastępczy numeru slajdu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0707EA3F-63A3-4957-8F2B-E8288FE9A722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5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stopki 4"/>
          <p:cNvSpPr>
            <a:spLocks noGrp="1"/>
          </p:cNvSpPr>
          <p:nvPr>
            <p:ph type="ftr" sz="quarter" idx="13"/>
          </p:nvPr>
        </p:nvSpPr>
        <p:spPr/>
        <p:txBody>
          <a:bodyPr/>
          <a:lstStyle>
            <a:lvl1pPr algn="l">
              <a:defRPr sz="160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r>
              <a:rPr lang="pl-PL"/>
              <a:t>Badanie Tajemniczy Klient </a:t>
            </a: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139CA5BF-EC3B-4A9E-B96C-095ADF9D189B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3" name="Symbol zastępczy stopki 4"/>
          <p:cNvSpPr>
            <a:spLocks noGrp="1"/>
          </p:cNvSpPr>
          <p:nvPr>
            <p:ph type="ftr" sz="quarter" idx="13"/>
          </p:nvPr>
        </p:nvSpPr>
        <p:spPr/>
        <p:txBody>
          <a:bodyPr/>
          <a:lstStyle>
            <a:lvl1pPr algn="l">
              <a:defRPr sz="160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r>
              <a:rPr lang="pl-PL"/>
              <a:t>Badanie Tajemniczy Klient </a:t>
            </a:r>
          </a:p>
        </p:txBody>
      </p:sp>
      <p:sp>
        <p:nvSpPr>
          <p:cNvPr id="5" name="Symbol zastępczy numeru slajdu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DF743103-4B97-4640-8E0B-C4011CEBF43E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Nagłówek sekcji">
    <p:bg>
      <p:bgPr>
        <a:blipFill dpi="0" rotWithShape="1">
          <a:blip r:embed="rId2" cstate="print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ostokąt z zaokrąglonym rogiem 4"/>
          <p:cNvSpPr/>
          <p:nvPr userDrawn="1"/>
        </p:nvSpPr>
        <p:spPr>
          <a:xfrm>
            <a:off x="0" y="6597650"/>
            <a:ext cx="8453438" cy="247650"/>
          </a:xfrm>
          <a:prstGeom prst="round1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6" name="Prostokąt z zaokrąglonym rogiem 5"/>
          <p:cNvSpPr/>
          <p:nvPr userDrawn="1"/>
        </p:nvSpPr>
        <p:spPr>
          <a:xfrm>
            <a:off x="0" y="6661150"/>
            <a:ext cx="9144000" cy="196850"/>
          </a:xfrm>
          <a:prstGeom prst="round1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7" name="Prostokąt 6"/>
          <p:cNvSpPr/>
          <p:nvPr userDrawn="1"/>
        </p:nvSpPr>
        <p:spPr>
          <a:xfrm>
            <a:off x="0" y="0"/>
            <a:ext cx="9144000" cy="36513"/>
          </a:xfrm>
          <a:prstGeom prst="rect">
            <a:avLst/>
          </a:prstGeom>
          <a:solidFill>
            <a:srgbClr val="BD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27584" y="2708275"/>
            <a:ext cx="4005259" cy="2736949"/>
          </a:xfrm>
        </p:spPr>
        <p:txBody>
          <a:bodyPr anchor="t"/>
          <a:lstStyle>
            <a:lvl1pPr algn="l">
              <a:defRPr sz="2800" b="1" cap="none"/>
            </a:lvl1pPr>
          </a:lstStyle>
          <a:p>
            <a:r>
              <a:rPr lang="pl-PL" smtClean="0"/>
              <a:t>Kliknij, aby edytować styl</a:t>
            </a:r>
            <a:endParaRPr lang="pl-PL" dirty="0"/>
          </a:p>
        </p:txBody>
      </p:sp>
      <p:sp>
        <p:nvSpPr>
          <p:cNvPr id="4" name="Symbol zastępczy obrazu 7"/>
          <p:cNvSpPr>
            <a:spLocks noGrp="1"/>
          </p:cNvSpPr>
          <p:nvPr>
            <p:ph type="pic" sz="quarter" idx="11"/>
          </p:nvPr>
        </p:nvSpPr>
        <p:spPr>
          <a:xfrm>
            <a:off x="5340424" y="2708920"/>
            <a:ext cx="3048000" cy="2018369"/>
          </a:xfrm>
          <a:prstGeom prst="roundRect">
            <a:avLst>
              <a:gd name="adj" fmla="val 10568"/>
            </a:avLst>
          </a:prstGeom>
          <a:ln w="19050">
            <a:solidFill>
              <a:schemeClr val="accent1"/>
            </a:solidFill>
          </a:ln>
        </p:spPr>
        <p:txBody>
          <a:bodyPr rtlCol="0">
            <a:normAutofit/>
          </a:bodyPr>
          <a:lstStyle/>
          <a:p>
            <a:pPr lvl="0"/>
            <a:r>
              <a:rPr lang="pl-PL" noProof="0" dirty="0" smtClean="0"/>
              <a:t>Kliknij ikonę, aby dodać obraz</a:t>
            </a:r>
            <a:endParaRPr lang="pl-PL" noProof="0" dirty="0"/>
          </a:p>
        </p:txBody>
      </p:sp>
      <p:sp>
        <p:nvSpPr>
          <p:cNvPr id="8" name="Symbol zastępczy daty 8"/>
          <p:cNvSpPr>
            <a:spLocks noGrp="1"/>
          </p:cNvSpPr>
          <p:nvPr>
            <p:ph type="dt" sz="half" idx="12"/>
          </p:nvPr>
        </p:nvSpPr>
        <p:spPr>
          <a:xfrm>
            <a:off x="7691438" y="6237288"/>
            <a:ext cx="1068387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9" name="Symbol zastępczy stopki 10"/>
          <p:cNvSpPr>
            <a:spLocks noGrp="1"/>
          </p:cNvSpPr>
          <p:nvPr>
            <p:ph type="ftr" sz="quarter" idx="13"/>
          </p:nvPr>
        </p:nvSpPr>
        <p:spPr>
          <a:xfrm>
            <a:off x="33338" y="6661150"/>
            <a:ext cx="7967662" cy="177800"/>
          </a:xfrm>
        </p:spPr>
        <p:txBody>
          <a:bodyPr>
            <a:noAutofit/>
          </a:bodyPr>
          <a:lstStyle>
            <a:lvl1pPr>
              <a:defRPr sz="1200"/>
            </a:lvl1pPr>
          </a:lstStyle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image" Target="../media/image2.emf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1" cstate="print"/>
          <a:srcRect/>
          <a:stretch>
            <a:fillRect/>
          </a:stretch>
        </p:blipFill>
        <p:spPr bwMode="auto">
          <a:xfrm>
            <a:off x="-11113" y="-9525"/>
            <a:ext cx="9156701" cy="846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Prostokąt z zaokrąglonym rogiem 6"/>
          <p:cNvSpPr/>
          <p:nvPr/>
        </p:nvSpPr>
        <p:spPr>
          <a:xfrm>
            <a:off x="354013" y="1196975"/>
            <a:ext cx="215900" cy="5661025"/>
          </a:xfrm>
          <a:prstGeom prst="round1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/>
          </a:p>
        </p:txBody>
      </p:sp>
      <p:sp>
        <p:nvSpPr>
          <p:cNvPr id="9" name="Rectangle 35"/>
          <p:cNvSpPr>
            <a:spLocks noChangeArrowheads="1"/>
          </p:cNvSpPr>
          <p:nvPr/>
        </p:nvSpPr>
        <p:spPr bwMode="auto">
          <a:xfrm>
            <a:off x="0" y="836613"/>
            <a:ext cx="522288" cy="6021387"/>
          </a:xfrm>
          <a:prstGeom prst="round1Rect">
            <a:avLst/>
          </a:prstGeom>
          <a:solidFill>
            <a:srgbClr val="AF000A"/>
          </a:solidFill>
          <a:ln w="9525">
            <a:noFill/>
            <a:miter lim="800000"/>
            <a:headEnd/>
            <a:tailEnd/>
          </a:ln>
          <a:effectLst/>
        </p:spPr>
        <p:txBody>
          <a:bodyPr lIns="91432" tIns="0" rIns="413966" bIns="0" anchor="ctr"/>
          <a:lstStyle/>
          <a:p>
            <a:pPr algn="r" fontAlgn="auto">
              <a:spcBef>
                <a:spcPct val="50000"/>
              </a:spcBef>
              <a:spcAft>
                <a:spcPts val="0"/>
              </a:spcAft>
              <a:defRPr/>
            </a:pPr>
            <a:endParaRPr lang="pl-PL" dirty="0">
              <a:latin typeface="Tahoma" charset="0"/>
              <a:cs typeface="+mn-cs"/>
            </a:endParaRPr>
          </a:p>
        </p:txBody>
      </p:sp>
      <p:pic>
        <p:nvPicPr>
          <p:cNvPr id="1029" name="Picture 4"/>
          <p:cNvPicPr>
            <a:picLocks noChangeAspect="1" noChangeArrowheads="1"/>
          </p:cNvPicPr>
          <p:nvPr/>
        </p:nvPicPr>
        <p:blipFill>
          <a:blip r:embed="rId32" cstate="print"/>
          <a:srcRect/>
          <a:stretch>
            <a:fillRect/>
          </a:stretch>
        </p:blipFill>
        <p:spPr bwMode="auto">
          <a:xfrm>
            <a:off x="85725" y="150813"/>
            <a:ext cx="639763" cy="44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0" name="Symbol zastępczy tytułu 1"/>
          <p:cNvSpPr>
            <a:spLocks noGrp="1"/>
          </p:cNvSpPr>
          <p:nvPr>
            <p:ph type="title"/>
          </p:nvPr>
        </p:nvSpPr>
        <p:spPr bwMode="auto">
          <a:xfrm>
            <a:off x="782638" y="44450"/>
            <a:ext cx="7102475" cy="661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pl-PL" smtClean="0"/>
          </a:p>
        </p:txBody>
      </p:sp>
      <p:sp>
        <p:nvSpPr>
          <p:cNvPr id="1031" name="Symbol zastępczy tekstu 2"/>
          <p:cNvSpPr>
            <a:spLocks noGrp="1"/>
          </p:cNvSpPr>
          <p:nvPr>
            <p:ph type="body" idx="1"/>
          </p:nvPr>
        </p:nvSpPr>
        <p:spPr bwMode="auto">
          <a:xfrm>
            <a:off x="792163" y="828675"/>
            <a:ext cx="7958137" cy="555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795338" y="6394450"/>
            <a:ext cx="10683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 rot="16200000">
            <a:off x="-2393157" y="3371057"/>
            <a:ext cx="5268913" cy="4635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fontAlgn="auto">
              <a:spcBef>
                <a:spcPts val="0"/>
              </a:spcBef>
              <a:spcAft>
                <a:spcPts val="0"/>
              </a:spcAft>
              <a:defRPr sz="160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r>
              <a:rPr lang="pl-PL"/>
              <a:t>Badanie Tajemniczy Klient </a:t>
            </a: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0" y="6381750"/>
            <a:ext cx="52546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D1EA4102-A848-4991-A7C9-8832DDC1BC78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  <p:grpSp>
        <p:nvGrpSpPr>
          <p:cNvPr id="1035" name="Grupa 12" hidden="1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9904413" cy="6858000"/>
          </a:xfrm>
        </p:grpSpPr>
        <p:cxnSp>
          <p:nvCxnSpPr>
            <p:cNvPr id="14" name="Łącznik prosty 13"/>
            <p:cNvCxnSpPr/>
            <p:nvPr userDrawn="1"/>
          </p:nvCxnSpPr>
          <p:spPr>
            <a:xfrm rot="5400000">
              <a:off x="-2570961" y="3429000"/>
              <a:ext cx="6858000" cy="0"/>
            </a:xfrm>
            <a:prstGeom prst="line">
              <a:avLst/>
            </a:prstGeom>
            <a:ln w="19050">
              <a:solidFill>
                <a:schemeClr val="accent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Łącznik prosty 14"/>
            <p:cNvCxnSpPr/>
            <p:nvPr userDrawn="1"/>
          </p:nvCxnSpPr>
          <p:spPr>
            <a:xfrm rot="5400000">
              <a:off x="6059290" y="3429000"/>
              <a:ext cx="6858000" cy="0"/>
            </a:xfrm>
            <a:prstGeom prst="line">
              <a:avLst/>
            </a:prstGeom>
            <a:ln w="19050">
              <a:solidFill>
                <a:schemeClr val="accent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Łącznik prosty 15"/>
            <p:cNvCxnSpPr/>
            <p:nvPr userDrawn="1"/>
          </p:nvCxnSpPr>
          <p:spPr>
            <a:xfrm>
              <a:off x="0" y="6381750"/>
              <a:ext cx="9904413" cy="0"/>
            </a:xfrm>
            <a:prstGeom prst="line">
              <a:avLst/>
            </a:prstGeom>
            <a:ln w="19050">
              <a:solidFill>
                <a:schemeClr val="accent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Łącznik prosty 16"/>
            <p:cNvCxnSpPr/>
            <p:nvPr userDrawn="1"/>
          </p:nvCxnSpPr>
          <p:spPr>
            <a:xfrm>
              <a:off x="0" y="765175"/>
              <a:ext cx="9904413" cy="0"/>
            </a:xfrm>
            <a:prstGeom prst="line">
              <a:avLst/>
            </a:prstGeom>
            <a:ln w="19050">
              <a:solidFill>
                <a:schemeClr val="accent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8" name="Prostokąt 17"/>
          <p:cNvSpPr/>
          <p:nvPr/>
        </p:nvSpPr>
        <p:spPr>
          <a:xfrm rot="5400000" flipV="1">
            <a:off x="5691982" y="3404393"/>
            <a:ext cx="6858000" cy="49213"/>
          </a:xfrm>
          <a:prstGeom prst="rect">
            <a:avLst/>
          </a:prstGeom>
          <a:solidFill>
            <a:srgbClr val="BD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/>
          </a:p>
        </p:txBody>
      </p:sp>
      <p:pic>
        <p:nvPicPr>
          <p:cNvPr id="1037" name="Picture 2" descr="Herb m.st. Warszawy"/>
          <p:cNvPicPr>
            <a:picLocks noChangeAspect="1" noChangeArrowheads="1"/>
          </p:cNvPicPr>
          <p:nvPr userDrawn="1"/>
        </p:nvPicPr>
        <p:blipFill>
          <a:blip r:embed="rId33" cstate="print"/>
          <a:srcRect/>
          <a:stretch>
            <a:fillRect/>
          </a:stretch>
        </p:blipFill>
        <p:spPr bwMode="auto">
          <a:xfrm>
            <a:off x="8542338" y="44450"/>
            <a:ext cx="422275" cy="738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  <p:sldLayoutId id="2147483792" r:id="rId12"/>
    <p:sldLayoutId id="2147483793" r:id="rId13"/>
    <p:sldLayoutId id="2147483794" r:id="rId14"/>
    <p:sldLayoutId id="2147483795" r:id="rId15"/>
    <p:sldLayoutId id="2147483796" r:id="rId16"/>
    <p:sldLayoutId id="2147483797" r:id="rId17"/>
    <p:sldLayoutId id="2147483798" r:id="rId18"/>
    <p:sldLayoutId id="2147483799" r:id="rId19"/>
    <p:sldLayoutId id="2147483800" r:id="rId20"/>
    <p:sldLayoutId id="2147483801" r:id="rId21"/>
    <p:sldLayoutId id="2147483802" r:id="rId22"/>
    <p:sldLayoutId id="2147483803" r:id="rId23"/>
    <p:sldLayoutId id="2147483804" r:id="rId24"/>
    <p:sldLayoutId id="2147483805" r:id="rId25"/>
    <p:sldLayoutId id="2147483806" r:id="rId26"/>
    <p:sldLayoutId id="2147483807" r:id="rId27"/>
    <p:sldLayoutId id="2147483808" r:id="rId28"/>
    <p:sldLayoutId id="2147483809" r:id="rId29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000" b="1" kern="1200">
          <a:solidFill>
            <a:srgbClr val="AF000A"/>
          </a:solidFill>
          <a:latin typeface="Tahoma" pitchFamily="34" charset="0"/>
          <a:ea typeface="+mj-ea"/>
          <a:cs typeface="Tahoma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rgbClr val="AF000A"/>
          </a:solidFill>
          <a:latin typeface="Tahoma" pitchFamily="34" charset="0"/>
          <a:cs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rgbClr val="AF000A"/>
          </a:solidFill>
          <a:latin typeface="Tahoma" pitchFamily="34" charset="0"/>
          <a:cs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rgbClr val="AF000A"/>
          </a:solidFill>
          <a:latin typeface="Tahoma" pitchFamily="34" charset="0"/>
          <a:cs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rgbClr val="AF000A"/>
          </a:solidFill>
          <a:latin typeface="Tahoma" pitchFamily="34" charset="0"/>
          <a:cs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000" b="1">
          <a:solidFill>
            <a:srgbClr val="AF000A"/>
          </a:solidFill>
          <a:latin typeface="Tahoma" pitchFamily="34" charset="0"/>
          <a:cs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000" b="1">
          <a:solidFill>
            <a:srgbClr val="AF000A"/>
          </a:solidFill>
          <a:latin typeface="Tahoma" pitchFamily="34" charset="0"/>
          <a:cs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000" b="1">
          <a:solidFill>
            <a:srgbClr val="AF000A"/>
          </a:solidFill>
          <a:latin typeface="Tahoma" pitchFamily="34" charset="0"/>
          <a:cs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000" b="1">
          <a:solidFill>
            <a:srgbClr val="AF000A"/>
          </a:solidFill>
          <a:latin typeface="Tahoma" pitchFamily="34" charset="0"/>
          <a:cs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AF000A"/>
        </a:buClr>
        <a:buSzPct val="80000"/>
        <a:buFont typeface="Wingdings" pitchFamily="2" charset="2"/>
        <a:buChar char="n"/>
        <a:defRPr kern="1200">
          <a:solidFill>
            <a:schemeClr val="tx1"/>
          </a:solidFill>
          <a:latin typeface="Tahoma" pitchFamily="34" charset="0"/>
          <a:ea typeface="+mn-ea"/>
          <a:cs typeface="Tahoma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AF000A"/>
        </a:buClr>
        <a:buSzPct val="80000"/>
        <a:buFont typeface="Wingdings" pitchFamily="2" charset="2"/>
        <a:buChar char="n"/>
        <a:defRPr sz="1600" kern="1200">
          <a:solidFill>
            <a:schemeClr val="tx1"/>
          </a:solidFill>
          <a:latin typeface="Tahoma" pitchFamily="34" charset="0"/>
          <a:ea typeface="+mn-ea"/>
          <a:cs typeface="Tahoma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AF000A"/>
        </a:buClr>
        <a:buSzPct val="80000"/>
        <a:buFont typeface="Wingdings" pitchFamily="2" charset="2"/>
        <a:buChar char="n"/>
        <a:defRPr sz="1400" kern="1200">
          <a:solidFill>
            <a:schemeClr val="tx1"/>
          </a:solidFill>
          <a:latin typeface="Tahoma" pitchFamily="34" charset="0"/>
          <a:ea typeface="+mn-ea"/>
          <a:cs typeface="Tahoma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AF000A"/>
        </a:buClr>
        <a:buSzPct val="80000"/>
        <a:buFont typeface="Wingdings" pitchFamily="2" charset="2"/>
        <a:buChar char="n"/>
        <a:defRPr sz="1400" kern="1200">
          <a:solidFill>
            <a:schemeClr val="tx1"/>
          </a:solidFill>
          <a:latin typeface="Tahoma" pitchFamily="34" charset="0"/>
          <a:ea typeface="+mn-ea"/>
          <a:cs typeface="Tahoma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AF000A"/>
        </a:buClr>
        <a:buSzPct val="80000"/>
        <a:buFont typeface="Wingdings" pitchFamily="2" charset="2"/>
        <a:buChar char="n"/>
        <a:defRPr sz="1400" kern="1200">
          <a:solidFill>
            <a:schemeClr val="tx1"/>
          </a:solidFill>
          <a:latin typeface="Tahoma" pitchFamily="34" charset="0"/>
          <a:ea typeface="+mn-ea"/>
          <a:cs typeface="Tahoma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9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3.xml"/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9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8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9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0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23.xml"/><Relationship Id="rId4" Type="http://schemas.openxmlformats.org/officeDocument/2006/relationships/chart" Target="../charts/chart2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9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6.xml"/><Relationship Id="rId2" Type="http://schemas.openxmlformats.org/officeDocument/2006/relationships/chart" Target="../charts/chart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8.xml"/><Relationship Id="rId2" Type="http://schemas.openxmlformats.org/officeDocument/2006/relationships/chart" Target="../charts/chart27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9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1.xml"/><Relationship Id="rId2" Type="http://schemas.openxmlformats.org/officeDocument/2006/relationships/chart" Target="../charts/chart30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2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ytuł 1"/>
          <p:cNvSpPr>
            <a:spLocks noGrp="1"/>
          </p:cNvSpPr>
          <p:nvPr>
            <p:ph type="ctrTitle"/>
          </p:nvPr>
        </p:nvSpPr>
        <p:spPr>
          <a:xfrm>
            <a:off x="468313" y="3141663"/>
            <a:ext cx="8207375" cy="1944687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pl-PL" sz="2800" smtClean="0"/>
              <a:t>TAJEMNICZY KLIENT</a:t>
            </a:r>
            <a:br>
              <a:rPr lang="pl-PL" sz="2800" smtClean="0"/>
            </a:br>
            <a:r>
              <a:rPr lang="pl-PL" sz="2800" smtClean="0"/>
              <a:t>URZĄD DZIELNICY WAWER</a:t>
            </a:r>
            <a:br>
              <a:rPr lang="pl-PL" sz="2800" smtClean="0"/>
            </a:br>
            <a:r>
              <a:rPr lang="pl-PL" sz="2800" smtClean="0"/>
              <a:t/>
            </a:r>
            <a:br>
              <a:rPr lang="pl-PL" sz="2800" smtClean="0"/>
            </a:br>
            <a:r>
              <a:rPr lang="pl-PL" sz="2000" b="0" smtClean="0"/>
              <a:t>RAPORT Z BADANIA</a:t>
            </a:r>
            <a:r>
              <a:rPr lang="pl-PL" sz="2800" smtClean="0"/>
              <a:t/>
            </a:r>
            <a:br>
              <a:rPr lang="pl-PL" sz="2800" smtClean="0"/>
            </a:br>
            <a:endParaRPr lang="pl-PL" sz="2800" smtClean="0"/>
          </a:p>
        </p:txBody>
      </p:sp>
      <p:sp>
        <p:nvSpPr>
          <p:cNvPr id="31748" name="pole tekstowe 5"/>
          <p:cNvSpPr txBox="1">
            <a:spLocks noChangeArrowheads="1"/>
          </p:cNvSpPr>
          <p:nvPr/>
        </p:nvSpPr>
        <p:spPr bwMode="auto">
          <a:xfrm>
            <a:off x="4248150" y="5157788"/>
            <a:ext cx="6084888" cy="1033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2" tIns="45716" rIns="91432" bIns="45716">
            <a:spAutoFit/>
          </a:bodyPr>
          <a:lstStyle/>
          <a:p>
            <a:pPr marL="341313" indent="-341313" eaLnBrk="0" hangingPunct="0">
              <a:spcBef>
                <a:spcPct val="20000"/>
              </a:spcBef>
              <a:buClr>
                <a:srgbClr val="C00000"/>
              </a:buClr>
              <a:buSzPct val="90000"/>
            </a:pPr>
            <a:r>
              <a:rPr lang="pl-PL" b="1">
                <a:cs typeface="Tahoma" pitchFamily="34" charset="0"/>
              </a:rPr>
              <a:t>Centrum Komunikacji Społecznej</a:t>
            </a:r>
          </a:p>
          <a:p>
            <a:pPr marL="341313" indent="-341313" eaLnBrk="0" hangingPunct="0">
              <a:spcBef>
                <a:spcPct val="20000"/>
              </a:spcBef>
              <a:buClr>
                <a:srgbClr val="C00000"/>
              </a:buClr>
              <a:buSzPct val="90000"/>
            </a:pPr>
            <a:r>
              <a:rPr lang="pl-PL" b="1">
                <a:cs typeface="Tahoma" pitchFamily="34" charset="0"/>
              </a:rPr>
              <a:t>Urzędu m.st. Warszawy</a:t>
            </a:r>
          </a:p>
          <a:p>
            <a:pPr marL="341313" indent="-341313" eaLnBrk="0" hangingPunct="0">
              <a:spcBef>
                <a:spcPct val="20000"/>
              </a:spcBef>
              <a:buClr>
                <a:srgbClr val="C00000"/>
              </a:buClr>
              <a:buSzPct val="90000"/>
            </a:pPr>
            <a:endParaRPr lang="pl-PL">
              <a:cs typeface="Tahoma" pitchFamily="34" charset="0"/>
            </a:endParaRP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pl-PL" dirty="0" smtClean="0"/>
              <a:t>Warszawa,  19 grudnia 2012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ytuł 1"/>
          <p:cNvSpPr txBox="1">
            <a:spLocks/>
          </p:cNvSpPr>
          <p:nvPr/>
        </p:nvSpPr>
        <p:spPr>
          <a:xfrm>
            <a:off x="792163" y="31750"/>
            <a:ext cx="7102475" cy="660400"/>
          </a:xfrm>
          <a:prstGeom prst="rect">
            <a:avLst/>
          </a:prstGeom>
        </p:spPr>
        <p:txBody>
          <a:bodyPr anchor="ctr"/>
          <a:lstStyle/>
          <a:p>
            <a:pPr fontAlgn="auto">
              <a:spcAft>
                <a:spcPts val="0"/>
              </a:spcAft>
              <a:defRPr/>
            </a:pPr>
            <a:r>
              <a:rPr lang="pl-PL" sz="2000" b="1" dirty="0">
                <a:solidFill>
                  <a:srgbClr val="AF000A"/>
                </a:solidFill>
                <a:ea typeface="+mj-ea"/>
                <a:cs typeface="Tahoma" pitchFamily="34" charset="0"/>
              </a:rPr>
              <a:t>Urząd dzielnicy Wawer</a:t>
            </a:r>
          </a:p>
        </p:txBody>
      </p:sp>
      <p:sp>
        <p:nvSpPr>
          <p:cNvPr id="40965" name="Rectangle 4"/>
          <p:cNvSpPr>
            <a:spLocks noChangeArrowheads="1"/>
          </p:cNvSpPr>
          <p:nvPr/>
        </p:nvSpPr>
        <p:spPr bwMode="auto">
          <a:xfrm>
            <a:off x="684213" y="603250"/>
            <a:ext cx="35179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00" rIns="180000"/>
          <a:lstStyle/>
          <a:p>
            <a:r>
              <a:rPr lang="pl-PL" sz="1200" b="1">
                <a:solidFill>
                  <a:schemeClr val="accent1"/>
                </a:solidFill>
              </a:rPr>
              <a:t>OTOCZENIE – WYGLĄD URZĘDU (4)</a:t>
            </a:r>
            <a:endParaRPr lang="en-GB" sz="1200" b="1">
              <a:solidFill>
                <a:schemeClr val="accent1"/>
              </a:solidFill>
            </a:endParaRPr>
          </a:p>
        </p:txBody>
      </p:sp>
      <p:sp>
        <p:nvSpPr>
          <p:cNvPr id="40966" name="Rectangle 3"/>
          <p:cNvSpPr>
            <a:spLocks noChangeArrowheads="1"/>
          </p:cNvSpPr>
          <p:nvPr/>
        </p:nvSpPr>
        <p:spPr bwMode="auto">
          <a:xfrm>
            <a:off x="792163" y="1639833"/>
            <a:ext cx="3598862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l-PL" sz="1200"/>
              <a:t>Gdzie znajdują się formularze / wnioski?</a:t>
            </a:r>
            <a:endParaRPr lang="en-GB" sz="1200"/>
          </a:p>
        </p:txBody>
      </p:sp>
      <p:graphicFrame>
        <p:nvGraphicFramePr>
          <p:cNvPr id="8" name="Object 3"/>
          <p:cNvGraphicFramePr>
            <a:graphicFrameLocks noChangeAspect="1"/>
          </p:cNvGraphicFramePr>
          <p:nvPr/>
        </p:nvGraphicFramePr>
        <p:xfrm>
          <a:off x="842963" y="2166938"/>
          <a:ext cx="8291512" cy="32416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0" name="Symbol zastępczy numeru slajdu 9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66929762-10F3-4200-B92B-297FDB0C0F96}" type="slidenum">
              <a:rPr lang="pl-PL" smtClean="0"/>
              <a:pPr>
                <a:defRPr/>
              </a:pPr>
              <a:t>10</a:t>
            </a:fld>
            <a:endParaRPr lang="pl-PL" dirty="0"/>
          </a:p>
        </p:txBody>
      </p:sp>
      <p:sp>
        <p:nvSpPr>
          <p:cNvPr id="11" name="Symbol zastępczy stopki 10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mtClean="0"/>
              <a:t>Urząd dzielnicy Wawer</a:t>
            </a:r>
          </a:p>
        </p:txBody>
      </p:sp>
      <p:sp>
        <p:nvSpPr>
          <p:cNvPr id="41989" name="Rectangle 4"/>
          <p:cNvSpPr>
            <a:spLocks noChangeArrowheads="1"/>
          </p:cNvSpPr>
          <p:nvPr/>
        </p:nvSpPr>
        <p:spPr bwMode="auto">
          <a:xfrm>
            <a:off x="782638" y="3975100"/>
            <a:ext cx="7199312" cy="27699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l-PL" sz="1200" dirty="0"/>
              <a:t>Czy formularze / wnioski na terenie urzędu są w miejscu, w którym łatwo je zauważyć?</a:t>
            </a:r>
          </a:p>
        </p:txBody>
      </p:sp>
      <p:sp>
        <p:nvSpPr>
          <p:cNvPr id="41990" name="Text Box 7"/>
          <p:cNvSpPr txBox="1">
            <a:spLocks noChangeArrowheads="1"/>
          </p:cNvSpPr>
          <p:nvPr/>
        </p:nvSpPr>
        <p:spPr bwMode="auto">
          <a:xfrm>
            <a:off x="782638" y="1351801"/>
            <a:ext cx="5334000" cy="27699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l-PL" sz="1200" dirty="0"/>
              <a:t>Czy formularze / wnioski, które są na terenie urzędu są uporządkowane</a:t>
            </a:r>
          </a:p>
        </p:txBody>
      </p:sp>
      <p:sp>
        <p:nvSpPr>
          <p:cNvPr id="41991" name="Rectangle 4"/>
          <p:cNvSpPr>
            <a:spLocks noChangeArrowheads="1"/>
          </p:cNvSpPr>
          <p:nvPr/>
        </p:nvSpPr>
        <p:spPr bwMode="auto">
          <a:xfrm>
            <a:off x="684213" y="603250"/>
            <a:ext cx="35179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00" rIns="180000"/>
          <a:lstStyle/>
          <a:p>
            <a:r>
              <a:rPr lang="pl-PL" sz="1200" b="1">
                <a:solidFill>
                  <a:schemeClr val="accent1"/>
                </a:solidFill>
              </a:rPr>
              <a:t>OTOCZENIE – WYGLĄD URZĘDU (5)</a:t>
            </a:r>
            <a:endParaRPr lang="en-GB" sz="1200" b="1">
              <a:solidFill>
                <a:schemeClr val="accent1"/>
              </a:solidFill>
            </a:endParaRPr>
          </a:p>
        </p:txBody>
      </p:sp>
      <p:graphicFrame>
        <p:nvGraphicFramePr>
          <p:cNvPr id="10" name="Object 2"/>
          <p:cNvGraphicFramePr>
            <a:graphicFrameLocks noChangeAspect="1"/>
          </p:cNvGraphicFramePr>
          <p:nvPr/>
        </p:nvGraphicFramePr>
        <p:xfrm>
          <a:off x="706438" y="1754188"/>
          <a:ext cx="7704137" cy="21510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1" name="Object 2"/>
          <p:cNvGraphicFramePr>
            <a:graphicFrameLocks noChangeAspect="1"/>
          </p:cNvGraphicFramePr>
          <p:nvPr/>
        </p:nvGraphicFramePr>
        <p:xfrm>
          <a:off x="719138" y="4394200"/>
          <a:ext cx="7704137" cy="21510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2" name="Symbol zastępczy numeru slajdu 11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66929762-10F3-4200-B92B-297FDB0C0F96}" type="slidenum">
              <a:rPr lang="pl-PL" smtClean="0"/>
              <a:pPr>
                <a:defRPr/>
              </a:pPr>
              <a:t>11</a:t>
            </a:fld>
            <a:endParaRPr lang="pl-PL" dirty="0"/>
          </a:p>
        </p:txBody>
      </p:sp>
      <p:sp>
        <p:nvSpPr>
          <p:cNvPr id="13" name="Symbol zastępczy stopki 1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mtClean="0"/>
              <a:t>Urząd dzielnicy Wawer</a:t>
            </a:r>
          </a:p>
        </p:txBody>
      </p:sp>
      <p:sp>
        <p:nvSpPr>
          <p:cNvPr id="43013" name="Rectangle 4"/>
          <p:cNvSpPr>
            <a:spLocks noChangeArrowheads="1"/>
          </p:cNvSpPr>
          <p:nvPr/>
        </p:nvSpPr>
        <p:spPr bwMode="auto">
          <a:xfrm>
            <a:off x="684213" y="603250"/>
            <a:ext cx="35179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00" rIns="180000"/>
          <a:lstStyle/>
          <a:p>
            <a:r>
              <a:rPr lang="pl-PL" sz="1200" b="1">
                <a:solidFill>
                  <a:schemeClr val="accent1"/>
                </a:solidFill>
              </a:rPr>
              <a:t>OTOCZENIE – WYGLĄD URZĘDU (6)</a:t>
            </a:r>
            <a:endParaRPr lang="en-GB" sz="1200" b="1">
              <a:solidFill>
                <a:schemeClr val="accent1"/>
              </a:solidFill>
            </a:endParaRPr>
          </a:p>
        </p:txBody>
      </p:sp>
      <p:sp>
        <p:nvSpPr>
          <p:cNvPr id="43014" name="Rectangle 3"/>
          <p:cNvSpPr>
            <a:spLocks noChangeArrowheads="1"/>
          </p:cNvSpPr>
          <p:nvPr/>
        </p:nvSpPr>
        <p:spPr bwMode="auto">
          <a:xfrm>
            <a:off x="782638" y="1000125"/>
            <a:ext cx="591502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l-PL" sz="1200" dirty="0"/>
              <a:t>Gdzie znajdują się wzory wypełnionych formularzy / wniosków?</a:t>
            </a:r>
            <a:endParaRPr lang="en-GB" sz="1200" dirty="0"/>
          </a:p>
        </p:txBody>
      </p:sp>
      <p:graphicFrame>
        <p:nvGraphicFramePr>
          <p:cNvPr id="8" name="Object 3"/>
          <p:cNvGraphicFramePr>
            <a:graphicFrameLocks noChangeAspect="1"/>
          </p:cNvGraphicFramePr>
          <p:nvPr/>
        </p:nvGraphicFramePr>
        <p:xfrm>
          <a:off x="735013" y="1689100"/>
          <a:ext cx="8291512" cy="41290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Symbol zastępczy numeru slajdu 8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66929762-10F3-4200-B92B-297FDB0C0F96}" type="slidenum">
              <a:rPr lang="pl-PL" smtClean="0"/>
              <a:pPr>
                <a:defRPr/>
              </a:pPr>
              <a:t>12</a:t>
            </a:fld>
            <a:endParaRPr lang="pl-PL" dirty="0"/>
          </a:p>
        </p:txBody>
      </p:sp>
      <p:sp>
        <p:nvSpPr>
          <p:cNvPr id="10" name="Symbol zastępczy stopki 9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mtClean="0"/>
              <a:t>Urząd dzielnicy Wawer</a:t>
            </a:r>
          </a:p>
        </p:txBody>
      </p:sp>
      <p:sp>
        <p:nvSpPr>
          <p:cNvPr id="44037" name="Rectangle 4"/>
          <p:cNvSpPr>
            <a:spLocks noChangeArrowheads="1"/>
          </p:cNvSpPr>
          <p:nvPr/>
        </p:nvSpPr>
        <p:spPr bwMode="auto">
          <a:xfrm>
            <a:off x="684213" y="603250"/>
            <a:ext cx="35179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00" rIns="180000"/>
          <a:lstStyle/>
          <a:p>
            <a:r>
              <a:rPr lang="pl-PL" sz="1200" b="1">
                <a:solidFill>
                  <a:schemeClr val="accent1"/>
                </a:solidFill>
              </a:rPr>
              <a:t>OTOCZENIE – WYGLĄD URZĘDU (7)</a:t>
            </a:r>
            <a:endParaRPr lang="en-GB" sz="1200" b="1">
              <a:solidFill>
                <a:schemeClr val="accent1"/>
              </a:solidFill>
            </a:endParaRPr>
          </a:p>
        </p:txBody>
      </p:sp>
      <p:graphicFrame>
        <p:nvGraphicFramePr>
          <p:cNvPr id="14" name="Object 2"/>
          <p:cNvGraphicFramePr>
            <a:graphicFrameLocks noGrp="1" noChangeAspect="1"/>
          </p:cNvGraphicFramePr>
          <p:nvPr>
            <p:ph idx="1"/>
          </p:nvPr>
        </p:nvGraphicFramePr>
        <p:xfrm>
          <a:off x="3451225" y="1433513"/>
          <a:ext cx="4594225" cy="48656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4039" name="pole tekstowe 6"/>
          <p:cNvSpPr txBox="1">
            <a:spLocks noChangeArrowheads="1"/>
          </p:cNvSpPr>
          <p:nvPr/>
        </p:nvSpPr>
        <p:spPr bwMode="auto">
          <a:xfrm>
            <a:off x="8162925" y="1571625"/>
            <a:ext cx="120015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20000"/>
              </a:lnSpc>
            </a:pPr>
            <a:r>
              <a:rPr lang="pt-BR" sz="1000">
                <a:latin typeface="Arial" charset="0"/>
              </a:rPr>
              <a:t>2012 (N=20)</a:t>
            </a:r>
          </a:p>
          <a:p>
            <a:pPr>
              <a:lnSpc>
                <a:spcPct val="120000"/>
              </a:lnSpc>
            </a:pPr>
            <a:r>
              <a:rPr lang="pt-BR" sz="1000">
                <a:latin typeface="Arial" charset="0"/>
              </a:rPr>
              <a:t>2011 (N=20)</a:t>
            </a:r>
          </a:p>
          <a:p>
            <a:pPr>
              <a:lnSpc>
                <a:spcPct val="120000"/>
              </a:lnSpc>
            </a:pPr>
            <a:r>
              <a:rPr lang="pt-BR" sz="1000">
                <a:latin typeface="Arial" charset="0"/>
              </a:rPr>
              <a:t>2010 (N=20)</a:t>
            </a:r>
          </a:p>
          <a:p>
            <a:pPr>
              <a:lnSpc>
                <a:spcPct val="120000"/>
              </a:lnSpc>
            </a:pPr>
            <a:endParaRPr lang="pl-PL" sz="1000">
              <a:latin typeface="Arial" charset="0"/>
            </a:endParaRPr>
          </a:p>
        </p:txBody>
      </p:sp>
      <p:sp>
        <p:nvSpPr>
          <p:cNvPr id="44040" name="Prostokąt 12"/>
          <p:cNvSpPr>
            <a:spLocks noChangeArrowheads="1"/>
          </p:cNvSpPr>
          <p:nvPr/>
        </p:nvSpPr>
        <p:spPr bwMode="auto">
          <a:xfrm>
            <a:off x="684213" y="1556792"/>
            <a:ext cx="2649537" cy="449353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pl-PL" sz="1100" dirty="0">
                <a:latin typeface="Arial" charset="0"/>
              </a:rPr>
              <a:t>Czy odległość blatów  stolików od wzorów wypełnionych formularzy  wniosków na tablicach  w skoroszytach jest odpowiednia?</a:t>
            </a:r>
          </a:p>
          <a:p>
            <a:pPr algn="r"/>
            <a:endParaRPr lang="pl-PL" sz="1100" dirty="0">
              <a:latin typeface="Arial" charset="0"/>
            </a:endParaRPr>
          </a:p>
          <a:p>
            <a:pPr algn="r"/>
            <a:r>
              <a:rPr lang="pl-PL" sz="1100" dirty="0">
                <a:latin typeface="Arial" charset="0"/>
              </a:rPr>
              <a:t>Czy liczba blatów  stolików do pisania formularzy  wniosków jest wystarczająca?</a:t>
            </a:r>
          </a:p>
          <a:p>
            <a:pPr algn="r"/>
            <a:endParaRPr lang="pl-PL" sz="1100" dirty="0" smtClean="0">
              <a:latin typeface="Arial" charset="0"/>
            </a:endParaRPr>
          </a:p>
          <a:p>
            <a:pPr algn="r"/>
            <a:endParaRPr lang="pl-PL" sz="1100" dirty="0">
              <a:latin typeface="Arial" charset="0"/>
            </a:endParaRPr>
          </a:p>
          <a:p>
            <a:pPr algn="r"/>
            <a:r>
              <a:rPr lang="pl-PL" sz="1100" dirty="0">
                <a:latin typeface="Arial" charset="0"/>
              </a:rPr>
              <a:t>Czy liczba miejsc siedzących dla oczekujących jest wystarczająca?</a:t>
            </a:r>
          </a:p>
          <a:p>
            <a:pPr algn="r"/>
            <a:endParaRPr lang="pl-PL" sz="1100" dirty="0">
              <a:latin typeface="Arial" charset="0"/>
            </a:endParaRPr>
          </a:p>
          <a:p>
            <a:pPr algn="r"/>
            <a:endParaRPr lang="pl-PL" sz="1100" dirty="0">
              <a:latin typeface="Arial" charset="0"/>
            </a:endParaRPr>
          </a:p>
          <a:p>
            <a:pPr algn="r"/>
            <a:r>
              <a:rPr lang="pl-PL" sz="1100" dirty="0">
                <a:latin typeface="Arial" charset="0"/>
              </a:rPr>
              <a:t>Czy są dostępne bezpłatne gazetki  wydawnictwa urzędu na terenie urzędu?</a:t>
            </a:r>
          </a:p>
          <a:p>
            <a:pPr algn="r"/>
            <a:endParaRPr lang="pl-PL" sz="1100" dirty="0">
              <a:latin typeface="Arial" charset="0"/>
            </a:endParaRPr>
          </a:p>
          <a:p>
            <a:pPr algn="r"/>
            <a:endParaRPr lang="pl-PL" sz="1100" dirty="0">
              <a:latin typeface="Arial" charset="0"/>
            </a:endParaRPr>
          </a:p>
          <a:p>
            <a:pPr algn="r"/>
            <a:r>
              <a:rPr lang="pl-PL" sz="1100" dirty="0">
                <a:latin typeface="Arial" charset="0"/>
              </a:rPr>
              <a:t>Czy działa system numerkowy?</a:t>
            </a:r>
          </a:p>
          <a:p>
            <a:pPr algn="r"/>
            <a:endParaRPr lang="pl-PL" sz="1100" dirty="0">
              <a:latin typeface="Arial" charset="0"/>
            </a:endParaRPr>
          </a:p>
          <a:p>
            <a:pPr algn="r"/>
            <a:endParaRPr lang="pl-PL" sz="1100" dirty="0">
              <a:latin typeface="Arial" charset="0"/>
            </a:endParaRPr>
          </a:p>
          <a:p>
            <a:pPr algn="r"/>
            <a:endParaRPr lang="pl-PL" sz="1100" dirty="0">
              <a:latin typeface="Arial" charset="0"/>
            </a:endParaRPr>
          </a:p>
          <a:p>
            <a:pPr algn="r"/>
            <a:endParaRPr lang="pl-PL" sz="1100" dirty="0">
              <a:latin typeface="Arial" charset="0"/>
            </a:endParaRPr>
          </a:p>
          <a:p>
            <a:pPr algn="r"/>
            <a:r>
              <a:rPr lang="pl-PL" sz="1100" dirty="0">
                <a:latin typeface="Arial" charset="0"/>
              </a:rPr>
              <a:t>Czy któryś z pracowników podszedł i zaoferował pomoc?</a:t>
            </a:r>
          </a:p>
        </p:txBody>
      </p:sp>
      <p:sp>
        <p:nvSpPr>
          <p:cNvPr id="44041" name="pole tekstowe 6"/>
          <p:cNvSpPr txBox="1">
            <a:spLocks noChangeArrowheads="1"/>
          </p:cNvSpPr>
          <p:nvPr/>
        </p:nvSpPr>
        <p:spPr bwMode="auto">
          <a:xfrm>
            <a:off x="8169275" y="2339975"/>
            <a:ext cx="120015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20000"/>
              </a:lnSpc>
            </a:pPr>
            <a:r>
              <a:rPr lang="pt-BR" sz="1000">
                <a:latin typeface="Arial" charset="0"/>
              </a:rPr>
              <a:t>2012 (N=20)</a:t>
            </a:r>
          </a:p>
          <a:p>
            <a:pPr>
              <a:lnSpc>
                <a:spcPct val="120000"/>
              </a:lnSpc>
            </a:pPr>
            <a:r>
              <a:rPr lang="pt-BR" sz="1000">
                <a:latin typeface="Arial" charset="0"/>
              </a:rPr>
              <a:t>2011 (N=20)</a:t>
            </a:r>
          </a:p>
          <a:p>
            <a:pPr>
              <a:lnSpc>
                <a:spcPct val="120000"/>
              </a:lnSpc>
            </a:pPr>
            <a:r>
              <a:rPr lang="pt-BR" sz="1000">
                <a:latin typeface="Arial" charset="0"/>
              </a:rPr>
              <a:t>2010 (N=20)</a:t>
            </a:r>
          </a:p>
          <a:p>
            <a:pPr>
              <a:lnSpc>
                <a:spcPct val="120000"/>
              </a:lnSpc>
            </a:pPr>
            <a:endParaRPr lang="pl-PL" sz="1000">
              <a:latin typeface="Arial" charset="0"/>
            </a:endParaRPr>
          </a:p>
        </p:txBody>
      </p:sp>
      <p:sp>
        <p:nvSpPr>
          <p:cNvPr id="44042" name="pole tekstowe 6"/>
          <p:cNvSpPr txBox="1">
            <a:spLocks noChangeArrowheads="1"/>
          </p:cNvSpPr>
          <p:nvPr/>
        </p:nvSpPr>
        <p:spPr bwMode="auto">
          <a:xfrm>
            <a:off x="8166100" y="3108325"/>
            <a:ext cx="120015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20000"/>
              </a:lnSpc>
            </a:pPr>
            <a:r>
              <a:rPr lang="pt-BR" sz="1000">
                <a:latin typeface="Arial" charset="0"/>
              </a:rPr>
              <a:t>2012 (N=20)</a:t>
            </a:r>
          </a:p>
          <a:p>
            <a:pPr>
              <a:lnSpc>
                <a:spcPct val="120000"/>
              </a:lnSpc>
            </a:pPr>
            <a:r>
              <a:rPr lang="pt-BR" sz="1000">
                <a:latin typeface="Arial" charset="0"/>
              </a:rPr>
              <a:t>2011 (N=20)</a:t>
            </a:r>
          </a:p>
          <a:p>
            <a:pPr>
              <a:lnSpc>
                <a:spcPct val="120000"/>
              </a:lnSpc>
            </a:pPr>
            <a:r>
              <a:rPr lang="pt-BR" sz="1000">
                <a:latin typeface="Arial" charset="0"/>
              </a:rPr>
              <a:t>2010 (N=20)</a:t>
            </a:r>
          </a:p>
          <a:p>
            <a:pPr>
              <a:lnSpc>
                <a:spcPct val="120000"/>
              </a:lnSpc>
            </a:pPr>
            <a:endParaRPr lang="pl-PL" sz="1000">
              <a:latin typeface="Arial" charset="0"/>
            </a:endParaRPr>
          </a:p>
        </p:txBody>
      </p:sp>
      <p:sp>
        <p:nvSpPr>
          <p:cNvPr id="44043" name="pole tekstowe 6"/>
          <p:cNvSpPr txBox="1">
            <a:spLocks noChangeArrowheads="1"/>
          </p:cNvSpPr>
          <p:nvPr/>
        </p:nvSpPr>
        <p:spPr bwMode="auto">
          <a:xfrm>
            <a:off x="8162925" y="3886200"/>
            <a:ext cx="1200150" cy="639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20000"/>
              </a:lnSpc>
            </a:pPr>
            <a:r>
              <a:rPr lang="pl-PL" sz="1000">
                <a:latin typeface="Arial" charset="0"/>
              </a:rPr>
              <a:t>2011 (N=20)</a:t>
            </a:r>
          </a:p>
          <a:p>
            <a:pPr>
              <a:lnSpc>
                <a:spcPct val="120000"/>
              </a:lnSpc>
            </a:pPr>
            <a:r>
              <a:rPr lang="pl-PL" sz="1000">
                <a:latin typeface="Arial" charset="0"/>
              </a:rPr>
              <a:t>2010 (N=20)</a:t>
            </a:r>
          </a:p>
          <a:p>
            <a:pPr>
              <a:lnSpc>
                <a:spcPct val="120000"/>
              </a:lnSpc>
            </a:pPr>
            <a:r>
              <a:rPr lang="pl-PL" sz="1000">
                <a:latin typeface="Arial" charset="0"/>
              </a:rPr>
              <a:t>2009 (N=20)</a:t>
            </a:r>
          </a:p>
        </p:txBody>
      </p:sp>
      <p:sp>
        <p:nvSpPr>
          <p:cNvPr id="44044" name="pole tekstowe 6"/>
          <p:cNvSpPr txBox="1">
            <a:spLocks noChangeArrowheads="1"/>
          </p:cNvSpPr>
          <p:nvPr/>
        </p:nvSpPr>
        <p:spPr bwMode="auto">
          <a:xfrm>
            <a:off x="8169275" y="4654550"/>
            <a:ext cx="120015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20000"/>
              </a:lnSpc>
            </a:pPr>
            <a:r>
              <a:rPr lang="pt-BR" sz="1000">
                <a:latin typeface="Arial" charset="0"/>
              </a:rPr>
              <a:t>2012 (N=20)</a:t>
            </a:r>
          </a:p>
          <a:p>
            <a:pPr>
              <a:lnSpc>
                <a:spcPct val="120000"/>
              </a:lnSpc>
            </a:pPr>
            <a:r>
              <a:rPr lang="pt-BR" sz="1000">
                <a:latin typeface="Arial" charset="0"/>
              </a:rPr>
              <a:t>2011 (N=20)</a:t>
            </a:r>
          </a:p>
          <a:p>
            <a:pPr>
              <a:lnSpc>
                <a:spcPct val="120000"/>
              </a:lnSpc>
            </a:pPr>
            <a:r>
              <a:rPr lang="pt-BR" sz="1000">
                <a:latin typeface="Arial" charset="0"/>
              </a:rPr>
              <a:t>2010 (N=20)</a:t>
            </a:r>
          </a:p>
          <a:p>
            <a:pPr>
              <a:lnSpc>
                <a:spcPct val="120000"/>
              </a:lnSpc>
            </a:pPr>
            <a:endParaRPr lang="pl-PL" sz="1000">
              <a:latin typeface="Arial" charset="0"/>
            </a:endParaRPr>
          </a:p>
        </p:txBody>
      </p:sp>
      <p:sp>
        <p:nvSpPr>
          <p:cNvPr id="44045" name="pole tekstowe 6"/>
          <p:cNvSpPr txBox="1">
            <a:spLocks noChangeArrowheads="1"/>
          </p:cNvSpPr>
          <p:nvPr/>
        </p:nvSpPr>
        <p:spPr bwMode="auto">
          <a:xfrm>
            <a:off x="8166100" y="5432425"/>
            <a:ext cx="120015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20000"/>
              </a:lnSpc>
            </a:pPr>
            <a:r>
              <a:rPr lang="pt-BR" sz="1000">
                <a:latin typeface="Arial" charset="0"/>
              </a:rPr>
              <a:t>2012 (N=20)</a:t>
            </a:r>
          </a:p>
          <a:p>
            <a:pPr>
              <a:lnSpc>
                <a:spcPct val="120000"/>
              </a:lnSpc>
            </a:pPr>
            <a:r>
              <a:rPr lang="pt-BR" sz="1000">
                <a:latin typeface="Arial" charset="0"/>
              </a:rPr>
              <a:t>2011 (N=20)</a:t>
            </a:r>
          </a:p>
          <a:p>
            <a:pPr>
              <a:lnSpc>
                <a:spcPct val="120000"/>
              </a:lnSpc>
            </a:pPr>
            <a:r>
              <a:rPr lang="pt-BR" sz="1000">
                <a:latin typeface="Arial" charset="0"/>
              </a:rPr>
              <a:t>2010 (N=20)</a:t>
            </a:r>
          </a:p>
          <a:p>
            <a:pPr>
              <a:lnSpc>
                <a:spcPct val="120000"/>
              </a:lnSpc>
            </a:pPr>
            <a:endParaRPr lang="pl-PL" sz="1000">
              <a:latin typeface="Arial" charset="0"/>
            </a:endParaRPr>
          </a:p>
        </p:txBody>
      </p:sp>
      <p:sp>
        <p:nvSpPr>
          <p:cNvPr id="15" name="Symbol zastępczy numeru slajdu 1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66929762-10F3-4200-B92B-297FDB0C0F96}" type="slidenum">
              <a:rPr lang="pl-PL" smtClean="0"/>
              <a:pPr>
                <a:defRPr/>
              </a:pPr>
              <a:t>13</a:t>
            </a:fld>
            <a:endParaRPr lang="pl-PL" dirty="0"/>
          </a:p>
        </p:txBody>
      </p:sp>
      <p:sp>
        <p:nvSpPr>
          <p:cNvPr id="16" name="Symbol zastępczy stopki 15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ytuł 6"/>
          <p:cNvSpPr>
            <a:spLocks noGrp="1"/>
          </p:cNvSpPr>
          <p:nvPr>
            <p:ph type="title"/>
          </p:nvPr>
        </p:nvSpPr>
        <p:spPr>
          <a:xfrm>
            <a:off x="827088" y="2708275"/>
            <a:ext cx="4005262" cy="2736850"/>
          </a:xfrm>
        </p:spPr>
        <p:txBody>
          <a:bodyPr/>
          <a:lstStyle/>
          <a:p>
            <a:pPr eaLnBrk="1" hangingPunct="1"/>
            <a:r>
              <a:rPr lang="pl-PL" smtClean="0"/>
              <a:t>Wygląd zewnętrzny urzędnika i jego stanowisko pracy</a:t>
            </a:r>
            <a:br>
              <a:rPr lang="pl-PL" smtClean="0"/>
            </a:br>
            <a:endParaRPr lang="pl-PL" smtClean="0"/>
          </a:p>
        </p:txBody>
      </p:sp>
      <p:pic>
        <p:nvPicPr>
          <p:cNvPr id="9" name="Symbol zastępczy obrazu 8" descr="slide2.jpg"/>
          <p:cNvPicPr>
            <a:picLocks noGrp="1" noChangeAspect="1"/>
          </p:cNvPicPr>
          <p:nvPr>
            <p:ph type="pic" sz="quarter" idx="11"/>
          </p:nvPr>
        </p:nvPicPr>
        <p:blipFill>
          <a:blip r:embed="rId2" cstate="print"/>
          <a:srcRect l="19205" r="19205"/>
          <a:stretch>
            <a:fillRect/>
          </a:stretch>
        </p:blipFill>
        <p:spPr/>
      </p:pic>
      <p:sp>
        <p:nvSpPr>
          <p:cNvPr id="6" name="Symbol zastępczy stopki 5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mtClean="0"/>
              <a:t>Urząd dzielnicy Wawer</a:t>
            </a:r>
          </a:p>
        </p:txBody>
      </p:sp>
      <p:sp>
        <p:nvSpPr>
          <p:cNvPr id="46085" name="Text Box 4"/>
          <p:cNvSpPr txBox="1">
            <a:spLocks noChangeArrowheads="1"/>
          </p:cNvSpPr>
          <p:nvPr/>
        </p:nvSpPr>
        <p:spPr bwMode="auto">
          <a:xfrm>
            <a:off x="539750" y="4652963"/>
            <a:ext cx="2230438" cy="400050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pPr algn="ctr"/>
            <a:r>
              <a:rPr lang="pl-PL" sz="1000"/>
              <a:t>Czy urzędnik ma identyfikator z imieniem  i nazwiskiem?</a:t>
            </a:r>
          </a:p>
        </p:txBody>
      </p:sp>
      <p:sp>
        <p:nvSpPr>
          <p:cNvPr id="46086" name="Text Box 5"/>
          <p:cNvSpPr txBox="1">
            <a:spLocks noChangeArrowheads="1"/>
          </p:cNvSpPr>
          <p:nvPr/>
        </p:nvSpPr>
        <p:spPr bwMode="auto">
          <a:xfrm>
            <a:off x="539750" y="3192463"/>
            <a:ext cx="2230438" cy="246062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pPr algn="ctr"/>
            <a:r>
              <a:rPr lang="pl-PL" sz="1000"/>
              <a:t>Czy na biurku są naczynia?</a:t>
            </a:r>
          </a:p>
        </p:txBody>
      </p:sp>
      <p:sp>
        <p:nvSpPr>
          <p:cNvPr id="46087" name="Text Box 6"/>
          <p:cNvSpPr txBox="1">
            <a:spLocks noChangeArrowheads="1"/>
          </p:cNvSpPr>
          <p:nvPr/>
        </p:nvSpPr>
        <p:spPr bwMode="auto">
          <a:xfrm>
            <a:off x="539750" y="3811588"/>
            <a:ext cx="2230438" cy="554037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pPr algn="ctr"/>
            <a:r>
              <a:rPr lang="pl-PL" sz="1000"/>
              <a:t>Czy na biurku urzędnika znajdują się tylko przedmioty związane z pracą? </a:t>
            </a:r>
          </a:p>
        </p:txBody>
      </p:sp>
      <p:sp>
        <p:nvSpPr>
          <p:cNvPr id="46088" name="Text Box 7"/>
          <p:cNvSpPr txBox="1">
            <a:spLocks noChangeArrowheads="1"/>
          </p:cNvSpPr>
          <p:nvPr/>
        </p:nvSpPr>
        <p:spPr bwMode="auto">
          <a:xfrm>
            <a:off x="539750" y="2303463"/>
            <a:ext cx="2220913" cy="400050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pPr algn="ctr"/>
            <a:r>
              <a:rPr lang="pl-PL" sz="1000"/>
              <a:t>Czy na biurku urzędnika jest porządek? </a:t>
            </a:r>
          </a:p>
        </p:txBody>
      </p:sp>
      <p:sp>
        <p:nvSpPr>
          <p:cNvPr id="46089" name="AutoShape 8"/>
          <p:cNvSpPr>
            <a:spLocks noChangeArrowheads="1"/>
          </p:cNvSpPr>
          <p:nvPr/>
        </p:nvSpPr>
        <p:spPr bwMode="auto">
          <a:xfrm>
            <a:off x="1258888" y="5300663"/>
            <a:ext cx="1041400" cy="265112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3399FF"/>
          </a:solidFill>
          <a:ln w="9525">
            <a:noFill/>
            <a:miter lim="800000"/>
            <a:headEnd/>
            <a:tailEnd/>
          </a:ln>
        </p:spPr>
        <p:txBody>
          <a:bodyPr lIns="90000" tIns="46800" rIns="414000" bIns="46800" anchor="ctr">
            <a:spAutoFit/>
          </a:bodyPr>
          <a:lstStyle/>
          <a:p>
            <a:pPr algn="ctr">
              <a:lnSpc>
                <a:spcPct val="90000"/>
              </a:lnSpc>
            </a:pPr>
            <a:endParaRPr lang="pl-PL" sz="1000">
              <a:solidFill>
                <a:srgbClr val="5090CD"/>
              </a:solidFill>
              <a:latin typeface="Verdana" pitchFamily="34" charset="0"/>
            </a:endParaRPr>
          </a:p>
        </p:txBody>
      </p:sp>
      <p:sp>
        <p:nvSpPr>
          <p:cNvPr id="46090" name="Text Box 9"/>
          <p:cNvSpPr txBox="1">
            <a:spLocks noChangeArrowheads="1"/>
          </p:cNvSpPr>
          <p:nvPr/>
        </p:nvSpPr>
        <p:spPr bwMode="auto">
          <a:xfrm>
            <a:off x="539750" y="1538288"/>
            <a:ext cx="2230438" cy="400050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pPr algn="ctr"/>
            <a:r>
              <a:rPr lang="pl-PL" sz="1000"/>
              <a:t>Czy urzędnik jest ubrany “na służbowo”?</a:t>
            </a:r>
          </a:p>
        </p:txBody>
      </p:sp>
      <p:sp>
        <p:nvSpPr>
          <p:cNvPr id="46091" name="Text Box 12"/>
          <p:cNvSpPr txBox="1">
            <a:spLocks noChangeArrowheads="1"/>
          </p:cNvSpPr>
          <p:nvPr/>
        </p:nvSpPr>
        <p:spPr bwMode="auto">
          <a:xfrm>
            <a:off x="684213" y="5805488"/>
            <a:ext cx="2230437" cy="246062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pPr algn="ctr"/>
            <a:r>
              <a:rPr lang="pl-PL" sz="1000"/>
              <a:t>Gdzie umieszczony był identyfikator</a:t>
            </a:r>
          </a:p>
        </p:txBody>
      </p:sp>
      <p:sp>
        <p:nvSpPr>
          <p:cNvPr id="46092" name="Rectangle 4"/>
          <p:cNvSpPr>
            <a:spLocks noChangeArrowheads="1"/>
          </p:cNvSpPr>
          <p:nvPr/>
        </p:nvSpPr>
        <p:spPr bwMode="auto">
          <a:xfrm>
            <a:off x="684213" y="603250"/>
            <a:ext cx="35179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00" rIns="180000"/>
          <a:lstStyle/>
          <a:p>
            <a:r>
              <a:rPr lang="pl-PL" sz="1200" b="1">
                <a:solidFill>
                  <a:schemeClr val="accent1"/>
                </a:solidFill>
              </a:rPr>
              <a:t>WYGLĄD ZEWNĘTRZNY URZĘDNIKA I JEGO STANOWISKO PRACY</a:t>
            </a:r>
          </a:p>
        </p:txBody>
      </p:sp>
      <p:graphicFrame>
        <p:nvGraphicFramePr>
          <p:cNvPr id="15" name="Object 3"/>
          <p:cNvGraphicFramePr>
            <a:graphicFrameLocks noChangeAspect="1"/>
          </p:cNvGraphicFramePr>
          <p:nvPr/>
        </p:nvGraphicFramePr>
        <p:xfrm>
          <a:off x="1155700" y="1336675"/>
          <a:ext cx="7842250" cy="42037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6" name="Object 2"/>
          <p:cNvGraphicFramePr>
            <a:graphicFrameLocks noChangeAspect="1"/>
          </p:cNvGraphicFramePr>
          <p:nvPr/>
        </p:nvGraphicFramePr>
        <p:xfrm>
          <a:off x="3365500" y="5534025"/>
          <a:ext cx="5308600" cy="14351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7" name="Symbol zastępczy numeru slajdu 16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66929762-10F3-4200-B92B-297FDB0C0F96}" type="slidenum">
              <a:rPr lang="pl-PL" smtClean="0"/>
              <a:pPr>
                <a:defRPr/>
              </a:pPr>
              <a:t>15</a:t>
            </a:fld>
            <a:endParaRPr lang="pl-PL" dirty="0"/>
          </a:p>
        </p:txBody>
      </p:sp>
      <p:sp>
        <p:nvSpPr>
          <p:cNvPr id="18" name="Symbol zastępczy stopki 17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ytuł 6"/>
          <p:cNvSpPr>
            <a:spLocks noGrp="1"/>
          </p:cNvSpPr>
          <p:nvPr>
            <p:ph type="title"/>
          </p:nvPr>
        </p:nvSpPr>
        <p:spPr>
          <a:xfrm>
            <a:off x="827088" y="2708275"/>
            <a:ext cx="4005262" cy="2736850"/>
          </a:xfrm>
        </p:spPr>
        <p:txBody>
          <a:bodyPr/>
          <a:lstStyle/>
          <a:p>
            <a:pPr eaLnBrk="1" hangingPunct="1"/>
            <a:r>
              <a:rPr lang="pl-PL" smtClean="0"/>
              <a:t>Zachowanie urzędnika wobec interesanta</a:t>
            </a:r>
            <a:br>
              <a:rPr lang="pl-PL" smtClean="0"/>
            </a:br>
            <a:endParaRPr lang="pl-PL" smtClean="0"/>
          </a:p>
        </p:txBody>
      </p:sp>
      <p:pic>
        <p:nvPicPr>
          <p:cNvPr id="9" name="Symbol zastępczy obrazu 8" descr="slide2.jpg"/>
          <p:cNvPicPr>
            <a:picLocks noGrp="1" noChangeAspect="1"/>
          </p:cNvPicPr>
          <p:nvPr>
            <p:ph type="pic" sz="quarter" idx="11"/>
          </p:nvPr>
        </p:nvPicPr>
        <p:blipFill>
          <a:blip r:embed="rId2" cstate="print"/>
          <a:srcRect l="19205" r="19205"/>
          <a:stretch>
            <a:fillRect/>
          </a:stretch>
        </p:blipFill>
        <p:spPr/>
      </p:pic>
      <p:sp>
        <p:nvSpPr>
          <p:cNvPr id="6" name="Symbol zastępczy stopki 5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mtClean="0"/>
              <a:t>Urząd dzielnicy Wawer</a:t>
            </a:r>
          </a:p>
        </p:txBody>
      </p:sp>
      <p:sp>
        <p:nvSpPr>
          <p:cNvPr id="48133" name="Rectangle 4"/>
          <p:cNvSpPr>
            <a:spLocks noChangeArrowheads="1"/>
          </p:cNvSpPr>
          <p:nvPr/>
        </p:nvSpPr>
        <p:spPr bwMode="auto">
          <a:xfrm>
            <a:off x="684213" y="603250"/>
            <a:ext cx="35179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00" rIns="180000"/>
          <a:lstStyle/>
          <a:p>
            <a:r>
              <a:rPr lang="pl-PL" sz="1200" b="1">
                <a:solidFill>
                  <a:schemeClr val="accent1"/>
                </a:solidFill>
              </a:rPr>
              <a:t>ZACHOWANIE URZĘDNIKA WOBEC INTERESANTA (1)</a:t>
            </a:r>
          </a:p>
        </p:txBody>
      </p:sp>
      <p:sp>
        <p:nvSpPr>
          <p:cNvPr id="48134" name="Text Box 4"/>
          <p:cNvSpPr txBox="1">
            <a:spLocks noChangeArrowheads="1"/>
          </p:cNvSpPr>
          <p:nvPr/>
        </p:nvSpPr>
        <p:spPr bwMode="auto">
          <a:xfrm>
            <a:off x="790575" y="3476625"/>
            <a:ext cx="3560763" cy="457200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r>
              <a:rPr lang="pl-PL" sz="1200" b="1">
                <a:latin typeface="Verdana" pitchFamily="34" charset="0"/>
              </a:rPr>
              <a:t>Czy urzędnik rozpoczął obsługę sprawy od razu? </a:t>
            </a:r>
          </a:p>
        </p:txBody>
      </p:sp>
      <p:sp>
        <p:nvSpPr>
          <p:cNvPr id="48135" name="Text Box 6"/>
          <p:cNvSpPr txBox="1">
            <a:spLocks noChangeArrowheads="1"/>
          </p:cNvSpPr>
          <p:nvPr/>
        </p:nvSpPr>
        <p:spPr bwMode="auto">
          <a:xfrm>
            <a:off x="771525" y="981075"/>
            <a:ext cx="3638550" cy="274638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r>
              <a:rPr lang="pl-PL" sz="1200" b="1">
                <a:latin typeface="Verdana" pitchFamily="34" charset="0"/>
              </a:rPr>
              <a:t>Czy urzędnik podjął się obsługi sprawy? </a:t>
            </a:r>
          </a:p>
        </p:txBody>
      </p:sp>
      <p:sp>
        <p:nvSpPr>
          <p:cNvPr id="48136" name="Text Box 2"/>
          <p:cNvSpPr txBox="1">
            <a:spLocks noChangeArrowheads="1"/>
          </p:cNvSpPr>
          <p:nvPr/>
        </p:nvSpPr>
        <p:spPr bwMode="auto">
          <a:xfrm>
            <a:off x="5848350" y="1209675"/>
            <a:ext cx="2616200" cy="274638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r>
              <a:rPr lang="pl-PL" sz="1200" b="1">
                <a:latin typeface="Verdana" pitchFamily="34" charset="0"/>
              </a:rPr>
              <a:t>Czy urzędnik przywitał Cię? </a:t>
            </a:r>
          </a:p>
        </p:txBody>
      </p:sp>
      <p:graphicFrame>
        <p:nvGraphicFramePr>
          <p:cNvPr id="12" name="Object 3"/>
          <p:cNvGraphicFramePr>
            <a:graphicFrameLocks noChangeAspect="1"/>
          </p:cNvGraphicFramePr>
          <p:nvPr/>
        </p:nvGraphicFramePr>
        <p:xfrm>
          <a:off x="5019675" y="1633538"/>
          <a:ext cx="3995738" cy="50831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3" name="Object 5"/>
          <p:cNvGraphicFramePr>
            <a:graphicFrameLocks noChangeAspect="1"/>
          </p:cNvGraphicFramePr>
          <p:nvPr/>
        </p:nvGraphicFramePr>
        <p:xfrm>
          <a:off x="738188" y="4219575"/>
          <a:ext cx="3908425" cy="16795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4" name="Object 7"/>
          <p:cNvGraphicFramePr>
            <a:graphicFrameLocks noChangeAspect="1"/>
          </p:cNvGraphicFramePr>
          <p:nvPr/>
        </p:nvGraphicFramePr>
        <p:xfrm>
          <a:off x="681038" y="1397000"/>
          <a:ext cx="3984625" cy="1879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5" name="Symbol zastępczy numeru slajdu 1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66929762-10F3-4200-B92B-297FDB0C0F96}" type="slidenum">
              <a:rPr lang="pl-PL" smtClean="0"/>
              <a:pPr>
                <a:defRPr/>
              </a:pPr>
              <a:t>17</a:t>
            </a:fld>
            <a:endParaRPr lang="pl-PL" dirty="0"/>
          </a:p>
        </p:txBody>
      </p:sp>
      <p:sp>
        <p:nvSpPr>
          <p:cNvPr id="16" name="Symbol zastępczy stopki 15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mtClean="0"/>
              <a:t>Urząd dzielnicy Wawer</a:t>
            </a:r>
          </a:p>
        </p:txBody>
      </p:sp>
      <p:sp>
        <p:nvSpPr>
          <p:cNvPr id="49157" name="Rectangle 4"/>
          <p:cNvSpPr>
            <a:spLocks noChangeArrowheads="1"/>
          </p:cNvSpPr>
          <p:nvPr/>
        </p:nvSpPr>
        <p:spPr bwMode="auto">
          <a:xfrm>
            <a:off x="684213" y="603250"/>
            <a:ext cx="35179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00" rIns="180000"/>
          <a:lstStyle/>
          <a:p>
            <a:r>
              <a:rPr lang="pl-PL" sz="1200" b="1">
                <a:solidFill>
                  <a:schemeClr val="accent1"/>
                </a:solidFill>
              </a:rPr>
              <a:t>ZACHOWANIE URZĘDNIKA WOBEC INTERESANTA (2)</a:t>
            </a:r>
          </a:p>
        </p:txBody>
      </p:sp>
      <p:graphicFrame>
        <p:nvGraphicFramePr>
          <p:cNvPr id="14" name="Object 2"/>
          <p:cNvGraphicFramePr>
            <a:graphicFrameLocks noChangeAspect="1"/>
          </p:cNvGraphicFramePr>
          <p:nvPr/>
        </p:nvGraphicFramePr>
        <p:xfrm>
          <a:off x="3514725" y="1419225"/>
          <a:ext cx="5526088" cy="53911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pSp>
        <p:nvGrpSpPr>
          <p:cNvPr id="49159" name="Group 22"/>
          <p:cNvGrpSpPr>
            <a:grpSpLocks/>
          </p:cNvGrpSpPr>
          <p:nvPr/>
        </p:nvGrpSpPr>
        <p:grpSpPr bwMode="auto">
          <a:xfrm>
            <a:off x="742950" y="1462088"/>
            <a:ext cx="2486025" cy="4889500"/>
            <a:chOff x="468" y="921"/>
            <a:chExt cx="1566" cy="3080"/>
          </a:xfrm>
        </p:grpSpPr>
        <p:sp>
          <p:nvSpPr>
            <p:cNvPr id="49160" name="Text Box 3"/>
            <p:cNvSpPr txBox="1">
              <a:spLocks noChangeArrowheads="1"/>
            </p:cNvSpPr>
            <p:nvPr/>
          </p:nvSpPr>
          <p:spPr bwMode="auto">
            <a:xfrm>
              <a:off x="468" y="921"/>
              <a:ext cx="1566" cy="40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 type="none" w="lg" len="lg"/>
            </a:ln>
          </p:spPr>
          <p:txBody>
            <a:bodyPr>
              <a:spAutoFit/>
            </a:bodyPr>
            <a:lstStyle/>
            <a:p>
              <a:r>
                <a:rPr lang="pl-PL" sz="1200">
                  <a:latin typeface="Arial" charset="0"/>
                </a:rPr>
                <a:t>Czy urzędnik podczas rozmowy starał się podtrzymywać kontakt wzrokowy  z Tobą?</a:t>
              </a:r>
            </a:p>
          </p:txBody>
        </p:sp>
        <p:sp>
          <p:nvSpPr>
            <p:cNvPr id="49161" name="Text Box 4"/>
            <p:cNvSpPr txBox="1">
              <a:spLocks noChangeArrowheads="1"/>
            </p:cNvSpPr>
            <p:nvPr/>
          </p:nvSpPr>
          <p:spPr bwMode="auto">
            <a:xfrm>
              <a:off x="468" y="1554"/>
              <a:ext cx="1566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 type="none" w="lg" len="lg"/>
            </a:ln>
          </p:spPr>
          <p:txBody>
            <a:bodyPr>
              <a:spAutoFit/>
            </a:bodyPr>
            <a:lstStyle/>
            <a:p>
              <a:r>
                <a:rPr lang="pl-PL" sz="1200">
                  <a:latin typeface="Arial" charset="0"/>
                </a:rPr>
                <a:t>Czy urzędnik mówił wyraźnie?</a:t>
              </a:r>
            </a:p>
          </p:txBody>
        </p:sp>
        <p:sp>
          <p:nvSpPr>
            <p:cNvPr id="49162" name="Text Box 5"/>
            <p:cNvSpPr txBox="1">
              <a:spLocks noChangeArrowheads="1"/>
            </p:cNvSpPr>
            <p:nvPr/>
          </p:nvSpPr>
          <p:spPr bwMode="auto">
            <a:xfrm>
              <a:off x="468" y="2511"/>
              <a:ext cx="1566" cy="40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 type="none" w="lg" len="lg"/>
            </a:ln>
          </p:spPr>
          <p:txBody>
            <a:bodyPr>
              <a:spAutoFit/>
            </a:bodyPr>
            <a:lstStyle/>
            <a:p>
              <a:r>
                <a:rPr lang="pl-PL" sz="1200">
                  <a:latin typeface="Arial" charset="0"/>
                </a:rPr>
                <a:t>Czy podczas rozmowy z Tobą urzędnik jadł posiłek / pił herbatę, kawę lub inny napój? </a:t>
              </a:r>
            </a:p>
          </p:txBody>
        </p:sp>
        <p:sp>
          <p:nvSpPr>
            <p:cNvPr id="49163" name="Text Box 6"/>
            <p:cNvSpPr txBox="1">
              <a:spLocks noChangeArrowheads="1"/>
            </p:cNvSpPr>
            <p:nvPr/>
          </p:nvSpPr>
          <p:spPr bwMode="auto">
            <a:xfrm>
              <a:off x="468" y="3193"/>
              <a:ext cx="156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 type="none" w="lg" len="lg"/>
            </a:ln>
          </p:spPr>
          <p:txBody>
            <a:bodyPr>
              <a:spAutoFit/>
            </a:bodyPr>
            <a:lstStyle/>
            <a:p>
              <a:r>
                <a:rPr lang="pl-PL" sz="1200">
                  <a:latin typeface="Arial" charset="0"/>
                </a:rPr>
                <a:t>Czy urzędnik okazywał zniecierpliwienie?</a:t>
              </a:r>
            </a:p>
          </p:txBody>
        </p:sp>
        <p:sp>
          <p:nvSpPr>
            <p:cNvPr id="49164" name="Text Box 7"/>
            <p:cNvSpPr txBox="1">
              <a:spLocks noChangeArrowheads="1"/>
            </p:cNvSpPr>
            <p:nvPr/>
          </p:nvSpPr>
          <p:spPr bwMode="auto">
            <a:xfrm>
              <a:off x="468" y="1974"/>
              <a:ext cx="1566" cy="40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 type="none" w="lg" len="lg"/>
            </a:ln>
          </p:spPr>
          <p:txBody>
            <a:bodyPr>
              <a:spAutoFit/>
            </a:bodyPr>
            <a:lstStyle/>
            <a:p>
              <a:r>
                <a:rPr lang="pl-PL" sz="1200">
                  <a:latin typeface="Arial" charset="0"/>
                </a:rPr>
                <a:t>Czy podczas rozmowy z Tobą urzędnik zajmował się prywatnymi sprawami? </a:t>
              </a:r>
            </a:p>
          </p:txBody>
        </p:sp>
        <p:sp>
          <p:nvSpPr>
            <p:cNvPr id="49165" name="Text Box 8"/>
            <p:cNvSpPr txBox="1">
              <a:spLocks noChangeArrowheads="1"/>
            </p:cNvSpPr>
            <p:nvPr/>
          </p:nvSpPr>
          <p:spPr bwMode="auto">
            <a:xfrm>
              <a:off x="468" y="3713"/>
              <a:ext cx="156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 type="none" w="lg" len="lg"/>
            </a:ln>
          </p:spPr>
          <p:txBody>
            <a:bodyPr>
              <a:spAutoFit/>
            </a:bodyPr>
            <a:lstStyle/>
            <a:p>
              <a:r>
                <a:rPr lang="pl-PL" sz="1200" dirty="0">
                  <a:latin typeface="Arial" charset="0"/>
                </a:rPr>
                <a:t>Czy urzędnik uprzejmie Cię pożegnał?</a:t>
              </a:r>
            </a:p>
          </p:txBody>
        </p:sp>
      </p:grpSp>
      <p:sp>
        <p:nvSpPr>
          <p:cNvPr id="15" name="Symbol zastępczy numeru slajdu 1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66929762-10F3-4200-B92B-297FDB0C0F96}" type="slidenum">
              <a:rPr lang="pl-PL" smtClean="0"/>
              <a:pPr>
                <a:defRPr/>
              </a:pPr>
              <a:t>18</a:t>
            </a:fld>
            <a:endParaRPr lang="pl-PL" dirty="0"/>
          </a:p>
        </p:txBody>
      </p:sp>
      <p:sp>
        <p:nvSpPr>
          <p:cNvPr id="16" name="Symbol zastępczy stopki 15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Tytuł 6"/>
          <p:cNvSpPr>
            <a:spLocks noGrp="1"/>
          </p:cNvSpPr>
          <p:nvPr>
            <p:ph type="title"/>
          </p:nvPr>
        </p:nvSpPr>
        <p:spPr>
          <a:xfrm>
            <a:off x="827088" y="2708275"/>
            <a:ext cx="4005262" cy="2736850"/>
          </a:xfrm>
        </p:spPr>
        <p:txBody>
          <a:bodyPr/>
          <a:lstStyle/>
          <a:p>
            <a:pPr eaLnBrk="1" hangingPunct="1"/>
            <a:r>
              <a:rPr lang="pl-PL" smtClean="0"/>
              <a:t>Urzędnik - obsługa przedstawionej sprawy</a:t>
            </a:r>
            <a:br>
              <a:rPr lang="pl-PL" smtClean="0"/>
            </a:br>
            <a:endParaRPr lang="pl-PL" smtClean="0"/>
          </a:p>
        </p:txBody>
      </p:sp>
      <p:pic>
        <p:nvPicPr>
          <p:cNvPr id="9" name="Symbol zastępczy obrazu 8" descr="slide2.jpg"/>
          <p:cNvPicPr>
            <a:picLocks noGrp="1" noChangeAspect="1"/>
          </p:cNvPicPr>
          <p:nvPr>
            <p:ph type="pic" sz="quarter" idx="11"/>
          </p:nvPr>
        </p:nvPicPr>
        <p:blipFill>
          <a:blip r:embed="rId2" cstate="print"/>
          <a:srcRect l="19205" r="19205"/>
          <a:stretch>
            <a:fillRect/>
          </a:stretch>
        </p:blipFill>
        <p:spPr/>
      </p:pic>
      <p:sp>
        <p:nvSpPr>
          <p:cNvPr id="6" name="Symbol zastępczy stopki 5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dirty="0" smtClean="0"/>
              <a:t>Spis treści</a:t>
            </a:r>
          </a:p>
        </p:txBody>
      </p:sp>
      <p:sp>
        <p:nvSpPr>
          <p:cNvPr id="32773" name="Text Box 3"/>
          <p:cNvSpPr txBox="1">
            <a:spLocks noChangeArrowheads="1"/>
          </p:cNvSpPr>
          <p:nvPr/>
        </p:nvSpPr>
        <p:spPr bwMode="auto">
          <a:xfrm>
            <a:off x="723900" y="1565275"/>
            <a:ext cx="7877175" cy="304800"/>
          </a:xfrm>
          <a:prstGeom prst="rect">
            <a:avLst/>
          </a:prstGeom>
          <a:solidFill>
            <a:srgbClr val="AF000A"/>
          </a:solidFill>
          <a:ln w="19050">
            <a:solidFill>
              <a:srgbClr val="C0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120000"/>
              </a:lnSpc>
              <a:spcBef>
                <a:spcPct val="50000"/>
              </a:spcBef>
            </a:pPr>
            <a:r>
              <a:rPr lang="pl-PL" sz="1400" b="1">
                <a:solidFill>
                  <a:schemeClr val="bg1"/>
                </a:solidFill>
                <a:cs typeface="Tahoma" pitchFamily="34" charset="0"/>
              </a:rPr>
              <a:t>METODOLOGIA BADANIA						   </a:t>
            </a:r>
            <a:r>
              <a:rPr lang="en-US" sz="1400" b="1">
                <a:solidFill>
                  <a:schemeClr val="bg1"/>
                </a:solidFill>
                <a:cs typeface="Tahoma" pitchFamily="34" charset="0"/>
              </a:rPr>
              <a:t>3</a:t>
            </a:r>
            <a:endParaRPr lang="pl-PL" sz="1400" b="1">
              <a:solidFill>
                <a:schemeClr val="bg1"/>
              </a:solidFill>
              <a:cs typeface="Tahoma" pitchFamily="34" charset="0"/>
            </a:endParaRPr>
          </a:p>
        </p:txBody>
      </p:sp>
      <p:sp>
        <p:nvSpPr>
          <p:cNvPr id="32774" name="Text Box 6"/>
          <p:cNvSpPr txBox="1">
            <a:spLocks noChangeArrowheads="1"/>
          </p:cNvSpPr>
          <p:nvPr/>
        </p:nvSpPr>
        <p:spPr bwMode="auto">
          <a:xfrm>
            <a:off x="723900" y="2349500"/>
            <a:ext cx="7877175" cy="304800"/>
          </a:xfrm>
          <a:prstGeom prst="rect">
            <a:avLst/>
          </a:prstGeom>
          <a:solidFill>
            <a:srgbClr val="AF000A"/>
          </a:solidFill>
          <a:ln w="19050">
            <a:solidFill>
              <a:srgbClr val="C00000"/>
            </a:solidFill>
            <a:miter lim="800000"/>
            <a:headEnd/>
            <a:tailEnd/>
          </a:ln>
        </p:spPr>
        <p:txBody>
          <a:bodyPr anchor="ctr"/>
          <a:lstStyle/>
          <a:p>
            <a:pPr>
              <a:lnSpc>
                <a:spcPct val="120000"/>
              </a:lnSpc>
              <a:spcBef>
                <a:spcPct val="50000"/>
              </a:spcBef>
            </a:pPr>
            <a:r>
              <a:rPr lang="pl-PL" sz="1400" b="1">
                <a:solidFill>
                  <a:schemeClr val="bg1"/>
                </a:solidFill>
                <a:cs typeface="Tahoma" pitchFamily="34" charset="0"/>
              </a:rPr>
              <a:t>  Otoczenie - wygląd urzędu						 </a:t>
            </a:r>
            <a:r>
              <a:rPr lang="en-US" sz="1400" b="1">
                <a:solidFill>
                  <a:schemeClr val="bg1"/>
                </a:solidFill>
                <a:cs typeface="Tahoma" pitchFamily="34" charset="0"/>
              </a:rPr>
              <a:t>  </a:t>
            </a:r>
            <a:r>
              <a:rPr lang="pl-PL" sz="1400" b="1">
                <a:solidFill>
                  <a:schemeClr val="bg1"/>
                </a:solidFill>
                <a:cs typeface="Tahoma" pitchFamily="34" charset="0"/>
              </a:rPr>
              <a:t> </a:t>
            </a:r>
            <a:r>
              <a:rPr lang="en-US" sz="1400" b="1">
                <a:solidFill>
                  <a:schemeClr val="bg1"/>
                </a:solidFill>
                <a:cs typeface="Tahoma" pitchFamily="34" charset="0"/>
              </a:rPr>
              <a:t>6</a:t>
            </a:r>
            <a:endParaRPr lang="pl-PL" sz="1400" b="1">
              <a:solidFill>
                <a:schemeClr val="bg1"/>
              </a:solidFill>
              <a:cs typeface="Tahoma" pitchFamily="34" charset="0"/>
            </a:endParaRPr>
          </a:p>
        </p:txBody>
      </p:sp>
      <p:sp>
        <p:nvSpPr>
          <p:cNvPr id="32775" name="Text Box 7"/>
          <p:cNvSpPr txBox="1">
            <a:spLocks noChangeArrowheads="1"/>
          </p:cNvSpPr>
          <p:nvPr/>
        </p:nvSpPr>
        <p:spPr bwMode="auto">
          <a:xfrm>
            <a:off x="723900" y="2743200"/>
            <a:ext cx="7877175" cy="304800"/>
          </a:xfrm>
          <a:prstGeom prst="rect">
            <a:avLst/>
          </a:prstGeom>
          <a:solidFill>
            <a:srgbClr val="AF000A"/>
          </a:solidFill>
          <a:ln w="19050">
            <a:solidFill>
              <a:srgbClr val="C0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120000"/>
              </a:lnSpc>
              <a:spcBef>
                <a:spcPct val="50000"/>
              </a:spcBef>
            </a:pPr>
            <a:r>
              <a:rPr lang="pl-PL" sz="1400" b="1">
                <a:solidFill>
                  <a:schemeClr val="bg1"/>
                </a:solidFill>
                <a:cs typeface="Tahoma" pitchFamily="34" charset="0"/>
              </a:rPr>
              <a:t>Wygląd zewnętrzny urzędnika i jego stanowisko pracy			</a:t>
            </a:r>
            <a:r>
              <a:rPr lang="en-US" sz="1400" b="1">
                <a:solidFill>
                  <a:schemeClr val="bg1"/>
                </a:solidFill>
                <a:cs typeface="Tahoma" pitchFamily="34" charset="0"/>
              </a:rPr>
              <a:t>14</a:t>
            </a:r>
            <a:endParaRPr lang="pl-PL" sz="1400" b="1">
              <a:solidFill>
                <a:schemeClr val="bg1"/>
              </a:solidFill>
              <a:cs typeface="Tahoma" pitchFamily="34" charset="0"/>
            </a:endParaRPr>
          </a:p>
        </p:txBody>
      </p:sp>
      <p:sp>
        <p:nvSpPr>
          <p:cNvPr id="32776" name="Text Box 8"/>
          <p:cNvSpPr txBox="1">
            <a:spLocks noChangeArrowheads="1"/>
          </p:cNvSpPr>
          <p:nvPr/>
        </p:nvSpPr>
        <p:spPr bwMode="auto">
          <a:xfrm>
            <a:off x="723900" y="3136900"/>
            <a:ext cx="7877175" cy="304800"/>
          </a:xfrm>
          <a:prstGeom prst="rect">
            <a:avLst/>
          </a:prstGeom>
          <a:solidFill>
            <a:srgbClr val="AF000A"/>
          </a:solidFill>
          <a:ln w="19050">
            <a:solidFill>
              <a:srgbClr val="C0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120000"/>
              </a:lnSpc>
              <a:spcBef>
                <a:spcPct val="50000"/>
              </a:spcBef>
            </a:pPr>
            <a:r>
              <a:rPr lang="pl-PL" sz="1400" b="1">
                <a:solidFill>
                  <a:schemeClr val="bg1"/>
                </a:solidFill>
                <a:cs typeface="Tahoma" pitchFamily="34" charset="0"/>
              </a:rPr>
              <a:t>Zachowanie się urzędnika wobec interesanta - ogólnie			</a:t>
            </a:r>
            <a:r>
              <a:rPr lang="en-US" sz="1400" b="1">
                <a:solidFill>
                  <a:schemeClr val="bg1"/>
                </a:solidFill>
                <a:cs typeface="Tahoma" pitchFamily="34" charset="0"/>
              </a:rPr>
              <a:t>16</a:t>
            </a:r>
            <a:endParaRPr lang="pl-PL" sz="1400" b="1">
              <a:solidFill>
                <a:schemeClr val="bg1"/>
              </a:solidFill>
              <a:cs typeface="Tahoma" pitchFamily="34" charset="0"/>
            </a:endParaRPr>
          </a:p>
        </p:txBody>
      </p:sp>
      <p:sp>
        <p:nvSpPr>
          <p:cNvPr id="32777" name="Text Box 9"/>
          <p:cNvSpPr txBox="1">
            <a:spLocks noChangeArrowheads="1"/>
          </p:cNvSpPr>
          <p:nvPr/>
        </p:nvSpPr>
        <p:spPr bwMode="auto">
          <a:xfrm>
            <a:off x="723900" y="3530600"/>
            <a:ext cx="7877175" cy="304800"/>
          </a:xfrm>
          <a:prstGeom prst="rect">
            <a:avLst/>
          </a:prstGeom>
          <a:solidFill>
            <a:srgbClr val="AF000A"/>
          </a:solidFill>
          <a:ln w="19050">
            <a:solidFill>
              <a:srgbClr val="C0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120000"/>
              </a:lnSpc>
              <a:spcBef>
                <a:spcPct val="50000"/>
              </a:spcBef>
            </a:pPr>
            <a:r>
              <a:rPr lang="pl-PL" sz="1400" b="1">
                <a:solidFill>
                  <a:schemeClr val="bg1"/>
                </a:solidFill>
                <a:cs typeface="Tahoma" pitchFamily="34" charset="0"/>
              </a:rPr>
              <a:t>Urzędnik - obsługa przedstawionej sprawy 				</a:t>
            </a:r>
            <a:r>
              <a:rPr lang="en-US" sz="1400" b="1">
                <a:solidFill>
                  <a:schemeClr val="bg1"/>
                </a:solidFill>
                <a:cs typeface="Tahoma" pitchFamily="34" charset="0"/>
              </a:rPr>
              <a:t>19</a:t>
            </a:r>
            <a:endParaRPr lang="pl-PL" sz="1400" b="1">
              <a:solidFill>
                <a:schemeClr val="bg1"/>
              </a:solidFill>
              <a:cs typeface="Tahoma" pitchFamily="34" charset="0"/>
            </a:endParaRPr>
          </a:p>
        </p:txBody>
      </p:sp>
      <p:sp>
        <p:nvSpPr>
          <p:cNvPr id="32778" name="Text Box 10"/>
          <p:cNvSpPr txBox="1">
            <a:spLocks noChangeArrowheads="1"/>
          </p:cNvSpPr>
          <p:nvPr/>
        </p:nvSpPr>
        <p:spPr bwMode="auto">
          <a:xfrm>
            <a:off x="723900" y="3925888"/>
            <a:ext cx="7877175" cy="304800"/>
          </a:xfrm>
          <a:prstGeom prst="rect">
            <a:avLst/>
          </a:prstGeom>
          <a:solidFill>
            <a:srgbClr val="AF000A"/>
          </a:solidFill>
          <a:ln w="19050">
            <a:solidFill>
              <a:srgbClr val="C0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120000"/>
              </a:lnSpc>
              <a:spcBef>
                <a:spcPct val="50000"/>
              </a:spcBef>
            </a:pPr>
            <a:r>
              <a:rPr lang="pl-PL" sz="1400" b="1">
                <a:solidFill>
                  <a:schemeClr val="bg1"/>
                </a:solidFill>
                <a:cs typeface="Tahoma" pitchFamily="34" charset="0"/>
              </a:rPr>
              <a:t>Urzędnik - sposób załatwienia przedstawionej sprawy 			</a:t>
            </a:r>
            <a:r>
              <a:rPr lang="en-US" sz="1400" b="1">
                <a:solidFill>
                  <a:schemeClr val="bg1"/>
                </a:solidFill>
                <a:cs typeface="Tahoma" pitchFamily="34" charset="0"/>
              </a:rPr>
              <a:t>23</a:t>
            </a:r>
            <a:endParaRPr lang="pl-PL" sz="1400" b="1">
              <a:solidFill>
                <a:schemeClr val="bg1"/>
              </a:solidFill>
              <a:cs typeface="Tahoma" pitchFamily="34" charset="0"/>
            </a:endParaRPr>
          </a:p>
        </p:txBody>
      </p:sp>
      <p:sp>
        <p:nvSpPr>
          <p:cNvPr id="32779" name="Text Box 11"/>
          <p:cNvSpPr txBox="1">
            <a:spLocks noChangeArrowheads="1"/>
          </p:cNvSpPr>
          <p:nvPr/>
        </p:nvSpPr>
        <p:spPr bwMode="auto">
          <a:xfrm>
            <a:off x="730250" y="1958975"/>
            <a:ext cx="7877175" cy="304800"/>
          </a:xfrm>
          <a:prstGeom prst="rect">
            <a:avLst/>
          </a:prstGeom>
          <a:solidFill>
            <a:srgbClr val="AF000A"/>
          </a:solidFill>
          <a:ln w="19050">
            <a:solidFill>
              <a:srgbClr val="C00000"/>
            </a:solidFill>
            <a:miter lim="800000"/>
            <a:headEnd/>
            <a:tailEnd/>
          </a:ln>
        </p:spPr>
        <p:txBody>
          <a:bodyPr anchor="ctr"/>
          <a:lstStyle/>
          <a:p>
            <a:pPr>
              <a:lnSpc>
                <a:spcPct val="120000"/>
              </a:lnSpc>
              <a:spcBef>
                <a:spcPct val="50000"/>
              </a:spcBef>
            </a:pPr>
            <a:r>
              <a:rPr lang="pl-PL" sz="1400" b="1">
                <a:solidFill>
                  <a:schemeClr val="bg1"/>
                </a:solidFill>
                <a:cs typeface="Tahoma" pitchFamily="34" charset="0"/>
              </a:rPr>
              <a:t>WYNIKI BADANIA						   	    </a:t>
            </a:r>
            <a:r>
              <a:rPr lang="en-US" sz="1400" b="1">
                <a:solidFill>
                  <a:schemeClr val="bg1"/>
                </a:solidFill>
                <a:cs typeface="Tahoma" pitchFamily="34" charset="0"/>
              </a:rPr>
              <a:t>4</a:t>
            </a:r>
            <a:endParaRPr lang="pl-PL" sz="1400" b="1">
              <a:solidFill>
                <a:schemeClr val="bg1"/>
              </a:solidFill>
              <a:cs typeface="Tahoma" pitchFamily="34" charset="0"/>
            </a:endParaRPr>
          </a:p>
        </p:txBody>
      </p:sp>
      <p:sp>
        <p:nvSpPr>
          <p:cNvPr id="12" name="Symbol zastępczy numeru slajdu 11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66929762-10F3-4200-B92B-297FDB0C0F96}" type="slidenum">
              <a:rPr lang="pl-PL" smtClean="0"/>
              <a:pPr>
                <a:defRPr/>
              </a:pPr>
              <a:t>2</a:t>
            </a:fld>
            <a:endParaRPr lang="pl-PL" dirty="0"/>
          </a:p>
        </p:txBody>
      </p:sp>
      <p:sp>
        <p:nvSpPr>
          <p:cNvPr id="13" name="Symbol zastępczy stopki 1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mtClean="0"/>
              <a:t>Urząd dzielnicy Wawer</a:t>
            </a:r>
          </a:p>
        </p:txBody>
      </p:sp>
      <p:sp>
        <p:nvSpPr>
          <p:cNvPr id="51205" name="Rectangle 4"/>
          <p:cNvSpPr>
            <a:spLocks noChangeArrowheads="1"/>
          </p:cNvSpPr>
          <p:nvPr/>
        </p:nvSpPr>
        <p:spPr bwMode="auto">
          <a:xfrm>
            <a:off x="684213" y="603250"/>
            <a:ext cx="35179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00" rIns="180000"/>
          <a:lstStyle/>
          <a:p>
            <a:r>
              <a:rPr lang="pl-PL" sz="1200" b="1">
                <a:solidFill>
                  <a:schemeClr val="accent1"/>
                </a:solidFill>
              </a:rPr>
              <a:t>URZĘDNIK – OBSŁUGA PRZEDSTAWIONEJ SPRAWY (1)</a:t>
            </a:r>
          </a:p>
        </p:txBody>
      </p:sp>
      <p:sp>
        <p:nvSpPr>
          <p:cNvPr id="51206" name="Text Box 3"/>
          <p:cNvSpPr txBox="1">
            <a:spLocks noChangeArrowheads="1"/>
          </p:cNvSpPr>
          <p:nvPr/>
        </p:nvSpPr>
        <p:spPr bwMode="auto">
          <a:xfrm>
            <a:off x="357188" y="1733550"/>
            <a:ext cx="2952750" cy="457200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pPr algn="ctr"/>
            <a:r>
              <a:rPr lang="pl-PL" sz="1200"/>
              <a:t>Czy urzędnik dopytywał o szczegóły przedstawionej przez Ciebie sprawy?</a:t>
            </a:r>
          </a:p>
        </p:txBody>
      </p:sp>
      <p:sp>
        <p:nvSpPr>
          <p:cNvPr id="51207" name="Text Box 4"/>
          <p:cNvSpPr txBox="1">
            <a:spLocks noChangeArrowheads="1"/>
          </p:cNvSpPr>
          <p:nvPr/>
        </p:nvSpPr>
        <p:spPr bwMode="auto">
          <a:xfrm>
            <a:off x="357188" y="2932113"/>
            <a:ext cx="2952750" cy="457200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pPr algn="ctr"/>
            <a:r>
              <a:rPr lang="pl-PL" sz="1200"/>
              <a:t>Czy urzędnik używał zrozumiałej terminologii?</a:t>
            </a:r>
          </a:p>
        </p:txBody>
      </p:sp>
      <p:sp>
        <p:nvSpPr>
          <p:cNvPr id="51208" name="Text Box 5"/>
          <p:cNvSpPr txBox="1">
            <a:spLocks noChangeArrowheads="1"/>
          </p:cNvSpPr>
          <p:nvPr/>
        </p:nvSpPr>
        <p:spPr bwMode="auto">
          <a:xfrm>
            <a:off x="631825" y="4098925"/>
            <a:ext cx="2678113" cy="457200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pPr algn="ctr"/>
            <a:r>
              <a:rPr lang="pl-PL" sz="1200"/>
              <a:t>Czy urzędnik opuszczał stanowisko pracy w trakcie rozmowy z Tobą?</a:t>
            </a:r>
          </a:p>
        </p:txBody>
      </p:sp>
      <p:graphicFrame>
        <p:nvGraphicFramePr>
          <p:cNvPr id="10" name="Object 2"/>
          <p:cNvGraphicFramePr>
            <a:graphicFrameLocks noChangeAspect="1"/>
          </p:cNvGraphicFramePr>
          <p:nvPr/>
        </p:nvGraphicFramePr>
        <p:xfrm>
          <a:off x="3517900" y="1416050"/>
          <a:ext cx="5492750" cy="37734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1" name="Symbol zastępczy numeru slajdu 10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66929762-10F3-4200-B92B-297FDB0C0F96}" type="slidenum">
              <a:rPr lang="pl-PL" smtClean="0"/>
              <a:pPr>
                <a:defRPr/>
              </a:pPr>
              <a:t>20</a:t>
            </a:fld>
            <a:endParaRPr lang="pl-PL" dirty="0"/>
          </a:p>
        </p:txBody>
      </p:sp>
      <p:sp>
        <p:nvSpPr>
          <p:cNvPr id="12" name="Symbol zastępczy stopki 11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mtClean="0"/>
              <a:t>Urząd dzielnicy Wawer</a:t>
            </a:r>
          </a:p>
        </p:txBody>
      </p:sp>
      <p:sp>
        <p:nvSpPr>
          <p:cNvPr id="52229" name="Rectangle 4"/>
          <p:cNvSpPr>
            <a:spLocks noChangeArrowheads="1"/>
          </p:cNvSpPr>
          <p:nvPr/>
        </p:nvSpPr>
        <p:spPr bwMode="auto">
          <a:xfrm>
            <a:off x="684213" y="603250"/>
            <a:ext cx="35179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00" rIns="180000"/>
          <a:lstStyle/>
          <a:p>
            <a:r>
              <a:rPr lang="pl-PL" sz="1200" b="1">
                <a:solidFill>
                  <a:schemeClr val="accent1"/>
                </a:solidFill>
              </a:rPr>
              <a:t>URZĘDNIK – OBSŁUGA PRZEDSTAWIONEJ SPRAWY (2)</a:t>
            </a:r>
          </a:p>
        </p:txBody>
      </p:sp>
      <p:sp>
        <p:nvSpPr>
          <p:cNvPr id="52230" name="Text Box 2"/>
          <p:cNvSpPr txBox="1">
            <a:spLocks noChangeArrowheads="1"/>
          </p:cNvSpPr>
          <p:nvPr/>
        </p:nvSpPr>
        <p:spPr bwMode="auto">
          <a:xfrm>
            <a:off x="6080125" y="989013"/>
            <a:ext cx="2884488" cy="646331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r>
              <a:rPr lang="pl-PL" sz="1200"/>
              <a:t>Czy urzędnik zaproponował wyjaśnienie formularza/ wniosku / lub wyjaśnił, jak go wypełnić?</a:t>
            </a:r>
          </a:p>
        </p:txBody>
      </p:sp>
      <p:sp>
        <p:nvSpPr>
          <p:cNvPr id="52231" name="Text Box 3"/>
          <p:cNvSpPr txBox="1">
            <a:spLocks noChangeArrowheads="1"/>
          </p:cNvSpPr>
          <p:nvPr/>
        </p:nvSpPr>
        <p:spPr bwMode="auto">
          <a:xfrm>
            <a:off x="1042988" y="989013"/>
            <a:ext cx="3376612" cy="646331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r>
              <a:rPr lang="pl-PL" sz="1200"/>
              <a:t>Czy urzędnik wydał Ci druk formularza / wniosku lub poinformował, gdzie możesz znaleźć taki formularz / wniosek?</a:t>
            </a:r>
          </a:p>
        </p:txBody>
      </p:sp>
      <p:graphicFrame>
        <p:nvGraphicFramePr>
          <p:cNvPr id="10" name="Object 5"/>
          <p:cNvGraphicFramePr>
            <a:graphicFrameLocks noChangeAspect="1"/>
          </p:cNvGraphicFramePr>
          <p:nvPr/>
        </p:nvGraphicFramePr>
        <p:xfrm>
          <a:off x="5661025" y="2279650"/>
          <a:ext cx="2946400" cy="43656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1" name="Object 3"/>
          <p:cNvGraphicFramePr>
            <a:graphicFrameLocks noChangeAspect="1"/>
          </p:cNvGraphicFramePr>
          <p:nvPr/>
        </p:nvGraphicFramePr>
        <p:xfrm>
          <a:off x="735013" y="2452688"/>
          <a:ext cx="5472112" cy="34607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2" name="Symbol zastępczy numeru slajdu 11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66929762-10F3-4200-B92B-297FDB0C0F96}" type="slidenum">
              <a:rPr lang="pl-PL" smtClean="0"/>
              <a:pPr>
                <a:defRPr/>
              </a:pPr>
              <a:t>21</a:t>
            </a:fld>
            <a:endParaRPr lang="pl-PL" dirty="0"/>
          </a:p>
        </p:txBody>
      </p:sp>
      <p:sp>
        <p:nvSpPr>
          <p:cNvPr id="13" name="Symbol zastępczy stopki 1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mtClean="0"/>
              <a:t>Urząd dzielnicy Wawer</a:t>
            </a:r>
          </a:p>
        </p:txBody>
      </p:sp>
      <p:sp>
        <p:nvSpPr>
          <p:cNvPr id="53253" name="Rectangle 4"/>
          <p:cNvSpPr>
            <a:spLocks noChangeArrowheads="1"/>
          </p:cNvSpPr>
          <p:nvPr/>
        </p:nvSpPr>
        <p:spPr bwMode="auto">
          <a:xfrm>
            <a:off x="684213" y="603250"/>
            <a:ext cx="35179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00" rIns="180000"/>
          <a:lstStyle/>
          <a:p>
            <a:r>
              <a:rPr lang="pl-PL" sz="1200" b="1">
                <a:solidFill>
                  <a:schemeClr val="accent1"/>
                </a:solidFill>
              </a:rPr>
              <a:t>URZĘDNIK – OBSŁUGA PRZEDSTAWIONEJ SPRAWY (3)</a:t>
            </a:r>
          </a:p>
        </p:txBody>
      </p:sp>
      <p:sp>
        <p:nvSpPr>
          <p:cNvPr id="53254" name="Text Box 3"/>
          <p:cNvSpPr txBox="1">
            <a:spLocks noChangeArrowheads="1"/>
          </p:cNvSpPr>
          <p:nvPr/>
        </p:nvSpPr>
        <p:spPr bwMode="auto">
          <a:xfrm>
            <a:off x="5281488" y="1052513"/>
            <a:ext cx="3683000" cy="461665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r>
              <a:rPr lang="pl-PL" sz="1200"/>
              <a:t>Czy urzędnik podczas wyjaśniania przedstawionej sprawy wydał kartę informacyjną?</a:t>
            </a:r>
          </a:p>
        </p:txBody>
      </p:sp>
      <p:sp>
        <p:nvSpPr>
          <p:cNvPr id="53255" name="Text Box 4"/>
          <p:cNvSpPr txBox="1">
            <a:spLocks noChangeArrowheads="1"/>
          </p:cNvSpPr>
          <p:nvPr/>
        </p:nvSpPr>
        <p:spPr bwMode="auto">
          <a:xfrm>
            <a:off x="709488" y="1052513"/>
            <a:ext cx="3303588" cy="461665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r>
              <a:rPr lang="pl-PL" sz="1200"/>
              <a:t>Czy urzędnik podczas wyjaśniania przedstawionej przez Ciebie sprawy...?</a:t>
            </a:r>
          </a:p>
        </p:txBody>
      </p:sp>
      <p:graphicFrame>
        <p:nvGraphicFramePr>
          <p:cNvPr id="11" name="Object 3"/>
          <p:cNvGraphicFramePr>
            <a:graphicFrameLocks noChangeAspect="1"/>
          </p:cNvGraphicFramePr>
          <p:nvPr/>
        </p:nvGraphicFramePr>
        <p:xfrm>
          <a:off x="4745038" y="2479675"/>
          <a:ext cx="4348162" cy="38020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2" name="Object 3"/>
          <p:cNvGraphicFramePr>
            <a:graphicFrameLocks noChangeAspect="1"/>
          </p:cNvGraphicFramePr>
          <p:nvPr/>
        </p:nvGraphicFramePr>
        <p:xfrm>
          <a:off x="682625" y="2422525"/>
          <a:ext cx="4365625" cy="37941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3" name="Object 3"/>
          <p:cNvGraphicFramePr>
            <a:graphicFrameLocks noChangeAspect="1"/>
          </p:cNvGraphicFramePr>
          <p:nvPr/>
        </p:nvGraphicFramePr>
        <p:xfrm>
          <a:off x="2117725" y="2155825"/>
          <a:ext cx="4365625" cy="812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4" name="Symbol zastępczy numeru slajdu 1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66929762-10F3-4200-B92B-297FDB0C0F96}" type="slidenum">
              <a:rPr lang="pl-PL" smtClean="0"/>
              <a:pPr>
                <a:defRPr/>
              </a:pPr>
              <a:t>22</a:t>
            </a:fld>
            <a:endParaRPr lang="pl-PL" dirty="0"/>
          </a:p>
        </p:txBody>
      </p:sp>
      <p:sp>
        <p:nvSpPr>
          <p:cNvPr id="15" name="Symbol zastępczy stopki 14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Tytuł 6"/>
          <p:cNvSpPr>
            <a:spLocks noGrp="1"/>
          </p:cNvSpPr>
          <p:nvPr>
            <p:ph type="title"/>
          </p:nvPr>
        </p:nvSpPr>
        <p:spPr>
          <a:xfrm>
            <a:off x="827088" y="2708275"/>
            <a:ext cx="4005262" cy="2736850"/>
          </a:xfrm>
        </p:spPr>
        <p:txBody>
          <a:bodyPr/>
          <a:lstStyle/>
          <a:p>
            <a:pPr eaLnBrk="1" hangingPunct="1"/>
            <a:r>
              <a:rPr lang="pl-PL" smtClean="0"/>
              <a:t>Urzędnik - sposób załatwienia przedstawionej sprawy</a:t>
            </a:r>
          </a:p>
        </p:txBody>
      </p:sp>
      <p:pic>
        <p:nvPicPr>
          <p:cNvPr id="9" name="Symbol zastępczy obrazu 8" descr="slide2.jpg"/>
          <p:cNvPicPr>
            <a:picLocks noGrp="1" noChangeAspect="1"/>
          </p:cNvPicPr>
          <p:nvPr>
            <p:ph type="pic" sz="quarter" idx="11"/>
          </p:nvPr>
        </p:nvPicPr>
        <p:blipFill>
          <a:blip r:embed="rId2" cstate="print"/>
          <a:srcRect l="19205" r="19205"/>
          <a:stretch>
            <a:fillRect/>
          </a:stretch>
        </p:blipFill>
        <p:spPr/>
      </p:pic>
      <p:sp>
        <p:nvSpPr>
          <p:cNvPr id="6" name="Symbol zastępczy stopki 5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mtClean="0"/>
              <a:t>Urząd dzielnicy Wawer</a:t>
            </a:r>
          </a:p>
        </p:txBody>
      </p:sp>
      <p:sp>
        <p:nvSpPr>
          <p:cNvPr id="55301" name="Rectangle 4"/>
          <p:cNvSpPr>
            <a:spLocks noChangeArrowheads="1"/>
          </p:cNvSpPr>
          <p:nvPr/>
        </p:nvSpPr>
        <p:spPr bwMode="auto">
          <a:xfrm>
            <a:off x="684213" y="603250"/>
            <a:ext cx="35179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00" rIns="180000"/>
          <a:lstStyle/>
          <a:p>
            <a:r>
              <a:rPr lang="pl-PL" sz="1200" b="1">
                <a:solidFill>
                  <a:schemeClr val="accent1"/>
                </a:solidFill>
              </a:rPr>
              <a:t>URZĘDNIK – SPOSÓB ZAŁATWIENIA PRZEDSTAWIONEJ SPRAWY (1)</a:t>
            </a:r>
          </a:p>
        </p:txBody>
      </p:sp>
      <p:sp>
        <p:nvSpPr>
          <p:cNvPr id="55302" name="Text Box 2"/>
          <p:cNvSpPr txBox="1">
            <a:spLocks noChangeArrowheads="1"/>
          </p:cNvSpPr>
          <p:nvPr/>
        </p:nvSpPr>
        <p:spPr bwMode="auto">
          <a:xfrm>
            <a:off x="684213" y="1052513"/>
            <a:ext cx="2951162" cy="646112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r>
              <a:rPr lang="pl-PL" sz="1200"/>
              <a:t>SPRAWY, O KTÓRYCH URZĘDNIK POINFORMOWAŁ SAM (bez dopytywania)</a:t>
            </a:r>
          </a:p>
        </p:txBody>
      </p:sp>
      <p:graphicFrame>
        <p:nvGraphicFramePr>
          <p:cNvPr id="8" name="Object 3"/>
          <p:cNvGraphicFramePr>
            <a:graphicFrameLocks noChangeAspect="1"/>
          </p:cNvGraphicFramePr>
          <p:nvPr/>
        </p:nvGraphicFramePr>
        <p:xfrm>
          <a:off x="1093788" y="2057400"/>
          <a:ext cx="7158037" cy="41290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Symbol zastępczy numeru slajdu 8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66929762-10F3-4200-B92B-297FDB0C0F96}" type="slidenum">
              <a:rPr lang="pl-PL" smtClean="0"/>
              <a:pPr>
                <a:defRPr/>
              </a:pPr>
              <a:t>24</a:t>
            </a:fld>
            <a:endParaRPr lang="pl-PL" dirty="0"/>
          </a:p>
        </p:txBody>
      </p:sp>
      <p:sp>
        <p:nvSpPr>
          <p:cNvPr id="10" name="Symbol zastępczy stopki 9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mtClean="0"/>
              <a:t>Urząd dzielnicy Wawer</a:t>
            </a:r>
          </a:p>
        </p:txBody>
      </p:sp>
      <p:sp>
        <p:nvSpPr>
          <p:cNvPr id="56325" name="Rectangle 4"/>
          <p:cNvSpPr>
            <a:spLocks noChangeArrowheads="1"/>
          </p:cNvSpPr>
          <p:nvPr/>
        </p:nvSpPr>
        <p:spPr bwMode="auto">
          <a:xfrm>
            <a:off x="684213" y="603250"/>
            <a:ext cx="35179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00" rIns="180000"/>
          <a:lstStyle/>
          <a:p>
            <a:r>
              <a:rPr lang="pl-PL" sz="1200" b="1">
                <a:solidFill>
                  <a:schemeClr val="accent1"/>
                </a:solidFill>
              </a:rPr>
              <a:t>URZĘDNIK – SPOSÓB ZAŁATWIENIA PRZEDSTAWIONEJ SPRAWY (2)</a:t>
            </a:r>
          </a:p>
        </p:txBody>
      </p:sp>
      <p:sp>
        <p:nvSpPr>
          <p:cNvPr id="56326" name="Text Box 2"/>
          <p:cNvSpPr txBox="1">
            <a:spLocks noChangeArrowheads="1"/>
          </p:cNvSpPr>
          <p:nvPr/>
        </p:nvSpPr>
        <p:spPr bwMode="auto">
          <a:xfrm>
            <a:off x="596776" y="1446609"/>
            <a:ext cx="4262437" cy="830263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r>
              <a:rPr lang="pl-PL" sz="1200" dirty="0"/>
              <a:t>W jaki sposób urzędnik </a:t>
            </a:r>
            <a:r>
              <a:rPr lang="pl-PL" sz="1200" b="1" dirty="0"/>
              <a:t>SPONTANICZNIE</a:t>
            </a:r>
            <a:r>
              <a:rPr lang="pl-PL" sz="1200" dirty="0"/>
              <a:t>, bez Twojego dopytywania poinformował Cię o opłatach/braku opłat, jakie są wymagane przy załatwianiu przedstawionej przez Ciebie sprawy? </a:t>
            </a:r>
          </a:p>
        </p:txBody>
      </p:sp>
      <p:sp>
        <p:nvSpPr>
          <p:cNvPr id="56327" name="Text Box 5"/>
          <p:cNvSpPr txBox="1">
            <a:spLocks noChangeArrowheads="1"/>
          </p:cNvSpPr>
          <p:nvPr/>
        </p:nvSpPr>
        <p:spPr bwMode="auto">
          <a:xfrm>
            <a:off x="5632326" y="1446609"/>
            <a:ext cx="3332162" cy="276225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pPr algn="ctr"/>
            <a:r>
              <a:rPr lang="pl-PL" sz="1200"/>
              <a:t>Czy </a:t>
            </a:r>
            <a:r>
              <a:rPr lang="pl-PL" sz="1200" b="1"/>
              <a:t>PO</a:t>
            </a:r>
            <a:r>
              <a:rPr lang="pl-PL" sz="1200"/>
              <a:t> </a:t>
            </a:r>
            <a:r>
              <a:rPr lang="pl-PL" sz="1200" b="1"/>
              <a:t>DOPYTANIU</a:t>
            </a:r>
            <a:r>
              <a:rPr lang="pl-PL" sz="1200"/>
              <a:t> urzędnik... </a:t>
            </a:r>
          </a:p>
        </p:txBody>
      </p:sp>
      <p:graphicFrame>
        <p:nvGraphicFramePr>
          <p:cNvPr id="10" name="Object 3"/>
          <p:cNvGraphicFramePr>
            <a:graphicFrameLocks noChangeAspect="1"/>
          </p:cNvGraphicFramePr>
          <p:nvPr/>
        </p:nvGraphicFramePr>
        <p:xfrm>
          <a:off x="4879975" y="2308225"/>
          <a:ext cx="4337050" cy="36893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1" name="Object 3"/>
          <p:cNvGraphicFramePr>
            <a:graphicFrameLocks noChangeAspect="1"/>
          </p:cNvGraphicFramePr>
          <p:nvPr/>
        </p:nvGraphicFramePr>
        <p:xfrm>
          <a:off x="244475" y="2298700"/>
          <a:ext cx="4575175" cy="38798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2" name="Symbol zastępczy numeru slajdu 11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66929762-10F3-4200-B92B-297FDB0C0F96}" type="slidenum">
              <a:rPr lang="pl-PL" smtClean="0"/>
              <a:pPr>
                <a:defRPr/>
              </a:pPr>
              <a:t>25</a:t>
            </a:fld>
            <a:endParaRPr lang="pl-PL" dirty="0"/>
          </a:p>
        </p:txBody>
      </p:sp>
      <p:sp>
        <p:nvSpPr>
          <p:cNvPr id="13" name="Symbol zastępczy stopki 1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mtClean="0"/>
              <a:t>Urząd dzielnicy Wawer</a:t>
            </a:r>
          </a:p>
        </p:txBody>
      </p:sp>
      <p:sp>
        <p:nvSpPr>
          <p:cNvPr id="57349" name="Rectangle 4"/>
          <p:cNvSpPr>
            <a:spLocks noChangeArrowheads="1"/>
          </p:cNvSpPr>
          <p:nvPr/>
        </p:nvSpPr>
        <p:spPr bwMode="auto">
          <a:xfrm>
            <a:off x="684213" y="603250"/>
            <a:ext cx="35179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00" rIns="180000"/>
          <a:lstStyle/>
          <a:p>
            <a:r>
              <a:rPr lang="pl-PL" sz="1200" b="1">
                <a:solidFill>
                  <a:schemeClr val="accent1"/>
                </a:solidFill>
              </a:rPr>
              <a:t>URZĘDNIK – SPOSÓB ZAŁATWIENIA PRZEDSTAWIONEJ SPRAWY (3)</a:t>
            </a:r>
          </a:p>
        </p:txBody>
      </p:sp>
      <p:sp>
        <p:nvSpPr>
          <p:cNvPr id="57350" name="Text Box 2"/>
          <p:cNvSpPr txBox="1">
            <a:spLocks noChangeArrowheads="1"/>
          </p:cNvSpPr>
          <p:nvPr/>
        </p:nvSpPr>
        <p:spPr bwMode="auto">
          <a:xfrm>
            <a:off x="723900" y="1603648"/>
            <a:ext cx="2884488" cy="457200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r>
              <a:rPr lang="pl-PL" sz="1200"/>
              <a:t>Czy urzędnik poinformował, gdzie można uiścić opłatę?</a:t>
            </a:r>
          </a:p>
        </p:txBody>
      </p:sp>
      <p:sp>
        <p:nvSpPr>
          <p:cNvPr id="57351" name="Text Box 4"/>
          <p:cNvSpPr txBox="1">
            <a:spLocks noChangeArrowheads="1"/>
          </p:cNvSpPr>
          <p:nvPr/>
        </p:nvSpPr>
        <p:spPr bwMode="auto">
          <a:xfrm>
            <a:off x="4783138" y="1603648"/>
            <a:ext cx="3657600" cy="457200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r>
              <a:rPr lang="pl-PL" sz="1200"/>
              <a:t>Czy urzędnik poinformował o terminie odpowiedzi na przedstawioną sprawę? </a:t>
            </a:r>
          </a:p>
        </p:txBody>
      </p:sp>
      <p:graphicFrame>
        <p:nvGraphicFramePr>
          <p:cNvPr id="11" name="Object 3"/>
          <p:cNvGraphicFramePr>
            <a:graphicFrameLocks noChangeAspect="1"/>
          </p:cNvGraphicFramePr>
          <p:nvPr/>
        </p:nvGraphicFramePr>
        <p:xfrm>
          <a:off x="4737100" y="2111375"/>
          <a:ext cx="4348163" cy="41703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2" name="Object 7"/>
          <p:cNvGraphicFramePr>
            <a:graphicFrameLocks noChangeAspect="1"/>
          </p:cNvGraphicFramePr>
          <p:nvPr/>
        </p:nvGraphicFramePr>
        <p:xfrm>
          <a:off x="681038" y="2116138"/>
          <a:ext cx="4348162" cy="41703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3" name="Object 8"/>
          <p:cNvGraphicFramePr>
            <a:graphicFrameLocks noChangeAspect="1"/>
          </p:cNvGraphicFramePr>
          <p:nvPr/>
        </p:nvGraphicFramePr>
        <p:xfrm>
          <a:off x="2162175" y="2047875"/>
          <a:ext cx="4365625" cy="37941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4" name="Symbol zastępczy numeru slajdu 1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66929762-10F3-4200-B92B-297FDB0C0F96}" type="slidenum">
              <a:rPr lang="pl-PL" smtClean="0"/>
              <a:pPr>
                <a:defRPr/>
              </a:pPr>
              <a:t>26</a:t>
            </a:fld>
            <a:endParaRPr lang="pl-PL" dirty="0"/>
          </a:p>
        </p:txBody>
      </p:sp>
      <p:sp>
        <p:nvSpPr>
          <p:cNvPr id="15" name="Symbol zastępczy stopki 14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mtClean="0"/>
              <a:t>Urząd dzielnicy Wawer</a:t>
            </a:r>
          </a:p>
        </p:txBody>
      </p:sp>
      <p:sp>
        <p:nvSpPr>
          <p:cNvPr id="58373" name="Rectangle 4"/>
          <p:cNvSpPr>
            <a:spLocks noChangeArrowheads="1"/>
          </p:cNvSpPr>
          <p:nvPr/>
        </p:nvSpPr>
        <p:spPr bwMode="auto">
          <a:xfrm>
            <a:off x="684213" y="603250"/>
            <a:ext cx="35179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00" rIns="180000"/>
          <a:lstStyle/>
          <a:p>
            <a:r>
              <a:rPr lang="pl-PL" sz="1200" b="1">
                <a:solidFill>
                  <a:schemeClr val="accent1"/>
                </a:solidFill>
              </a:rPr>
              <a:t>URZĘDNIK – SPOSÓB ZAŁATWIENIA PRZEDSTAWIONEJ SPRAWY (4)</a:t>
            </a:r>
          </a:p>
        </p:txBody>
      </p:sp>
      <p:sp>
        <p:nvSpPr>
          <p:cNvPr id="58374" name="Text Box 5"/>
          <p:cNvSpPr txBox="1">
            <a:spLocks noChangeArrowheads="1"/>
          </p:cNvSpPr>
          <p:nvPr/>
        </p:nvSpPr>
        <p:spPr bwMode="auto">
          <a:xfrm>
            <a:off x="684213" y="3416300"/>
            <a:ext cx="2171700" cy="1016000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pPr algn="ctr"/>
            <a:r>
              <a:rPr lang="pl-PL" sz="1200" dirty="0"/>
              <a:t>Czy urzędnik poinformował Cię, że istnieje możliwość telefonicznego poinformowania o odbiorze decyzji? </a:t>
            </a:r>
          </a:p>
        </p:txBody>
      </p:sp>
      <p:sp>
        <p:nvSpPr>
          <p:cNvPr id="58375" name="Text Box 6"/>
          <p:cNvSpPr txBox="1">
            <a:spLocks noChangeArrowheads="1"/>
          </p:cNvSpPr>
          <p:nvPr/>
        </p:nvSpPr>
        <p:spPr bwMode="auto">
          <a:xfrm>
            <a:off x="684213" y="1646238"/>
            <a:ext cx="2171700" cy="646112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pPr algn="ctr"/>
            <a:r>
              <a:rPr lang="pl-PL" sz="1200"/>
              <a:t>Czy urzędnik upewnił się, że zrozumiałeś jego /jej wyjaśnienia?</a:t>
            </a:r>
          </a:p>
        </p:txBody>
      </p:sp>
      <p:sp>
        <p:nvSpPr>
          <p:cNvPr id="58376" name="Text Box 7"/>
          <p:cNvSpPr txBox="1">
            <a:spLocks noChangeArrowheads="1"/>
          </p:cNvSpPr>
          <p:nvPr/>
        </p:nvSpPr>
        <p:spPr bwMode="auto">
          <a:xfrm>
            <a:off x="782638" y="5356225"/>
            <a:ext cx="2171700" cy="646113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pPr algn="ctr"/>
            <a:r>
              <a:rPr lang="pl-PL" sz="1200"/>
              <a:t>Czy podczas rozmowy odczuwałe(a)ś niechęć ze strony urzędnika?</a:t>
            </a:r>
          </a:p>
        </p:txBody>
      </p:sp>
      <p:graphicFrame>
        <p:nvGraphicFramePr>
          <p:cNvPr id="11" name="Object 2"/>
          <p:cNvGraphicFramePr>
            <a:graphicFrameLocks noChangeAspect="1"/>
          </p:cNvGraphicFramePr>
          <p:nvPr/>
        </p:nvGraphicFramePr>
        <p:xfrm>
          <a:off x="698500" y="4975225"/>
          <a:ext cx="7975600" cy="1587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2" name="Object 3"/>
          <p:cNvGraphicFramePr>
            <a:graphicFrameLocks noChangeAspect="1"/>
          </p:cNvGraphicFramePr>
          <p:nvPr/>
        </p:nvGraphicFramePr>
        <p:xfrm>
          <a:off x="1282700" y="1457325"/>
          <a:ext cx="7531100" cy="33909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3" name="Symbol zastępczy numeru slajdu 12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66929762-10F3-4200-B92B-297FDB0C0F96}" type="slidenum">
              <a:rPr lang="pl-PL" smtClean="0"/>
              <a:pPr>
                <a:defRPr/>
              </a:pPr>
              <a:t>27</a:t>
            </a:fld>
            <a:endParaRPr lang="pl-PL" dirty="0"/>
          </a:p>
        </p:txBody>
      </p:sp>
      <p:sp>
        <p:nvSpPr>
          <p:cNvPr id="14" name="Symbol zastępczy stopki 1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mtClean="0"/>
              <a:t>Urząd dzielnicy Wawer</a:t>
            </a:r>
          </a:p>
        </p:txBody>
      </p:sp>
      <p:sp>
        <p:nvSpPr>
          <p:cNvPr id="59397" name="Rectangle 4"/>
          <p:cNvSpPr>
            <a:spLocks noChangeArrowheads="1"/>
          </p:cNvSpPr>
          <p:nvPr/>
        </p:nvSpPr>
        <p:spPr bwMode="auto">
          <a:xfrm>
            <a:off x="684213" y="603250"/>
            <a:ext cx="35179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00" rIns="180000"/>
          <a:lstStyle/>
          <a:p>
            <a:r>
              <a:rPr lang="pl-PL" sz="1200" b="1">
                <a:solidFill>
                  <a:schemeClr val="accent1"/>
                </a:solidFill>
              </a:rPr>
              <a:t>URZĘDNIK – SPOSÓB ZAŁATWIENIA PRZEDSTAWIONEJ SPRAWY (5)</a:t>
            </a:r>
          </a:p>
        </p:txBody>
      </p:sp>
      <p:sp>
        <p:nvSpPr>
          <p:cNvPr id="59398" name="Rectangle 3"/>
          <p:cNvSpPr>
            <a:spLocks noChangeArrowheads="1"/>
          </p:cNvSpPr>
          <p:nvPr/>
        </p:nvSpPr>
        <p:spPr bwMode="auto">
          <a:xfrm>
            <a:off x="525463" y="5183188"/>
            <a:ext cx="8413750" cy="841375"/>
          </a:xfrm>
          <a:prstGeom prst="rect">
            <a:avLst/>
          </a:prstGeom>
          <a:noFill/>
          <a:ln w="25400" algn="ctr">
            <a:solidFill>
              <a:schemeClr val="accent1"/>
            </a:solidFill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>
              <a:lnSpc>
                <a:spcPct val="90000"/>
              </a:lnSpc>
            </a:pPr>
            <a:r>
              <a:rPr lang="pl-PL" sz="2400">
                <a:solidFill>
                  <a:srgbClr val="5090CD"/>
                </a:solidFill>
              </a:rPr>
              <a:t> </a:t>
            </a:r>
          </a:p>
        </p:txBody>
      </p:sp>
      <p:graphicFrame>
        <p:nvGraphicFramePr>
          <p:cNvPr id="16" name="Object 3"/>
          <p:cNvGraphicFramePr>
            <a:graphicFrameLocks noChangeAspect="1"/>
          </p:cNvGraphicFramePr>
          <p:nvPr/>
        </p:nvGraphicFramePr>
        <p:xfrm>
          <a:off x="3586163" y="1597025"/>
          <a:ext cx="5302250" cy="48387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9401" name="Rectangle 8"/>
          <p:cNvSpPr>
            <a:spLocks noChangeArrowheads="1"/>
          </p:cNvSpPr>
          <p:nvPr/>
        </p:nvSpPr>
        <p:spPr bwMode="auto">
          <a:xfrm>
            <a:off x="1341438" y="6108700"/>
            <a:ext cx="2951162" cy="390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80000" rIns="180000" anchor="ctr"/>
          <a:lstStyle/>
          <a:p>
            <a:pPr algn="ctr">
              <a:lnSpc>
                <a:spcPct val="90000"/>
              </a:lnSpc>
            </a:pPr>
            <a:r>
              <a:rPr lang="pl-PL" sz="1200">
                <a:latin typeface="Arial" charset="0"/>
              </a:rPr>
              <a:t>Zsumowane odpowiedzi „zdecydowanie TAK” i „raczej TAK”</a:t>
            </a:r>
            <a:endParaRPr lang="en-GB" sz="1200">
              <a:latin typeface="Arial" charset="0"/>
            </a:endParaRPr>
          </a:p>
        </p:txBody>
      </p:sp>
      <p:grpSp>
        <p:nvGrpSpPr>
          <p:cNvPr id="59402" name="Group 18"/>
          <p:cNvGrpSpPr>
            <a:grpSpLocks/>
          </p:cNvGrpSpPr>
          <p:nvPr/>
        </p:nvGrpSpPr>
        <p:grpSpPr bwMode="auto">
          <a:xfrm>
            <a:off x="568325" y="1843088"/>
            <a:ext cx="3338513" cy="4008437"/>
            <a:chOff x="129" y="1161"/>
            <a:chExt cx="2103" cy="2525"/>
          </a:xfrm>
        </p:grpSpPr>
        <p:sp>
          <p:nvSpPr>
            <p:cNvPr id="59403" name="Rectangle 7"/>
            <p:cNvSpPr>
              <a:spLocks noChangeArrowheads="1"/>
            </p:cNvSpPr>
            <p:nvPr/>
          </p:nvSpPr>
          <p:spPr bwMode="auto">
            <a:xfrm>
              <a:off x="146" y="1161"/>
              <a:ext cx="207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pl-PL" sz="1200">
                  <a:latin typeface="Arial" charset="0"/>
                </a:rPr>
                <a:t>Czy urzędnik w czasie załatwiania sprawy był uprzejmy i miły?</a:t>
              </a:r>
            </a:p>
          </p:txBody>
        </p:sp>
        <p:sp>
          <p:nvSpPr>
            <p:cNvPr id="59404" name="Rectangle 8"/>
            <p:cNvSpPr>
              <a:spLocks noChangeArrowheads="1"/>
            </p:cNvSpPr>
            <p:nvPr/>
          </p:nvSpPr>
          <p:spPr bwMode="auto">
            <a:xfrm>
              <a:off x="129" y="1645"/>
              <a:ext cx="209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pl-PL" sz="1200">
                  <a:latin typeface="Arial" charset="0"/>
                </a:rPr>
                <a:t>Czy urzędnik w czasie załatwiania sprawy udzielał informacji w sposób zrozumiały?</a:t>
              </a:r>
            </a:p>
          </p:txBody>
        </p:sp>
        <p:sp>
          <p:nvSpPr>
            <p:cNvPr id="59405" name="Rectangle 9"/>
            <p:cNvSpPr>
              <a:spLocks noChangeArrowheads="1"/>
            </p:cNvSpPr>
            <p:nvPr/>
          </p:nvSpPr>
          <p:spPr bwMode="auto">
            <a:xfrm>
              <a:off x="138" y="2230"/>
              <a:ext cx="2079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pl-PL" sz="1200">
                  <a:latin typeface="Arial" charset="0"/>
                </a:rPr>
                <a:t>Czy urzędnik w czasie załatwiania sprawy udzielał informacji w sposób kompetentny?</a:t>
              </a:r>
            </a:p>
          </p:txBody>
        </p:sp>
        <p:sp>
          <p:nvSpPr>
            <p:cNvPr id="59406" name="Rectangle 10"/>
            <p:cNvSpPr>
              <a:spLocks noChangeArrowheads="1"/>
            </p:cNvSpPr>
            <p:nvPr/>
          </p:nvSpPr>
          <p:spPr bwMode="auto">
            <a:xfrm>
              <a:off x="163" y="2791"/>
              <a:ext cx="2069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pl-PL" sz="1200">
                  <a:latin typeface="Arial" charset="0"/>
                </a:rPr>
                <a:t>Czy urzędnik w czasie załatwiania sprawy poświęcił Ci dużo uwagi/ czasu?</a:t>
              </a:r>
            </a:p>
          </p:txBody>
        </p:sp>
        <p:sp>
          <p:nvSpPr>
            <p:cNvPr id="59407" name="Rectangle 11"/>
            <p:cNvSpPr>
              <a:spLocks noChangeArrowheads="1"/>
            </p:cNvSpPr>
            <p:nvPr/>
          </p:nvSpPr>
          <p:spPr bwMode="auto">
            <a:xfrm>
              <a:off x="137" y="3398"/>
              <a:ext cx="2057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pl-PL" sz="1200">
                  <a:latin typeface="Arial" charset="0"/>
                </a:rPr>
                <a:t>Czy jesteś zadowolony ze sposobu obsługi przez urzędnika?</a:t>
              </a:r>
            </a:p>
          </p:txBody>
        </p:sp>
      </p:grpSp>
      <p:sp>
        <p:nvSpPr>
          <p:cNvPr id="17" name="Symbol zastępczy numeru slajdu 16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66929762-10F3-4200-B92B-297FDB0C0F96}" type="slidenum">
              <a:rPr lang="pl-PL" smtClean="0"/>
              <a:pPr>
                <a:defRPr/>
              </a:pPr>
              <a:t>28</a:t>
            </a:fld>
            <a:endParaRPr lang="pl-PL" dirty="0"/>
          </a:p>
        </p:txBody>
      </p:sp>
      <p:sp>
        <p:nvSpPr>
          <p:cNvPr id="18" name="Symbol zastępczy stopki 17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  <p:sp>
        <p:nvSpPr>
          <p:cNvPr id="19" name="Text Box 7"/>
          <p:cNvSpPr txBox="1">
            <a:spLocks noChangeArrowheads="1"/>
          </p:cNvSpPr>
          <p:nvPr/>
        </p:nvSpPr>
        <p:spPr bwMode="auto">
          <a:xfrm>
            <a:off x="695623" y="1620838"/>
            <a:ext cx="2652241" cy="276999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 wrap="square">
            <a:spAutoFit/>
          </a:bodyPr>
          <a:lstStyle/>
          <a:p>
            <a:r>
              <a:rPr lang="pl-PL" sz="1200" b="1" dirty="0" smtClean="0">
                <a:solidFill>
                  <a:srgbClr val="C00000"/>
                </a:solidFill>
              </a:rPr>
              <a:t>ZACHOWANIE URZĘDNIKA</a:t>
            </a:r>
            <a:endParaRPr lang="pl-PL" sz="12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mtClean="0"/>
              <a:t>Urząd dzielnicy Wawer</a:t>
            </a:r>
          </a:p>
        </p:txBody>
      </p:sp>
      <p:sp>
        <p:nvSpPr>
          <p:cNvPr id="60421" name="Rectangle 4"/>
          <p:cNvSpPr>
            <a:spLocks noChangeArrowheads="1"/>
          </p:cNvSpPr>
          <p:nvPr/>
        </p:nvSpPr>
        <p:spPr bwMode="auto">
          <a:xfrm>
            <a:off x="684213" y="603250"/>
            <a:ext cx="35179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00" rIns="180000"/>
          <a:lstStyle/>
          <a:p>
            <a:r>
              <a:rPr lang="pl-PL" sz="1200" b="1">
                <a:solidFill>
                  <a:schemeClr val="accent1"/>
                </a:solidFill>
              </a:rPr>
              <a:t>URZĘDNIK – SPOSÓB ZAŁATWIENIA PRZEDSTAWIONEJ SPRAWY (6)</a:t>
            </a:r>
          </a:p>
        </p:txBody>
      </p:sp>
      <p:graphicFrame>
        <p:nvGraphicFramePr>
          <p:cNvPr id="14" name="Object 2"/>
          <p:cNvGraphicFramePr>
            <a:graphicFrameLocks noChangeAspect="1"/>
          </p:cNvGraphicFramePr>
          <p:nvPr/>
        </p:nvGraphicFramePr>
        <p:xfrm>
          <a:off x="3898900" y="2057400"/>
          <a:ext cx="5029200" cy="4292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0423" name="Text Box 7"/>
          <p:cNvSpPr txBox="1">
            <a:spLocks noChangeArrowheads="1"/>
          </p:cNvSpPr>
          <p:nvPr/>
        </p:nvSpPr>
        <p:spPr bwMode="auto">
          <a:xfrm>
            <a:off x="695623" y="1620838"/>
            <a:ext cx="2652241" cy="276999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 wrap="square">
            <a:spAutoFit/>
          </a:bodyPr>
          <a:lstStyle/>
          <a:p>
            <a:r>
              <a:rPr lang="pl-PL" sz="1200" b="1" dirty="0" smtClean="0">
                <a:solidFill>
                  <a:srgbClr val="C00000"/>
                </a:solidFill>
              </a:rPr>
              <a:t>ZACHOWANIE URZĘDNIKA</a:t>
            </a:r>
            <a:endParaRPr lang="pl-PL" sz="1200" b="1" dirty="0">
              <a:solidFill>
                <a:srgbClr val="C00000"/>
              </a:solidFill>
            </a:endParaRPr>
          </a:p>
        </p:txBody>
      </p:sp>
      <p:grpSp>
        <p:nvGrpSpPr>
          <p:cNvPr id="60424" name="Group 16"/>
          <p:cNvGrpSpPr>
            <a:grpSpLocks/>
          </p:cNvGrpSpPr>
          <p:nvPr/>
        </p:nvGrpSpPr>
        <p:grpSpPr bwMode="auto">
          <a:xfrm>
            <a:off x="661988" y="2139950"/>
            <a:ext cx="3325812" cy="3609975"/>
            <a:chOff x="137" y="1348"/>
            <a:chExt cx="2095" cy="2274"/>
          </a:xfrm>
        </p:grpSpPr>
        <p:sp>
          <p:nvSpPr>
            <p:cNvPr id="60425" name="Rectangle 8"/>
            <p:cNvSpPr>
              <a:spLocks noChangeArrowheads="1"/>
            </p:cNvSpPr>
            <p:nvPr/>
          </p:nvSpPr>
          <p:spPr bwMode="auto">
            <a:xfrm>
              <a:off x="146" y="1348"/>
              <a:ext cx="207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pl-PL" sz="1200">
                  <a:latin typeface="Arial" charset="0"/>
                </a:rPr>
                <a:t>Czy urzędnik w czasie załatwiania sprawy był uprzejmy i miły?</a:t>
              </a:r>
            </a:p>
          </p:txBody>
        </p:sp>
        <p:sp>
          <p:nvSpPr>
            <p:cNvPr id="60426" name="Rectangle 9"/>
            <p:cNvSpPr>
              <a:spLocks noChangeArrowheads="1"/>
            </p:cNvSpPr>
            <p:nvPr/>
          </p:nvSpPr>
          <p:spPr bwMode="auto">
            <a:xfrm>
              <a:off x="137" y="1805"/>
              <a:ext cx="208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pl-PL" sz="1200">
                  <a:latin typeface="Arial" charset="0"/>
                </a:rPr>
                <a:t>Czy urzędnik w czasie załatwiania sprawy udzielał informacji w sposób zrozumiały?</a:t>
              </a:r>
            </a:p>
          </p:txBody>
        </p:sp>
        <p:sp>
          <p:nvSpPr>
            <p:cNvPr id="60427" name="Rectangle 10"/>
            <p:cNvSpPr>
              <a:spLocks noChangeArrowheads="1"/>
            </p:cNvSpPr>
            <p:nvPr/>
          </p:nvSpPr>
          <p:spPr bwMode="auto">
            <a:xfrm>
              <a:off x="146" y="2317"/>
              <a:ext cx="2071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pl-PL" sz="1200">
                  <a:latin typeface="Arial" charset="0"/>
                </a:rPr>
                <a:t>Czy urzędnik w czasie załatwiania sprawy udzielał informacji w sposób kompetentny?</a:t>
              </a:r>
            </a:p>
          </p:txBody>
        </p:sp>
        <p:sp>
          <p:nvSpPr>
            <p:cNvPr id="60428" name="Rectangle 11"/>
            <p:cNvSpPr>
              <a:spLocks noChangeArrowheads="1"/>
            </p:cNvSpPr>
            <p:nvPr/>
          </p:nvSpPr>
          <p:spPr bwMode="auto">
            <a:xfrm>
              <a:off x="137" y="2814"/>
              <a:ext cx="2095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pl-PL" sz="1200">
                  <a:latin typeface="Arial" charset="0"/>
                </a:rPr>
                <a:t>Czy urzędnik w czasie załatwiania sprawy poświęcił Ci dużo uwagi/ czasu?</a:t>
              </a:r>
            </a:p>
          </p:txBody>
        </p:sp>
        <p:sp>
          <p:nvSpPr>
            <p:cNvPr id="60429" name="Rectangle 12"/>
            <p:cNvSpPr>
              <a:spLocks noChangeArrowheads="1"/>
            </p:cNvSpPr>
            <p:nvPr/>
          </p:nvSpPr>
          <p:spPr bwMode="auto">
            <a:xfrm>
              <a:off x="146" y="3334"/>
              <a:ext cx="204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pl-PL" sz="1200">
                  <a:latin typeface="Arial" charset="0"/>
                </a:rPr>
                <a:t>Czy jesteś zadowolony ze sposobu obsługi przez urzędnika?</a:t>
              </a:r>
            </a:p>
          </p:txBody>
        </p:sp>
      </p:grpSp>
      <p:sp>
        <p:nvSpPr>
          <p:cNvPr id="15" name="Symbol zastępczy numeru slajdu 1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66929762-10F3-4200-B92B-297FDB0C0F96}" type="slidenum">
              <a:rPr lang="pl-PL" smtClean="0"/>
              <a:pPr>
                <a:defRPr/>
              </a:pPr>
              <a:t>29</a:t>
            </a:fld>
            <a:endParaRPr lang="pl-PL" dirty="0"/>
          </a:p>
        </p:txBody>
      </p:sp>
      <p:sp>
        <p:nvSpPr>
          <p:cNvPr id="16" name="Symbol zastępczy stopki 15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mtClean="0"/>
              <a:t>Metodologia badania</a:t>
            </a:r>
          </a:p>
        </p:txBody>
      </p:sp>
      <p:sp>
        <p:nvSpPr>
          <p:cNvPr id="33797" name="pole tekstowe 24"/>
          <p:cNvSpPr>
            <a:spLocks noChangeArrowheads="1"/>
          </p:cNvSpPr>
          <p:nvPr/>
        </p:nvSpPr>
        <p:spPr bwMode="auto">
          <a:xfrm>
            <a:off x="1042988" y="1208088"/>
            <a:ext cx="2520950" cy="627062"/>
          </a:xfrm>
          <a:prstGeom prst="roundRect">
            <a:avLst>
              <a:gd name="adj" fmla="val 16667"/>
            </a:avLst>
          </a:prstGeom>
          <a:solidFill>
            <a:srgbClr val="AF000A"/>
          </a:solidFill>
          <a:ln w="19050">
            <a:solidFill>
              <a:srgbClr val="C0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120000"/>
              </a:lnSpc>
            </a:pPr>
            <a:r>
              <a:rPr lang="pl-PL" sz="1400" b="1">
                <a:solidFill>
                  <a:schemeClr val="bg1"/>
                </a:solidFill>
                <a:cs typeface="Tahoma" pitchFamily="34" charset="0"/>
              </a:rPr>
              <a:t>Metoda</a:t>
            </a:r>
          </a:p>
        </p:txBody>
      </p:sp>
      <p:sp>
        <p:nvSpPr>
          <p:cNvPr id="8" name="Prostokąt zaokrąglony 7"/>
          <p:cNvSpPr/>
          <p:nvPr/>
        </p:nvSpPr>
        <p:spPr>
          <a:xfrm>
            <a:off x="3719513" y="1196975"/>
            <a:ext cx="4860925" cy="630238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1200" dirty="0">
                <a:latin typeface="+mj-lt"/>
                <a:cs typeface="Arial" pitchFamily="34" charset="0"/>
              </a:rPr>
              <a:t>obserwacja uczestnicząca</a:t>
            </a:r>
            <a:endParaRPr lang="pl-PL" sz="1200" dirty="0">
              <a:latin typeface="+mj-lt"/>
              <a:cs typeface="Tahoma" pitchFamily="34" charset="0"/>
            </a:endParaRPr>
          </a:p>
        </p:txBody>
      </p:sp>
      <p:sp>
        <p:nvSpPr>
          <p:cNvPr id="33799" name="pole tekstowe 24"/>
          <p:cNvSpPr>
            <a:spLocks noChangeArrowheads="1"/>
          </p:cNvSpPr>
          <p:nvPr/>
        </p:nvSpPr>
        <p:spPr bwMode="auto">
          <a:xfrm>
            <a:off x="1042988" y="1927225"/>
            <a:ext cx="2520950" cy="625475"/>
          </a:xfrm>
          <a:prstGeom prst="roundRect">
            <a:avLst>
              <a:gd name="adj" fmla="val 16667"/>
            </a:avLst>
          </a:prstGeom>
          <a:solidFill>
            <a:srgbClr val="AF000A"/>
          </a:solidFill>
          <a:ln w="19050">
            <a:solidFill>
              <a:srgbClr val="C0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120000"/>
              </a:lnSpc>
            </a:pPr>
            <a:r>
              <a:rPr lang="pl-PL" sz="1400" b="1">
                <a:solidFill>
                  <a:schemeClr val="bg1"/>
                </a:solidFill>
                <a:cs typeface="Tahoma" pitchFamily="34" charset="0"/>
              </a:rPr>
              <a:t>Technika</a:t>
            </a:r>
          </a:p>
        </p:txBody>
      </p:sp>
      <p:sp>
        <p:nvSpPr>
          <p:cNvPr id="33800" name="pole tekstowe 24"/>
          <p:cNvSpPr>
            <a:spLocks noChangeArrowheads="1"/>
          </p:cNvSpPr>
          <p:nvPr/>
        </p:nvSpPr>
        <p:spPr bwMode="auto">
          <a:xfrm>
            <a:off x="1042988" y="4454525"/>
            <a:ext cx="2520950" cy="627063"/>
          </a:xfrm>
          <a:prstGeom prst="roundRect">
            <a:avLst>
              <a:gd name="adj" fmla="val 16667"/>
            </a:avLst>
          </a:prstGeom>
          <a:solidFill>
            <a:srgbClr val="AF000A"/>
          </a:solidFill>
          <a:ln w="19050">
            <a:solidFill>
              <a:srgbClr val="C0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120000"/>
              </a:lnSpc>
            </a:pPr>
            <a:r>
              <a:rPr lang="pl-PL" sz="1400" b="1">
                <a:solidFill>
                  <a:schemeClr val="bg1"/>
                </a:solidFill>
                <a:cs typeface="Tahoma" pitchFamily="34" charset="0"/>
              </a:rPr>
              <a:t>Dobór próby</a:t>
            </a:r>
          </a:p>
        </p:txBody>
      </p:sp>
      <p:sp>
        <p:nvSpPr>
          <p:cNvPr id="33801" name="pole tekstowe 24"/>
          <p:cNvSpPr>
            <a:spLocks noChangeArrowheads="1"/>
          </p:cNvSpPr>
          <p:nvPr/>
        </p:nvSpPr>
        <p:spPr bwMode="auto">
          <a:xfrm>
            <a:off x="1042988" y="5159375"/>
            <a:ext cx="2520950" cy="625475"/>
          </a:xfrm>
          <a:prstGeom prst="roundRect">
            <a:avLst>
              <a:gd name="adj" fmla="val 16667"/>
            </a:avLst>
          </a:prstGeom>
          <a:solidFill>
            <a:srgbClr val="AF000A"/>
          </a:solidFill>
          <a:ln w="19050">
            <a:solidFill>
              <a:srgbClr val="C0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120000"/>
              </a:lnSpc>
            </a:pPr>
            <a:r>
              <a:rPr lang="pl-PL" sz="1400" b="1">
                <a:solidFill>
                  <a:schemeClr val="bg1"/>
                </a:solidFill>
                <a:cs typeface="Tahoma" pitchFamily="34" charset="0"/>
              </a:rPr>
              <a:t>Termin realizacji</a:t>
            </a:r>
          </a:p>
        </p:txBody>
      </p:sp>
      <p:sp>
        <p:nvSpPr>
          <p:cNvPr id="33802" name="pole tekstowe 24"/>
          <p:cNvSpPr>
            <a:spLocks noChangeArrowheads="1"/>
          </p:cNvSpPr>
          <p:nvPr/>
        </p:nvSpPr>
        <p:spPr bwMode="auto">
          <a:xfrm>
            <a:off x="1042988" y="2636838"/>
            <a:ext cx="2520950" cy="627062"/>
          </a:xfrm>
          <a:prstGeom prst="roundRect">
            <a:avLst>
              <a:gd name="adj" fmla="val 16667"/>
            </a:avLst>
          </a:prstGeom>
          <a:solidFill>
            <a:srgbClr val="AF000A"/>
          </a:solidFill>
          <a:ln w="19050">
            <a:solidFill>
              <a:srgbClr val="C0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120000"/>
              </a:lnSpc>
            </a:pPr>
            <a:r>
              <a:rPr lang="pl-PL" sz="1400" b="1">
                <a:solidFill>
                  <a:schemeClr val="bg1"/>
                </a:solidFill>
                <a:cs typeface="Tahoma" pitchFamily="34" charset="0"/>
              </a:rPr>
              <a:t>Wielkość próby</a:t>
            </a:r>
            <a:endParaRPr lang="pl-PL" sz="1400" b="1" i="1">
              <a:solidFill>
                <a:schemeClr val="bg1"/>
              </a:solidFill>
              <a:cs typeface="Tahoma" pitchFamily="34" charset="0"/>
            </a:endParaRPr>
          </a:p>
        </p:txBody>
      </p:sp>
      <p:sp>
        <p:nvSpPr>
          <p:cNvPr id="14" name="Prostokąt zaokrąglony 13"/>
          <p:cNvSpPr/>
          <p:nvPr/>
        </p:nvSpPr>
        <p:spPr>
          <a:xfrm>
            <a:off x="3719513" y="1916113"/>
            <a:ext cx="4860925" cy="631825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1200" dirty="0">
                <a:latin typeface="+mj-lt"/>
                <a:cs typeface="Arial" pitchFamily="34" charset="0"/>
              </a:rPr>
              <a:t>Tajemniczy Klient</a:t>
            </a:r>
            <a:endParaRPr lang="pl-PL" sz="1200" dirty="0">
              <a:latin typeface="+mj-lt"/>
              <a:cs typeface="Tahoma" pitchFamily="34" charset="0"/>
            </a:endParaRPr>
          </a:p>
        </p:txBody>
      </p:sp>
      <p:sp>
        <p:nvSpPr>
          <p:cNvPr id="16" name="Prostokąt zaokrąglony 15"/>
          <p:cNvSpPr/>
          <p:nvPr/>
        </p:nvSpPr>
        <p:spPr>
          <a:xfrm>
            <a:off x="3719513" y="4454525"/>
            <a:ext cx="4860925" cy="630238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1200" dirty="0">
                <a:latin typeface="+mj-lt"/>
                <a:cs typeface="Arial" pitchFamily="34" charset="0"/>
              </a:rPr>
              <a:t>adresowy według listy urzędów</a:t>
            </a:r>
            <a:endParaRPr lang="pl-PL" sz="1200" dirty="0">
              <a:latin typeface="+mj-lt"/>
              <a:cs typeface="Tahoma" pitchFamily="34" charset="0"/>
            </a:endParaRPr>
          </a:p>
        </p:txBody>
      </p:sp>
      <p:sp>
        <p:nvSpPr>
          <p:cNvPr id="17" name="Prostokąt zaokrąglony 16"/>
          <p:cNvSpPr/>
          <p:nvPr/>
        </p:nvSpPr>
        <p:spPr>
          <a:xfrm>
            <a:off x="3719513" y="5157788"/>
            <a:ext cx="4860925" cy="630237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1200">
                <a:latin typeface="+mj-lt"/>
                <a:cs typeface="Arial" pitchFamily="34" charset="0"/>
              </a:rPr>
              <a:t>27.11.2012 </a:t>
            </a:r>
            <a:r>
              <a:rPr lang="pl-PL" sz="1200" dirty="0">
                <a:latin typeface="+mj-lt"/>
                <a:cs typeface="Arial" pitchFamily="34" charset="0"/>
              </a:rPr>
              <a:t>- 10.12.2012</a:t>
            </a:r>
            <a:endParaRPr lang="pl-PL" sz="1200" dirty="0">
              <a:latin typeface="+mj-lt"/>
              <a:cs typeface="Tahoma" pitchFamily="34" charset="0"/>
            </a:endParaRPr>
          </a:p>
        </p:txBody>
      </p:sp>
      <p:sp>
        <p:nvSpPr>
          <p:cNvPr id="18" name="Prostokąt zaokrąglony 17"/>
          <p:cNvSpPr/>
          <p:nvPr/>
        </p:nvSpPr>
        <p:spPr>
          <a:xfrm>
            <a:off x="3719513" y="2636838"/>
            <a:ext cx="4860925" cy="630237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1200" dirty="0">
                <a:latin typeface="+mj-lt"/>
                <a:cs typeface="Arial" pitchFamily="34" charset="0"/>
              </a:rPr>
              <a:t>17 urzędów – 340 wizyt (20 wizyt per Urząd)</a:t>
            </a:r>
          </a:p>
        </p:txBody>
      </p:sp>
      <p:sp>
        <p:nvSpPr>
          <p:cNvPr id="33807" name="pole tekstowe 24"/>
          <p:cNvSpPr>
            <a:spLocks noChangeArrowheads="1"/>
          </p:cNvSpPr>
          <p:nvPr/>
        </p:nvSpPr>
        <p:spPr bwMode="auto">
          <a:xfrm>
            <a:off x="1042988" y="3365500"/>
            <a:ext cx="2520950" cy="1006475"/>
          </a:xfrm>
          <a:prstGeom prst="roundRect">
            <a:avLst>
              <a:gd name="adj" fmla="val 7727"/>
            </a:avLst>
          </a:prstGeom>
          <a:solidFill>
            <a:srgbClr val="AF000A"/>
          </a:solidFill>
          <a:ln w="19050">
            <a:solidFill>
              <a:srgbClr val="C0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120000"/>
              </a:lnSpc>
            </a:pPr>
            <a:r>
              <a:rPr lang="pl-PL" sz="1400" b="1">
                <a:solidFill>
                  <a:schemeClr val="bg1"/>
                </a:solidFill>
                <a:cs typeface="Tahoma" pitchFamily="34" charset="0"/>
              </a:rPr>
              <a:t>Definicja próby</a:t>
            </a:r>
          </a:p>
        </p:txBody>
      </p:sp>
      <p:sp>
        <p:nvSpPr>
          <p:cNvPr id="20" name="Prostokąt zaokrąglony 19"/>
          <p:cNvSpPr/>
          <p:nvPr/>
        </p:nvSpPr>
        <p:spPr>
          <a:xfrm>
            <a:off x="3719513" y="3357563"/>
            <a:ext cx="4860925" cy="1012825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1200" dirty="0">
                <a:latin typeface="+mj-lt"/>
                <a:cs typeface="Arial" pitchFamily="34" charset="0"/>
              </a:rPr>
              <a:t>Punkty Informacyjne, stanowiska WOM oraz  Delegatury BAiSO             w urzędach dzielnicy: B</a:t>
            </a:r>
            <a:r>
              <a:rPr lang="en-US" sz="1200" dirty="0" err="1">
                <a:latin typeface="+mj-lt"/>
                <a:cs typeface="Arial" pitchFamily="34" charset="0"/>
              </a:rPr>
              <a:t>emowo</a:t>
            </a:r>
            <a:r>
              <a:rPr lang="pl-PL" sz="1200" dirty="0">
                <a:latin typeface="+mj-lt"/>
                <a:cs typeface="Arial" pitchFamily="34" charset="0"/>
              </a:rPr>
              <a:t>, Bi</a:t>
            </a:r>
            <a:r>
              <a:rPr lang="en-US" sz="1200" dirty="0" err="1">
                <a:latin typeface="+mj-lt"/>
                <a:cs typeface="Arial" pitchFamily="34" charset="0"/>
              </a:rPr>
              <a:t>ałołęka</a:t>
            </a:r>
            <a:r>
              <a:rPr lang="pl-PL" sz="1200" dirty="0">
                <a:latin typeface="+mj-lt"/>
                <a:cs typeface="Arial" pitchFamily="34" charset="0"/>
              </a:rPr>
              <a:t>, </a:t>
            </a:r>
            <a:r>
              <a:rPr lang="en-US" sz="1200" dirty="0" err="1">
                <a:latin typeface="+mj-lt"/>
                <a:cs typeface="Arial" pitchFamily="34" charset="0"/>
              </a:rPr>
              <a:t>Bielany</a:t>
            </a:r>
            <a:r>
              <a:rPr lang="pl-PL" sz="1200" dirty="0">
                <a:latin typeface="+mj-lt"/>
                <a:cs typeface="Arial" pitchFamily="34" charset="0"/>
              </a:rPr>
              <a:t>, </a:t>
            </a:r>
            <a:r>
              <a:rPr lang="en-US" sz="1200" dirty="0" err="1">
                <a:latin typeface="+mj-lt"/>
                <a:cs typeface="Arial" pitchFamily="34" charset="0"/>
              </a:rPr>
              <a:t>Ochota</a:t>
            </a:r>
            <a:r>
              <a:rPr lang="pl-PL" sz="1200" dirty="0">
                <a:latin typeface="+mj-lt"/>
                <a:cs typeface="Arial" pitchFamily="34" charset="0"/>
              </a:rPr>
              <a:t>, Praga </a:t>
            </a:r>
            <a:r>
              <a:rPr lang="en-US" sz="1200" dirty="0" err="1">
                <a:latin typeface="+mj-lt"/>
                <a:cs typeface="Arial" pitchFamily="34" charset="0"/>
              </a:rPr>
              <a:t>Południe</a:t>
            </a:r>
            <a:r>
              <a:rPr lang="pl-PL" sz="1200" dirty="0">
                <a:latin typeface="+mj-lt"/>
                <a:cs typeface="Arial" pitchFamily="34" charset="0"/>
              </a:rPr>
              <a:t>, </a:t>
            </a:r>
            <a:r>
              <a:rPr lang="en-US" sz="1200" dirty="0" err="1">
                <a:latin typeface="+mj-lt"/>
                <a:cs typeface="Arial" pitchFamily="34" charset="0"/>
              </a:rPr>
              <a:t>Praga</a:t>
            </a:r>
            <a:r>
              <a:rPr lang="en-US" sz="1200" dirty="0">
                <a:latin typeface="+mj-lt"/>
                <a:cs typeface="Arial" pitchFamily="34" charset="0"/>
              </a:rPr>
              <a:t> </a:t>
            </a:r>
            <a:r>
              <a:rPr lang="en-US" sz="1200" dirty="0" err="1">
                <a:latin typeface="+mj-lt"/>
                <a:cs typeface="Arial" pitchFamily="34" charset="0"/>
              </a:rPr>
              <a:t>Północ</a:t>
            </a:r>
            <a:r>
              <a:rPr lang="pl-PL" sz="1200" dirty="0">
                <a:latin typeface="+mj-lt"/>
                <a:cs typeface="Arial" pitchFamily="34" charset="0"/>
              </a:rPr>
              <a:t>, </a:t>
            </a:r>
            <a:r>
              <a:rPr lang="en-US" sz="1200" dirty="0" err="1">
                <a:latin typeface="+mj-lt"/>
                <a:cs typeface="Arial" pitchFamily="34" charset="0"/>
              </a:rPr>
              <a:t>Rembertów</a:t>
            </a:r>
            <a:r>
              <a:rPr lang="pl-PL" sz="1200" dirty="0">
                <a:latin typeface="+mj-lt"/>
                <a:cs typeface="Arial" pitchFamily="34" charset="0"/>
              </a:rPr>
              <a:t>, </a:t>
            </a:r>
            <a:r>
              <a:rPr lang="en-US" sz="1200" dirty="0" err="1">
                <a:latin typeface="+mj-lt"/>
                <a:cs typeface="Arial" pitchFamily="34" charset="0"/>
              </a:rPr>
              <a:t>Śródmieście</a:t>
            </a:r>
            <a:r>
              <a:rPr lang="pl-PL" sz="1200" dirty="0">
                <a:latin typeface="+mj-lt"/>
                <a:cs typeface="Arial" pitchFamily="34" charset="0"/>
              </a:rPr>
              <a:t>, </a:t>
            </a:r>
            <a:r>
              <a:rPr lang="en-US" sz="1200" dirty="0" err="1">
                <a:latin typeface="+mj-lt"/>
                <a:cs typeface="Arial" pitchFamily="34" charset="0"/>
              </a:rPr>
              <a:t>Targówek</a:t>
            </a:r>
            <a:r>
              <a:rPr lang="pl-PL" sz="1200" dirty="0">
                <a:latin typeface="+mj-lt"/>
                <a:cs typeface="Arial" pitchFamily="34" charset="0"/>
              </a:rPr>
              <a:t>, Urs</a:t>
            </a:r>
            <a:r>
              <a:rPr lang="en-US" sz="1200" dirty="0">
                <a:latin typeface="+mj-lt"/>
                <a:cs typeface="Arial" pitchFamily="34" charset="0"/>
              </a:rPr>
              <a:t>us</a:t>
            </a:r>
            <a:r>
              <a:rPr lang="pl-PL" sz="1200" dirty="0">
                <a:latin typeface="+mj-lt"/>
                <a:cs typeface="Arial" pitchFamily="34" charset="0"/>
              </a:rPr>
              <a:t>, </a:t>
            </a:r>
            <a:r>
              <a:rPr lang="en-US" sz="1200" dirty="0" err="1">
                <a:latin typeface="+mj-lt"/>
                <a:cs typeface="Arial" pitchFamily="34" charset="0"/>
              </a:rPr>
              <a:t>Ursynów</a:t>
            </a:r>
            <a:r>
              <a:rPr lang="pl-PL" sz="1200" dirty="0">
                <a:latin typeface="+mj-lt"/>
                <a:cs typeface="Arial" pitchFamily="34" charset="0"/>
              </a:rPr>
              <a:t>, Wawer, Wesoła, Wilanów, Włochy, Wola,  Żoliborz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pl-PL" sz="1200" dirty="0">
              <a:latin typeface="+mj-lt"/>
              <a:cs typeface="Tahoma" pitchFamily="34" charset="0"/>
            </a:endParaRPr>
          </a:p>
        </p:txBody>
      </p:sp>
      <p:sp>
        <p:nvSpPr>
          <p:cNvPr id="19" name="Symbol zastępczy numeru slajdu 18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66929762-10F3-4200-B92B-297FDB0C0F96}" type="slidenum">
              <a:rPr lang="pl-PL" smtClean="0"/>
              <a:pPr>
                <a:defRPr/>
              </a:pPr>
              <a:t>3</a:t>
            </a:fld>
            <a:endParaRPr lang="pl-PL" dirty="0"/>
          </a:p>
        </p:txBody>
      </p:sp>
      <p:sp>
        <p:nvSpPr>
          <p:cNvPr id="21" name="Symbol zastępczy stopki 20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ytuł 6"/>
          <p:cNvSpPr>
            <a:spLocks noGrp="1"/>
          </p:cNvSpPr>
          <p:nvPr>
            <p:ph type="title"/>
          </p:nvPr>
        </p:nvSpPr>
        <p:spPr>
          <a:xfrm>
            <a:off x="827088" y="2708275"/>
            <a:ext cx="4005262" cy="2736850"/>
          </a:xfrm>
        </p:spPr>
        <p:txBody>
          <a:bodyPr/>
          <a:lstStyle/>
          <a:p>
            <a:pPr eaLnBrk="1" hangingPunct="1"/>
            <a:r>
              <a:rPr lang="pl-PL" smtClean="0"/>
              <a:t>Wyniki badania</a:t>
            </a:r>
          </a:p>
        </p:txBody>
      </p:sp>
      <p:pic>
        <p:nvPicPr>
          <p:cNvPr id="9" name="Symbol zastępczy obrazu 8" descr="slide2.jpg"/>
          <p:cNvPicPr>
            <a:picLocks noGrp="1" noChangeAspect="1"/>
          </p:cNvPicPr>
          <p:nvPr>
            <p:ph type="pic" sz="quarter" idx="11"/>
          </p:nvPr>
        </p:nvPicPr>
        <p:blipFill>
          <a:blip r:embed="rId2" cstate="print"/>
          <a:srcRect l="19205" r="19205"/>
          <a:stretch>
            <a:fillRect/>
          </a:stretch>
        </p:blipFill>
        <p:spPr/>
      </p:pic>
      <p:sp>
        <p:nvSpPr>
          <p:cNvPr id="6" name="Symbol zastępczy stopki 5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mtClean="0"/>
              <a:t>Kryteria oceny</a:t>
            </a:r>
          </a:p>
        </p:txBody>
      </p:sp>
      <p:sp>
        <p:nvSpPr>
          <p:cNvPr id="35845" name="Rectangle 3"/>
          <p:cNvSpPr>
            <a:spLocks noChangeArrowheads="1"/>
          </p:cNvSpPr>
          <p:nvPr/>
        </p:nvSpPr>
        <p:spPr bwMode="auto">
          <a:xfrm>
            <a:off x="703263" y="1828800"/>
            <a:ext cx="7737475" cy="36576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190500" lvl="1" indent="285750">
              <a:lnSpc>
                <a:spcPct val="250000"/>
              </a:lnSpc>
              <a:buClr>
                <a:schemeClr val="accent1"/>
              </a:buClr>
              <a:buFont typeface="Symbol" pitchFamily="18" charset="2"/>
              <a:buChar char="Þ"/>
            </a:pPr>
            <a:r>
              <a:rPr lang="pl-PL" sz="1400" b="1"/>
              <a:t>OTOCZENIE - WYGLĄD URZĘDU</a:t>
            </a:r>
          </a:p>
          <a:p>
            <a:pPr marL="190500" lvl="1" indent="285750">
              <a:lnSpc>
                <a:spcPct val="250000"/>
              </a:lnSpc>
              <a:buClr>
                <a:schemeClr val="accent1"/>
              </a:buClr>
              <a:buFont typeface="Symbol" pitchFamily="18" charset="2"/>
              <a:buChar char="Þ"/>
            </a:pPr>
            <a:r>
              <a:rPr lang="pl-PL" sz="1400" b="1"/>
              <a:t>WYGLĄD ZEWNĘTRZNY URZĘDNIKA I JEGO STANOWISKO PRACY</a:t>
            </a:r>
            <a:endParaRPr lang="pl-PL" sz="1400" b="1">
              <a:solidFill>
                <a:srgbClr val="990099"/>
              </a:solidFill>
            </a:endParaRPr>
          </a:p>
          <a:p>
            <a:pPr marL="190500" lvl="1" indent="285750">
              <a:lnSpc>
                <a:spcPct val="250000"/>
              </a:lnSpc>
              <a:buClr>
                <a:schemeClr val="accent1"/>
              </a:buClr>
              <a:buFont typeface="Symbol" pitchFamily="18" charset="2"/>
              <a:buChar char="Þ"/>
            </a:pPr>
            <a:r>
              <a:rPr lang="pl-PL" sz="1400" b="1"/>
              <a:t>URZĘDNIK - ZACHOWANIE SIĘ WOBEC KLIENTA</a:t>
            </a:r>
            <a:endParaRPr lang="pl-PL" sz="1400" b="1">
              <a:solidFill>
                <a:schemeClr val="accent1"/>
              </a:solidFill>
            </a:endParaRPr>
          </a:p>
          <a:p>
            <a:pPr marL="190500" lvl="1" indent="285750">
              <a:lnSpc>
                <a:spcPct val="250000"/>
              </a:lnSpc>
              <a:buClr>
                <a:schemeClr val="accent1"/>
              </a:buClr>
              <a:buFont typeface="Symbol" pitchFamily="18" charset="2"/>
              <a:buChar char="Þ"/>
            </a:pPr>
            <a:r>
              <a:rPr lang="pl-PL" sz="1400" b="1"/>
              <a:t>URZĘDNIK - OBSŁUGA PRZEDSTAWIONEJ SPRAWY</a:t>
            </a:r>
            <a:endParaRPr lang="pl-PL" sz="1400" b="1">
              <a:solidFill>
                <a:schemeClr val="accent1"/>
              </a:solidFill>
            </a:endParaRPr>
          </a:p>
          <a:p>
            <a:pPr marL="190500" lvl="1" indent="285750">
              <a:lnSpc>
                <a:spcPct val="250000"/>
              </a:lnSpc>
              <a:buClr>
                <a:schemeClr val="accent1"/>
              </a:buClr>
              <a:buFont typeface="Symbol" pitchFamily="18" charset="2"/>
              <a:buChar char="Þ"/>
            </a:pPr>
            <a:r>
              <a:rPr lang="pl-PL" sz="1400" b="1"/>
              <a:t>URZĘDNIK - SPOSÓB ZAŁATWIENIA PRZEDSTAWIONEJ SPRAWY</a:t>
            </a: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66929762-10F3-4200-B92B-297FDB0C0F96}" type="slidenum">
              <a:rPr lang="pl-PL" smtClean="0"/>
              <a:pPr>
                <a:defRPr/>
              </a:pPr>
              <a:t>5</a:t>
            </a:fld>
            <a:endParaRPr lang="pl-PL" dirty="0"/>
          </a:p>
        </p:txBody>
      </p:sp>
      <p:sp>
        <p:nvSpPr>
          <p:cNvPr id="7" name="Symbol zastępczy stopki 6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ytuł 1"/>
          <p:cNvSpPr>
            <a:spLocks noGrp="1"/>
          </p:cNvSpPr>
          <p:nvPr>
            <p:ph type="title"/>
          </p:nvPr>
        </p:nvSpPr>
        <p:spPr>
          <a:xfrm>
            <a:off x="827088" y="2708275"/>
            <a:ext cx="4005262" cy="2736850"/>
          </a:xfrm>
        </p:spPr>
        <p:txBody>
          <a:bodyPr/>
          <a:lstStyle/>
          <a:p>
            <a:pPr eaLnBrk="1" hangingPunct="1"/>
            <a:r>
              <a:rPr lang="pl-PL" smtClean="0"/>
              <a:t>Otoczenie – wygląd urzędu</a:t>
            </a:r>
          </a:p>
        </p:txBody>
      </p:sp>
      <p:pic>
        <p:nvPicPr>
          <p:cNvPr id="5" name="Symbol zastępczy obrazu 8" descr="slide2.jpg"/>
          <p:cNvPicPr>
            <a:picLocks noGrp="1" noChangeAspect="1"/>
          </p:cNvPicPr>
          <p:nvPr>
            <p:ph type="pic" sz="quarter" idx="11"/>
          </p:nvPr>
        </p:nvPicPr>
        <p:blipFill>
          <a:blip r:embed="rId2" cstate="print"/>
          <a:srcRect l="19205" r="19205"/>
          <a:stretch>
            <a:fillRect/>
          </a:stretch>
        </p:blipFill>
        <p:spPr/>
      </p:pic>
      <p:sp>
        <p:nvSpPr>
          <p:cNvPr id="6" name="Symbol zastępczy stopki 5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mtClean="0"/>
              <a:t>Urząd dzielnicy Wawer</a:t>
            </a:r>
          </a:p>
        </p:txBody>
      </p:sp>
      <p:sp>
        <p:nvSpPr>
          <p:cNvPr id="37893" name="Rectangle 4"/>
          <p:cNvSpPr>
            <a:spLocks noChangeArrowheads="1"/>
          </p:cNvSpPr>
          <p:nvPr/>
        </p:nvSpPr>
        <p:spPr bwMode="auto">
          <a:xfrm>
            <a:off x="684213" y="3124200"/>
            <a:ext cx="35179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00" rIns="180000"/>
          <a:lstStyle/>
          <a:p>
            <a:r>
              <a:rPr lang="pl-PL" sz="1200" b="1">
                <a:solidFill>
                  <a:schemeClr val="accent1"/>
                </a:solidFill>
              </a:rPr>
              <a:t>OTOCZENIE – WYGLĄD URZĘDU (1)</a:t>
            </a:r>
            <a:endParaRPr lang="en-GB" sz="1200" b="1">
              <a:solidFill>
                <a:schemeClr val="accent1"/>
              </a:solidFill>
            </a:endParaRPr>
          </a:p>
        </p:txBody>
      </p:sp>
      <p:graphicFrame>
        <p:nvGraphicFramePr>
          <p:cNvPr id="13" name="Object 3"/>
          <p:cNvGraphicFramePr>
            <a:graphicFrameLocks noChangeAspect="1"/>
          </p:cNvGraphicFramePr>
          <p:nvPr/>
        </p:nvGraphicFramePr>
        <p:xfrm>
          <a:off x="590550" y="3651250"/>
          <a:ext cx="7556500" cy="27051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7895" name="Text Box 4"/>
          <p:cNvSpPr txBox="1">
            <a:spLocks noChangeArrowheads="1"/>
          </p:cNvSpPr>
          <p:nvPr/>
        </p:nvSpPr>
        <p:spPr bwMode="auto">
          <a:xfrm>
            <a:off x="360363" y="1504950"/>
            <a:ext cx="4025900" cy="457200"/>
          </a:xfrm>
          <a:prstGeom prst="rect">
            <a:avLst/>
          </a:prstGeom>
          <a:noFill/>
          <a:ln w="0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pPr algn="ctr"/>
            <a:r>
              <a:rPr lang="pl-PL" sz="1200"/>
              <a:t>ŚREDNI CZAS OCZEKIWANIA NA OBSŁUGĘ PRZED PI/ WOM/ DELEGATURĄ BAiSO</a:t>
            </a:r>
          </a:p>
        </p:txBody>
      </p:sp>
      <p:sp>
        <p:nvSpPr>
          <p:cNvPr id="37896" name="Text Box 5"/>
          <p:cNvSpPr txBox="1">
            <a:spLocks noChangeArrowheads="1"/>
          </p:cNvSpPr>
          <p:nvPr/>
        </p:nvSpPr>
        <p:spPr bwMode="auto">
          <a:xfrm>
            <a:off x="5011738" y="1504950"/>
            <a:ext cx="3663950" cy="457200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pPr algn="ctr"/>
            <a:r>
              <a:rPr lang="pl-PL" sz="1200"/>
              <a:t>ŚREDNIA LICZBA OSÓB W KOLEJCE DO PI/ WOM/ DELEGATUR</a:t>
            </a:r>
            <a:r>
              <a:rPr lang="pl-PL" sz="1200">
                <a:latin typeface="Arial" charset="0"/>
              </a:rPr>
              <a:t>Y</a:t>
            </a:r>
            <a:r>
              <a:rPr lang="pl-PL" sz="1200"/>
              <a:t> BAiSO</a:t>
            </a:r>
          </a:p>
        </p:txBody>
      </p:sp>
      <p:sp>
        <p:nvSpPr>
          <p:cNvPr id="37897" name="Rectangle 16"/>
          <p:cNvSpPr>
            <a:spLocks noChangeArrowheads="1"/>
          </p:cNvSpPr>
          <p:nvPr/>
        </p:nvSpPr>
        <p:spPr bwMode="auto">
          <a:xfrm>
            <a:off x="857250" y="941388"/>
            <a:ext cx="7926388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>
              <a:spcBef>
                <a:spcPct val="50000"/>
              </a:spcBef>
            </a:pPr>
            <a:r>
              <a:rPr lang="pl-PL" sz="1200" b="1">
                <a:solidFill>
                  <a:schemeClr val="accent1"/>
                </a:solidFill>
              </a:rPr>
              <a:t>FUNKCJONOWANIE URZĘDU</a:t>
            </a:r>
          </a:p>
        </p:txBody>
      </p:sp>
      <p:graphicFrame>
        <p:nvGraphicFramePr>
          <p:cNvPr id="14" name="Object 17"/>
          <p:cNvGraphicFramePr>
            <a:graphicFrameLocks noChangeAspect="1"/>
          </p:cNvGraphicFramePr>
          <p:nvPr/>
        </p:nvGraphicFramePr>
        <p:xfrm>
          <a:off x="908050" y="2022475"/>
          <a:ext cx="7585075" cy="10509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5" name="Object 17"/>
          <p:cNvGraphicFramePr>
            <a:graphicFrameLocks noChangeAspect="1"/>
          </p:cNvGraphicFramePr>
          <p:nvPr/>
        </p:nvGraphicFramePr>
        <p:xfrm>
          <a:off x="889000" y="1985963"/>
          <a:ext cx="7608888" cy="10493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37900" name="Rectangle 8"/>
          <p:cNvSpPr>
            <a:spLocks noChangeArrowheads="1"/>
          </p:cNvSpPr>
          <p:nvPr/>
        </p:nvSpPr>
        <p:spPr bwMode="auto">
          <a:xfrm>
            <a:off x="6227763" y="6327775"/>
            <a:ext cx="2293937" cy="390525"/>
          </a:xfrm>
          <a:prstGeom prst="rect">
            <a:avLst/>
          </a:prstGeom>
          <a:noFill/>
          <a:ln w="9525">
            <a:solidFill>
              <a:srgbClr val="C0C0C0"/>
            </a:solidFill>
            <a:miter lim="800000"/>
            <a:headEnd/>
            <a:tailEnd/>
          </a:ln>
        </p:spPr>
        <p:txBody>
          <a:bodyPr lIns="180000" rIns="180000" anchor="ctr"/>
          <a:lstStyle/>
          <a:p>
            <a:pPr algn="ctr">
              <a:lnSpc>
                <a:spcPct val="90000"/>
              </a:lnSpc>
            </a:pPr>
            <a:r>
              <a:rPr lang="pl-PL" sz="1200">
                <a:solidFill>
                  <a:srgbClr val="FF0066"/>
                </a:solidFill>
              </a:rPr>
              <a:t>Odsetek odpowiedzi „TAK”</a:t>
            </a:r>
            <a:endParaRPr lang="en-GB" sz="1200">
              <a:solidFill>
                <a:srgbClr val="FF0066"/>
              </a:solidFill>
            </a:endParaRPr>
          </a:p>
        </p:txBody>
      </p:sp>
      <p:sp>
        <p:nvSpPr>
          <p:cNvPr id="16" name="Symbol zastępczy numeru slajdu 1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66929762-10F3-4200-B92B-297FDB0C0F96}" type="slidenum">
              <a:rPr lang="pl-PL" smtClean="0"/>
              <a:pPr>
                <a:defRPr/>
              </a:pPr>
              <a:t>7</a:t>
            </a:fld>
            <a:endParaRPr lang="pl-PL" dirty="0"/>
          </a:p>
        </p:txBody>
      </p:sp>
      <p:sp>
        <p:nvSpPr>
          <p:cNvPr id="17" name="Symbol zastępczy stopki 16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mtClean="0"/>
              <a:t>Urząd dzielnicy Wawer</a:t>
            </a:r>
          </a:p>
        </p:txBody>
      </p:sp>
      <p:sp>
        <p:nvSpPr>
          <p:cNvPr id="38917" name="Rectangle 4"/>
          <p:cNvSpPr>
            <a:spLocks noChangeArrowheads="1"/>
          </p:cNvSpPr>
          <p:nvPr/>
        </p:nvSpPr>
        <p:spPr bwMode="auto">
          <a:xfrm>
            <a:off x="684213" y="603250"/>
            <a:ext cx="35179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00" rIns="180000"/>
          <a:lstStyle/>
          <a:p>
            <a:r>
              <a:rPr lang="pl-PL" sz="1200" b="1">
                <a:solidFill>
                  <a:schemeClr val="accent1"/>
                </a:solidFill>
              </a:rPr>
              <a:t>OTOCZENIE – WYGLĄD URZĘDU (2)</a:t>
            </a:r>
            <a:endParaRPr lang="en-GB" sz="1200" b="1">
              <a:solidFill>
                <a:schemeClr val="accent1"/>
              </a:solidFill>
            </a:endParaRPr>
          </a:p>
        </p:txBody>
      </p:sp>
      <p:sp>
        <p:nvSpPr>
          <p:cNvPr id="38918" name="Rectangle 3"/>
          <p:cNvSpPr>
            <a:spLocks noChangeArrowheads="1"/>
          </p:cNvSpPr>
          <p:nvPr/>
        </p:nvSpPr>
        <p:spPr bwMode="auto">
          <a:xfrm>
            <a:off x="755650" y="908050"/>
            <a:ext cx="5626100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l-PL" sz="1200" dirty="0"/>
              <a:t>Gdzie znajdują się </a:t>
            </a:r>
            <a:r>
              <a:rPr lang="pl-PL" sz="1200" u="sng" dirty="0"/>
              <a:t>karty informacyjne</a:t>
            </a:r>
            <a:r>
              <a:rPr lang="pl-PL" sz="1200" dirty="0"/>
              <a:t>?</a:t>
            </a:r>
            <a:endParaRPr lang="en-GB" sz="1200" dirty="0"/>
          </a:p>
        </p:txBody>
      </p:sp>
      <p:graphicFrame>
        <p:nvGraphicFramePr>
          <p:cNvPr id="8" name="Object 3"/>
          <p:cNvGraphicFramePr>
            <a:graphicFrameLocks noChangeAspect="1"/>
          </p:cNvGraphicFramePr>
          <p:nvPr/>
        </p:nvGraphicFramePr>
        <p:xfrm>
          <a:off x="728663" y="2166938"/>
          <a:ext cx="8291512" cy="32416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Symbol zastępczy numeru slajdu 8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66929762-10F3-4200-B92B-297FDB0C0F96}" type="slidenum">
              <a:rPr lang="pl-PL" smtClean="0"/>
              <a:pPr>
                <a:defRPr/>
              </a:pPr>
              <a:t>8</a:t>
            </a:fld>
            <a:endParaRPr lang="pl-PL" dirty="0"/>
          </a:p>
        </p:txBody>
      </p:sp>
      <p:sp>
        <p:nvSpPr>
          <p:cNvPr id="10" name="Symbol zastępczy stopki 9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40" name="Rectangle 4"/>
          <p:cNvSpPr>
            <a:spLocks noChangeArrowheads="1"/>
          </p:cNvSpPr>
          <p:nvPr/>
        </p:nvSpPr>
        <p:spPr bwMode="auto">
          <a:xfrm>
            <a:off x="757238" y="3871913"/>
            <a:ext cx="5930900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l-PL" sz="1200" dirty="0"/>
              <a:t>Czy </a:t>
            </a:r>
            <a:r>
              <a:rPr lang="pl-PL" sz="1200" u="sng" dirty="0"/>
              <a:t>karty informacyjne</a:t>
            </a:r>
            <a:r>
              <a:rPr lang="pl-PL" sz="1200" dirty="0"/>
              <a:t> na terenie urzędu są w miejscu, w którym łatwo je zauważyć?</a:t>
            </a:r>
          </a:p>
        </p:txBody>
      </p:sp>
      <p:sp>
        <p:nvSpPr>
          <p:cNvPr id="39941" name="Text Box 7"/>
          <p:cNvSpPr txBox="1">
            <a:spLocks noChangeArrowheads="1"/>
          </p:cNvSpPr>
          <p:nvPr/>
        </p:nvSpPr>
        <p:spPr bwMode="auto">
          <a:xfrm>
            <a:off x="684213" y="1238250"/>
            <a:ext cx="5334000" cy="27699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l-PL" sz="1200"/>
              <a:t>Czy </a:t>
            </a:r>
            <a:r>
              <a:rPr lang="pl-PL" sz="1200" u="sng"/>
              <a:t>karty informacyjne</a:t>
            </a:r>
            <a:r>
              <a:rPr lang="pl-PL" sz="1200"/>
              <a:t>, które są na terenie urzędu są uporządkowane</a:t>
            </a:r>
          </a:p>
        </p:txBody>
      </p:sp>
      <p:sp>
        <p:nvSpPr>
          <p:cNvPr id="3994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mtClean="0"/>
              <a:t>Urząd dzielnicy Wawer</a:t>
            </a:r>
          </a:p>
        </p:txBody>
      </p:sp>
      <p:sp>
        <p:nvSpPr>
          <p:cNvPr id="39943" name="Rectangle 4"/>
          <p:cNvSpPr>
            <a:spLocks noChangeArrowheads="1"/>
          </p:cNvSpPr>
          <p:nvPr/>
        </p:nvSpPr>
        <p:spPr bwMode="auto">
          <a:xfrm>
            <a:off x="684213" y="603250"/>
            <a:ext cx="35179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00" rIns="180000"/>
          <a:lstStyle/>
          <a:p>
            <a:r>
              <a:rPr lang="pl-PL" sz="1200" b="1">
                <a:solidFill>
                  <a:schemeClr val="accent1"/>
                </a:solidFill>
              </a:rPr>
              <a:t>OTOCZENIE – WYGLĄD URZĘDU (3)</a:t>
            </a:r>
            <a:endParaRPr lang="en-GB" sz="1200" b="1">
              <a:solidFill>
                <a:schemeClr val="accent1"/>
              </a:solidFill>
            </a:endParaRPr>
          </a:p>
        </p:txBody>
      </p:sp>
      <p:graphicFrame>
        <p:nvGraphicFramePr>
          <p:cNvPr id="10" name="Object 2"/>
          <p:cNvGraphicFramePr>
            <a:graphicFrameLocks noChangeAspect="1"/>
          </p:cNvGraphicFramePr>
          <p:nvPr/>
        </p:nvGraphicFramePr>
        <p:xfrm>
          <a:off x="706438" y="1754188"/>
          <a:ext cx="7704137" cy="21510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1" name="Object 2"/>
          <p:cNvGraphicFramePr>
            <a:graphicFrameLocks noChangeAspect="1"/>
          </p:cNvGraphicFramePr>
          <p:nvPr/>
        </p:nvGraphicFramePr>
        <p:xfrm>
          <a:off x="719138" y="4394200"/>
          <a:ext cx="7704137" cy="21510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2" name="Symbol zastępczy numeru slajdu 11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66929762-10F3-4200-B92B-297FDB0C0F96}" type="slidenum">
              <a:rPr lang="pl-PL" smtClean="0"/>
              <a:pPr>
                <a:defRPr/>
              </a:pPr>
              <a:t>9</a:t>
            </a:fld>
            <a:endParaRPr lang="pl-PL" dirty="0"/>
          </a:p>
        </p:txBody>
      </p:sp>
      <p:sp>
        <p:nvSpPr>
          <p:cNvPr id="13" name="Symbol zastępczy stopki 1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zablon_bazowy_IQS_final15">
  <a:themeElements>
    <a:clrScheme name="IQS 10">
      <a:dk1>
        <a:sysClr val="windowText" lastClr="000000"/>
      </a:dk1>
      <a:lt1>
        <a:sysClr val="window" lastClr="FFFFFF"/>
      </a:lt1>
      <a:dk2>
        <a:srgbClr val="1F497D"/>
      </a:dk2>
      <a:lt2>
        <a:srgbClr val="FF8C19"/>
      </a:lt2>
      <a:accent1>
        <a:srgbClr val="AF000A"/>
      </a:accent1>
      <a:accent2>
        <a:srgbClr val="4C7FBC"/>
      </a:accent2>
      <a:accent3>
        <a:srgbClr val="99CC00"/>
      </a:accent3>
      <a:accent4>
        <a:srgbClr val="703869"/>
      </a:accent4>
      <a:accent5>
        <a:srgbClr val="F5AF01"/>
      </a:accent5>
      <a:accent6>
        <a:srgbClr val="646464"/>
      </a:accent6>
      <a:hlink>
        <a:srgbClr val="003399"/>
      </a:hlink>
      <a:folHlink>
        <a:srgbClr val="0066FF"/>
      </a:folHlink>
    </a:clrScheme>
    <a:fontScheme name="PB Tahoma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 bwMode="auto">
        <a:noFill/>
        <a:ln w="9525">
          <a:noFill/>
          <a:miter lim="800000"/>
          <a:headEnd/>
          <a:tailEnd/>
        </a:ln>
      </a:spPr>
      <a:bodyPr vert="horz" wrap="square" lIns="91432" tIns="45716" rIns="91432" bIns="45716" numCol="1" rtlCol="0" anchor="t" anchorCtr="0" compatLnSpc="1">
        <a:prstTxWarp prst="textNoShape">
          <a:avLst/>
        </a:prstTxWarp>
        <a:spAutoFit/>
      </a:bodyPr>
      <a:lstStyle>
        <a:defPPr marL="342872" marR="0" indent="-342872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ct val="0"/>
          </a:spcAft>
          <a:buClr>
            <a:srgbClr val="C00000"/>
          </a:buClr>
          <a:buSzPct val="90000"/>
          <a:buFont typeface="Wingdings" pitchFamily="2" charset="2"/>
          <a:buChar char="n"/>
          <a:tabLst/>
          <a:defRPr kumimoji="0" sz="1400" b="0" i="0" u="none" strike="noStrike" kern="1200" cap="none" spc="0" normalizeH="0" baseline="0" noProof="0" dirty="0" smtClean="0">
            <a:ln>
              <a:noFill/>
            </a:ln>
            <a:solidFill>
              <a:schemeClr val="tx1"/>
            </a:solidFill>
            <a:effectLst/>
            <a:uLnTx/>
            <a:uFillTx/>
            <a:latin typeface="Tahoma" pitchFamily="34" charset="0"/>
            <a:ea typeface="+mn-ea"/>
            <a:cs typeface="Tahoma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6748</TotalTime>
  <Words>1225</Words>
  <Application>Microsoft Office PowerPoint</Application>
  <PresentationFormat>Pokaz na ekranie (4:3)</PresentationFormat>
  <Paragraphs>243</Paragraphs>
  <Slides>30</Slides>
  <Notes>3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30</vt:i4>
      </vt:variant>
    </vt:vector>
  </HeadingPairs>
  <TitlesOfParts>
    <vt:vector size="31" baseType="lpstr">
      <vt:lpstr>szablon_bazowy_IQS_final15</vt:lpstr>
      <vt:lpstr>TAJEMNICZY KLIENT URZĄD DZIELNICY WAWER  RAPORT Z BADANIA </vt:lpstr>
      <vt:lpstr>Spis treści</vt:lpstr>
      <vt:lpstr>Metodologia badania</vt:lpstr>
      <vt:lpstr>Wyniki badania</vt:lpstr>
      <vt:lpstr>Kryteria oceny</vt:lpstr>
      <vt:lpstr>Otoczenie – wygląd urzędu</vt:lpstr>
      <vt:lpstr>Urząd dzielnicy Wawer</vt:lpstr>
      <vt:lpstr>Urząd dzielnicy Wawer</vt:lpstr>
      <vt:lpstr>Urząd dzielnicy Wawer</vt:lpstr>
      <vt:lpstr>Slajd 10</vt:lpstr>
      <vt:lpstr>Urząd dzielnicy Wawer</vt:lpstr>
      <vt:lpstr>Urząd dzielnicy Wawer</vt:lpstr>
      <vt:lpstr>Urząd dzielnicy Wawer</vt:lpstr>
      <vt:lpstr>Wygląd zewnętrzny urzędnika i jego stanowisko pracy </vt:lpstr>
      <vt:lpstr>Urząd dzielnicy Wawer</vt:lpstr>
      <vt:lpstr>Zachowanie urzędnika wobec interesanta </vt:lpstr>
      <vt:lpstr>Urząd dzielnicy Wawer</vt:lpstr>
      <vt:lpstr>Urząd dzielnicy Wawer</vt:lpstr>
      <vt:lpstr>Urzędnik - obsługa przedstawionej sprawy </vt:lpstr>
      <vt:lpstr>Urząd dzielnicy Wawer</vt:lpstr>
      <vt:lpstr>Urząd dzielnicy Wawer</vt:lpstr>
      <vt:lpstr>Urząd dzielnicy Wawer</vt:lpstr>
      <vt:lpstr>Urzędnik - sposób załatwienia przedstawionej sprawy</vt:lpstr>
      <vt:lpstr>Urząd dzielnicy Wawer</vt:lpstr>
      <vt:lpstr>Urząd dzielnicy Wawer</vt:lpstr>
      <vt:lpstr>Urząd dzielnicy Wawer</vt:lpstr>
      <vt:lpstr>Urząd dzielnicy Wawer</vt:lpstr>
      <vt:lpstr>Urząd dzielnicy Wawer</vt:lpstr>
      <vt:lpstr>Urząd dzielnicy Wawer</vt:lpstr>
      <vt:lpstr>Slajd 30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Raport</dc:title>
  <dc:creator>Grupa IQS</dc:creator>
  <cp:lastModifiedBy>Your User Name</cp:lastModifiedBy>
  <cp:revision>895</cp:revision>
  <dcterms:created xsi:type="dcterms:W3CDTF">2011-07-08T14:47:09Z</dcterms:created>
  <dcterms:modified xsi:type="dcterms:W3CDTF">2013-02-20T16:59:53Z</dcterms:modified>
</cp:coreProperties>
</file>