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drawings/drawing3.xml" ContentType="application/vnd.openxmlformats-officedocument.drawingml.chartshapes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2"/>
  </p:notesMasterIdLst>
  <p:sldIdLst>
    <p:sldId id="288" r:id="rId2"/>
    <p:sldId id="257" r:id="rId3"/>
    <p:sldId id="292" r:id="rId4"/>
    <p:sldId id="290" r:id="rId5"/>
    <p:sldId id="293" r:id="rId6"/>
    <p:sldId id="291" r:id="rId7"/>
    <p:sldId id="294" r:id="rId8"/>
    <p:sldId id="295" r:id="rId9"/>
    <p:sldId id="296" r:id="rId10"/>
    <p:sldId id="302" r:id="rId11"/>
    <p:sldId id="303" r:id="rId12"/>
    <p:sldId id="304" r:id="rId13"/>
    <p:sldId id="305" r:id="rId14"/>
    <p:sldId id="297" r:id="rId15"/>
    <p:sldId id="313" r:id="rId16"/>
    <p:sldId id="298" r:id="rId17"/>
    <p:sldId id="317" r:id="rId18"/>
    <p:sldId id="306" r:id="rId19"/>
    <p:sldId id="299" r:id="rId20"/>
    <p:sldId id="312" r:id="rId21"/>
    <p:sldId id="316" r:id="rId22"/>
    <p:sldId id="310" r:id="rId23"/>
    <p:sldId id="300" r:id="rId24"/>
    <p:sldId id="307" r:id="rId25"/>
    <p:sldId id="308" r:id="rId26"/>
    <p:sldId id="309" r:id="rId27"/>
    <p:sldId id="311" r:id="rId28"/>
    <p:sldId id="314" r:id="rId29"/>
    <p:sldId id="315" r:id="rId30"/>
    <p:sldId id="301" r:id="rId31"/>
  </p:sldIdLst>
  <p:sldSz cx="9145588" cy="6859588"/>
  <p:notesSz cx="6858000" cy="9144000"/>
  <p:defaultTextStyle>
    <a:defPPr>
      <a:defRPr lang="pl-PL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68">
          <p15:clr>
            <a:srgbClr val="A4A3A4"/>
          </p15:clr>
        </p15:guide>
        <p15:guide id="2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808285"/>
    <a:srgbClr val="FFFFFF"/>
    <a:srgbClr val="D1D3D4"/>
    <a:srgbClr val="000000"/>
    <a:srgbClr val="ACA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howGuides="1">
      <p:cViewPr>
        <p:scale>
          <a:sx n="70" d="100"/>
          <a:sy n="70" d="100"/>
        </p:scale>
        <p:origin x="-1284" y="-114"/>
      </p:cViewPr>
      <p:guideLst>
        <p:guide orient="horz" pos="2568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0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3.1428571428571428</c:v>
                </c:pt>
                <c:pt idx="2" formatCode="0.0">
                  <c:v>0.7142857142857143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3.5</c:v>
                </c:pt>
                <c:pt idx="2">
                  <c:v>0.7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3.65</c:v>
                </c:pt>
                <c:pt idx="2" formatCode="0.0">
                  <c:v>1.55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73456896"/>
        <c:axId val="373458432"/>
      </c:barChart>
      <c:catAx>
        <c:axId val="373456896"/>
        <c:scaling>
          <c:orientation val="minMax"/>
        </c:scaling>
        <c:delete val="1"/>
        <c:axPos val="b"/>
        <c:majorTickMark val="out"/>
        <c:minorTickMark val="none"/>
        <c:tickLblPos val="none"/>
        <c:crossAx val="373458432"/>
        <c:crosses val="autoZero"/>
        <c:auto val="1"/>
        <c:lblAlgn val="ctr"/>
        <c:lblOffset val="100"/>
        <c:noMultiLvlLbl val="0"/>
      </c:catAx>
      <c:valAx>
        <c:axId val="373458432"/>
        <c:scaling>
          <c:orientation val="minMax"/>
          <c:max val="15"/>
          <c:min val="0"/>
        </c:scaling>
        <c:delete val="1"/>
        <c:axPos val="l"/>
        <c:numFmt formatCode="0.0" sourceLinked="1"/>
        <c:majorTickMark val="out"/>
        <c:minorTickMark val="none"/>
        <c:tickLblPos val="none"/>
        <c:crossAx val="373456896"/>
        <c:crosses val="autoZero"/>
        <c:crossBetween val="between"/>
      </c:valAx>
      <c:spPr>
        <a:noFill/>
        <a:ln w="2325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66208768"/>
        <c:axId val="266210304"/>
      </c:barChart>
      <c:catAx>
        <c:axId val="2662087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66210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621030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620876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66226304"/>
        <c:axId val="266240384"/>
      </c:barChart>
      <c:catAx>
        <c:axId val="266226304"/>
        <c:scaling>
          <c:orientation val="maxMin"/>
        </c:scaling>
        <c:delete val="1"/>
        <c:axPos val="b"/>
        <c:majorTickMark val="out"/>
        <c:minorTickMark val="none"/>
        <c:tickLblPos val="none"/>
        <c:crossAx val="266240384"/>
        <c:crosses val="autoZero"/>
        <c:auto val="1"/>
        <c:lblAlgn val="ctr"/>
        <c:lblOffset val="100"/>
        <c:noMultiLvlLbl val="0"/>
      </c:catAx>
      <c:valAx>
        <c:axId val="266240384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2662263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6"/>
                <c:pt idx="0">
                  <c:v>0.45</c:v>
                </c:pt>
                <c:pt idx="1">
                  <c:v>0</c:v>
                </c:pt>
                <c:pt idx="2">
                  <c:v>0.45</c:v>
                </c:pt>
                <c:pt idx="3">
                  <c:v>0.1</c:v>
                </c:pt>
                <c:pt idx="4">
                  <c:v>0.1</c:v>
                </c:pt>
                <c:pt idx="5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6"/>
                <c:pt idx="0">
                  <c:v>0.45</c:v>
                </c:pt>
                <c:pt idx="1">
                  <c:v>0</c:v>
                </c:pt>
                <c:pt idx="2">
                  <c:v>0.15</c:v>
                </c:pt>
                <c:pt idx="3">
                  <c:v>0</c:v>
                </c:pt>
                <c:pt idx="4">
                  <c:v>0.3</c:v>
                </c:pt>
                <c:pt idx="5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6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Poza okienkiem PI/ stanowiskiem WOM/ delegatury BAiSO</c:v>
                </c:pt>
                <c:pt idx="3">
                  <c:v>Na stolikach</c:v>
                </c:pt>
                <c:pt idx="4">
                  <c:v>W innym miejscu </c:v>
                </c:pt>
                <c:pt idx="5">
                  <c:v>Nie są dostępne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6"/>
                <c:pt idx="0">
                  <c:v>0.55000000000000004</c:v>
                </c:pt>
                <c:pt idx="1">
                  <c:v>0.05</c:v>
                </c:pt>
                <c:pt idx="2">
                  <c:v>0.45</c:v>
                </c:pt>
                <c:pt idx="3">
                  <c:v>0</c:v>
                </c:pt>
                <c:pt idx="4">
                  <c:v>0.2</c:v>
                </c:pt>
                <c:pt idx="5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66689152"/>
        <c:axId val="266695040"/>
      </c:barChart>
      <c:catAx>
        <c:axId val="2666891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66695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669504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66891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19"/>
                <c:pt idx="0">
                  <c:v>0.85</c:v>
                </c:pt>
                <c:pt idx="1">
                  <c:v>0.75</c:v>
                </c:pt>
                <c:pt idx="2">
                  <c:v>0.85</c:v>
                </c:pt>
                <c:pt idx="4">
                  <c:v>1</c:v>
                </c:pt>
                <c:pt idx="5">
                  <c:v>0.95</c:v>
                </c:pt>
                <c:pt idx="6">
                  <c:v>0.85</c:v>
                </c:pt>
                <c:pt idx="8">
                  <c:v>1</c:v>
                </c:pt>
                <c:pt idx="9">
                  <c:v>0.95</c:v>
                </c:pt>
                <c:pt idx="10">
                  <c:v>0.9</c:v>
                </c:pt>
                <c:pt idx="12">
                  <c:v>1</c:v>
                </c:pt>
                <c:pt idx="13">
                  <c:v>1</c:v>
                </c:pt>
                <c:pt idx="14">
                  <c:v>0.95</c:v>
                </c:pt>
                <c:pt idx="16">
                  <c:v>0.05</c:v>
                </c:pt>
                <c:pt idx="17">
                  <c:v>0.1</c:v>
                </c:pt>
                <c:pt idx="18">
                  <c:v>0.15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Sheet1!$C$2:$C$25</c:f>
              <c:numCache>
                <c:formatCode>0%</c:formatCode>
                <c:ptCount val="19"/>
                <c:pt idx="0">
                  <c:v>0.15</c:v>
                </c:pt>
                <c:pt idx="1">
                  <c:v>0.25</c:v>
                </c:pt>
                <c:pt idx="2">
                  <c:v>0.15</c:v>
                </c:pt>
                <c:pt idx="5">
                  <c:v>0.05</c:v>
                </c:pt>
                <c:pt idx="6">
                  <c:v>0.15</c:v>
                </c:pt>
                <c:pt idx="9">
                  <c:v>0.05</c:v>
                </c:pt>
                <c:pt idx="10">
                  <c:v>0.1</c:v>
                </c:pt>
                <c:pt idx="14">
                  <c:v>0.05</c:v>
                </c:pt>
                <c:pt idx="16">
                  <c:v>0.95</c:v>
                </c:pt>
                <c:pt idx="17">
                  <c:v>0.9</c:v>
                </c:pt>
                <c:pt idx="18">
                  <c:v>0.85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66723712"/>
        <c:axId val="266725248"/>
      </c:barChart>
      <c:catAx>
        <c:axId val="266723712"/>
        <c:scaling>
          <c:orientation val="maxMin"/>
        </c:scaling>
        <c:delete val="1"/>
        <c:axPos val="l"/>
        <c:majorTickMark val="out"/>
        <c:minorTickMark val="none"/>
        <c:tickLblPos val="none"/>
        <c:crossAx val="266725248"/>
        <c:crosses val="autoZero"/>
        <c:auto val="1"/>
        <c:lblAlgn val="ctr"/>
        <c:lblOffset val="100"/>
        <c:noMultiLvlLbl val="0"/>
      </c:catAx>
      <c:valAx>
        <c:axId val="26672524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6723712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9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Sheet1!$B$2:$B$26</c:f>
              <c:numCache>
                <c:formatCode>0%</c:formatCode>
                <c:ptCount val="20"/>
                <c:pt idx="0">
                  <c:v>0.95</c:v>
                </c:pt>
                <c:pt idx="1">
                  <c:v>0.8</c:v>
                </c:pt>
                <c:pt idx="2">
                  <c:v>0.75</c:v>
                </c:pt>
                <c:pt idx="4">
                  <c:v>0.8571428571428571</c:v>
                </c:pt>
                <c:pt idx="5">
                  <c:v>0.95</c:v>
                </c:pt>
                <c:pt idx="6">
                  <c:v>0.85</c:v>
                </c:pt>
                <c:pt idx="9">
                  <c:v>0.05</c:v>
                </c:pt>
                <c:pt idx="10">
                  <c:v>0.05</c:v>
                </c:pt>
                <c:pt idx="12">
                  <c:v>0.8571428571428571</c:v>
                </c:pt>
                <c:pt idx="13">
                  <c:v>0.95</c:v>
                </c:pt>
                <c:pt idx="14">
                  <c:v>0.85</c:v>
                </c:pt>
                <c:pt idx="16">
                  <c:v>0.95</c:v>
                </c:pt>
                <c:pt idx="17">
                  <c:v>0.9</c:v>
                </c:pt>
                <c:pt idx="18">
                  <c:v>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Sheet1!$C$2:$C$26</c:f>
              <c:numCache>
                <c:formatCode>0%</c:formatCode>
                <c:ptCount val="20"/>
                <c:pt idx="0">
                  <c:v>0.05</c:v>
                </c:pt>
                <c:pt idx="1">
                  <c:v>0.1</c:v>
                </c:pt>
                <c:pt idx="2">
                  <c:v>0.2</c:v>
                </c:pt>
                <c:pt idx="4">
                  <c:v>4.7619047619047616E-2</c:v>
                </c:pt>
                <c:pt idx="6">
                  <c:v>0.1</c:v>
                </c:pt>
                <c:pt idx="8">
                  <c:v>0.95238095238095244</c:v>
                </c:pt>
                <c:pt idx="9">
                  <c:v>0.9</c:v>
                </c:pt>
                <c:pt idx="10">
                  <c:v>0.85</c:v>
                </c:pt>
                <c:pt idx="12">
                  <c:v>9.5238095238095233E-2</c:v>
                </c:pt>
                <c:pt idx="14">
                  <c:v>0.1</c:v>
                </c:pt>
                <c:pt idx="16">
                  <c:v>0.05</c:v>
                </c:pt>
                <c:pt idx="17">
                  <c:v>0.1</c:v>
                </c:pt>
                <c:pt idx="18">
                  <c:v>0.6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elete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Sheet1!$D$2:$D$26</c:f>
              <c:numCache>
                <c:formatCode>0%</c:formatCode>
                <c:ptCount val="20"/>
                <c:pt idx="1">
                  <c:v>0.1</c:v>
                </c:pt>
                <c:pt idx="2">
                  <c:v>0.05</c:v>
                </c:pt>
                <c:pt idx="4">
                  <c:v>9.5238095238095233E-2</c:v>
                </c:pt>
                <c:pt idx="5">
                  <c:v>0.05</c:v>
                </c:pt>
                <c:pt idx="6">
                  <c:v>0.05</c:v>
                </c:pt>
                <c:pt idx="8">
                  <c:v>4.7619047619047616E-2</c:v>
                </c:pt>
                <c:pt idx="9">
                  <c:v>0.05</c:v>
                </c:pt>
                <c:pt idx="10">
                  <c:v>0.1</c:v>
                </c:pt>
                <c:pt idx="12">
                  <c:v>4.7619047619047616E-2</c:v>
                </c:pt>
                <c:pt idx="13">
                  <c:v>0.05</c:v>
                </c:pt>
                <c:pt idx="14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77040512"/>
        <c:axId val="277042304"/>
      </c:barChart>
      <c:catAx>
        <c:axId val="277040512"/>
        <c:scaling>
          <c:orientation val="maxMin"/>
        </c:scaling>
        <c:delete val="1"/>
        <c:axPos val="l"/>
        <c:majorTickMark val="out"/>
        <c:minorTickMark val="none"/>
        <c:tickLblPos val="none"/>
        <c:crossAx val="277042304"/>
        <c:crosses val="autoZero"/>
        <c:auto val="1"/>
        <c:lblAlgn val="ctr"/>
        <c:lblOffset val="100"/>
        <c:noMultiLvlLbl val="0"/>
      </c:catAx>
      <c:valAx>
        <c:axId val="27704230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77040512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4.3825760009478999E-2"/>
          <c:y val="0.94787864298724955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0606060606060623E-3"/>
          <c:w val="1"/>
          <c:h val="0.569696969696969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(N=21)</c:v>
                </c:pt>
                <c:pt idx="1">
                  <c:v>2012 (N=18)</c:v>
                </c:pt>
                <c:pt idx="2">
                  <c:v>2011 (N=8)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0.6</c:v>
                </c:pt>
                <c:pt idx="1">
                  <c:v>0.61</c:v>
                </c:pt>
                <c:pt idx="2">
                  <c:v>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3382">
              <a:noFill/>
            </a:ln>
          </c:spPr>
          <c:invertIfNegative val="0"/>
          <c:dLbls>
            <c:dLbl>
              <c:idx val="2"/>
              <c:delete val="1"/>
            </c:dLbl>
            <c:dLbl>
              <c:idx val="4"/>
              <c:layout>
                <c:manualLayout>
                  <c:x val="-7.362574987258412E-2"/>
                  <c:y val="-0.369475623598563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(N=21)</c:v>
                </c:pt>
                <c:pt idx="1">
                  <c:v>2012 (N=18)</c:v>
                </c:pt>
                <c:pt idx="2">
                  <c:v>2011 (N=8) 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0.3</c:v>
                </c:pt>
                <c:pt idx="1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(N=21)</c:v>
                </c:pt>
                <c:pt idx="1">
                  <c:v>2012 (N=18)</c:v>
                </c:pt>
                <c:pt idx="2">
                  <c:v>2011 (N=8) 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0">
                  <c:v>0.1</c:v>
                </c:pt>
                <c:pt idx="1">
                  <c:v>0.28000000000000003</c:v>
                </c:pt>
                <c:pt idx="2">
                  <c:v>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77110784"/>
        <c:axId val="277112320"/>
      </c:barChart>
      <c:catAx>
        <c:axId val="277110784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277112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71123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77110784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77269504"/>
        <c:axId val="277279488"/>
      </c:barChart>
      <c:catAx>
        <c:axId val="277269504"/>
        <c:scaling>
          <c:orientation val="maxMin"/>
        </c:scaling>
        <c:delete val="1"/>
        <c:axPos val="b"/>
        <c:majorTickMark val="out"/>
        <c:minorTickMark val="none"/>
        <c:tickLblPos val="none"/>
        <c:crossAx val="277279488"/>
        <c:crosses val="autoZero"/>
        <c:auto val="1"/>
        <c:lblAlgn val="ctr"/>
        <c:lblOffset val="100"/>
        <c:noMultiLvlLbl val="0"/>
      </c:catAx>
      <c:valAx>
        <c:axId val="27727948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772695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4699074074074074E-2"/>
                  <c:y val="3.23649337410805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0.86</c:v>
                </c:pt>
                <c:pt idx="1">
                  <c:v>0.05</c:v>
                </c:pt>
                <c:pt idx="2">
                  <c:v>0.1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</c:v>
                </c:pt>
                <c:pt idx="1">
                  <c:v>0</c:v>
                </c:pt>
                <c:pt idx="2">
                  <c:v>0.05</c:v>
                </c:pt>
                <c:pt idx="3">
                  <c:v>0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</c:v>
                </c:pt>
                <c:pt idx="1">
                  <c:v>0.05</c:v>
                </c:pt>
                <c:pt idx="2">
                  <c:v>0.05</c:v>
                </c:pt>
                <c:pt idx="3">
                  <c:v>0.05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78105088"/>
        <c:axId val="278127360"/>
      </c:barChart>
      <c:catAx>
        <c:axId val="2781050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78127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81273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7810508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730037472706625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0.95</c:v>
                </c:pt>
                <c:pt idx="1">
                  <c:v>0.85</c:v>
                </c:pt>
                <c:pt idx="2">
                  <c:v>0.95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2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chemeClr val="tx1"/>
            </a:solidFill>
            <a:ln w="23586">
              <a:noFill/>
            </a:ln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1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278543360"/>
        <c:axId val="278573824"/>
      </c:barChart>
      <c:catAx>
        <c:axId val="27854336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78573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857382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278543360"/>
        <c:crosses val="autoZero"/>
        <c:crossBetween val="between"/>
        <c:majorUnit val="1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1.2576163953833446E-3"/>
          <c:y val="0.74515793588949142"/>
          <c:w val="0.8445230329231026"/>
          <c:h val="0.23531051283619719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1.6412992311313348E-2"/>
          <c:w val="0.81374722838137559"/>
          <c:h val="0.6572542168048799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tx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(N=21*)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(N=21*)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Nie od razu, nie wyjaśnił przyczyny ani nie przeprosił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(N=21*)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2013 (N=21*)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279236992"/>
        <c:axId val="279238528"/>
      </c:barChart>
      <c:catAx>
        <c:axId val="2792369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7923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923852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279236992"/>
        <c:crosses val="autoZero"/>
        <c:crossBetween val="between"/>
        <c:majorUnit val="1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0"/>
          <c:y val="0.68759043154025457"/>
          <c:w val="1"/>
          <c:h val="0.27187829378586564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PI/ delegatur BAISO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PI/ delegatur BAISO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PI/ delegatur BAISO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0.75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407645568"/>
        <c:axId val="255185664"/>
      </c:barChart>
      <c:catAx>
        <c:axId val="4076455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55185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5518566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40764556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Sheet1!$B$2:$B$31</c:f>
              <c:numCache>
                <c:formatCode>0%</c:formatCode>
                <c:ptCount val="24"/>
                <c:pt idx="0">
                  <c:v>1</c:v>
                </c:pt>
                <c:pt idx="1">
                  <c:v>1</c:v>
                </c:pt>
                <c:pt idx="2">
                  <c:v>0.9</c:v>
                </c:pt>
                <c:pt idx="4">
                  <c:v>1</c:v>
                </c:pt>
                <c:pt idx="5">
                  <c:v>0.95</c:v>
                </c:pt>
                <c:pt idx="6">
                  <c:v>1</c:v>
                </c:pt>
                <c:pt idx="8">
                  <c:v>0.05</c:v>
                </c:pt>
                <c:pt idx="10">
                  <c:v>0.1</c:v>
                </c:pt>
                <c:pt idx="14">
                  <c:v>0.05</c:v>
                </c:pt>
                <c:pt idx="16">
                  <c:v>0.1</c:v>
                </c:pt>
                <c:pt idx="17">
                  <c:v>0.05</c:v>
                </c:pt>
                <c:pt idx="18">
                  <c:v>0.05</c:v>
                </c:pt>
                <c:pt idx="20">
                  <c:v>0.95</c:v>
                </c:pt>
                <c:pt idx="21">
                  <c:v>1</c:v>
                </c:pt>
                <c:pt idx="22">
                  <c:v>0.85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Sheet1!$C$2:$C$31</c:f>
              <c:numCache>
                <c:formatCode>General</c:formatCode>
                <c:ptCount val="24"/>
                <c:pt idx="2" formatCode="0%">
                  <c:v>0.1</c:v>
                </c:pt>
                <c:pt idx="5" formatCode="0%">
                  <c:v>0.05</c:v>
                </c:pt>
                <c:pt idx="8" formatCode="0%">
                  <c:v>0.95</c:v>
                </c:pt>
                <c:pt idx="9" formatCode="0%">
                  <c:v>1</c:v>
                </c:pt>
                <c:pt idx="10" formatCode="0%">
                  <c:v>0.9</c:v>
                </c:pt>
                <c:pt idx="12" formatCode="0%">
                  <c:v>1</c:v>
                </c:pt>
                <c:pt idx="13" formatCode="0%">
                  <c:v>1</c:v>
                </c:pt>
                <c:pt idx="14" formatCode="0%">
                  <c:v>0.95</c:v>
                </c:pt>
                <c:pt idx="16" formatCode="0%">
                  <c:v>1</c:v>
                </c:pt>
                <c:pt idx="17" formatCode="0%">
                  <c:v>0.95</c:v>
                </c:pt>
                <c:pt idx="18" formatCode="0%">
                  <c:v>0.95</c:v>
                </c:pt>
                <c:pt idx="20" formatCode="0%">
                  <c:v>0.05</c:v>
                </c:pt>
                <c:pt idx="22" formatCode="0%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Pt>
            <c:idx val="0"/>
            <c:invertIfNegative val="0"/>
            <c:bubble3D val="0"/>
          </c:dPt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Sheet1!$D$2:$D$31</c:f>
              <c:numCache>
                <c:formatCode>General</c:formatCode>
                <c:ptCount val="2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80478848"/>
        <c:axId val="280480384"/>
      </c:barChart>
      <c:catAx>
        <c:axId val="280478848"/>
        <c:scaling>
          <c:orientation val="maxMin"/>
        </c:scaling>
        <c:delete val="1"/>
        <c:axPos val="l"/>
        <c:majorTickMark val="out"/>
        <c:minorTickMark val="none"/>
        <c:tickLblPos val="none"/>
        <c:crossAx val="280480384"/>
        <c:crosses val="autoZero"/>
        <c:auto val="1"/>
        <c:lblAlgn val="ctr"/>
        <c:lblOffset val="100"/>
        <c:noMultiLvlLbl val="0"/>
      </c:catAx>
      <c:valAx>
        <c:axId val="2804803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047884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6254629629629629"/>
          <c:w val="0.847735262287025"/>
          <c:h val="3.745370370370370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4654823428079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dLbl>
              <c:idx val="1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1"/>
                <c:pt idx="0">
                  <c:v>0.71</c:v>
                </c:pt>
                <c:pt idx="1">
                  <c:v>0.7</c:v>
                </c:pt>
                <c:pt idx="2">
                  <c:v>0.45</c:v>
                </c:pt>
                <c:pt idx="4">
                  <c:v>0.95</c:v>
                </c:pt>
                <c:pt idx="5">
                  <c:v>1</c:v>
                </c:pt>
                <c:pt idx="6">
                  <c:v>0.95</c:v>
                </c:pt>
                <c:pt idx="9">
                  <c:v>0.15</c:v>
                </c:pt>
                <c:pt idx="10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1"/>
                <c:pt idx="0">
                  <c:v>0.28999999999999998</c:v>
                </c:pt>
                <c:pt idx="1">
                  <c:v>0.3</c:v>
                </c:pt>
                <c:pt idx="2">
                  <c:v>0.55000000000000004</c:v>
                </c:pt>
                <c:pt idx="4">
                  <c:v>0.05</c:v>
                </c:pt>
                <c:pt idx="6">
                  <c:v>0.05</c:v>
                </c:pt>
                <c:pt idx="8">
                  <c:v>1</c:v>
                </c:pt>
                <c:pt idx="9">
                  <c:v>0.85</c:v>
                </c:pt>
                <c:pt idx="10">
                  <c:v>0.9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80779776"/>
        <c:axId val="280789760"/>
      </c:barChart>
      <c:catAx>
        <c:axId val="280779776"/>
        <c:scaling>
          <c:orientation val="maxMin"/>
        </c:scaling>
        <c:delete val="1"/>
        <c:axPos val="l"/>
        <c:majorTickMark val="out"/>
        <c:minorTickMark val="none"/>
        <c:tickLblPos val="none"/>
        <c:crossAx val="280789760"/>
        <c:crosses val="autoZero"/>
        <c:auto val="1"/>
        <c:lblAlgn val="ctr"/>
        <c:lblOffset val="100"/>
        <c:noMultiLvlLbl val="0"/>
      </c:catAx>
      <c:valAx>
        <c:axId val="2807897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077977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8.6214233682315067E-2"/>
          <c:y val="0.92442850990525405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81028096"/>
        <c:axId val="281029632"/>
      </c:barChart>
      <c:catAx>
        <c:axId val="281028096"/>
        <c:scaling>
          <c:orientation val="maxMin"/>
        </c:scaling>
        <c:delete val="1"/>
        <c:axPos val="b"/>
        <c:majorTickMark val="out"/>
        <c:minorTickMark val="none"/>
        <c:tickLblPos val="none"/>
        <c:crossAx val="281029632"/>
        <c:crosses val="autoZero"/>
        <c:auto val="1"/>
        <c:lblAlgn val="ctr"/>
        <c:lblOffset val="100"/>
        <c:noMultiLvlLbl val="0"/>
      </c:catAx>
      <c:valAx>
        <c:axId val="28102963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8102809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4"/>
                <c:pt idx="0">
                  <c:v>0.76190476190476186</c:v>
                </c:pt>
                <c:pt idx="1">
                  <c:v>9.5238095238095233E-2</c:v>
                </c:pt>
                <c:pt idx="2">
                  <c:v>0.14000000000000001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4"/>
                <c:pt idx="0">
                  <c:v>0.65</c:v>
                </c:pt>
                <c:pt idx="1">
                  <c:v>0.05</c:v>
                </c:pt>
                <c:pt idx="2">
                  <c:v>0.3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Nie dotyczy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4"/>
                <c:pt idx="0">
                  <c:v>0.75</c:v>
                </c:pt>
                <c:pt idx="1">
                  <c:v>0.1</c:v>
                </c:pt>
                <c:pt idx="2">
                  <c:v>0.15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1224704"/>
        <c:axId val="281226240"/>
      </c:barChart>
      <c:catAx>
        <c:axId val="2812247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1226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122624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122470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97608886862E-2"/>
          <c:y val="5.9422750424448369E-2"/>
          <c:w val="0.58692115679056589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(N=21*)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3"/>
                <c:pt idx="1">
                  <c:v>0.25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(N=21*)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3"/>
                <c:pt idx="0">
                  <c:v>0.56999999999999995</c:v>
                </c:pt>
                <c:pt idx="1">
                  <c:v>0.45</c:v>
                </c:pt>
                <c:pt idx="2">
                  <c:v>0.65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14887">
              <a:noFill/>
            </a:ln>
          </c:spPr>
          <c:invertIfNegative val="0"/>
          <c:dLbls>
            <c:dLbl>
              <c:idx val="0"/>
              <c:layout>
                <c:manualLayout>
                  <c:x val="1.0405225096348445E-2"/>
                  <c:y val="-1.71343918389272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3"/>
                <c:pt idx="0">
                  <c:v>2013 (N=21*)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3"/>
                <c:pt idx="0">
                  <c:v>0.43</c:v>
                </c:pt>
                <c:pt idx="1">
                  <c:v>0.3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281257472"/>
        <c:axId val="281259008"/>
      </c:barChart>
      <c:catAx>
        <c:axId val="281257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1259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125900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281257472"/>
        <c:crosses val="autoZero"/>
        <c:crossBetween val="between"/>
      </c:valAx>
      <c:spPr>
        <a:noFill/>
        <a:ln w="14887">
          <a:noFill/>
        </a:ln>
      </c:spPr>
    </c:plotArea>
    <c:legend>
      <c:legendPos val="r"/>
      <c:layout/>
      <c:overlay val="0"/>
      <c:spPr>
        <a:noFill/>
        <a:ln w="14887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81537920"/>
        <c:axId val="283665536"/>
      </c:barChart>
      <c:catAx>
        <c:axId val="281537920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283665536"/>
        <c:crosses val="autoZero"/>
        <c:auto val="1"/>
        <c:lblAlgn val="ctr"/>
        <c:lblOffset val="100"/>
        <c:noMultiLvlLbl val="0"/>
      </c:catAx>
      <c:valAx>
        <c:axId val="28366553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815379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0.90476190476190477</c:v>
                </c:pt>
                <c:pt idx="1">
                  <c:v>0</c:v>
                </c:pt>
                <c:pt idx="2">
                  <c:v>9.5238095238095233E-2</c:v>
                </c:pt>
                <c:pt idx="3">
                  <c:v>4.7619047619047616E-2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0.85</c:v>
                </c:pt>
                <c:pt idx="1">
                  <c:v>0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4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0.8</c:v>
                </c:pt>
                <c:pt idx="1">
                  <c:v>0.1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5822336"/>
        <c:axId val="285844608"/>
      </c:barChart>
      <c:catAx>
        <c:axId val="28582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5844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584460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582233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3"/>
              <c:layout/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0.14285714285714288</c:v>
                </c:pt>
                <c:pt idx="1">
                  <c:v>4.7619047619047616E-2</c:v>
                </c:pt>
                <c:pt idx="2">
                  <c:v>0</c:v>
                </c:pt>
                <c:pt idx="3">
                  <c:v>0.80952380952380953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</c:v>
                </c:pt>
                <c:pt idx="1">
                  <c:v>0.1</c:v>
                </c:pt>
                <c:pt idx="2">
                  <c:v>0</c:v>
                </c:pt>
                <c:pt idx="3">
                  <c:v>0.7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</c:v>
                </c:pt>
                <c:pt idx="1">
                  <c:v>0.1</c:v>
                </c:pt>
                <c:pt idx="2">
                  <c:v>0.15</c:v>
                </c:pt>
                <c:pt idx="3">
                  <c:v>0.75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5871488"/>
        <c:axId val="285881472"/>
      </c:barChart>
      <c:catAx>
        <c:axId val="2858714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5881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58814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587148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85970432"/>
        <c:axId val="285971968"/>
      </c:barChart>
      <c:catAx>
        <c:axId val="285970432"/>
        <c:scaling>
          <c:orientation val="maxMin"/>
        </c:scaling>
        <c:delete val="1"/>
        <c:axPos val="b"/>
        <c:majorTickMark val="out"/>
        <c:minorTickMark val="none"/>
        <c:tickLblPos val="none"/>
        <c:crossAx val="285971968"/>
        <c:crosses val="autoZero"/>
        <c:auto val="1"/>
        <c:lblAlgn val="ctr"/>
        <c:lblOffset val="100"/>
        <c:noMultiLvlLbl val="0"/>
      </c:catAx>
      <c:valAx>
        <c:axId val="28597196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859704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0.8571428571428571</c:v>
                </c:pt>
                <c:pt idx="1">
                  <c:v>0.5714285714285714</c:v>
                </c:pt>
                <c:pt idx="2">
                  <c:v>0.76190476190476186</c:v>
                </c:pt>
                <c:pt idx="3">
                  <c:v>0.33333333333333331</c:v>
                </c:pt>
                <c:pt idx="4">
                  <c:v>4.7619047619047616E-2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0.75</c:v>
                </c:pt>
                <c:pt idx="1">
                  <c:v>0.55000000000000004</c:v>
                </c:pt>
                <c:pt idx="2">
                  <c:v>0.8</c:v>
                </c:pt>
                <c:pt idx="3">
                  <c:v>0.45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</c:v>
                </c:pt>
                <c:pt idx="1">
                  <c:v>0.4</c:v>
                </c:pt>
                <c:pt idx="2">
                  <c:v>0.5</c:v>
                </c:pt>
                <c:pt idx="3">
                  <c:v>0.25</c:v>
                </c:pt>
                <c:pt idx="4">
                  <c:v>0.15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6261248"/>
        <c:axId val="286262784"/>
      </c:barChart>
      <c:catAx>
        <c:axId val="2862612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6262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26278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626124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61702784"/>
        <c:axId val="261704320"/>
      </c:barChart>
      <c:catAx>
        <c:axId val="261702784"/>
        <c:scaling>
          <c:orientation val="maxMin"/>
        </c:scaling>
        <c:delete val="1"/>
        <c:axPos val="b"/>
        <c:majorTickMark val="out"/>
        <c:minorTickMark val="none"/>
        <c:tickLblPos val="none"/>
        <c:crossAx val="261704320"/>
        <c:crosses val="autoZero"/>
        <c:auto val="1"/>
        <c:lblAlgn val="ctr"/>
        <c:lblOffset val="100"/>
        <c:noMultiLvlLbl val="0"/>
      </c:catAx>
      <c:valAx>
        <c:axId val="261704320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26170278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86344704"/>
        <c:axId val="286346240"/>
      </c:barChart>
      <c:catAx>
        <c:axId val="286344704"/>
        <c:scaling>
          <c:orientation val="maxMin"/>
        </c:scaling>
        <c:delete val="1"/>
        <c:axPos val="b"/>
        <c:majorTickMark val="out"/>
        <c:minorTickMark val="none"/>
        <c:tickLblPos val="none"/>
        <c:crossAx val="286346240"/>
        <c:crosses val="autoZero"/>
        <c:auto val="1"/>
        <c:lblAlgn val="ctr"/>
        <c:lblOffset val="100"/>
        <c:noMultiLvlLbl val="0"/>
      </c:catAx>
      <c:valAx>
        <c:axId val="286346240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863447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0.23809523809523811</c:v>
                </c:pt>
                <c:pt idx="1">
                  <c:v>0.23809523809523811</c:v>
                </c:pt>
                <c:pt idx="2">
                  <c:v>4.7619047619047616E-2</c:v>
                </c:pt>
                <c:pt idx="3">
                  <c:v>0</c:v>
                </c:pt>
                <c:pt idx="4">
                  <c:v>0.47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0.2</c:v>
                </c:pt>
                <c:pt idx="1">
                  <c:v>0.25</c:v>
                </c:pt>
                <c:pt idx="2">
                  <c:v>0.05</c:v>
                </c:pt>
                <c:pt idx="3">
                  <c:v>0</c:v>
                </c:pt>
                <c:pt idx="4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0.4</c:v>
                </c:pt>
                <c:pt idx="1">
                  <c:v>0.05</c:v>
                </c:pt>
                <c:pt idx="2">
                  <c:v>0</c:v>
                </c:pt>
                <c:pt idx="3">
                  <c:v>0.05</c:v>
                </c:pt>
                <c:pt idx="4">
                  <c:v>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6377856"/>
        <c:axId val="286379392"/>
      </c:barChart>
      <c:catAx>
        <c:axId val="2863778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6379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37939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637785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/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  <c:pt idx="3">
                  <c:v>Brak opłat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(N=10)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  <c:pt idx="3">
                  <c:v>Brak opłat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0.5</c:v>
                </c:pt>
                <c:pt idx="1">
                  <c:v>0.3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  <c:pt idx="3">
                  <c:v>Brak opłat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0.55000000000000004</c:v>
                </c:pt>
                <c:pt idx="1">
                  <c:v>0.3</c:v>
                </c:pt>
                <c:pt idx="2">
                  <c:v>0.15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6492928"/>
        <c:axId val="286502912"/>
      </c:barChart>
      <c:catAx>
        <c:axId val="286492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6502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50291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649292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86900992"/>
        <c:axId val="286902528"/>
      </c:barChart>
      <c:catAx>
        <c:axId val="286900992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286902528"/>
        <c:crosses val="autoZero"/>
        <c:auto val="1"/>
        <c:lblAlgn val="ctr"/>
        <c:lblOffset val="100"/>
        <c:noMultiLvlLbl val="0"/>
      </c:catAx>
      <c:valAx>
        <c:axId val="28690252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8690099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4"/>
                <c:pt idx="0">
                  <c:v>Tak, w kasie </c:v>
                </c:pt>
                <c:pt idx="1">
                  <c:v>Tak, w banku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4"/>
                <c:pt idx="0">
                  <c:v>0.2857142857142857</c:v>
                </c:pt>
                <c:pt idx="1">
                  <c:v>0.1</c:v>
                </c:pt>
                <c:pt idx="2">
                  <c:v>0</c:v>
                </c:pt>
                <c:pt idx="3">
                  <c:v>0.66666666666666663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4"/>
                <c:pt idx="0">
                  <c:v>Tak, w kasie </c:v>
                </c:pt>
                <c:pt idx="1">
                  <c:v>Tak, w banku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4"/>
                <c:pt idx="0">
                  <c:v>0.35</c:v>
                </c:pt>
                <c:pt idx="1">
                  <c:v>0</c:v>
                </c:pt>
                <c:pt idx="2">
                  <c:v>0.05</c:v>
                </c:pt>
                <c:pt idx="3">
                  <c:v>0.6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4"/>
                <c:pt idx="0">
                  <c:v>Tak, w kasie </c:v>
                </c:pt>
                <c:pt idx="1">
                  <c:v>Tak, w banku</c:v>
                </c:pt>
                <c:pt idx="2">
                  <c:v>W ogóle nie poinformował o miejscu uiszczenia opłaty </c:v>
                </c:pt>
                <c:pt idx="3">
                  <c:v>Nie dotyczy 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4"/>
                <c:pt idx="0">
                  <c:v>0.15</c:v>
                </c:pt>
                <c:pt idx="1">
                  <c:v>0</c:v>
                </c:pt>
                <c:pt idx="2">
                  <c:v>0.1</c:v>
                </c:pt>
                <c:pt idx="3">
                  <c:v>0.75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8752384"/>
        <c:axId val="288753920"/>
      </c:barChart>
      <c:catAx>
        <c:axId val="2887523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8753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87539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875238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0.61904761904761907</c:v>
                </c:pt>
                <c:pt idx="1">
                  <c:v>4.7619047619047616E-2</c:v>
                </c:pt>
                <c:pt idx="2">
                  <c:v>0.33333333333333337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</c:v>
                </c:pt>
                <c:pt idx="1">
                  <c:v>0.1</c:v>
                </c:pt>
                <c:pt idx="2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0.65</c:v>
                </c:pt>
                <c:pt idx="1">
                  <c:v>0.05</c:v>
                </c:pt>
                <c:pt idx="2">
                  <c:v>0.3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8993664"/>
        <c:axId val="288995200"/>
      </c:barChart>
      <c:catAx>
        <c:axId val="2889936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88995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899520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899366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45675523349436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8"/>
                <c:pt idx="0">
                  <c:v>0.52380952380952384</c:v>
                </c:pt>
                <c:pt idx="1">
                  <c:v>0.6</c:v>
                </c:pt>
                <c:pt idx="2">
                  <c:v>0.5</c:v>
                </c:pt>
                <c:pt idx="4">
                  <c:v>0.38095238095238093</c:v>
                </c:pt>
                <c:pt idx="5">
                  <c:v>0.15</c:v>
                </c:pt>
                <c:pt idx="6">
                  <c:v>0.35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8"/>
                <c:pt idx="0">
                  <c:v>0.47619047619047622</c:v>
                </c:pt>
                <c:pt idx="1">
                  <c:v>0.4</c:v>
                </c:pt>
                <c:pt idx="2">
                  <c:v>0.5</c:v>
                </c:pt>
                <c:pt idx="4">
                  <c:v>0.61904761904761907</c:v>
                </c:pt>
                <c:pt idx="5">
                  <c:v>0.85</c:v>
                </c:pt>
                <c:pt idx="6">
                  <c:v>0.65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89094272"/>
        <c:axId val="289096064"/>
      </c:barChart>
      <c:catAx>
        <c:axId val="289094272"/>
        <c:scaling>
          <c:orientation val="maxMin"/>
        </c:scaling>
        <c:delete val="1"/>
        <c:axPos val="l"/>
        <c:majorTickMark val="out"/>
        <c:minorTickMark val="none"/>
        <c:tickLblPos val="none"/>
        <c:crossAx val="289096064"/>
        <c:crosses val="autoZero"/>
        <c:auto val="1"/>
        <c:lblAlgn val="ctr"/>
        <c:lblOffset val="100"/>
        <c:noMultiLvlLbl val="0"/>
      </c:catAx>
      <c:valAx>
        <c:axId val="28909606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9094272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86426488614836006"/>
          <c:w val="0.847735262287025"/>
          <c:h val="6.4972512165224164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8045641975308641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0.1</c:v>
                </c:pt>
                <c:pt idx="1">
                  <c:v>0.05</c:v>
                </c:pt>
                <c:pt idx="2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0.9</c:v>
                </c:pt>
                <c:pt idx="1">
                  <c:v>0.95</c:v>
                </c:pt>
                <c:pt idx="2">
                  <c:v>0.8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89167232"/>
        <c:axId val="289168768"/>
      </c:barChart>
      <c:catAx>
        <c:axId val="289167232"/>
        <c:scaling>
          <c:orientation val="maxMin"/>
        </c:scaling>
        <c:delete val="1"/>
        <c:axPos val="l"/>
        <c:majorTickMark val="out"/>
        <c:minorTickMark val="none"/>
        <c:tickLblPos val="none"/>
        <c:crossAx val="289168768"/>
        <c:crosses val="autoZero"/>
        <c:auto val="1"/>
        <c:lblAlgn val="ctr"/>
        <c:lblOffset val="100"/>
        <c:noMultiLvlLbl val="0"/>
      </c:catAx>
      <c:valAx>
        <c:axId val="28916876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9167232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b"/>
      <c:layout/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89222656"/>
        <c:axId val="289224192"/>
      </c:barChart>
      <c:catAx>
        <c:axId val="289222656"/>
        <c:scaling>
          <c:orientation val="maxMin"/>
        </c:scaling>
        <c:delete val="1"/>
        <c:axPos val="b"/>
        <c:majorTickMark val="out"/>
        <c:minorTickMark val="none"/>
        <c:tickLblPos val="none"/>
        <c:crossAx val="289224192"/>
        <c:crosses val="autoZero"/>
        <c:auto val="1"/>
        <c:lblAlgn val="ctr"/>
        <c:lblOffset val="100"/>
        <c:noMultiLvlLbl val="0"/>
      </c:catAx>
      <c:valAx>
        <c:axId val="28922419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8922265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zadowolony(na) ze sposobu obsługi przez urzędnika?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0.95</c:v>
                </c:pt>
                <c:pt idx="2">
                  <c:v>0.85</c:v>
                </c:pt>
                <c:pt idx="3">
                  <c:v>0.95</c:v>
                </c:pt>
                <c:pt idx="4">
                  <c:v>0.95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zadowolony(na) ze sposobu obsługi przez urzędnika?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</c:v>
                </c:pt>
                <c:pt idx="1">
                  <c:v>1</c:v>
                </c:pt>
                <c:pt idx="2">
                  <c:v>0.95</c:v>
                </c:pt>
                <c:pt idx="3">
                  <c:v>0.95</c:v>
                </c:pt>
                <c:pt idx="4">
                  <c:v>0.95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zadowolony(na) ze sposobu obsługi przez urzędnika?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0.95</c:v>
                </c:pt>
                <c:pt idx="2">
                  <c:v>1</c:v>
                </c:pt>
                <c:pt idx="3">
                  <c:v>0.95</c:v>
                </c:pt>
                <c:pt idx="4">
                  <c:v>0.85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89329152"/>
        <c:axId val="289330688"/>
      </c:barChart>
      <c:catAx>
        <c:axId val="289329152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289330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933068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893291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Nie ma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0.85</c:v>
                </c:pt>
                <c:pt idx="1">
                  <c:v>0.15</c:v>
                </c:pt>
                <c:pt idx="2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Nie ma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0.85</c:v>
                </c:pt>
                <c:pt idx="1">
                  <c:v>0.25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Nie ma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0.9</c:v>
                </c:pt>
                <c:pt idx="1">
                  <c:v>0.05</c:v>
                </c:pt>
                <c:pt idx="2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61911680"/>
        <c:axId val="261913216"/>
      </c:barChart>
      <c:catAx>
        <c:axId val="2619116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61913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191321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191168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661157024793432E-3"/>
          <c:w val="0.9992373868132729"/>
          <c:h val="0.8904958677685959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9"/>
                <c:pt idx="0">
                  <c:v>2011 (N=19)</c:v>
                </c:pt>
                <c:pt idx="1">
                  <c:v>2012 (N=20)</c:v>
                </c:pt>
                <c:pt idx="2">
                  <c:v>2013 (N=21)</c:v>
                </c:pt>
                <c:pt idx="4">
                  <c:v>2011 (N=19)</c:v>
                </c:pt>
                <c:pt idx="5">
                  <c:v>2012 (N=20)</c:v>
                </c:pt>
                <c:pt idx="6">
                  <c:v>2013 (N=21)</c:v>
                </c:pt>
                <c:pt idx="8">
                  <c:v>2011 (N=19)</c:v>
                </c:pt>
                <c:pt idx="9">
                  <c:v>2012 (N=20)</c:v>
                </c:pt>
                <c:pt idx="10">
                  <c:v>2013 (N=21)</c:v>
                </c:pt>
                <c:pt idx="12">
                  <c:v>2011 (N=19)</c:v>
                </c:pt>
                <c:pt idx="13">
                  <c:v>2012 (N=20)</c:v>
                </c:pt>
                <c:pt idx="14">
                  <c:v>2013 (N=21)</c:v>
                </c:pt>
                <c:pt idx="16">
                  <c:v>2011 (N=19)</c:v>
                </c:pt>
                <c:pt idx="17">
                  <c:v>2012 (N=20)</c:v>
                </c:pt>
                <c:pt idx="18">
                  <c:v>2013 (N=21)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0.5</c:v>
                </c:pt>
                <c:pt idx="1">
                  <c:v>0.4</c:v>
                </c:pt>
                <c:pt idx="2">
                  <c:v>0.52380952380952384</c:v>
                </c:pt>
                <c:pt idx="4">
                  <c:v>0.55000000000000004</c:v>
                </c:pt>
                <c:pt idx="5">
                  <c:v>0.6</c:v>
                </c:pt>
                <c:pt idx="6">
                  <c:v>0.7142857142857143</c:v>
                </c:pt>
                <c:pt idx="8">
                  <c:v>0.6</c:v>
                </c:pt>
                <c:pt idx="9">
                  <c:v>0.55000000000000004</c:v>
                </c:pt>
                <c:pt idx="10">
                  <c:v>0.66666666666666674</c:v>
                </c:pt>
                <c:pt idx="12">
                  <c:v>0.6</c:v>
                </c:pt>
                <c:pt idx="13">
                  <c:v>0.75</c:v>
                </c:pt>
                <c:pt idx="14">
                  <c:v>0.76190476190476186</c:v>
                </c:pt>
                <c:pt idx="16">
                  <c:v>0.55000000000000004</c:v>
                </c:pt>
                <c:pt idx="17">
                  <c:v>0.65</c:v>
                </c:pt>
                <c:pt idx="18">
                  <c:v>0.66666666666666674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9"/>
                <c:pt idx="0">
                  <c:v>2011 (N=19)</c:v>
                </c:pt>
                <c:pt idx="1">
                  <c:v>2012 (N=20)</c:v>
                </c:pt>
                <c:pt idx="2">
                  <c:v>2013 (N=21)</c:v>
                </c:pt>
                <c:pt idx="4">
                  <c:v>2011 (N=19)</c:v>
                </c:pt>
                <c:pt idx="5">
                  <c:v>2012 (N=20)</c:v>
                </c:pt>
                <c:pt idx="6">
                  <c:v>2013 (N=21)</c:v>
                </c:pt>
                <c:pt idx="8">
                  <c:v>2011 (N=19)</c:v>
                </c:pt>
                <c:pt idx="9">
                  <c:v>2012 (N=20)</c:v>
                </c:pt>
                <c:pt idx="10">
                  <c:v>2013 (N=21)</c:v>
                </c:pt>
                <c:pt idx="12">
                  <c:v>2011 (N=19)</c:v>
                </c:pt>
                <c:pt idx="13">
                  <c:v>2012 (N=20)</c:v>
                </c:pt>
                <c:pt idx="14">
                  <c:v>2013 (N=21)</c:v>
                </c:pt>
                <c:pt idx="16">
                  <c:v>2011 (N=19)</c:v>
                </c:pt>
                <c:pt idx="17">
                  <c:v>2012 (N=20)</c:v>
                </c:pt>
                <c:pt idx="18">
                  <c:v>2013 (N=21)</c:v>
                </c:pt>
              </c:strCache>
            </c:strRef>
          </c:cat>
          <c:val>
            <c:numRef>
              <c:f>Sheet1!$C$2:$C$20</c:f>
              <c:numCache>
                <c:formatCode>0%</c:formatCode>
                <c:ptCount val="19"/>
                <c:pt idx="0">
                  <c:v>0.35</c:v>
                </c:pt>
                <c:pt idx="1">
                  <c:v>0.55000000000000004</c:v>
                </c:pt>
                <c:pt idx="2">
                  <c:v>0.42857142857142855</c:v>
                </c:pt>
                <c:pt idx="4">
                  <c:v>0.4</c:v>
                </c:pt>
                <c:pt idx="5">
                  <c:v>0.35</c:v>
                </c:pt>
                <c:pt idx="6">
                  <c:v>0.23809523809523811</c:v>
                </c:pt>
                <c:pt idx="8">
                  <c:v>0.4</c:v>
                </c:pt>
                <c:pt idx="9">
                  <c:v>0.4</c:v>
                </c:pt>
                <c:pt idx="10">
                  <c:v>0.19047619047619047</c:v>
                </c:pt>
                <c:pt idx="12">
                  <c:v>0.35</c:v>
                </c:pt>
                <c:pt idx="13">
                  <c:v>0.25</c:v>
                </c:pt>
                <c:pt idx="14">
                  <c:v>0.19047619047619047</c:v>
                </c:pt>
                <c:pt idx="16">
                  <c:v>0.35</c:v>
                </c:pt>
                <c:pt idx="17">
                  <c:v>0.3</c:v>
                </c:pt>
                <c:pt idx="18">
                  <c:v>0.28571428571428575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chemeClr val="accent4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9"/>
                <c:pt idx="0">
                  <c:v>2011 (N=19)</c:v>
                </c:pt>
                <c:pt idx="1">
                  <c:v>2012 (N=20)</c:v>
                </c:pt>
                <c:pt idx="2">
                  <c:v>2013 (N=21)</c:v>
                </c:pt>
                <c:pt idx="4">
                  <c:v>2011 (N=19)</c:v>
                </c:pt>
                <c:pt idx="5">
                  <c:v>2012 (N=20)</c:v>
                </c:pt>
                <c:pt idx="6">
                  <c:v>2013 (N=21)</c:v>
                </c:pt>
                <c:pt idx="8">
                  <c:v>2011 (N=19)</c:v>
                </c:pt>
                <c:pt idx="9">
                  <c:v>2012 (N=20)</c:v>
                </c:pt>
                <c:pt idx="10">
                  <c:v>2013 (N=21)</c:v>
                </c:pt>
                <c:pt idx="12">
                  <c:v>2011 (N=19)</c:v>
                </c:pt>
                <c:pt idx="13">
                  <c:v>2012 (N=20)</c:v>
                </c:pt>
                <c:pt idx="14">
                  <c:v>2013 (N=21)</c:v>
                </c:pt>
                <c:pt idx="16">
                  <c:v>2011 (N=19)</c:v>
                </c:pt>
                <c:pt idx="17">
                  <c:v>2012 (N=20)</c:v>
                </c:pt>
                <c:pt idx="18">
                  <c:v>2013 (N=21)</c:v>
                </c:pt>
              </c:strCache>
            </c:strRef>
          </c:cat>
          <c:val>
            <c:numRef>
              <c:f>Sheet1!$D$2:$D$20</c:f>
              <c:numCache>
                <c:formatCode>0%</c:formatCode>
                <c:ptCount val="19"/>
                <c:pt idx="0">
                  <c:v>0.15</c:v>
                </c:pt>
                <c:pt idx="1">
                  <c:v>0.05</c:v>
                </c:pt>
                <c:pt idx="4">
                  <c:v>0.05</c:v>
                </c:pt>
                <c:pt idx="5">
                  <c:v>0.05</c:v>
                </c:pt>
                <c:pt idx="6">
                  <c:v>4.7619047619047616E-2</c:v>
                </c:pt>
                <c:pt idx="9">
                  <c:v>0.05</c:v>
                </c:pt>
                <c:pt idx="10">
                  <c:v>0.14285714285714288</c:v>
                </c:pt>
                <c:pt idx="12">
                  <c:v>0.05</c:v>
                </c:pt>
                <c:pt idx="14">
                  <c:v>4.7619047619047616E-2</c:v>
                </c:pt>
                <c:pt idx="16">
                  <c:v>0.1</c:v>
                </c:pt>
                <c:pt idx="17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C0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463"/>
                  <c:y val="-2.44702087736613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Sheet1!$A$2:$A$20</c:f>
              <c:strCache>
                <c:ptCount val="19"/>
                <c:pt idx="0">
                  <c:v>2011 (N=19)</c:v>
                </c:pt>
                <c:pt idx="1">
                  <c:v>2012 (N=20)</c:v>
                </c:pt>
                <c:pt idx="2">
                  <c:v>2013 (N=21)</c:v>
                </c:pt>
                <c:pt idx="4">
                  <c:v>2011 (N=19)</c:v>
                </c:pt>
                <c:pt idx="5">
                  <c:v>2012 (N=20)</c:v>
                </c:pt>
                <c:pt idx="6">
                  <c:v>2013 (N=21)</c:v>
                </c:pt>
                <c:pt idx="8">
                  <c:v>2011 (N=19)</c:v>
                </c:pt>
                <c:pt idx="9">
                  <c:v>2012 (N=20)</c:v>
                </c:pt>
                <c:pt idx="10">
                  <c:v>2013 (N=21)</c:v>
                </c:pt>
                <c:pt idx="12">
                  <c:v>2011 (N=19)</c:v>
                </c:pt>
                <c:pt idx="13">
                  <c:v>2012 (N=20)</c:v>
                </c:pt>
                <c:pt idx="14">
                  <c:v>2013 (N=21)</c:v>
                </c:pt>
                <c:pt idx="16">
                  <c:v>2011 (N=19)</c:v>
                </c:pt>
                <c:pt idx="17">
                  <c:v>2012 (N=20)</c:v>
                </c:pt>
                <c:pt idx="18">
                  <c:v>2013 (N=21)</c:v>
                </c:pt>
              </c:strCache>
            </c:strRef>
          </c:cat>
          <c:val>
            <c:numRef>
              <c:f>Sheet1!$E$2:$E$20</c:f>
              <c:numCache>
                <c:formatCode>General</c:formatCode>
                <c:ptCount val="19"/>
                <c:pt idx="2" formatCode="0%">
                  <c:v>4.7619047619047616E-2</c:v>
                </c:pt>
                <c:pt idx="18" formatCode="0%">
                  <c:v>4.7619047619047616E-2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289497856"/>
        <c:axId val="289499392"/>
      </c:barChart>
      <c:catAx>
        <c:axId val="2894978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89499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9499392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289497856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79"/>
          <c:w val="0.98589065255732011"/>
          <c:h val="6.014955970740343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(N=18)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61929600"/>
        <c:axId val="261935488"/>
      </c:barChart>
      <c:catAx>
        <c:axId val="2619296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61935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193548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192960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(N=18)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0.95</c:v>
                </c:pt>
                <c:pt idx="2">
                  <c:v>0.94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(N=18)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  <c:pt idx="2">
                  <c:v>0.06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(N=19)</c:v>
                </c:pt>
                <c:pt idx="2">
                  <c:v>2011 (N=18)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61954176"/>
        <c:axId val="261964160"/>
      </c:barChart>
      <c:catAx>
        <c:axId val="2619541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6196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196416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195417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1.4</c:v>
                </c:pt>
                <c:pt idx="2" formatCode="0.0">
                  <c:v>3.05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62430720"/>
        <c:axId val="262432256"/>
      </c:barChart>
      <c:catAx>
        <c:axId val="262430720"/>
        <c:scaling>
          <c:orientation val="maxMin"/>
        </c:scaling>
        <c:delete val="1"/>
        <c:axPos val="b"/>
        <c:majorTickMark val="out"/>
        <c:minorTickMark val="none"/>
        <c:tickLblPos val="none"/>
        <c:crossAx val="262432256"/>
        <c:crosses val="autoZero"/>
        <c:auto val="1"/>
        <c:lblAlgn val="ctr"/>
        <c:lblOffset val="100"/>
        <c:noMultiLvlLbl val="0"/>
      </c:catAx>
      <c:valAx>
        <c:axId val="262432256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2624307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069"/>
          <c:y val="7.2600468758932141E-2"/>
          <c:w val="0.71113053531118531"/>
          <c:h val="0.21982221460012577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4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0.25</c:v>
                </c:pt>
                <c:pt idx="2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0.9</c:v>
                </c:pt>
                <c:pt idx="1">
                  <c:v>0.35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0">
                  <c:v>1</c:v>
                </c:pt>
                <c:pt idx="1">
                  <c:v>0.3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62451200"/>
        <c:axId val="262452736"/>
      </c:barChart>
      <c:catAx>
        <c:axId val="2624512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62452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245273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24512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3"/>
                <c:pt idx="0">
                  <c:v>2013 (N=20)</c:v>
                </c:pt>
                <c:pt idx="1">
                  <c:v>2012 (N=20)</c:v>
                </c:pt>
                <c:pt idx="2">
                  <c:v>2011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66040832"/>
        <c:axId val="266042368"/>
      </c:barChart>
      <c:catAx>
        <c:axId val="2660408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66042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6604236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66040832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0.00668</cdr:x>
      <cdr:y>0.58947</cdr:y>
    </cdr:from>
    <cdr:to>
      <cdr:x>0.38046</cdr:x>
      <cdr:y>1</cdr:y>
    </cdr:to>
    <cdr:sp macro="" textlink="">
      <cdr:nvSpPr>
        <cdr:cNvPr id="2" name="pole tekstowe 17"/>
        <cdr:cNvSpPr txBox="1"/>
      </cdr:nvSpPr>
      <cdr:spPr>
        <a:xfrm xmlns:a="http://schemas.openxmlformats.org/drawingml/2006/main">
          <a:off x="50800" y="6479501"/>
          <a:ext cx="2844602" cy="43088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l-PL"/>
          </a:defPPr>
          <a:lvl1pPr marL="0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46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91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737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983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229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474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720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966" algn="l" defTabSz="9144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100" dirty="0" smtClean="0"/>
            <a:t>* W niektórych sytuacjach audytorzy byli obsługiwani przez dwóch urzędników.</a:t>
          </a:r>
          <a:endParaRPr lang="pl-PL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605C5-4689-4961-9C0C-172EFBF6030A}" type="datetimeFigureOut">
              <a:rPr lang="pl-PL" smtClean="0"/>
              <a:t>2014-02-06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B9D62-D7BA-4375-868A-1A1F6D8ECFD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8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0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ACADAE"/>
                </a:solidFill>
                <a:latin typeface="+mn-lt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D9FA-31DE-451B-A13A-42FD8C137E37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7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CA6B-397E-41DA-876E-D10B9A7ACBAC}" type="datetime1">
              <a:rPr lang="pl-PL" smtClean="0"/>
              <a:t>2014-02-06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91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RC: 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17F0-9891-475F-AB62-0E4DD4A06A9C}" type="datetime1">
              <a:rPr lang="pl-PL" smtClean="0"/>
              <a:t>2014-02-06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4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RC: 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82" y="273113"/>
            <a:ext cx="3008835" cy="1162319"/>
          </a:xfrm>
          <a:prstGeom prst="rect">
            <a:avLst/>
          </a:prstGeom>
        </p:spPr>
        <p:txBody>
          <a:bodyPr tIns="122400" bIns="122400" anchor="b"/>
          <a:lstStyle>
            <a:lvl1pPr algn="l">
              <a:defRPr sz="2000" b="1" cap="all" baseline="0"/>
            </a:lvl1pPr>
          </a:lstStyle>
          <a:p>
            <a:r>
              <a:rPr lang="pl-PL" dirty="0" smtClean="0"/>
              <a:t>Tytuł zawartości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671" y="273116"/>
            <a:ext cx="5112638" cy="585446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82" y="1435435"/>
            <a:ext cx="3008835" cy="4692149"/>
          </a:xfrm>
          <a:noFill/>
        </p:spPr>
        <p:txBody>
          <a:bodyPr tIns="122400" bIns="122400"/>
          <a:lstStyle>
            <a:lvl1pPr marL="0" indent="0">
              <a:buNone/>
              <a:defRPr sz="1400" baseline="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l-PL" dirty="0" smtClean="0"/>
              <a:t>Opis zawartości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03D-0944-4A2B-8BE7-AAE467CAD308}" type="datetime1">
              <a:rPr lang="pl-PL" smtClean="0"/>
              <a:t>2014-02-06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RC: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599" y="4801714"/>
            <a:ext cx="5487353" cy="5668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599" y="612919"/>
            <a:ext cx="5487353" cy="4115753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156" indent="0">
              <a:buNone/>
              <a:defRPr sz="2800"/>
            </a:lvl2pPr>
            <a:lvl3pPr marL="914307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3" indent="0">
              <a:buNone/>
              <a:defRPr sz="2000"/>
            </a:lvl6pPr>
            <a:lvl7pPr marL="2742924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599" y="5368581"/>
            <a:ext cx="5487353" cy="805048"/>
          </a:xfrm>
          <a:noFill/>
        </p:spPr>
        <p:txBody>
          <a:bodyPr/>
          <a:lstStyle>
            <a:lvl1pPr marL="0" indent="0">
              <a:buNone/>
              <a:defRPr sz="140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4136-B027-41CE-805F-6C429DBD2A0E}" type="datetime1">
              <a:rPr lang="pl-PL" smtClean="0"/>
              <a:t>2014-02-06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4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Bo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1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lang="pl-PL" sz="1400" kern="1200" baseline="0" dirty="0" smtClean="0">
                <a:solidFill>
                  <a:srgbClr val="ACADAE"/>
                </a:solidFill>
                <a:latin typeface="+mn-lt"/>
                <a:ea typeface="+mn-ea"/>
                <a:cs typeface="+mn-cs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565F-BDD4-421B-B51B-0CBD21F9CC36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1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851" r="358" b="-1"/>
          <a:stretch/>
        </p:blipFill>
        <p:spPr>
          <a:xfrm>
            <a:off x="3059113" y="0"/>
            <a:ext cx="6084000" cy="900231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7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Pod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17" r="166"/>
          <a:stretch/>
        </p:blipFill>
        <p:spPr>
          <a:xfrm>
            <a:off x="5984311" y="0"/>
            <a:ext cx="3161277" cy="900000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4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tuł i zawartość (tło podstawow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D87F-DC19-4E90-B808-6268A35119D9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C: Tytuł slajdu"/>
          <p:cNvSpPr txBox="1">
            <a:spLocks/>
          </p:cNvSpPr>
          <p:nvPr userDrawn="1"/>
        </p:nvSpPr>
        <p:spPr>
          <a:xfrm>
            <a:off x="900386" y="1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Spis </a:t>
            </a:r>
            <a:r>
              <a:rPr lang="pl-PL" b="0" dirty="0" smtClean="0">
                <a:latin typeface="+mn-lt"/>
              </a:rPr>
              <a:t>treści</a:t>
            </a:r>
            <a:endParaRPr lang="pl-PL" b="0" dirty="0">
              <a:latin typeface="+mn-lt"/>
            </a:endParaRPr>
          </a:p>
        </p:txBody>
      </p:sp>
      <p:sp>
        <p:nvSpPr>
          <p:cNvPr id="3" name="SmartArt Placeholder 2"/>
          <p:cNvSpPr>
            <a:spLocks noGrp="1"/>
          </p:cNvSpPr>
          <p:nvPr>
            <p:ph type="dgm" sz="quarter" idx="13"/>
          </p:nvPr>
        </p:nvSpPr>
        <p:spPr>
          <a:xfrm>
            <a:off x="457200" y="1630363"/>
            <a:ext cx="8231188" cy="446405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6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K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ł\Desktop\ARC\__ok\LAPTOP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94" y="1989634"/>
            <a:ext cx="7249908" cy="421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2186065" y="2349674"/>
            <a:ext cx="4901470" cy="3202620"/>
          </a:xfrm>
          <a:noFill/>
        </p:spPr>
        <p:txBody>
          <a:bodyPr/>
          <a:lstStyle>
            <a:lvl1pPr>
              <a:defRPr baseline="0"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82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9007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6C1-1170-4B85-8B6E-87798A11EA3B}" type="datetime1">
              <a:rPr lang="pl-PL" smtClean="0"/>
              <a:t>2014-02-06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889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79" y="1535469"/>
            <a:ext cx="4040890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Pierwszy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79" y="2175381"/>
            <a:ext cx="4040890" cy="3952203"/>
          </a:xfrm>
          <a:noFill/>
        </p:spPr>
        <p:txBody>
          <a:bodyPr/>
          <a:lstStyle>
            <a:lvl1pPr>
              <a:defRPr sz="240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834" y="1535469"/>
            <a:ext cx="4042477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Drugi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834" y="2175381"/>
            <a:ext cx="4042477" cy="3952203"/>
          </a:xfrm>
          <a:noFill/>
        </p:spPr>
        <p:txBody>
          <a:bodyPr/>
          <a:lstStyle>
            <a:lvl1pPr>
              <a:defRPr sz="2400" baseline="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A1AE-07B3-4F3D-911E-9C672AD81868}" type="datetime1">
              <a:rPr lang="pl-PL" smtClean="0"/>
              <a:t>2014-02-06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74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113600" cy="423000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l">
              <a:defRPr sz="1200">
                <a:solidFill>
                  <a:srgbClr val="808285"/>
                </a:solidFill>
              </a:defRPr>
            </a:lvl1pPr>
          </a:lstStyle>
          <a:p>
            <a:fld id="{78682ED9-3191-4374-A414-4179BC9DFF8C}" type="datetime1">
              <a:rPr lang="pl-PL" smtClean="0"/>
              <a:t>2014-02-06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745" y="6357822"/>
            <a:ext cx="2896103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4340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E41A-66FF-4AB2-8B89-6C45467D7F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25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89" r:id="rId2"/>
    <p:sldLayoutId id="2147483891" r:id="rId3"/>
    <p:sldLayoutId id="2147483902" r:id="rId4"/>
    <p:sldLayoutId id="2147483890" r:id="rId5"/>
    <p:sldLayoutId id="2147483905" r:id="rId6"/>
    <p:sldLayoutId id="2147483903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307" rtl="0" eaLnBrk="1" latinLnBrk="0" hangingPunct="1">
        <a:spcBef>
          <a:spcPct val="0"/>
        </a:spcBef>
        <a:buNone/>
        <a:tabLst>
          <a:tab pos="2066925" algn="l"/>
        </a:tabLst>
        <a:defRPr sz="3800" b="1" kern="1200" baseline="0">
          <a:solidFill>
            <a:srgbClr val="808285"/>
          </a:solidFill>
          <a:latin typeface="+mj-lt"/>
          <a:ea typeface="+mj-ea"/>
          <a:cs typeface="+mj-cs"/>
        </a:defRPr>
      </a:lvl1pPr>
    </p:titleStyle>
    <p:bodyStyle>
      <a:lvl1pPr marL="342864" indent="-342864" algn="l" defTabSz="914307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808285"/>
          </a:solidFill>
          <a:latin typeface="+mn-lt"/>
          <a:ea typeface="+mn-ea"/>
          <a:cs typeface="+mn-cs"/>
        </a:defRPr>
      </a:lvl1pPr>
      <a:lvl2pPr marL="742874" indent="-285723" algn="l" defTabSz="91430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08285"/>
          </a:solidFill>
          <a:latin typeface="+mn-lt"/>
          <a:ea typeface="+mn-ea"/>
          <a:cs typeface="+mn-cs"/>
        </a:defRPr>
      </a:lvl2pPr>
      <a:lvl3pPr marL="1142884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08285"/>
          </a:solidFill>
          <a:latin typeface="+mn-lt"/>
          <a:ea typeface="+mn-ea"/>
          <a:cs typeface="+mn-cs"/>
        </a:defRPr>
      </a:lvl3pPr>
      <a:lvl4pPr marL="1600040" indent="-228577" algn="l" defTabSz="9143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08285"/>
          </a:solidFill>
          <a:latin typeface="+mn-lt"/>
          <a:ea typeface="+mn-ea"/>
          <a:cs typeface="+mn-cs"/>
        </a:defRPr>
      </a:lvl4pPr>
      <a:lvl5pPr marL="2057195" indent="-228577" algn="l" defTabSz="9143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08285"/>
          </a:solidFill>
          <a:latin typeface="+mn-lt"/>
          <a:ea typeface="+mn-ea"/>
          <a:cs typeface="+mn-cs"/>
        </a:defRPr>
      </a:lvl5pPr>
      <a:lvl6pPr marL="251434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TAJEMNICZY KLIENT</a:t>
            </a:r>
            <a:br>
              <a:rPr lang="pl-PL" dirty="0"/>
            </a:br>
            <a:r>
              <a:rPr lang="pl-PL" dirty="0"/>
              <a:t>URZĄD DZIELNICY </a:t>
            </a:r>
            <a:r>
              <a:rPr lang="pl-PL" dirty="0" smtClean="0"/>
              <a:t>ŻOLIBORZ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4562" y="5229994"/>
            <a:ext cx="5759326" cy="612000"/>
          </a:xfrm>
        </p:spPr>
        <p:txBody>
          <a:bodyPr>
            <a:noAutofit/>
          </a:bodyPr>
          <a:lstStyle/>
          <a:p>
            <a:r>
              <a:rPr lang="pl-PL" sz="1800" b="1" dirty="0" smtClean="0">
                <a:solidFill>
                  <a:srgbClr val="808285"/>
                </a:solidFill>
              </a:rPr>
              <a:t>RAPORT DLA</a:t>
            </a:r>
            <a:br>
              <a:rPr lang="pl-PL" sz="1800" b="1" dirty="0" smtClean="0">
                <a:solidFill>
                  <a:srgbClr val="808285"/>
                </a:solidFill>
              </a:rPr>
            </a:br>
            <a:r>
              <a:rPr lang="pl-PL" sz="1800" b="1" dirty="0" smtClean="0">
                <a:solidFill>
                  <a:srgbClr val="808285"/>
                </a:solidFill>
              </a:rPr>
              <a:t>URZĘDU M.ST. WARSZAWY</a:t>
            </a:r>
            <a:endParaRPr lang="pl-PL" sz="1800" b="1" dirty="0">
              <a:solidFill>
                <a:srgbClr val="808285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109917" y="6357822"/>
            <a:ext cx="2133971" cy="365210"/>
          </a:xfrm>
        </p:spPr>
        <p:txBody>
          <a:bodyPr/>
          <a:lstStyle/>
          <a:p>
            <a:r>
              <a:rPr lang="pl-PL" b="1" dirty="0" smtClean="0">
                <a:solidFill>
                  <a:srgbClr val="808285"/>
                </a:solidFill>
              </a:rPr>
              <a:t>Warszawa, Grudzień 2013</a:t>
            </a:r>
            <a:endParaRPr lang="pl-PL" b="1" dirty="0">
              <a:solidFill>
                <a:srgbClr val="80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7091999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Żoliborz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(4)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formularze / wnioski</a:t>
            </a:r>
            <a:r>
              <a:rPr lang="pl-PL" sz="1200" b="1" dirty="0"/>
              <a:t>?</a:t>
            </a: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2705279"/>
              </p:ext>
            </p:extLst>
          </p:nvPr>
        </p:nvGraphicFramePr>
        <p:xfrm>
          <a:off x="614469" y="2422082"/>
          <a:ext cx="7557812" cy="273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8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Żoliborz</a:t>
            </a:r>
            <a:r>
              <a:rPr lang="pl-PL" sz="4200" b="1" dirty="0" smtClean="0"/>
              <a:t/>
            </a:r>
            <a:br>
              <a:rPr lang="pl-PL" sz="4200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(5)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 </a:t>
            </a:r>
            <a:r>
              <a:rPr lang="pl-PL" sz="1200" b="1" dirty="0"/>
              <a:t>na terenie urzędu są w miejscu, w którym łatwo je zauważyć</a:t>
            </a:r>
            <a:r>
              <a:rPr lang="pl-PL" sz="1200" b="1" dirty="0" smtClean="0"/>
              <a:t>?</a:t>
            </a:r>
            <a:endParaRPr lang="pl-PL" sz="12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062883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749463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8640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4505476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Żoliborz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(6)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wzory wypełnionych </a:t>
            </a:r>
            <a:r>
              <a:rPr lang="pl-PL" sz="1200" b="1" u="sng" dirty="0"/>
              <a:t>formularzy / wniosków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8042912"/>
              </p:ext>
            </p:extLst>
          </p:nvPr>
        </p:nvGraphicFramePr>
        <p:xfrm>
          <a:off x="614469" y="2422082"/>
          <a:ext cx="7557812" cy="43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Żoliborz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(7)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985233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170160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263770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1" name="pole tekstowe 6"/>
          <p:cNvSpPr txBox="1">
            <a:spLocks noChangeArrowheads="1"/>
          </p:cNvSpPr>
          <p:nvPr/>
        </p:nvSpPr>
        <p:spPr bwMode="auto">
          <a:xfrm>
            <a:off x="7732325" y="359214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2" name="pole tekstowe 6"/>
          <p:cNvSpPr txBox="1">
            <a:spLocks noChangeArrowheads="1"/>
          </p:cNvSpPr>
          <p:nvPr/>
        </p:nvSpPr>
        <p:spPr bwMode="auto">
          <a:xfrm>
            <a:off x="7732325" y="4528253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3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 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34" name="Łącznik prosty 15"/>
          <p:cNvCxnSpPr/>
          <p:nvPr/>
        </p:nvCxnSpPr>
        <p:spPr>
          <a:xfrm flipH="1">
            <a:off x="396330" y="249369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Łącznik prosty 18"/>
          <p:cNvCxnSpPr/>
          <p:nvPr/>
        </p:nvCxnSpPr>
        <p:spPr>
          <a:xfrm flipH="1">
            <a:off x="396330" y="345379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Łącznik prosty 19"/>
          <p:cNvCxnSpPr/>
          <p:nvPr/>
        </p:nvCxnSpPr>
        <p:spPr>
          <a:xfrm flipH="1">
            <a:off x="396330" y="441390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Łącznik prosty 20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383945"/>
              </p:ext>
            </p:extLst>
          </p:nvPr>
        </p:nvGraphicFramePr>
        <p:xfrm>
          <a:off x="108298" y="1666058"/>
          <a:ext cx="2808000" cy="46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odległość blatów  stolików od wzorów wypełnionych formularzy/  wniosków na tablicach w skoroszytach jest odpowiednia?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blatów  stolików do pisania formularzy  wniosków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miejsc siedzących dla oczekujących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działa system numerkowy?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któryś z pracowników podszedł i zaoferował pomoc?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7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ytuł 1"/>
          <p:cNvSpPr txBox="1">
            <a:spLocks/>
          </p:cNvSpPr>
          <p:nvPr/>
        </p:nvSpPr>
        <p:spPr>
          <a:xfrm>
            <a:off x="1692474" y="1413570"/>
            <a:ext cx="684525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wygląd Zewnętrzny urzędnika i jego stanowisko </a:t>
            </a:r>
            <a:r>
              <a:rPr lang="pl-PL" dirty="0" smtClean="0"/>
              <a:t>pracy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Wygląd zewnętrzny urzędnika i jego stanowisko pracy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4173133"/>
              </p:ext>
            </p:extLst>
          </p:nvPr>
        </p:nvGraphicFramePr>
        <p:xfrm>
          <a:off x="2916611" y="1341562"/>
          <a:ext cx="4793756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47970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30889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14176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395218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285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680381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18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8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22712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06975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2593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09526"/>
              </p:ext>
            </p:extLst>
          </p:nvPr>
        </p:nvGraphicFramePr>
        <p:xfrm>
          <a:off x="108298" y="1393295"/>
          <a:ext cx="2808000" cy="50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jest ubrany „na służbowo”?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jest porządek?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są naczynia?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znajdują się tylko przedmioty związane z pracą?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ma identyfikator z imieniem  i nazwiskiem?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Gdzie umieszczony był identyfikator?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86184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1872578" y="5374010"/>
            <a:ext cx="756000" cy="43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0009" tIns="46805" rIns="414041" bIns="46805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046155"/>
              </p:ext>
            </p:extLst>
          </p:nvPr>
        </p:nvGraphicFramePr>
        <p:xfrm>
          <a:off x="2915167" y="5658644"/>
          <a:ext cx="4795200" cy="129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69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Zachowanie urzędnika wobec interesanta</a:t>
            </a:r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4140746" y="2061642"/>
            <a:ext cx="4525280" cy="1054218"/>
            <a:chOff x="757332" y="5363944"/>
            <a:chExt cx="7610400" cy="1054218"/>
          </a:xfrm>
        </p:grpSpPr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53647543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Zachowanie urzędnika wobec </a:t>
            </a:r>
            <a:r>
              <a:rPr lang="pl-PL" sz="3100" b="1" dirty="0" smtClean="0">
                <a:solidFill>
                  <a:schemeClr val="accent5"/>
                </a:solidFill>
              </a:rPr>
              <a:t>interesanta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651897"/>
              </p:ext>
            </p:extLst>
          </p:nvPr>
        </p:nvGraphicFramePr>
        <p:xfrm>
          <a:off x="5149138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794" y="1631325"/>
            <a:ext cx="3332741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przywitał Cię?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0858" y="1631325"/>
            <a:ext cx="4750413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podjął się obsługi sprawy?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533510"/>
              </p:ext>
            </p:extLst>
          </p:nvPr>
        </p:nvGraphicFramePr>
        <p:xfrm>
          <a:off x="4356770" y="2440202"/>
          <a:ext cx="1800000" cy="403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 w uprzejmy sposób</a:t>
                      </a:r>
                    </a:p>
                  </a:txBody>
                  <a:tcPr marL="6400" marR="6400" marT="64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 mnie uprzejmie, ale użył innych słów</a:t>
                      </a:r>
                    </a:p>
                  </a:txBody>
                  <a:tcPr marL="6400" marR="6400" marT="64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pomóc”, ale nie było to uprzejme</a:t>
                      </a:r>
                    </a:p>
                  </a:txBody>
                  <a:tcPr marL="6400" marR="6400" marT="64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przywitał, ale użył innych słów a powitanie nie było uprzejme</a:t>
                      </a:r>
                    </a:p>
                  </a:txBody>
                  <a:tcPr marL="6400" marR="6400" marT="64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Nie przywitał mnie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ogóle</a:t>
                      </a:r>
                    </a:p>
                  </a:txBody>
                  <a:tcPr marL="6400" marR="6400" marT="64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00858" y="3933850"/>
            <a:ext cx="3561381" cy="45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rozpoczął obsługę sprawy od razu? </a:t>
            </a: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546162"/>
              </p:ext>
            </p:extLst>
          </p:nvPr>
        </p:nvGraphicFramePr>
        <p:xfrm>
          <a:off x="324322" y="2022944"/>
          <a:ext cx="3985317" cy="188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725188"/>
              </p:ext>
            </p:extLst>
          </p:nvPr>
        </p:nvGraphicFramePr>
        <p:xfrm>
          <a:off x="324322" y="4331704"/>
          <a:ext cx="3985317" cy="2194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3346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18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Zachowanie urzędnika wobec interesanta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9503153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644550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4222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2143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4006410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798498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590586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391963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1423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36925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Łącznik prosty 20"/>
          <p:cNvCxnSpPr/>
          <p:nvPr/>
        </p:nvCxnSpPr>
        <p:spPr>
          <a:xfrm flipH="1">
            <a:off x="396330" y="551857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01216"/>
              </p:ext>
            </p:extLst>
          </p:nvPr>
        </p:nvGraphicFramePr>
        <p:xfrm>
          <a:off x="108298" y="1558138"/>
          <a:ext cx="2808000" cy="49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podczas rozmowy starał się podtrzymywać kontakt wzrokowy z Tobą?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mówił wyraźnie?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zajmował się prywatnymi sprawami?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jadł posiłek / pił herbatę, kawę lub inny napój?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okazywał zniecierpliwienie?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uprzejmie Cię pożegnał?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955271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3510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obsługa </a:t>
            </a:r>
            <a:r>
              <a:rPr lang="pl-PL" dirty="0"/>
              <a:t>przedstawionej </a:t>
            </a:r>
            <a:r>
              <a:rPr lang="pl-PL" dirty="0" smtClean="0"/>
              <a:t>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Spis treści</a:t>
            </a:r>
            <a:endParaRPr lang="pl-PL" b="1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24026" y="1989633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 dirty="0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 dirty="0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24026" y="2925751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  Otoczenie - wygląd urzędu	</a:t>
            </a:r>
            <a:r>
              <a:rPr lang="pl-PL" sz="1400" b="1" dirty="0" smtClean="0">
                <a:solidFill>
                  <a:schemeClr val="bg1"/>
                </a:solidFill>
                <a:cs typeface="Tahoma" pitchFamily="34" charset="0"/>
              </a:rPr>
              <a:t>	</a:t>
            </a: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			 </a:t>
            </a:r>
            <a:r>
              <a:rPr lang="en-US" sz="1400" b="1" dirty="0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 dirty="0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 dirty="0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24026" y="3393810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24026" y="3861869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24026" y="4329928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24026" y="4797986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724026" y="2457692"/>
            <a:ext cx="7878543" cy="3600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20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Obsługa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483721"/>
              </p:ext>
            </p:extLst>
          </p:nvPr>
        </p:nvGraphicFramePr>
        <p:xfrm>
          <a:off x="2916611" y="1722596"/>
          <a:ext cx="4793756" cy="473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92129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50180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130100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916494"/>
              </p:ext>
            </p:extLst>
          </p:nvPr>
        </p:nvGraphicFramePr>
        <p:xfrm>
          <a:off x="108298" y="1989634"/>
          <a:ext cx="2808000" cy="44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1044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dopytywał o szczegóły przedstawionej przez Ciebie sprawy?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8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używał zrozumiałej terminologii?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32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opuszczał stanowisko pracy w trakcie rozmowy z Tobą?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16287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900147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329457"/>
              </p:ext>
            </p:extLst>
          </p:nvPr>
        </p:nvGraphicFramePr>
        <p:xfrm>
          <a:off x="972874" y="2674146"/>
          <a:ext cx="4320000" cy="31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631325"/>
            <a:ext cx="3332741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zaproponował wyjaśnienie formularza/ wniosku / lub wyjaśnił, jak go wypełnić?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631325"/>
            <a:ext cx="4750413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666141"/>
              </p:ext>
            </p:extLst>
          </p:nvPr>
        </p:nvGraphicFramePr>
        <p:xfrm>
          <a:off x="108298" y="2601541"/>
          <a:ext cx="1800000" cy="2410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Wydał druk </a:t>
                      </a:r>
                    </a:p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formularza / wniosku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gdzie znaleźć formularz / wniosek na terenie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422794"/>
              </p:ext>
            </p:extLst>
          </p:nvPr>
        </p:nvGraphicFramePr>
        <p:xfrm>
          <a:off x="5662008" y="2280178"/>
          <a:ext cx="2946912" cy="436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25489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56201603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Prostokąt 20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</a:t>
            </a:r>
            <a:r>
              <a:rPr lang="pl-PL" sz="3100" b="1" dirty="0" smtClean="0">
                <a:solidFill>
                  <a:schemeClr val="accent5"/>
                </a:solidFill>
              </a:rPr>
              <a:t>Obsługa przedstawionej 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0803774"/>
              </p:ext>
            </p:extLst>
          </p:nvPr>
        </p:nvGraphicFramePr>
        <p:xfrm>
          <a:off x="684362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716328"/>
              </p:ext>
            </p:extLst>
          </p:nvPr>
        </p:nvGraphicFramePr>
        <p:xfrm>
          <a:off x="5436890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599967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podczas wyjaśniania przedstawionej sprawy wydał kartę informacyjną?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599967"/>
            <a:ext cx="3958325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podczas wyjaśniania przedstawionej przez Ciebie sprawy...?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079741"/>
              </p:ext>
            </p:extLst>
          </p:nvPr>
        </p:nvGraphicFramePr>
        <p:xfrm>
          <a:off x="36290" y="2422130"/>
          <a:ext cx="1800000" cy="3958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Wyjaśniał sprawę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„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z głowy”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kartami informacyjnymi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komputerem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Korzystał z pomocy innych urzędników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703994"/>
              </p:ext>
            </p:extLst>
          </p:nvPr>
        </p:nvGraphicFramePr>
        <p:xfrm>
          <a:off x="4652906" y="2422130"/>
          <a:ext cx="1800000" cy="3207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Dał Ci kartę informacyjną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 gdzie możesz znaleźć kartę informacyjną na terenie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Powiedział, że taka karta informacyjna jest dostępna na stronie internetowej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Nie wspomniał o karcie informacyjnej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34875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1620466" y="1413570"/>
            <a:ext cx="6917258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</a:t>
            </a:r>
            <a:br>
              <a:rPr lang="pl-PL" dirty="0" smtClean="0"/>
            </a:br>
            <a:r>
              <a:rPr lang="pl-PL" dirty="0" smtClean="0"/>
              <a:t>sposób załatwienia przedstawionej </a:t>
            </a:r>
            <a:r>
              <a:rPr lang="pl-PL" dirty="0"/>
              <a:t>sprawy</a:t>
            </a:r>
          </a:p>
        </p:txBody>
      </p:sp>
    </p:spTree>
    <p:extLst>
      <p:ext uri="{BB962C8B-B14F-4D97-AF65-F5344CB8AC3E}">
        <p14:creationId xmlns:p14="http://schemas.microsoft.com/office/powerpoint/2010/main" val="1279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480727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24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(1)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Sprawy, o których urzędnik poinformował sam (</a:t>
            </a:r>
            <a:r>
              <a:rPr lang="pl-PL" sz="1200" b="1" u="sng" dirty="0" smtClean="0"/>
              <a:t>bez dopytywania</a:t>
            </a:r>
            <a:r>
              <a:rPr lang="pl-PL" sz="1200" b="1" dirty="0" smtClean="0"/>
              <a:t>)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6515507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17"/>
          <p:cNvSpPr txBox="1"/>
          <p:nvPr/>
        </p:nvSpPr>
        <p:spPr>
          <a:xfrm>
            <a:off x="4608512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33792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931692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7" name="Prostokąt 2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(2)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8980984"/>
              </p:ext>
            </p:extLst>
          </p:nvPr>
        </p:nvGraphicFramePr>
        <p:xfrm>
          <a:off x="972874" y="2566743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286115"/>
              </p:ext>
            </p:extLst>
          </p:nvPr>
        </p:nvGraphicFramePr>
        <p:xfrm>
          <a:off x="180306" y="2494138"/>
          <a:ext cx="1800000" cy="403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sumy tylko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mi spontanicznie żadnej informacji na temat opłat\braku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382474"/>
              </p:ext>
            </p:extLst>
          </p:nvPr>
        </p:nvGraphicFramePr>
        <p:xfrm>
          <a:off x="5221346" y="2566743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418869"/>
              </p:ext>
            </p:extLst>
          </p:nvPr>
        </p:nvGraphicFramePr>
        <p:xfrm>
          <a:off x="4404885" y="2494138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wymienił wszystkie opłaty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o opłatach, których nie wymienił wcześniej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odpowiedział na pytanie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</a:t>
            </a:r>
            <a:r>
              <a:rPr lang="pl-PL" u="sng" dirty="0" smtClean="0"/>
              <a:t>po dopytaniu</a:t>
            </a:r>
            <a:r>
              <a:rPr lang="pl-PL" dirty="0" smtClean="0"/>
              <a:t> urzędnik</a:t>
            </a:r>
            <a:r>
              <a:rPr lang="pl-PL" dirty="0"/>
              <a:t>...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83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W jaki sposób urzędnik </a:t>
            </a:r>
            <a:r>
              <a:rPr lang="pl-PL" sz="1200" b="1" u="sng" dirty="0" smtClean="0"/>
              <a:t>spontanicznie</a:t>
            </a:r>
            <a:r>
              <a:rPr lang="pl-PL" sz="1200" b="1" dirty="0" smtClean="0"/>
              <a:t>, </a:t>
            </a:r>
            <a:r>
              <a:rPr lang="pl-PL" sz="1200" b="1" dirty="0"/>
              <a:t>bez Twojego </a:t>
            </a:r>
            <a:r>
              <a:rPr lang="pl-PL" sz="1200" b="1" dirty="0" smtClean="0"/>
              <a:t>dopytywania </a:t>
            </a:r>
            <a:r>
              <a:rPr lang="pl-PL" sz="1200" b="1" dirty="0"/>
              <a:t>poinformował Cię o opłatach/braku opłat, </a:t>
            </a:r>
            <a:r>
              <a:rPr lang="pl-PL" sz="1200" b="1" dirty="0" smtClean="0"/>
              <a:t>jakie </a:t>
            </a:r>
            <a:r>
              <a:rPr lang="pl-PL" sz="1200" b="1" dirty="0"/>
              <a:t>są wymagane przy załatwianiu przedstawionej przez Ciebie sprawy? </a:t>
            </a:r>
          </a:p>
        </p:txBody>
      </p:sp>
      <p:sp>
        <p:nvSpPr>
          <p:cNvPr id="14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1694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37644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7" name="Prostokąt 2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26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Urzędnik: Sposób załatwienia przedstawionej </a:t>
            </a:r>
            <a:r>
              <a:rPr lang="pl-PL" sz="3100" b="1" dirty="0" smtClean="0">
                <a:solidFill>
                  <a:schemeClr val="accent5"/>
                </a:solidFill>
              </a:rPr>
              <a:t>sprawy (3)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299031"/>
              </p:ext>
            </p:extLst>
          </p:nvPr>
        </p:nvGraphicFramePr>
        <p:xfrm>
          <a:off x="1044402" y="2493690"/>
          <a:ext cx="4464496" cy="31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768770"/>
              </p:ext>
            </p:extLst>
          </p:nvPr>
        </p:nvGraphicFramePr>
        <p:xfrm>
          <a:off x="5149338" y="2587562"/>
          <a:ext cx="4320000" cy="23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69984"/>
              </p:ext>
            </p:extLst>
          </p:nvPr>
        </p:nvGraphicFramePr>
        <p:xfrm>
          <a:off x="4332877" y="2514957"/>
          <a:ext cx="180000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prawidłowo mnie poinformował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ale nieprawidłowo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mnie nie poinformował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743983"/>
            <a:ext cx="3332741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poinformował o terminie odpowiedzi na przedstawioną sprawę?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743983"/>
            <a:ext cx="3814309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poinformował, gdzie można uiścić opłatę?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193706"/>
              </p:ext>
            </p:extLst>
          </p:nvPr>
        </p:nvGraphicFramePr>
        <p:xfrm>
          <a:off x="108298" y="2593100"/>
          <a:ext cx="1872208" cy="29249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/>
              </a:tblGrid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kasie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banku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7481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nie poinformował o miejscu uiszczenia opłaty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82483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3297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 smtClean="0">
                <a:solidFill>
                  <a:schemeClr val="accent5"/>
                </a:solidFill>
              </a:rPr>
              <a:t>Urzędnik: Sposób załatwiania przedstawionej sprawy (4)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2697412"/>
              </p:ext>
            </p:extLst>
          </p:nvPr>
        </p:nvGraphicFramePr>
        <p:xfrm>
          <a:off x="2916611" y="1722597"/>
          <a:ext cx="4793756" cy="323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84928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414800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274116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882515"/>
              </p:ext>
            </p:extLst>
          </p:nvPr>
        </p:nvGraphicFramePr>
        <p:xfrm>
          <a:off x="108298" y="1989634"/>
          <a:ext cx="280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upewnił się, że zrozumiałeś(</a:t>
                      </a:r>
                      <a:r>
                        <a:rPr lang="pl-PL" sz="12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aś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) jego /jej wyjaśnienia?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poinformował Cię, że istnieje możliwość telefonicznego poinformowania o odbiorze decyzji?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odczuwałeś(</a:t>
                      </a:r>
                      <a:r>
                        <a:rPr lang="pl-PL" sz="1200" b="1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aś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) niechęć ze strony urzędnika?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156644"/>
              </p:ext>
            </p:extLst>
          </p:nvPr>
        </p:nvGraphicFramePr>
        <p:xfrm>
          <a:off x="2924286" y="5158154"/>
          <a:ext cx="4793756" cy="15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110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81733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(5)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382122"/>
            <a:ext cx="2880320" cy="360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Zsumowane odpowiedzi „zdecydowanie TAK” i „raczej TAK”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4871272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609633"/>
              </p:ext>
            </p:extLst>
          </p:nvPr>
        </p:nvGraphicFramePr>
        <p:xfrm>
          <a:off x="180546" y="2439467"/>
          <a:ext cx="2160000" cy="39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890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238280" y="5557190"/>
            <a:ext cx="8568952" cy="77400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7"/>
          <p:cNvSpPr txBox="1"/>
          <p:nvPr/>
        </p:nvSpPr>
        <p:spPr>
          <a:xfrm>
            <a:off x="4608512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37630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29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200" b="1" dirty="0" smtClean="0"/>
              <a:t>Urząd Dzielnicy Żoliborz</a:t>
            </a:r>
            <a:br>
              <a:rPr lang="pl-PL" sz="4200" b="1" dirty="0" smtClean="0"/>
            </a:br>
            <a:r>
              <a:rPr lang="pl-PL" sz="3100" b="1" dirty="0">
                <a:solidFill>
                  <a:schemeClr val="accent5"/>
                </a:solidFill>
              </a:rPr>
              <a:t>U</a:t>
            </a:r>
            <a:r>
              <a:rPr lang="pl-PL" sz="3100" b="1" dirty="0" smtClean="0">
                <a:solidFill>
                  <a:schemeClr val="accent5"/>
                </a:solidFill>
              </a:rPr>
              <a:t>rzędnik: Sposób załatwienia przedstawionej sprawy (6)</a:t>
            </a:r>
            <a:endParaRPr lang="pl-PL" sz="31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963098"/>
              </p:ext>
            </p:extLst>
          </p:nvPr>
        </p:nvGraphicFramePr>
        <p:xfrm>
          <a:off x="180546" y="2029050"/>
          <a:ext cx="2160000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435506"/>
              </p:ext>
            </p:extLst>
          </p:nvPr>
        </p:nvGraphicFramePr>
        <p:xfrm>
          <a:off x="2473450" y="2057876"/>
          <a:ext cx="5040000" cy="454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206164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pole tekstowe 6"/>
          <p:cNvSpPr txBox="1">
            <a:spLocks noChangeArrowheads="1"/>
          </p:cNvSpPr>
          <p:nvPr/>
        </p:nvSpPr>
        <p:spPr bwMode="auto">
          <a:xfrm>
            <a:off x="7732325" y="2925738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3789834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45819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 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N=20)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1" name="Łącznik prosty 15"/>
          <p:cNvCxnSpPr/>
          <p:nvPr/>
        </p:nvCxnSpPr>
        <p:spPr>
          <a:xfrm flipH="1">
            <a:off x="396330" y="278172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Łącznik prosty 18"/>
          <p:cNvCxnSpPr/>
          <p:nvPr/>
        </p:nvCxnSpPr>
        <p:spPr>
          <a:xfrm flipH="1">
            <a:off x="396330" y="364581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Łącznik prosty 19"/>
          <p:cNvCxnSpPr/>
          <p:nvPr/>
        </p:nvCxnSpPr>
        <p:spPr>
          <a:xfrm flipH="1">
            <a:off x="396330" y="45099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Łącznik prosty 19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 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2012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2011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6" name="pole tekstowe 17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</p:spTree>
    <p:extLst>
      <p:ext uri="{BB962C8B-B14F-4D97-AF65-F5344CB8AC3E}">
        <p14:creationId xmlns:p14="http://schemas.microsoft.com/office/powerpoint/2010/main" val="3311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Metodologia badania</a:t>
            </a:r>
            <a:endParaRPr lang="pl-PL" b="1" dirty="0"/>
          </a:p>
        </p:txBody>
      </p:sp>
      <p:sp>
        <p:nvSpPr>
          <p:cNvPr id="14" name="pole tekstowe 24"/>
          <p:cNvSpPr>
            <a:spLocks noChangeArrowheads="1"/>
          </p:cNvSpPr>
          <p:nvPr/>
        </p:nvSpPr>
        <p:spPr bwMode="auto">
          <a:xfrm>
            <a:off x="972394" y="1707160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3649385" y="1705571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Obserwacja Uczestnicząca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16" name="pole tekstowe 24"/>
          <p:cNvSpPr>
            <a:spLocks noChangeArrowheads="1"/>
          </p:cNvSpPr>
          <p:nvPr/>
        </p:nvSpPr>
        <p:spPr bwMode="auto">
          <a:xfrm>
            <a:off x="972394" y="2423288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17" name="pole tekstowe 24"/>
          <p:cNvSpPr>
            <a:spLocks noChangeArrowheads="1"/>
          </p:cNvSpPr>
          <p:nvPr/>
        </p:nvSpPr>
        <p:spPr bwMode="auto">
          <a:xfrm>
            <a:off x="972394" y="4949586"/>
            <a:ext cx="2521388" cy="62720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18" name="pole tekstowe 24"/>
          <p:cNvSpPr>
            <a:spLocks noChangeArrowheads="1"/>
          </p:cNvSpPr>
          <p:nvPr/>
        </p:nvSpPr>
        <p:spPr bwMode="auto">
          <a:xfrm>
            <a:off x="972394" y="5665714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19" name="pole tekstowe 24"/>
          <p:cNvSpPr>
            <a:spLocks noChangeArrowheads="1"/>
          </p:cNvSpPr>
          <p:nvPr/>
        </p:nvSpPr>
        <p:spPr bwMode="auto">
          <a:xfrm>
            <a:off x="972394" y="3137829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3649385" y="2420271"/>
            <a:ext cx="4861769" cy="631971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Tajemniczy Klient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3649385" y="4948633"/>
            <a:ext cx="4861769" cy="63038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A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dresowy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według listy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Urzędów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3649385" y="5663333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07.11.2013 – 10.12.2013</a:t>
            </a:r>
            <a:endParaRPr lang="pl-PL" sz="1200" b="1" dirty="0">
              <a:solidFill>
                <a:schemeClr val="bg1"/>
              </a:solidFill>
              <a:latin typeface="+mj-lt"/>
              <a:cs typeface="Tahoma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3649385" y="3136558"/>
            <a:ext cx="4861769" cy="630383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17 urzędów – 340 wizyt (20 wizyt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na Urząd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</a:t>
            </a:r>
          </a:p>
        </p:txBody>
      </p:sp>
      <p:sp>
        <p:nvSpPr>
          <p:cNvPr id="24" name="pole tekstowe 24"/>
          <p:cNvSpPr>
            <a:spLocks noChangeArrowheads="1"/>
          </p:cNvSpPr>
          <p:nvPr/>
        </p:nvSpPr>
        <p:spPr bwMode="auto">
          <a:xfrm>
            <a:off x="972394" y="3853957"/>
            <a:ext cx="2521388" cy="1006708"/>
          </a:xfrm>
          <a:prstGeom prst="roundRect">
            <a:avLst>
              <a:gd name="adj" fmla="val 772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3649385" y="3851257"/>
            <a:ext cx="4861769" cy="1013060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b="1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BAiSO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w </a:t>
            </a:r>
            <a:r>
              <a:rPr lang="pl-PL" sz="12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urzędach dzielnicy: Bemowo, Białołęka, Bielany, Ochota, Praga Południe, Praga Północ, Rembertów, Śródmieście, Targówek, Ursus, Ursynów, Wawer, Wesoła, Wilanów, Włochy, Wola,  </a:t>
            </a:r>
            <a:r>
              <a:rPr lang="pl-PL" sz="1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Żoliborz</a:t>
            </a:r>
            <a:endParaRPr lang="pl-PL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148858" y="2853730"/>
            <a:ext cx="3744416" cy="2808312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 smtClean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endParaRPr lang="pl-PL" sz="1600" b="1" dirty="0">
              <a:solidFill>
                <a:srgbClr val="808285"/>
              </a:solidFill>
            </a:endParaRP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rgbClr val="808285"/>
                </a:solidFill>
              </a:rPr>
              <a:t>ARC </a:t>
            </a:r>
            <a:r>
              <a:rPr lang="pl-PL" sz="1600" b="1" dirty="0">
                <a:solidFill>
                  <a:srgbClr val="808285"/>
                </a:solidFill>
              </a:rPr>
              <a:t>Rynek i Opinia Sp. z o. o.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ul. Juliusza Słowackiego 12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- budynek KIRKOR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01-627 Warszawa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tel.: +48 22 584 85 00 </a:t>
            </a:r>
          </a:p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>
                <a:solidFill>
                  <a:srgbClr val="808285"/>
                </a:solidFill>
              </a:rPr>
              <a:t>fax.: +48 22 584 85 01  </a:t>
            </a:r>
            <a:endParaRPr lang="pl-PL" sz="1600" b="1" dirty="0" smtClean="0">
              <a:solidFill>
                <a:srgbClr val="808285"/>
              </a:solidFill>
            </a:endParaRPr>
          </a:p>
          <a:p>
            <a:pPr marL="342864" indent="-342864" defTabSz="914307">
              <a:spcBef>
                <a:spcPct val="20000"/>
              </a:spcBef>
              <a:buClr>
                <a:srgbClr val="FF9933"/>
              </a:buClr>
              <a:buFont typeface="Arial" pitchFamily="34" charset="0"/>
              <a:buChar char="•"/>
            </a:pPr>
            <a:endParaRPr lang="pl-PL" sz="1600" b="1" dirty="0">
              <a:solidFill>
                <a:srgbClr val="808285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148858" y="5482022"/>
            <a:ext cx="3744416" cy="36004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defTabSz="914307">
              <a:spcBef>
                <a:spcPct val="20000"/>
              </a:spcBef>
              <a:buClr>
                <a:srgbClr val="FF9933"/>
              </a:buClr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TO, CO ISTOTNE</a:t>
            </a:r>
            <a:endParaRPr lang="pl-PL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2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ytuł 1"/>
          <p:cNvSpPr txBox="1">
            <a:spLocks/>
          </p:cNvSpPr>
          <p:nvPr/>
        </p:nvSpPr>
        <p:spPr>
          <a:xfrm>
            <a:off x="3990306" y="843268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Wyniki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Kryteria oceny</a:t>
            </a:r>
            <a:endParaRPr lang="pl-PL" b="1" dirty="0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03386" y="1829223"/>
            <a:ext cx="7738819" cy="365844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84" tIns="46043" rIns="92084" bIns="46043"/>
          <a:lstStyle/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OTOCZENIE: WYGLĄD </a:t>
            </a:r>
            <a:r>
              <a:rPr lang="pl-PL" sz="1600" b="1" dirty="0"/>
              <a:t>URZĘDU</a:t>
            </a: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/>
              <a:t>WYGLĄD ZEWNĘTRZNY URZĘDNIKA I JEGO STANOWISKO PRACY</a:t>
            </a:r>
            <a:endParaRPr lang="pl-PL" sz="1600" b="1" dirty="0">
              <a:solidFill>
                <a:srgbClr val="990099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ZACHOWANIE SIĘ WOBEC KLIENTA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OBSŁUGA PRZEDSTAWIONEJ SPRAWY</a:t>
            </a:r>
            <a:endParaRPr lang="pl-PL" sz="1600" b="1" dirty="0">
              <a:solidFill>
                <a:schemeClr val="accent1"/>
              </a:solidFill>
            </a:endParaRPr>
          </a:p>
          <a:p>
            <a:pPr marL="476269" lvl="1" indent="-285750">
              <a:lnSpc>
                <a:spcPct val="250000"/>
              </a:lnSpc>
              <a:buClr>
                <a:schemeClr val="accent4"/>
              </a:buClr>
              <a:buFont typeface="Symbol" panose="05050102010706020507" pitchFamily="18" charset="2"/>
              <a:buChar char="Þ"/>
            </a:pPr>
            <a:r>
              <a:rPr lang="pl-PL" sz="1600" b="1" dirty="0" smtClean="0"/>
              <a:t>URZĘDNIK: </a:t>
            </a:r>
            <a:r>
              <a:rPr lang="pl-PL" sz="1600" b="1" dirty="0"/>
              <a:t>SPOSÓB ZAŁATWIENIA PRZEDSTAWIONEJ SPRAWY</a:t>
            </a:r>
          </a:p>
        </p:txBody>
      </p:sp>
    </p:spTree>
    <p:extLst>
      <p:ext uri="{BB962C8B-B14F-4D97-AF65-F5344CB8AC3E}">
        <p14:creationId xmlns:p14="http://schemas.microsoft.com/office/powerpoint/2010/main" val="262696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ytuł 1"/>
          <p:cNvSpPr txBox="1">
            <a:spLocks/>
          </p:cNvSpPr>
          <p:nvPr/>
        </p:nvSpPr>
        <p:spPr>
          <a:xfrm>
            <a:off x="4145236" y="1413570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Otoczenie:  </a:t>
            </a:r>
            <a:r>
              <a:rPr lang="pl-PL" dirty="0"/>
              <a:t>wygląd urzędu</a:t>
            </a:r>
          </a:p>
        </p:txBody>
      </p:sp>
    </p:spTree>
    <p:extLst>
      <p:ext uri="{BB962C8B-B14F-4D97-AF65-F5344CB8AC3E}">
        <p14:creationId xmlns:p14="http://schemas.microsoft.com/office/powerpoint/2010/main" val="876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369354"/>
              </p:ext>
            </p:extLst>
          </p:nvPr>
        </p:nvGraphicFramePr>
        <p:xfrm>
          <a:off x="767690" y="2202447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Żoliborz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(1)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4469" y="3362366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>
                <a:solidFill>
                  <a:schemeClr val="accent5"/>
                </a:solidFill>
              </a:rPr>
              <a:t>OTOCZENIE – WYGLĄD URZĘDU (1)</a:t>
            </a:r>
            <a:endParaRPr lang="en-GB" sz="1200" b="1" dirty="0">
              <a:solidFill>
                <a:schemeClr val="accent5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084520"/>
              </p:ext>
            </p:extLst>
          </p:nvPr>
        </p:nvGraphicFramePr>
        <p:xfrm>
          <a:off x="590653" y="3676396"/>
          <a:ext cx="7557812" cy="2705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60426" y="1721322"/>
            <a:ext cx="4026599" cy="457306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 dirty="0">
                <a:solidFill>
                  <a:schemeClr val="tx1">
                    <a:lumMod val="50000"/>
                  </a:schemeClr>
                </a:solidFill>
              </a:rPr>
              <a:t>ŚREDNI CZAS OCZEKIWANIA NA OBSŁUGĘ PRZED PI/ WOM/ DELEGATURĄ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</a:rPr>
              <a:t>BAiSO</a:t>
            </a:r>
            <a:endParaRPr lang="pl-PL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2609" y="1721322"/>
            <a:ext cx="3664586" cy="457306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ŚREDNIA LICZBA OSÓB W KOLEJCE DO PI/ WOM/ DELEGATUR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Y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 BAiSO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14469" y="1468739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>
                <a:solidFill>
                  <a:schemeClr val="accent5"/>
                </a:solidFill>
              </a:rPr>
              <a:t>FUNKCJONOWANIE URZĘDU </a:t>
            </a:r>
            <a:endParaRPr lang="en-GB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26695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Żoliborz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(2)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karty informacyjne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5750612"/>
              </p:ext>
            </p:extLst>
          </p:nvPr>
        </p:nvGraphicFramePr>
        <p:xfrm>
          <a:off x="614469" y="2422082"/>
          <a:ext cx="7557812" cy="273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27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t>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Urząd Dzielnicy Żoliborz</a:t>
            </a:r>
            <a:br>
              <a:rPr lang="pl-PL" b="1" dirty="0" smtClean="0"/>
            </a:br>
            <a:r>
              <a:rPr lang="pl-PL" sz="2800" b="1" dirty="0" smtClean="0">
                <a:solidFill>
                  <a:schemeClr val="accent5"/>
                </a:solidFill>
              </a:rPr>
              <a:t>Otoczenie: Wygląd Urzędu (3)</a:t>
            </a:r>
            <a:endParaRPr lang="pl-PL" sz="2800" b="1" dirty="0">
              <a:solidFill>
                <a:schemeClr val="accent5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 na terenie urzędu są w miejscu, w którym łatwo je zauważyć?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309566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5059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3213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">
  <a:themeElements>
    <a:clrScheme name="ARC">
      <a:dk1>
        <a:srgbClr val="808285"/>
      </a:dk1>
      <a:lt1>
        <a:srgbClr val="FFFFFF"/>
      </a:lt1>
      <a:dk2>
        <a:srgbClr val="F89728"/>
      </a:dk2>
      <a:lt2>
        <a:srgbClr val="FFFFFF"/>
      </a:lt2>
      <a:accent1>
        <a:srgbClr val="0070C0"/>
      </a:accent1>
      <a:accent2>
        <a:srgbClr val="F89728"/>
      </a:accent2>
      <a:accent3>
        <a:srgbClr val="808285"/>
      </a:accent3>
      <a:accent4>
        <a:srgbClr val="E34A21"/>
      </a:accent4>
      <a:accent5>
        <a:srgbClr val="477237"/>
      </a:accent5>
      <a:accent6>
        <a:srgbClr val="827364"/>
      </a:accent6>
      <a:hlink>
        <a:srgbClr val="00229F"/>
      </a:hlink>
      <a:folHlink>
        <a:srgbClr val="00229F"/>
      </a:folHlink>
    </a:clrScheme>
    <a:fontScheme name="ARC">
      <a:majorFont>
        <a:latin typeface="Arial Bold"/>
        <a:ea typeface=""/>
        <a:cs typeface=""/>
      </a:majorFont>
      <a:minorFont>
        <a:latin typeface="Arial Light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ARC.potx" id="{B6432285-ECAB-4A57-AEC2-5431D4683B3D}" vid="{B8EFF4A2-3A65-4C9A-AAAC-73979D6A87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ARC</Template>
  <TotalTime>932</TotalTime>
  <Words>1738</Words>
  <Application>Microsoft Office PowerPoint</Application>
  <PresentationFormat>Niestandardowy</PresentationFormat>
  <Paragraphs>297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ARC</vt:lpstr>
      <vt:lpstr>TAJEMNICZY KLIENT URZĄD DZIELNICY ŻOLIBORZ</vt:lpstr>
      <vt:lpstr>Spis treści</vt:lpstr>
      <vt:lpstr>Metodologia badania</vt:lpstr>
      <vt:lpstr>Wyniki badania</vt:lpstr>
      <vt:lpstr>Kryteria oceny</vt:lpstr>
      <vt:lpstr>Wyniki badania</vt:lpstr>
      <vt:lpstr>Urząd Dzielnicy Żoliborz Otoczenie: Wygląd Urzędu (1)</vt:lpstr>
      <vt:lpstr>Urząd Dzielnicy Żoliborz Otoczenie: Wygląd Urzędu (2)</vt:lpstr>
      <vt:lpstr>Urząd Dzielnicy Żoliborz Otoczenie: Wygląd Urzędu (3)</vt:lpstr>
      <vt:lpstr>Urząd Dzielnicy Żoliborz Otoczenie: Wygląd Urzędu (4)</vt:lpstr>
      <vt:lpstr>Urząd Dzielnicy Żoliborz Otoczenie: Wygląd Urzędu (5)</vt:lpstr>
      <vt:lpstr>Urząd Dzielnicy Żoliborz Otoczenie: Wygląd Urzędu (6)</vt:lpstr>
      <vt:lpstr>Urząd Dzielnicy Żoliborz Otoczenie: Wygląd Urzędu (7)</vt:lpstr>
      <vt:lpstr>Wyniki badania</vt:lpstr>
      <vt:lpstr>Urząd Dzielnicy Żoliborz Wygląd zewnętrzny urzędnika i jego stanowisko pracy</vt:lpstr>
      <vt:lpstr>Wyniki badania</vt:lpstr>
      <vt:lpstr>Urząd Dzielnicy Żoliborz Zachowanie urzędnika wobec interesanta (1)</vt:lpstr>
      <vt:lpstr>Urząd Dzielnicy Żoliborz Zachowanie urzędnika wobec interesanta (2)</vt:lpstr>
      <vt:lpstr>Wyniki badania</vt:lpstr>
      <vt:lpstr>Urząd Dzielnicy Żoliborz Urzędnik: Obsługa przedstawionej sprawy (1)</vt:lpstr>
      <vt:lpstr>Urząd Dzielnicy Żoliborz Urzędnik: Obsługa przedstawionej sprawy (2)</vt:lpstr>
      <vt:lpstr>Urząd Dzielnicy Żoliborz Urzędnik: Obsługa przedstawionej sprawy (3)</vt:lpstr>
      <vt:lpstr>Wyniki badania</vt:lpstr>
      <vt:lpstr>Urząd Dzielnicy Żoliborz Urzędnik: Sposób załatwienia przedstawionej sprawy (1)</vt:lpstr>
      <vt:lpstr>Urząd Dzielnicy Żoliborz Urzędnik: Sposób załatwienia przedstawionej sprawy (2)</vt:lpstr>
      <vt:lpstr>Urząd Dzielnicy Żoliborz Urzędnik: Sposób załatwienia przedstawionej sprawy (3)</vt:lpstr>
      <vt:lpstr>Urząd Dzielnicy Żoliborz Urzędnik: Sposób załatwiania przedstawionej sprawy (4)</vt:lpstr>
      <vt:lpstr>Urząd Dzielnicy Żoliborz Urzędnik: Sposób załatwienia przedstawionej sprawy (5)</vt:lpstr>
      <vt:lpstr>Urząd Dzielnicy Żoliborz Urzędnik: Sposób załatwienia przedstawionej sprawy (6)</vt:lpstr>
      <vt:lpstr>Prezentacja programu PowerPoint</vt:lpstr>
    </vt:vector>
  </TitlesOfParts>
  <Company>Centrum Edukacji Nowoczesnej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</dc:creator>
  <cp:keywords>ARC;Rynek;Opinia</cp:keywords>
  <cp:lastModifiedBy>Natalia Jońca</cp:lastModifiedBy>
  <cp:revision>92</cp:revision>
  <dcterms:created xsi:type="dcterms:W3CDTF">2013-09-17T08:07:59Z</dcterms:created>
  <dcterms:modified xsi:type="dcterms:W3CDTF">2014-02-06T13:40:18Z</dcterms:modified>
</cp:coreProperties>
</file>