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2"/>
  </p:notesMasterIdLst>
  <p:sldIdLst>
    <p:sldId id="288" r:id="rId2"/>
    <p:sldId id="257" r:id="rId3"/>
    <p:sldId id="292" r:id="rId4"/>
    <p:sldId id="290" r:id="rId5"/>
    <p:sldId id="29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09" r:id="rId27"/>
    <p:sldId id="311" r:id="rId28"/>
    <p:sldId id="314" r:id="rId29"/>
    <p:sldId id="315" r:id="rId30"/>
    <p:sldId id="301" r:id="rId31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8285"/>
    <a:srgbClr val="FFFFFF"/>
    <a:srgbClr val="D1D3D4"/>
    <a:srgbClr val="000000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howGuides="1">
      <p:cViewPr>
        <p:scale>
          <a:sx n="80" d="100"/>
          <a:sy n="80" d="100"/>
        </p:scale>
        <p:origin x="-768" y="-666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5.25</c:v>
                </c:pt>
                <c:pt idx="2" formatCode="0.0">
                  <c:v>2.35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2.7</c:v>
                </c:pt>
                <c:pt idx="2" formatCode="0.0">
                  <c:v>0.45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Sheet1!$A$4:$A$4</c:f>
              <c:strCache>
                <c:ptCount val="1"/>
                <c:pt idx="0">
                  <c:v>ŚREDNIA LICZBA OSÓB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4</c:v>
                </c:pt>
                <c:pt idx="2" formatCode="0.0">
                  <c:v>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1564288"/>
        <c:axId val="91598848"/>
      </c:barChart>
      <c:catAx>
        <c:axId val="91564288"/>
        <c:scaling>
          <c:orientation val="minMax"/>
        </c:scaling>
        <c:delete val="1"/>
        <c:axPos val="b"/>
        <c:majorTickMark val="out"/>
        <c:minorTickMark val="none"/>
        <c:tickLblPos val="none"/>
        <c:crossAx val="91598848"/>
        <c:crosses val="autoZero"/>
        <c:auto val="1"/>
        <c:lblAlgn val="ctr"/>
        <c:lblOffset val="100"/>
        <c:noMultiLvlLbl val="0"/>
      </c:catAx>
      <c:valAx>
        <c:axId val="91598848"/>
        <c:scaling>
          <c:orientation val="minMax"/>
          <c:max val="15"/>
          <c:min val="0"/>
        </c:scaling>
        <c:delete val="1"/>
        <c:axPos val="l"/>
        <c:numFmt formatCode="0.0" sourceLinked="1"/>
        <c:majorTickMark val="out"/>
        <c:minorTickMark val="none"/>
        <c:tickLblPos val="none"/>
        <c:crossAx val="91564288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0.89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0.05</c:v>
                </c:pt>
                <c:pt idx="1">
                  <c:v>0.11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80142848"/>
        <c:axId val="180144384"/>
      </c:barChart>
      <c:catAx>
        <c:axId val="1801428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014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1443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01428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9980160"/>
        <c:axId val="179981696"/>
      </c:barChart>
      <c:catAx>
        <c:axId val="179980160"/>
        <c:scaling>
          <c:orientation val="maxMin"/>
        </c:scaling>
        <c:delete val="1"/>
        <c:axPos val="b"/>
        <c:majorTickMark val="out"/>
        <c:minorTickMark val="none"/>
        <c:tickLblPos val="none"/>
        <c:crossAx val="179981696"/>
        <c:crosses val="autoZero"/>
        <c:auto val="1"/>
        <c:lblAlgn val="ctr"/>
        <c:lblOffset val="100"/>
        <c:noMultiLvlLbl val="0"/>
      </c:catAx>
      <c:valAx>
        <c:axId val="17998169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799801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</c:v>
                </c:pt>
                <c:pt idx="1">
                  <c:v>0.05</c:v>
                </c:pt>
                <c:pt idx="2">
                  <c:v>0.3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0.75</c:v>
                </c:pt>
                <c:pt idx="1">
                  <c:v>0.1</c:v>
                </c:pt>
                <c:pt idx="2">
                  <c:v>0.2</c:v>
                </c:pt>
                <c:pt idx="3">
                  <c:v>0</c:v>
                </c:pt>
                <c:pt idx="4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W innym miejscu </c:v>
                </c:pt>
                <c:pt idx="4">
                  <c:v>Nie są dostępne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</c:v>
                </c:pt>
                <c:pt idx="1">
                  <c:v>0.2</c:v>
                </c:pt>
                <c:pt idx="2">
                  <c:v>0.35</c:v>
                </c:pt>
                <c:pt idx="3">
                  <c:v>0.05</c:v>
                </c:pt>
                <c:pt idx="4">
                  <c:v>0.15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9902336"/>
        <c:axId val="179903872"/>
      </c:barChart>
      <c:catAx>
        <c:axId val="1799023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990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90387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9023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0.9</c:v>
                </c:pt>
                <c:pt idx="1">
                  <c:v>0.7</c:v>
                </c:pt>
                <c:pt idx="2">
                  <c:v>0.75</c:v>
                </c:pt>
                <c:pt idx="4">
                  <c:v>0.95</c:v>
                </c:pt>
                <c:pt idx="5">
                  <c:v>0.95</c:v>
                </c:pt>
                <c:pt idx="6">
                  <c:v>1</c:v>
                </c:pt>
                <c:pt idx="8">
                  <c:v>0.95</c:v>
                </c:pt>
                <c:pt idx="9">
                  <c:v>0.9</c:v>
                </c:pt>
                <c:pt idx="10">
                  <c:v>1</c:v>
                </c:pt>
                <c:pt idx="12">
                  <c:v>1</c:v>
                </c:pt>
                <c:pt idx="13">
                  <c:v>0.95</c:v>
                </c:pt>
                <c:pt idx="14">
                  <c:v>1</c:v>
                </c:pt>
                <c:pt idx="16">
                  <c:v>0.05</c:v>
                </c:pt>
                <c:pt idx="17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0%</c:formatCode>
                <c:ptCount val="19"/>
                <c:pt idx="0">
                  <c:v>0.1</c:v>
                </c:pt>
                <c:pt idx="1">
                  <c:v>0.3</c:v>
                </c:pt>
                <c:pt idx="2">
                  <c:v>0.25</c:v>
                </c:pt>
                <c:pt idx="4">
                  <c:v>0.05</c:v>
                </c:pt>
                <c:pt idx="5">
                  <c:v>0.05</c:v>
                </c:pt>
                <c:pt idx="8">
                  <c:v>0.05</c:v>
                </c:pt>
                <c:pt idx="9">
                  <c:v>0.1</c:v>
                </c:pt>
                <c:pt idx="13">
                  <c:v>0.05</c:v>
                </c:pt>
                <c:pt idx="16">
                  <c:v>0.95</c:v>
                </c:pt>
                <c:pt idx="17">
                  <c:v>0.8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1926528"/>
        <c:axId val="186347904"/>
      </c:barChart>
      <c:catAx>
        <c:axId val="181926528"/>
        <c:scaling>
          <c:orientation val="maxMin"/>
        </c:scaling>
        <c:delete val="1"/>
        <c:axPos val="l"/>
        <c:majorTickMark val="out"/>
        <c:minorTickMark val="none"/>
        <c:tickLblPos val="none"/>
        <c:crossAx val="186347904"/>
        <c:crosses val="autoZero"/>
        <c:auto val="1"/>
        <c:lblAlgn val="ctr"/>
        <c:lblOffset val="100"/>
        <c:noMultiLvlLbl val="0"/>
      </c:catAx>
      <c:valAx>
        <c:axId val="1863479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192652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9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0.25</c:v>
                </c:pt>
                <c:pt idx="1">
                  <c:v>0.8</c:v>
                </c:pt>
                <c:pt idx="2">
                  <c:v>0.85000000023282696</c:v>
                </c:pt>
                <c:pt idx="4">
                  <c:v>0.9</c:v>
                </c:pt>
                <c:pt idx="5">
                  <c:v>1</c:v>
                </c:pt>
                <c:pt idx="6">
                  <c:v>1</c:v>
                </c:pt>
                <c:pt idx="10">
                  <c:v>0.05</c:v>
                </c:pt>
                <c:pt idx="12">
                  <c:v>0.85</c:v>
                </c:pt>
                <c:pt idx="13">
                  <c:v>1</c:v>
                </c:pt>
                <c:pt idx="14">
                  <c:v>0.9</c:v>
                </c:pt>
                <c:pt idx="16">
                  <c:v>0.45</c:v>
                </c:pt>
                <c:pt idx="17">
                  <c:v>0.9</c:v>
                </c:pt>
                <c:pt idx="18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0">
                  <c:v>0.55000000000000004</c:v>
                </c:pt>
                <c:pt idx="1">
                  <c:v>0.05</c:v>
                </c:pt>
                <c:pt idx="2">
                  <c:v>0.15</c:v>
                </c:pt>
                <c:pt idx="8">
                  <c:v>0.85</c:v>
                </c:pt>
                <c:pt idx="9">
                  <c:v>1</c:v>
                </c:pt>
                <c:pt idx="10">
                  <c:v>0.9</c:v>
                </c:pt>
                <c:pt idx="12">
                  <c:v>0.05</c:v>
                </c:pt>
                <c:pt idx="14">
                  <c:v>0.1</c:v>
                </c:pt>
                <c:pt idx="16">
                  <c:v>0.5</c:v>
                </c:pt>
                <c:pt idx="17">
                  <c:v>0.1</c:v>
                </c:pt>
                <c:pt idx="18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0">
                  <c:v>0.2</c:v>
                </c:pt>
                <c:pt idx="1">
                  <c:v>0.15</c:v>
                </c:pt>
                <c:pt idx="4">
                  <c:v>0.1</c:v>
                </c:pt>
                <c:pt idx="8">
                  <c:v>0.15</c:v>
                </c:pt>
                <c:pt idx="10">
                  <c:v>0.05</c:v>
                </c:pt>
                <c:pt idx="12">
                  <c:v>0.1</c:v>
                </c:pt>
                <c:pt idx="16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9619584"/>
        <c:axId val="189629568"/>
      </c:barChart>
      <c:catAx>
        <c:axId val="189619584"/>
        <c:scaling>
          <c:orientation val="maxMin"/>
        </c:scaling>
        <c:delete val="1"/>
        <c:axPos val="l"/>
        <c:majorTickMark val="out"/>
        <c:minorTickMark val="none"/>
        <c:tickLblPos val="none"/>
        <c:crossAx val="189629568"/>
        <c:crosses val="autoZero"/>
        <c:auto val="1"/>
        <c:lblAlgn val="ctr"/>
        <c:lblOffset val="100"/>
        <c:noMultiLvlLbl val="0"/>
      </c:catAx>
      <c:valAx>
        <c:axId val="1896295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6195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99E-2"/>
          <c:y val="0.94209541062801927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623E-3"/>
          <c:w val="1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(N=9)</c:v>
                </c:pt>
                <c:pt idx="1">
                  <c:v>2012 (N=18)</c:v>
                </c:pt>
                <c:pt idx="2">
                  <c:v>2011 (N=12)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0.78</c:v>
                </c:pt>
                <c:pt idx="1">
                  <c:v>0.78</c:v>
                </c:pt>
                <c:pt idx="2">
                  <c:v>0.83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delete val="1"/>
            </c:dLbl>
            <c:dLbl>
              <c:idx val="4"/>
              <c:layout>
                <c:manualLayout>
                  <c:x val="-7.362574987258412E-2"/>
                  <c:y val="-0.369475623598563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(N=9)</c:v>
                </c:pt>
                <c:pt idx="1">
                  <c:v>2012 (N=18)</c:v>
                </c:pt>
                <c:pt idx="2">
                  <c:v>2011 (N=12)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0.22</c:v>
                </c:pt>
                <c:pt idx="1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(N=9)</c:v>
                </c:pt>
                <c:pt idx="1">
                  <c:v>2012 (N=18)</c:v>
                </c:pt>
                <c:pt idx="2">
                  <c:v>2011 (N=12)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1">
                  <c:v>0.06</c:v>
                </c:pt>
                <c:pt idx="2">
                  <c:v>0.17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89997440"/>
        <c:axId val="189998976"/>
      </c:barChart>
      <c:catAx>
        <c:axId val="18999744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8999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99989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99744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0131200"/>
        <c:axId val="190132992"/>
      </c:barChart>
      <c:catAx>
        <c:axId val="190131200"/>
        <c:scaling>
          <c:orientation val="maxMin"/>
        </c:scaling>
        <c:delete val="1"/>
        <c:axPos val="b"/>
        <c:majorTickMark val="out"/>
        <c:minorTickMark val="none"/>
        <c:tickLblPos val="none"/>
        <c:crossAx val="190132992"/>
        <c:crosses val="autoZero"/>
        <c:auto val="1"/>
        <c:lblAlgn val="ctr"/>
        <c:lblOffset val="100"/>
        <c:noMultiLvlLbl val="0"/>
      </c:catAx>
      <c:valAx>
        <c:axId val="19013299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013120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0.8</c:v>
                </c:pt>
                <c:pt idx="1">
                  <c:v>0.1</c:v>
                </c:pt>
                <c:pt idx="2">
                  <c:v>0</c:v>
                </c:pt>
                <c:pt idx="3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0.85</c:v>
                </c:pt>
                <c:pt idx="1">
                  <c:v>0.15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przywitał, ale użył innych słów a powitanie nie było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0270464"/>
        <c:axId val="190288640"/>
      </c:barChart>
      <c:catAx>
        <c:axId val="1902704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288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2886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027046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73003747270662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0323712"/>
        <c:axId val="190358272"/>
      </c:barChart>
      <c:catAx>
        <c:axId val="1903237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358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35827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90323712"/>
        <c:crosses val="autoZero"/>
        <c:crossBetween val="between"/>
        <c:majorUnit val="1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446E-3"/>
          <c:y val="0.74515793588949142"/>
          <c:w val="0.8445230329231026"/>
          <c:h val="0.23531051283619719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6572542168048799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0833792"/>
        <c:axId val="190835328"/>
      </c:barChart>
      <c:catAx>
        <c:axId val="1908337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083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083532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90833792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457"/>
          <c:w val="1"/>
          <c:h val="0.2718782937858656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</c:v>
                </c:pt>
                <c:pt idx="1">
                  <c:v>0.95</c:v>
                </c:pt>
                <c:pt idx="2">
                  <c:v>0.85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4897408"/>
        <c:axId val="174911488"/>
      </c:barChart>
      <c:catAx>
        <c:axId val="1748974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4911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49114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489740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1.0900000000000001</c:v>
                </c:pt>
                <c:pt idx="1">
                  <c:v>0.95</c:v>
                </c:pt>
                <c:pt idx="2">
                  <c:v>0.8</c:v>
                </c:pt>
                <c:pt idx="4">
                  <c:v>0.95</c:v>
                </c:pt>
                <c:pt idx="5">
                  <c:v>1</c:v>
                </c:pt>
                <c:pt idx="6">
                  <c:v>1</c:v>
                </c:pt>
                <c:pt idx="9">
                  <c:v>0.1</c:v>
                </c:pt>
                <c:pt idx="10">
                  <c:v>0.05</c:v>
                </c:pt>
                <c:pt idx="14">
                  <c:v>0.05</c:v>
                </c:pt>
                <c:pt idx="18">
                  <c:v>0.1</c:v>
                </c:pt>
                <c:pt idx="20">
                  <c:v>0.9</c:v>
                </c:pt>
                <c:pt idx="21">
                  <c:v>1</c:v>
                </c:pt>
                <c:pt idx="22">
                  <c:v>0.85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0%</c:formatCode>
                <c:ptCount val="24"/>
                <c:pt idx="1">
                  <c:v>0.05</c:v>
                </c:pt>
                <c:pt idx="2">
                  <c:v>0.2</c:v>
                </c:pt>
                <c:pt idx="4">
                  <c:v>0.05</c:v>
                </c:pt>
                <c:pt idx="8">
                  <c:v>1</c:v>
                </c:pt>
                <c:pt idx="9">
                  <c:v>0.9</c:v>
                </c:pt>
                <c:pt idx="10">
                  <c:v>0.95</c:v>
                </c:pt>
                <c:pt idx="12">
                  <c:v>1</c:v>
                </c:pt>
                <c:pt idx="13">
                  <c:v>1</c:v>
                </c:pt>
                <c:pt idx="14">
                  <c:v>0.95</c:v>
                </c:pt>
                <c:pt idx="16">
                  <c:v>1</c:v>
                </c:pt>
                <c:pt idx="17">
                  <c:v>1</c:v>
                </c:pt>
                <c:pt idx="18">
                  <c:v>0.9</c:v>
                </c:pt>
                <c:pt idx="20">
                  <c:v>0.1</c:v>
                </c:pt>
                <c:pt idx="22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6611200"/>
        <c:axId val="186613120"/>
      </c:barChart>
      <c:catAx>
        <c:axId val="186611200"/>
        <c:scaling>
          <c:orientation val="maxMin"/>
        </c:scaling>
        <c:delete val="1"/>
        <c:axPos val="l"/>
        <c:majorTickMark val="out"/>
        <c:minorTickMark val="none"/>
        <c:tickLblPos val="none"/>
        <c:crossAx val="186613120"/>
        <c:crosses val="autoZero"/>
        <c:auto val="1"/>
        <c:lblAlgn val="ctr"/>
        <c:lblOffset val="100"/>
        <c:noMultiLvlLbl val="0"/>
      </c:catAx>
      <c:valAx>
        <c:axId val="1866131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661120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6254629629629629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4654823428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0.85</c:v>
                </c:pt>
                <c:pt idx="1">
                  <c:v>0.75</c:v>
                </c:pt>
                <c:pt idx="2">
                  <c:v>0.7</c:v>
                </c:pt>
                <c:pt idx="4">
                  <c:v>1</c:v>
                </c:pt>
                <c:pt idx="5">
                  <c:v>0.95</c:v>
                </c:pt>
                <c:pt idx="6">
                  <c:v>0.95</c:v>
                </c:pt>
                <c:pt idx="9">
                  <c:v>0.05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0.15</c:v>
                </c:pt>
                <c:pt idx="1">
                  <c:v>0.25</c:v>
                </c:pt>
                <c:pt idx="2">
                  <c:v>0.3</c:v>
                </c:pt>
                <c:pt idx="5">
                  <c:v>0.05</c:v>
                </c:pt>
                <c:pt idx="6">
                  <c:v>0.05</c:v>
                </c:pt>
                <c:pt idx="8">
                  <c:v>1</c:v>
                </c:pt>
                <c:pt idx="9">
                  <c:v>0.95</c:v>
                </c:pt>
                <c:pt idx="10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89856768"/>
        <c:axId val="190517632"/>
      </c:barChart>
      <c:catAx>
        <c:axId val="189856768"/>
        <c:scaling>
          <c:orientation val="maxMin"/>
        </c:scaling>
        <c:delete val="1"/>
        <c:axPos val="l"/>
        <c:majorTickMark val="out"/>
        <c:minorTickMark val="none"/>
        <c:tickLblPos val="none"/>
        <c:crossAx val="190517632"/>
        <c:crosses val="autoZero"/>
        <c:auto val="1"/>
        <c:lblAlgn val="ctr"/>
        <c:lblOffset val="100"/>
        <c:noMultiLvlLbl val="0"/>
      </c:catAx>
      <c:valAx>
        <c:axId val="19051763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85676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5067E-2"/>
          <c:y val="0.92442850990525405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1835136"/>
        <c:axId val="192062976"/>
      </c:barChart>
      <c:catAx>
        <c:axId val="191835136"/>
        <c:scaling>
          <c:orientation val="maxMin"/>
        </c:scaling>
        <c:delete val="1"/>
        <c:axPos val="b"/>
        <c:majorTickMark val="out"/>
        <c:minorTickMark val="none"/>
        <c:tickLblPos val="none"/>
        <c:crossAx val="192062976"/>
        <c:crosses val="autoZero"/>
        <c:auto val="1"/>
        <c:lblAlgn val="ctr"/>
        <c:lblOffset val="100"/>
        <c:noMultiLvlLbl val="0"/>
      </c:catAx>
      <c:valAx>
        <c:axId val="19206297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18351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0.5</c:v>
                </c:pt>
                <c:pt idx="1">
                  <c:v>0.4</c:v>
                </c:pt>
                <c:pt idx="2">
                  <c:v>0.1</c:v>
                </c:pt>
                <c:pt idx="3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0.6</c:v>
                </c:pt>
                <c:pt idx="1">
                  <c:v>0.35</c:v>
                </c:pt>
                <c:pt idx="2">
                  <c:v>0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0.45</c:v>
                </c:pt>
                <c:pt idx="1">
                  <c:v>0.45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2237568"/>
        <c:axId val="192239104"/>
      </c:barChart>
      <c:catAx>
        <c:axId val="192237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239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2391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223756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E-2"/>
          <c:y val="5.9422750424448369E-2"/>
          <c:w val="0.5869211567905658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0.6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0.35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92569344"/>
        <c:axId val="192570880"/>
      </c:barChart>
      <c:catAx>
        <c:axId val="19256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57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5708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92569344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2603648"/>
        <c:axId val="192605184"/>
      </c:barChart>
      <c:catAx>
        <c:axId val="19260364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2605184"/>
        <c:crosses val="autoZero"/>
        <c:auto val="1"/>
        <c:lblAlgn val="ctr"/>
        <c:lblOffset val="100"/>
        <c:noMultiLvlLbl val="0"/>
      </c:catAx>
      <c:valAx>
        <c:axId val="19260518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26036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 (ustawy, dzien...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0.75</c:v>
                </c:pt>
                <c:pt idx="1">
                  <c:v>4.1666666666666671E-2</c:v>
                </c:pt>
                <c:pt idx="2">
                  <c:v>4.1666666666666671E-2</c:v>
                </c:pt>
                <c:pt idx="3">
                  <c:v>0.125</c:v>
                </c:pt>
                <c:pt idx="4">
                  <c:v>4.1666666666666671E-2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 (ustawy, dzien...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6"/>
                <c:pt idx="0">
                  <c:v>0.95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 (ustawy, dzien...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6"/>
                <c:pt idx="0">
                  <c:v>0.85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2992768"/>
        <c:axId val="192994304"/>
      </c:barChart>
      <c:catAx>
        <c:axId val="1929927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994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9943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299276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0.15</c:v>
                </c:pt>
                <c:pt idx="1">
                  <c:v>0.35</c:v>
                </c:pt>
                <c:pt idx="2">
                  <c:v>0.1</c:v>
                </c:pt>
                <c:pt idx="3">
                  <c:v>0.4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0.15</c:v>
                </c:pt>
                <c:pt idx="1">
                  <c:v>0.2</c:v>
                </c:pt>
                <c:pt idx="2">
                  <c:v>0</c:v>
                </c:pt>
                <c:pt idx="3">
                  <c:v>0.65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</c:v>
                </c:pt>
                <c:pt idx="1">
                  <c:v>0.05</c:v>
                </c:pt>
                <c:pt idx="2">
                  <c:v>0.3</c:v>
                </c:pt>
                <c:pt idx="3">
                  <c:v>0.7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3098880"/>
        <c:axId val="193100416"/>
      </c:barChart>
      <c:catAx>
        <c:axId val="1930988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10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31004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30988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3262336"/>
        <c:axId val="193263872"/>
      </c:barChart>
      <c:catAx>
        <c:axId val="19326233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3263872"/>
        <c:crosses val="autoZero"/>
        <c:auto val="1"/>
        <c:lblAlgn val="ctr"/>
        <c:lblOffset val="100"/>
        <c:noMultiLvlLbl val="0"/>
      </c:catAx>
      <c:valAx>
        <c:axId val="19326387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32623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0.65</c:v>
                </c:pt>
                <c:pt idx="2">
                  <c:v>0.65</c:v>
                </c:pt>
                <c:pt idx="3">
                  <c:v>0.7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</c:v>
                </c:pt>
                <c:pt idx="1">
                  <c:v>0.55000000000000004</c:v>
                </c:pt>
                <c:pt idx="2">
                  <c:v>0.75</c:v>
                </c:pt>
                <c:pt idx="3">
                  <c:v>0.5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0.6</c:v>
                </c:pt>
                <c:pt idx="2">
                  <c:v>0.5</c:v>
                </c:pt>
                <c:pt idx="3">
                  <c:v>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3471232"/>
        <c:axId val="193472768"/>
      </c:barChart>
      <c:catAx>
        <c:axId val="1934712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472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347276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347123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74965120"/>
        <c:axId val="174966656"/>
      </c:barChart>
      <c:catAx>
        <c:axId val="174965120"/>
        <c:scaling>
          <c:orientation val="maxMin"/>
        </c:scaling>
        <c:delete val="1"/>
        <c:axPos val="b"/>
        <c:majorTickMark val="out"/>
        <c:minorTickMark val="none"/>
        <c:tickLblPos val="none"/>
        <c:crossAx val="174966656"/>
        <c:crosses val="autoZero"/>
        <c:auto val="1"/>
        <c:lblAlgn val="ctr"/>
        <c:lblOffset val="100"/>
        <c:noMultiLvlLbl val="0"/>
      </c:catAx>
      <c:valAx>
        <c:axId val="17496665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749651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3517440"/>
        <c:axId val="193518976"/>
      </c:barChart>
      <c:catAx>
        <c:axId val="193517440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3518976"/>
        <c:crosses val="autoZero"/>
        <c:auto val="1"/>
        <c:lblAlgn val="ctr"/>
        <c:lblOffset val="100"/>
        <c:noMultiLvlLbl val="0"/>
      </c:catAx>
      <c:valAx>
        <c:axId val="19351897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3517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(N=11)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3643648"/>
        <c:axId val="193645184"/>
      </c:barChart>
      <c:catAx>
        <c:axId val="19364364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3645184"/>
        <c:crosses val="autoZero"/>
        <c:auto val="1"/>
        <c:lblAlgn val="ctr"/>
        <c:lblOffset val="100"/>
        <c:noMultiLvlLbl val="0"/>
      </c:catAx>
      <c:valAx>
        <c:axId val="19364518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36436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0.55000000000000004</c:v>
                </c:pt>
                <c:pt idx="1">
                  <c:v>0.2</c:v>
                </c:pt>
                <c:pt idx="2">
                  <c:v>0.15</c:v>
                </c:pt>
                <c:pt idx="3">
                  <c:v>0</c:v>
                </c:pt>
                <c:pt idx="4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</c:v>
                </c:pt>
                <c:pt idx="1">
                  <c:v>0.2</c:v>
                </c:pt>
                <c:pt idx="2">
                  <c:v>0</c:v>
                </c:pt>
                <c:pt idx="3">
                  <c:v>0.05</c:v>
                </c:pt>
                <c:pt idx="4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</c:v>
                </c:pt>
                <c:pt idx="1">
                  <c:v>0.1</c:v>
                </c:pt>
                <c:pt idx="2">
                  <c:v>0.05</c:v>
                </c:pt>
                <c:pt idx="3">
                  <c:v>0</c:v>
                </c:pt>
                <c:pt idx="4">
                  <c:v>0.35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3737856"/>
        <c:axId val="193739392"/>
      </c:barChart>
      <c:catAx>
        <c:axId val="193737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3739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37393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373785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0.90909090909090906</c:v>
                </c:pt>
                <c:pt idx="1">
                  <c:v>0</c:v>
                </c:pt>
                <c:pt idx="2">
                  <c:v>9.0909090909090912E-2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0.33</c:v>
                </c:pt>
                <c:pt idx="1">
                  <c:v>0.11</c:v>
                </c:pt>
                <c:pt idx="2">
                  <c:v>0.56000000000000005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0.55000000000000004</c:v>
                </c:pt>
                <c:pt idx="1">
                  <c:v>0.2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4045440"/>
        <c:axId val="194046976"/>
      </c:barChart>
      <c:catAx>
        <c:axId val="194045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404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0469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0454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3900928"/>
        <c:axId val="193902464"/>
      </c:barChart>
      <c:catAx>
        <c:axId val="19390092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93902464"/>
        <c:crosses val="autoZero"/>
        <c:auto val="1"/>
        <c:lblAlgn val="ctr"/>
        <c:lblOffset val="100"/>
        <c:noMultiLvlLbl val="0"/>
      </c:catAx>
      <c:valAx>
        <c:axId val="19390246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39009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Tak, w kasie </c:v>
                </c:pt>
                <c:pt idx="1">
                  <c:v>Tak, w banku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0.28571428571428575</c:v>
                </c:pt>
                <c:pt idx="1">
                  <c:v>0.05</c:v>
                </c:pt>
                <c:pt idx="2">
                  <c:v>0</c:v>
                </c:pt>
                <c:pt idx="3">
                  <c:v>4.7619047619047616E-2</c:v>
                </c:pt>
                <c:pt idx="4">
                  <c:v>0.61904761904761907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Tak, w kasie </c:v>
                </c:pt>
                <c:pt idx="1">
                  <c:v>Tak, w banku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0.3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Tak, w kasie </c:v>
                </c:pt>
                <c:pt idx="1">
                  <c:v>Tak, w banku</c:v>
                </c:pt>
                <c:pt idx="2">
                  <c:v>Tak, na poczcie</c:v>
                </c:pt>
                <c:pt idx="3">
                  <c:v>W ogóle nie poinformował o miejscu uiszczenia opłaty </c:v>
                </c:pt>
                <c:pt idx="4">
                  <c:v>Nie dotyczy 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0.45</c:v>
                </c:pt>
                <c:pt idx="1">
                  <c:v>0</c:v>
                </c:pt>
                <c:pt idx="2">
                  <c:v>0.05</c:v>
                </c:pt>
                <c:pt idx="3">
                  <c:v>0.05</c:v>
                </c:pt>
                <c:pt idx="4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4388352"/>
        <c:axId val="194389888"/>
      </c:barChart>
      <c:catAx>
        <c:axId val="1943883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4389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3898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3883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0.75</c:v>
                </c:pt>
                <c:pt idx="1">
                  <c:v>0</c:v>
                </c:pt>
                <c:pt idx="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</c:v>
                </c:pt>
                <c:pt idx="1">
                  <c:v>0.1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4514944"/>
        <c:axId val="194516480"/>
      </c:barChart>
      <c:catAx>
        <c:axId val="1945149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4516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5164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51494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8"/>
                <c:pt idx="0">
                  <c:v>0.6</c:v>
                </c:pt>
                <c:pt idx="1">
                  <c:v>0.55000000000000004</c:v>
                </c:pt>
                <c:pt idx="2">
                  <c:v>0.45</c:v>
                </c:pt>
                <c:pt idx="4">
                  <c:v>0.15</c:v>
                </c:pt>
                <c:pt idx="5">
                  <c:v>0.2</c:v>
                </c:pt>
                <c:pt idx="6">
                  <c:v>0.3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8"/>
                <c:pt idx="0">
                  <c:v>0.4</c:v>
                </c:pt>
                <c:pt idx="1">
                  <c:v>0.45</c:v>
                </c:pt>
                <c:pt idx="2">
                  <c:v>0.55000000000000004</c:v>
                </c:pt>
                <c:pt idx="4">
                  <c:v>0.85</c:v>
                </c:pt>
                <c:pt idx="5">
                  <c:v>0.8</c:v>
                </c:pt>
                <c:pt idx="6">
                  <c:v>0.7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94065920"/>
        <c:axId val="194067456"/>
      </c:barChart>
      <c:catAx>
        <c:axId val="194065920"/>
        <c:scaling>
          <c:orientation val="maxMin"/>
        </c:scaling>
        <c:delete val="1"/>
        <c:axPos val="l"/>
        <c:majorTickMark val="out"/>
        <c:minorTickMark val="none"/>
        <c:tickLblPos val="none"/>
        <c:crossAx val="194067456"/>
        <c:crosses val="autoZero"/>
        <c:auto val="1"/>
        <c:lblAlgn val="ctr"/>
        <c:lblOffset val="100"/>
        <c:noMultiLvlLbl val="0"/>
      </c:catAx>
      <c:valAx>
        <c:axId val="1940674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06592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86426488614836006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804564197530864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1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1">
                  <c:v>0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94704128"/>
        <c:axId val="194705664"/>
      </c:barChart>
      <c:catAx>
        <c:axId val="194704128"/>
        <c:scaling>
          <c:orientation val="maxMin"/>
        </c:scaling>
        <c:delete val="1"/>
        <c:axPos val="l"/>
        <c:majorTickMark val="out"/>
        <c:minorTickMark val="none"/>
        <c:tickLblPos val="none"/>
        <c:crossAx val="194705664"/>
        <c:crosses val="autoZero"/>
        <c:auto val="1"/>
        <c:lblAlgn val="ctr"/>
        <c:lblOffset val="100"/>
        <c:noMultiLvlLbl val="0"/>
      </c:catAx>
      <c:valAx>
        <c:axId val="19470566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70412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/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94812160"/>
        <c:axId val="194813952"/>
      </c:barChart>
      <c:catAx>
        <c:axId val="194812160"/>
        <c:scaling>
          <c:orientation val="maxMin"/>
        </c:scaling>
        <c:delete val="1"/>
        <c:axPos val="b"/>
        <c:majorTickMark val="out"/>
        <c:minorTickMark val="none"/>
        <c:tickLblPos val="none"/>
        <c:crossAx val="194813952"/>
        <c:crosses val="autoZero"/>
        <c:auto val="1"/>
        <c:lblAlgn val="ctr"/>
        <c:lblOffset val="100"/>
        <c:noMultiLvlLbl val="0"/>
      </c:catAx>
      <c:valAx>
        <c:axId val="19481395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948121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</c:v>
                </c:pt>
                <c:pt idx="1">
                  <c:v>0.2</c:v>
                </c:pt>
                <c:pt idx="2">
                  <c:v>0.15</c:v>
                </c:pt>
                <c:pt idx="3">
                  <c:v>0</c:v>
                </c:pt>
                <c:pt idx="4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0.1</c:v>
                </c:pt>
                <c:pt idx="2">
                  <c:v>0</c:v>
                </c:pt>
                <c:pt idx="3">
                  <c:v>0.15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</c:v>
                </c:pt>
                <c:pt idx="1">
                  <c:v>0.2</c:v>
                </c:pt>
                <c:pt idx="2">
                  <c:v>0</c:v>
                </c:pt>
                <c:pt idx="3">
                  <c:v>0.1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5075712"/>
        <c:axId val="175077248"/>
      </c:barChart>
      <c:catAx>
        <c:axId val="1750757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5077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507724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507571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</c:v>
                </c:pt>
                <c:pt idx="3">
                  <c:v>0.95</c:v>
                </c:pt>
                <c:pt idx="4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0.95</c:v>
                </c:pt>
                <c:pt idx="2">
                  <c:v>0.9</c:v>
                </c:pt>
                <c:pt idx="3">
                  <c:v>0.9</c:v>
                </c:pt>
                <c:pt idx="4">
                  <c:v>0.85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</c:v>
                </c:pt>
                <c:pt idx="1">
                  <c:v>0.95</c:v>
                </c:pt>
                <c:pt idx="2">
                  <c:v>0.95</c:v>
                </c:pt>
                <c:pt idx="3">
                  <c:v>0.95</c:v>
                </c:pt>
                <c:pt idx="4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94955520"/>
        <c:axId val="194965504"/>
      </c:barChart>
      <c:catAx>
        <c:axId val="19495552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94965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96550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949555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32E-3"/>
          <c:w val="0.9992373868132729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0.55000000000000004</c:v>
                </c:pt>
                <c:pt idx="1">
                  <c:v>0.5</c:v>
                </c:pt>
                <c:pt idx="2">
                  <c:v>0.5</c:v>
                </c:pt>
                <c:pt idx="4">
                  <c:v>0.7</c:v>
                </c:pt>
                <c:pt idx="5">
                  <c:v>0.65</c:v>
                </c:pt>
                <c:pt idx="6">
                  <c:v>0.75</c:v>
                </c:pt>
                <c:pt idx="8">
                  <c:v>0.7</c:v>
                </c:pt>
                <c:pt idx="9">
                  <c:v>0.55000000000000004</c:v>
                </c:pt>
                <c:pt idx="10">
                  <c:v>0.6</c:v>
                </c:pt>
                <c:pt idx="12">
                  <c:v>0.65</c:v>
                </c:pt>
                <c:pt idx="13">
                  <c:v>0.65</c:v>
                </c:pt>
                <c:pt idx="14">
                  <c:v>0.7</c:v>
                </c:pt>
                <c:pt idx="16">
                  <c:v>0.57999999999999996</c:v>
                </c:pt>
                <c:pt idx="17">
                  <c:v>0.65</c:v>
                </c:pt>
                <c:pt idx="18">
                  <c:v>0.65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0.4</c:v>
                </c:pt>
                <c:pt idx="1">
                  <c:v>0.35</c:v>
                </c:pt>
                <c:pt idx="2">
                  <c:v>0.5</c:v>
                </c:pt>
                <c:pt idx="4">
                  <c:v>0.25</c:v>
                </c:pt>
                <c:pt idx="5">
                  <c:v>0.25</c:v>
                </c:pt>
                <c:pt idx="6">
                  <c:v>0.2</c:v>
                </c:pt>
                <c:pt idx="8">
                  <c:v>0.25</c:v>
                </c:pt>
                <c:pt idx="9">
                  <c:v>0.35</c:v>
                </c:pt>
                <c:pt idx="10">
                  <c:v>0.35</c:v>
                </c:pt>
                <c:pt idx="12">
                  <c:v>0.3</c:v>
                </c:pt>
                <c:pt idx="13">
                  <c:v>0.3</c:v>
                </c:pt>
                <c:pt idx="14">
                  <c:v>0.3</c:v>
                </c:pt>
                <c:pt idx="16">
                  <c:v>0.37</c:v>
                </c:pt>
                <c:pt idx="17">
                  <c:v>0.35</c:v>
                </c:pt>
                <c:pt idx="18">
                  <c:v>0.35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1">
                  <c:v>0.15</c:v>
                </c:pt>
                <c:pt idx="4">
                  <c:v>0.05</c:v>
                </c:pt>
                <c:pt idx="6">
                  <c:v>0.05</c:v>
                </c:pt>
                <c:pt idx="8">
                  <c:v>0.05</c:v>
                </c:pt>
                <c:pt idx="9">
                  <c:v>0.1</c:v>
                </c:pt>
                <c:pt idx="10">
                  <c:v>0.05</c:v>
                </c:pt>
                <c:pt idx="12">
                  <c:v>0.05</c:v>
                </c:pt>
                <c:pt idx="13">
                  <c:v>0.05</c:v>
                </c:pt>
                <c:pt idx="16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0" formatCode="0%">
                  <c:v>0.05</c:v>
                </c:pt>
                <c:pt idx="5" formatCode="0%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95246720"/>
        <c:axId val="195268992"/>
      </c:barChart>
      <c:catAx>
        <c:axId val="1952467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526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5268992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95246720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224512"/>
        <c:axId val="90226048"/>
      </c:barChart>
      <c:catAx>
        <c:axId val="902245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26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2604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224512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0.85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39200"/>
        <c:axId val="90340736"/>
      </c:barChart>
      <c:catAx>
        <c:axId val="903392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40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407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33920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0303488"/>
        <c:axId val="90305280"/>
      </c:barChart>
      <c:catAx>
        <c:axId val="90303488"/>
        <c:scaling>
          <c:orientation val="maxMin"/>
        </c:scaling>
        <c:delete val="1"/>
        <c:axPos val="b"/>
        <c:majorTickMark val="out"/>
        <c:minorTickMark val="none"/>
        <c:tickLblPos val="none"/>
        <c:crossAx val="90305280"/>
        <c:crosses val="autoZero"/>
        <c:auto val="1"/>
        <c:lblAlgn val="ctr"/>
        <c:lblOffset val="100"/>
        <c:noMultiLvlLbl val="0"/>
      </c:catAx>
      <c:valAx>
        <c:axId val="9030528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9030348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0.65</c:v>
                </c:pt>
                <c:pt idx="1">
                  <c:v>0.2</c:v>
                </c:pt>
                <c:pt idx="2">
                  <c:v>0.35</c:v>
                </c:pt>
                <c:pt idx="3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</c:v>
                </c:pt>
                <c:pt idx="1">
                  <c:v>0.15</c:v>
                </c:pt>
                <c:pt idx="2">
                  <c:v>0.25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0.8</c:v>
                </c:pt>
                <c:pt idx="1">
                  <c:v>0.3</c:v>
                </c:pt>
                <c:pt idx="2">
                  <c:v>0.3</c:v>
                </c:pt>
                <c:pt idx="3">
                  <c:v>0.3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1130880"/>
        <c:axId val="91153152"/>
      </c:barChart>
      <c:catAx>
        <c:axId val="911308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153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15315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11308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0.94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(N=18)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469120"/>
        <c:axId val="90470656"/>
      </c:barChart>
      <c:catAx>
        <c:axId val="904691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70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4706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46912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t>2014-02-05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t>2014-02-05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16410" y="3825838"/>
            <a:ext cx="7127478" cy="1512168"/>
          </a:xfrm>
        </p:spPr>
        <p:txBody>
          <a:bodyPr>
            <a:no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/>
              <a:t>URZĄD DZIELNICY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Praga </a:t>
            </a:r>
            <a:r>
              <a:rPr lang="pl-PL" dirty="0"/>
              <a:t>Południe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</a:t>
            </a:r>
            <a:r>
              <a:rPr lang="pl-PL" sz="1800" b="1" dirty="0" smtClean="0">
                <a:solidFill>
                  <a:srgbClr val="808285"/>
                </a:solidFill>
              </a:rPr>
              <a:t>DLA</a:t>
            </a:r>
            <a:endParaRPr lang="pl-PL" sz="1800" b="1" dirty="0" smtClean="0">
              <a:solidFill>
                <a:srgbClr val="808285"/>
              </a:solidFill>
            </a:endParaRPr>
          </a:p>
          <a:p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2013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091999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(4)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341988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(5)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30021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3828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505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(6)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98632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(7)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6483060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868946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formularzy/ 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Wygląd zewnętrzny urzędnika i jego stanowisko pracy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9775624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18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9526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962589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3918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Zachowanie urzędnika wobec </a:t>
            </a:r>
            <a:r>
              <a:rPr lang="pl-PL" sz="3100" b="1" dirty="0" smtClean="0">
                <a:solidFill>
                  <a:schemeClr val="accent5"/>
                </a:solidFill>
              </a:rPr>
              <a:t>interesanta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688190"/>
              </p:ext>
            </p:extLst>
          </p:nvPr>
        </p:nvGraphicFramePr>
        <p:xfrm>
          <a:off x="5220866" y="2494735"/>
          <a:ext cx="432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664465"/>
              </p:ext>
            </p:extLst>
          </p:nvPr>
        </p:nvGraphicFramePr>
        <p:xfrm>
          <a:off x="4428978" y="2440202"/>
          <a:ext cx="1800000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przywitał, ale użył innych słów a powitanie nie było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417624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433440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Zachowanie urzędnika wobec interesanta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757704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podtrzymywać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 / 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Spis treści</a:t>
            </a:r>
            <a:endParaRPr lang="pl-PL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24026" y="1989633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24026" y="2925751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24026" y="3393810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24026" y="3861869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4026" y="4329928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4026" y="4797986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24026" y="2457692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Obsługa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463458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2129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13010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916494"/>
              </p:ext>
            </p:extLst>
          </p:nvPr>
        </p:nvGraphicFramePr>
        <p:xfrm>
          <a:off x="108298" y="1989634"/>
          <a:ext cx="2808000" cy="44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68181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868289"/>
              </p:ext>
            </p:extLst>
          </p:nvPr>
        </p:nvGraphicFramePr>
        <p:xfrm>
          <a:off x="972874" y="267414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20874"/>
              </p:ext>
            </p:extLst>
          </p:nvPr>
        </p:nvGraphicFramePr>
        <p:xfrm>
          <a:off x="108298" y="2601541"/>
          <a:ext cx="1800000" cy="3202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są one dostępne na stronie internetowej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806880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818081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514151"/>
              </p:ext>
            </p:extLst>
          </p:nvPr>
        </p:nvGraphicFramePr>
        <p:xfrm>
          <a:off x="767594" y="2570090"/>
          <a:ext cx="4525280" cy="428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403560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03994"/>
              </p:ext>
            </p:extLst>
          </p:nvPr>
        </p:nvGraphicFramePr>
        <p:xfrm>
          <a:off x="4652906" y="2422130"/>
          <a:ext cx="1800000" cy="3207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078968"/>
              </p:ext>
            </p:extLst>
          </p:nvPr>
        </p:nvGraphicFramePr>
        <p:xfrm>
          <a:off x="0" y="2467588"/>
          <a:ext cx="1800000" cy="3687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0464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758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758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aktami prawnymi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758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053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0590249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Sprawy, o których urzędnik poinformował sam (</a:t>
            </a:r>
            <a:r>
              <a:rPr lang="pl-PL" sz="1200" b="1" u="sng" dirty="0" smtClean="0"/>
              <a:t>bez dopytywania</a:t>
            </a:r>
            <a:r>
              <a:rPr lang="pl-PL" sz="1200" b="1" dirty="0" smtClean="0"/>
              <a:t>)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033491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367103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865128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7460"/>
              </p:ext>
            </p:extLst>
          </p:nvPr>
        </p:nvGraphicFramePr>
        <p:xfrm>
          <a:off x="972874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32385"/>
              </p:ext>
            </p:extLst>
          </p:nvPr>
        </p:nvGraphicFramePr>
        <p:xfrm>
          <a:off x="180306" y="2422130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931954"/>
              </p:ext>
            </p:extLst>
          </p:nvPr>
        </p:nvGraphicFramePr>
        <p:xfrm>
          <a:off x="5029215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5023"/>
              </p:ext>
            </p:extLst>
          </p:nvPr>
        </p:nvGraphicFramePr>
        <p:xfrm>
          <a:off x="4212754" y="2422130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</a:t>
            </a:r>
            <a:r>
              <a:rPr lang="pl-PL" u="sng" dirty="0" smtClean="0"/>
              <a:t>po dopytaniu</a:t>
            </a:r>
            <a:r>
              <a:rPr lang="pl-PL" dirty="0" smtClean="0"/>
              <a:t> urzędnik</a:t>
            </a:r>
            <a:r>
              <a:rPr lang="pl-PL" dirty="0"/>
              <a:t>...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W jaki sposób urzędnik </a:t>
            </a:r>
            <a:r>
              <a:rPr lang="pl-PL" sz="1200" b="1" u="sng" dirty="0" smtClean="0"/>
              <a:t>spontanicznie</a:t>
            </a:r>
            <a:r>
              <a:rPr lang="pl-PL" sz="1200" b="1" dirty="0" smtClean="0"/>
              <a:t>, </a:t>
            </a:r>
            <a:r>
              <a:rPr lang="pl-PL" sz="1200" b="1" dirty="0"/>
              <a:t>bez Twojego </a:t>
            </a:r>
            <a:r>
              <a:rPr lang="pl-PL" sz="1200" b="1" dirty="0" smtClean="0"/>
              <a:t>dopytywania </a:t>
            </a:r>
            <a:r>
              <a:rPr lang="pl-PL" sz="1200" b="1" dirty="0"/>
              <a:t>poinformował Cię o opłatach/braku opłat, </a:t>
            </a:r>
            <a:r>
              <a:rPr lang="pl-PL" sz="1200" b="1" dirty="0" smtClean="0"/>
              <a:t>jakie </a:t>
            </a:r>
            <a:r>
              <a:rPr lang="pl-PL" sz="1200" b="1" dirty="0"/>
              <a:t>są wymagane przy załatwianiu przedstawionej przez Ciebie sprawy? </a:t>
            </a:r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199894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280860"/>
              </p:ext>
            </p:extLst>
          </p:nvPr>
        </p:nvGraphicFramePr>
        <p:xfrm>
          <a:off x="1044402" y="2421682"/>
          <a:ext cx="4392008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208583"/>
              </p:ext>
            </p:extLst>
          </p:nvPr>
        </p:nvGraphicFramePr>
        <p:xfrm>
          <a:off x="4957207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466600"/>
              </p:ext>
            </p:extLst>
          </p:nvPr>
        </p:nvGraphicFramePr>
        <p:xfrm>
          <a:off x="4140746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152907"/>
              </p:ext>
            </p:extLst>
          </p:nvPr>
        </p:nvGraphicFramePr>
        <p:xfrm>
          <a:off x="108298" y="2493691"/>
          <a:ext cx="1872208" cy="3826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</a:tblGrid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banku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na poczcie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Sposób załatwiania przedstawionej sprawy (4)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18946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84928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41480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093676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715998"/>
              </p:ext>
            </p:extLst>
          </p:nvPr>
        </p:nvGraphicFramePr>
        <p:xfrm>
          <a:off x="2924286" y="5158154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260214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(5)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108950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80657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(6)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062742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177515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N=20)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Metodologia badania</a:t>
            </a:r>
            <a:endParaRPr lang="pl-PL" b="1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Obserwacja Uczestnicząca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07.11.2013 </a:t>
            </a:r>
            <a:r>
              <a:rPr lang="pl-PL" sz="1200" b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– 10.12.2013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na Urząd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</a:t>
            </a: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w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48858" y="2853730"/>
            <a:ext cx="3744416" cy="2808312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 smtClean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rgbClr val="808285"/>
                </a:solidFill>
              </a:rPr>
              <a:t>ARC </a:t>
            </a:r>
            <a:r>
              <a:rPr lang="pl-PL" sz="1600" b="1" dirty="0">
                <a:solidFill>
                  <a:srgbClr val="808285"/>
                </a:solidFill>
              </a:rPr>
              <a:t>Rynek i Opinia Sp. z o. o.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ul. Juliusza Słowackiego 12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- budynek KIRKOR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01-627 Warszawa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tel.: +48 22 584 85 00 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fax.: +48 22 584 85 01  </a:t>
            </a:r>
            <a:endParaRPr lang="pl-PL" sz="1600" b="1" dirty="0" smtClean="0">
              <a:solidFill>
                <a:srgbClr val="808285"/>
              </a:solidFill>
            </a:endParaRPr>
          </a:p>
          <a:p>
            <a:pPr marL="342864" indent="-342864" defTabSz="914307">
              <a:spcBef>
                <a:spcPct val="20000"/>
              </a:spcBef>
              <a:buClr>
                <a:srgbClr val="FF9933"/>
              </a:buClr>
              <a:buFont typeface="Arial" pitchFamily="34" charset="0"/>
              <a:buChar char="•"/>
            </a:pPr>
            <a:endParaRPr lang="pl-PL" sz="1600" b="1" dirty="0">
              <a:solidFill>
                <a:srgbClr val="808285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48858" y="5482022"/>
            <a:ext cx="3744416" cy="36004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TO, CO ISTOTNE</a:t>
            </a:r>
            <a:endParaRPr lang="pl-PL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Kryteria oceny</a:t>
            </a:r>
            <a:endParaRPr lang="pl-PL" b="1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OTOCZENIE: WYGLĄD </a:t>
            </a:r>
            <a:r>
              <a:rPr lang="pl-PL" sz="1600" b="1" dirty="0"/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/>
              <a:t>WYGLĄD ZEWNĘTRZNY URZĘDNIKA I JEGO STANOWISKO PRACY</a:t>
            </a:r>
            <a:endParaRPr lang="pl-PL" sz="1600" b="1" dirty="0">
              <a:solidFill>
                <a:srgbClr val="990099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ZACHOWANIE SIĘ WOBEC KLIENTA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OBSŁUGA PRZEDSTAWIONEJ SPRAWY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6269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301794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(1)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5"/>
                </a:solidFill>
              </a:rPr>
              <a:t>OTOCZENIE – WYGLĄD URZĘDU (1)</a:t>
            </a:r>
            <a:endParaRPr lang="en-GB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509262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5"/>
                </a:solidFill>
              </a:rPr>
              <a:t>FUNKCJONOWANIE URZĘDU </a:t>
            </a:r>
            <a:endParaRPr lang="en-GB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669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br>
              <a:rPr lang="pl-PL" sz="39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(2)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179476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900" b="1" dirty="0" smtClean="0"/>
              <a:t>Urząd Dzielnicy Praga Południe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(3)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213436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465576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514</TotalTime>
  <Words>1559</Words>
  <Application>Microsoft Office PowerPoint</Application>
  <PresentationFormat>Niestandardowy</PresentationFormat>
  <Paragraphs>279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ARC</vt:lpstr>
      <vt:lpstr>TAJEMNICZY KLIENT URZĄD DZIELNICY  Praga Południe</vt:lpstr>
      <vt:lpstr>Spis treści</vt:lpstr>
      <vt:lpstr>Metodologia badania</vt:lpstr>
      <vt:lpstr>Wyniki badania</vt:lpstr>
      <vt:lpstr>Kryteria oceny</vt:lpstr>
      <vt:lpstr>Wyniki badania</vt:lpstr>
      <vt:lpstr>Urząd Dzielnicy Praga Południe Otoczenie: Wygląd Urzędu (1)</vt:lpstr>
      <vt:lpstr>Urząd Dzielnicy Praga Południe Otoczenie: Wygląd Urzędu (2)</vt:lpstr>
      <vt:lpstr>Urząd Dzielnicy Praga Południe Otoczenie: Wygląd Urzędu (3)</vt:lpstr>
      <vt:lpstr>Urząd Dzielnicy Praga Południe Otoczenie: Wygląd Urzędu (4)</vt:lpstr>
      <vt:lpstr>Urząd Dzielnicy Praga Południe Otoczenie: Wygląd Urzędu (5)</vt:lpstr>
      <vt:lpstr>Urząd Dzielnicy Praga Południe Otoczenie: Wygląd Urzędu (6)</vt:lpstr>
      <vt:lpstr>Urząd Dzielnicy Praga Południe Otoczenie: Wygląd Urzędu (7)</vt:lpstr>
      <vt:lpstr>Wyniki badania</vt:lpstr>
      <vt:lpstr>Urząd Dzielnicy Praga Południe Wygląd zewnętrzny urzędnika i jego stanowisko pracy</vt:lpstr>
      <vt:lpstr>Wyniki badania</vt:lpstr>
      <vt:lpstr>Urząd Dzielnicy Praga Południe Zachowanie urzędnika wobec interesanta (1)</vt:lpstr>
      <vt:lpstr>Urząd Dzielnicy Praga Południe Zachowanie urzędnika wobec interesanta (2)</vt:lpstr>
      <vt:lpstr>Wyniki badania</vt:lpstr>
      <vt:lpstr>Urząd Dzielnicy Praga Południe Urzędnik: Obsługa przedstawionej sprawy (1)</vt:lpstr>
      <vt:lpstr>Urząd Dzielnicy Praga Południe Urzędnik: Obsługa przedstawionej sprawy (2)</vt:lpstr>
      <vt:lpstr>Urząd Dzielnicy Praga Południe Urzędnik: Obsługa przedstawionej sprawy (3)</vt:lpstr>
      <vt:lpstr>Wyniki badania</vt:lpstr>
      <vt:lpstr>Urząd Dzielnicy Praga Południe Urzędnik: Sposób załatwienia przedstawionej sprawy (1)</vt:lpstr>
      <vt:lpstr>Urząd Dzielnicy Praga Południe Urzędnik: Sposób załatwienia przedstawionej sprawy (2)</vt:lpstr>
      <vt:lpstr>Urząd Dzielnicy Praga Południe Urzędnik: Sposób załatwienia przedstawionej sprawy (3)</vt:lpstr>
      <vt:lpstr>Urząd Dzielnicy Praga Południe Urzędnik: Sposób załatwiania przedstawionej sprawy (4)</vt:lpstr>
      <vt:lpstr>Urząd Dzielnicy Praga Południe Urzędnik: Sposób załatwienia przedstawionej sprawy (5)</vt:lpstr>
      <vt:lpstr>Urząd Dzielnicy Praga Południe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Maciej Białoruski</cp:lastModifiedBy>
  <cp:revision>89</cp:revision>
  <dcterms:created xsi:type="dcterms:W3CDTF">2013-09-17T08:07:59Z</dcterms:created>
  <dcterms:modified xsi:type="dcterms:W3CDTF">2014-02-05T14:19:54Z</dcterms:modified>
</cp:coreProperties>
</file>