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257" r:id="rId3"/>
    <p:sldId id="292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01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howGuides="1">
      <p:cViewPr>
        <p:scale>
          <a:sx n="60" d="100"/>
          <a:sy n="60" d="100"/>
        </p:scale>
        <p:origin x="-1338" y="-1098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6.15</c:v>
                </c:pt>
                <c:pt idx="2" formatCode="0.0">
                  <c:v>1.25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2.9</c:v>
                </c:pt>
                <c:pt idx="2" formatCode="0.0">
                  <c:v>0.95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ŚREDNI CZAS OCZEKIWANIA</c:v>
                </c:pt>
                <c:pt idx="2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3.15</c:v>
                </c:pt>
                <c:pt idx="2" formatCode="0.0">
                  <c:v>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1613056"/>
        <c:axId val="91614592"/>
      </c:barChart>
      <c:catAx>
        <c:axId val="91613056"/>
        <c:scaling>
          <c:orientation val="minMax"/>
        </c:scaling>
        <c:delete val="1"/>
        <c:axPos val="b"/>
        <c:majorTickMark val="out"/>
        <c:minorTickMark val="none"/>
        <c:tickLblPos val="none"/>
        <c:crossAx val="91614592"/>
        <c:crosses val="autoZero"/>
        <c:auto val="1"/>
        <c:lblAlgn val="ctr"/>
        <c:lblOffset val="100"/>
        <c:noMultiLvlLbl val="0"/>
      </c:catAx>
      <c:valAx>
        <c:axId val="91614592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91613056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0.45</c:v>
                </c:pt>
                <c:pt idx="1">
                  <c:v>0.95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0338048"/>
        <c:axId val="180348032"/>
      </c:barChart>
      <c:catAx>
        <c:axId val="1803380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348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3480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03380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0187904"/>
        <c:axId val="180189440"/>
      </c:barChart>
      <c:catAx>
        <c:axId val="180187904"/>
        <c:scaling>
          <c:orientation val="maxMin"/>
        </c:scaling>
        <c:delete val="1"/>
        <c:axPos val="b"/>
        <c:majorTickMark val="out"/>
        <c:minorTickMark val="none"/>
        <c:tickLblPos val="none"/>
        <c:crossAx val="180189440"/>
        <c:crosses val="autoZero"/>
        <c:auto val="1"/>
        <c:lblAlgn val="ctr"/>
        <c:lblOffset val="100"/>
        <c:noMultiLvlLbl val="0"/>
      </c:catAx>
      <c:valAx>
        <c:axId val="18018944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018790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</c:v>
                </c:pt>
                <c:pt idx="1">
                  <c:v>0.1</c:v>
                </c:pt>
                <c:pt idx="2">
                  <c:v>0.5</c:v>
                </c:pt>
                <c:pt idx="3">
                  <c:v>0.25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0.6</c:v>
                </c:pt>
                <c:pt idx="1">
                  <c:v>0.1</c:v>
                </c:pt>
                <c:pt idx="2">
                  <c:v>0.15</c:v>
                </c:pt>
                <c:pt idx="3">
                  <c:v>0</c:v>
                </c:pt>
                <c:pt idx="4">
                  <c:v>0.4</c:v>
                </c:pt>
                <c:pt idx="5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Na stolikach</c:v>
                </c:pt>
                <c:pt idx="4">
                  <c:v>W innym miejscu </c:v>
                </c:pt>
                <c:pt idx="5">
                  <c:v>Nie są dostępne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0.45</c:v>
                </c:pt>
                <c:pt idx="1">
                  <c:v>0.05</c:v>
                </c:pt>
                <c:pt idx="2">
                  <c:v>0.55000000000000004</c:v>
                </c:pt>
                <c:pt idx="3">
                  <c:v>0</c:v>
                </c:pt>
                <c:pt idx="4">
                  <c:v>0.3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0470528"/>
        <c:axId val="180472064"/>
      </c:barChart>
      <c:catAx>
        <c:axId val="1804705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0472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4720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047052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0.6</c:v>
                </c:pt>
                <c:pt idx="1">
                  <c:v>0.75</c:v>
                </c:pt>
                <c:pt idx="2">
                  <c:v>0.9</c:v>
                </c:pt>
                <c:pt idx="4">
                  <c:v>0.6</c:v>
                </c:pt>
                <c:pt idx="5">
                  <c:v>0.85</c:v>
                </c:pt>
                <c:pt idx="6">
                  <c:v>1</c:v>
                </c:pt>
                <c:pt idx="8">
                  <c:v>0.7</c:v>
                </c:pt>
                <c:pt idx="9">
                  <c:v>0.7</c:v>
                </c:pt>
                <c:pt idx="10">
                  <c:v>0.95</c:v>
                </c:pt>
                <c:pt idx="12">
                  <c:v>0.9</c:v>
                </c:pt>
                <c:pt idx="13">
                  <c:v>0.95</c:v>
                </c:pt>
                <c:pt idx="14">
                  <c:v>0.85</c:v>
                </c:pt>
                <c:pt idx="17">
                  <c:v>0.15</c:v>
                </c:pt>
                <c:pt idx="18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0.4</c:v>
                </c:pt>
                <c:pt idx="1">
                  <c:v>0.25</c:v>
                </c:pt>
                <c:pt idx="2">
                  <c:v>0.1</c:v>
                </c:pt>
                <c:pt idx="4">
                  <c:v>0.4</c:v>
                </c:pt>
                <c:pt idx="5">
                  <c:v>0.15</c:v>
                </c:pt>
                <c:pt idx="8">
                  <c:v>0.3</c:v>
                </c:pt>
                <c:pt idx="9">
                  <c:v>0.3</c:v>
                </c:pt>
                <c:pt idx="10">
                  <c:v>0.05</c:v>
                </c:pt>
                <c:pt idx="12">
                  <c:v>0.1</c:v>
                </c:pt>
                <c:pt idx="13">
                  <c:v>0.05</c:v>
                </c:pt>
                <c:pt idx="14">
                  <c:v>0.15</c:v>
                </c:pt>
                <c:pt idx="16">
                  <c:v>1</c:v>
                </c:pt>
                <c:pt idx="17">
                  <c:v>0.85</c:v>
                </c:pt>
                <c:pt idx="18">
                  <c:v>0.95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1310208"/>
        <c:axId val="181311744"/>
      </c:barChart>
      <c:catAx>
        <c:axId val="181310208"/>
        <c:scaling>
          <c:orientation val="maxMin"/>
        </c:scaling>
        <c:delete val="1"/>
        <c:axPos val="l"/>
        <c:majorTickMark val="out"/>
        <c:minorTickMark val="none"/>
        <c:tickLblPos val="none"/>
        <c:crossAx val="181311744"/>
        <c:crosses val="autoZero"/>
        <c:auto val="1"/>
        <c:lblAlgn val="ctr"/>
        <c:lblOffset val="100"/>
        <c:noMultiLvlLbl val="0"/>
      </c:catAx>
      <c:valAx>
        <c:axId val="1813117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131020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0.25</c:v>
                </c:pt>
                <c:pt idx="1">
                  <c:v>0.75</c:v>
                </c:pt>
                <c:pt idx="2">
                  <c:v>0.75</c:v>
                </c:pt>
                <c:pt idx="4">
                  <c:v>0.5</c:v>
                </c:pt>
                <c:pt idx="5">
                  <c:v>0.9</c:v>
                </c:pt>
                <c:pt idx="6">
                  <c:v>0.9</c:v>
                </c:pt>
                <c:pt idx="10">
                  <c:v>0.05</c:v>
                </c:pt>
                <c:pt idx="12">
                  <c:v>0.4</c:v>
                </c:pt>
                <c:pt idx="13">
                  <c:v>0.85</c:v>
                </c:pt>
                <c:pt idx="14">
                  <c:v>0.85</c:v>
                </c:pt>
                <c:pt idx="16">
                  <c:v>0.65</c:v>
                </c:pt>
                <c:pt idx="17">
                  <c:v>0.85</c:v>
                </c:pt>
                <c:pt idx="18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0.15</c:v>
                </c:pt>
                <c:pt idx="1">
                  <c:v>0.15</c:v>
                </c:pt>
                <c:pt idx="2">
                  <c:v>0.2</c:v>
                </c:pt>
                <c:pt idx="8">
                  <c:v>0.75</c:v>
                </c:pt>
                <c:pt idx="9">
                  <c:v>0.9</c:v>
                </c:pt>
                <c:pt idx="10">
                  <c:v>0.85</c:v>
                </c:pt>
                <c:pt idx="13">
                  <c:v>0.05</c:v>
                </c:pt>
                <c:pt idx="14">
                  <c:v>0.05</c:v>
                </c:pt>
                <c:pt idx="16">
                  <c:v>0.2</c:v>
                </c:pt>
                <c:pt idx="17">
                  <c:v>0.15</c:v>
                </c:pt>
                <c:pt idx="18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0">
                  <c:v>0.6</c:v>
                </c:pt>
                <c:pt idx="1">
                  <c:v>0.1</c:v>
                </c:pt>
                <c:pt idx="2">
                  <c:v>0.05</c:v>
                </c:pt>
                <c:pt idx="4">
                  <c:v>0.5</c:v>
                </c:pt>
                <c:pt idx="5">
                  <c:v>0.1</c:v>
                </c:pt>
                <c:pt idx="6">
                  <c:v>0.1</c:v>
                </c:pt>
                <c:pt idx="8">
                  <c:v>0.25</c:v>
                </c:pt>
                <c:pt idx="9">
                  <c:v>0.1</c:v>
                </c:pt>
                <c:pt idx="10">
                  <c:v>0.1</c:v>
                </c:pt>
                <c:pt idx="12">
                  <c:v>0.6</c:v>
                </c:pt>
                <c:pt idx="13">
                  <c:v>0.1</c:v>
                </c:pt>
                <c:pt idx="14">
                  <c:v>0.1</c:v>
                </c:pt>
                <c:pt idx="16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4041472"/>
        <c:axId val="184043008"/>
      </c:barChart>
      <c:catAx>
        <c:axId val="184041472"/>
        <c:scaling>
          <c:orientation val="maxMin"/>
        </c:scaling>
        <c:delete val="1"/>
        <c:axPos val="l"/>
        <c:majorTickMark val="out"/>
        <c:minorTickMark val="none"/>
        <c:tickLblPos val="none"/>
        <c:crossAx val="184043008"/>
        <c:crosses val="autoZero"/>
        <c:auto val="1"/>
        <c:lblAlgn val="ctr"/>
        <c:lblOffset val="100"/>
        <c:noMultiLvlLbl val="0"/>
      </c:catAx>
      <c:valAx>
        <c:axId val="18404300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404147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1927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623E-3"/>
          <c:w val="1"/>
          <c:h val="0.569696969696969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(N=13)</c:v>
                </c:pt>
                <c:pt idx="1">
                  <c:v>2012 (N=17)</c:v>
                </c:pt>
                <c:pt idx="2">
                  <c:v>2011 (N=13)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0.76</c:v>
                </c:pt>
                <c:pt idx="2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4"/>
              <c:layout>
                <c:manualLayout>
                  <c:x val="-7.362574987258412E-2"/>
                  <c:y val="-0.369475623598563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(N=13)</c:v>
                </c:pt>
                <c:pt idx="1">
                  <c:v>2012 (N=17)</c:v>
                </c:pt>
                <c:pt idx="2">
                  <c:v>2011 (N=13)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0.12</c:v>
                </c:pt>
                <c:pt idx="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(N=13)</c:v>
                </c:pt>
                <c:pt idx="1">
                  <c:v>2012 (N=17)</c:v>
                </c:pt>
                <c:pt idx="2">
                  <c:v>2011 (N=13)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1">
                  <c:v>0.12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4185600"/>
        <c:axId val="184187136"/>
      </c:barChart>
      <c:catAx>
        <c:axId val="18418560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418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1871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418560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0663040"/>
        <c:axId val="180664576"/>
      </c:barChart>
      <c:catAx>
        <c:axId val="180663040"/>
        <c:scaling>
          <c:orientation val="maxMin"/>
        </c:scaling>
        <c:delete val="1"/>
        <c:axPos val="b"/>
        <c:majorTickMark val="out"/>
        <c:minorTickMark val="none"/>
        <c:tickLblPos val="none"/>
        <c:crossAx val="180664576"/>
        <c:crosses val="autoZero"/>
        <c:auto val="1"/>
        <c:lblAlgn val="ctr"/>
        <c:lblOffset val="100"/>
        <c:noMultiLvlLbl val="0"/>
      </c:catAx>
      <c:valAx>
        <c:axId val="1806645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06630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3741056"/>
        <c:axId val="184418688"/>
      </c:barChart>
      <c:catAx>
        <c:axId val="183741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41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41868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37410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730037472706625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84453760"/>
        <c:axId val="184476032"/>
      </c:barChart>
      <c:catAx>
        <c:axId val="1844537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47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4760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84453760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46E-3"/>
          <c:y val="0.74515793588949142"/>
          <c:w val="0.8445230329231026"/>
          <c:h val="0.23531051283619719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27"/>
          <c:y val="1.6412992311313348E-2"/>
          <c:w val="0.81374722838137559"/>
          <c:h val="0.657254216804879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84672256"/>
        <c:axId val="184673792"/>
      </c:barChart>
      <c:catAx>
        <c:axId val="1846722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4673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67379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84672256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457"/>
          <c:w val="1"/>
          <c:h val="0.27187829378586564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WOM/PI/delegatury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WOM/PI/delegatury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WOM/PI/delegatury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2706688"/>
        <c:axId val="92708224"/>
      </c:barChart>
      <c:catAx>
        <c:axId val="92706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08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70822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70668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0.9</c:v>
                </c:pt>
                <c:pt idx="1">
                  <c:v>0.95</c:v>
                </c:pt>
                <c:pt idx="2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1</c:v>
                </c:pt>
                <c:pt idx="9">
                  <c:v>0.1</c:v>
                </c:pt>
                <c:pt idx="10">
                  <c:v>0.1</c:v>
                </c:pt>
                <c:pt idx="14">
                  <c:v>0.05</c:v>
                </c:pt>
                <c:pt idx="17">
                  <c:v>0.15</c:v>
                </c:pt>
                <c:pt idx="18">
                  <c:v>0.05</c:v>
                </c:pt>
                <c:pt idx="20">
                  <c:v>0.95</c:v>
                </c:pt>
                <c:pt idx="21">
                  <c:v>0.95</c:v>
                </c:pt>
                <c:pt idx="2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0%</c:formatCode>
                <c:ptCount val="24"/>
                <c:pt idx="0">
                  <c:v>0.1</c:v>
                </c:pt>
                <c:pt idx="1">
                  <c:v>0.05</c:v>
                </c:pt>
                <c:pt idx="2">
                  <c:v>0.05</c:v>
                </c:pt>
                <c:pt idx="4">
                  <c:v>0.05</c:v>
                </c:pt>
                <c:pt idx="5">
                  <c:v>0.05</c:v>
                </c:pt>
                <c:pt idx="8">
                  <c:v>1</c:v>
                </c:pt>
                <c:pt idx="9">
                  <c:v>0.9</c:v>
                </c:pt>
                <c:pt idx="10">
                  <c:v>0.9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6">
                  <c:v>1</c:v>
                </c:pt>
                <c:pt idx="17">
                  <c:v>0.85</c:v>
                </c:pt>
                <c:pt idx="18">
                  <c:v>0.95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5216384"/>
        <c:axId val="185226368"/>
      </c:barChart>
      <c:catAx>
        <c:axId val="185216384"/>
        <c:scaling>
          <c:orientation val="maxMin"/>
        </c:scaling>
        <c:delete val="1"/>
        <c:axPos val="l"/>
        <c:majorTickMark val="out"/>
        <c:minorTickMark val="none"/>
        <c:tickLblPos val="none"/>
        <c:crossAx val="185226368"/>
        <c:crosses val="autoZero"/>
        <c:auto val="1"/>
        <c:lblAlgn val="ctr"/>
        <c:lblOffset val="100"/>
        <c:noMultiLvlLbl val="0"/>
      </c:catAx>
      <c:valAx>
        <c:axId val="18522636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52163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6254629629629629"/>
          <c:w val="0.847735262287025"/>
          <c:h val="3.745370370370370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4654823428079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0"/>
              <c:delete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podczas rozmowy odczuwałeś(aś) niechęć ze strony urzędnika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0.5</c:v>
                </c:pt>
                <c:pt idx="1">
                  <c:v>0.5</c:v>
                </c:pt>
                <c:pt idx="2">
                  <c:v>0.44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0.2</c:v>
                </c:pt>
                <c:pt idx="9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podczas rozmowy odczuwałeś(aś) niechęć ze strony urzędnika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0.5</c:v>
                </c:pt>
                <c:pt idx="1">
                  <c:v>0.5</c:v>
                </c:pt>
                <c:pt idx="2">
                  <c:v>0.56000000000000005</c:v>
                </c:pt>
                <c:pt idx="8">
                  <c:v>0.8</c:v>
                </c:pt>
                <c:pt idx="9">
                  <c:v>0.85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5696640"/>
        <c:axId val="185698176"/>
      </c:barChart>
      <c:catAx>
        <c:axId val="185696640"/>
        <c:scaling>
          <c:orientation val="maxMin"/>
        </c:scaling>
        <c:delete val="1"/>
        <c:axPos val="l"/>
        <c:majorTickMark val="out"/>
        <c:minorTickMark val="none"/>
        <c:tickLblPos val="none"/>
        <c:crossAx val="185698176"/>
        <c:crosses val="autoZero"/>
        <c:auto val="1"/>
        <c:lblAlgn val="ctr"/>
        <c:lblOffset val="100"/>
        <c:noMultiLvlLbl val="0"/>
      </c:catAx>
      <c:valAx>
        <c:axId val="1856981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569664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5067E-2"/>
          <c:y val="0.92442850990525405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5878784"/>
        <c:axId val="185880576"/>
      </c:barChart>
      <c:catAx>
        <c:axId val="185878784"/>
        <c:scaling>
          <c:orientation val="maxMin"/>
        </c:scaling>
        <c:delete val="1"/>
        <c:axPos val="b"/>
        <c:majorTickMark val="out"/>
        <c:minorTickMark val="none"/>
        <c:tickLblPos val="none"/>
        <c:crossAx val="185880576"/>
        <c:crosses val="autoZero"/>
        <c:auto val="1"/>
        <c:lblAlgn val="ctr"/>
        <c:lblOffset val="100"/>
        <c:noMultiLvlLbl val="0"/>
      </c:catAx>
      <c:valAx>
        <c:axId val="18588057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58787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Sheet1!$B$2:$B$7</c:f>
              <c:numCache>
                <c:formatCode>####.0%</c:formatCode>
                <c:ptCount val="5"/>
                <c:pt idx="0">
                  <c:v>0.6</c:v>
                </c:pt>
                <c:pt idx="1">
                  <c:v>0.15</c:v>
                </c:pt>
                <c:pt idx="2">
                  <c:v>0.15</c:v>
                </c:pt>
                <c:pt idx="3" formatCode="0%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0.5</c:v>
                </c:pt>
                <c:pt idx="1">
                  <c:v>0.2</c:v>
                </c:pt>
                <c:pt idx="2">
                  <c:v>0</c:v>
                </c:pt>
                <c:pt idx="3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0.66666666699999999</c:v>
                </c:pt>
                <c:pt idx="1">
                  <c:v>0.16666666699999999</c:v>
                </c:pt>
                <c:pt idx="2">
                  <c:v>5.5555555999999999E-2</c:v>
                </c:pt>
                <c:pt idx="3">
                  <c:v>0.111111111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5915648"/>
        <c:axId val="185933824"/>
      </c:barChart>
      <c:catAx>
        <c:axId val="185915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593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933824"/>
        <c:scaling>
          <c:orientation val="minMax"/>
          <c:max val="1"/>
          <c:min val="0"/>
        </c:scaling>
        <c:delete val="1"/>
        <c:axPos val="t"/>
        <c:numFmt formatCode="####.0%" sourceLinked="1"/>
        <c:majorTickMark val="out"/>
        <c:minorTickMark val="none"/>
        <c:tickLblPos val="none"/>
        <c:crossAx val="18591564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369E-2"/>
          <c:w val="0.58692115679056589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0.05</c:v>
                </c:pt>
                <c:pt idx="1">
                  <c:v>0.15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0.8</c:v>
                </c:pt>
                <c:pt idx="1">
                  <c:v>0.6</c:v>
                </c:pt>
                <c:pt idx="2">
                  <c:v>0.67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0.15</c:v>
                </c:pt>
                <c:pt idx="1">
                  <c:v>0.25</c:v>
                </c:pt>
                <c:pt idx="2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86153216"/>
        <c:axId val="186163200"/>
      </c:barChart>
      <c:catAx>
        <c:axId val="18615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16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1632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86153216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layout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6347520"/>
        <c:axId val="186349056"/>
      </c:barChart>
      <c:catAx>
        <c:axId val="186347520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86349056"/>
        <c:crosses val="autoZero"/>
        <c:auto val="1"/>
        <c:lblAlgn val="ctr"/>
        <c:lblOffset val="100"/>
        <c:noMultiLvlLbl val="0"/>
      </c:catAx>
      <c:valAx>
        <c:axId val="18634905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63475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6"/>
                <c:pt idx="0">
                  <c:v>0.65</c:v>
                </c:pt>
                <c:pt idx="1">
                  <c:v>0</c:v>
                </c:pt>
                <c:pt idx="2">
                  <c:v>4.7619047619047616E-2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6"/>
                <c:pt idx="0">
                  <c:v>0.8</c:v>
                </c:pt>
                <c:pt idx="1">
                  <c:v>0.15</c:v>
                </c:pt>
                <c:pt idx="3">
                  <c:v>0.05</c:v>
                </c:pt>
                <c:pt idx="4">
                  <c:v>0.1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6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  <c:pt idx="5">
                  <c:v>Trudno powiedzieć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0.94</c:v>
                </c:pt>
                <c:pt idx="1">
                  <c:v>0.11</c:v>
                </c:pt>
                <c:pt idx="3">
                  <c:v>0</c:v>
                </c:pt>
                <c:pt idx="4">
                  <c:v>5.5599999999999997E-2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439936"/>
        <c:axId val="186519552"/>
      </c:barChart>
      <c:catAx>
        <c:axId val="186439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51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5195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4399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0.15</c:v>
                </c:pt>
                <c:pt idx="3">
                  <c:v>0.65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0.25</c:v>
                </c:pt>
                <c:pt idx="1">
                  <c:v>0.2</c:v>
                </c:pt>
                <c:pt idx="2">
                  <c:v>0</c:v>
                </c:pt>
                <c:pt idx="3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0.22</c:v>
                </c:pt>
                <c:pt idx="1">
                  <c:v>0.11</c:v>
                </c:pt>
                <c:pt idx="2">
                  <c:v>0.11</c:v>
                </c:pt>
                <c:pt idx="3">
                  <c:v>0.62000000023282698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6558336"/>
        <c:axId val="186559872"/>
      </c:barChart>
      <c:catAx>
        <c:axId val="186558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655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65598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65583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5150080"/>
        <c:axId val="185199232"/>
      </c:barChart>
      <c:catAx>
        <c:axId val="185150080"/>
        <c:scaling>
          <c:orientation val="maxMin"/>
        </c:scaling>
        <c:delete val="1"/>
        <c:axPos val="b"/>
        <c:majorTickMark val="out"/>
        <c:minorTickMark val="none"/>
        <c:tickLblPos val="none"/>
        <c:crossAx val="185199232"/>
        <c:crosses val="autoZero"/>
        <c:auto val="1"/>
        <c:lblAlgn val="ctr"/>
        <c:lblOffset val="100"/>
        <c:noMultiLvlLbl val="0"/>
      </c:catAx>
      <c:valAx>
        <c:axId val="1851992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51500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0.32500000000000001</c:v>
                </c:pt>
                <c:pt idx="1">
                  <c:v>0.22500000000000001</c:v>
                </c:pt>
                <c:pt idx="2">
                  <c:v>0.2</c:v>
                </c:pt>
                <c:pt idx="3">
                  <c:v>0.15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0.6</c:v>
                </c:pt>
                <c:pt idx="3">
                  <c:v>0.55000000000000004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0.89473684200000003</c:v>
                </c:pt>
                <c:pt idx="1">
                  <c:v>0.42105263199999998</c:v>
                </c:pt>
                <c:pt idx="2">
                  <c:v>0.42105263199999998</c:v>
                </c:pt>
                <c:pt idx="3">
                  <c:v>0.368421053</c:v>
                </c:pt>
                <c:pt idx="4">
                  <c:v>5.2631578999999998E-2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8070144"/>
        <c:axId val="188100992"/>
      </c:barChart>
      <c:catAx>
        <c:axId val="1880701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10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100992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0701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2655616"/>
        <c:axId val="92657152"/>
      </c:barChart>
      <c:catAx>
        <c:axId val="92655616"/>
        <c:scaling>
          <c:orientation val="maxMin"/>
        </c:scaling>
        <c:delete val="1"/>
        <c:axPos val="b"/>
        <c:majorTickMark val="out"/>
        <c:minorTickMark val="none"/>
        <c:tickLblPos val="none"/>
        <c:crossAx val="92657152"/>
        <c:crosses val="autoZero"/>
        <c:auto val="1"/>
        <c:lblAlgn val="ctr"/>
        <c:lblOffset val="100"/>
        <c:noMultiLvlLbl val="0"/>
      </c:catAx>
      <c:valAx>
        <c:axId val="9265715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26556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8301312"/>
        <c:axId val="188302848"/>
      </c:barChart>
      <c:catAx>
        <c:axId val="188301312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88302848"/>
        <c:crosses val="autoZero"/>
        <c:auto val="1"/>
        <c:lblAlgn val="ctr"/>
        <c:lblOffset val="100"/>
        <c:noMultiLvlLbl val="0"/>
      </c:catAx>
      <c:valAx>
        <c:axId val="18830284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83013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(N=17)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8390400"/>
        <c:axId val="188400384"/>
      </c:barChart>
      <c:catAx>
        <c:axId val="188390400"/>
        <c:scaling>
          <c:orientation val="maxMin"/>
        </c:scaling>
        <c:delete val="1"/>
        <c:axPos val="b"/>
        <c:majorTickMark val="out"/>
        <c:minorTickMark val="none"/>
        <c:tickLblPos val="none"/>
        <c:crossAx val="188400384"/>
        <c:crosses val="autoZero"/>
        <c:auto val="1"/>
        <c:lblAlgn val="ctr"/>
        <c:lblOffset val="100"/>
        <c:noMultiLvlLbl val="0"/>
      </c:catAx>
      <c:valAx>
        <c:axId val="18840038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83904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0.15</c:v>
                </c:pt>
                <c:pt idx="2">
                  <c:v>0.1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0.25</c:v>
                </c:pt>
                <c:pt idx="1">
                  <c:v>0.25</c:v>
                </c:pt>
                <c:pt idx="2">
                  <c:v>0</c:v>
                </c:pt>
                <c:pt idx="3">
                  <c:v>0.05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0.31578947400000001</c:v>
                </c:pt>
                <c:pt idx="1">
                  <c:v>0.15789473700000001</c:v>
                </c:pt>
                <c:pt idx="2">
                  <c:v>0</c:v>
                </c:pt>
                <c:pt idx="3">
                  <c:v>5.2631578999999998E-2</c:v>
                </c:pt>
                <c:pt idx="4">
                  <c:v>0.47368421100000002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8447744"/>
        <c:axId val="188449536"/>
      </c:barChart>
      <c:catAx>
        <c:axId val="188447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44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4495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4477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0.76470588235294112</c:v>
                </c:pt>
                <c:pt idx="1">
                  <c:v>0.11764705882352941</c:v>
                </c:pt>
                <c:pt idx="2">
                  <c:v>0.11764705882352941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0.78</c:v>
                </c:pt>
                <c:pt idx="2" formatCode="0%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0.63</c:v>
                </c:pt>
                <c:pt idx="1">
                  <c:v>0.21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8845056"/>
        <c:axId val="188863232"/>
      </c:barChart>
      <c:catAx>
        <c:axId val="188845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86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8632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8450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7128064"/>
        <c:axId val="187138048"/>
      </c:barChart>
      <c:catAx>
        <c:axId val="18712806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87138048"/>
        <c:crosses val="autoZero"/>
        <c:auto val="1"/>
        <c:lblAlgn val="ctr"/>
        <c:lblOffset val="100"/>
        <c:noMultiLvlLbl val="0"/>
      </c:catAx>
      <c:valAx>
        <c:axId val="18713804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71280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5"/>
                <c:pt idx="0">
                  <c:v>0.25</c:v>
                </c:pt>
                <c:pt idx="1">
                  <c:v>0.05</c:v>
                </c:pt>
                <c:pt idx="2">
                  <c:v>0.05</c:v>
                </c:pt>
                <c:pt idx="3">
                  <c:v>0.1</c:v>
                </c:pt>
                <c:pt idx="4">
                  <c:v>0.65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5"/>
                <c:pt idx="0">
                  <c:v>0.25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5"/>
                <c:pt idx="0">
                  <c:v>0.37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9184256"/>
        <c:axId val="189194240"/>
      </c:barChart>
      <c:catAx>
        <c:axId val="189184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19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19424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1842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0.79</c:v>
                </c:pt>
                <c:pt idx="1">
                  <c:v>0</c:v>
                </c:pt>
                <c:pt idx="2">
                  <c:v>0.21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9015936"/>
        <c:axId val="189017472"/>
      </c:barChart>
      <c:catAx>
        <c:axId val="189015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01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01747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0159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4567552334943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8"/>
                <c:pt idx="0">
                  <c:v>0.25</c:v>
                </c:pt>
                <c:pt idx="1">
                  <c:v>0.6</c:v>
                </c:pt>
                <c:pt idx="2">
                  <c:v>0.42</c:v>
                </c:pt>
                <c:pt idx="4">
                  <c:v>0.1</c:v>
                </c:pt>
                <c:pt idx="5">
                  <c:v>0.2</c:v>
                </c:pt>
                <c:pt idx="6">
                  <c:v>0.32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8"/>
                <c:pt idx="0">
                  <c:v>0.75</c:v>
                </c:pt>
                <c:pt idx="1">
                  <c:v>0.4</c:v>
                </c:pt>
                <c:pt idx="2">
                  <c:v>0.57999999999999996</c:v>
                </c:pt>
                <c:pt idx="4">
                  <c:v>0.9</c:v>
                </c:pt>
                <c:pt idx="5">
                  <c:v>0.8</c:v>
                </c:pt>
                <c:pt idx="6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666048"/>
        <c:axId val="189667584"/>
      </c:barChart>
      <c:catAx>
        <c:axId val="189666048"/>
        <c:scaling>
          <c:orientation val="maxMin"/>
        </c:scaling>
        <c:delete val="1"/>
        <c:axPos val="l"/>
        <c:majorTickMark val="out"/>
        <c:minorTickMark val="none"/>
        <c:tickLblPos val="none"/>
        <c:crossAx val="189667584"/>
        <c:crosses val="autoZero"/>
        <c:auto val="1"/>
        <c:lblAlgn val="ctr"/>
        <c:lblOffset val="100"/>
        <c:noMultiLvlLbl val="0"/>
      </c:catAx>
      <c:valAx>
        <c:axId val="1896675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66604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86426488614836006"/>
          <c:w val="0.847735262287025"/>
          <c:h val="6.4972512165224164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804564197530864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0.05</c:v>
                </c:pt>
                <c:pt idx="1">
                  <c:v>0.2</c:v>
                </c:pt>
                <c:pt idx="2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0.95</c:v>
                </c:pt>
                <c:pt idx="1">
                  <c:v>0.8</c:v>
                </c:pt>
                <c:pt idx="2">
                  <c:v>0.84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705216"/>
        <c:axId val="189715200"/>
      </c:barChart>
      <c:catAx>
        <c:axId val="189705216"/>
        <c:scaling>
          <c:orientation val="maxMin"/>
        </c:scaling>
        <c:delete val="1"/>
        <c:axPos val="l"/>
        <c:majorTickMark val="out"/>
        <c:minorTickMark val="none"/>
        <c:tickLblPos val="none"/>
        <c:crossAx val="189715200"/>
        <c:crosses val="autoZero"/>
        <c:auto val="1"/>
        <c:lblAlgn val="ctr"/>
        <c:lblOffset val="100"/>
        <c:noMultiLvlLbl val="0"/>
      </c:catAx>
      <c:valAx>
        <c:axId val="1897152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70521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layout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9756160"/>
        <c:axId val="189757696"/>
      </c:barChart>
      <c:catAx>
        <c:axId val="189756160"/>
        <c:scaling>
          <c:orientation val="maxMin"/>
        </c:scaling>
        <c:delete val="1"/>
        <c:axPos val="b"/>
        <c:majorTickMark val="out"/>
        <c:minorTickMark val="none"/>
        <c:tickLblPos val="none"/>
        <c:crossAx val="189757696"/>
        <c:crosses val="autoZero"/>
        <c:auto val="1"/>
        <c:lblAlgn val="ctr"/>
        <c:lblOffset val="100"/>
        <c:noMultiLvlLbl val="0"/>
      </c:catAx>
      <c:valAx>
        <c:axId val="1897576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97561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1</c:v>
                </c:pt>
                <c:pt idx="1">
                  <c:v>0.35</c:v>
                </c:pt>
                <c:pt idx="2">
                  <c:v>0.15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89489408"/>
        <c:axId val="89490944"/>
      </c:barChart>
      <c:catAx>
        <c:axId val="89489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9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49094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8948940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0.95</c:v>
                </c:pt>
                <c:pt idx="2">
                  <c:v>0.8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0.95</c:v>
                </c:pt>
                <c:pt idx="1">
                  <c:v>0.95</c:v>
                </c:pt>
                <c:pt idx="2">
                  <c:v>0.85</c:v>
                </c:pt>
                <c:pt idx="3">
                  <c:v>0.85</c:v>
                </c:pt>
                <c:pt idx="4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9825792"/>
        <c:axId val="189827328"/>
      </c:barChart>
      <c:catAx>
        <c:axId val="18982579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8982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82732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82579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32E-3"/>
          <c:w val="0.9992373868132729"/>
          <c:h val="0.8904958677685959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0.53</c:v>
                </c:pt>
                <c:pt idx="1">
                  <c:v>0.4</c:v>
                </c:pt>
                <c:pt idx="2">
                  <c:v>0.3</c:v>
                </c:pt>
                <c:pt idx="4">
                  <c:v>0.63</c:v>
                </c:pt>
                <c:pt idx="5">
                  <c:v>0.6</c:v>
                </c:pt>
                <c:pt idx="6">
                  <c:v>0.4</c:v>
                </c:pt>
                <c:pt idx="8">
                  <c:v>0.57999999999999996</c:v>
                </c:pt>
                <c:pt idx="9">
                  <c:v>0.7</c:v>
                </c:pt>
                <c:pt idx="10">
                  <c:v>0.4</c:v>
                </c:pt>
                <c:pt idx="12">
                  <c:v>0.63</c:v>
                </c:pt>
                <c:pt idx="13">
                  <c:v>0.7</c:v>
                </c:pt>
                <c:pt idx="14">
                  <c:v>0.4</c:v>
                </c:pt>
                <c:pt idx="16">
                  <c:v>0.57999999999999996</c:v>
                </c:pt>
                <c:pt idx="17">
                  <c:v>0.65</c:v>
                </c:pt>
                <c:pt idx="18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0.42</c:v>
                </c:pt>
                <c:pt idx="1">
                  <c:v>0.45</c:v>
                </c:pt>
                <c:pt idx="2">
                  <c:v>0.6</c:v>
                </c:pt>
                <c:pt idx="4">
                  <c:v>0.32</c:v>
                </c:pt>
                <c:pt idx="5">
                  <c:v>0.25</c:v>
                </c:pt>
                <c:pt idx="6">
                  <c:v>0.5</c:v>
                </c:pt>
                <c:pt idx="8">
                  <c:v>0.37</c:v>
                </c:pt>
                <c:pt idx="9">
                  <c:v>0.15</c:v>
                </c:pt>
                <c:pt idx="10">
                  <c:v>0.4</c:v>
                </c:pt>
                <c:pt idx="12">
                  <c:v>0.37</c:v>
                </c:pt>
                <c:pt idx="13">
                  <c:v>0.25</c:v>
                </c:pt>
                <c:pt idx="14">
                  <c:v>0.55000000000000004</c:v>
                </c:pt>
                <c:pt idx="16">
                  <c:v>0.42</c:v>
                </c:pt>
                <c:pt idx="17">
                  <c:v>0.3</c:v>
                </c:pt>
                <c:pt idx="18">
                  <c:v>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0%</c:formatCode>
                <c:ptCount val="19"/>
                <c:pt idx="0">
                  <c:v>0.05</c:v>
                </c:pt>
                <c:pt idx="1">
                  <c:v>0.15</c:v>
                </c:pt>
                <c:pt idx="2">
                  <c:v>0.1</c:v>
                </c:pt>
                <c:pt idx="4">
                  <c:v>0.05</c:v>
                </c:pt>
                <c:pt idx="5">
                  <c:v>0.1</c:v>
                </c:pt>
                <c:pt idx="6">
                  <c:v>0.1</c:v>
                </c:pt>
                <c:pt idx="8">
                  <c:v>0.05</c:v>
                </c:pt>
                <c:pt idx="9">
                  <c:v>0.15</c:v>
                </c:pt>
                <c:pt idx="10">
                  <c:v>0.2</c:v>
                </c:pt>
                <c:pt idx="13">
                  <c:v>0.05</c:v>
                </c:pt>
                <c:pt idx="14">
                  <c:v>0.05</c:v>
                </c:pt>
                <c:pt idx="17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63"/>
                  <c:y val="-2.44702087736613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5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9940864"/>
        <c:axId val="189942400"/>
      </c:barChart>
      <c:catAx>
        <c:axId val="189940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94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942400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89940864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2799744"/>
        <c:axId val="92801280"/>
      </c:barChart>
      <c:catAx>
        <c:axId val="92799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0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0128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79974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0" formatCode="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(N=)</c:v>
                </c:pt>
                <c:pt idx="1">
                  <c:v>2012 (N=20)</c:v>
                </c:pt>
                <c:pt idx="2">
                  <c:v>2011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2836608"/>
        <c:axId val="92838144"/>
      </c:barChart>
      <c:catAx>
        <c:axId val="928366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3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381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283660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1.4</c:v>
                </c:pt>
                <c:pt idx="2" formatCode="0.0">
                  <c:v>3.05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3054848"/>
        <c:axId val="93056384"/>
      </c:barChart>
      <c:catAx>
        <c:axId val="93054848"/>
        <c:scaling>
          <c:orientation val="maxMin"/>
        </c:scaling>
        <c:delete val="1"/>
        <c:axPos val="b"/>
        <c:majorTickMark val="out"/>
        <c:minorTickMark val="none"/>
        <c:tickLblPos val="none"/>
        <c:crossAx val="93056384"/>
        <c:crosses val="autoZero"/>
        <c:auto val="1"/>
        <c:lblAlgn val="ctr"/>
        <c:lblOffset val="100"/>
        <c:noMultiLvlLbl val="0"/>
      </c:catAx>
      <c:valAx>
        <c:axId val="93056384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93054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69"/>
          <c:y val="7.2600468758932141E-2"/>
          <c:w val="0.71113053531118531"/>
          <c:h val="0.21982221460012577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</c:v>
                </c:pt>
                <c:pt idx="1">
                  <c:v>0.15</c:v>
                </c:pt>
                <c:pt idx="2">
                  <c:v>0.6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</c:v>
                </c:pt>
                <c:pt idx="1">
                  <c:v>0.35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0.75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3185920"/>
        <c:axId val="93187456"/>
      </c:barChart>
      <c:catAx>
        <c:axId val="931859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187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18745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318592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0.85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2013 (N=20)</c:v>
                </c:pt>
                <c:pt idx="1">
                  <c:v>2012 (N=20)</c:v>
                </c:pt>
                <c:pt idx="2">
                  <c:v>2011 (N=20)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0492288"/>
        <c:axId val="174748800"/>
      </c:barChart>
      <c:catAx>
        <c:axId val="904922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74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47488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0492288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64482" y="3825838"/>
            <a:ext cx="6479406" cy="1512168"/>
          </a:xfrm>
        </p:spPr>
        <p:txBody>
          <a:bodyPr>
            <a:no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</a:t>
            </a:r>
            <a:r>
              <a:rPr lang="pl-PL" dirty="0" smtClean="0"/>
              <a:t>DZIELNICY targówek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</a:t>
            </a:r>
            <a:r>
              <a:rPr lang="pl-PL" sz="1800" b="1" dirty="0" smtClean="0">
                <a:solidFill>
                  <a:srgbClr val="808285"/>
                </a:solidFill>
              </a:rPr>
              <a:t>DLA</a:t>
            </a:r>
            <a:endParaRPr lang="pl-PL" sz="1800" b="1" dirty="0" smtClean="0">
              <a:solidFill>
                <a:srgbClr val="808285"/>
              </a:solidFill>
            </a:endParaRP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Grudzień 2013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99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(4)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583999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(5)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11255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87400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505476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(6)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978924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(7)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618326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60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263587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839061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17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252866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539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accent5"/>
                </a:solidFill>
              </a:rPr>
              <a:t>interesanta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392801"/>
              </p:ext>
            </p:extLst>
          </p:nvPr>
        </p:nvGraphicFramePr>
        <p:xfrm>
          <a:off x="5220866" y="2494735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52107"/>
              </p:ext>
            </p:extLst>
          </p:nvPr>
        </p:nvGraphicFramePr>
        <p:xfrm>
          <a:off x="4428978" y="2440202"/>
          <a:ext cx="1800000" cy="33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pomóc”, ale nie było to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345531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391057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Zachowanie urzędnika wobec interesanta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73487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endParaRPr lang="pl-PL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24026" y="1989633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 dirty="0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4026" y="2925751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24026" y="3393810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4026" y="3861869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4026" y="4329928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4026" y="4797986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24026" y="2457692"/>
            <a:ext cx="7878543" cy="360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Obsługa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4149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30100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18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158984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07542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0874"/>
              </p:ext>
            </p:extLst>
          </p:nvPr>
        </p:nvGraphicFramePr>
        <p:xfrm>
          <a:off x="108298" y="2601541"/>
          <a:ext cx="1800000" cy="320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060747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323890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</a:t>
            </a:r>
            <a:r>
              <a:rPr lang="pl-PL" sz="3100" b="1" dirty="0" smtClean="0">
                <a:solidFill>
                  <a:schemeClr val="accent5"/>
                </a:solidFill>
              </a:rPr>
              <a:t>Obsługa przedstawionej 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109442"/>
              </p:ext>
            </p:extLst>
          </p:nvPr>
        </p:nvGraphicFramePr>
        <p:xfrm>
          <a:off x="972874" y="2493690"/>
          <a:ext cx="4320000" cy="436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027677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65922"/>
              </p:ext>
            </p:extLst>
          </p:nvPr>
        </p:nvGraphicFramePr>
        <p:xfrm>
          <a:off x="108298" y="2421682"/>
          <a:ext cx="1800000" cy="4439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072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993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9938">
                <a:tc>
                  <a:txBody>
                    <a:bodyPr/>
                    <a:lstStyle/>
                    <a:p>
                      <a:pPr marL="0" marR="0" indent="0" algn="ctr" defTabSz="91430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</a:p>
                    <a:p>
                      <a:pPr algn="ctr" fontAlgn="b"/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993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51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630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Trudno powiedzieć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44477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662365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300137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278908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(2)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273016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496311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5023"/>
              </p:ext>
            </p:extLst>
          </p:nvPr>
        </p:nvGraphicFramePr>
        <p:xfrm>
          <a:off x="4212754" y="2422130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945387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accent5"/>
                </a:solidFill>
              </a:rPr>
              <a:t>sprawy (3)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1365666"/>
              </p:ext>
            </p:extLst>
          </p:nvPr>
        </p:nvGraphicFramePr>
        <p:xfrm>
          <a:off x="1132484" y="2493690"/>
          <a:ext cx="4176464" cy="366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976268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6600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548483"/>
              </p:ext>
            </p:extLst>
          </p:nvPr>
        </p:nvGraphicFramePr>
        <p:xfrm>
          <a:off x="108298" y="2421682"/>
          <a:ext cx="1872208" cy="367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na poczcie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2483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accent5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693382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849282"/>
            <a:ext cx="1200358" cy="129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41480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37291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021669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563827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948720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469722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200" b="1" dirty="0" smtClean="0"/>
              <a:t>Urząd Dzielnicy Targówek</a:t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accent5"/>
                </a:solidFill>
              </a:rPr>
              <a:t>U</a:t>
            </a:r>
            <a:r>
              <a:rPr lang="pl-PL" sz="3100" b="1" dirty="0" smtClean="0">
                <a:solidFill>
                  <a:schemeClr val="accent5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78969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91401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2012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 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N=19)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 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2012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2011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Metodologia badania</a:t>
            </a:r>
            <a:endParaRPr lang="pl-PL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Obserwacja Uczestnicząca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07.11.2013 –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10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.12.2013</a:t>
            </a:r>
            <a:endParaRPr lang="pl-PL" sz="12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17 urzędów – 340 wizyt (20 wizyt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na Urząd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)</a:t>
            </a: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 smtClean="0">
                <a:solidFill>
                  <a:schemeClr val="bg1"/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w </a:t>
            </a:r>
            <a:r>
              <a:rPr lang="pl-PL" sz="1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8858" y="2853730"/>
            <a:ext cx="3744416" cy="2808312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 smtClean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endParaRPr lang="pl-PL" sz="1600" b="1" dirty="0">
              <a:solidFill>
                <a:srgbClr val="808285"/>
              </a:solidFill>
            </a:endParaRP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rgbClr val="808285"/>
                </a:solidFill>
              </a:rPr>
              <a:t>ARC </a:t>
            </a:r>
            <a:r>
              <a:rPr lang="pl-PL" sz="1600" b="1" dirty="0">
                <a:solidFill>
                  <a:srgbClr val="808285"/>
                </a:solidFill>
              </a:rPr>
              <a:t>Rynek i Opinia Sp. z o. o.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ul. Juliusza Słowackiego 12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- budynek KIRKOR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01-627 Warszawa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tel.: +48 22 584 85 00 </a:t>
            </a:r>
          </a:p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>
                <a:solidFill>
                  <a:srgbClr val="808285"/>
                </a:solidFill>
              </a:rPr>
              <a:t>fax.: +48 22 584 85 01  </a:t>
            </a:r>
            <a:endParaRPr lang="pl-PL" sz="1600" b="1" dirty="0" smtClean="0">
              <a:solidFill>
                <a:srgbClr val="808285"/>
              </a:solidFill>
            </a:endParaRPr>
          </a:p>
          <a:p>
            <a:pPr marL="342864" indent="-342864" defTabSz="914307">
              <a:spcBef>
                <a:spcPct val="20000"/>
              </a:spcBef>
              <a:buClr>
                <a:srgbClr val="FF9933"/>
              </a:buClr>
              <a:buFont typeface="Arial" pitchFamily="34" charset="0"/>
              <a:buChar char="•"/>
            </a:pPr>
            <a:endParaRPr lang="pl-PL" sz="1600" b="1" dirty="0">
              <a:solidFill>
                <a:srgbClr val="808285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148858" y="5482022"/>
            <a:ext cx="3744416" cy="36004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defTabSz="914307">
              <a:spcBef>
                <a:spcPct val="20000"/>
              </a:spcBef>
              <a:buClr>
                <a:srgbClr val="FF9933"/>
              </a:buClr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TO, CO ISTOTNE</a:t>
            </a:r>
            <a:endParaRPr lang="pl-PL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OTOCZENIE: WYGLĄD </a:t>
            </a:r>
            <a:r>
              <a:rPr lang="pl-PL" sz="1600" b="1" dirty="0"/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/>
              <a:t>WYGLĄD ZEWNĘTRZNY URZĘDNIKA I JEGO STANOWISKO PRACY</a:t>
            </a:r>
            <a:endParaRPr lang="pl-PL" sz="1600" b="1" dirty="0">
              <a:solidFill>
                <a:srgbClr val="990099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ZACHOWANIE SIĘ WOBEC KLIENTA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OBSŁUGA PRZEDSTAWIONEJ SPRAWY</a:t>
            </a:r>
            <a:endParaRPr lang="pl-PL" sz="1600" b="1" dirty="0">
              <a:solidFill>
                <a:schemeClr val="accent1"/>
              </a:solidFill>
            </a:endParaRP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/>
              <a:t>URZĘDNIK: </a:t>
            </a:r>
            <a:r>
              <a:rPr lang="pl-PL" sz="1600" b="1" dirty="0"/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419328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(1)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595213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26695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(2)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528717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Urząd Dzielnicy Targówek</a:t>
            </a:r>
            <a:br>
              <a:rPr lang="pl-PL" b="1" dirty="0" smtClean="0"/>
            </a:br>
            <a:r>
              <a:rPr lang="pl-PL" sz="2800" b="1" dirty="0" smtClean="0">
                <a:solidFill>
                  <a:schemeClr val="accent5"/>
                </a:solidFill>
              </a:rPr>
              <a:t>Otoczenie: Wygląd Urzędu (3)</a:t>
            </a:r>
            <a:endParaRPr lang="pl-PL" sz="2800" b="1" dirty="0">
              <a:solidFill>
                <a:schemeClr val="accent5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997169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616167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606</TotalTime>
  <Words>1546</Words>
  <Application>Microsoft Office PowerPoint</Application>
  <PresentationFormat>Niestandardowy</PresentationFormat>
  <Paragraphs>278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ARC</vt:lpstr>
      <vt:lpstr>TAJEMNICZY KLIENT URZĄD DZIELNICY targówek</vt:lpstr>
      <vt:lpstr>Spis treści</vt:lpstr>
      <vt:lpstr>Metodologia badania</vt:lpstr>
      <vt:lpstr>Wyniki badania</vt:lpstr>
      <vt:lpstr>Kryteria oceny</vt:lpstr>
      <vt:lpstr>Wyniki badania</vt:lpstr>
      <vt:lpstr>Urząd Dzielnicy Targówek Otoczenie: Wygląd Urzędu (1)</vt:lpstr>
      <vt:lpstr>Urząd Dzielnicy Targówek Otoczenie: Wygląd Urzędu (2)</vt:lpstr>
      <vt:lpstr>Urząd Dzielnicy Targówek Otoczenie: Wygląd Urzędu (3)</vt:lpstr>
      <vt:lpstr>Urząd Dzielnicy Targówek Otoczenie: Wygląd Urzędu (4)</vt:lpstr>
      <vt:lpstr>Urząd Dzielnicy Targówek Otoczenie: Wygląd Urzędu (5)</vt:lpstr>
      <vt:lpstr>Urząd Dzielnicy Targówek Otoczenie: Wygląd Urzędu (6)</vt:lpstr>
      <vt:lpstr>Urząd Dzielnicy Targówek Otoczenie: Wygląd Urzędu (7)</vt:lpstr>
      <vt:lpstr>Wyniki badania</vt:lpstr>
      <vt:lpstr>Urząd Dzielnicy Targówek Wygląd zewnętrzny urzędnika i jego stanowisko pracy</vt:lpstr>
      <vt:lpstr>Wyniki badania</vt:lpstr>
      <vt:lpstr>Urząd Dzielnicy Targówek Zachowanie urzędnika wobec interesanta (1)</vt:lpstr>
      <vt:lpstr>Urząd Dzielnicy Targówek Zachowanie urzędnika wobec interesanta (2)</vt:lpstr>
      <vt:lpstr>Wyniki badania</vt:lpstr>
      <vt:lpstr>Urząd Dzielnicy Targówek Urzędnik: Obsługa przedstawionej sprawy (1)</vt:lpstr>
      <vt:lpstr>Urząd Dzielnicy Targówek Urzędnik: Obsługa przedstawionej sprawy (2)</vt:lpstr>
      <vt:lpstr>Urząd Dzielnicy Targówek Urzędnik: Obsługa przedstawionej sprawy (3)</vt:lpstr>
      <vt:lpstr>Wyniki badania</vt:lpstr>
      <vt:lpstr>Urząd Dzielnicy Targówek Urzędnik: Sposób załatwienia przedstawionej sprawy (1)</vt:lpstr>
      <vt:lpstr>Urząd Dzielnicy Targówek Urzędnik: Sposób załatwienia przedstawionej sprawy (2)</vt:lpstr>
      <vt:lpstr>Urząd Dzielnicy Targówek Urzędnik: Sposób załatwienia przedstawionej sprawy (3)</vt:lpstr>
      <vt:lpstr>Urząd Dzielnicy Targówek Urzędnik: Sposób załatwiania przedstawionej sprawy (4)</vt:lpstr>
      <vt:lpstr>Urząd Dzielnicy Targówek Urzędnik: Sposób załatwienia przedstawionej sprawy (5)</vt:lpstr>
      <vt:lpstr>Urząd Dzielnicy Targówek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Maciej Białoruski</cp:lastModifiedBy>
  <cp:revision>89</cp:revision>
  <dcterms:created xsi:type="dcterms:W3CDTF">2013-09-17T08:07:59Z</dcterms:created>
  <dcterms:modified xsi:type="dcterms:W3CDTF">2014-02-05T15:50:33Z</dcterms:modified>
</cp:coreProperties>
</file>