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257" r:id="rId3"/>
    <p:sldId id="292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01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howGuides="1">
      <p:cViewPr>
        <p:scale>
          <a:sx n="80" d="100"/>
          <a:sy n="80" d="100"/>
        </p:scale>
        <p:origin x="-768" y="-666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4.55</c:v>
                </c:pt>
                <c:pt idx="2" formatCode="0.0">
                  <c:v>0.35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2.25</c:v>
                </c:pt>
                <c:pt idx="2" formatCode="0.0">
                  <c:v>0.6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2.6</c:v>
                </c:pt>
                <c:pt idx="2" formatCode="0.0">
                  <c:v>2.13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4388224"/>
        <c:axId val="184906496"/>
      </c:barChart>
      <c:catAx>
        <c:axId val="184388224"/>
        <c:scaling>
          <c:orientation val="minMax"/>
        </c:scaling>
        <c:delete val="1"/>
        <c:axPos val="b"/>
        <c:majorTickMark val="out"/>
        <c:minorTickMark val="none"/>
        <c:tickLblPos val="none"/>
        <c:crossAx val="184906496"/>
        <c:crosses val="autoZero"/>
        <c:auto val="1"/>
        <c:lblAlgn val="ctr"/>
        <c:lblOffset val="100"/>
        <c:noMultiLvlLbl val="0"/>
      </c:catAx>
      <c:valAx>
        <c:axId val="184906496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184388224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1645824"/>
        <c:axId val="91647360"/>
      </c:barChart>
      <c:catAx>
        <c:axId val="916458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64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6473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164582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1680768"/>
        <c:axId val="91682304"/>
      </c:barChart>
      <c:catAx>
        <c:axId val="91680768"/>
        <c:scaling>
          <c:orientation val="maxMin"/>
        </c:scaling>
        <c:delete val="1"/>
        <c:axPos val="b"/>
        <c:majorTickMark val="out"/>
        <c:minorTickMark val="none"/>
        <c:tickLblPos val="none"/>
        <c:crossAx val="91682304"/>
        <c:crosses val="autoZero"/>
        <c:auto val="1"/>
        <c:lblAlgn val="ctr"/>
        <c:lblOffset val="100"/>
        <c:noMultiLvlLbl val="0"/>
      </c:catAx>
      <c:valAx>
        <c:axId val="91682304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916807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</c:v>
                </c:pt>
                <c:pt idx="1">
                  <c:v>0</c:v>
                </c:pt>
                <c:pt idx="2">
                  <c:v>0.45</c:v>
                </c:pt>
                <c:pt idx="3">
                  <c:v>0.1</c:v>
                </c:pt>
                <c:pt idx="4">
                  <c:v>0.05</c:v>
                </c:pt>
                <c:pt idx="5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0.85</c:v>
                </c:pt>
                <c:pt idx="1">
                  <c:v>0.05</c:v>
                </c:pt>
                <c:pt idx="2">
                  <c:v>0.1</c:v>
                </c:pt>
                <c:pt idx="3">
                  <c:v>0</c:v>
                </c:pt>
                <c:pt idx="4">
                  <c:v>0.05</c:v>
                </c:pt>
                <c:pt idx="5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0.6</c:v>
                </c:pt>
                <c:pt idx="1">
                  <c:v>0.05</c:v>
                </c:pt>
                <c:pt idx="2">
                  <c:v>0.45</c:v>
                </c:pt>
                <c:pt idx="3">
                  <c:v>0</c:v>
                </c:pt>
                <c:pt idx="4">
                  <c:v>0.2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2614656"/>
        <c:axId val="92616192"/>
      </c:barChart>
      <c:catAx>
        <c:axId val="926146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61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61619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261465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19"/>
                <c:pt idx="0">
                  <c:v>0.75</c:v>
                </c:pt>
                <c:pt idx="1">
                  <c:v>0.7</c:v>
                </c:pt>
                <c:pt idx="2">
                  <c:v>0.8</c:v>
                </c:pt>
                <c:pt idx="4">
                  <c:v>1</c:v>
                </c:pt>
                <c:pt idx="5">
                  <c:v>0.95</c:v>
                </c:pt>
                <c:pt idx="6">
                  <c:v>0.95</c:v>
                </c:pt>
                <c:pt idx="8">
                  <c:v>1</c:v>
                </c:pt>
                <c:pt idx="9">
                  <c:v>0.95</c:v>
                </c:pt>
                <c:pt idx="10">
                  <c:v>1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Sheet1!$C$2:$C$25</c:f>
              <c:numCache>
                <c:formatCode>0%</c:formatCode>
                <c:ptCount val="19"/>
                <c:pt idx="0">
                  <c:v>0.25</c:v>
                </c:pt>
                <c:pt idx="1">
                  <c:v>0.3</c:v>
                </c:pt>
                <c:pt idx="2">
                  <c:v>0.2</c:v>
                </c:pt>
                <c:pt idx="5">
                  <c:v>0.05</c:v>
                </c:pt>
                <c:pt idx="6">
                  <c:v>0.05</c:v>
                </c:pt>
                <c:pt idx="9">
                  <c:v>0.05</c:v>
                </c:pt>
                <c:pt idx="13">
                  <c:v>0.1</c:v>
                </c:pt>
                <c:pt idx="16">
                  <c:v>0.9</c:v>
                </c:pt>
                <c:pt idx="17">
                  <c:v>0.9</c:v>
                </c:pt>
                <c:pt idx="18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19"/>
                <c:pt idx="12" formatCode="0%">
                  <c:v>1</c:v>
                </c:pt>
                <c:pt idx="13" formatCode="0%">
                  <c:v>0.9</c:v>
                </c:pt>
                <c:pt idx="14" formatCode="0%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92676864"/>
        <c:axId val="92678400"/>
      </c:barChart>
      <c:catAx>
        <c:axId val="92676864"/>
        <c:scaling>
          <c:orientation val="maxMin"/>
        </c:scaling>
        <c:delete val="1"/>
        <c:axPos val="l"/>
        <c:majorTickMark val="out"/>
        <c:minorTickMark val="none"/>
        <c:tickLblPos val="none"/>
        <c:crossAx val="92678400"/>
        <c:crosses val="autoZero"/>
        <c:auto val="1"/>
        <c:lblAlgn val="ctr"/>
        <c:lblOffset val="100"/>
        <c:noMultiLvlLbl val="0"/>
      </c:catAx>
      <c:valAx>
        <c:axId val="926784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267686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0.95</c:v>
                </c:pt>
                <c:pt idx="1">
                  <c:v>0.8</c:v>
                </c:pt>
                <c:pt idx="2">
                  <c:v>0.85</c:v>
                </c:pt>
                <c:pt idx="4">
                  <c:v>0.95</c:v>
                </c:pt>
                <c:pt idx="5">
                  <c:v>0.9</c:v>
                </c:pt>
                <c:pt idx="6">
                  <c:v>0.95</c:v>
                </c:pt>
                <c:pt idx="8">
                  <c:v>0.05</c:v>
                </c:pt>
                <c:pt idx="9">
                  <c:v>0.05</c:v>
                </c:pt>
                <c:pt idx="10">
                  <c:v>0.2</c:v>
                </c:pt>
                <c:pt idx="12">
                  <c:v>0.95</c:v>
                </c:pt>
                <c:pt idx="13">
                  <c:v>0.9</c:v>
                </c:pt>
                <c:pt idx="14">
                  <c:v>1</c:v>
                </c:pt>
                <c:pt idx="16">
                  <c:v>0.45</c:v>
                </c:pt>
                <c:pt idx="17">
                  <c:v>0.75</c:v>
                </c:pt>
                <c:pt idx="18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0">
                  <c:v>0.05</c:v>
                </c:pt>
                <c:pt idx="1">
                  <c:v>0.1</c:v>
                </c:pt>
                <c:pt idx="2">
                  <c:v>0.15</c:v>
                </c:pt>
                <c:pt idx="6">
                  <c:v>0.05</c:v>
                </c:pt>
                <c:pt idx="8">
                  <c:v>0.95</c:v>
                </c:pt>
                <c:pt idx="9">
                  <c:v>0.85</c:v>
                </c:pt>
                <c:pt idx="10">
                  <c:v>0.8</c:v>
                </c:pt>
                <c:pt idx="16">
                  <c:v>0.45</c:v>
                </c:pt>
                <c:pt idx="17">
                  <c:v>0.2</c:v>
                </c:pt>
                <c:pt idx="18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1">
                  <c:v>0.1</c:v>
                </c:pt>
                <c:pt idx="4">
                  <c:v>0.05</c:v>
                </c:pt>
                <c:pt idx="5">
                  <c:v>0.1</c:v>
                </c:pt>
                <c:pt idx="9">
                  <c:v>0.1</c:v>
                </c:pt>
                <c:pt idx="12">
                  <c:v>0.05</c:v>
                </c:pt>
                <c:pt idx="13">
                  <c:v>0.1</c:v>
                </c:pt>
                <c:pt idx="16">
                  <c:v>0.1</c:v>
                </c:pt>
                <c:pt idx="17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92804608"/>
        <c:axId val="92806144"/>
      </c:barChart>
      <c:catAx>
        <c:axId val="92804608"/>
        <c:scaling>
          <c:orientation val="maxMin"/>
        </c:scaling>
        <c:delete val="1"/>
        <c:axPos val="l"/>
        <c:majorTickMark val="out"/>
        <c:minorTickMark val="none"/>
        <c:tickLblPos val="none"/>
        <c:crossAx val="92806144"/>
        <c:crosses val="autoZero"/>
        <c:auto val="1"/>
        <c:lblAlgn val="ctr"/>
        <c:lblOffset val="100"/>
        <c:noMultiLvlLbl val="0"/>
      </c:catAx>
      <c:valAx>
        <c:axId val="928061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280460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209541062801927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623E-3"/>
          <c:w val="1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(N=)</c:v>
                </c:pt>
                <c:pt idx="1">
                  <c:v>2012 (N=15)</c:v>
                </c:pt>
                <c:pt idx="2">
                  <c:v>2011 (N=12)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0.55555555555555558</c:v>
                </c:pt>
                <c:pt idx="1">
                  <c:v>0.67</c:v>
                </c:pt>
                <c:pt idx="2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delete val="1"/>
            </c:dLbl>
            <c:dLbl>
              <c:idx val="4"/>
              <c:layout>
                <c:manualLayout>
                  <c:x val="-7.362574987258412E-2"/>
                  <c:y val="-0.369475623598563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(N=)</c:v>
                </c:pt>
                <c:pt idx="1">
                  <c:v>2012 (N=15)</c:v>
                </c:pt>
                <c:pt idx="2">
                  <c:v>2011 (N=12)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0.33</c:v>
                </c:pt>
                <c:pt idx="1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(N=)</c:v>
                </c:pt>
                <c:pt idx="1">
                  <c:v>2012 (N=15)</c:v>
                </c:pt>
                <c:pt idx="2">
                  <c:v>2011 (N=12)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0">
                  <c:v>0.11</c:v>
                </c:pt>
                <c:pt idx="1">
                  <c:v>0.2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3026176"/>
        <c:axId val="93027712"/>
      </c:barChart>
      <c:catAx>
        <c:axId val="9302617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302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0277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3026176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3172864"/>
        <c:axId val="93174400"/>
      </c:barChart>
      <c:catAx>
        <c:axId val="93172864"/>
        <c:scaling>
          <c:orientation val="maxMin"/>
        </c:scaling>
        <c:delete val="1"/>
        <c:axPos val="b"/>
        <c:majorTickMark val="out"/>
        <c:minorTickMark val="none"/>
        <c:tickLblPos val="none"/>
        <c:crossAx val="93174400"/>
        <c:crosses val="autoZero"/>
        <c:auto val="1"/>
        <c:lblAlgn val="ctr"/>
        <c:lblOffset val="100"/>
        <c:noMultiLvlLbl val="0"/>
      </c:catAx>
      <c:valAx>
        <c:axId val="9317440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931728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layout/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</c:v>
                </c:pt>
                <c:pt idx="1">
                  <c:v>0.15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0.6</c:v>
                </c:pt>
                <c:pt idx="1">
                  <c:v>0.15</c:v>
                </c:pt>
                <c:pt idx="2">
                  <c:v>0.05</c:v>
                </c:pt>
                <c:pt idx="3">
                  <c:v>0</c:v>
                </c:pt>
                <c:pt idx="4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</c:v>
                </c:pt>
                <c:pt idx="1">
                  <c:v>0</c:v>
                </c:pt>
                <c:pt idx="2">
                  <c:v>0.05</c:v>
                </c:pt>
                <c:pt idx="3">
                  <c:v>0.05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48006400"/>
        <c:axId val="148007936"/>
      </c:barChart>
      <c:catAx>
        <c:axId val="148006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00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0079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480064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73003747270662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0.8</c:v>
                </c:pt>
                <c:pt idx="1">
                  <c:v>0.8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0.2</c:v>
                </c:pt>
                <c:pt idx="1">
                  <c:v>0.15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48047360"/>
        <c:axId val="148048896"/>
      </c:barChart>
      <c:catAx>
        <c:axId val="1480473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04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04889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48047360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46E-3"/>
          <c:y val="0.74515793588949142"/>
          <c:w val="0.8445230329231026"/>
          <c:h val="0.23531051283619719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657254216804879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48144512"/>
        <c:axId val="148146048"/>
      </c:barChart>
      <c:catAx>
        <c:axId val="1481445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146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14604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48144512"/>
        <c:crosses val="autoZero"/>
        <c:crossBetween val="between"/>
        <c:majorUnit val="1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457"/>
          <c:w val="1"/>
          <c:h val="0.2718782937858656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0.95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9050880"/>
        <c:axId val="189577088"/>
      </c:barChart>
      <c:catAx>
        <c:axId val="1890508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957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57708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05088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1</c:v>
                </c:pt>
                <c:pt idx="1">
                  <c:v>0.8</c:v>
                </c:pt>
                <c:pt idx="2">
                  <c:v>0.95</c:v>
                </c:pt>
                <c:pt idx="4">
                  <c:v>1</c:v>
                </c:pt>
                <c:pt idx="5">
                  <c:v>0.95</c:v>
                </c:pt>
                <c:pt idx="6">
                  <c:v>1</c:v>
                </c:pt>
                <c:pt idx="10">
                  <c:v>0.05</c:v>
                </c:pt>
                <c:pt idx="13">
                  <c:v>0.05</c:v>
                </c:pt>
                <c:pt idx="17">
                  <c:v>0.2</c:v>
                </c:pt>
                <c:pt idx="18">
                  <c:v>0.1</c:v>
                </c:pt>
                <c:pt idx="20">
                  <c:v>0.95</c:v>
                </c:pt>
                <c:pt idx="21">
                  <c:v>0.8</c:v>
                </c:pt>
                <c:pt idx="2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0%</c:formatCode>
                <c:ptCount val="24"/>
                <c:pt idx="1">
                  <c:v>0.2</c:v>
                </c:pt>
                <c:pt idx="2">
                  <c:v>0.05</c:v>
                </c:pt>
                <c:pt idx="5">
                  <c:v>0.05</c:v>
                </c:pt>
                <c:pt idx="8">
                  <c:v>1</c:v>
                </c:pt>
                <c:pt idx="9">
                  <c:v>1</c:v>
                </c:pt>
                <c:pt idx="10">
                  <c:v>0.95</c:v>
                </c:pt>
                <c:pt idx="12">
                  <c:v>1</c:v>
                </c:pt>
                <c:pt idx="13">
                  <c:v>0.95</c:v>
                </c:pt>
                <c:pt idx="14">
                  <c:v>1</c:v>
                </c:pt>
                <c:pt idx="16">
                  <c:v>1</c:v>
                </c:pt>
                <c:pt idx="17">
                  <c:v>0.8</c:v>
                </c:pt>
                <c:pt idx="18">
                  <c:v>0.9</c:v>
                </c:pt>
                <c:pt idx="20">
                  <c:v>0.05</c:v>
                </c:pt>
                <c:pt idx="21">
                  <c:v>0.2</c:v>
                </c:pt>
                <c:pt idx="2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48084608"/>
        <c:axId val="148086144"/>
      </c:barChart>
      <c:catAx>
        <c:axId val="148084608"/>
        <c:scaling>
          <c:orientation val="maxMin"/>
        </c:scaling>
        <c:delete val="1"/>
        <c:axPos val="l"/>
        <c:majorTickMark val="out"/>
        <c:minorTickMark val="none"/>
        <c:tickLblPos val="none"/>
        <c:crossAx val="148086144"/>
        <c:crosses val="autoZero"/>
        <c:auto val="1"/>
        <c:lblAlgn val="ctr"/>
        <c:lblOffset val="100"/>
        <c:noMultiLvlLbl val="0"/>
      </c:catAx>
      <c:valAx>
        <c:axId val="1480861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4808460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6254629629629629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465482342807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upewnił się, że zrozumiałeś jego /jej wyjaśnienia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1"/>
                <c:pt idx="0">
                  <c:v>0.6</c:v>
                </c:pt>
                <c:pt idx="1">
                  <c:v>0.63</c:v>
                </c:pt>
                <c:pt idx="2">
                  <c:v>0.79</c:v>
                </c:pt>
                <c:pt idx="4">
                  <c:v>1</c:v>
                </c:pt>
                <c:pt idx="5">
                  <c:v>0.95</c:v>
                </c:pt>
                <c:pt idx="6">
                  <c:v>0.95</c:v>
                </c:pt>
                <c:pt idx="8">
                  <c:v>0.1</c:v>
                </c:pt>
                <c:pt idx="9">
                  <c:v>0.05</c:v>
                </c:pt>
                <c:pt idx="10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upewnił się, że zrozumiałeś jego /jej wyjaśnienia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1"/>
                <c:pt idx="0">
                  <c:v>0.4</c:v>
                </c:pt>
                <c:pt idx="1">
                  <c:v>0.37</c:v>
                </c:pt>
                <c:pt idx="2">
                  <c:v>0.21</c:v>
                </c:pt>
                <c:pt idx="5">
                  <c:v>0.05</c:v>
                </c:pt>
                <c:pt idx="6">
                  <c:v>0.05</c:v>
                </c:pt>
                <c:pt idx="8">
                  <c:v>0.9</c:v>
                </c:pt>
                <c:pt idx="9">
                  <c:v>0.95</c:v>
                </c:pt>
                <c:pt idx="10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49847424"/>
        <c:axId val="149865600"/>
      </c:barChart>
      <c:catAx>
        <c:axId val="149847424"/>
        <c:scaling>
          <c:orientation val="maxMin"/>
        </c:scaling>
        <c:delete val="1"/>
        <c:axPos val="l"/>
        <c:majorTickMark val="out"/>
        <c:minorTickMark val="none"/>
        <c:tickLblPos val="none"/>
        <c:crossAx val="149865600"/>
        <c:crosses val="autoZero"/>
        <c:auto val="1"/>
        <c:lblAlgn val="ctr"/>
        <c:lblOffset val="100"/>
        <c:noMultiLvlLbl val="0"/>
      </c:catAx>
      <c:valAx>
        <c:axId val="1498656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4984742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5067E-2"/>
          <c:y val="0.92442850990525405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50138240"/>
        <c:axId val="150140032"/>
      </c:barChart>
      <c:catAx>
        <c:axId val="150138240"/>
        <c:scaling>
          <c:orientation val="maxMin"/>
        </c:scaling>
        <c:delete val="1"/>
        <c:axPos val="b"/>
        <c:majorTickMark val="out"/>
        <c:minorTickMark val="none"/>
        <c:tickLblPos val="none"/>
        <c:crossAx val="150140032"/>
        <c:crosses val="autoZero"/>
        <c:auto val="1"/>
        <c:lblAlgn val="ctr"/>
        <c:lblOffset val="100"/>
        <c:noMultiLvlLbl val="0"/>
      </c:catAx>
      <c:valAx>
        <c:axId val="15014003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501382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0.35</c:v>
                </c:pt>
                <c:pt idx="1">
                  <c:v>0.5</c:v>
                </c:pt>
                <c:pt idx="2">
                  <c:v>0</c:v>
                </c:pt>
                <c:pt idx="3">
                  <c:v>0.15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0.47</c:v>
                </c:pt>
                <c:pt idx="1">
                  <c:v>0.32</c:v>
                </c:pt>
                <c:pt idx="2">
                  <c:v>0.05</c:v>
                </c:pt>
                <c:pt idx="3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0.68</c:v>
                </c:pt>
                <c:pt idx="1">
                  <c:v>0.11</c:v>
                </c:pt>
                <c:pt idx="2">
                  <c:v>0</c:v>
                </c:pt>
                <c:pt idx="3">
                  <c:v>0.21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50228352"/>
        <c:axId val="150246528"/>
      </c:barChart>
      <c:catAx>
        <c:axId val="1502283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246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2465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5022835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369E-2"/>
          <c:w val="0.5869211567905658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(N=19)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1">
                  <c:v>0.16</c:v>
                </c:pt>
                <c:pt idx="2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(N=19)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0.6</c:v>
                </c:pt>
                <c:pt idx="1">
                  <c:v>0.42</c:v>
                </c:pt>
                <c:pt idx="2">
                  <c:v>0.47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(N=19)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0.4</c:v>
                </c:pt>
                <c:pt idx="1">
                  <c:v>0.42</c:v>
                </c:pt>
                <c:pt idx="2">
                  <c:v>0.37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50384000"/>
        <c:axId val="150389888"/>
      </c:barChart>
      <c:catAx>
        <c:axId val="15038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389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3898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50384000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50467712"/>
        <c:axId val="150469248"/>
      </c:barChart>
      <c:catAx>
        <c:axId val="15046771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50469248"/>
        <c:crosses val="autoZero"/>
        <c:auto val="1"/>
        <c:lblAlgn val="ctr"/>
        <c:lblOffset val="100"/>
        <c:noMultiLvlLbl val="0"/>
      </c:catAx>
      <c:valAx>
        <c:axId val="15046924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504677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 formatCode="0%">
                  <c:v>0.95</c:v>
                </c:pt>
                <c:pt idx="2" formatCode="0%">
                  <c:v>0.1</c:v>
                </c:pt>
                <c:pt idx="3" formatCode="0%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0.84</c:v>
                </c:pt>
                <c:pt idx="1">
                  <c:v>0.05</c:v>
                </c:pt>
                <c:pt idx="2">
                  <c:v>0.11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52249472"/>
        <c:axId val="152251008"/>
      </c:barChart>
      <c:catAx>
        <c:axId val="152249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251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225100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5224947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3"/>
              <c:layout/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0.05</c:v>
                </c:pt>
                <c:pt idx="2">
                  <c:v>0</c:v>
                </c:pt>
                <c:pt idx="3">
                  <c:v>0.9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0.21</c:v>
                </c:pt>
                <c:pt idx="1">
                  <c:v>0.21</c:v>
                </c:pt>
                <c:pt idx="2">
                  <c:v>0.05</c:v>
                </c:pt>
                <c:pt idx="3">
                  <c:v>0.57999999999999996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0.05</c:v>
                </c:pt>
                <c:pt idx="1">
                  <c:v>0</c:v>
                </c:pt>
                <c:pt idx="2">
                  <c:v>0.05</c:v>
                </c:pt>
                <c:pt idx="3">
                  <c:v>0.89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52347776"/>
        <c:axId val="152349312"/>
      </c:barChart>
      <c:catAx>
        <c:axId val="152347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349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2349312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523477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49614976"/>
        <c:axId val="149616512"/>
      </c:barChart>
      <c:catAx>
        <c:axId val="149614976"/>
        <c:scaling>
          <c:orientation val="maxMin"/>
        </c:scaling>
        <c:delete val="1"/>
        <c:axPos val="b"/>
        <c:majorTickMark val="out"/>
        <c:minorTickMark val="none"/>
        <c:tickLblPos val="none"/>
        <c:crossAx val="149616512"/>
        <c:crosses val="autoZero"/>
        <c:auto val="1"/>
        <c:lblAlgn val="ctr"/>
        <c:lblOffset val="100"/>
        <c:noMultiLvlLbl val="0"/>
      </c:catAx>
      <c:valAx>
        <c:axId val="14961651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496149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0.5</c:v>
                </c:pt>
                <c:pt idx="2">
                  <c:v>0.35</c:v>
                </c:pt>
                <c:pt idx="3">
                  <c:v>0.55000000000000004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0.74</c:v>
                </c:pt>
                <c:pt idx="1">
                  <c:v>0.63</c:v>
                </c:pt>
                <c:pt idx="2">
                  <c:v>0.63</c:v>
                </c:pt>
                <c:pt idx="3">
                  <c:v>0.37</c:v>
                </c:pt>
                <c:pt idx="4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0.95</c:v>
                </c:pt>
                <c:pt idx="1">
                  <c:v>0.47</c:v>
                </c:pt>
                <c:pt idx="2">
                  <c:v>0.63</c:v>
                </c:pt>
                <c:pt idx="3">
                  <c:v>0.37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52483328"/>
        <c:axId val="152605056"/>
      </c:barChart>
      <c:catAx>
        <c:axId val="1524833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605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260505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524833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9936000"/>
        <c:axId val="189937536"/>
      </c:barChart>
      <c:catAx>
        <c:axId val="189936000"/>
        <c:scaling>
          <c:orientation val="maxMin"/>
        </c:scaling>
        <c:delete val="1"/>
        <c:axPos val="b"/>
        <c:majorTickMark val="out"/>
        <c:minorTickMark val="none"/>
        <c:tickLblPos val="none"/>
        <c:crossAx val="189937536"/>
        <c:crosses val="autoZero"/>
        <c:auto val="1"/>
        <c:lblAlgn val="ctr"/>
        <c:lblOffset val="100"/>
        <c:noMultiLvlLbl val="0"/>
      </c:catAx>
      <c:valAx>
        <c:axId val="189937536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899360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62168832"/>
        <c:axId val="162170368"/>
      </c:barChart>
      <c:catAx>
        <c:axId val="162168832"/>
        <c:scaling>
          <c:orientation val="maxMin"/>
        </c:scaling>
        <c:delete val="1"/>
        <c:axPos val="b"/>
        <c:majorTickMark val="out"/>
        <c:minorTickMark val="none"/>
        <c:tickLblPos val="none"/>
        <c:crossAx val="162170368"/>
        <c:crosses val="autoZero"/>
        <c:auto val="1"/>
        <c:lblAlgn val="ctr"/>
        <c:lblOffset val="100"/>
        <c:noMultiLvlLbl val="0"/>
      </c:catAx>
      <c:valAx>
        <c:axId val="16217036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621688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(N=17)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(N=7)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62233344"/>
        <c:axId val="162235136"/>
      </c:barChart>
      <c:catAx>
        <c:axId val="162233344"/>
        <c:scaling>
          <c:orientation val="maxMin"/>
        </c:scaling>
        <c:delete val="1"/>
        <c:axPos val="b"/>
        <c:majorTickMark val="out"/>
        <c:minorTickMark val="none"/>
        <c:tickLblPos val="none"/>
        <c:crossAx val="162235136"/>
        <c:crosses val="autoZero"/>
        <c:auto val="1"/>
        <c:lblAlgn val="ctr"/>
        <c:lblOffset val="100"/>
        <c:noMultiLvlLbl val="0"/>
      </c:catAx>
      <c:valAx>
        <c:axId val="16223513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622333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Nie podał sumy tylko podawał wysokość poszczególnych opłat </c:v>
                </c:pt>
                <c:pt idx="3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0.3</c:v>
                </c:pt>
                <c:pt idx="1">
                  <c:v>0.2</c:v>
                </c:pt>
                <c:pt idx="2">
                  <c:v>0.05</c:v>
                </c:pt>
                <c:pt idx="3">
                  <c:v>0.45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Nie podał sumy tylko podawał wysokość poszczególnych opłat </c:v>
                </c:pt>
                <c:pt idx="3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0.32</c:v>
                </c:pt>
                <c:pt idx="1">
                  <c:v>0.32</c:v>
                </c:pt>
                <c:pt idx="2">
                  <c:v>0</c:v>
                </c:pt>
                <c:pt idx="3">
                  <c:v>0.37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Nie podał sumy tylko podawał wysokość poszczególnych opłat </c:v>
                </c:pt>
                <c:pt idx="3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0.32</c:v>
                </c:pt>
                <c:pt idx="1">
                  <c:v>0.11</c:v>
                </c:pt>
                <c:pt idx="2">
                  <c:v>0</c:v>
                </c:pt>
                <c:pt idx="3">
                  <c:v>0.57999999999999996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2270208"/>
        <c:axId val="162280192"/>
      </c:barChart>
      <c:catAx>
        <c:axId val="162270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28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28019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227020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(N=17)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layout/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0.94117647058823528</c:v>
                </c:pt>
                <c:pt idx="1">
                  <c:v>5.8823529411764705E-2</c:v>
                </c:pt>
                <c:pt idx="2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(N=7)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0.43</c:v>
                </c:pt>
                <c:pt idx="1">
                  <c:v>0.28999999999999998</c:v>
                </c:pt>
                <c:pt idx="2">
                  <c:v>0.28999999999999998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0.57999999999999996</c:v>
                </c:pt>
                <c:pt idx="1">
                  <c:v>0.21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2344320"/>
        <c:axId val="162350208"/>
      </c:barChart>
      <c:catAx>
        <c:axId val="16234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350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35020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234432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62454144"/>
        <c:axId val="162460032"/>
      </c:barChart>
      <c:catAx>
        <c:axId val="162454144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62460032"/>
        <c:crosses val="autoZero"/>
        <c:auto val="1"/>
        <c:lblAlgn val="ctr"/>
        <c:lblOffset val="100"/>
        <c:noMultiLvlLbl val="0"/>
      </c:catAx>
      <c:valAx>
        <c:axId val="16246003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624541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3"/>
                <c:pt idx="0">
                  <c:v>0.25</c:v>
                </c:pt>
                <c:pt idx="1">
                  <c:v>0.05</c:v>
                </c:pt>
                <c:pt idx="2">
                  <c:v>0.7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3"/>
                <c:pt idx="0">
                  <c:v>0.26</c:v>
                </c:pt>
                <c:pt idx="1">
                  <c:v>0.16</c:v>
                </c:pt>
                <c:pt idx="2">
                  <c:v>0.57999999999999996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3"/>
                <c:pt idx="0">
                  <c:v>0.32</c:v>
                </c:pt>
                <c:pt idx="1">
                  <c:v>0</c:v>
                </c:pt>
                <c:pt idx="2">
                  <c:v>0.68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2560640"/>
        <c:axId val="162627968"/>
      </c:barChart>
      <c:catAx>
        <c:axId val="162560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627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62796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256064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layout/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</c:v>
                </c:pt>
                <c:pt idx="1">
                  <c:v>0</c:v>
                </c:pt>
                <c:pt idx="2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0.63</c:v>
                </c:pt>
                <c:pt idx="1">
                  <c:v>0.05</c:v>
                </c:pt>
                <c:pt idx="2">
                  <c:v>0.32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0.53</c:v>
                </c:pt>
                <c:pt idx="1">
                  <c:v>0.05</c:v>
                </c:pt>
                <c:pt idx="2">
                  <c:v>0.42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3568640"/>
        <c:axId val="163574528"/>
      </c:barChart>
      <c:catAx>
        <c:axId val="163568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357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35745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356864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8"/>
                <c:pt idx="0">
                  <c:v>0.7</c:v>
                </c:pt>
                <c:pt idx="1">
                  <c:v>0.47</c:v>
                </c:pt>
                <c:pt idx="2">
                  <c:v>0.57999999999999996</c:v>
                </c:pt>
                <c:pt idx="4">
                  <c:v>0.3</c:v>
                </c:pt>
                <c:pt idx="5">
                  <c:v>0.37</c:v>
                </c:pt>
                <c:pt idx="6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8"/>
                <c:pt idx="0">
                  <c:v>0.3</c:v>
                </c:pt>
                <c:pt idx="1">
                  <c:v>0.53</c:v>
                </c:pt>
                <c:pt idx="2">
                  <c:v>0.42</c:v>
                </c:pt>
                <c:pt idx="4">
                  <c:v>0.7</c:v>
                </c:pt>
                <c:pt idx="5">
                  <c:v>0.63</c:v>
                </c:pt>
                <c:pt idx="6">
                  <c:v>0.74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3639680"/>
        <c:axId val="163641216"/>
      </c:barChart>
      <c:catAx>
        <c:axId val="163639680"/>
        <c:scaling>
          <c:orientation val="maxMin"/>
        </c:scaling>
        <c:delete val="1"/>
        <c:axPos val="l"/>
        <c:majorTickMark val="out"/>
        <c:minorTickMark val="none"/>
        <c:tickLblPos val="none"/>
        <c:crossAx val="163641216"/>
        <c:crosses val="autoZero"/>
        <c:auto val="1"/>
        <c:lblAlgn val="ctr"/>
        <c:lblOffset val="100"/>
        <c:noMultiLvlLbl val="0"/>
      </c:catAx>
      <c:valAx>
        <c:axId val="1636412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3639680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86426488614836006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80456419753086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0.05</c:v>
                </c:pt>
                <c:pt idx="1">
                  <c:v>0.16</c:v>
                </c:pt>
                <c:pt idx="2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0.95</c:v>
                </c:pt>
                <c:pt idx="1">
                  <c:v>0.84</c:v>
                </c:pt>
                <c:pt idx="2">
                  <c:v>0.79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9344384"/>
        <c:axId val="169591936"/>
      </c:barChart>
      <c:catAx>
        <c:axId val="169344384"/>
        <c:scaling>
          <c:orientation val="maxMin"/>
        </c:scaling>
        <c:delete val="1"/>
        <c:axPos val="l"/>
        <c:majorTickMark val="out"/>
        <c:minorTickMark val="none"/>
        <c:tickLblPos val="none"/>
        <c:crossAx val="169591936"/>
        <c:crosses val="autoZero"/>
        <c:auto val="1"/>
        <c:lblAlgn val="ctr"/>
        <c:lblOffset val="100"/>
        <c:noMultiLvlLbl val="0"/>
      </c:catAx>
      <c:valAx>
        <c:axId val="1695919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934438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ayout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52484096"/>
        <c:axId val="163603200"/>
      </c:barChart>
      <c:catAx>
        <c:axId val="152484096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63603200"/>
        <c:crosses val="autoZero"/>
        <c:auto val="1"/>
        <c:lblAlgn val="ctr"/>
        <c:lblOffset val="100"/>
        <c:noMultiLvlLbl val="0"/>
      </c:catAx>
      <c:valAx>
        <c:axId val="16360320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524840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73823323469805"/>
          <c:y val="6.4515610651974288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ma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0.65</c:v>
                </c:pt>
                <c:pt idx="1">
                  <c:v>0.05</c:v>
                </c:pt>
                <c:pt idx="2">
                  <c:v>0.15</c:v>
                </c:pt>
                <c:pt idx="3">
                  <c:v>0.3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ma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1</c:v>
                </c:pt>
                <c:pt idx="1">
                  <c:v>0.3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ma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0.9</c:v>
                </c:pt>
                <c:pt idx="1">
                  <c:v>0.05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04715520"/>
        <c:axId val="206222464"/>
      </c:barChart>
      <c:catAx>
        <c:axId val="2047155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222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622246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0471552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0.84</c:v>
                </c:pt>
                <c:pt idx="1">
                  <c:v>1</c:v>
                </c:pt>
                <c:pt idx="2">
                  <c:v>0.74</c:v>
                </c:pt>
                <c:pt idx="3">
                  <c:v>0.74</c:v>
                </c:pt>
                <c:pt idx="4">
                  <c:v>0.74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6098304"/>
        <c:axId val="176128768"/>
      </c:barChart>
      <c:catAx>
        <c:axId val="1760983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76128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12876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609830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32E-3"/>
          <c:w val="0.9992373868132729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0.57999999999999996</c:v>
                </c:pt>
                <c:pt idx="1">
                  <c:v>0.47</c:v>
                </c:pt>
                <c:pt idx="2">
                  <c:v>0.6</c:v>
                </c:pt>
                <c:pt idx="4">
                  <c:v>0.63</c:v>
                </c:pt>
                <c:pt idx="5">
                  <c:v>0.47</c:v>
                </c:pt>
                <c:pt idx="6">
                  <c:v>0.75</c:v>
                </c:pt>
                <c:pt idx="8">
                  <c:v>0.68</c:v>
                </c:pt>
                <c:pt idx="9">
                  <c:v>0.47</c:v>
                </c:pt>
                <c:pt idx="10">
                  <c:v>0.75</c:v>
                </c:pt>
                <c:pt idx="12">
                  <c:v>0.68</c:v>
                </c:pt>
                <c:pt idx="13">
                  <c:v>0.63</c:v>
                </c:pt>
                <c:pt idx="14">
                  <c:v>0.8</c:v>
                </c:pt>
                <c:pt idx="16">
                  <c:v>0.47</c:v>
                </c:pt>
                <c:pt idx="17">
                  <c:v>0.57999999999999996</c:v>
                </c:pt>
                <c:pt idx="18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0.37</c:v>
                </c:pt>
                <c:pt idx="1">
                  <c:v>0.26</c:v>
                </c:pt>
                <c:pt idx="2">
                  <c:v>0.4</c:v>
                </c:pt>
                <c:pt idx="4">
                  <c:v>0.37</c:v>
                </c:pt>
                <c:pt idx="5">
                  <c:v>0.26</c:v>
                </c:pt>
                <c:pt idx="6">
                  <c:v>0.25</c:v>
                </c:pt>
                <c:pt idx="8">
                  <c:v>0.32</c:v>
                </c:pt>
                <c:pt idx="9">
                  <c:v>0.26</c:v>
                </c:pt>
                <c:pt idx="10">
                  <c:v>0.25</c:v>
                </c:pt>
                <c:pt idx="12">
                  <c:v>0.32</c:v>
                </c:pt>
                <c:pt idx="13">
                  <c:v>0.37</c:v>
                </c:pt>
                <c:pt idx="14">
                  <c:v>0.2</c:v>
                </c:pt>
                <c:pt idx="16">
                  <c:v>0.47</c:v>
                </c:pt>
                <c:pt idx="17">
                  <c:v>0.26</c:v>
                </c:pt>
                <c:pt idx="18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0">
                  <c:v>0.05</c:v>
                </c:pt>
                <c:pt idx="1">
                  <c:v>0.16</c:v>
                </c:pt>
                <c:pt idx="5">
                  <c:v>0.21</c:v>
                </c:pt>
                <c:pt idx="9">
                  <c:v>0.26</c:v>
                </c:pt>
                <c:pt idx="16">
                  <c:v>0.05</c:v>
                </c:pt>
                <c:pt idx="17">
                  <c:v>0.11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0%</c:formatCode>
                <c:ptCount val="19"/>
                <c:pt idx="1">
                  <c:v>0.11</c:v>
                </c:pt>
                <c:pt idx="5">
                  <c:v>0.05</c:v>
                </c:pt>
                <c:pt idx="17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80104576"/>
        <c:axId val="180139136"/>
      </c:barChart>
      <c:catAx>
        <c:axId val="180104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013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13913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180104576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12819968"/>
        <c:axId val="212825984"/>
      </c:barChart>
      <c:catAx>
        <c:axId val="2128199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2825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8259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12819968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0.7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0.3</c:v>
                </c:pt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26480896"/>
        <c:axId val="226633600"/>
      </c:barChart>
      <c:catAx>
        <c:axId val="2264808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633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6336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2648089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11834752"/>
        <c:axId val="211890560"/>
      </c:barChart>
      <c:catAx>
        <c:axId val="211834752"/>
        <c:scaling>
          <c:orientation val="maxMin"/>
        </c:scaling>
        <c:delete val="1"/>
        <c:axPos val="b"/>
        <c:majorTickMark val="out"/>
        <c:minorTickMark val="none"/>
        <c:tickLblPos val="none"/>
        <c:crossAx val="211890560"/>
        <c:crosses val="autoZero"/>
        <c:auto val="1"/>
        <c:lblAlgn val="ctr"/>
        <c:lblOffset val="100"/>
        <c:noMultiLvlLbl val="0"/>
      </c:catAx>
      <c:valAx>
        <c:axId val="21189056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118347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0.95</c:v>
                </c:pt>
                <c:pt idx="1">
                  <c:v>0.35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</c:v>
                </c:pt>
                <c:pt idx="1">
                  <c:v>0.2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</c:v>
                </c:pt>
                <c:pt idx="1">
                  <c:v>0.3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0911104"/>
        <c:axId val="90912640"/>
      </c:barChart>
      <c:catAx>
        <c:axId val="909111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91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91264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91110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0933120"/>
        <c:axId val="90934656"/>
      </c:barChart>
      <c:catAx>
        <c:axId val="909331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934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93465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93312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2014-02-05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/>
              <a:t>URZĄD </a:t>
            </a:r>
            <a:r>
              <a:rPr lang="pl-PL" dirty="0" smtClean="0"/>
              <a:t>DZIELNICY URSUS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</a:t>
            </a:r>
            <a:r>
              <a:rPr lang="pl-PL" sz="1800" b="1" dirty="0" smtClean="0">
                <a:solidFill>
                  <a:srgbClr val="808285"/>
                </a:solidFill>
              </a:rPr>
              <a:t>DLA</a:t>
            </a:r>
            <a:endParaRPr lang="pl-PL" sz="1800" b="1" dirty="0" smtClean="0">
              <a:solidFill>
                <a:srgbClr val="808285"/>
              </a:solidFill>
            </a:endParaRPr>
          </a:p>
          <a:p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2013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99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Ursus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(4)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550745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Ursus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(5)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381631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370476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05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Ursus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(6)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35"/>
              </p:ext>
            </p:extLst>
          </p:nvPr>
        </p:nvGraphicFramePr>
        <p:xfrm>
          <a:off x="614469" y="2422082"/>
          <a:ext cx="7557812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Ursus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(7)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680064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06692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formularzy/ 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597434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237784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53918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accent5"/>
                </a:solidFill>
              </a:rPr>
              <a:t>interesanta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216193"/>
              </p:ext>
            </p:extLst>
          </p:nvPr>
        </p:nvGraphicFramePr>
        <p:xfrm>
          <a:off x="5220866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04194"/>
              </p:ext>
            </p:extLst>
          </p:nvPr>
        </p:nvGraphicFramePr>
        <p:xfrm>
          <a:off x="4428978" y="2440202"/>
          <a:ext cx="1800000" cy="404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pomóc”, ale nie było to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przywitał, ale użył innych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słów,</a:t>
                      </a:r>
                      <a:r>
                        <a:rPr lang="pl-PL" sz="1200" b="1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powitanie nie było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450656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318007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Zachowanie urzędnika wobec interesanta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048934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endParaRPr lang="pl-PL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4026" y="1989633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4026" y="2925751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4026" y="3393810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4026" y="3861869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4026" y="4329928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4026" y="4797986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24026" y="2457692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Obsługa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089581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2129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130100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797553"/>
              </p:ext>
            </p:extLst>
          </p:nvPr>
        </p:nvGraphicFramePr>
        <p:xfrm>
          <a:off x="108298" y="1989634"/>
          <a:ext cx="2808000" cy="42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968979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932137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0874"/>
              </p:ext>
            </p:extLst>
          </p:nvPr>
        </p:nvGraphicFramePr>
        <p:xfrm>
          <a:off x="108298" y="2601541"/>
          <a:ext cx="1800000" cy="320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780507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871125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695350"/>
              </p:ext>
            </p:extLst>
          </p:nvPr>
        </p:nvGraphicFramePr>
        <p:xfrm>
          <a:off x="684362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791620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831772"/>
              </p:ext>
            </p:extLst>
          </p:nvPr>
        </p:nvGraphicFramePr>
        <p:xfrm>
          <a:off x="36290" y="2422130"/>
          <a:ext cx="1800000" cy="3958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kartami informacyjnymi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03994"/>
              </p:ext>
            </p:extLst>
          </p:nvPr>
        </p:nvGraphicFramePr>
        <p:xfrm>
          <a:off x="4652906" y="2422130"/>
          <a:ext cx="1800000" cy="320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23137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238392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865544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03213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055091"/>
              </p:ext>
            </p:extLst>
          </p:nvPr>
        </p:nvGraphicFramePr>
        <p:xfrm>
          <a:off x="972874" y="2494735"/>
          <a:ext cx="4320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549732"/>
              </p:ext>
            </p:extLst>
          </p:nvPr>
        </p:nvGraphicFramePr>
        <p:xfrm>
          <a:off x="180306" y="2422130"/>
          <a:ext cx="1800000" cy="327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568326"/>
              </p:ext>
            </p:extLst>
          </p:nvPr>
        </p:nvGraphicFramePr>
        <p:xfrm>
          <a:off x="5029215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5023"/>
              </p:ext>
            </p:extLst>
          </p:nvPr>
        </p:nvGraphicFramePr>
        <p:xfrm>
          <a:off x="4212754" y="2422130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306572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541772"/>
              </p:ext>
            </p:extLst>
          </p:nvPr>
        </p:nvGraphicFramePr>
        <p:xfrm>
          <a:off x="828378" y="2601666"/>
          <a:ext cx="4606397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611807"/>
              </p:ext>
            </p:extLst>
          </p:nvPr>
        </p:nvGraphicFramePr>
        <p:xfrm>
          <a:off x="36290" y="2718499"/>
          <a:ext cx="1872208" cy="2079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</a:tblGrid>
              <a:tr h="71384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384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1767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850163"/>
              </p:ext>
            </p:extLst>
          </p:nvPr>
        </p:nvGraphicFramePr>
        <p:xfrm>
          <a:off x="5077330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915708"/>
              </p:ext>
            </p:extLst>
          </p:nvPr>
        </p:nvGraphicFramePr>
        <p:xfrm>
          <a:off x="4284762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</a:p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813217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84928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41480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01116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605044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013713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1202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155000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Ursus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028969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960646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N=19)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badania</a:t>
            </a:r>
            <a:endParaRPr lang="pl-PL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Obserwacja Uczestnicząca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07.11.2013 – 10.12.2013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Urząd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w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8858" y="2853730"/>
            <a:ext cx="3744416" cy="2808312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rgbClr val="808285"/>
                </a:solidFill>
              </a:rPr>
              <a:t>ARC </a:t>
            </a:r>
            <a:r>
              <a:rPr lang="pl-PL" sz="1600" b="1" dirty="0">
                <a:solidFill>
                  <a:srgbClr val="808285"/>
                </a:solidFill>
              </a:rPr>
              <a:t>Rynek i Opinia Sp. z o. o.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ul. Juliusza Słowackiego 12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- budynek KIRKOR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01-627 Warszawa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tel.: +48 22 584 85 00 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fax.: +48 22 584 85 01  </a:t>
            </a:r>
            <a:endParaRPr lang="pl-PL" sz="1600" b="1" dirty="0" smtClean="0">
              <a:solidFill>
                <a:srgbClr val="808285"/>
              </a:solidFill>
            </a:endParaRPr>
          </a:p>
          <a:p>
            <a:pPr marL="342864" indent="-342864" defTabSz="914307">
              <a:spcBef>
                <a:spcPct val="20000"/>
              </a:spcBef>
              <a:buClr>
                <a:srgbClr val="FF9933"/>
              </a:buClr>
              <a:buFont typeface="Arial" pitchFamily="34" charset="0"/>
              <a:buChar char="•"/>
            </a:pPr>
            <a:endParaRPr lang="pl-PL" sz="1600" b="1" dirty="0">
              <a:solidFill>
                <a:srgbClr val="808285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48858" y="5482022"/>
            <a:ext cx="3744416" cy="36004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TO, CO ISTOTNE</a:t>
            </a:r>
            <a:endParaRPr lang="pl-PL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OTOCZENIE: WYGLĄD </a:t>
            </a:r>
            <a:r>
              <a:rPr lang="pl-PL" sz="1600" b="1" dirty="0"/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/>
              <a:t>WYGLĄD ZEWNĘTRZNY URZĘDNIKA I JEGO STANOWISKO PRACY</a:t>
            </a:r>
            <a:endParaRPr lang="pl-PL" sz="1600" b="1" dirty="0">
              <a:solidFill>
                <a:srgbClr val="990099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ZACHOWANIE SIĘ WOBEC KLIENTA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OBSŁUGA PRZEDSTAWIONEJ SPRAWY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098620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Ursus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(1)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660085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669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Ursus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(2)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578040"/>
              </p:ext>
            </p:extLst>
          </p:nvPr>
        </p:nvGraphicFramePr>
        <p:xfrm>
          <a:off x="614469" y="2422082"/>
          <a:ext cx="7557812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Ursus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(3)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237301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927140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1561</Words>
  <Application>Microsoft Office PowerPoint</Application>
  <PresentationFormat>Niestandardowy</PresentationFormat>
  <Paragraphs>281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ARC</vt:lpstr>
      <vt:lpstr>TAJEMNICZY KLIENT URZĄD DZIELNICY URSUS</vt:lpstr>
      <vt:lpstr>Spis treści</vt:lpstr>
      <vt:lpstr>Metodologia badania</vt:lpstr>
      <vt:lpstr>Wyniki badania</vt:lpstr>
      <vt:lpstr>Kryteria oceny</vt:lpstr>
      <vt:lpstr>Wyniki badania</vt:lpstr>
      <vt:lpstr>Urząd Dzielnicy Ursus Otoczenie: Wygląd Urzędu (1)</vt:lpstr>
      <vt:lpstr>Urząd Dzielnicy Ursus Otoczenie: Wygląd Urzędu (2)</vt:lpstr>
      <vt:lpstr>Urząd Dzielnicy Ursus Otoczenie: Wygląd Urzędu (3)</vt:lpstr>
      <vt:lpstr>Urząd Dzielnicy Ursus Otoczenie: Wygląd Urzędu (4)</vt:lpstr>
      <vt:lpstr>Urząd Dzielnicy Ursus Otoczenie: Wygląd Urzędu (5)</vt:lpstr>
      <vt:lpstr>Urząd Dzielnicy Ursus Otoczenie: Wygląd Urzędu (6)</vt:lpstr>
      <vt:lpstr>Urząd Dzielnicy Ursus Otoczenie: Wygląd Urzędu (7)</vt:lpstr>
      <vt:lpstr>Wyniki badania</vt:lpstr>
      <vt:lpstr>Urząd Dzielnicy Ursus Wygląd zewnętrzny urzędnika i jego stanowisko pracy</vt:lpstr>
      <vt:lpstr>Wyniki badania</vt:lpstr>
      <vt:lpstr>Urząd Dzielnicy Ursus Zachowanie urzędnika wobec interesanta (1)</vt:lpstr>
      <vt:lpstr>Urząd Dzielnicy Ursus Zachowanie urzędnika wobec interesanta (2)</vt:lpstr>
      <vt:lpstr>Wyniki badania</vt:lpstr>
      <vt:lpstr>Urząd Dzielnicy Ursus Urzędnik: Obsługa przedstawionej sprawy (1)</vt:lpstr>
      <vt:lpstr>Urząd Dzielnicy Ursus Urzędnik: Obsługa przedstawionej sprawy (2)</vt:lpstr>
      <vt:lpstr>Urząd Dzielnicy Ursus Urzędnik: Obsługa przedstawionej sprawy (3)</vt:lpstr>
      <vt:lpstr>Wyniki badania</vt:lpstr>
      <vt:lpstr>Urząd Dzielnicy Ursus Urzędnik: Sposób załatwienia przedstawionej sprawy (1)</vt:lpstr>
      <vt:lpstr>Urząd Dzielnicy Ursus Urzędnik: Sposób załatwienia przedstawionej sprawy (2)</vt:lpstr>
      <vt:lpstr>Urząd Dzielnicy Ursus Urzędnik: Sposób załatwienia przedstawionej sprawy (3)</vt:lpstr>
      <vt:lpstr>Urząd Dzielnicy Ursus Urzędnik: Sposób załatwiania przedstawionej sprawy (4)</vt:lpstr>
      <vt:lpstr>Urząd Dzielnicy Ursus Urzędnik: Sposób załatwienia przedstawionej sprawy (5)</vt:lpstr>
      <vt:lpstr>Urząd Dzielnicy Ursus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Maciej Białoruski</cp:lastModifiedBy>
  <cp:revision>89</cp:revision>
  <dcterms:created xsi:type="dcterms:W3CDTF">2013-09-17T08:07:59Z</dcterms:created>
  <dcterms:modified xsi:type="dcterms:W3CDTF">2014-02-05T15:55:20Z</dcterms:modified>
</cp:coreProperties>
</file>