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drawings/drawing1.xml" ContentType="application/vnd.openxmlformats-officedocument.drawingml.chartshapes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drawings/drawing2.xml" ContentType="application/vnd.openxmlformats-officedocument.drawingml.chartshapes+xml"/>
  <Override PartName="/ppt/charts/chart10.xml" ContentType="application/vnd.openxmlformats-officedocument.drawingml.chart+xml"/>
  <Override PartName="/ppt/charts/chart11.xml" ContentType="application/vnd.openxmlformats-officedocument.drawingml.chart+xml"/>
  <Override PartName="/ppt/charts/chart12.xml" ContentType="application/vnd.openxmlformats-officedocument.drawingml.chart+xml"/>
  <Override PartName="/ppt/charts/chart13.xml" ContentType="application/vnd.openxmlformats-officedocument.drawingml.chart+xml"/>
  <Override PartName="/ppt/charts/chart14.xml" ContentType="application/vnd.openxmlformats-officedocument.drawingml.chart+xml"/>
  <Override PartName="/ppt/charts/chart15.xml" ContentType="application/vnd.openxmlformats-officedocument.drawingml.chart+xml"/>
  <Override PartName="/ppt/charts/chart16.xml" ContentType="application/vnd.openxmlformats-officedocument.drawingml.chart+xml"/>
  <Override PartName="/ppt/charts/chart17.xml" ContentType="application/vnd.openxmlformats-officedocument.drawingml.chart+xml"/>
  <Override PartName="/ppt/charts/chart18.xml" ContentType="application/vnd.openxmlformats-officedocument.drawingml.chart+xml"/>
  <Override PartName="/ppt/charts/chart19.xml" ContentType="application/vnd.openxmlformats-officedocument.drawingml.chart+xml"/>
  <Override PartName="/ppt/charts/chart20.xml" ContentType="application/vnd.openxmlformats-officedocument.drawingml.chart+xml"/>
  <Override PartName="/ppt/charts/chart21.xml" ContentType="application/vnd.openxmlformats-officedocument.drawingml.chart+xml"/>
  <Override PartName="/ppt/charts/chart22.xml" ContentType="application/vnd.openxmlformats-officedocument.drawingml.chart+xml"/>
  <Override PartName="/ppt/charts/chart23.xml" ContentType="application/vnd.openxmlformats-officedocument.drawingml.chart+xml"/>
  <Override PartName="/ppt/charts/chart24.xml" ContentType="application/vnd.openxmlformats-officedocument.drawingml.chart+xml"/>
  <Override PartName="/ppt/charts/chart25.xml" ContentType="application/vnd.openxmlformats-officedocument.drawingml.chart+xml"/>
  <Override PartName="/ppt/charts/chart26.xml" ContentType="application/vnd.openxmlformats-officedocument.drawingml.chart+xml"/>
  <Override PartName="/ppt/charts/chart27.xml" ContentType="application/vnd.openxmlformats-officedocument.drawingml.chart+xml"/>
  <Override PartName="/ppt/charts/chart28.xml" ContentType="application/vnd.openxmlformats-officedocument.drawingml.chart+xml"/>
  <Override PartName="/ppt/charts/chart29.xml" ContentType="application/vnd.openxmlformats-officedocument.drawingml.chart+xml"/>
  <Override PartName="/ppt/charts/chart30.xml" ContentType="application/vnd.openxmlformats-officedocument.drawingml.chart+xml"/>
  <Override PartName="/ppt/charts/chart31.xml" ContentType="application/vnd.openxmlformats-officedocument.drawingml.chart+xml"/>
  <Override PartName="/ppt/charts/chart32.xml" ContentType="application/vnd.openxmlformats-officedocument.drawingml.chart+xml"/>
  <Override PartName="/ppt/charts/chart33.xml" ContentType="application/vnd.openxmlformats-officedocument.drawingml.chart+xml"/>
  <Override PartName="/ppt/charts/chart34.xml" ContentType="application/vnd.openxmlformats-officedocument.drawingml.chart+xml"/>
  <Override PartName="/ppt/charts/chart35.xml" ContentType="application/vnd.openxmlformats-officedocument.drawingml.chart+xml"/>
  <Override PartName="/ppt/charts/chart36.xml" ContentType="application/vnd.openxmlformats-officedocument.drawingml.chart+xml"/>
  <Override PartName="/ppt/charts/chart37.xml" ContentType="application/vnd.openxmlformats-officedocument.drawingml.chart+xml"/>
  <Override PartName="/ppt/charts/chart38.xml" ContentType="application/vnd.openxmlformats-officedocument.drawingml.chart+xml"/>
  <Override PartName="/ppt/charts/chart39.xml" ContentType="application/vnd.openxmlformats-officedocument.drawingml.chart+xml"/>
  <Override PartName="/ppt/charts/chart40.xml" ContentType="application/vnd.openxmlformats-officedocument.drawingml.chart+xml"/>
  <Override PartName="/ppt/charts/chart4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88" r:id="rId1"/>
  </p:sldMasterIdLst>
  <p:notesMasterIdLst>
    <p:notesMasterId r:id="rId32"/>
  </p:notesMasterIdLst>
  <p:sldIdLst>
    <p:sldId id="288" r:id="rId2"/>
    <p:sldId id="257" r:id="rId3"/>
    <p:sldId id="292" r:id="rId4"/>
    <p:sldId id="290" r:id="rId5"/>
    <p:sldId id="293" r:id="rId6"/>
    <p:sldId id="291" r:id="rId7"/>
    <p:sldId id="294" r:id="rId8"/>
    <p:sldId id="295" r:id="rId9"/>
    <p:sldId id="296" r:id="rId10"/>
    <p:sldId id="302" r:id="rId11"/>
    <p:sldId id="303" r:id="rId12"/>
    <p:sldId id="304" r:id="rId13"/>
    <p:sldId id="305" r:id="rId14"/>
    <p:sldId id="297" r:id="rId15"/>
    <p:sldId id="313" r:id="rId16"/>
    <p:sldId id="298" r:id="rId17"/>
    <p:sldId id="317" r:id="rId18"/>
    <p:sldId id="306" r:id="rId19"/>
    <p:sldId id="299" r:id="rId20"/>
    <p:sldId id="312" r:id="rId21"/>
    <p:sldId id="316" r:id="rId22"/>
    <p:sldId id="310" r:id="rId23"/>
    <p:sldId id="300" r:id="rId24"/>
    <p:sldId id="307" r:id="rId25"/>
    <p:sldId id="308" r:id="rId26"/>
    <p:sldId id="309" r:id="rId27"/>
    <p:sldId id="311" r:id="rId28"/>
    <p:sldId id="314" r:id="rId29"/>
    <p:sldId id="315" r:id="rId30"/>
    <p:sldId id="301" r:id="rId31"/>
  </p:sldIdLst>
  <p:sldSz cx="9145588" cy="6859588"/>
  <p:notesSz cx="6858000" cy="9144000"/>
  <p:defaultTextStyle>
    <a:defPPr>
      <a:defRPr lang="pl-PL"/>
    </a:defPPr>
    <a:lvl1pPr marL="0" algn="l" defTabSz="91449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46" algn="l" defTabSz="91449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91" algn="l" defTabSz="91449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737" algn="l" defTabSz="91449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983" algn="l" defTabSz="91449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229" algn="l" defTabSz="91449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474" algn="l" defTabSz="91449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720" algn="l" defTabSz="91449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966" algn="l" defTabSz="91449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568">
          <p15:clr>
            <a:srgbClr val="A4A3A4"/>
          </p15:clr>
        </p15:guide>
        <p15:guide id="2" pos="5556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00"/>
    <a:srgbClr val="808285"/>
    <a:srgbClr val="FFFFFF"/>
    <a:srgbClr val="D1D3D4"/>
    <a:srgbClr val="000000"/>
    <a:srgbClr val="ACADA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74" autoAdjust="0"/>
    <p:restoredTop sz="94660"/>
  </p:normalViewPr>
  <p:slideViewPr>
    <p:cSldViewPr showGuides="1">
      <p:cViewPr>
        <p:scale>
          <a:sx n="80" d="100"/>
          <a:sy n="80" d="100"/>
        </p:scale>
        <p:origin x="-768" y="-666"/>
      </p:cViewPr>
      <p:guideLst>
        <p:guide orient="horz" pos="2568"/>
        <p:guide pos="5556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Excel1.xlsx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Excel10.xlsx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Excel11.xlsx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Excel12.xlsx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Excel13.xlsx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Excel14.xlsx"/></Relationships>
</file>

<file path=ppt/charts/_rels/chart1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Excel15.xlsx"/></Relationships>
</file>

<file path=ppt/charts/_rels/chart1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Excel16.xlsx"/></Relationships>
</file>

<file path=ppt/charts/_rels/chart1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Excel17.xlsx"/></Relationships>
</file>

<file path=ppt/charts/_rels/chart1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Excel18.xlsx"/></Relationships>
</file>

<file path=ppt/charts/_rels/chart1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Excel19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Excel2.xlsx"/></Relationships>
</file>

<file path=ppt/charts/_rels/chart2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Excel20.xlsx"/></Relationships>
</file>

<file path=ppt/charts/_rels/chart2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Excel21.xlsx"/></Relationships>
</file>

<file path=ppt/charts/_rels/chart2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Excel22.xlsx"/></Relationships>
</file>

<file path=ppt/charts/_rels/chart2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Excel23.xlsx"/></Relationships>
</file>

<file path=ppt/charts/_rels/chart2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Excel24.xlsx"/></Relationships>
</file>

<file path=ppt/charts/_rels/chart2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Excel25.xlsx"/></Relationships>
</file>

<file path=ppt/charts/_rels/chart2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Excel26.xlsx"/></Relationships>
</file>

<file path=ppt/charts/_rels/chart2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Excel27.xlsx"/></Relationships>
</file>

<file path=ppt/charts/_rels/chart2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Excel28.xlsx"/></Relationships>
</file>

<file path=ppt/charts/_rels/chart2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Excel29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Excel3.xlsx"/></Relationships>
</file>

<file path=ppt/charts/_rels/chart3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Excel30.xlsx"/></Relationships>
</file>

<file path=ppt/charts/_rels/chart3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Excel31.xlsx"/></Relationships>
</file>

<file path=ppt/charts/_rels/chart3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Excel32.xlsx"/></Relationships>
</file>

<file path=ppt/charts/_rels/chart3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Excel33.xlsx"/></Relationships>
</file>

<file path=ppt/charts/_rels/chart3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Excel34.xlsx"/></Relationships>
</file>

<file path=ppt/charts/_rels/chart3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Excel35.xlsx"/></Relationships>
</file>

<file path=ppt/charts/_rels/chart3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Excel36.xlsx"/></Relationships>
</file>

<file path=ppt/charts/_rels/chart3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Excel37.xlsx"/></Relationships>
</file>

<file path=ppt/charts/_rels/chart3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Excel38.xlsx"/></Relationships>
</file>

<file path=ppt/charts/_rels/chart3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Excel39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Excel4.xlsx"/></Relationships>
</file>

<file path=ppt/charts/_rels/chart4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Excel40.xlsx"/></Relationships>
</file>

<file path=ppt/charts/_rels/chart4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Excel41.xlsx"/></Relationships>
</file>

<file path=ppt/charts/_rels/chart5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Arkusz_programu_Microsoft_Excel5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Excel6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Excel7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Excel8.xlsx"/></Relationships>
</file>

<file path=ppt/charts/_rels/chart9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package" Target="../embeddings/Arkusz_programu_Microsoft_Excel9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1534025374855845E-3"/>
          <c:y val="9.0163934426229511E-2"/>
          <c:w val="0.94925028835063441"/>
          <c:h val="0.9180327868852447"/>
        </c:manualLayout>
      </c:layout>
      <c:barChart>
        <c:barDir val="col"/>
        <c:grouping val="clustered"/>
        <c:varyColors val="0"/>
        <c:ser>
          <c:idx val="3"/>
          <c:order val="0"/>
          <c:tx>
            <c:strRef>
              <c:f>Sheet1!$B$1</c:f>
              <c:strCache>
                <c:ptCount val="1"/>
                <c:pt idx="0">
                  <c:v>2013 (N=20)</c:v>
                </c:pt>
              </c:strCache>
            </c:strRef>
          </c:tx>
          <c:spPr>
            <a:solidFill>
              <a:schemeClr val="accent4"/>
            </a:solidFill>
            <a:ln w="11625">
              <a:noFill/>
              <a:prstDash val="solid"/>
            </a:ln>
          </c:spPr>
          <c:invertIfNegative val="0"/>
          <c:dLbls>
            <c:spPr>
              <a:noFill/>
              <a:ln w="23250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>
                        <a:lumMod val="50000"/>
                      </a:schemeClr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Sheet1!$A$2:$A$2</c:f>
              <c:strCache>
                <c:ptCount val="1"/>
                <c:pt idx="0">
                  <c:v>ŚREDNI CZAS OCZEKIWANIA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 formatCode="0.0">
                  <c:v>4.55</c:v>
                </c:pt>
                <c:pt idx="2" formatCode="0.0">
                  <c:v>0.35</c:v>
                </c:pt>
              </c:numCache>
            </c:numRef>
          </c:val>
        </c:ser>
        <c:ser>
          <c:idx val="4"/>
          <c:order val="1"/>
          <c:tx>
            <c:strRef>
              <c:f>Sheet1!$C$1</c:f>
              <c:strCache>
                <c:ptCount val="1"/>
                <c:pt idx="0">
                  <c:v>2012 (N=20)</c:v>
                </c:pt>
              </c:strCache>
            </c:strRef>
          </c:tx>
          <c:spPr>
            <a:solidFill>
              <a:schemeClr val="accent2"/>
            </a:solidFill>
            <a:ln w="23250">
              <a:noFill/>
            </a:ln>
          </c:spPr>
          <c:invertIfNegative val="0"/>
          <c:dLbls>
            <c:spPr>
              <a:noFill/>
              <a:ln w="23250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>
                        <a:lumMod val="50000"/>
                      </a:schemeClr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Sheet1!$A$2:$A$2</c:f>
              <c:strCache>
                <c:ptCount val="1"/>
                <c:pt idx="0">
                  <c:v>ŚREDNI CZAS OCZEKIWANIA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 formatCode="0.0">
                  <c:v>2.25</c:v>
                </c:pt>
                <c:pt idx="2" formatCode="0.0">
                  <c:v>0.6</c:v>
                </c:pt>
              </c:numCache>
            </c:numRef>
          </c:val>
        </c:ser>
        <c:ser>
          <c:idx val="1"/>
          <c:order val="2"/>
          <c:tx>
            <c:strRef>
              <c:f>Sheet1!$D$1</c:f>
              <c:strCache>
                <c:ptCount val="1"/>
                <c:pt idx="0">
                  <c:v>2011 (N=20)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  <a:ln w="23250">
              <a:noFill/>
            </a:ln>
          </c:spPr>
          <c:invertIfNegative val="0"/>
          <c:dLbls>
            <c:spPr>
              <a:noFill/>
              <a:ln w="23250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>
                        <a:lumMod val="50000"/>
                      </a:schemeClr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Sheet1!$A$2:$A$2</c:f>
              <c:strCache>
                <c:ptCount val="1"/>
                <c:pt idx="0">
                  <c:v>ŚREDNI CZAS OCZEKIWANIA</c:v>
                </c:pt>
              </c:strCache>
            </c:strRef>
          </c:cat>
          <c:val>
            <c:numRef>
              <c:f>Sheet1!$D$2:$D$4</c:f>
              <c:numCache>
                <c:formatCode>General</c:formatCode>
                <c:ptCount val="3"/>
                <c:pt idx="0" formatCode="0.0">
                  <c:v>2.6</c:v>
                </c:pt>
                <c:pt idx="2" formatCode="0.0">
                  <c:v>2.13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60"/>
        <c:overlap val="-60"/>
        <c:axId val="184388224"/>
        <c:axId val="184906496"/>
      </c:barChart>
      <c:catAx>
        <c:axId val="184388224"/>
        <c:scaling>
          <c:orientation val="minMax"/>
        </c:scaling>
        <c:delete val="1"/>
        <c:axPos val="b"/>
        <c:majorTickMark val="out"/>
        <c:minorTickMark val="none"/>
        <c:tickLblPos val="none"/>
        <c:crossAx val="184906496"/>
        <c:crosses val="autoZero"/>
        <c:auto val="1"/>
        <c:lblAlgn val="ctr"/>
        <c:lblOffset val="100"/>
        <c:noMultiLvlLbl val="0"/>
      </c:catAx>
      <c:valAx>
        <c:axId val="184906496"/>
        <c:scaling>
          <c:orientation val="minMax"/>
          <c:max val="15"/>
          <c:min val="0"/>
        </c:scaling>
        <c:delete val="1"/>
        <c:axPos val="l"/>
        <c:numFmt formatCode="0.0" sourceLinked="1"/>
        <c:majorTickMark val="out"/>
        <c:minorTickMark val="none"/>
        <c:tickLblPos val="none"/>
        <c:crossAx val="184388224"/>
        <c:crosses val="autoZero"/>
        <c:crossBetween val="between"/>
      </c:valAx>
      <c:spPr>
        <a:noFill/>
        <a:ln w="23250">
          <a:noFill/>
        </a:ln>
      </c:spPr>
    </c:plotArea>
    <c:legend>
      <c:legendPos val="t"/>
      <c:layout>
        <c:manualLayout>
          <c:xMode val="edge"/>
          <c:yMode val="edge"/>
          <c:x val="0.15194431585256069"/>
          <c:y val="7.2600468758932141E-2"/>
          <c:w val="0.71113053531118531"/>
          <c:h val="0.21982221460012577"/>
        </c:manualLayout>
      </c:layout>
      <c:overlay val="0"/>
      <c:txPr>
        <a:bodyPr/>
        <a:lstStyle/>
        <a:p>
          <a:pPr>
            <a:defRPr sz="1100" b="1">
              <a:solidFill>
                <a:schemeClr val="tx1">
                  <a:lumMod val="50000"/>
                </a:schemeClr>
              </a:solidFill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007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1877828054298654"/>
          <c:y val="4.0322580645161393E-3"/>
          <c:w val="0.84615384615384714"/>
          <c:h val="0.84274193548387333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Tak</c:v>
                </c:pt>
              </c:strCache>
            </c:strRef>
          </c:tx>
          <c:spPr>
            <a:solidFill>
              <a:schemeClr val="accent2"/>
            </a:solidFill>
            <a:ln w="23282">
              <a:noFill/>
            </a:ln>
          </c:spPr>
          <c:invertIfNegative val="0"/>
          <c:dLbls>
            <c:spPr>
              <a:noFill/>
              <a:ln w="23282">
                <a:noFill/>
              </a:ln>
            </c:spPr>
            <c:txPr>
              <a:bodyPr/>
              <a:lstStyle/>
              <a:p>
                <a:pPr>
                  <a:defRPr sz="1100" b="1" i="0" u="none" strike="noStrike" baseline="0">
                    <a:solidFill>
                      <a:srgbClr val="FFFFFF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Sheet1!$A$2:$A$5</c:f>
              <c:strCache>
                <c:ptCount val="3"/>
                <c:pt idx="0">
                  <c:v>2013 (N=20)</c:v>
                </c:pt>
                <c:pt idx="1">
                  <c:v>2012 (N=20)</c:v>
                </c:pt>
                <c:pt idx="2">
                  <c:v>2011 (N=20)</c:v>
                </c:pt>
              </c:strCache>
            </c:strRef>
          </c:cat>
          <c:val>
            <c:numRef>
              <c:f>Sheet1!$B$2:$B$5</c:f>
              <c:numCache>
                <c:formatCode>0%</c:formatCode>
                <c:ptCount val="3"/>
                <c:pt idx="0">
                  <c:v>1</c:v>
                </c:pt>
                <c:pt idx="1">
                  <c:v>0.9</c:v>
                </c:pt>
                <c:pt idx="2">
                  <c:v>1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Nie</c:v>
                </c:pt>
              </c:strCache>
            </c:strRef>
          </c:tx>
          <c:spPr>
            <a:solidFill>
              <a:schemeClr val="accent1"/>
            </a:solidFill>
            <a:ln w="23282">
              <a:noFill/>
            </a:ln>
          </c:spPr>
          <c:invertIfNegative val="0"/>
          <c:dLbls>
            <c:spPr>
              <a:noFill/>
              <a:ln w="23282">
                <a:noFill/>
              </a:ln>
            </c:spPr>
            <c:txPr>
              <a:bodyPr/>
              <a:lstStyle/>
              <a:p>
                <a:pPr>
                  <a:defRPr sz="1100" b="1" i="0" u="none" strike="noStrike" baseline="0">
                    <a:solidFill>
                      <a:schemeClr val="bg1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Sheet1!$A$2:$A$5</c:f>
              <c:strCache>
                <c:ptCount val="3"/>
                <c:pt idx="0">
                  <c:v>2013 (N=20)</c:v>
                </c:pt>
                <c:pt idx="1">
                  <c:v>2012 (N=20)</c:v>
                </c:pt>
                <c:pt idx="2">
                  <c:v>2011 (N=20)</c:v>
                </c:pt>
              </c:strCache>
            </c:strRef>
          </c:cat>
          <c:val>
            <c:numRef>
              <c:f>Sheet1!$C$2:$C$5</c:f>
              <c:numCache>
                <c:formatCode>0%</c:formatCode>
                <c:ptCount val="3"/>
                <c:pt idx="1">
                  <c:v>0.1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Nie dotyczy</c:v>
                </c:pt>
              </c:strCache>
            </c:strRef>
          </c:tx>
          <c:spPr>
            <a:solidFill>
              <a:schemeClr val="tx1"/>
            </a:solidFill>
            <a:ln w="23282">
              <a:noFill/>
            </a:ln>
          </c:spPr>
          <c:invertIfNegative val="0"/>
          <c:dLbls>
            <c:dLbl>
              <c:idx val="2"/>
              <c:layout>
                <c:manualLayout>
                  <c:x val="0.97624434389140269"/>
                  <c:y val="1.4956986083084736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 w="23282">
                <a:noFill/>
              </a:ln>
            </c:spPr>
            <c:txPr>
              <a:bodyPr/>
              <a:lstStyle/>
              <a:p>
                <a:pPr>
                  <a:defRPr sz="1100" b="1" i="0" u="none" strike="noStrike" baseline="0">
                    <a:solidFill>
                      <a:schemeClr val="bg1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Sheet1!$A$2:$A$5</c:f>
              <c:strCache>
                <c:ptCount val="3"/>
                <c:pt idx="0">
                  <c:v>2013 (N=20)</c:v>
                </c:pt>
                <c:pt idx="1">
                  <c:v>2012 (N=20)</c:v>
                </c:pt>
                <c:pt idx="2">
                  <c:v>2011 (N=20)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3"/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60"/>
        <c:overlap val="100"/>
        <c:axId val="91645824"/>
        <c:axId val="91647360"/>
      </c:barChart>
      <c:catAx>
        <c:axId val="91645824"/>
        <c:scaling>
          <c:orientation val="maxMin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ln w="2910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200" b="1" i="0" u="none" strike="noStrike" baseline="0">
                <a:solidFill>
                  <a:schemeClr val="tx1">
                    <a:lumMod val="50000"/>
                  </a:schemeClr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164736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91647360"/>
        <c:scaling>
          <c:orientation val="minMax"/>
          <c:max val="1"/>
          <c:min val="0"/>
        </c:scaling>
        <c:delete val="1"/>
        <c:axPos val="t"/>
        <c:numFmt formatCode="0%" sourceLinked="1"/>
        <c:majorTickMark val="out"/>
        <c:minorTickMark val="none"/>
        <c:tickLblPos val="none"/>
        <c:crossAx val="91645824"/>
        <c:crosses val="autoZero"/>
        <c:crossBetween val="between"/>
        <c:majorUnit val="0.2"/>
      </c:valAx>
      <c:spPr>
        <a:noFill/>
        <a:ln w="23282">
          <a:noFill/>
        </a:ln>
      </c:spPr>
    </c:plotArea>
    <c:legend>
      <c:legendPos val="b"/>
      <c:layout/>
      <c:overlay val="0"/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100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1534025374855845E-3"/>
          <c:y val="9.0163934426229511E-2"/>
          <c:w val="0.94925028835063441"/>
          <c:h val="0.9180327868852447"/>
        </c:manualLayout>
      </c:layout>
      <c:barChart>
        <c:barDir val="col"/>
        <c:grouping val="clustered"/>
        <c:varyColors val="0"/>
        <c:ser>
          <c:idx val="3"/>
          <c:order val="0"/>
          <c:tx>
            <c:strRef>
              <c:f>Sheet1!$B$1</c:f>
              <c:strCache>
                <c:ptCount val="1"/>
                <c:pt idx="0">
                  <c:v>2013 (N=20)</c:v>
                </c:pt>
              </c:strCache>
            </c:strRef>
          </c:tx>
          <c:spPr>
            <a:solidFill>
              <a:schemeClr val="accent4"/>
            </a:solidFill>
            <a:ln w="11625">
              <a:noFill/>
              <a:prstDash val="solid"/>
            </a:ln>
          </c:spPr>
          <c:invertIfNegative val="0"/>
          <c:dLbls>
            <c:delete val="1"/>
          </c:dLbls>
          <c:cat>
            <c:strRef>
              <c:f>Sheet1!$A$2:$A$4</c:f>
              <c:strCache>
                <c:ptCount val="3"/>
                <c:pt idx="0">
                  <c:v>ŚREDNIA LICZBA OSÓB</c:v>
                </c:pt>
                <c:pt idx="2">
                  <c:v>ŚREDNI CZAS OCZEKIWANIA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 formatCode="0.0">
                  <c:v>0.1</c:v>
                </c:pt>
                <c:pt idx="2" formatCode="0.0">
                  <c:v>0.1</c:v>
                </c:pt>
              </c:numCache>
            </c:numRef>
          </c:val>
        </c:ser>
        <c:ser>
          <c:idx val="4"/>
          <c:order val="1"/>
          <c:tx>
            <c:strRef>
              <c:f>Sheet1!$C$1</c:f>
              <c:strCache>
                <c:ptCount val="1"/>
                <c:pt idx="0">
                  <c:v>2012 (N=20)</c:v>
                </c:pt>
              </c:strCache>
            </c:strRef>
          </c:tx>
          <c:spPr>
            <a:solidFill>
              <a:schemeClr val="accent2"/>
            </a:solidFill>
            <a:ln w="23250">
              <a:noFill/>
            </a:ln>
          </c:spPr>
          <c:invertIfNegative val="0"/>
          <c:dLbls>
            <c:delete val="1"/>
          </c:dLbls>
          <c:cat>
            <c:strRef>
              <c:f>Sheet1!$A$2:$A$4</c:f>
              <c:strCache>
                <c:ptCount val="3"/>
                <c:pt idx="0">
                  <c:v>ŚREDNIA LICZBA OSÓB</c:v>
                </c:pt>
                <c:pt idx="2">
                  <c:v>ŚREDNI CZAS OCZEKIWANIA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 formatCode="0.0">
                  <c:v>1.5</c:v>
                </c:pt>
                <c:pt idx="2" formatCode="0.0">
                  <c:v>4.9000000000000004</c:v>
                </c:pt>
              </c:numCache>
            </c:numRef>
          </c:val>
        </c:ser>
        <c:ser>
          <c:idx val="1"/>
          <c:order val="2"/>
          <c:tx>
            <c:strRef>
              <c:f>Sheet1!$D$1</c:f>
              <c:strCache>
                <c:ptCount val="1"/>
                <c:pt idx="0">
                  <c:v>2011 (N=20)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  <a:ln w="23250">
              <a:noFill/>
            </a:ln>
          </c:spPr>
          <c:invertIfNegative val="0"/>
          <c:dLbls>
            <c:delete val="1"/>
          </c:dLbls>
          <c:cat>
            <c:strRef>
              <c:f>Sheet1!$A$2:$A$4</c:f>
              <c:strCache>
                <c:ptCount val="3"/>
                <c:pt idx="0">
                  <c:v>ŚREDNIA LICZBA OSÓB</c:v>
                </c:pt>
                <c:pt idx="2">
                  <c:v>ŚREDNI CZAS OCZEKIWANIA</c:v>
                </c:pt>
              </c:strCache>
            </c:strRef>
          </c:cat>
          <c:val>
            <c:numRef>
              <c:f>Sheet1!$D$2:$D$4</c:f>
              <c:numCache>
                <c:formatCode>General</c:formatCode>
                <c:ptCount val="3"/>
                <c:pt idx="0" formatCode="0.0">
                  <c:v>1.4</c:v>
                </c:pt>
                <c:pt idx="2" formatCode="0.0">
                  <c:v>3.05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60"/>
        <c:overlap val="-60"/>
        <c:axId val="91680768"/>
        <c:axId val="91682304"/>
      </c:barChart>
      <c:catAx>
        <c:axId val="91680768"/>
        <c:scaling>
          <c:orientation val="maxMin"/>
        </c:scaling>
        <c:delete val="1"/>
        <c:axPos val="b"/>
        <c:majorTickMark val="out"/>
        <c:minorTickMark val="none"/>
        <c:tickLblPos val="none"/>
        <c:crossAx val="91682304"/>
        <c:crosses val="autoZero"/>
        <c:auto val="1"/>
        <c:lblAlgn val="ctr"/>
        <c:lblOffset val="100"/>
        <c:noMultiLvlLbl val="0"/>
      </c:catAx>
      <c:valAx>
        <c:axId val="91682304"/>
        <c:scaling>
          <c:orientation val="minMax"/>
          <c:max val="15"/>
          <c:min val="0"/>
        </c:scaling>
        <c:delete val="1"/>
        <c:axPos val="r"/>
        <c:numFmt formatCode="0.0" sourceLinked="1"/>
        <c:majorTickMark val="out"/>
        <c:minorTickMark val="none"/>
        <c:tickLblPos val="none"/>
        <c:crossAx val="91680768"/>
        <c:crosses val="autoZero"/>
        <c:crossBetween val="between"/>
      </c:valAx>
      <c:spPr>
        <a:noFill/>
        <a:ln w="25400">
          <a:noFill/>
        </a:ln>
      </c:spPr>
    </c:plotArea>
    <c:legend>
      <c:legendPos val="t"/>
      <c:layout>
        <c:manualLayout>
          <c:xMode val="edge"/>
          <c:yMode val="edge"/>
          <c:x val="0.15194431585256069"/>
          <c:y val="7.2600468758932141E-2"/>
          <c:w val="0.71113053531118531"/>
          <c:h val="0.21982221460012577"/>
        </c:manualLayout>
      </c:layout>
      <c:overlay val="0"/>
      <c:txPr>
        <a:bodyPr/>
        <a:lstStyle/>
        <a:p>
          <a:pPr>
            <a:defRPr sz="1100" b="1">
              <a:solidFill>
                <a:schemeClr val="tx1">
                  <a:lumMod val="50000"/>
                </a:schemeClr>
              </a:solidFill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007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3005780346820809"/>
          <c:y val="9.6774193548387274E-3"/>
          <c:w val="0.72138728323699419"/>
          <c:h val="0.99354838709677418"/>
        </c:manualLayout>
      </c:layout>
      <c:barChart>
        <c:barDir val="bar"/>
        <c:grouping val="clustered"/>
        <c:varyColors val="0"/>
        <c:ser>
          <c:idx val="3"/>
          <c:order val="0"/>
          <c:tx>
            <c:strRef>
              <c:f>Sheet1!$B$1</c:f>
              <c:strCache>
                <c:ptCount val="1"/>
                <c:pt idx="0">
                  <c:v>2013 (N=20)</c:v>
                </c:pt>
              </c:strCache>
            </c:strRef>
          </c:tx>
          <c:spPr>
            <a:solidFill>
              <a:schemeClr val="accent4"/>
            </a:solidFill>
            <a:ln w="11669">
              <a:noFill/>
              <a:prstDash val="solid"/>
            </a:ln>
          </c:spPr>
          <c:invertIfNegative val="0"/>
          <c:dLbls>
            <c:spPr>
              <a:noFill/>
              <a:ln w="23339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>
                        <a:lumMod val="50000"/>
                      </a:schemeClr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Sheet1!$A$2:$A$7</c:f>
              <c:strCache>
                <c:ptCount val="6"/>
                <c:pt idx="0">
                  <c:v>Na tablicy</c:v>
                </c:pt>
                <c:pt idx="1">
                  <c:v>W okienku PI/ przy stanowisku WOM/ delegatury BAiSO</c:v>
                </c:pt>
                <c:pt idx="2">
                  <c:v>Poza okienkiem PI/ stanowiskiem WOM/ delegatury BAiSO</c:v>
                </c:pt>
                <c:pt idx="3">
                  <c:v>Na stolikach</c:v>
                </c:pt>
                <c:pt idx="4">
                  <c:v>W innym miejscu </c:v>
                </c:pt>
                <c:pt idx="5">
                  <c:v>Nie są dostępne</c:v>
                </c:pt>
              </c:strCache>
            </c:strRef>
          </c:cat>
          <c:val>
            <c:numRef>
              <c:f>Sheet1!$B$2:$B$7</c:f>
              <c:numCache>
                <c:formatCode>0%</c:formatCode>
                <c:ptCount val="6"/>
                <c:pt idx="0">
                  <c:v>0.9</c:v>
                </c:pt>
                <c:pt idx="1">
                  <c:v>0</c:v>
                </c:pt>
                <c:pt idx="2">
                  <c:v>0.45</c:v>
                </c:pt>
                <c:pt idx="3">
                  <c:v>0.1</c:v>
                </c:pt>
                <c:pt idx="4">
                  <c:v>0.05</c:v>
                </c:pt>
                <c:pt idx="5">
                  <c:v>0</c:v>
                </c:pt>
              </c:numCache>
            </c:numRef>
          </c:val>
        </c:ser>
        <c:ser>
          <c:idx val="4"/>
          <c:order val="1"/>
          <c:tx>
            <c:strRef>
              <c:f>Sheet1!$C$1</c:f>
              <c:strCache>
                <c:ptCount val="1"/>
                <c:pt idx="0">
                  <c:v>2012 (N=20)</c:v>
                </c:pt>
              </c:strCache>
            </c:strRef>
          </c:tx>
          <c:spPr>
            <a:solidFill>
              <a:schemeClr val="accent2"/>
            </a:solidFill>
            <a:ln w="23339">
              <a:noFill/>
            </a:ln>
          </c:spPr>
          <c:invertIfNegative val="0"/>
          <c:dLbls>
            <c:spPr>
              <a:noFill/>
              <a:ln w="23339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>
                        <a:lumMod val="50000"/>
                      </a:schemeClr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Sheet1!$A$2:$A$7</c:f>
              <c:strCache>
                <c:ptCount val="6"/>
                <c:pt idx="0">
                  <c:v>Na tablicy</c:v>
                </c:pt>
                <c:pt idx="1">
                  <c:v>W okienku PI/ przy stanowisku WOM/ delegatury BAiSO</c:v>
                </c:pt>
                <c:pt idx="2">
                  <c:v>Poza okienkiem PI/ stanowiskiem WOM/ delegatury BAiSO</c:v>
                </c:pt>
                <c:pt idx="3">
                  <c:v>Na stolikach</c:v>
                </c:pt>
                <c:pt idx="4">
                  <c:v>W innym miejscu </c:v>
                </c:pt>
                <c:pt idx="5">
                  <c:v>Nie są dostępne</c:v>
                </c:pt>
              </c:strCache>
            </c:strRef>
          </c:cat>
          <c:val>
            <c:numRef>
              <c:f>Sheet1!$C$2:$C$7</c:f>
              <c:numCache>
                <c:formatCode>0%</c:formatCode>
                <c:ptCount val="6"/>
                <c:pt idx="0">
                  <c:v>0.85</c:v>
                </c:pt>
                <c:pt idx="1">
                  <c:v>0.05</c:v>
                </c:pt>
                <c:pt idx="2">
                  <c:v>0.1</c:v>
                </c:pt>
                <c:pt idx="3">
                  <c:v>0</c:v>
                </c:pt>
                <c:pt idx="4">
                  <c:v>0.05</c:v>
                </c:pt>
                <c:pt idx="5">
                  <c:v>0.1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2011 (N=20)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  <a:ln w="23339">
              <a:noFill/>
            </a:ln>
          </c:spPr>
          <c:invertIfNegative val="0"/>
          <c:dLbls>
            <c:spPr>
              <a:noFill/>
              <a:ln w="23339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>
                        <a:lumMod val="50000"/>
                      </a:schemeClr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Sheet1!$A$2:$A$7</c:f>
              <c:strCache>
                <c:ptCount val="6"/>
                <c:pt idx="0">
                  <c:v>Na tablicy</c:v>
                </c:pt>
                <c:pt idx="1">
                  <c:v>W okienku PI/ przy stanowisku WOM/ delegatury BAiSO</c:v>
                </c:pt>
                <c:pt idx="2">
                  <c:v>Poza okienkiem PI/ stanowiskiem WOM/ delegatury BAiSO</c:v>
                </c:pt>
                <c:pt idx="3">
                  <c:v>Na stolikach</c:v>
                </c:pt>
                <c:pt idx="4">
                  <c:v>W innym miejscu </c:v>
                </c:pt>
                <c:pt idx="5">
                  <c:v>Nie są dostępne</c:v>
                </c:pt>
              </c:strCache>
            </c:strRef>
          </c:cat>
          <c:val>
            <c:numRef>
              <c:f>Sheet1!$D$2:$D$7</c:f>
              <c:numCache>
                <c:formatCode>0%</c:formatCode>
                <c:ptCount val="6"/>
                <c:pt idx="0">
                  <c:v>0.6</c:v>
                </c:pt>
                <c:pt idx="1">
                  <c:v>0.05</c:v>
                </c:pt>
                <c:pt idx="2">
                  <c:v>0.45</c:v>
                </c:pt>
                <c:pt idx="3">
                  <c:v>0</c:v>
                </c:pt>
                <c:pt idx="4">
                  <c:v>0.2</c:v>
                </c:pt>
                <c:pt idx="5">
                  <c:v>0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60"/>
        <c:axId val="92614656"/>
        <c:axId val="92616192"/>
      </c:barChart>
      <c:catAx>
        <c:axId val="92614656"/>
        <c:scaling>
          <c:orientation val="maxMin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ln w="2917">
            <a:solidFill>
              <a:schemeClr val="bg1"/>
            </a:solidFill>
            <a:prstDash val="solid"/>
          </a:ln>
        </c:spPr>
        <c:txPr>
          <a:bodyPr rot="0" vert="horz"/>
          <a:lstStyle/>
          <a:p>
            <a:pPr>
              <a:defRPr sz="1200" b="1" i="0" u="none" strike="noStrike" baseline="0">
                <a:solidFill>
                  <a:schemeClr val="tx1">
                    <a:lumMod val="50000"/>
                  </a:schemeClr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2616192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92616192"/>
        <c:scaling>
          <c:orientation val="minMax"/>
          <c:min val="0"/>
        </c:scaling>
        <c:delete val="1"/>
        <c:axPos val="t"/>
        <c:numFmt formatCode="0%" sourceLinked="1"/>
        <c:majorTickMark val="out"/>
        <c:minorTickMark val="none"/>
        <c:tickLblPos val="none"/>
        <c:crossAx val="92614656"/>
        <c:crosses val="autoZero"/>
        <c:crossBetween val="between"/>
      </c:valAx>
      <c:spPr>
        <a:noFill/>
        <a:ln w="23339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103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8796992481203006E-3"/>
          <c:y val="3.6429872495446318E-2"/>
          <c:w val="1"/>
          <c:h val="0.9089253187613846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Tak</c:v>
                </c:pt>
              </c:strCache>
            </c:strRef>
          </c:tx>
          <c:spPr>
            <a:solidFill>
              <a:schemeClr val="tx2"/>
            </a:solidFill>
            <a:ln w="23104">
              <a:noFill/>
            </a:ln>
          </c:spPr>
          <c:invertIfNegative val="0"/>
          <c:dLbls>
            <c:spPr>
              <a:noFill/>
              <a:ln w="23104">
                <a:noFill/>
              </a:ln>
            </c:spPr>
            <c:txPr>
              <a:bodyPr/>
              <a:lstStyle/>
              <a:p>
                <a:pPr>
                  <a:defRPr sz="1050" b="0" i="0" u="none" strike="noStrike" baseline="0">
                    <a:solidFill>
                      <a:srgbClr val="FFFFFF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Sheet1!$A$2:$A$25</c:f>
              <c:strCache>
                <c:ptCount val="18"/>
                <c:pt idx="1">
                  <c:v>Czy odległość blatów  stolików od wzorów wypełnionych formularzy  wniosków na tablicach  w skoroszytach jest odpowiednia?</c:v>
                </c:pt>
                <c:pt idx="5">
                  <c:v>Czy liczba blatów  stolików do pisania formularzy  wniosków jest wystarczająca?</c:v>
                </c:pt>
                <c:pt idx="9">
                  <c:v>Czy ilość miejsc siedzących dla oczekujących jest wystarczająca?</c:v>
                </c:pt>
                <c:pt idx="13">
                  <c:v>Czy działa system numerkowy?</c:v>
                </c:pt>
                <c:pt idx="17">
                  <c:v>Czy któryś z pracowników podszedł i zaoferował pomoc?</c:v>
                </c:pt>
              </c:strCache>
            </c:strRef>
          </c:cat>
          <c:val>
            <c:numRef>
              <c:f>Sheet1!$B$2:$B$25</c:f>
              <c:numCache>
                <c:formatCode>0%</c:formatCode>
                <c:ptCount val="19"/>
                <c:pt idx="0">
                  <c:v>0.75</c:v>
                </c:pt>
                <c:pt idx="1">
                  <c:v>0.7</c:v>
                </c:pt>
                <c:pt idx="2">
                  <c:v>0.8</c:v>
                </c:pt>
                <c:pt idx="4">
                  <c:v>1</c:v>
                </c:pt>
                <c:pt idx="5">
                  <c:v>0.95</c:v>
                </c:pt>
                <c:pt idx="6">
                  <c:v>0.95</c:v>
                </c:pt>
                <c:pt idx="8">
                  <c:v>1</c:v>
                </c:pt>
                <c:pt idx="9">
                  <c:v>0.95</c:v>
                </c:pt>
                <c:pt idx="10">
                  <c:v>1</c:v>
                </c:pt>
                <c:pt idx="16">
                  <c:v>0.1</c:v>
                </c:pt>
                <c:pt idx="17">
                  <c:v>0.1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Nie</c:v>
                </c:pt>
              </c:strCache>
            </c:strRef>
          </c:tx>
          <c:spPr>
            <a:solidFill>
              <a:schemeClr val="accent1"/>
            </a:solidFill>
            <a:ln w="23104">
              <a:noFill/>
            </a:ln>
          </c:spPr>
          <c:invertIfNegative val="0"/>
          <c:dLbls>
            <c:dLbl>
              <c:idx val="4"/>
              <c:layout>
                <c:manualLayout>
                  <c:x val="9.0809559582339487E-3"/>
                  <c:y val="9.7115065527172127E-4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2.3312014343604338E-2"/>
                  <c:y val="3.7514958804138582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"/>
              <c:layout>
                <c:manualLayout>
                  <c:x val="9.0809559582339487E-3"/>
                  <c:y val="-2.1427084466962686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8"/>
              <c:layout>
                <c:manualLayout>
                  <c:x val="2.3687845360944301E-2"/>
                  <c:y val="2.888648335187653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 w="23104">
                <a:noFill/>
              </a:ln>
            </c:spPr>
            <c:txPr>
              <a:bodyPr/>
              <a:lstStyle/>
              <a:p>
                <a:pPr>
                  <a:defRPr sz="1050" b="0" i="0" u="none" strike="noStrike" baseline="0">
                    <a:solidFill>
                      <a:schemeClr val="bg1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Sheet1!$A$2:$A$25</c:f>
              <c:strCache>
                <c:ptCount val="18"/>
                <c:pt idx="1">
                  <c:v>Czy odległość blatów  stolików od wzorów wypełnionych formularzy  wniosków na tablicach  w skoroszytach jest odpowiednia?</c:v>
                </c:pt>
                <c:pt idx="5">
                  <c:v>Czy liczba blatów  stolików do pisania formularzy  wniosków jest wystarczająca?</c:v>
                </c:pt>
                <c:pt idx="9">
                  <c:v>Czy ilość miejsc siedzących dla oczekujących jest wystarczająca?</c:v>
                </c:pt>
                <c:pt idx="13">
                  <c:v>Czy działa system numerkowy?</c:v>
                </c:pt>
                <c:pt idx="17">
                  <c:v>Czy któryś z pracowników podszedł i zaoferował pomoc?</c:v>
                </c:pt>
              </c:strCache>
            </c:strRef>
          </c:cat>
          <c:val>
            <c:numRef>
              <c:f>Sheet1!$C$2:$C$25</c:f>
              <c:numCache>
                <c:formatCode>0%</c:formatCode>
                <c:ptCount val="19"/>
                <c:pt idx="0">
                  <c:v>0.25</c:v>
                </c:pt>
                <c:pt idx="1">
                  <c:v>0.3</c:v>
                </c:pt>
                <c:pt idx="2">
                  <c:v>0.2</c:v>
                </c:pt>
                <c:pt idx="5">
                  <c:v>0.05</c:v>
                </c:pt>
                <c:pt idx="6">
                  <c:v>0.05</c:v>
                </c:pt>
                <c:pt idx="9">
                  <c:v>0.05</c:v>
                </c:pt>
                <c:pt idx="13">
                  <c:v>0.1</c:v>
                </c:pt>
                <c:pt idx="16">
                  <c:v>0.9</c:v>
                </c:pt>
                <c:pt idx="17">
                  <c:v>0.9</c:v>
                </c:pt>
                <c:pt idx="18">
                  <c:v>1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Brak systemu numerkowego</c:v>
                </c:pt>
              </c:strCache>
            </c:strRef>
          </c:tx>
          <c:spPr>
            <a:solidFill>
              <a:schemeClr val="tx1"/>
            </a:solidFill>
            <a:ln w="23104">
              <a:noFill/>
            </a:ln>
          </c:spPr>
          <c:invertIfNegative val="0"/>
          <c:dPt>
            <c:idx val="0"/>
            <c:invertIfNegative val="0"/>
            <c:bubble3D val="0"/>
          </c:dPt>
          <c:dLbls>
            <c:dLbl>
              <c:idx val="11"/>
              <c:layout>
                <c:manualLayout>
                  <c:x val="-0.1544528786282322"/>
                  <c:y val="5.2390645867128761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 w="23104">
                <a:noFill/>
              </a:ln>
            </c:spPr>
            <c:txPr>
              <a:bodyPr/>
              <a:lstStyle/>
              <a:p>
                <a:pPr>
                  <a:defRPr sz="1050" b="0" i="0" u="none" strike="noStrike" baseline="0">
                    <a:solidFill>
                      <a:schemeClr val="bg1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Sheet1!$A$2:$A$25</c:f>
              <c:strCache>
                <c:ptCount val="18"/>
                <c:pt idx="1">
                  <c:v>Czy odległość blatów  stolików od wzorów wypełnionych formularzy  wniosków na tablicach  w skoroszytach jest odpowiednia?</c:v>
                </c:pt>
                <c:pt idx="5">
                  <c:v>Czy liczba blatów  stolików do pisania formularzy  wniosków jest wystarczająca?</c:v>
                </c:pt>
                <c:pt idx="9">
                  <c:v>Czy ilość miejsc siedzących dla oczekujących jest wystarczająca?</c:v>
                </c:pt>
                <c:pt idx="13">
                  <c:v>Czy działa system numerkowy?</c:v>
                </c:pt>
                <c:pt idx="17">
                  <c:v>Czy któryś z pracowników podszedł i zaoferował pomoc?</c:v>
                </c:pt>
              </c:strCache>
            </c:strRef>
          </c:cat>
          <c:val>
            <c:numRef>
              <c:f>Sheet1!$D$2:$D$25</c:f>
              <c:numCache>
                <c:formatCode>General</c:formatCode>
                <c:ptCount val="19"/>
                <c:pt idx="12" formatCode="0%">
                  <c:v>1</c:v>
                </c:pt>
                <c:pt idx="13" formatCode="0%">
                  <c:v>0.9</c:v>
                </c:pt>
                <c:pt idx="14" formatCode="0%">
                  <c:v>1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50"/>
        <c:overlap val="100"/>
        <c:axId val="92676864"/>
        <c:axId val="92678400"/>
      </c:barChart>
      <c:catAx>
        <c:axId val="92676864"/>
        <c:scaling>
          <c:orientation val="maxMin"/>
        </c:scaling>
        <c:delete val="1"/>
        <c:axPos val="l"/>
        <c:majorTickMark val="out"/>
        <c:minorTickMark val="none"/>
        <c:tickLblPos val="none"/>
        <c:crossAx val="92678400"/>
        <c:crosses val="autoZero"/>
        <c:auto val="1"/>
        <c:lblAlgn val="ctr"/>
        <c:lblOffset val="100"/>
        <c:noMultiLvlLbl val="0"/>
      </c:catAx>
      <c:valAx>
        <c:axId val="92678400"/>
        <c:scaling>
          <c:orientation val="minMax"/>
          <c:max val="1"/>
          <c:min val="0"/>
        </c:scaling>
        <c:delete val="1"/>
        <c:axPos val="t"/>
        <c:numFmt formatCode="0%" sourceLinked="1"/>
        <c:majorTickMark val="out"/>
        <c:minorTickMark val="none"/>
        <c:tickLblPos val="none"/>
        <c:crossAx val="92676864"/>
        <c:crosses val="autoZero"/>
        <c:crossBetween val="between"/>
        <c:majorUnit val="0.2"/>
      </c:valAx>
      <c:spPr>
        <a:noFill/>
        <a:ln w="23104">
          <a:noFill/>
        </a:ln>
      </c:spPr>
    </c:plotArea>
    <c:legend>
      <c:legendPos val="r"/>
      <c:layout>
        <c:manualLayout>
          <c:xMode val="edge"/>
          <c:yMode val="edge"/>
          <c:x val="6.7669172932330823E-2"/>
          <c:y val="0.93624772313296856"/>
          <c:w val="0.86278195488721809"/>
          <c:h val="6.5573770491803282E-2"/>
        </c:manualLayout>
      </c:layout>
      <c:overlay val="0"/>
      <c:spPr>
        <a:noFill/>
        <a:ln w="23104">
          <a:noFill/>
        </a:ln>
      </c:spPr>
      <c:txPr>
        <a:bodyPr/>
        <a:lstStyle/>
        <a:p>
          <a:pPr>
            <a:defRPr sz="1064" b="0" i="0" u="none" strike="noStrike" baseline="0">
              <a:solidFill>
                <a:schemeClr val="tx1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728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8796992481203006E-3"/>
          <c:y val="3.6429872495446318E-2"/>
          <c:w val="1"/>
          <c:h val="0.94567552334943639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Tak</c:v>
                </c:pt>
              </c:strCache>
            </c:strRef>
          </c:tx>
          <c:spPr>
            <a:solidFill>
              <a:schemeClr val="tx2"/>
            </a:solidFill>
            <a:ln w="23104">
              <a:noFill/>
            </a:ln>
          </c:spPr>
          <c:invertIfNegative val="0"/>
          <c:dLbls>
            <c:spPr>
              <a:noFill/>
              <a:ln w="23104">
                <a:noFill/>
              </a:ln>
            </c:spPr>
            <c:txPr>
              <a:bodyPr/>
              <a:lstStyle/>
              <a:p>
                <a:pPr>
                  <a:defRPr sz="1050" b="0" i="0" u="none" strike="noStrike" baseline="0">
                    <a:solidFill>
                      <a:srgbClr val="FFFFFF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Sheet1!$A$2:$A$26</c:f>
              <c:strCache>
                <c:ptCount val="18"/>
                <c:pt idx="1">
                  <c:v>Czy urzędnik jest ubrany “na służbowo”?</c:v>
                </c:pt>
                <c:pt idx="5">
                  <c:v>Czy na biurku urzędnika jest porządek?</c:v>
                </c:pt>
                <c:pt idx="9">
                  <c:v>Czy na biurku są naczynia? </c:v>
                </c:pt>
                <c:pt idx="12">
                  <c:v>Czy na biurku urzędnika znajdują się tylko przedmioty związane z pracą? 
</c:v>
                </c:pt>
                <c:pt idx="17">
                  <c:v>Czy urzędnik ma identyfikator z imieniem  i nazwiskiem?</c:v>
                </c:pt>
              </c:strCache>
            </c:strRef>
          </c:cat>
          <c:val>
            <c:numRef>
              <c:f>Sheet1!$B$2:$B$26</c:f>
              <c:numCache>
                <c:formatCode>0%</c:formatCode>
                <c:ptCount val="20"/>
                <c:pt idx="0">
                  <c:v>0.95</c:v>
                </c:pt>
                <c:pt idx="1">
                  <c:v>0.8</c:v>
                </c:pt>
                <c:pt idx="2">
                  <c:v>0.85</c:v>
                </c:pt>
                <c:pt idx="4">
                  <c:v>0.95</c:v>
                </c:pt>
                <c:pt idx="5">
                  <c:v>0.9</c:v>
                </c:pt>
                <c:pt idx="6">
                  <c:v>0.95</c:v>
                </c:pt>
                <c:pt idx="8">
                  <c:v>0.05</c:v>
                </c:pt>
                <c:pt idx="9">
                  <c:v>0.05</c:v>
                </c:pt>
                <c:pt idx="10">
                  <c:v>0.2</c:v>
                </c:pt>
                <c:pt idx="12">
                  <c:v>0.95</c:v>
                </c:pt>
                <c:pt idx="13">
                  <c:v>0.9</c:v>
                </c:pt>
                <c:pt idx="14">
                  <c:v>1</c:v>
                </c:pt>
                <c:pt idx="16">
                  <c:v>0.45</c:v>
                </c:pt>
                <c:pt idx="17">
                  <c:v>0.75</c:v>
                </c:pt>
                <c:pt idx="18">
                  <c:v>0.6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Nie</c:v>
                </c:pt>
              </c:strCache>
            </c:strRef>
          </c:tx>
          <c:spPr>
            <a:solidFill>
              <a:schemeClr val="accent1"/>
            </a:solidFill>
            <a:ln w="23104">
              <a:noFill/>
            </a:ln>
          </c:spPr>
          <c:invertIfNegative val="0"/>
          <c:dLbls>
            <c:dLbl>
              <c:idx val="4"/>
              <c:layout>
                <c:manualLayout>
                  <c:x val="9.0809559582339487E-3"/>
                  <c:y val="9.7115065527172127E-4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delete val="1"/>
            </c:dLbl>
            <c:dLbl>
              <c:idx val="7"/>
              <c:layout>
                <c:manualLayout>
                  <c:x val="9.0809559582339487E-3"/>
                  <c:y val="-2.1427084466962686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8"/>
              <c:layout>
                <c:manualLayout>
                  <c:x val="2.3687845360944301E-2"/>
                  <c:y val="2.888648335187653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4"/>
              <c:delete val="1"/>
            </c:dLbl>
            <c:spPr>
              <a:noFill/>
              <a:ln w="23104">
                <a:noFill/>
              </a:ln>
            </c:spPr>
            <c:txPr>
              <a:bodyPr/>
              <a:lstStyle/>
              <a:p>
                <a:pPr>
                  <a:defRPr sz="1050" b="0" i="0" u="none" strike="noStrike" baseline="0">
                    <a:solidFill>
                      <a:schemeClr val="bg1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Sheet1!$A$2:$A$26</c:f>
              <c:strCache>
                <c:ptCount val="18"/>
                <c:pt idx="1">
                  <c:v>Czy urzędnik jest ubrany “na służbowo”?</c:v>
                </c:pt>
                <c:pt idx="5">
                  <c:v>Czy na biurku urzędnika jest porządek?</c:v>
                </c:pt>
                <c:pt idx="9">
                  <c:v>Czy na biurku są naczynia? </c:v>
                </c:pt>
                <c:pt idx="12">
                  <c:v>Czy na biurku urzędnika znajdują się tylko przedmioty związane z pracą? 
</c:v>
                </c:pt>
                <c:pt idx="17">
                  <c:v>Czy urzędnik ma identyfikator z imieniem  i nazwiskiem?</c:v>
                </c:pt>
              </c:strCache>
            </c:strRef>
          </c:cat>
          <c:val>
            <c:numRef>
              <c:f>Sheet1!$C$2:$C$26</c:f>
              <c:numCache>
                <c:formatCode>0%</c:formatCode>
                <c:ptCount val="20"/>
                <c:pt idx="0">
                  <c:v>0.05</c:v>
                </c:pt>
                <c:pt idx="1">
                  <c:v>0.1</c:v>
                </c:pt>
                <c:pt idx="2">
                  <c:v>0.15</c:v>
                </c:pt>
                <c:pt idx="6">
                  <c:v>0.05</c:v>
                </c:pt>
                <c:pt idx="8">
                  <c:v>0.95</c:v>
                </c:pt>
                <c:pt idx="9">
                  <c:v>0.85</c:v>
                </c:pt>
                <c:pt idx="10">
                  <c:v>0.8</c:v>
                </c:pt>
                <c:pt idx="16">
                  <c:v>0.45</c:v>
                </c:pt>
                <c:pt idx="17">
                  <c:v>0.2</c:v>
                </c:pt>
                <c:pt idx="18">
                  <c:v>0.4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Trudno powiedzieć</c:v>
                </c:pt>
              </c:strCache>
            </c:strRef>
          </c:tx>
          <c:spPr>
            <a:solidFill>
              <a:schemeClr val="tx1"/>
            </a:solidFill>
            <a:ln w="23104">
              <a:noFill/>
            </a:ln>
          </c:spPr>
          <c:invertIfNegative val="0"/>
          <c:dPt>
            <c:idx val="0"/>
            <c:invertIfNegative val="0"/>
            <c:bubble3D val="0"/>
          </c:dPt>
          <c:dLbls>
            <c:dLbl>
              <c:idx val="11"/>
              <c:layout>
                <c:manualLayout>
                  <c:x val="-0.1544528786282322"/>
                  <c:y val="5.2390645867128761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8"/>
              <c:delete val="1"/>
            </c:dLbl>
            <c:spPr>
              <a:noFill/>
              <a:ln w="23104">
                <a:noFill/>
              </a:ln>
            </c:spPr>
            <c:txPr>
              <a:bodyPr/>
              <a:lstStyle/>
              <a:p>
                <a:pPr>
                  <a:defRPr sz="1050" b="0" i="0" u="none" strike="noStrike" baseline="0">
                    <a:solidFill>
                      <a:schemeClr val="bg1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Sheet1!$A$2:$A$26</c:f>
              <c:strCache>
                <c:ptCount val="18"/>
                <c:pt idx="1">
                  <c:v>Czy urzędnik jest ubrany “na służbowo”?</c:v>
                </c:pt>
                <c:pt idx="5">
                  <c:v>Czy na biurku urzędnika jest porządek?</c:v>
                </c:pt>
                <c:pt idx="9">
                  <c:v>Czy na biurku są naczynia? </c:v>
                </c:pt>
                <c:pt idx="12">
                  <c:v>Czy na biurku urzędnika znajdują się tylko przedmioty związane z pracą? 
</c:v>
                </c:pt>
                <c:pt idx="17">
                  <c:v>Czy urzędnik ma identyfikator z imieniem  i nazwiskiem?</c:v>
                </c:pt>
              </c:strCache>
            </c:strRef>
          </c:cat>
          <c:val>
            <c:numRef>
              <c:f>Sheet1!$D$2:$D$26</c:f>
              <c:numCache>
                <c:formatCode>0%</c:formatCode>
                <c:ptCount val="20"/>
                <c:pt idx="1">
                  <c:v>0.1</c:v>
                </c:pt>
                <c:pt idx="4">
                  <c:v>0.05</c:v>
                </c:pt>
                <c:pt idx="5">
                  <c:v>0.1</c:v>
                </c:pt>
                <c:pt idx="9">
                  <c:v>0.1</c:v>
                </c:pt>
                <c:pt idx="12">
                  <c:v>0.05</c:v>
                </c:pt>
                <c:pt idx="13">
                  <c:v>0.1</c:v>
                </c:pt>
                <c:pt idx="16">
                  <c:v>0.1</c:v>
                </c:pt>
                <c:pt idx="17">
                  <c:v>0.05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50"/>
        <c:overlap val="100"/>
        <c:axId val="92804608"/>
        <c:axId val="92806144"/>
      </c:barChart>
      <c:catAx>
        <c:axId val="92804608"/>
        <c:scaling>
          <c:orientation val="maxMin"/>
        </c:scaling>
        <c:delete val="1"/>
        <c:axPos val="l"/>
        <c:majorTickMark val="out"/>
        <c:minorTickMark val="none"/>
        <c:tickLblPos val="none"/>
        <c:crossAx val="92806144"/>
        <c:crosses val="autoZero"/>
        <c:auto val="1"/>
        <c:lblAlgn val="ctr"/>
        <c:lblOffset val="100"/>
        <c:noMultiLvlLbl val="0"/>
      </c:catAx>
      <c:valAx>
        <c:axId val="92806144"/>
        <c:scaling>
          <c:orientation val="minMax"/>
          <c:max val="1"/>
          <c:min val="0"/>
        </c:scaling>
        <c:delete val="1"/>
        <c:axPos val="t"/>
        <c:numFmt formatCode="0%" sourceLinked="1"/>
        <c:majorTickMark val="out"/>
        <c:minorTickMark val="none"/>
        <c:tickLblPos val="none"/>
        <c:crossAx val="92804608"/>
        <c:crosses val="autoZero"/>
        <c:crossBetween val="between"/>
        <c:majorUnit val="0.2"/>
      </c:valAx>
      <c:spPr>
        <a:noFill/>
        <a:ln w="23104">
          <a:noFill/>
        </a:ln>
      </c:spPr>
    </c:plotArea>
    <c:legend>
      <c:legendPos val="r"/>
      <c:layout>
        <c:manualLayout>
          <c:xMode val="edge"/>
          <c:yMode val="edge"/>
          <c:x val="4.3825760009478999E-2"/>
          <c:y val="0.94209541062801927"/>
          <c:w val="0.847735262287025"/>
          <c:h val="3.7453703703703704E-2"/>
        </c:manualLayout>
      </c:layout>
      <c:overlay val="0"/>
      <c:spPr>
        <a:noFill/>
        <a:ln w="23104">
          <a:noFill/>
        </a:ln>
      </c:spPr>
      <c:txPr>
        <a:bodyPr/>
        <a:lstStyle/>
        <a:p>
          <a:pPr>
            <a:defRPr sz="1064" b="0" i="0" u="none" strike="noStrike" baseline="0">
              <a:solidFill>
                <a:schemeClr val="tx1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728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"/>
          <c:y val="6.0606060606060623E-3"/>
          <c:w val="1"/>
          <c:h val="0.56969696969696959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Identyfikator przypięty/ powieszony na szyi</c:v>
                </c:pt>
              </c:strCache>
            </c:strRef>
          </c:tx>
          <c:spPr>
            <a:solidFill>
              <a:schemeClr val="tx2">
                <a:lumMod val="75000"/>
              </a:schemeClr>
            </a:solidFill>
            <a:ln w="23382">
              <a:noFill/>
            </a:ln>
          </c:spPr>
          <c:invertIfNegative val="0"/>
          <c:dLbls>
            <c:spPr>
              <a:noFill/>
              <a:ln w="23382">
                <a:noFill/>
              </a:ln>
            </c:spPr>
            <c:txPr>
              <a:bodyPr/>
              <a:lstStyle/>
              <a:p>
                <a:pPr>
                  <a:defRPr sz="1050" b="0" i="0" u="none" strike="noStrike" baseline="0">
                    <a:solidFill>
                      <a:schemeClr val="bg1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Sheet1!$A$2:$A$5</c:f>
              <c:strCache>
                <c:ptCount val="3"/>
                <c:pt idx="0">
                  <c:v>2013 (N=)</c:v>
                </c:pt>
                <c:pt idx="1">
                  <c:v>2012 (N=15)</c:v>
                </c:pt>
                <c:pt idx="2">
                  <c:v>2011 (N=12)</c:v>
                </c:pt>
              </c:strCache>
            </c:strRef>
          </c:cat>
          <c:val>
            <c:numRef>
              <c:f>Sheet1!$B$2:$B$5</c:f>
              <c:numCache>
                <c:formatCode>0%</c:formatCode>
                <c:ptCount val="3"/>
                <c:pt idx="0">
                  <c:v>0.55555555555555558</c:v>
                </c:pt>
                <c:pt idx="1">
                  <c:v>0.67</c:v>
                </c:pt>
                <c:pt idx="2">
                  <c:v>0.75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Indetyfikator znajduje się w okienku</c:v>
                </c:pt>
              </c:strCache>
            </c:strRef>
          </c:tx>
          <c:spPr>
            <a:solidFill>
              <a:schemeClr val="tx2">
                <a:lumMod val="60000"/>
                <a:lumOff val="40000"/>
              </a:schemeClr>
            </a:solidFill>
            <a:ln w="23382">
              <a:noFill/>
            </a:ln>
          </c:spPr>
          <c:invertIfNegative val="0"/>
          <c:dLbls>
            <c:dLbl>
              <c:idx val="2"/>
              <c:delete val="1"/>
            </c:dLbl>
            <c:dLbl>
              <c:idx val="4"/>
              <c:layout>
                <c:manualLayout>
                  <c:x val="-7.362574987258412E-2"/>
                  <c:y val="-0.36947562359856384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"/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8"/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 w="23382">
                <a:noFill/>
              </a:ln>
            </c:spPr>
            <c:txPr>
              <a:bodyPr/>
              <a:lstStyle/>
              <a:p>
                <a:pPr>
                  <a:defRPr sz="1050" b="0" i="0" u="none" strike="noStrike" baseline="0">
                    <a:solidFill>
                      <a:schemeClr val="tx1">
                        <a:lumMod val="50000"/>
                      </a:schemeClr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Sheet1!$A$2:$A$5</c:f>
              <c:strCache>
                <c:ptCount val="3"/>
                <c:pt idx="0">
                  <c:v>2013 (N=)</c:v>
                </c:pt>
                <c:pt idx="1">
                  <c:v>2012 (N=15)</c:v>
                </c:pt>
                <c:pt idx="2">
                  <c:v>2011 (N=12)</c:v>
                </c:pt>
              </c:strCache>
            </c:strRef>
          </c:cat>
          <c:val>
            <c:numRef>
              <c:f>Sheet1!$C$2:$C$5</c:f>
              <c:numCache>
                <c:formatCode>0%</c:formatCode>
                <c:ptCount val="3"/>
                <c:pt idx="0">
                  <c:v>0.33</c:v>
                </c:pt>
                <c:pt idx="1">
                  <c:v>0.13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Identyfikator był przypiety w innym miejscu niż na szyi</c:v>
                </c:pt>
              </c:strCache>
            </c:strRef>
          </c:tx>
          <c:spPr>
            <a:solidFill>
              <a:schemeClr val="bg2">
                <a:lumMod val="75000"/>
              </a:schemeClr>
            </a:solidFill>
            <a:ln w="23382">
              <a:noFill/>
            </a:ln>
          </c:spPr>
          <c:invertIfNegative val="0"/>
          <c:dLbls>
            <c:spPr>
              <a:noFill/>
              <a:ln w="23382">
                <a:noFill/>
              </a:ln>
            </c:spPr>
            <c:txPr>
              <a:bodyPr/>
              <a:lstStyle/>
              <a:p>
                <a:pPr>
                  <a:defRPr sz="1050" b="0" i="0" u="none" strike="noStrike" baseline="0">
                    <a:solidFill>
                      <a:schemeClr val="tx1">
                        <a:lumMod val="50000"/>
                      </a:schemeClr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Sheet1!$A$2:$A$5</c:f>
              <c:strCache>
                <c:ptCount val="3"/>
                <c:pt idx="0">
                  <c:v>2013 (N=)</c:v>
                </c:pt>
                <c:pt idx="1">
                  <c:v>2012 (N=15)</c:v>
                </c:pt>
                <c:pt idx="2">
                  <c:v>2011 (N=12)</c:v>
                </c:pt>
              </c:strCache>
            </c:strRef>
          </c:cat>
          <c:val>
            <c:numRef>
              <c:f>Sheet1!$D$2:$D$5</c:f>
              <c:numCache>
                <c:formatCode>0%</c:formatCode>
                <c:ptCount val="3"/>
                <c:pt idx="0">
                  <c:v>0.11</c:v>
                </c:pt>
                <c:pt idx="1">
                  <c:v>0.2</c:v>
                </c:pt>
                <c:pt idx="2">
                  <c:v>0.25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60"/>
        <c:overlap val="100"/>
        <c:axId val="93026176"/>
        <c:axId val="93027712"/>
      </c:barChart>
      <c:catAx>
        <c:axId val="93026176"/>
        <c:scaling>
          <c:orientation val="maxMin"/>
        </c:scaling>
        <c:delete val="1"/>
        <c:axPos val="l"/>
        <c:numFmt formatCode="General" sourceLinked="1"/>
        <c:majorTickMark val="out"/>
        <c:minorTickMark val="none"/>
        <c:tickLblPos val="nextTo"/>
        <c:crossAx val="93027712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93027712"/>
        <c:scaling>
          <c:orientation val="minMax"/>
          <c:max val="1"/>
          <c:min val="0"/>
        </c:scaling>
        <c:delete val="1"/>
        <c:axPos val="t"/>
        <c:numFmt formatCode="0%" sourceLinked="1"/>
        <c:majorTickMark val="out"/>
        <c:minorTickMark val="none"/>
        <c:tickLblPos val="none"/>
        <c:crossAx val="93026176"/>
        <c:crosses val="autoZero"/>
        <c:crossBetween val="between"/>
        <c:majorUnit val="0.2"/>
      </c:valAx>
      <c:spPr>
        <a:noFill/>
        <a:ln w="23382">
          <a:noFill/>
        </a:ln>
      </c:spPr>
    </c:plotArea>
    <c:legend>
      <c:legendPos val="b"/>
      <c:layout>
        <c:manualLayout>
          <c:xMode val="edge"/>
          <c:yMode val="edge"/>
          <c:x val="6.5897858319604614E-3"/>
          <c:y val="0.58181818181818157"/>
          <c:w val="0.97693574958813922"/>
          <c:h val="0.29090909090909134"/>
        </c:manualLayout>
      </c:layout>
      <c:overlay val="0"/>
      <c:spPr>
        <a:noFill/>
        <a:ln w="23382">
          <a:noFill/>
        </a:ln>
      </c:spPr>
      <c:txPr>
        <a:bodyPr/>
        <a:lstStyle/>
        <a:p>
          <a:pPr>
            <a:defRPr sz="1000" b="0" i="0" u="none" strike="noStrike" baseline="0">
              <a:solidFill>
                <a:schemeClr val="tx1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105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1534025374855845E-3"/>
          <c:y val="9.0163934426229511E-2"/>
          <c:w val="0.94925028835063441"/>
          <c:h val="0.9180327868852447"/>
        </c:manualLayout>
      </c:layout>
      <c:barChart>
        <c:barDir val="col"/>
        <c:grouping val="clustered"/>
        <c:varyColors val="0"/>
        <c:ser>
          <c:idx val="3"/>
          <c:order val="0"/>
          <c:tx>
            <c:strRef>
              <c:f>Sheet1!$B$1</c:f>
              <c:strCache>
                <c:ptCount val="1"/>
                <c:pt idx="0">
                  <c:v>2013 (N=20)</c:v>
                </c:pt>
              </c:strCache>
            </c:strRef>
          </c:tx>
          <c:spPr>
            <a:solidFill>
              <a:schemeClr val="accent4"/>
            </a:solidFill>
            <a:ln w="11625">
              <a:noFill/>
              <a:prstDash val="solid"/>
            </a:ln>
          </c:spPr>
          <c:invertIfNegative val="0"/>
          <c:dLbls>
            <c:delete val="1"/>
          </c:dLbls>
          <c:cat>
            <c:strRef>
              <c:f>Sheet1!$A$2:$A$4</c:f>
              <c:strCache>
                <c:ptCount val="3"/>
                <c:pt idx="0">
                  <c:v>ŚREDNIA LICZBA OSÓB</c:v>
                </c:pt>
                <c:pt idx="2">
                  <c:v>ŚREDNI CZAS OCZEKIWANIA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</c:numCache>
            </c:numRef>
          </c:val>
        </c:ser>
        <c:ser>
          <c:idx val="4"/>
          <c:order val="1"/>
          <c:tx>
            <c:strRef>
              <c:f>Sheet1!$C$1</c:f>
              <c:strCache>
                <c:ptCount val="1"/>
                <c:pt idx="0">
                  <c:v>2012 (N=20)</c:v>
                </c:pt>
              </c:strCache>
            </c:strRef>
          </c:tx>
          <c:spPr>
            <a:solidFill>
              <a:schemeClr val="accent2"/>
            </a:solidFill>
            <a:ln w="23250">
              <a:noFill/>
            </a:ln>
          </c:spPr>
          <c:invertIfNegative val="0"/>
          <c:dLbls>
            <c:delete val="1"/>
          </c:dLbls>
          <c:cat>
            <c:strRef>
              <c:f>Sheet1!$A$2:$A$4</c:f>
              <c:strCache>
                <c:ptCount val="3"/>
                <c:pt idx="0">
                  <c:v>ŚREDNIA LICZBA OSÓB</c:v>
                </c:pt>
                <c:pt idx="2">
                  <c:v>ŚREDNI CZAS OCZEKIWANIA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</c:numCache>
            </c:numRef>
          </c:val>
        </c:ser>
        <c:ser>
          <c:idx val="1"/>
          <c:order val="2"/>
          <c:tx>
            <c:strRef>
              <c:f>Sheet1!$D$1</c:f>
              <c:strCache>
                <c:ptCount val="1"/>
                <c:pt idx="0">
                  <c:v>2011 (N=20)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  <a:ln w="23250">
              <a:noFill/>
            </a:ln>
          </c:spPr>
          <c:invertIfNegative val="0"/>
          <c:dLbls>
            <c:delete val="1"/>
          </c:dLbls>
          <c:cat>
            <c:strRef>
              <c:f>Sheet1!$A$2:$A$4</c:f>
              <c:strCache>
                <c:ptCount val="3"/>
                <c:pt idx="0">
                  <c:v>ŚREDNIA LICZBA OSÓB</c:v>
                </c:pt>
                <c:pt idx="2">
                  <c:v>ŚREDNI CZAS OCZEKIWANIA</c:v>
                </c:pt>
              </c:strCache>
            </c:strRef>
          </c:cat>
          <c:val>
            <c:numRef>
              <c:f>Sheet1!$D$2:$D$4</c:f>
              <c:numCache>
                <c:formatCode>General</c:formatCode>
                <c:ptCount val="3"/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60"/>
        <c:overlap val="-60"/>
        <c:axId val="93172864"/>
        <c:axId val="93174400"/>
      </c:barChart>
      <c:catAx>
        <c:axId val="93172864"/>
        <c:scaling>
          <c:orientation val="maxMin"/>
        </c:scaling>
        <c:delete val="1"/>
        <c:axPos val="b"/>
        <c:majorTickMark val="out"/>
        <c:minorTickMark val="none"/>
        <c:tickLblPos val="none"/>
        <c:crossAx val="93174400"/>
        <c:crosses val="autoZero"/>
        <c:auto val="1"/>
        <c:lblAlgn val="ctr"/>
        <c:lblOffset val="100"/>
        <c:noMultiLvlLbl val="0"/>
      </c:catAx>
      <c:valAx>
        <c:axId val="93174400"/>
        <c:scaling>
          <c:orientation val="minMax"/>
          <c:max val="15"/>
          <c:min val="0"/>
        </c:scaling>
        <c:delete val="1"/>
        <c:axPos val="r"/>
        <c:numFmt formatCode="General" sourceLinked="1"/>
        <c:majorTickMark val="out"/>
        <c:minorTickMark val="none"/>
        <c:tickLblPos val="none"/>
        <c:crossAx val="93172864"/>
        <c:crosses val="autoZero"/>
        <c:crossBetween val="between"/>
      </c:valAx>
      <c:spPr>
        <a:noFill/>
        <a:ln w="25400">
          <a:noFill/>
        </a:ln>
      </c:spPr>
    </c:plotArea>
    <c:legend>
      <c:legendPos val="t"/>
      <c:layout>
        <c:manualLayout>
          <c:xMode val="edge"/>
          <c:yMode val="edge"/>
          <c:x val="0.15194431585256069"/>
          <c:y val="7.2600468758932141E-2"/>
          <c:w val="0.71113053531118531"/>
          <c:h val="0.21982221460012577"/>
        </c:manualLayout>
      </c:layout>
      <c:overlay val="0"/>
      <c:txPr>
        <a:bodyPr/>
        <a:lstStyle/>
        <a:p>
          <a:pPr>
            <a:defRPr sz="1100" b="1">
              <a:solidFill>
                <a:schemeClr val="tx1">
                  <a:lumMod val="50000"/>
                </a:schemeClr>
              </a:solidFill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007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3005780346820809"/>
          <c:y val="9.6774193548387274E-3"/>
          <c:w val="0.72138728323699419"/>
          <c:h val="0.99354838709677418"/>
        </c:manualLayout>
      </c:layout>
      <c:barChart>
        <c:barDir val="bar"/>
        <c:grouping val="clustered"/>
        <c:varyColors val="0"/>
        <c:ser>
          <c:idx val="3"/>
          <c:order val="0"/>
          <c:tx>
            <c:strRef>
              <c:f>Sheet1!$B$1</c:f>
              <c:strCache>
                <c:ptCount val="1"/>
                <c:pt idx="0">
                  <c:v>2013 (N=20)</c:v>
                </c:pt>
              </c:strCache>
            </c:strRef>
          </c:tx>
          <c:spPr>
            <a:solidFill>
              <a:schemeClr val="accent4"/>
            </a:solidFill>
            <a:ln w="11669">
              <a:noFill/>
              <a:prstDash val="solid"/>
            </a:ln>
          </c:spPr>
          <c:invertIfNegative val="0"/>
          <c:dLbls>
            <c:dLbl>
              <c:idx val="0"/>
              <c:layout/>
              <c:spPr>
                <a:noFill/>
                <a:ln w="23339">
                  <a:noFill/>
                </a:ln>
              </c:spPr>
              <c:txPr>
                <a:bodyPr/>
                <a:lstStyle/>
                <a:p>
                  <a:pPr>
                    <a:defRPr sz="1100" b="0" i="0" u="none" strike="noStrike" baseline="0">
                      <a:solidFill>
                        <a:schemeClr val="bg1"/>
                      </a:solidFill>
                      <a:latin typeface="Arial"/>
                      <a:ea typeface="Arial"/>
                      <a:cs typeface="Arial"/>
                    </a:defRPr>
                  </a:pPr>
                  <a:endParaRPr lang="en-US"/>
                </a:p>
              </c:txPr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 w="23339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>
                        <a:lumMod val="50000"/>
                      </a:schemeClr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Sheet1!$A$2:$A$6</c:f>
              <c:strCache>
                <c:ptCount val="5"/>
                <c:pt idx="0">
                  <c:v>Tak, powiedział „dzień dobry” lub „w czym mogę pomóc” w uprzejmy sposób</c:v>
                </c:pt>
                <c:pt idx="1">
                  <c:v>Tak, przywitał mnie uprzejmie, ale użył innych słów</c:v>
                </c:pt>
                <c:pt idx="2">
                  <c:v>Tak, powiedział „dzień dobry” lub „w czym mogę pomóc”, ale nie było to uprzejme</c:v>
                </c:pt>
                <c:pt idx="3">
                  <c:v>Tak, przywitał, ale użył innych słów a powitanie nie było uprzejme</c:v>
                </c:pt>
                <c:pt idx="4">
                  <c:v>Nie przywitał mnie w ogóle</c:v>
                </c:pt>
              </c:strCache>
            </c:strRef>
          </c:cat>
          <c:val>
            <c:numRef>
              <c:f>Sheet1!$B$2:$B$6</c:f>
              <c:numCache>
                <c:formatCode>0%</c:formatCode>
                <c:ptCount val="5"/>
                <c:pt idx="0">
                  <c:v>0.85</c:v>
                </c:pt>
                <c:pt idx="1">
                  <c:v>0.15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</c:numCache>
            </c:numRef>
          </c:val>
        </c:ser>
        <c:ser>
          <c:idx val="4"/>
          <c:order val="1"/>
          <c:tx>
            <c:strRef>
              <c:f>Sheet1!$C$1</c:f>
              <c:strCache>
                <c:ptCount val="1"/>
                <c:pt idx="0">
                  <c:v>2012 (N=20)</c:v>
                </c:pt>
              </c:strCache>
            </c:strRef>
          </c:tx>
          <c:spPr>
            <a:solidFill>
              <a:schemeClr val="accent2"/>
            </a:solidFill>
            <a:ln w="23339">
              <a:noFill/>
            </a:ln>
          </c:spPr>
          <c:invertIfNegative val="0"/>
          <c:dLbls>
            <c:spPr>
              <a:noFill/>
              <a:ln w="23339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>
                        <a:lumMod val="50000"/>
                      </a:schemeClr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Sheet1!$A$2:$A$6</c:f>
              <c:strCache>
                <c:ptCount val="5"/>
                <c:pt idx="0">
                  <c:v>Tak, powiedział „dzień dobry” lub „w czym mogę pomóc” w uprzejmy sposób</c:v>
                </c:pt>
                <c:pt idx="1">
                  <c:v>Tak, przywitał mnie uprzejmie, ale użył innych słów</c:v>
                </c:pt>
                <c:pt idx="2">
                  <c:v>Tak, powiedział „dzień dobry” lub „w czym mogę pomóc”, ale nie było to uprzejme</c:v>
                </c:pt>
                <c:pt idx="3">
                  <c:v>Tak, przywitał, ale użył innych słów a powitanie nie było uprzejme</c:v>
                </c:pt>
                <c:pt idx="4">
                  <c:v>Nie przywitał mnie w ogóle</c:v>
                </c:pt>
              </c:strCache>
            </c:strRef>
          </c:cat>
          <c:val>
            <c:numRef>
              <c:f>Sheet1!$C$2:$C$6</c:f>
              <c:numCache>
                <c:formatCode>0%</c:formatCode>
                <c:ptCount val="5"/>
                <c:pt idx="0">
                  <c:v>0.6</c:v>
                </c:pt>
                <c:pt idx="1">
                  <c:v>0.15</c:v>
                </c:pt>
                <c:pt idx="2">
                  <c:v>0.05</c:v>
                </c:pt>
                <c:pt idx="3">
                  <c:v>0</c:v>
                </c:pt>
                <c:pt idx="4">
                  <c:v>0.2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2011 (N=20)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  <a:ln w="23339">
              <a:noFill/>
            </a:ln>
          </c:spPr>
          <c:invertIfNegative val="0"/>
          <c:dLbls>
            <c:dLbl>
              <c:idx val="0"/>
              <c:layout/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 w="23339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>
                        <a:lumMod val="50000"/>
                      </a:schemeClr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Sheet1!$A$2:$A$6</c:f>
              <c:strCache>
                <c:ptCount val="5"/>
                <c:pt idx="0">
                  <c:v>Tak, powiedział „dzień dobry” lub „w czym mogę pomóc” w uprzejmy sposób</c:v>
                </c:pt>
                <c:pt idx="1">
                  <c:v>Tak, przywitał mnie uprzejmie, ale użył innych słów</c:v>
                </c:pt>
                <c:pt idx="2">
                  <c:v>Tak, powiedział „dzień dobry” lub „w czym mogę pomóc”, ale nie było to uprzejme</c:v>
                </c:pt>
                <c:pt idx="3">
                  <c:v>Tak, przywitał, ale użył innych słów a powitanie nie było uprzejme</c:v>
                </c:pt>
                <c:pt idx="4">
                  <c:v>Nie przywitał mnie w ogóle</c:v>
                </c:pt>
              </c:strCache>
            </c:strRef>
          </c:cat>
          <c:val>
            <c:numRef>
              <c:f>Sheet1!$D$2:$D$6</c:f>
              <c:numCache>
                <c:formatCode>0%</c:formatCode>
                <c:ptCount val="5"/>
                <c:pt idx="0">
                  <c:v>0.9</c:v>
                </c:pt>
                <c:pt idx="1">
                  <c:v>0</c:v>
                </c:pt>
                <c:pt idx="2">
                  <c:v>0.05</c:v>
                </c:pt>
                <c:pt idx="3">
                  <c:v>0.05</c:v>
                </c:pt>
                <c:pt idx="4">
                  <c:v>0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60"/>
        <c:axId val="148006400"/>
        <c:axId val="148007936"/>
      </c:barChart>
      <c:catAx>
        <c:axId val="148006400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one"/>
        <c:spPr>
          <a:ln w="2917">
            <a:solidFill>
              <a:schemeClr val="bg1"/>
            </a:solidFill>
            <a:prstDash val="solid"/>
          </a:ln>
        </c:spPr>
        <c:txPr>
          <a:bodyPr rot="0" vert="horz"/>
          <a:lstStyle/>
          <a:p>
            <a:pPr>
              <a:defRPr sz="1200" b="1" i="0" u="none" strike="noStrike" baseline="0">
                <a:solidFill>
                  <a:schemeClr val="bg1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48007936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48007936"/>
        <c:scaling>
          <c:orientation val="minMax"/>
          <c:max val="1"/>
          <c:min val="0"/>
        </c:scaling>
        <c:delete val="1"/>
        <c:axPos val="t"/>
        <c:numFmt formatCode="0%" sourceLinked="1"/>
        <c:majorTickMark val="out"/>
        <c:minorTickMark val="none"/>
        <c:tickLblPos val="none"/>
        <c:crossAx val="148006400"/>
        <c:crosses val="autoZero"/>
        <c:crossBetween val="between"/>
      </c:valAx>
      <c:spPr>
        <a:noFill/>
        <a:ln w="23339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103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25277161862527"/>
          <c:y val="1.6412992311313348E-2"/>
          <c:w val="0.81374722838137559"/>
          <c:h val="0.73003747270662511"/>
        </c:manualLayout>
      </c:layout>
      <c:barChart>
        <c:barDir val="bar"/>
        <c:grouping val="percentStack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Tak, zajął się sprawą</c:v>
                </c:pt>
              </c:strCache>
            </c:strRef>
          </c:tx>
          <c:spPr>
            <a:solidFill>
              <a:schemeClr val="accent2"/>
            </a:solidFill>
            <a:ln w="23586">
              <a:noFill/>
            </a:ln>
          </c:spPr>
          <c:invertIfNegative val="0"/>
          <c:dLbls>
            <c:spPr>
              <a:noFill/>
              <a:ln w="23586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bg1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Sheet1!$B$1:$D$1</c:f>
              <c:strCache>
                <c:ptCount val="3"/>
                <c:pt idx="0">
                  <c:v>2013 (N=20)</c:v>
                </c:pt>
                <c:pt idx="1">
                  <c:v>2012 (N=20)</c:v>
                </c:pt>
                <c:pt idx="2">
                  <c:v>2011 (N=20)</c:v>
                </c:pt>
              </c:strCache>
            </c:strRef>
          </c:cat>
          <c:val>
            <c:numRef>
              <c:f>Sheet1!$B$2:$D$2</c:f>
              <c:numCache>
                <c:formatCode>0%</c:formatCode>
                <c:ptCount val="3"/>
                <c:pt idx="0">
                  <c:v>0.8</c:v>
                </c:pt>
                <c:pt idx="1">
                  <c:v>0.8</c:v>
                </c:pt>
                <c:pt idx="2">
                  <c:v>0.95</c:v>
                </c:pt>
              </c:numCache>
            </c:numRef>
          </c:val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Odesłał w inne miejsce</c:v>
                </c:pt>
              </c:strCache>
            </c:strRef>
          </c:tx>
          <c:spPr>
            <a:solidFill>
              <a:schemeClr val="accent1"/>
            </a:solidFill>
            <a:ln w="23586">
              <a:noFill/>
            </a:ln>
          </c:spPr>
          <c:invertIfNegative val="0"/>
          <c:dLbls>
            <c:dLbl>
              <c:idx val="2"/>
              <c:layout/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 w="23586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bg1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Sheet1!$B$1:$D$1</c:f>
              <c:strCache>
                <c:ptCount val="3"/>
                <c:pt idx="0">
                  <c:v>2013 (N=20)</c:v>
                </c:pt>
                <c:pt idx="1">
                  <c:v>2012 (N=20)</c:v>
                </c:pt>
                <c:pt idx="2">
                  <c:v>2011 (N=20)</c:v>
                </c:pt>
              </c:strCache>
            </c:strRef>
          </c:cat>
          <c:val>
            <c:numRef>
              <c:f>Sheet1!$B$3:$D$3</c:f>
              <c:numCache>
                <c:formatCode>0%</c:formatCode>
                <c:ptCount val="3"/>
                <c:pt idx="0">
                  <c:v>0.2</c:v>
                </c:pt>
                <c:pt idx="1">
                  <c:v>0.15</c:v>
                </c:pt>
                <c:pt idx="2">
                  <c:v>0.05</c:v>
                </c:pt>
              </c:numCache>
            </c:numRef>
          </c:val>
        </c:ser>
        <c:ser>
          <c:idx val="2"/>
          <c:order val="2"/>
          <c:tx>
            <c:strRef>
              <c:f>Sheet1!$A$4</c:f>
              <c:strCache>
                <c:ptCount val="1"/>
                <c:pt idx="0">
                  <c:v>Zachował się inaczej</c:v>
                </c:pt>
              </c:strCache>
            </c:strRef>
          </c:tx>
          <c:spPr>
            <a:solidFill>
              <a:schemeClr val="tx1"/>
            </a:solidFill>
            <a:ln w="23586">
              <a:noFill/>
            </a:ln>
          </c:spPr>
          <c:invertIfNegative val="0"/>
          <c:dLbls>
            <c:spPr>
              <a:noFill/>
              <a:ln w="23586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rgbClr val="FFFFFF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Sheet1!$B$1:$D$1</c:f>
              <c:strCache>
                <c:ptCount val="3"/>
                <c:pt idx="0">
                  <c:v>2013 (N=20)</c:v>
                </c:pt>
                <c:pt idx="1">
                  <c:v>2012 (N=20)</c:v>
                </c:pt>
                <c:pt idx="2">
                  <c:v>2011 (N=20)</c:v>
                </c:pt>
              </c:strCache>
            </c:strRef>
          </c:cat>
          <c:val>
            <c:numRef>
              <c:f>Sheet1!$B$4:$D$4</c:f>
              <c:numCache>
                <c:formatCode>0%</c:formatCode>
                <c:ptCount val="3"/>
                <c:pt idx="1">
                  <c:v>0.05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20"/>
        <c:overlap val="100"/>
        <c:axId val="148047360"/>
        <c:axId val="148048896"/>
      </c:barChart>
      <c:catAx>
        <c:axId val="148047360"/>
        <c:scaling>
          <c:orientation val="maxMin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ln w="23586">
            <a:solidFill>
              <a:schemeClr val="bg1"/>
            </a:solidFill>
            <a:prstDash val="solid"/>
          </a:ln>
        </c:spPr>
        <c:txPr>
          <a:bodyPr rot="0" vert="horz"/>
          <a:lstStyle/>
          <a:p>
            <a:pPr>
              <a:defRPr sz="1200" b="1" i="0" u="none" strike="noStrike" baseline="0">
                <a:solidFill>
                  <a:schemeClr val="tx1">
                    <a:lumMod val="50000"/>
                  </a:schemeClr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48048896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48048896"/>
        <c:scaling>
          <c:orientation val="minMax"/>
        </c:scaling>
        <c:delete val="1"/>
        <c:axPos val="t"/>
        <c:numFmt formatCode="0%" sourceLinked="1"/>
        <c:majorTickMark val="out"/>
        <c:minorTickMark val="none"/>
        <c:tickLblPos val="none"/>
        <c:crossAx val="148047360"/>
        <c:crosses val="autoZero"/>
        <c:crossBetween val="between"/>
      </c:valAx>
      <c:spPr>
        <a:noFill/>
        <a:ln w="23586">
          <a:noFill/>
        </a:ln>
      </c:spPr>
    </c:plotArea>
    <c:legend>
      <c:legendPos val="b"/>
      <c:layout>
        <c:manualLayout>
          <c:xMode val="edge"/>
          <c:yMode val="edge"/>
          <c:x val="1.2576163953833446E-3"/>
          <c:y val="0.74515793588949142"/>
          <c:w val="0.8445230329231026"/>
          <c:h val="0.23531051283619719"/>
        </c:manualLayout>
      </c:layout>
      <c:overlay val="0"/>
      <c:spPr>
        <a:noFill/>
        <a:ln w="23586">
          <a:noFill/>
        </a:ln>
      </c:spPr>
      <c:txPr>
        <a:bodyPr/>
        <a:lstStyle/>
        <a:p>
          <a:pPr>
            <a:defRPr sz="1100" b="0" i="0" u="none" strike="noStrike" baseline="0">
              <a:solidFill>
                <a:schemeClr val="tx1">
                  <a:lumMod val="50000"/>
                </a:schemeClr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882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25277161862527"/>
          <c:y val="1.6412992311313348E-2"/>
          <c:w val="0.81374722838137559"/>
          <c:h val="0.65725421680487994"/>
        </c:manualLayout>
      </c:layout>
      <c:barChart>
        <c:barDir val="bar"/>
        <c:grouping val="percentStack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Tak, od razu rozpoczął obsługę mojej sprawy</c:v>
                </c:pt>
              </c:strCache>
            </c:strRef>
          </c:tx>
          <c:spPr>
            <a:solidFill>
              <a:schemeClr val="tx2"/>
            </a:solidFill>
            <a:ln w="23586">
              <a:noFill/>
            </a:ln>
          </c:spPr>
          <c:invertIfNegative val="0"/>
          <c:dLbls>
            <c:spPr>
              <a:noFill/>
              <a:ln w="23586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rgbClr val="FFFFFF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Sheet1!$B$1:$D$1</c:f>
              <c:strCache>
                <c:ptCount val="3"/>
                <c:pt idx="0">
                  <c:v>2013 (N=20)</c:v>
                </c:pt>
                <c:pt idx="1">
                  <c:v>2012 (N=20)</c:v>
                </c:pt>
                <c:pt idx="2">
                  <c:v>2011 (N=20)</c:v>
                </c:pt>
              </c:strCache>
            </c:strRef>
          </c:cat>
          <c:val>
            <c:numRef>
              <c:f>Sheet1!$B$2:$D$2</c:f>
              <c:numCache>
                <c:formatCode>0%</c:formatCode>
                <c:ptCount val="3"/>
                <c:pt idx="0">
                  <c:v>0.95</c:v>
                </c:pt>
                <c:pt idx="1">
                  <c:v>0.95</c:v>
                </c:pt>
                <c:pt idx="2">
                  <c:v>1</c:v>
                </c:pt>
              </c:numCache>
            </c:numRef>
          </c:val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Nie od razu, ale wyjaśnił przyczynę / przeprosił</c:v>
                </c:pt>
              </c:strCache>
            </c:strRef>
          </c:tx>
          <c:spPr>
            <a:solidFill>
              <a:schemeClr val="accent1"/>
            </a:solidFill>
            <a:ln w="23586">
              <a:noFill/>
            </a:ln>
          </c:spPr>
          <c:invertIfNegative val="0"/>
          <c:dLbls>
            <c:dLbl>
              <c:idx val="1"/>
              <c:dLblPos val="inBase"/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 w="23586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bg1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Sheet1!$B$1:$D$1</c:f>
              <c:strCache>
                <c:ptCount val="3"/>
                <c:pt idx="0">
                  <c:v>2013 (N=20)</c:v>
                </c:pt>
                <c:pt idx="1">
                  <c:v>2012 (N=20)</c:v>
                </c:pt>
                <c:pt idx="2">
                  <c:v>2011 (N=20)</c:v>
                </c:pt>
              </c:strCache>
            </c:strRef>
          </c:cat>
          <c:val>
            <c:numRef>
              <c:f>Sheet1!$B$3:$D$3</c:f>
              <c:numCache>
                <c:formatCode>General</c:formatCode>
                <c:ptCount val="3"/>
              </c:numCache>
            </c:numRef>
          </c:val>
        </c:ser>
        <c:ser>
          <c:idx val="2"/>
          <c:order val="2"/>
          <c:tx>
            <c:strRef>
              <c:f>Sheet1!$A$4</c:f>
              <c:strCache>
                <c:ptCount val="1"/>
                <c:pt idx="0">
                  <c:v>Nie od razu, nie wyjaśnił przyczyny ani nie przeprosił</c:v>
                </c:pt>
              </c:strCache>
            </c:strRef>
          </c:tx>
          <c:spPr>
            <a:solidFill>
              <a:schemeClr val="accent1">
                <a:lumMod val="75000"/>
              </a:schemeClr>
            </a:solidFill>
            <a:ln w="23586">
              <a:noFill/>
            </a:ln>
          </c:spPr>
          <c:invertIfNegative val="0"/>
          <c:dLbls>
            <c:spPr>
              <a:noFill/>
              <a:ln w="23586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rgbClr val="FFFFFF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Sheet1!$B$1:$D$1</c:f>
              <c:strCache>
                <c:ptCount val="3"/>
                <c:pt idx="0">
                  <c:v>2013 (N=20)</c:v>
                </c:pt>
                <c:pt idx="1">
                  <c:v>2012 (N=20)</c:v>
                </c:pt>
                <c:pt idx="2">
                  <c:v>2011 (N=20)</c:v>
                </c:pt>
              </c:strCache>
            </c:strRef>
          </c:cat>
          <c:val>
            <c:numRef>
              <c:f>Sheet1!$B$4:$D$4</c:f>
              <c:numCache>
                <c:formatCode>0%</c:formatCode>
                <c:ptCount val="3"/>
                <c:pt idx="0">
                  <c:v>0.05</c:v>
                </c:pt>
                <c:pt idx="1">
                  <c:v>0.05</c:v>
                </c:pt>
              </c:numCache>
            </c:numRef>
          </c:val>
        </c:ser>
        <c:ser>
          <c:idx val="3"/>
          <c:order val="3"/>
          <c:tx>
            <c:strRef>
              <c:f>Sheet1!$A$5</c:f>
              <c:strCache>
                <c:ptCount val="1"/>
                <c:pt idx="0">
                  <c:v>Trudno powiedzieć</c:v>
                </c:pt>
              </c:strCache>
            </c:strRef>
          </c:tx>
          <c:spPr>
            <a:solidFill>
              <a:schemeClr val="tx1"/>
            </a:solidFill>
          </c:spPr>
          <c:invertIfNegative val="0"/>
          <c:dLbls>
            <c:txPr>
              <a:bodyPr/>
              <a:lstStyle/>
              <a:p>
                <a:pPr>
                  <a:defRPr sz="1100">
                    <a:solidFill>
                      <a:schemeClr val="bg1"/>
                    </a:solidFill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Sheet1!$B$1:$D$1</c:f>
              <c:strCache>
                <c:ptCount val="3"/>
                <c:pt idx="0">
                  <c:v>2013 (N=20)</c:v>
                </c:pt>
                <c:pt idx="1">
                  <c:v>2012 (N=20)</c:v>
                </c:pt>
                <c:pt idx="2">
                  <c:v>2011 (N=20)</c:v>
                </c:pt>
              </c:strCache>
            </c:strRef>
          </c:cat>
          <c:val>
            <c:numRef>
              <c:f>Sheet1!$B$5:$D$5</c:f>
              <c:numCache>
                <c:formatCode>General</c:formatCode>
                <c:ptCount val="3"/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20"/>
        <c:overlap val="100"/>
        <c:axId val="148144512"/>
        <c:axId val="148146048"/>
      </c:barChart>
      <c:catAx>
        <c:axId val="148144512"/>
        <c:scaling>
          <c:orientation val="maxMin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noFill/>
          <a:ln w="23586">
            <a:solidFill>
              <a:schemeClr val="bg1"/>
            </a:solidFill>
            <a:prstDash val="solid"/>
          </a:ln>
        </c:spPr>
        <c:txPr>
          <a:bodyPr rot="0" vert="horz"/>
          <a:lstStyle/>
          <a:p>
            <a:pPr>
              <a:defRPr sz="1200" b="1" i="0" u="none" strike="noStrike" baseline="0">
                <a:solidFill>
                  <a:schemeClr val="tx1">
                    <a:lumMod val="50000"/>
                  </a:schemeClr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48146048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48146048"/>
        <c:scaling>
          <c:orientation val="minMax"/>
        </c:scaling>
        <c:delete val="1"/>
        <c:axPos val="t"/>
        <c:numFmt formatCode="0%" sourceLinked="1"/>
        <c:majorTickMark val="out"/>
        <c:minorTickMark val="none"/>
        <c:tickLblPos val="none"/>
        <c:crossAx val="148144512"/>
        <c:crosses val="autoZero"/>
        <c:crossBetween val="between"/>
        <c:majorUnit val="1"/>
      </c:valAx>
      <c:spPr>
        <a:noFill/>
        <a:ln w="23586">
          <a:noFill/>
        </a:ln>
      </c:spPr>
    </c:plotArea>
    <c:legend>
      <c:legendPos val="b"/>
      <c:layout>
        <c:manualLayout>
          <c:xMode val="edge"/>
          <c:yMode val="edge"/>
          <c:x val="0"/>
          <c:y val="0.68759043154025457"/>
          <c:w val="1"/>
          <c:h val="0.27187829378586564"/>
        </c:manualLayout>
      </c:layout>
      <c:overlay val="0"/>
      <c:spPr>
        <a:noFill/>
        <a:ln w="23586">
          <a:noFill/>
        </a:ln>
      </c:spPr>
      <c:txPr>
        <a:bodyPr/>
        <a:lstStyle/>
        <a:p>
          <a:pPr>
            <a:defRPr sz="1100" b="0" i="0" u="none" strike="noStrike" baseline="0">
              <a:solidFill>
                <a:schemeClr val="tx1">
                  <a:lumMod val="50000"/>
                </a:schemeClr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882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3005780346820809"/>
          <c:y val="9.6774193548387274E-3"/>
          <c:w val="0.72138728323699419"/>
          <c:h val="0.99354838709677418"/>
        </c:manualLayout>
      </c:layout>
      <c:barChart>
        <c:barDir val="bar"/>
        <c:grouping val="clustered"/>
        <c:varyColors val="0"/>
        <c:ser>
          <c:idx val="3"/>
          <c:order val="0"/>
          <c:tx>
            <c:strRef>
              <c:f>Sheet1!$B$1</c:f>
              <c:strCache>
                <c:ptCount val="1"/>
                <c:pt idx="0">
                  <c:v>2013 (N=20)</c:v>
                </c:pt>
              </c:strCache>
            </c:strRef>
          </c:tx>
          <c:spPr>
            <a:solidFill>
              <a:schemeClr val="accent4"/>
            </a:solidFill>
            <a:ln w="11669">
              <a:noFill/>
              <a:prstDash val="solid"/>
            </a:ln>
          </c:spPr>
          <c:invertIfNegative val="0"/>
          <c:dLbls>
            <c:spPr>
              <a:noFill/>
              <a:ln w="23339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>
                        <a:lumMod val="50000"/>
                      </a:schemeClr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Sheet1!$A$2:$A$4</c:f>
              <c:strCache>
                <c:ptCount val="3"/>
                <c:pt idx="0">
                  <c:v>Czy widoczna jest tablica informacyjna?</c:v>
                </c:pt>
                <c:pt idx="1">
                  <c:v>Czy oznakowanie Punktu Informacyjnego jest widoczne /czytelne?</c:v>
                </c:pt>
                <c:pt idx="2">
                  <c:v>Czy oznakowanie poszczególnych stanowisk WOM/ PI/ delegatur BAISO jest widoczne /czytelne?</c:v>
                </c:pt>
              </c:strCache>
            </c:strRef>
          </c:cat>
          <c:val>
            <c:numRef>
              <c:f>Sheet1!$B$2:$B$4</c:f>
              <c:numCache>
                <c:formatCode>0%</c:formatCode>
                <c:ptCount val="3"/>
                <c:pt idx="0">
                  <c:v>1</c:v>
                </c:pt>
                <c:pt idx="1">
                  <c:v>1</c:v>
                </c:pt>
                <c:pt idx="2">
                  <c:v>1</c:v>
                </c:pt>
              </c:numCache>
            </c:numRef>
          </c:val>
        </c:ser>
        <c:ser>
          <c:idx val="4"/>
          <c:order val="1"/>
          <c:tx>
            <c:strRef>
              <c:f>Sheet1!$C$1</c:f>
              <c:strCache>
                <c:ptCount val="1"/>
                <c:pt idx="0">
                  <c:v>2012 (N=20)</c:v>
                </c:pt>
              </c:strCache>
            </c:strRef>
          </c:tx>
          <c:spPr>
            <a:solidFill>
              <a:schemeClr val="accent2"/>
            </a:solidFill>
            <a:ln w="23339">
              <a:noFill/>
            </a:ln>
          </c:spPr>
          <c:invertIfNegative val="0"/>
          <c:dLbls>
            <c:spPr>
              <a:noFill/>
              <a:ln w="23339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>
                        <a:lumMod val="50000"/>
                      </a:schemeClr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Sheet1!$A$2:$A$4</c:f>
              <c:strCache>
                <c:ptCount val="3"/>
                <c:pt idx="0">
                  <c:v>Czy widoczna jest tablica informacyjna?</c:v>
                </c:pt>
                <c:pt idx="1">
                  <c:v>Czy oznakowanie Punktu Informacyjnego jest widoczne /czytelne?</c:v>
                </c:pt>
                <c:pt idx="2">
                  <c:v>Czy oznakowanie poszczególnych stanowisk WOM/ PI/ delegatur BAISO jest widoczne /czytelne?</c:v>
                </c:pt>
              </c:strCache>
            </c:strRef>
          </c:cat>
          <c:val>
            <c:numRef>
              <c:f>Sheet1!$C$2:$C$4</c:f>
              <c:numCache>
                <c:formatCode>0%</c:formatCode>
                <c:ptCount val="3"/>
                <c:pt idx="0">
                  <c:v>0.95</c:v>
                </c:pt>
                <c:pt idx="1">
                  <c:v>0.95</c:v>
                </c:pt>
                <c:pt idx="2">
                  <c:v>0.95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2011 (N=20)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  <a:ln w="23339">
              <a:noFill/>
            </a:ln>
          </c:spPr>
          <c:invertIfNegative val="0"/>
          <c:dLbls>
            <c:spPr>
              <a:noFill/>
              <a:ln w="23339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>
                        <a:lumMod val="50000"/>
                      </a:schemeClr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Sheet1!$A$2:$A$4</c:f>
              <c:strCache>
                <c:ptCount val="3"/>
                <c:pt idx="0">
                  <c:v>Czy widoczna jest tablica informacyjna?</c:v>
                </c:pt>
                <c:pt idx="1">
                  <c:v>Czy oznakowanie Punktu Informacyjnego jest widoczne /czytelne?</c:v>
                </c:pt>
                <c:pt idx="2">
                  <c:v>Czy oznakowanie poszczególnych stanowisk WOM/ PI/ delegatur BAISO jest widoczne /czytelne?</c:v>
                </c:pt>
              </c:strCache>
            </c:strRef>
          </c:cat>
          <c:val>
            <c:numRef>
              <c:f>Sheet1!$D$2:$D$4</c:f>
              <c:numCache>
                <c:formatCode>0%</c:formatCode>
                <c:ptCount val="3"/>
                <c:pt idx="0">
                  <c:v>1</c:v>
                </c:pt>
                <c:pt idx="1">
                  <c:v>1</c:v>
                </c:pt>
                <c:pt idx="2">
                  <c:v>1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60"/>
        <c:axId val="189050880"/>
        <c:axId val="189577088"/>
      </c:barChart>
      <c:catAx>
        <c:axId val="189050880"/>
        <c:scaling>
          <c:orientation val="maxMin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ln w="2917">
            <a:solidFill>
              <a:schemeClr val="bg1"/>
            </a:solidFill>
            <a:prstDash val="solid"/>
          </a:ln>
        </c:spPr>
        <c:txPr>
          <a:bodyPr rot="0" vert="horz"/>
          <a:lstStyle/>
          <a:p>
            <a:pPr>
              <a:defRPr sz="1200" b="1" i="0" u="none" strike="noStrike" baseline="0">
                <a:solidFill>
                  <a:schemeClr val="tx1">
                    <a:lumMod val="50000"/>
                  </a:schemeClr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89577088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89577088"/>
        <c:scaling>
          <c:orientation val="minMax"/>
          <c:min val="0"/>
        </c:scaling>
        <c:delete val="1"/>
        <c:axPos val="t"/>
        <c:numFmt formatCode="0%" sourceLinked="1"/>
        <c:majorTickMark val="out"/>
        <c:minorTickMark val="none"/>
        <c:tickLblPos val="none"/>
        <c:crossAx val="189050880"/>
        <c:crosses val="autoZero"/>
        <c:crossBetween val="between"/>
      </c:valAx>
      <c:spPr>
        <a:noFill/>
        <a:ln w="23339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103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8796992481203006E-3"/>
          <c:y val="3.6429872495446318E-2"/>
          <c:w val="1"/>
          <c:h val="0.94567552334943639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Tak</c:v>
                </c:pt>
              </c:strCache>
            </c:strRef>
          </c:tx>
          <c:spPr>
            <a:solidFill>
              <a:schemeClr val="tx2"/>
            </a:solidFill>
            <a:ln w="23104">
              <a:noFill/>
            </a:ln>
          </c:spPr>
          <c:invertIfNegative val="0"/>
          <c:dLbls>
            <c:spPr>
              <a:noFill/>
              <a:ln w="23104">
                <a:noFill/>
              </a:ln>
            </c:spPr>
            <c:txPr>
              <a:bodyPr/>
              <a:lstStyle/>
              <a:p>
                <a:pPr>
                  <a:defRPr sz="1050" b="0" i="0" u="none" strike="noStrike" baseline="0">
                    <a:solidFill>
                      <a:srgbClr val="FFFFFF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Sheet1!$A$2:$A$31</c:f>
              <c:strCache>
                <c:ptCount val="22"/>
                <c:pt idx="1">
                  <c:v>Czy urzędnik podczas rozmowy starał się podtrzymywać kontakt wzrokowy z Tobą?</c:v>
                </c:pt>
                <c:pt idx="5">
                  <c:v>Czy urzędnik mówił wyraźnie?</c:v>
                </c:pt>
                <c:pt idx="9">
                  <c:v>Czy podczas rozmowy z Tobą urzędnik zajmował się prywatnymi sprawami? </c:v>
                </c:pt>
                <c:pt idx="12">
                  <c:v>Czy podczas rozmowy z Tobą urzędnik jadł posiłek / pił herbatę, kawę lub inny napój? </c:v>
                </c:pt>
                <c:pt idx="17">
                  <c:v>Czy urzędnik okazywał zniecierpliwienie?</c:v>
                </c:pt>
                <c:pt idx="21">
                  <c:v>Czy urzędnik uprzejmie Cię pożegnał?</c:v>
                </c:pt>
              </c:strCache>
            </c:strRef>
          </c:cat>
          <c:val>
            <c:numRef>
              <c:f>Sheet1!$B$2:$B$31</c:f>
              <c:numCache>
                <c:formatCode>0%</c:formatCode>
                <c:ptCount val="24"/>
                <c:pt idx="0">
                  <c:v>1</c:v>
                </c:pt>
                <c:pt idx="1">
                  <c:v>0.8</c:v>
                </c:pt>
                <c:pt idx="2">
                  <c:v>0.95</c:v>
                </c:pt>
                <c:pt idx="4">
                  <c:v>1</c:v>
                </c:pt>
                <c:pt idx="5">
                  <c:v>0.95</c:v>
                </c:pt>
                <c:pt idx="6">
                  <c:v>1</c:v>
                </c:pt>
                <c:pt idx="10">
                  <c:v>0.05</c:v>
                </c:pt>
                <c:pt idx="13">
                  <c:v>0.05</c:v>
                </c:pt>
                <c:pt idx="17">
                  <c:v>0.2</c:v>
                </c:pt>
                <c:pt idx="18">
                  <c:v>0.1</c:v>
                </c:pt>
                <c:pt idx="20">
                  <c:v>0.95</c:v>
                </c:pt>
                <c:pt idx="21">
                  <c:v>0.8</c:v>
                </c:pt>
                <c:pt idx="22">
                  <c:v>0.8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Nie</c:v>
                </c:pt>
              </c:strCache>
            </c:strRef>
          </c:tx>
          <c:spPr>
            <a:solidFill>
              <a:schemeClr val="accent1"/>
            </a:solidFill>
            <a:ln w="23104">
              <a:noFill/>
            </a:ln>
          </c:spPr>
          <c:invertIfNegative val="0"/>
          <c:dLbls>
            <c:dLbl>
              <c:idx val="4"/>
              <c:layout>
                <c:manualLayout>
                  <c:x val="9.0809559582339487E-3"/>
                  <c:y val="9.7115065527172127E-4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2.3312014343604338E-2"/>
                  <c:y val="3.7514958804138582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"/>
              <c:layout>
                <c:manualLayout>
                  <c:x val="9.0809559582339487E-3"/>
                  <c:y val="-2.1427084466962686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8"/>
              <c:layout>
                <c:manualLayout>
                  <c:x val="2.3687845360944301E-2"/>
                  <c:y val="2.888648335187653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 w="23104">
                <a:noFill/>
              </a:ln>
            </c:spPr>
            <c:txPr>
              <a:bodyPr/>
              <a:lstStyle/>
              <a:p>
                <a:pPr>
                  <a:defRPr sz="1050" b="0" i="0" u="none" strike="noStrike" baseline="0">
                    <a:solidFill>
                      <a:schemeClr val="bg1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Sheet1!$A$2:$A$31</c:f>
              <c:strCache>
                <c:ptCount val="22"/>
                <c:pt idx="1">
                  <c:v>Czy urzędnik podczas rozmowy starał się podtrzymywać kontakt wzrokowy z Tobą?</c:v>
                </c:pt>
                <c:pt idx="5">
                  <c:v>Czy urzędnik mówił wyraźnie?</c:v>
                </c:pt>
                <c:pt idx="9">
                  <c:v>Czy podczas rozmowy z Tobą urzędnik zajmował się prywatnymi sprawami? </c:v>
                </c:pt>
                <c:pt idx="12">
                  <c:v>Czy podczas rozmowy z Tobą urzędnik jadł posiłek / pił herbatę, kawę lub inny napój? </c:v>
                </c:pt>
                <c:pt idx="17">
                  <c:v>Czy urzędnik okazywał zniecierpliwienie?</c:v>
                </c:pt>
                <c:pt idx="21">
                  <c:v>Czy urzędnik uprzejmie Cię pożegnał?</c:v>
                </c:pt>
              </c:strCache>
            </c:strRef>
          </c:cat>
          <c:val>
            <c:numRef>
              <c:f>Sheet1!$C$2:$C$31</c:f>
              <c:numCache>
                <c:formatCode>0%</c:formatCode>
                <c:ptCount val="24"/>
                <c:pt idx="1">
                  <c:v>0.2</c:v>
                </c:pt>
                <c:pt idx="2">
                  <c:v>0.05</c:v>
                </c:pt>
                <c:pt idx="5">
                  <c:v>0.05</c:v>
                </c:pt>
                <c:pt idx="8">
                  <c:v>1</c:v>
                </c:pt>
                <c:pt idx="9">
                  <c:v>1</c:v>
                </c:pt>
                <c:pt idx="10">
                  <c:v>0.95</c:v>
                </c:pt>
                <c:pt idx="12">
                  <c:v>1</c:v>
                </c:pt>
                <c:pt idx="13">
                  <c:v>0.95</c:v>
                </c:pt>
                <c:pt idx="14">
                  <c:v>1</c:v>
                </c:pt>
                <c:pt idx="16">
                  <c:v>1</c:v>
                </c:pt>
                <c:pt idx="17">
                  <c:v>0.8</c:v>
                </c:pt>
                <c:pt idx="18">
                  <c:v>0.9</c:v>
                </c:pt>
                <c:pt idx="20">
                  <c:v>0.05</c:v>
                </c:pt>
                <c:pt idx="21">
                  <c:v>0.2</c:v>
                </c:pt>
                <c:pt idx="22">
                  <c:v>0.2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Trudno powiedzieć</c:v>
                </c:pt>
              </c:strCache>
            </c:strRef>
          </c:tx>
          <c:spPr>
            <a:solidFill>
              <a:schemeClr val="tx1"/>
            </a:solidFill>
            <a:ln w="23104">
              <a:noFill/>
            </a:ln>
          </c:spPr>
          <c:invertIfNegative val="0"/>
          <c:dPt>
            <c:idx val="0"/>
            <c:invertIfNegative val="0"/>
            <c:bubble3D val="0"/>
          </c:dPt>
          <c:dLbls>
            <c:dLbl>
              <c:idx val="11"/>
              <c:layout>
                <c:manualLayout>
                  <c:x val="-0.1544528786282322"/>
                  <c:y val="5.2390645867128761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 w="23104">
                <a:noFill/>
              </a:ln>
            </c:spPr>
            <c:txPr>
              <a:bodyPr/>
              <a:lstStyle/>
              <a:p>
                <a:pPr>
                  <a:defRPr sz="1050" b="0" i="0" u="none" strike="noStrike" baseline="0">
                    <a:solidFill>
                      <a:schemeClr val="bg1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Sheet1!$A$2:$A$31</c:f>
              <c:strCache>
                <c:ptCount val="22"/>
                <c:pt idx="1">
                  <c:v>Czy urzędnik podczas rozmowy starał się podtrzymywać kontakt wzrokowy z Tobą?</c:v>
                </c:pt>
                <c:pt idx="5">
                  <c:v>Czy urzędnik mówił wyraźnie?</c:v>
                </c:pt>
                <c:pt idx="9">
                  <c:v>Czy podczas rozmowy z Tobą urzędnik zajmował się prywatnymi sprawami? </c:v>
                </c:pt>
                <c:pt idx="12">
                  <c:v>Czy podczas rozmowy z Tobą urzędnik jadł posiłek / pił herbatę, kawę lub inny napój? </c:v>
                </c:pt>
                <c:pt idx="17">
                  <c:v>Czy urzędnik okazywał zniecierpliwienie?</c:v>
                </c:pt>
                <c:pt idx="21">
                  <c:v>Czy urzędnik uprzejmie Cię pożegnał?</c:v>
                </c:pt>
              </c:strCache>
            </c:strRef>
          </c:cat>
          <c:val>
            <c:numRef>
              <c:f>Sheet1!$D$2:$D$31</c:f>
              <c:numCache>
                <c:formatCode>General</c:formatCode>
                <c:ptCount val="24"/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50"/>
        <c:overlap val="100"/>
        <c:axId val="148084608"/>
        <c:axId val="148086144"/>
      </c:barChart>
      <c:catAx>
        <c:axId val="148084608"/>
        <c:scaling>
          <c:orientation val="maxMin"/>
        </c:scaling>
        <c:delete val="1"/>
        <c:axPos val="l"/>
        <c:majorTickMark val="out"/>
        <c:minorTickMark val="none"/>
        <c:tickLblPos val="none"/>
        <c:crossAx val="148086144"/>
        <c:crosses val="autoZero"/>
        <c:auto val="1"/>
        <c:lblAlgn val="ctr"/>
        <c:lblOffset val="100"/>
        <c:noMultiLvlLbl val="0"/>
      </c:catAx>
      <c:valAx>
        <c:axId val="148086144"/>
        <c:scaling>
          <c:orientation val="minMax"/>
          <c:max val="1"/>
          <c:min val="0"/>
        </c:scaling>
        <c:delete val="1"/>
        <c:axPos val="t"/>
        <c:numFmt formatCode="0%" sourceLinked="1"/>
        <c:majorTickMark val="out"/>
        <c:minorTickMark val="none"/>
        <c:tickLblPos val="none"/>
        <c:crossAx val="148084608"/>
        <c:crosses val="autoZero"/>
        <c:crossBetween val="between"/>
        <c:majorUnit val="0.2"/>
      </c:valAx>
      <c:spPr>
        <a:noFill/>
        <a:ln w="23104">
          <a:noFill/>
        </a:ln>
      </c:spPr>
    </c:plotArea>
    <c:legend>
      <c:legendPos val="r"/>
      <c:layout>
        <c:manualLayout>
          <c:xMode val="edge"/>
          <c:yMode val="edge"/>
          <c:x val="6.7669172932330823E-2"/>
          <c:y val="0.96254629629629629"/>
          <c:w val="0.847735262287025"/>
          <c:h val="3.7453703703703704E-2"/>
        </c:manualLayout>
      </c:layout>
      <c:overlay val="0"/>
      <c:spPr>
        <a:noFill/>
        <a:ln w="23104">
          <a:noFill/>
        </a:ln>
      </c:spPr>
      <c:txPr>
        <a:bodyPr/>
        <a:lstStyle/>
        <a:p>
          <a:pPr>
            <a:defRPr sz="1064" b="0" i="0" u="none" strike="noStrike" baseline="0">
              <a:solidFill>
                <a:schemeClr val="tx1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728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8796992481203006E-3"/>
          <c:y val="3.6429872495446318E-2"/>
          <c:w val="1"/>
          <c:h val="0.90465482342807924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Tak</c:v>
                </c:pt>
              </c:strCache>
            </c:strRef>
          </c:tx>
          <c:spPr>
            <a:solidFill>
              <a:schemeClr val="tx2"/>
            </a:solidFill>
            <a:ln w="23104">
              <a:noFill/>
            </a:ln>
          </c:spPr>
          <c:invertIfNegative val="0"/>
          <c:dLbls>
            <c:spPr>
              <a:noFill/>
              <a:ln w="23104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rgbClr val="FFFFFF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Sheet1!$A$3:$A$15</c:f>
              <c:strCache>
                <c:ptCount val="8"/>
                <c:pt idx="0">
                  <c:v>Czy urzędnik upewnił się, że zrozumiałeś jego /jej wyjaśnienia</c:v>
                </c:pt>
                <c:pt idx="4">
                  <c:v>Czy urzędnik używał zrozumiałej terminologii?</c:v>
                </c:pt>
                <c:pt idx="7">
                  <c:v>Czy urzędnik opuszczał stanowisko pracy podczas rozmowy z Tobą</c:v>
                </c:pt>
              </c:strCache>
            </c:strRef>
          </c:cat>
          <c:val>
            <c:numRef>
              <c:f>Sheet1!$B$2:$B$15</c:f>
              <c:numCache>
                <c:formatCode>0%</c:formatCode>
                <c:ptCount val="11"/>
                <c:pt idx="0">
                  <c:v>0.6</c:v>
                </c:pt>
                <c:pt idx="1">
                  <c:v>0.63</c:v>
                </c:pt>
                <c:pt idx="2">
                  <c:v>0.79</c:v>
                </c:pt>
                <c:pt idx="4">
                  <c:v>1</c:v>
                </c:pt>
                <c:pt idx="5">
                  <c:v>0.95</c:v>
                </c:pt>
                <c:pt idx="6">
                  <c:v>0.95</c:v>
                </c:pt>
                <c:pt idx="8">
                  <c:v>0.1</c:v>
                </c:pt>
                <c:pt idx="9">
                  <c:v>0.05</c:v>
                </c:pt>
                <c:pt idx="10">
                  <c:v>0.05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Nie</c:v>
                </c:pt>
              </c:strCache>
            </c:strRef>
          </c:tx>
          <c:spPr>
            <a:solidFill>
              <a:schemeClr val="accent1"/>
            </a:solidFill>
            <a:ln w="23104">
              <a:noFill/>
            </a:ln>
          </c:spPr>
          <c:invertIfNegative val="0"/>
          <c:dLbls>
            <c:dLbl>
              <c:idx val="4"/>
              <c:layout>
                <c:manualLayout>
                  <c:x val="9.0809559582339487E-3"/>
                  <c:y val="9.7115065527172127E-4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"/>
              <c:layout>
                <c:manualLayout>
                  <c:x val="9.0809559582339487E-3"/>
                  <c:y val="-2.1427084466962686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8"/>
              <c:layout>
                <c:manualLayout>
                  <c:x val="2.3687845360944301E-2"/>
                  <c:y val="2.888648335187653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 w="23104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bg1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Sheet1!$A$3:$A$15</c:f>
              <c:strCache>
                <c:ptCount val="8"/>
                <c:pt idx="0">
                  <c:v>Czy urzędnik upewnił się, że zrozumiałeś jego /jej wyjaśnienia</c:v>
                </c:pt>
                <c:pt idx="4">
                  <c:v>Czy urzędnik używał zrozumiałej terminologii?</c:v>
                </c:pt>
                <c:pt idx="7">
                  <c:v>Czy urzędnik opuszczał stanowisko pracy podczas rozmowy z Tobą</c:v>
                </c:pt>
              </c:strCache>
            </c:strRef>
          </c:cat>
          <c:val>
            <c:numRef>
              <c:f>Sheet1!$C$2:$C$15</c:f>
              <c:numCache>
                <c:formatCode>0%</c:formatCode>
                <c:ptCount val="11"/>
                <c:pt idx="0">
                  <c:v>0.4</c:v>
                </c:pt>
                <c:pt idx="1">
                  <c:v>0.37</c:v>
                </c:pt>
                <c:pt idx="2">
                  <c:v>0.21</c:v>
                </c:pt>
                <c:pt idx="5">
                  <c:v>0.05</c:v>
                </c:pt>
                <c:pt idx="6">
                  <c:v>0.05</c:v>
                </c:pt>
                <c:pt idx="8">
                  <c:v>0.9</c:v>
                </c:pt>
                <c:pt idx="9">
                  <c:v>0.95</c:v>
                </c:pt>
                <c:pt idx="10">
                  <c:v>0.95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50"/>
        <c:overlap val="100"/>
        <c:axId val="149847424"/>
        <c:axId val="149865600"/>
      </c:barChart>
      <c:catAx>
        <c:axId val="149847424"/>
        <c:scaling>
          <c:orientation val="maxMin"/>
        </c:scaling>
        <c:delete val="1"/>
        <c:axPos val="l"/>
        <c:majorTickMark val="out"/>
        <c:minorTickMark val="none"/>
        <c:tickLblPos val="none"/>
        <c:crossAx val="149865600"/>
        <c:crosses val="autoZero"/>
        <c:auto val="1"/>
        <c:lblAlgn val="ctr"/>
        <c:lblOffset val="100"/>
        <c:noMultiLvlLbl val="0"/>
      </c:catAx>
      <c:valAx>
        <c:axId val="149865600"/>
        <c:scaling>
          <c:orientation val="minMax"/>
          <c:max val="1"/>
          <c:min val="0"/>
        </c:scaling>
        <c:delete val="1"/>
        <c:axPos val="t"/>
        <c:numFmt formatCode="0%" sourceLinked="1"/>
        <c:majorTickMark val="out"/>
        <c:minorTickMark val="none"/>
        <c:tickLblPos val="none"/>
        <c:crossAx val="149847424"/>
        <c:crosses val="autoZero"/>
        <c:crossBetween val="between"/>
        <c:majorUnit val="0.2"/>
      </c:valAx>
      <c:spPr>
        <a:noFill/>
        <a:ln w="23104">
          <a:noFill/>
        </a:ln>
      </c:spPr>
    </c:plotArea>
    <c:legend>
      <c:legendPos val="r"/>
      <c:layout>
        <c:manualLayout>
          <c:xMode val="edge"/>
          <c:yMode val="edge"/>
          <c:x val="8.6214233682315067E-2"/>
          <c:y val="0.92442850990525405"/>
          <c:w val="0.847735262287025"/>
          <c:h val="6.4972512165224164E-2"/>
        </c:manualLayout>
      </c:layout>
      <c:overlay val="0"/>
      <c:spPr>
        <a:noFill/>
        <a:ln w="23104">
          <a:noFill/>
        </a:ln>
      </c:spPr>
      <c:txPr>
        <a:bodyPr/>
        <a:lstStyle/>
        <a:p>
          <a:pPr>
            <a:defRPr sz="1064" b="0" i="0" u="none" strike="noStrike" baseline="0">
              <a:solidFill>
                <a:schemeClr val="tx1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728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1534025374855845E-3"/>
          <c:y val="9.0163934426229511E-2"/>
          <c:w val="0.94925028835063441"/>
          <c:h val="0.9180327868852447"/>
        </c:manualLayout>
      </c:layout>
      <c:barChart>
        <c:barDir val="col"/>
        <c:grouping val="clustered"/>
        <c:varyColors val="0"/>
        <c:ser>
          <c:idx val="3"/>
          <c:order val="0"/>
          <c:tx>
            <c:strRef>
              <c:f>Sheet1!$B$1</c:f>
              <c:strCache>
                <c:ptCount val="1"/>
                <c:pt idx="0">
                  <c:v>2013 (N=20)</c:v>
                </c:pt>
              </c:strCache>
            </c:strRef>
          </c:tx>
          <c:spPr>
            <a:solidFill>
              <a:schemeClr val="accent4"/>
            </a:solidFill>
            <a:ln w="11625">
              <a:noFill/>
              <a:prstDash val="solid"/>
            </a:ln>
          </c:spPr>
          <c:invertIfNegative val="0"/>
          <c:dLbls>
            <c:delete val="1"/>
          </c:dLbls>
          <c:cat>
            <c:strRef>
              <c:f>Sheet1!$A$2:$A$4</c:f>
              <c:strCache>
                <c:ptCount val="3"/>
                <c:pt idx="0">
                  <c:v>ŚREDNIA LICZBA OSÓB</c:v>
                </c:pt>
                <c:pt idx="2">
                  <c:v>ŚREDNI CZAS OCZEKIWANIA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</c:numCache>
            </c:numRef>
          </c:val>
        </c:ser>
        <c:ser>
          <c:idx val="4"/>
          <c:order val="1"/>
          <c:tx>
            <c:strRef>
              <c:f>Sheet1!$C$1</c:f>
              <c:strCache>
                <c:ptCount val="1"/>
                <c:pt idx="0">
                  <c:v>2012 (N=19)</c:v>
                </c:pt>
              </c:strCache>
            </c:strRef>
          </c:tx>
          <c:spPr>
            <a:solidFill>
              <a:schemeClr val="accent2"/>
            </a:solidFill>
            <a:ln w="23250">
              <a:noFill/>
            </a:ln>
          </c:spPr>
          <c:invertIfNegative val="0"/>
          <c:dLbls>
            <c:delete val="1"/>
          </c:dLbls>
          <c:cat>
            <c:strRef>
              <c:f>Sheet1!$A$2:$A$4</c:f>
              <c:strCache>
                <c:ptCount val="3"/>
                <c:pt idx="0">
                  <c:v>ŚREDNIA LICZBA OSÓB</c:v>
                </c:pt>
                <c:pt idx="2">
                  <c:v>ŚREDNI CZAS OCZEKIWANIA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</c:numCache>
            </c:numRef>
          </c:val>
        </c:ser>
        <c:ser>
          <c:idx val="1"/>
          <c:order val="2"/>
          <c:tx>
            <c:strRef>
              <c:f>Sheet1!$D$1</c:f>
              <c:strCache>
                <c:ptCount val="1"/>
                <c:pt idx="0">
                  <c:v>2011 (N=20)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  <a:ln w="23250">
              <a:noFill/>
            </a:ln>
          </c:spPr>
          <c:invertIfNegative val="0"/>
          <c:dLbls>
            <c:delete val="1"/>
          </c:dLbls>
          <c:cat>
            <c:strRef>
              <c:f>Sheet1!$A$2:$A$4</c:f>
              <c:strCache>
                <c:ptCount val="3"/>
                <c:pt idx="0">
                  <c:v>ŚREDNIA LICZBA OSÓB</c:v>
                </c:pt>
                <c:pt idx="2">
                  <c:v>ŚREDNI CZAS OCZEKIWANIA</c:v>
                </c:pt>
              </c:strCache>
            </c:strRef>
          </c:cat>
          <c:val>
            <c:numRef>
              <c:f>Sheet1!$D$2:$D$4</c:f>
              <c:numCache>
                <c:formatCode>General</c:formatCode>
                <c:ptCount val="3"/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60"/>
        <c:overlap val="-60"/>
        <c:axId val="150138240"/>
        <c:axId val="150140032"/>
      </c:barChart>
      <c:catAx>
        <c:axId val="150138240"/>
        <c:scaling>
          <c:orientation val="maxMin"/>
        </c:scaling>
        <c:delete val="1"/>
        <c:axPos val="b"/>
        <c:majorTickMark val="out"/>
        <c:minorTickMark val="none"/>
        <c:tickLblPos val="none"/>
        <c:crossAx val="150140032"/>
        <c:crosses val="autoZero"/>
        <c:auto val="1"/>
        <c:lblAlgn val="ctr"/>
        <c:lblOffset val="100"/>
        <c:noMultiLvlLbl val="0"/>
      </c:catAx>
      <c:valAx>
        <c:axId val="150140032"/>
        <c:scaling>
          <c:orientation val="minMax"/>
          <c:max val="15"/>
          <c:min val="0"/>
        </c:scaling>
        <c:delete val="1"/>
        <c:axPos val="r"/>
        <c:numFmt formatCode="General" sourceLinked="1"/>
        <c:majorTickMark val="out"/>
        <c:minorTickMark val="none"/>
        <c:tickLblPos val="none"/>
        <c:crossAx val="150138240"/>
        <c:crosses val="autoZero"/>
        <c:crossBetween val="between"/>
      </c:valAx>
      <c:spPr>
        <a:noFill/>
        <a:ln w="25400">
          <a:noFill/>
        </a:ln>
      </c:spPr>
    </c:plotArea>
    <c:legend>
      <c:legendPos val="t"/>
      <c:layout>
        <c:manualLayout>
          <c:xMode val="edge"/>
          <c:yMode val="edge"/>
          <c:x val="0.15194431585256069"/>
          <c:y val="7.2600468758932141E-2"/>
          <c:w val="0.71113053531118531"/>
          <c:h val="0.21982221460012577"/>
        </c:manualLayout>
      </c:layout>
      <c:overlay val="0"/>
      <c:txPr>
        <a:bodyPr/>
        <a:lstStyle/>
        <a:p>
          <a:pPr>
            <a:defRPr sz="1100" b="1">
              <a:solidFill>
                <a:schemeClr val="tx1">
                  <a:lumMod val="50000"/>
                </a:schemeClr>
              </a:solidFill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007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3005780346820809"/>
          <c:y val="9.6774193548387274E-3"/>
          <c:w val="0.72138728323699419"/>
          <c:h val="0.99354838709677418"/>
        </c:manualLayout>
      </c:layout>
      <c:barChart>
        <c:barDir val="bar"/>
        <c:grouping val="clustered"/>
        <c:varyColors val="0"/>
        <c:ser>
          <c:idx val="3"/>
          <c:order val="0"/>
          <c:tx>
            <c:strRef>
              <c:f>Sheet1!$B$1</c:f>
              <c:strCache>
                <c:ptCount val="1"/>
                <c:pt idx="0">
                  <c:v>2013 (N=20)</c:v>
                </c:pt>
              </c:strCache>
            </c:strRef>
          </c:tx>
          <c:spPr>
            <a:solidFill>
              <a:schemeClr val="accent4"/>
            </a:solidFill>
            <a:ln w="11669">
              <a:noFill/>
              <a:prstDash val="solid"/>
            </a:ln>
          </c:spPr>
          <c:invertIfNegative val="0"/>
          <c:dLbls>
            <c:spPr>
              <a:noFill/>
              <a:ln w="23339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>
                        <a:lumMod val="50000"/>
                      </a:schemeClr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Sheet1!$A$2:$A$7</c:f>
              <c:strCache>
                <c:ptCount val="4"/>
                <c:pt idx="0">
                  <c:v>Wydał druk formularza / wniosku</c:v>
                </c:pt>
                <c:pt idx="1">
                  <c:v>Poinformował, gdzie znaleźć formularz / wniosek na terenie urzędu</c:v>
                </c:pt>
                <c:pt idx="2">
                  <c:v>Poinformował, że są one dostępne na stronie internetowej urzędu</c:v>
                </c:pt>
                <c:pt idx="3">
                  <c:v>Nie dotyczy</c:v>
                </c:pt>
              </c:strCache>
            </c:strRef>
          </c:cat>
          <c:val>
            <c:numRef>
              <c:f>Sheet1!$B$2:$B$7</c:f>
              <c:numCache>
                <c:formatCode>0%</c:formatCode>
                <c:ptCount val="5"/>
                <c:pt idx="0">
                  <c:v>0.35</c:v>
                </c:pt>
                <c:pt idx="1">
                  <c:v>0.5</c:v>
                </c:pt>
                <c:pt idx="2">
                  <c:v>0</c:v>
                </c:pt>
                <c:pt idx="3">
                  <c:v>0.15</c:v>
                </c:pt>
              </c:numCache>
            </c:numRef>
          </c:val>
        </c:ser>
        <c:ser>
          <c:idx val="4"/>
          <c:order val="1"/>
          <c:tx>
            <c:strRef>
              <c:f>Sheet1!$C$1</c:f>
              <c:strCache>
                <c:ptCount val="1"/>
                <c:pt idx="0">
                  <c:v>2012 (N=19)</c:v>
                </c:pt>
              </c:strCache>
            </c:strRef>
          </c:tx>
          <c:spPr>
            <a:solidFill>
              <a:schemeClr val="accent2"/>
            </a:solidFill>
            <a:ln w="23339">
              <a:noFill/>
            </a:ln>
          </c:spPr>
          <c:invertIfNegative val="0"/>
          <c:dLbls>
            <c:spPr>
              <a:noFill/>
              <a:ln w="23339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>
                        <a:lumMod val="50000"/>
                      </a:schemeClr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Sheet1!$A$2:$A$7</c:f>
              <c:strCache>
                <c:ptCount val="4"/>
                <c:pt idx="0">
                  <c:v>Wydał druk formularza / wniosku</c:v>
                </c:pt>
                <c:pt idx="1">
                  <c:v>Poinformował, gdzie znaleźć formularz / wniosek na terenie urzędu</c:v>
                </c:pt>
                <c:pt idx="2">
                  <c:v>Poinformował, że są one dostępne na stronie internetowej urzędu</c:v>
                </c:pt>
                <c:pt idx="3">
                  <c:v>Nie dotyczy</c:v>
                </c:pt>
              </c:strCache>
            </c:strRef>
          </c:cat>
          <c:val>
            <c:numRef>
              <c:f>Sheet1!$C$2:$C$7</c:f>
              <c:numCache>
                <c:formatCode>0%</c:formatCode>
                <c:ptCount val="5"/>
                <c:pt idx="0">
                  <c:v>0.47</c:v>
                </c:pt>
                <c:pt idx="1">
                  <c:v>0.32</c:v>
                </c:pt>
                <c:pt idx="2">
                  <c:v>0.05</c:v>
                </c:pt>
                <c:pt idx="3">
                  <c:v>0.16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2011 (N=20)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  <a:ln w="23339">
              <a:noFill/>
            </a:ln>
          </c:spPr>
          <c:invertIfNegative val="0"/>
          <c:dLbls>
            <c:spPr>
              <a:noFill/>
              <a:ln w="23339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>
                        <a:lumMod val="50000"/>
                      </a:schemeClr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Sheet1!$A$2:$A$7</c:f>
              <c:strCache>
                <c:ptCount val="4"/>
                <c:pt idx="0">
                  <c:v>Wydał druk formularza / wniosku</c:v>
                </c:pt>
                <c:pt idx="1">
                  <c:v>Poinformował, gdzie znaleźć formularz / wniosek na terenie urzędu</c:v>
                </c:pt>
                <c:pt idx="2">
                  <c:v>Poinformował, że są one dostępne na stronie internetowej urzędu</c:v>
                </c:pt>
                <c:pt idx="3">
                  <c:v>Nie dotyczy</c:v>
                </c:pt>
              </c:strCache>
            </c:strRef>
          </c:cat>
          <c:val>
            <c:numRef>
              <c:f>Sheet1!$D$2:$D$7</c:f>
              <c:numCache>
                <c:formatCode>0%</c:formatCode>
                <c:ptCount val="5"/>
                <c:pt idx="0">
                  <c:v>0.68</c:v>
                </c:pt>
                <c:pt idx="1">
                  <c:v>0.11</c:v>
                </c:pt>
                <c:pt idx="2">
                  <c:v>0</c:v>
                </c:pt>
                <c:pt idx="3">
                  <c:v>0.21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60"/>
        <c:axId val="150228352"/>
        <c:axId val="150246528"/>
      </c:barChart>
      <c:catAx>
        <c:axId val="150228352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one"/>
        <c:spPr>
          <a:ln w="2917">
            <a:solidFill>
              <a:schemeClr val="bg1"/>
            </a:solidFill>
            <a:prstDash val="solid"/>
          </a:ln>
        </c:spPr>
        <c:txPr>
          <a:bodyPr rot="0" vert="horz"/>
          <a:lstStyle/>
          <a:p>
            <a:pPr>
              <a:defRPr sz="1200" b="1" i="0" u="none" strike="noStrike" baseline="0">
                <a:solidFill>
                  <a:schemeClr val="bg1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50246528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50246528"/>
        <c:scaling>
          <c:orientation val="minMax"/>
          <c:max val="1"/>
          <c:min val="0"/>
        </c:scaling>
        <c:delete val="1"/>
        <c:axPos val="t"/>
        <c:numFmt formatCode="0%" sourceLinked="1"/>
        <c:majorTickMark val="out"/>
        <c:minorTickMark val="none"/>
        <c:tickLblPos val="none"/>
        <c:crossAx val="150228352"/>
        <c:crosses val="autoZero"/>
        <c:crossBetween val="between"/>
      </c:valAx>
      <c:spPr>
        <a:noFill/>
        <a:ln w="23339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103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6.97197608886862E-2"/>
          <c:y val="5.9422750424448369E-2"/>
          <c:w val="0.58692115679056589"/>
          <c:h val="0.79796264855687604"/>
        </c:manualLayout>
      </c:layout>
      <c:barChart>
        <c:barDir val="col"/>
        <c:grouping val="percentStack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Nie dotyczy</c:v>
                </c:pt>
              </c:strCache>
            </c:strRef>
          </c:tx>
          <c:spPr>
            <a:solidFill>
              <a:schemeClr val="tx1"/>
            </a:solidFill>
            <a:ln w="14887">
              <a:noFill/>
            </a:ln>
          </c:spPr>
          <c:invertIfNegative val="0"/>
          <c:dLbls>
            <c:spPr>
              <a:noFill/>
              <a:ln w="14887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bg1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Sheet1!$B$1:$E$1</c:f>
              <c:strCache>
                <c:ptCount val="3"/>
                <c:pt idx="0">
                  <c:v>2013 (N=20)</c:v>
                </c:pt>
                <c:pt idx="1">
                  <c:v>2012 (N=19)</c:v>
                </c:pt>
                <c:pt idx="2">
                  <c:v>2011 (N=19)</c:v>
                </c:pt>
              </c:strCache>
            </c:strRef>
          </c:cat>
          <c:val>
            <c:numRef>
              <c:f>Sheet1!$B$2:$E$2</c:f>
              <c:numCache>
                <c:formatCode>0%</c:formatCode>
                <c:ptCount val="3"/>
                <c:pt idx="1">
                  <c:v>0.16</c:v>
                </c:pt>
                <c:pt idx="2">
                  <c:v>0.16</c:v>
                </c:pt>
              </c:numCache>
            </c:numRef>
          </c:val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Nie</c:v>
                </c:pt>
              </c:strCache>
            </c:strRef>
          </c:tx>
          <c:spPr>
            <a:solidFill>
              <a:schemeClr val="accent1"/>
            </a:solidFill>
            <a:ln w="14887">
              <a:noFill/>
            </a:ln>
          </c:spPr>
          <c:invertIfNegative val="0"/>
          <c:dLbls>
            <c:dLbl>
              <c:idx val="0"/>
              <c:layout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/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 w="14887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bg1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Sheet1!$B$1:$E$1</c:f>
              <c:strCache>
                <c:ptCount val="3"/>
                <c:pt idx="0">
                  <c:v>2013 (N=20)</c:v>
                </c:pt>
                <c:pt idx="1">
                  <c:v>2012 (N=19)</c:v>
                </c:pt>
                <c:pt idx="2">
                  <c:v>2011 (N=19)</c:v>
                </c:pt>
              </c:strCache>
            </c:strRef>
          </c:cat>
          <c:val>
            <c:numRef>
              <c:f>Sheet1!$B$3:$E$3</c:f>
              <c:numCache>
                <c:formatCode>0%</c:formatCode>
                <c:ptCount val="3"/>
                <c:pt idx="0">
                  <c:v>0.6</c:v>
                </c:pt>
                <c:pt idx="1">
                  <c:v>0.42</c:v>
                </c:pt>
                <c:pt idx="2">
                  <c:v>0.47</c:v>
                </c:pt>
              </c:numCache>
            </c:numRef>
          </c:val>
        </c:ser>
        <c:ser>
          <c:idx val="2"/>
          <c:order val="2"/>
          <c:tx>
            <c:strRef>
              <c:f>Sheet1!$A$4</c:f>
              <c:strCache>
                <c:ptCount val="1"/>
                <c:pt idx="0">
                  <c:v>Tak</c:v>
                </c:pt>
              </c:strCache>
            </c:strRef>
          </c:tx>
          <c:spPr>
            <a:solidFill>
              <a:schemeClr val="accent2"/>
            </a:solidFill>
            <a:ln w="14887">
              <a:noFill/>
            </a:ln>
          </c:spPr>
          <c:invertIfNegative val="0"/>
          <c:dLbls>
            <c:dLbl>
              <c:idx val="0"/>
              <c:layout>
                <c:manualLayout>
                  <c:x val="1.0405225096348445E-2"/>
                  <c:y val="-1.7134391838927222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3.5644763556643947E-3"/>
                  <c:y val="-2.0699848061514346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 w="14887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rgbClr val="FFFFFF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Sheet1!$B$1:$E$1</c:f>
              <c:strCache>
                <c:ptCount val="3"/>
                <c:pt idx="0">
                  <c:v>2013 (N=20)</c:v>
                </c:pt>
                <c:pt idx="1">
                  <c:v>2012 (N=19)</c:v>
                </c:pt>
                <c:pt idx="2">
                  <c:v>2011 (N=19)</c:v>
                </c:pt>
              </c:strCache>
            </c:strRef>
          </c:cat>
          <c:val>
            <c:numRef>
              <c:f>Sheet1!$B$4:$E$4</c:f>
              <c:numCache>
                <c:formatCode>0%</c:formatCode>
                <c:ptCount val="3"/>
                <c:pt idx="0">
                  <c:v>0.4</c:v>
                </c:pt>
                <c:pt idx="1">
                  <c:v>0.42</c:v>
                </c:pt>
                <c:pt idx="2">
                  <c:v>0.37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20"/>
        <c:overlap val="100"/>
        <c:axId val="150384000"/>
        <c:axId val="150389888"/>
      </c:barChart>
      <c:catAx>
        <c:axId val="15038400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14887">
            <a:solidFill>
              <a:schemeClr val="bg1"/>
            </a:solidFill>
            <a:prstDash val="solid"/>
          </a:ln>
        </c:spPr>
        <c:txPr>
          <a:bodyPr rot="0" vert="horz"/>
          <a:lstStyle/>
          <a:p>
            <a:pPr>
              <a:defRPr sz="1200" b="1" i="0" u="none" strike="noStrike" baseline="0">
                <a:solidFill>
                  <a:schemeClr val="tx1">
                    <a:lumMod val="50000"/>
                  </a:schemeClr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50389888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50389888"/>
        <c:scaling>
          <c:orientation val="minMax"/>
        </c:scaling>
        <c:delete val="1"/>
        <c:axPos val="l"/>
        <c:numFmt formatCode="0%" sourceLinked="1"/>
        <c:majorTickMark val="out"/>
        <c:minorTickMark val="none"/>
        <c:tickLblPos val="none"/>
        <c:crossAx val="150384000"/>
        <c:crosses val="autoZero"/>
        <c:crossBetween val="between"/>
      </c:valAx>
      <c:spPr>
        <a:noFill/>
        <a:ln w="14887">
          <a:noFill/>
        </a:ln>
      </c:spPr>
    </c:plotArea>
    <c:legend>
      <c:legendPos val="r"/>
      <c:layout/>
      <c:overlay val="0"/>
      <c:spPr>
        <a:noFill/>
        <a:ln w="14887">
          <a:noFill/>
        </a:ln>
      </c:spPr>
      <c:txPr>
        <a:bodyPr/>
        <a:lstStyle/>
        <a:p>
          <a:pPr>
            <a:defRPr sz="1100" b="0" i="0" u="none" strike="noStrike" baseline="0">
              <a:solidFill>
                <a:schemeClr val="tx1">
                  <a:lumMod val="50000"/>
                </a:schemeClr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821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1534025374855845E-3"/>
          <c:y val="9.0163934426229511E-2"/>
          <c:w val="0.94925028835063441"/>
          <c:h val="0.9180327868852447"/>
        </c:manualLayout>
      </c:layout>
      <c:barChart>
        <c:barDir val="col"/>
        <c:grouping val="clustered"/>
        <c:varyColors val="0"/>
        <c:ser>
          <c:idx val="3"/>
          <c:order val="0"/>
          <c:tx>
            <c:strRef>
              <c:f>Sheet1!$B$1</c:f>
              <c:strCache>
                <c:ptCount val="1"/>
                <c:pt idx="0">
                  <c:v>2013 (N=20)</c:v>
                </c:pt>
              </c:strCache>
            </c:strRef>
          </c:tx>
          <c:spPr>
            <a:solidFill>
              <a:schemeClr val="accent4"/>
            </a:solidFill>
            <a:ln w="11625">
              <a:noFill/>
              <a:prstDash val="solid"/>
            </a:ln>
          </c:spPr>
          <c:invertIfNegative val="0"/>
          <c:dLbls>
            <c:delete val="1"/>
          </c:dLbls>
          <c:cat>
            <c:numRef>
              <c:f>Sheet1!$A$2:$A$4</c:f>
              <c:numCache>
                <c:formatCode>General</c:formatCode>
                <c:ptCount val="3"/>
              </c:numCache>
            </c:numRef>
          </c:cat>
          <c:val>
            <c:numRef>
              <c:f>Sheet1!$B$2:$B$4</c:f>
              <c:numCache>
                <c:formatCode>General</c:formatCode>
                <c:ptCount val="3"/>
              </c:numCache>
            </c:numRef>
          </c:val>
        </c:ser>
        <c:ser>
          <c:idx val="4"/>
          <c:order val="1"/>
          <c:tx>
            <c:strRef>
              <c:f>Sheet1!$C$1</c:f>
              <c:strCache>
                <c:ptCount val="1"/>
                <c:pt idx="0">
                  <c:v>2012 (N=19)</c:v>
                </c:pt>
              </c:strCache>
            </c:strRef>
          </c:tx>
          <c:spPr>
            <a:solidFill>
              <a:schemeClr val="accent2"/>
            </a:solidFill>
            <a:ln w="23250">
              <a:noFill/>
            </a:ln>
          </c:spPr>
          <c:invertIfNegative val="0"/>
          <c:dLbls>
            <c:delete val="1"/>
          </c:dLbls>
          <c:cat>
            <c:numRef>
              <c:f>Sheet1!$A$2:$A$4</c:f>
              <c:numCache>
                <c:formatCode>General</c:formatCode>
                <c:ptCount val="3"/>
              </c:numCache>
            </c:numRef>
          </c:cat>
          <c:val>
            <c:numRef>
              <c:f>Sheet1!$C$2:$C$4</c:f>
              <c:numCache>
                <c:formatCode>General</c:formatCode>
                <c:ptCount val="3"/>
              </c:numCache>
            </c:numRef>
          </c:val>
        </c:ser>
        <c:ser>
          <c:idx val="1"/>
          <c:order val="2"/>
          <c:tx>
            <c:strRef>
              <c:f>Sheet1!$D$1</c:f>
              <c:strCache>
                <c:ptCount val="1"/>
                <c:pt idx="0">
                  <c:v>2011 (N=19)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  <a:ln w="23250">
              <a:noFill/>
            </a:ln>
          </c:spPr>
          <c:invertIfNegative val="0"/>
          <c:dLbls>
            <c:delete val="1"/>
          </c:dLbls>
          <c:cat>
            <c:numRef>
              <c:f>Sheet1!$A$2:$A$4</c:f>
              <c:numCache>
                <c:formatCode>General</c:formatCode>
                <c:ptCount val="3"/>
              </c:numCache>
            </c:numRef>
          </c:cat>
          <c:val>
            <c:numRef>
              <c:f>Sheet1!$D$2:$D$4</c:f>
              <c:numCache>
                <c:formatCode>General</c:formatCode>
                <c:ptCount val="3"/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60"/>
        <c:overlap val="-60"/>
        <c:axId val="150467712"/>
        <c:axId val="150469248"/>
      </c:barChart>
      <c:catAx>
        <c:axId val="150467712"/>
        <c:scaling>
          <c:orientation val="maxMin"/>
        </c:scaling>
        <c:delete val="1"/>
        <c:axPos val="b"/>
        <c:numFmt formatCode="General" sourceLinked="1"/>
        <c:majorTickMark val="out"/>
        <c:minorTickMark val="none"/>
        <c:tickLblPos val="none"/>
        <c:crossAx val="150469248"/>
        <c:crosses val="autoZero"/>
        <c:auto val="1"/>
        <c:lblAlgn val="ctr"/>
        <c:lblOffset val="100"/>
        <c:noMultiLvlLbl val="0"/>
      </c:catAx>
      <c:valAx>
        <c:axId val="150469248"/>
        <c:scaling>
          <c:orientation val="minMax"/>
          <c:max val="15"/>
          <c:min val="0"/>
        </c:scaling>
        <c:delete val="1"/>
        <c:axPos val="r"/>
        <c:numFmt formatCode="General" sourceLinked="1"/>
        <c:majorTickMark val="out"/>
        <c:minorTickMark val="none"/>
        <c:tickLblPos val="none"/>
        <c:crossAx val="150467712"/>
        <c:crosses val="autoZero"/>
        <c:crossBetween val="between"/>
      </c:valAx>
      <c:spPr>
        <a:noFill/>
        <a:ln w="25400">
          <a:noFill/>
        </a:ln>
      </c:spPr>
    </c:plotArea>
    <c:legend>
      <c:legendPos val="t"/>
      <c:layout>
        <c:manualLayout>
          <c:xMode val="edge"/>
          <c:yMode val="edge"/>
          <c:x val="0.15194431585256069"/>
          <c:y val="7.2600468758932141E-2"/>
          <c:w val="0.71113053531118531"/>
          <c:h val="0.21982221460012577"/>
        </c:manualLayout>
      </c:layout>
      <c:overlay val="0"/>
      <c:txPr>
        <a:bodyPr/>
        <a:lstStyle/>
        <a:p>
          <a:pPr>
            <a:defRPr sz="1100" b="1">
              <a:solidFill>
                <a:schemeClr val="tx1">
                  <a:lumMod val="50000"/>
                </a:schemeClr>
              </a:solidFill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007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3005780346820809"/>
          <c:y val="9.6774193548387274E-3"/>
          <c:w val="0.72138728323699419"/>
          <c:h val="0.99354838709677418"/>
        </c:manualLayout>
      </c:layout>
      <c:barChart>
        <c:barDir val="bar"/>
        <c:grouping val="clustered"/>
        <c:varyColors val="0"/>
        <c:ser>
          <c:idx val="3"/>
          <c:order val="0"/>
          <c:tx>
            <c:strRef>
              <c:f>Sheet1!$B$1</c:f>
              <c:strCache>
                <c:ptCount val="1"/>
                <c:pt idx="0">
                  <c:v>2013 (N=20)</c:v>
                </c:pt>
              </c:strCache>
            </c:strRef>
          </c:tx>
          <c:spPr>
            <a:solidFill>
              <a:schemeClr val="accent4"/>
            </a:solidFill>
            <a:ln w="11669">
              <a:noFill/>
              <a:prstDash val="solid"/>
            </a:ln>
          </c:spPr>
          <c:invertIfNegative val="0"/>
          <c:dLbls>
            <c:spPr>
              <a:noFill/>
              <a:ln w="23339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>
                        <a:lumMod val="50000"/>
                      </a:schemeClr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Sheet1!$A$2:$A$7</c:f>
              <c:strCache>
                <c:ptCount val="4"/>
                <c:pt idx="0">
                  <c:v>Wyjaśniał sprawę „z głowy”</c:v>
                </c:pt>
                <c:pt idx="1">
                  <c:v>Posługiwał się papierowymi kartami informacyjnymi</c:v>
                </c:pt>
                <c:pt idx="2">
                  <c:v>Posługiwał się komputerem</c:v>
                </c:pt>
                <c:pt idx="3">
                  <c:v>Korzystał z pomocy innych urzędników</c:v>
                </c:pt>
              </c:strCache>
            </c:strRef>
          </c:cat>
          <c:val>
            <c:numRef>
              <c:f>Sheet1!$B$2:$B$7</c:f>
              <c:numCache>
                <c:formatCode>General</c:formatCode>
                <c:ptCount val="5"/>
                <c:pt idx="0" formatCode="0%">
                  <c:v>0.95</c:v>
                </c:pt>
                <c:pt idx="2" formatCode="0%">
                  <c:v>0.1</c:v>
                </c:pt>
                <c:pt idx="3" formatCode="0%">
                  <c:v>0.05</c:v>
                </c:pt>
              </c:numCache>
            </c:numRef>
          </c:val>
        </c:ser>
        <c:ser>
          <c:idx val="4"/>
          <c:order val="1"/>
          <c:tx>
            <c:strRef>
              <c:f>Sheet1!$C$1</c:f>
              <c:strCache>
                <c:ptCount val="1"/>
                <c:pt idx="0">
                  <c:v>2012 (N=19)</c:v>
                </c:pt>
              </c:strCache>
            </c:strRef>
          </c:tx>
          <c:spPr>
            <a:solidFill>
              <a:schemeClr val="accent2"/>
            </a:solidFill>
            <a:ln w="23339">
              <a:noFill/>
            </a:ln>
          </c:spPr>
          <c:invertIfNegative val="0"/>
          <c:dLbls>
            <c:spPr>
              <a:noFill/>
              <a:ln w="23339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>
                        <a:lumMod val="50000"/>
                      </a:schemeClr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Sheet1!$A$2:$A$7</c:f>
              <c:strCache>
                <c:ptCount val="4"/>
                <c:pt idx="0">
                  <c:v>Wyjaśniał sprawę „z głowy”</c:v>
                </c:pt>
                <c:pt idx="1">
                  <c:v>Posługiwał się papierowymi kartami informacyjnymi</c:v>
                </c:pt>
                <c:pt idx="2">
                  <c:v>Posługiwał się komputerem</c:v>
                </c:pt>
                <c:pt idx="3">
                  <c:v>Korzystał z pomocy innych urzędników</c:v>
                </c:pt>
              </c:strCache>
            </c:strRef>
          </c:cat>
          <c:val>
            <c:numRef>
              <c:f>Sheet1!$C$2:$C$7</c:f>
              <c:numCache>
                <c:formatCode>0%</c:formatCode>
                <c:ptCount val="5"/>
                <c:pt idx="0">
                  <c:v>0.84</c:v>
                </c:pt>
                <c:pt idx="1">
                  <c:v>0.05</c:v>
                </c:pt>
                <c:pt idx="2">
                  <c:v>0.11</c:v>
                </c:pt>
                <c:pt idx="3">
                  <c:v>0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2011 (N=19)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  <a:ln w="23339">
              <a:noFill/>
            </a:ln>
          </c:spPr>
          <c:invertIfNegative val="0"/>
          <c:dLbls>
            <c:spPr>
              <a:noFill/>
              <a:ln w="23339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>
                        <a:lumMod val="50000"/>
                      </a:schemeClr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Sheet1!$A$2:$A$7</c:f>
              <c:strCache>
                <c:ptCount val="4"/>
                <c:pt idx="0">
                  <c:v>Wyjaśniał sprawę „z głowy”</c:v>
                </c:pt>
                <c:pt idx="1">
                  <c:v>Posługiwał się papierowymi kartami informacyjnymi</c:v>
                </c:pt>
                <c:pt idx="2">
                  <c:v>Posługiwał się komputerem</c:v>
                </c:pt>
                <c:pt idx="3">
                  <c:v>Korzystał z pomocy innych urzędników</c:v>
                </c:pt>
              </c:strCache>
            </c:strRef>
          </c:cat>
          <c:val>
            <c:numRef>
              <c:f>Sheet1!$D$2:$D$7</c:f>
              <c:numCache>
                <c:formatCode>0%</c:formatCode>
                <c:ptCount val="5"/>
                <c:pt idx="0">
                  <c:v>1</c:v>
                </c:pt>
                <c:pt idx="1">
                  <c:v>0</c:v>
                </c:pt>
                <c:pt idx="2">
                  <c:v>0</c:v>
                </c:pt>
                <c:pt idx="3">
                  <c:v>0.05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60"/>
        <c:axId val="152249472"/>
        <c:axId val="152251008"/>
      </c:barChart>
      <c:catAx>
        <c:axId val="152249472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one"/>
        <c:spPr>
          <a:ln w="2917">
            <a:solidFill>
              <a:schemeClr val="bg1"/>
            </a:solidFill>
            <a:prstDash val="solid"/>
          </a:ln>
        </c:spPr>
        <c:txPr>
          <a:bodyPr rot="0" vert="horz"/>
          <a:lstStyle/>
          <a:p>
            <a:pPr>
              <a:defRPr sz="1200" b="1" i="0" u="none" strike="noStrike" baseline="0">
                <a:solidFill>
                  <a:schemeClr val="bg1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52251008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52251008"/>
        <c:scaling>
          <c:orientation val="minMax"/>
          <c:max val="1"/>
          <c:min val="0"/>
        </c:scaling>
        <c:delete val="1"/>
        <c:axPos val="t"/>
        <c:numFmt formatCode="0%" sourceLinked="1"/>
        <c:majorTickMark val="out"/>
        <c:minorTickMark val="none"/>
        <c:tickLblPos val="none"/>
        <c:crossAx val="152249472"/>
        <c:crosses val="autoZero"/>
        <c:crossBetween val="between"/>
      </c:valAx>
      <c:spPr>
        <a:noFill/>
        <a:ln w="23339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103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3005780346820809"/>
          <c:y val="9.6774193548387274E-3"/>
          <c:w val="0.72138728323699419"/>
          <c:h val="0.99354838709677418"/>
        </c:manualLayout>
      </c:layout>
      <c:barChart>
        <c:barDir val="bar"/>
        <c:grouping val="clustered"/>
        <c:varyColors val="0"/>
        <c:ser>
          <c:idx val="3"/>
          <c:order val="0"/>
          <c:tx>
            <c:strRef>
              <c:f>Sheet1!$B$1</c:f>
              <c:strCache>
                <c:ptCount val="1"/>
                <c:pt idx="0">
                  <c:v>2013 (N=20)</c:v>
                </c:pt>
              </c:strCache>
            </c:strRef>
          </c:tx>
          <c:spPr>
            <a:solidFill>
              <a:schemeClr val="accent4"/>
            </a:solidFill>
            <a:ln w="11669">
              <a:noFill/>
              <a:prstDash val="solid"/>
            </a:ln>
          </c:spPr>
          <c:invertIfNegative val="0"/>
          <c:dLbls>
            <c:dLbl>
              <c:idx val="3"/>
              <c:layout/>
              <c:spPr>
                <a:noFill/>
                <a:ln w="23339">
                  <a:noFill/>
                </a:ln>
              </c:spPr>
              <c:txPr>
                <a:bodyPr/>
                <a:lstStyle/>
                <a:p>
                  <a:pPr>
                    <a:defRPr sz="1100" b="0" i="0" u="none" strike="noStrike" baseline="0">
                      <a:solidFill>
                        <a:schemeClr val="bg1"/>
                      </a:solidFill>
                      <a:latin typeface="Arial"/>
                      <a:ea typeface="Arial"/>
                      <a:cs typeface="Arial"/>
                    </a:defRPr>
                  </a:pPr>
                  <a:endParaRPr lang="en-US"/>
                </a:p>
              </c:txPr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 w="23339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>
                        <a:lumMod val="50000"/>
                      </a:schemeClr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Sheet1!$A$2:$A$6</c:f>
              <c:strCache>
                <c:ptCount val="4"/>
                <c:pt idx="0">
                  <c:v> Dał Ci kartę informacyjną</c:v>
                </c:pt>
                <c:pt idx="1">
                  <c:v> Powiedział gdzie możesz znaleźć kartę informacyjną na terenie Urzędu</c:v>
                </c:pt>
                <c:pt idx="2">
                  <c:v> Powiedział, że taka karta informacyjna jest dostępna na stronie internetowej Urzędu</c:v>
                </c:pt>
                <c:pt idx="3">
                  <c:v> Nie wspomniał o karcie informacyjnej</c:v>
                </c:pt>
              </c:strCache>
            </c:strRef>
          </c:cat>
          <c:val>
            <c:numRef>
              <c:f>Sheet1!$B$2:$B$6</c:f>
              <c:numCache>
                <c:formatCode>0%</c:formatCode>
                <c:ptCount val="5"/>
                <c:pt idx="0">
                  <c:v>0.05</c:v>
                </c:pt>
                <c:pt idx="1">
                  <c:v>0.05</c:v>
                </c:pt>
                <c:pt idx="2">
                  <c:v>0</c:v>
                </c:pt>
                <c:pt idx="3">
                  <c:v>0.9</c:v>
                </c:pt>
              </c:numCache>
            </c:numRef>
          </c:val>
        </c:ser>
        <c:ser>
          <c:idx val="4"/>
          <c:order val="1"/>
          <c:tx>
            <c:strRef>
              <c:f>Sheet1!$C$1</c:f>
              <c:strCache>
                <c:ptCount val="1"/>
                <c:pt idx="0">
                  <c:v>2012 (N=19)</c:v>
                </c:pt>
              </c:strCache>
            </c:strRef>
          </c:tx>
          <c:spPr>
            <a:solidFill>
              <a:schemeClr val="accent2"/>
            </a:solidFill>
            <a:ln w="23339">
              <a:noFill/>
            </a:ln>
          </c:spPr>
          <c:invertIfNegative val="0"/>
          <c:dLbls>
            <c:spPr>
              <a:noFill/>
              <a:ln w="23339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>
                        <a:lumMod val="50000"/>
                      </a:schemeClr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Sheet1!$A$2:$A$6</c:f>
              <c:strCache>
                <c:ptCount val="4"/>
                <c:pt idx="0">
                  <c:v> Dał Ci kartę informacyjną</c:v>
                </c:pt>
                <c:pt idx="1">
                  <c:v> Powiedział gdzie możesz znaleźć kartę informacyjną na terenie Urzędu</c:v>
                </c:pt>
                <c:pt idx="2">
                  <c:v> Powiedział, że taka karta informacyjna jest dostępna na stronie internetowej Urzędu</c:v>
                </c:pt>
                <c:pt idx="3">
                  <c:v> Nie wspomniał o karcie informacyjnej</c:v>
                </c:pt>
              </c:strCache>
            </c:strRef>
          </c:cat>
          <c:val>
            <c:numRef>
              <c:f>Sheet1!$C$2:$C$6</c:f>
              <c:numCache>
                <c:formatCode>0%</c:formatCode>
                <c:ptCount val="5"/>
                <c:pt idx="0">
                  <c:v>0.21</c:v>
                </c:pt>
                <c:pt idx="1">
                  <c:v>0.21</c:v>
                </c:pt>
                <c:pt idx="2">
                  <c:v>0.05</c:v>
                </c:pt>
                <c:pt idx="3">
                  <c:v>0.57999999999999996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2011 (N=19)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  <a:ln w="23339">
              <a:noFill/>
            </a:ln>
          </c:spPr>
          <c:invertIfNegative val="0"/>
          <c:dLbls>
            <c:dLbl>
              <c:idx val="3"/>
              <c:layout/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 w="23339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>
                        <a:lumMod val="50000"/>
                      </a:schemeClr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Sheet1!$A$2:$A$6</c:f>
              <c:strCache>
                <c:ptCount val="4"/>
                <c:pt idx="0">
                  <c:v> Dał Ci kartę informacyjną</c:v>
                </c:pt>
                <c:pt idx="1">
                  <c:v> Powiedział gdzie możesz znaleźć kartę informacyjną na terenie Urzędu</c:v>
                </c:pt>
                <c:pt idx="2">
                  <c:v> Powiedział, że taka karta informacyjna jest dostępna na stronie internetowej Urzędu</c:v>
                </c:pt>
                <c:pt idx="3">
                  <c:v> Nie wspomniał o karcie informacyjnej</c:v>
                </c:pt>
              </c:strCache>
            </c:strRef>
          </c:cat>
          <c:val>
            <c:numRef>
              <c:f>Sheet1!$D$2:$D$6</c:f>
              <c:numCache>
                <c:formatCode>0%</c:formatCode>
                <c:ptCount val="5"/>
                <c:pt idx="0">
                  <c:v>0.05</c:v>
                </c:pt>
                <c:pt idx="1">
                  <c:v>0</c:v>
                </c:pt>
                <c:pt idx="2">
                  <c:v>0.05</c:v>
                </c:pt>
                <c:pt idx="3">
                  <c:v>0.89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60"/>
        <c:axId val="152347776"/>
        <c:axId val="152349312"/>
      </c:barChart>
      <c:catAx>
        <c:axId val="152347776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one"/>
        <c:spPr>
          <a:ln w="2917">
            <a:solidFill>
              <a:schemeClr val="bg1"/>
            </a:solidFill>
            <a:prstDash val="solid"/>
          </a:ln>
        </c:spPr>
        <c:txPr>
          <a:bodyPr rot="0" vert="horz"/>
          <a:lstStyle/>
          <a:p>
            <a:pPr>
              <a:defRPr sz="1200" b="1" i="0" u="none" strike="noStrike" baseline="0">
                <a:solidFill>
                  <a:schemeClr val="bg1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52349312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52349312"/>
        <c:scaling>
          <c:orientation val="minMax"/>
          <c:max val="1.05"/>
          <c:min val="0"/>
        </c:scaling>
        <c:delete val="1"/>
        <c:axPos val="t"/>
        <c:numFmt formatCode="0%" sourceLinked="1"/>
        <c:majorTickMark val="out"/>
        <c:minorTickMark val="none"/>
        <c:tickLblPos val="none"/>
        <c:crossAx val="152347776"/>
        <c:crosses val="autoZero"/>
        <c:crossBetween val="between"/>
      </c:valAx>
      <c:spPr>
        <a:noFill/>
        <a:ln w="23339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103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1534025374855845E-3"/>
          <c:y val="9.0163934426229511E-2"/>
          <c:w val="0.94925028835063441"/>
          <c:h val="0.9180327868852447"/>
        </c:manualLayout>
      </c:layout>
      <c:barChart>
        <c:barDir val="col"/>
        <c:grouping val="clustered"/>
        <c:varyColors val="0"/>
        <c:ser>
          <c:idx val="3"/>
          <c:order val="0"/>
          <c:tx>
            <c:strRef>
              <c:f>Sheet1!$B$1</c:f>
              <c:strCache>
                <c:ptCount val="1"/>
                <c:pt idx="0">
                  <c:v>2013 (N=20)</c:v>
                </c:pt>
              </c:strCache>
            </c:strRef>
          </c:tx>
          <c:spPr>
            <a:solidFill>
              <a:schemeClr val="accent4"/>
            </a:solidFill>
            <a:ln w="11625">
              <a:noFill/>
              <a:prstDash val="solid"/>
            </a:ln>
          </c:spPr>
          <c:invertIfNegative val="0"/>
          <c:dLbls>
            <c:delete val="1"/>
          </c:dLbls>
          <c:cat>
            <c:strRef>
              <c:f>Sheet1!$A$2:$A$4</c:f>
              <c:strCache>
                <c:ptCount val="3"/>
                <c:pt idx="0">
                  <c:v>ŚREDNIA LICZBA OSÓB</c:v>
                </c:pt>
                <c:pt idx="2">
                  <c:v>ŚREDNI CZAS OCZEKIWANIA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</c:numCache>
            </c:numRef>
          </c:val>
        </c:ser>
        <c:ser>
          <c:idx val="4"/>
          <c:order val="1"/>
          <c:tx>
            <c:strRef>
              <c:f>Sheet1!$C$1</c:f>
              <c:strCache>
                <c:ptCount val="1"/>
                <c:pt idx="0">
                  <c:v>2012 (N=19)</c:v>
                </c:pt>
              </c:strCache>
            </c:strRef>
          </c:tx>
          <c:spPr>
            <a:solidFill>
              <a:schemeClr val="accent2"/>
            </a:solidFill>
            <a:ln w="23250">
              <a:noFill/>
            </a:ln>
          </c:spPr>
          <c:invertIfNegative val="0"/>
          <c:dLbls>
            <c:delete val="1"/>
          </c:dLbls>
          <c:cat>
            <c:strRef>
              <c:f>Sheet1!$A$2:$A$4</c:f>
              <c:strCache>
                <c:ptCount val="3"/>
                <c:pt idx="0">
                  <c:v>ŚREDNIA LICZBA OSÓB</c:v>
                </c:pt>
                <c:pt idx="2">
                  <c:v>ŚREDNI CZAS OCZEKIWANIA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</c:numCache>
            </c:numRef>
          </c:val>
        </c:ser>
        <c:ser>
          <c:idx val="1"/>
          <c:order val="2"/>
          <c:tx>
            <c:strRef>
              <c:f>Sheet1!$D$1</c:f>
              <c:strCache>
                <c:ptCount val="1"/>
                <c:pt idx="0">
                  <c:v>2011 (N=19)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  <a:ln w="23250">
              <a:noFill/>
            </a:ln>
          </c:spPr>
          <c:invertIfNegative val="0"/>
          <c:dLbls>
            <c:delete val="1"/>
          </c:dLbls>
          <c:cat>
            <c:strRef>
              <c:f>Sheet1!$A$2:$A$4</c:f>
              <c:strCache>
                <c:ptCount val="3"/>
                <c:pt idx="0">
                  <c:v>ŚREDNIA LICZBA OSÓB</c:v>
                </c:pt>
                <c:pt idx="2">
                  <c:v>ŚREDNI CZAS OCZEKIWANIA</c:v>
                </c:pt>
              </c:strCache>
            </c:strRef>
          </c:cat>
          <c:val>
            <c:numRef>
              <c:f>Sheet1!$D$2:$D$4</c:f>
              <c:numCache>
                <c:formatCode>General</c:formatCode>
                <c:ptCount val="3"/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60"/>
        <c:overlap val="-60"/>
        <c:axId val="149614976"/>
        <c:axId val="149616512"/>
      </c:barChart>
      <c:catAx>
        <c:axId val="149614976"/>
        <c:scaling>
          <c:orientation val="maxMin"/>
        </c:scaling>
        <c:delete val="1"/>
        <c:axPos val="b"/>
        <c:majorTickMark val="out"/>
        <c:minorTickMark val="none"/>
        <c:tickLblPos val="none"/>
        <c:crossAx val="149616512"/>
        <c:crosses val="autoZero"/>
        <c:auto val="1"/>
        <c:lblAlgn val="ctr"/>
        <c:lblOffset val="100"/>
        <c:noMultiLvlLbl val="0"/>
      </c:catAx>
      <c:valAx>
        <c:axId val="149616512"/>
        <c:scaling>
          <c:orientation val="minMax"/>
          <c:max val="15"/>
          <c:min val="0"/>
        </c:scaling>
        <c:delete val="1"/>
        <c:axPos val="r"/>
        <c:numFmt formatCode="General" sourceLinked="1"/>
        <c:majorTickMark val="out"/>
        <c:minorTickMark val="none"/>
        <c:tickLblPos val="none"/>
        <c:crossAx val="149614976"/>
        <c:crosses val="autoZero"/>
        <c:crossBetween val="between"/>
      </c:valAx>
      <c:spPr>
        <a:noFill/>
        <a:ln w="25400">
          <a:noFill/>
        </a:ln>
      </c:spPr>
    </c:plotArea>
    <c:legend>
      <c:legendPos val="t"/>
      <c:layout>
        <c:manualLayout>
          <c:xMode val="edge"/>
          <c:yMode val="edge"/>
          <c:x val="0.15194431585256069"/>
          <c:y val="7.2600468758932141E-2"/>
          <c:w val="0.71113053531118531"/>
          <c:h val="0.21982221460012577"/>
        </c:manualLayout>
      </c:layout>
      <c:overlay val="0"/>
      <c:txPr>
        <a:bodyPr/>
        <a:lstStyle/>
        <a:p>
          <a:pPr>
            <a:defRPr sz="1100" b="1">
              <a:solidFill>
                <a:schemeClr val="tx1">
                  <a:lumMod val="50000"/>
                </a:schemeClr>
              </a:solidFill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007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3005780346820809"/>
          <c:y val="9.6774193548387274E-3"/>
          <c:w val="0.72138728323699419"/>
          <c:h val="0.99354838709677418"/>
        </c:manualLayout>
      </c:layout>
      <c:barChart>
        <c:barDir val="bar"/>
        <c:grouping val="clustered"/>
        <c:varyColors val="0"/>
        <c:ser>
          <c:idx val="3"/>
          <c:order val="0"/>
          <c:tx>
            <c:strRef>
              <c:f>Sheet1!$B$1</c:f>
              <c:strCache>
                <c:ptCount val="1"/>
                <c:pt idx="0">
                  <c:v>2013 (N=20)</c:v>
                </c:pt>
              </c:strCache>
            </c:strRef>
          </c:tx>
          <c:spPr>
            <a:solidFill>
              <a:schemeClr val="accent4"/>
            </a:solidFill>
            <a:ln w="11669">
              <a:noFill/>
              <a:prstDash val="solid"/>
            </a:ln>
          </c:spPr>
          <c:invertIfNegative val="0"/>
          <c:dLbls>
            <c:spPr>
              <a:noFill/>
              <a:ln w="23339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>
                        <a:lumMod val="50000"/>
                      </a:schemeClr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Sheet1!$A$2:$A$6</c:f>
              <c:strCache>
                <c:ptCount val="5"/>
                <c:pt idx="0">
                  <c:v>Wymagane dokumenty</c:v>
                </c:pt>
                <c:pt idx="1">
                  <c:v>Wymagane opłaty/brak opłat</c:v>
                </c:pt>
                <c:pt idx="2">
                  <c:v>Miejsce złożenia dokumentów</c:v>
                </c:pt>
                <c:pt idx="3">
                  <c:v>Termin odpowiedzi (czas oczekiwania na rozpatrzenie)</c:v>
                </c:pt>
                <c:pt idx="4">
                  <c:v>Audytor o wszystko musiał dopytać</c:v>
                </c:pt>
              </c:strCache>
            </c:strRef>
          </c:cat>
          <c:val>
            <c:numRef>
              <c:f>Sheet1!$B$2:$B$6</c:f>
              <c:numCache>
                <c:formatCode>0%</c:formatCode>
                <c:ptCount val="5"/>
                <c:pt idx="0">
                  <c:v>1</c:v>
                </c:pt>
                <c:pt idx="1">
                  <c:v>0.5</c:v>
                </c:pt>
                <c:pt idx="2">
                  <c:v>0.35</c:v>
                </c:pt>
                <c:pt idx="3">
                  <c:v>0.55000000000000004</c:v>
                </c:pt>
                <c:pt idx="4">
                  <c:v>0.05</c:v>
                </c:pt>
              </c:numCache>
            </c:numRef>
          </c:val>
        </c:ser>
        <c:ser>
          <c:idx val="4"/>
          <c:order val="1"/>
          <c:tx>
            <c:strRef>
              <c:f>Sheet1!$C$1</c:f>
              <c:strCache>
                <c:ptCount val="1"/>
                <c:pt idx="0">
                  <c:v>2012 (N=19)</c:v>
                </c:pt>
              </c:strCache>
            </c:strRef>
          </c:tx>
          <c:spPr>
            <a:solidFill>
              <a:schemeClr val="accent2"/>
            </a:solidFill>
            <a:ln w="23339">
              <a:noFill/>
            </a:ln>
          </c:spPr>
          <c:invertIfNegative val="0"/>
          <c:dLbls>
            <c:spPr>
              <a:noFill/>
              <a:ln w="23339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>
                        <a:lumMod val="50000"/>
                      </a:schemeClr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Sheet1!$A$2:$A$6</c:f>
              <c:strCache>
                <c:ptCount val="5"/>
                <c:pt idx="0">
                  <c:v>Wymagane dokumenty</c:v>
                </c:pt>
                <c:pt idx="1">
                  <c:v>Wymagane opłaty/brak opłat</c:v>
                </c:pt>
                <c:pt idx="2">
                  <c:v>Miejsce złożenia dokumentów</c:v>
                </c:pt>
                <c:pt idx="3">
                  <c:v>Termin odpowiedzi (czas oczekiwania na rozpatrzenie)</c:v>
                </c:pt>
                <c:pt idx="4">
                  <c:v>Audytor o wszystko musiał dopytać</c:v>
                </c:pt>
              </c:strCache>
            </c:strRef>
          </c:cat>
          <c:val>
            <c:numRef>
              <c:f>Sheet1!$C$2:$C$6</c:f>
              <c:numCache>
                <c:formatCode>0%</c:formatCode>
                <c:ptCount val="5"/>
                <c:pt idx="0">
                  <c:v>0.74</c:v>
                </c:pt>
                <c:pt idx="1">
                  <c:v>0.63</c:v>
                </c:pt>
                <c:pt idx="2">
                  <c:v>0.63</c:v>
                </c:pt>
                <c:pt idx="3">
                  <c:v>0.37</c:v>
                </c:pt>
                <c:pt idx="4">
                  <c:v>0.11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2011 (N=19)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  <a:ln w="23339">
              <a:noFill/>
            </a:ln>
          </c:spPr>
          <c:invertIfNegative val="0"/>
          <c:dLbls>
            <c:spPr>
              <a:noFill/>
              <a:ln w="23339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>
                        <a:lumMod val="50000"/>
                      </a:schemeClr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Sheet1!$A$2:$A$6</c:f>
              <c:strCache>
                <c:ptCount val="5"/>
                <c:pt idx="0">
                  <c:v>Wymagane dokumenty</c:v>
                </c:pt>
                <c:pt idx="1">
                  <c:v>Wymagane opłaty/brak opłat</c:v>
                </c:pt>
                <c:pt idx="2">
                  <c:v>Miejsce złożenia dokumentów</c:v>
                </c:pt>
                <c:pt idx="3">
                  <c:v>Termin odpowiedzi (czas oczekiwania na rozpatrzenie)</c:v>
                </c:pt>
                <c:pt idx="4">
                  <c:v>Audytor o wszystko musiał dopytać</c:v>
                </c:pt>
              </c:strCache>
            </c:strRef>
          </c:cat>
          <c:val>
            <c:numRef>
              <c:f>Sheet1!$D$2:$D$6</c:f>
              <c:numCache>
                <c:formatCode>0%</c:formatCode>
                <c:ptCount val="5"/>
                <c:pt idx="0">
                  <c:v>0.95</c:v>
                </c:pt>
                <c:pt idx="1">
                  <c:v>0.47</c:v>
                </c:pt>
                <c:pt idx="2">
                  <c:v>0.63</c:v>
                </c:pt>
                <c:pt idx="3">
                  <c:v>0.37</c:v>
                </c:pt>
                <c:pt idx="4">
                  <c:v>0.05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60"/>
        <c:axId val="152483328"/>
        <c:axId val="152605056"/>
      </c:barChart>
      <c:catAx>
        <c:axId val="152483328"/>
        <c:scaling>
          <c:orientation val="maxMin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ln w="2917">
            <a:solidFill>
              <a:schemeClr val="bg1"/>
            </a:solidFill>
            <a:prstDash val="solid"/>
          </a:ln>
        </c:spPr>
        <c:txPr>
          <a:bodyPr rot="0" vert="horz"/>
          <a:lstStyle/>
          <a:p>
            <a:pPr>
              <a:defRPr sz="1200" b="1" i="0" u="none" strike="noStrike" baseline="0">
                <a:solidFill>
                  <a:schemeClr val="tx1">
                    <a:lumMod val="50000"/>
                  </a:schemeClr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52605056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52605056"/>
        <c:scaling>
          <c:orientation val="minMax"/>
          <c:min val="0"/>
        </c:scaling>
        <c:delete val="1"/>
        <c:axPos val="t"/>
        <c:numFmt formatCode="0%" sourceLinked="1"/>
        <c:majorTickMark val="out"/>
        <c:minorTickMark val="none"/>
        <c:tickLblPos val="none"/>
        <c:crossAx val="152483328"/>
        <c:crosses val="autoZero"/>
        <c:crossBetween val="between"/>
      </c:valAx>
      <c:spPr>
        <a:noFill/>
        <a:ln w="23339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103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1534025374855845E-3"/>
          <c:y val="9.0163934426229511E-2"/>
          <c:w val="0.94925028835063441"/>
          <c:h val="0.9180327868852447"/>
        </c:manualLayout>
      </c:layout>
      <c:barChart>
        <c:barDir val="col"/>
        <c:grouping val="clustered"/>
        <c:varyColors val="0"/>
        <c:ser>
          <c:idx val="3"/>
          <c:order val="0"/>
          <c:tx>
            <c:strRef>
              <c:f>Sheet1!$B$1</c:f>
              <c:strCache>
                <c:ptCount val="1"/>
                <c:pt idx="0">
                  <c:v>2013 (N=20)</c:v>
                </c:pt>
              </c:strCache>
            </c:strRef>
          </c:tx>
          <c:spPr>
            <a:solidFill>
              <a:schemeClr val="accent4"/>
            </a:solidFill>
            <a:ln w="11625">
              <a:noFill/>
              <a:prstDash val="solid"/>
            </a:ln>
          </c:spPr>
          <c:invertIfNegative val="0"/>
          <c:dLbls>
            <c:delete val="1"/>
          </c:dLbls>
          <c:cat>
            <c:strRef>
              <c:f>Sheet1!$A$2:$A$4</c:f>
              <c:strCache>
                <c:ptCount val="3"/>
                <c:pt idx="0">
                  <c:v>ŚREDNIA LICZBA OSÓB</c:v>
                </c:pt>
                <c:pt idx="2">
                  <c:v>ŚREDNI CZAS OCZEKIWANIA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 formatCode="0.0">
                  <c:v>0.1</c:v>
                </c:pt>
                <c:pt idx="2" formatCode="0.0">
                  <c:v>0.1</c:v>
                </c:pt>
              </c:numCache>
            </c:numRef>
          </c:val>
        </c:ser>
        <c:ser>
          <c:idx val="4"/>
          <c:order val="1"/>
          <c:tx>
            <c:strRef>
              <c:f>Sheet1!$C$1</c:f>
              <c:strCache>
                <c:ptCount val="1"/>
                <c:pt idx="0">
                  <c:v>2012 (N=20)</c:v>
                </c:pt>
              </c:strCache>
            </c:strRef>
          </c:tx>
          <c:spPr>
            <a:solidFill>
              <a:schemeClr val="accent2"/>
            </a:solidFill>
            <a:ln w="23250">
              <a:noFill/>
            </a:ln>
          </c:spPr>
          <c:invertIfNegative val="0"/>
          <c:dLbls>
            <c:delete val="1"/>
          </c:dLbls>
          <c:cat>
            <c:strRef>
              <c:f>Sheet1!$A$2:$A$4</c:f>
              <c:strCache>
                <c:ptCount val="3"/>
                <c:pt idx="0">
                  <c:v>ŚREDNIA LICZBA OSÓB</c:v>
                </c:pt>
                <c:pt idx="2">
                  <c:v>ŚREDNI CZAS OCZEKIWANIA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 formatCode="0.0">
                  <c:v>1.5</c:v>
                </c:pt>
                <c:pt idx="2" formatCode="0.0">
                  <c:v>4.9000000000000004</c:v>
                </c:pt>
              </c:numCache>
            </c:numRef>
          </c:val>
        </c:ser>
        <c:ser>
          <c:idx val="1"/>
          <c:order val="2"/>
          <c:tx>
            <c:strRef>
              <c:f>Sheet1!$D$1</c:f>
              <c:strCache>
                <c:ptCount val="1"/>
                <c:pt idx="0">
                  <c:v>2011 (N=20)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  <a:ln w="23250">
              <a:noFill/>
            </a:ln>
          </c:spPr>
          <c:invertIfNegative val="0"/>
          <c:dLbls>
            <c:delete val="1"/>
          </c:dLbls>
          <c:cat>
            <c:strRef>
              <c:f>Sheet1!$A$2:$A$4</c:f>
              <c:strCache>
                <c:ptCount val="3"/>
                <c:pt idx="0">
                  <c:v>ŚREDNIA LICZBA OSÓB</c:v>
                </c:pt>
                <c:pt idx="2">
                  <c:v>ŚREDNI CZAS OCZEKIWANIA</c:v>
                </c:pt>
              </c:strCache>
            </c:strRef>
          </c:cat>
          <c:val>
            <c:numRef>
              <c:f>Sheet1!$D$2:$D$4</c:f>
              <c:numCache>
                <c:formatCode>General</c:formatCode>
                <c:ptCount val="3"/>
                <c:pt idx="0" formatCode="0.0">
                  <c:v>1.4</c:v>
                </c:pt>
                <c:pt idx="2" formatCode="0.0">
                  <c:v>3.05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60"/>
        <c:overlap val="-60"/>
        <c:axId val="189936000"/>
        <c:axId val="189937536"/>
      </c:barChart>
      <c:catAx>
        <c:axId val="189936000"/>
        <c:scaling>
          <c:orientation val="maxMin"/>
        </c:scaling>
        <c:delete val="1"/>
        <c:axPos val="b"/>
        <c:majorTickMark val="out"/>
        <c:minorTickMark val="none"/>
        <c:tickLblPos val="none"/>
        <c:crossAx val="189937536"/>
        <c:crosses val="autoZero"/>
        <c:auto val="1"/>
        <c:lblAlgn val="ctr"/>
        <c:lblOffset val="100"/>
        <c:noMultiLvlLbl val="0"/>
      </c:catAx>
      <c:valAx>
        <c:axId val="189937536"/>
        <c:scaling>
          <c:orientation val="minMax"/>
          <c:max val="15"/>
          <c:min val="0"/>
        </c:scaling>
        <c:delete val="1"/>
        <c:axPos val="r"/>
        <c:numFmt formatCode="0.0" sourceLinked="1"/>
        <c:majorTickMark val="out"/>
        <c:minorTickMark val="none"/>
        <c:tickLblPos val="none"/>
        <c:crossAx val="189936000"/>
        <c:crosses val="autoZero"/>
        <c:crossBetween val="between"/>
      </c:valAx>
      <c:spPr>
        <a:noFill/>
        <a:ln w="25400">
          <a:noFill/>
        </a:ln>
      </c:spPr>
    </c:plotArea>
    <c:legend>
      <c:legendPos val="t"/>
      <c:layout>
        <c:manualLayout>
          <c:xMode val="edge"/>
          <c:yMode val="edge"/>
          <c:x val="0.15194431585256069"/>
          <c:y val="7.2600468758932141E-2"/>
          <c:w val="0.71113053531118531"/>
          <c:h val="0.21982221460012577"/>
        </c:manualLayout>
      </c:layout>
      <c:overlay val="0"/>
      <c:txPr>
        <a:bodyPr/>
        <a:lstStyle/>
        <a:p>
          <a:pPr>
            <a:defRPr sz="1100" b="1">
              <a:solidFill>
                <a:schemeClr val="tx1">
                  <a:lumMod val="50000"/>
                </a:schemeClr>
              </a:solidFill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007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3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1534025374855845E-3"/>
          <c:y val="9.0163934426229511E-2"/>
          <c:w val="0.94925028835063441"/>
          <c:h val="0.9180327868852447"/>
        </c:manualLayout>
      </c:layout>
      <c:barChart>
        <c:barDir val="col"/>
        <c:grouping val="clustered"/>
        <c:varyColors val="0"/>
        <c:ser>
          <c:idx val="3"/>
          <c:order val="0"/>
          <c:tx>
            <c:strRef>
              <c:f>Sheet1!$B$1</c:f>
              <c:strCache>
                <c:ptCount val="1"/>
                <c:pt idx="0">
                  <c:v>2013 (N=20)</c:v>
                </c:pt>
              </c:strCache>
            </c:strRef>
          </c:tx>
          <c:spPr>
            <a:solidFill>
              <a:schemeClr val="accent4"/>
            </a:solidFill>
            <a:ln w="11625">
              <a:noFill/>
              <a:prstDash val="solid"/>
            </a:ln>
          </c:spPr>
          <c:invertIfNegative val="0"/>
          <c:dLbls>
            <c:delete val="1"/>
          </c:dLbls>
          <c:cat>
            <c:strRef>
              <c:f>Sheet1!$A$2:$A$4</c:f>
              <c:strCache>
                <c:ptCount val="3"/>
                <c:pt idx="0">
                  <c:v>ŚREDNIA LICZBA OSÓB</c:v>
                </c:pt>
                <c:pt idx="2">
                  <c:v>ŚREDNI CZAS OCZEKIWANIA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</c:numCache>
            </c:numRef>
          </c:val>
        </c:ser>
        <c:ser>
          <c:idx val="4"/>
          <c:order val="1"/>
          <c:tx>
            <c:strRef>
              <c:f>Sheet1!$C$1</c:f>
              <c:strCache>
                <c:ptCount val="1"/>
                <c:pt idx="0">
                  <c:v>2012 (N=19)</c:v>
                </c:pt>
              </c:strCache>
            </c:strRef>
          </c:tx>
          <c:spPr>
            <a:solidFill>
              <a:schemeClr val="accent2"/>
            </a:solidFill>
            <a:ln w="23250">
              <a:noFill/>
            </a:ln>
          </c:spPr>
          <c:invertIfNegative val="0"/>
          <c:dLbls>
            <c:delete val="1"/>
          </c:dLbls>
          <c:cat>
            <c:strRef>
              <c:f>Sheet1!$A$2:$A$4</c:f>
              <c:strCache>
                <c:ptCount val="3"/>
                <c:pt idx="0">
                  <c:v>ŚREDNIA LICZBA OSÓB</c:v>
                </c:pt>
                <c:pt idx="2">
                  <c:v>ŚREDNI CZAS OCZEKIWANIA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</c:numCache>
            </c:numRef>
          </c:val>
        </c:ser>
        <c:ser>
          <c:idx val="1"/>
          <c:order val="2"/>
          <c:tx>
            <c:strRef>
              <c:f>Sheet1!$D$1</c:f>
              <c:strCache>
                <c:ptCount val="1"/>
                <c:pt idx="0">
                  <c:v>2011 (N=19)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  <a:ln w="23250">
              <a:noFill/>
            </a:ln>
          </c:spPr>
          <c:invertIfNegative val="0"/>
          <c:dLbls>
            <c:delete val="1"/>
          </c:dLbls>
          <c:cat>
            <c:strRef>
              <c:f>Sheet1!$A$2:$A$4</c:f>
              <c:strCache>
                <c:ptCount val="3"/>
                <c:pt idx="0">
                  <c:v>ŚREDNIA LICZBA OSÓB</c:v>
                </c:pt>
                <c:pt idx="2">
                  <c:v>ŚREDNI CZAS OCZEKIWANIA</c:v>
                </c:pt>
              </c:strCache>
            </c:strRef>
          </c:cat>
          <c:val>
            <c:numRef>
              <c:f>Sheet1!$D$2:$D$4</c:f>
              <c:numCache>
                <c:formatCode>General</c:formatCode>
                <c:ptCount val="3"/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60"/>
        <c:overlap val="-60"/>
        <c:axId val="162168832"/>
        <c:axId val="162170368"/>
      </c:barChart>
      <c:catAx>
        <c:axId val="162168832"/>
        <c:scaling>
          <c:orientation val="maxMin"/>
        </c:scaling>
        <c:delete val="1"/>
        <c:axPos val="b"/>
        <c:majorTickMark val="out"/>
        <c:minorTickMark val="none"/>
        <c:tickLblPos val="none"/>
        <c:crossAx val="162170368"/>
        <c:crosses val="autoZero"/>
        <c:auto val="1"/>
        <c:lblAlgn val="ctr"/>
        <c:lblOffset val="100"/>
        <c:noMultiLvlLbl val="0"/>
      </c:catAx>
      <c:valAx>
        <c:axId val="162170368"/>
        <c:scaling>
          <c:orientation val="minMax"/>
          <c:max val="15"/>
          <c:min val="0"/>
        </c:scaling>
        <c:delete val="1"/>
        <c:axPos val="r"/>
        <c:numFmt formatCode="General" sourceLinked="1"/>
        <c:majorTickMark val="out"/>
        <c:minorTickMark val="none"/>
        <c:tickLblPos val="none"/>
        <c:crossAx val="162168832"/>
        <c:crosses val="autoZero"/>
        <c:crossBetween val="between"/>
      </c:valAx>
      <c:spPr>
        <a:noFill/>
        <a:ln w="25400">
          <a:noFill/>
        </a:ln>
      </c:spPr>
    </c:plotArea>
    <c:legend>
      <c:legendPos val="t"/>
      <c:layout>
        <c:manualLayout>
          <c:xMode val="edge"/>
          <c:yMode val="edge"/>
          <c:x val="0.15194431585256069"/>
          <c:y val="7.2600468758932141E-2"/>
          <c:w val="0.71113053531118531"/>
          <c:h val="0.21982221460012577"/>
        </c:manualLayout>
      </c:layout>
      <c:overlay val="0"/>
      <c:txPr>
        <a:bodyPr/>
        <a:lstStyle/>
        <a:p>
          <a:pPr>
            <a:defRPr sz="1100" b="1">
              <a:solidFill>
                <a:schemeClr val="tx1">
                  <a:lumMod val="50000"/>
                </a:schemeClr>
              </a:solidFill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007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3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1534025374855845E-3"/>
          <c:y val="9.0163934426229511E-2"/>
          <c:w val="0.94925028835063441"/>
          <c:h val="0.9180327868852447"/>
        </c:manualLayout>
      </c:layout>
      <c:barChart>
        <c:barDir val="col"/>
        <c:grouping val="clustered"/>
        <c:varyColors val="0"/>
        <c:ser>
          <c:idx val="3"/>
          <c:order val="0"/>
          <c:tx>
            <c:strRef>
              <c:f>Sheet1!$B$1</c:f>
              <c:strCache>
                <c:ptCount val="1"/>
                <c:pt idx="0">
                  <c:v>2013 (N=17)</c:v>
                </c:pt>
              </c:strCache>
            </c:strRef>
          </c:tx>
          <c:spPr>
            <a:solidFill>
              <a:schemeClr val="accent4"/>
            </a:solidFill>
            <a:ln w="11625">
              <a:noFill/>
              <a:prstDash val="solid"/>
            </a:ln>
          </c:spPr>
          <c:invertIfNegative val="0"/>
          <c:dLbls>
            <c:delete val="1"/>
          </c:dLbls>
          <c:cat>
            <c:strRef>
              <c:f>Sheet1!$A$2:$A$4</c:f>
              <c:strCache>
                <c:ptCount val="3"/>
                <c:pt idx="0">
                  <c:v>ŚREDNIA LICZBA OSÓB</c:v>
                </c:pt>
                <c:pt idx="2">
                  <c:v>ŚREDNI CZAS OCZEKIWANIA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</c:numCache>
            </c:numRef>
          </c:val>
        </c:ser>
        <c:ser>
          <c:idx val="4"/>
          <c:order val="1"/>
          <c:tx>
            <c:strRef>
              <c:f>Sheet1!$C$1</c:f>
              <c:strCache>
                <c:ptCount val="1"/>
                <c:pt idx="0">
                  <c:v>2012 (N=7)</c:v>
                </c:pt>
              </c:strCache>
            </c:strRef>
          </c:tx>
          <c:spPr>
            <a:solidFill>
              <a:schemeClr val="accent2"/>
            </a:solidFill>
            <a:ln w="23250">
              <a:noFill/>
            </a:ln>
          </c:spPr>
          <c:invertIfNegative val="0"/>
          <c:dLbls>
            <c:delete val="1"/>
          </c:dLbls>
          <c:cat>
            <c:strRef>
              <c:f>Sheet1!$A$2:$A$4</c:f>
              <c:strCache>
                <c:ptCount val="3"/>
                <c:pt idx="0">
                  <c:v>ŚREDNIA LICZBA OSÓB</c:v>
                </c:pt>
                <c:pt idx="2">
                  <c:v>ŚREDNI CZAS OCZEKIWANIA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</c:numCache>
            </c:numRef>
          </c:val>
        </c:ser>
        <c:ser>
          <c:idx val="1"/>
          <c:order val="2"/>
          <c:tx>
            <c:strRef>
              <c:f>Sheet1!$D$1</c:f>
              <c:strCache>
                <c:ptCount val="1"/>
                <c:pt idx="0">
                  <c:v>2011 (N=19)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  <a:ln w="23250">
              <a:noFill/>
            </a:ln>
          </c:spPr>
          <c:invertIfNegative val="0"/>
          <c:dLbls>
            <c:delete val="1"/>
          </c:dLbls>
          <c:cat>
            <c:strRef>
              <c:f>Sheet1!$A$2:$A$4</c:f>
              <c:strCache>
                <c:ptCount val="3"/>
                <c:pt idx="0">
                  <c:v>ŚREDNIA LICZBA OSÓB</c:v>
                </c:pt>
                <c:pt idx="2">
                  <c:v>ŚREDNI CZAS OCZEKIWANIA</c:v>
                </c:pt>
              </c:strCache>
            </c:strRef>
          </c:cat>
          <c:val>
            <c:numRef>
              <c:f>Sheet1!$D$2:$D$4</c:f>
              <c:numCache>
                <c:formatCode>General</c:formatCode>
                <c:ptCount val="3"/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60"/>
        <c:overlap val="-60"/>
        <c:axId val="162233344"/>
        <c:axId val="162235136"/>
      </c:barChart>
      <c:catAx>
        <c:axId val="162233344"/>
        <c:scaling>
          <c:orientation val="maxMin"/>
        </c:scaling>
        <c:delete val="1"/>
        <c:axPos val="b"/>
        <c:majorTickMark val="out"/>
        <c:minorTickMark val="none"/>
        <c:tickLblPos val="none"/>
        <c:crossAx val="162235136"/>
        <c:crosses val="autoZero"/>
        <c:auto val="1"/>
        <c:lblAlgn val="ctr"/>
        <c:lblOffset val="100"/>
        <c:noMultiLvlLbl val="0"/>
      </c:catAx>
      <c:valAx>
        <c:axId val="162235136"/>
        <c:scaling>
          <c:orientation val="minMax"/>
          <c:max val="15"/>
          <c:min val="0"/>
        </c:scaling>
        <c:delete val="1"/>
        <c:axPos val="r"/>
        <c:numFmt formatCode="General" sourceLinked="1"/>
        <c:majorTickMark val="out"/>
        <c:minorTickMark val="none"/>
        <c:tickLblPos val="none"/>
        <c:crossAx val="162233344"/>
        <c:crosses val="autoZero"/>
        <c:crossBetween val="between"/>
      </c:valAx>
      <c:spPr>
        <a:noFill/>
        <a:ln w="25400">
          <a:noFill/>
        </a:ln>
      </c:spPr>
    </c:plotArea>
    <c:legend>
      <c:legendPos val="t"/>
      <c:layout>
        <c:manualLayout>
          <c:xMode val="edge"/>
          <c:yMode val="edge"/>
          <c:x val="0.15194431585256069"/>
          <c:y val="7.2600468758932141E-2"/>
          <c:w val="0.71113053531118531"/>
          <c:h val="0.21982221460012577"/>
        </c:manualLayout>
      </c:layout>
      <c:overlay val="0"/>
      <c:txPr>
        <a:bodyPr/>
        <a:lstStyle/>
        <a:p>
          <a:pPr>
            <a:defRPr sz="1100" b="1">
              <a:solidFill>
                <a:schemeClr val="tx1">
                  <a:lumMod val="50000"/>
                </a:schemeClr>
              </a:solidFill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007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3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3005780346820809"/>
          <c:y val="9.6774193548387274E-3"/>
          <c:w val="0.72138728323699419"/>
          <c:h val="0.99354838709677418"/>
        </c:manualLayout>
      </c:layout>
      <c:barChart>
        <c:barDir val="bar"/>
        <c:grouping val="clustered"/>
        <c:varyColors val="0"/>
        <c:ser>
          <c:idx val="3"/>
          <c:order val="0"/>
          <c:tx>
            <c:strRef>
              <c:f>Sheet1!$B$1</c:f>
              <c:strCache>
                <c:ptCount val="1"/>
                <c:pt idx="0">
                  <c:v>2013 (N=20)</c:v>
                </c:pt>
              </c:strCache>
            </c:strRef>
          </c:tx>
          <c:spPr>
            <a:solidFill>
              <a:schemeClr val="accent4"/>
            </a:solidFill>
            <a:ln w="11669">
              <a:noFill/>
              <a:prstDash val="solid"/>
            </a:ln>
          </c:spPr>
          <c:invertIfNegative val="0"/>
          <c:dLbls>
            <c:spPr>
              <a:noFill/>
              <a:ln w="23339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>
                        <a:lumMod val="50000"/>
                      </a:schemeClr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Sheet1!$A$2:$A$6</c:f>
              <c:strCache>
                <c:ptCount val="4"/>
                <c:pt idx="0">
                  <c:v>Poinformował mnie o braku opłat </c:v>
                </c:pt>
                <c:pt idx="1">
                  <c:v>Podał sumę nie wchodząc w szczegóły </c:v>
                </c:pt>
                <c:pt idx="2">
                  <c:v>Nie podał sumy tylko podawał wysokość poszczególnych opłat </c:v>
                </c:pt>
                <c:pt idx="3">
                  <c:v>Nie podał mi spontanicznie żadnej informacji na temat opłat\braku opłat </c:v>
                </c:pt>
              </c:strCache>
            </c:strRef>
          </c:cat>
          <c:val>
            <c:numRef>
              <c:f>Sheet1!$B$2:$B$6</c:f>
              <c:numCache>
                <c:formatCode>0%</c:formatCode>
                <c:ptCount val="4"/>
                <c:pt idx="0">
                  <c:v>0.3</c:v>
                </c:pt>
                <c:pt idx="1">
                  <c:v>0.2</c:v>
                </c:pt>
                <c:pt idx="2">
                  <c:v>0.05</c:v>
                </c:pt>
                <c:pt idx="3">
                  <c:v>0.45</c:v>
                </c:pt>
              </c:numCache>
            </c:numRef>
          </c:val>
        </c:ser>
        <c:ser>
          <c:idx val="4"/>
          <c:order val="1"/>
          <c:tx>
            <c:strRef>
              <c:f>Sheet1!$C$1</c:f>
              <c:strCache>
                <c:ptCount val="1"/>
                <c:pt idx="0">
                  <c:v>2012 (N=19)</c:v>
                </c:pt>
              </c:strCache>
            </c:strRef>
          </c:tx>
          <c:spPr>
            <a:solidFill>
              <a:schemeClr val="accent2"/>
            </a:solidFill>
            <a:ln w="23339">
              <a:noFill/>
            </a:ln>
          </c:spPr>
          <c:invertIfNegative val="0"/>
          <c:dLbls>
            <c:spPr>
              <a:noFill/>
              <a:ln w="23339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>
                        <a:lumMod val="50000"/>
                      </a:schemeClr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Sheet1!$A$2:$A$6</c:f>
              <c:strCache>
                <c:ptCount val="4"/>
                <c:pt idx="0">
                  <c:v>Poinformował mnie o braku opłat </c:v>
                </c:pt>
                <c:pt idx="1">
                  <c:v>Podał sumę nie wchodząc w szczegóły </c:v>
                </c:pt>
                <c:pt idx="2">
                  <c:v>Nie podał sumy tylko podawał wysokość poszczególnych opłat </c:v>
                </c:pt>
                <c:pt idx="3">
                  <c:v>Nie podał mi spontanicznie żadnej informacji na temat opłat\braku opłat </c:v>
                </c:pt>
              </c:strCache>
            </c:strRef>
          </c:cat>
          <c:val>
            <c:numRef>
              <c:f>Sheet1!$C$2:$C$6</c:f>
              <c:numCache>
                <c:formatCode>0%</c:formatCode>
                <c:ptCount val="4"/>
                <c:pt idx="0">
                  <c:v>0.32</c:v>
                </c:pt>
                <c:pt idx="1">
                  <c:v>0.32</c:v>
                </c:pt>
                <c:pt idx="2">
                  <c:v>0</c:v>
                </c:pt>
                <c:pt idx="3">
                  <c:v>0.37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2011 (N=19)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  <a:ln w="23339">
              <a:noFill/>
            </a:ln>
          </c:spPr>
          <c:invertIfNegative val="0"/>
          <c:dLbls>
            <c:spPr>
              <a:noFill/>
              <a:ln w="23339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>
                        <a:lumMod val="50000"/>
                      </a:schemeClr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Sheet1!$A$2:$A$6</c:f>
              <c:strCache>
                <c:ptCount val="4"/>
                <c:pt idx="0">
                  <c:v>Poinformował mnie o braku opłat </c:v>
                </c:pt>
                <c:pt idx="1">
                  <c:v>Podał sumę nie wchodząc w szczegóły </c:v>
                </c:pt>
                <c:pt idx="2">
                  <c:v>Nie podał sumy tylko podawał wysokość poszczególnych opłat </c:v>
                </c:pt>
                <c:pt idx="3">
                  <c:v>Nie podał mi spontanicznie żadnej informacji na temat opłat\braku opłat </c:v>
                </c:pt>
              </c:strCache>
            </c:strRef>
          </c:cat>
          <c:val>
            <c:numRef>
              <c:f>Sheet1!$D$2:$D$6</c:f>
              <c:numCache>
                <c:formatCode>0%</c:formatCode>
                <c:ptCount val="4"/>
                <c:pt idx="0">
                  <c:v>0.32</c:v>
                </c:pt>
                <c:pt idx="1">
                  <c:v>0.11</c:v>
                </c:pt>
                <c:pt idx="2">
                  <c:v>0</c:v>
                </c:pt>
                <c:pt idx="3">
                  <c:v>0.57999999999999996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60"/>
        <c:axId val="162270208"/>
        <c:axId val="162280192"/>
      </c:barChart>
      <c:catAx>
        <c:axId val="16227020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one"/>
        <c:spPr>
          <a:ln w="2917">
            <a:solidFill>
              <a:schemeClr val="bg1"/>
            </a:solidFill>
            <a:prstDash val="solid"/>
          </a:ln>
        </c:spPr>
        <c:txPr>
          <a:bodyPr rot="0" vert="horz"/>
          <a:lstStyle/>
          <a:p>
            <a:pPr>
              <a:defRPr sz="1200" b="1" i="0" u="none" strike="noStrike" baseline="0">
                <a:solidFill>
                  <a:schemeClr val="bg1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62280192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62280192"/>
        <c:scaling>
          <c:orientation val="minMax"/>
          <c:max val="1"/>
          <c:min val="0"/>
        </c:scaling>
        <c:delete val="1"/>
        <c:axPos val="t"/>
        <c:numFmt formatCode="0%" sourceLinked="1"/>
        <c:majorTickMark val="out"/>
        <c:minorTickMark val="none"/>
        <c:tickLblPos val="none"/>
        <c:crossAx val="162270208"/>
        <c:crosses val="autoZero"/>
        <c:crossBetween val="between"/>
      </c:valAx>
      <c:spPr>
        <a:noFill/>
        <a:ln w="23339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103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3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3005780346820809"/>
          <c:y val="9.6774193548387274E-3"/>
          <c:w val="0.72138728323699419"/>
          <c:h val="0.99354838709677418"/>
        </c:manualLayout>
      </c:layout>
      <c:barChart>
        <c:barDir val="bar"/>
        <c:grouping val="clustered"/>
        <c:varyColors val="0"/>
        <c:ser>
          <c:idx val="3"/>
          <c:order val="0"/>
          <c:tx>
            <c:strRef>
              <c:f>Sheet1!$B$1</c:f>
              <c:strCache>
                <c:ptCount val="1"/>
                <c:pt idx="0">
                  <c:v>2013 (N=17)</c:v>
                </c:pt>
              </c:strCache>
            </c:strRef>
          </c:tx>
          <c:spPr>
            <a:solidFill>
              <a:schemeClr val="accent4"/>
            </a:solidFill>
            <a:ln w="11669">
              <a:noFill/>
              <a:prstDash val="solid"/>
            </a:ln>
          </c:spPr>
          <c:invertIfNegative val="0"/>
          <c:dLbls>
            <c:dLbl>
              <c:idx val="0"/>
              <c:layout/>
              <c:spPr>
                <a:noFill/>
                <a:ln w="23339">
                  <a:noFill/>
                </a:ln>
              </c:spPr>
              <c:txPr>
                <a:bodyPr/>
                <a:lstStyle/>
                <a:p>
                  <a:pPr>
                    <a:defRPr sz="1100" b="0" i="0" u="none" strike="noStrike" baseline="0">
                      <a:solidFill>
                        <a:schemeClr val="bg1"/>
                      </a:solidFill>
                      <a:latin typeface="Arial"/>
                      <a:ea typeface="Arial"/>
                      <a:cs typeface="Arial"/>
                    </a:defRPr>
                  </a:pPr>
                  <a:endParaRPr lang="en-US"/>
                </a:p>
              </c:txPr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 w="23339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>
                        <a:lumMod val="50000"/>
                      </a:schemeClr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Sheet1!$A$2:$A$6</c:f>
              <c:strCache>
                <c:ptCount val="3"/>
                <c:pt idx="0">
                  <c:v>Poinformował, że wymienił wszystkie opłaty</c:v>
                </c:pt>
                <c:pt idx="1">
                  <c:v>Poinformował o opłatach, których nie wymienił wcześniej</c:v>
                </c:pt>
                <c:pt idx="2">
                  <c:v>Nie odpowiedział na pytanie</c:v>
                </c:pt>
              </c:strCache>
            </c:strRef>
          </c:cat>
          <c:val>
            <c:numRef>
              <c:f>Sheet1!$B$2:$B$6</c:f>
              <c:numCache>
                <c:formatCode>0%</c:formatCode>
                <c:ptCount val="5"/>
                <c:pt idx="0">
                  <c:v>0.94117647058823528</c:v>
                </c:pt>
                <c:pt idx="1">
                  <c:v>5.8823529411764705E-2</c:v>
                </c:pt>
                <c:pt idx="2">
                  <c:v>0</c:v>
                </c:pt>
              </c:numCache>
            </c:numRef>
          </c:val>
        </c:ser>
        <c:ser>
          <c:idx val="4"/>
          <c:order val="1"/>
          <c:tx>
            <c:strRef>
              <c:f>Sheet1!$C$1</c:f>
              <c:strCache>
                <c:ptCount val="1"/>
                <c:pt idx="0">
                  <c:v>2012 (N=7)</c:v>
                </c:pt>
              </c:strCache>
            </c:strRef>
          </c:tx>
          <c:spPr>
            <a:solidFill>
              <a:schemeClr val="accent2"/>
            </a:solidFill>
            <a:ln w="23339">
              <a:noFill/>
            </a:ln>
          </c:spPr>
          <c:invertIfNegative val="0"/>
          <c:dLbls>
            <c:spPr>
              <a:noFill/>
              <a:ln w="23339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>
                        <a:lumMod val="50000"/>
                      </a:schemeClr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Sheet1!$A$2:$A$6</c:f>
              <c:strCache>
                <c:ptCount val="3"/>
                <c:pt idx="0">
                  <c:v>Poinformował, że wymienił wszystkie opłaty</c:v>
                </c:pt>
                <c:pt idx="1">
                  <c:v>Poinformował o opłatach, których nie wymienił wcześniej</c:v>
                </c:pt>
                <c:pt idx="2">
                  <c:v>Nie odpowiedział na pytanie</c:v>
                </c:pt>
              </c:strCache>
            </c:strRef>
          </c:cat>
          <c:val>
            <c:numRef>
              <c:f>Sheet1!$C$2:$C$6</c:f>
              <c:numCache>
                <c:formatCode>0%</c:formatCode>
                <c:ptCount val="5"/>
                <c:pt idx="0">
                  <c:v>0.43</c:v>
                </c:pt>
                <c:pt idx="1">
                  <c:v>0.28999999999999998</c:v>
                </c:pt>
                <c:pt idx="2">
                  <c:v>0.28999999999999998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2011 (N=19)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  <a:ln w="23339">
              <a:noFill/>
            </a:ln>
          </c:spPr>
          <c:invertIfNegative val="0"/>
          <c:dLbls>
            <c:spPr>
              <a:noFill/>
              <a:ln w="23339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>
                        <a:lumMod val="50000"/>
                      </a:schemeClr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Sheet1!$A$2:$A$6</c:f>
              <c:strCache>
                <c:ptCount val="3"/>
                <c:pt idx="0">
                  <c:v>Poinformował, że wymienił wszystkie opłaty</c:v>
                </c:pt>
                <c:pt idx="1">
                  <c:v>Poinformował o opłatach, których nie wymienił wcześniej</c:v>
                </c:pt>
                <c:pt idx="2">
                  <c:v>Nie odpowiedział na pytanie</c:v>
                </c:pt>
              </c:strCache>
            </c:strRef>
          </c:cat>
          <c:val>
            <c:numRef>
              <c:f>Sheet1!$D$2:$D$6</c:f>
              <c:numCache>
                <c:formatCode>0%</c:formatCode>
                <c:ptCount val="5"/>
                <c:pt idx="0">
                  <c:v>0.57999999999999996</c:v>
                </c:pt>
                <c:pt idx="1">
                  <c:v>0.21</c:v>
                </c:pt>
                <c:pt idx="2">
                  <c:v>0.21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60"/>
        <c:axId val="162344320"/>
        <c:axId val="162350208"/>
      </c:barChart>
      <c:catAx>
        <c:axId val="162344320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one"/>
        <c:spPr>
          <a:ln w="2917">
            <a:solidFill>
              <a:schemeClr val="bg1"/>
            </a:solidFill>
            <a:prstDash val="solid"/>
          </a:ln>
        </c:spPr>
        <c:txPr>
          <a:bodyPr rot="0" vert="horz"/>
          <a:lstStyle/>
          <a:p>
            <a:pPr>
              <a:defRPr sz="1200" b="1" i="0" u="none" strike="noStrike" baseline="0">
                <a:solidFill>
                  <a:schemeClr val="bg1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62350208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62350208"/>
        <c:scaling>
          <c:orientation val="minMax"/>
          <c:max val="1"/>
          <c:min val="0"/>
        </c:scaling>
        <c:delete val="1"/>
        <c:axPos val="t"/>
        <c:numFmt formatCode="0%" sourceLinked="1"/>
        <c:majorTickMark val="out"/>
        <c:minorTickMark val="none"/>
        <c:tickLblPos val="none"/>
        <c:crossAx val="162344320"/>
        <c:crosses val="autoZero"/>
        <c:crossBetween val="between"/>
      </c:valAx>
      <c:spPr>
        <a:noFill/>
        <a:ln w="23339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103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3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1534025374855845E-3"/>
          <c:y val="9.0163934426229511E-2"/>
          <c:w val="0.94925028835063441"/>
          <c:h val="0.9180327868852447"/>
        </c:manualLayout>
      </c:layout>
      <c:barChart>
        <c:barDir val="col"/>
        <c:grouping val="clustered"/>
        <c:varyColors val="0"/>
        <c:ser>
          <c:idx val="3"/>
          <c:order val="0"/>
          <c:tx>
            <c:strRef>
              <c:f>Sheet1!$B$1</c:f>
              <c:strCache>
                <c:ptCount val="1"/>
                <c:pt idx="0">
                  <c:v>2013 (N=20)</c:v>
                </c:pt>
              </c:strCache>
            </c:strRef>
          </c:tx>
          <c:spPr>
            <a:solidFill>
              <a:schemeClr val="accent4"/>
            </a:solidFill>
            <a:ln w="11625">
              <a:noFill/>
              <a:prstDash val="solid"/>
            </a:ln>
          </c:spPr>
          <c:invertIfNegative val="0"/>
          <c:dLbls>
            <c:delete val="1"/>
          </c:dLbls>
          <c:cat>
            <c:numRef>
              <c:f>Sheet1!$A$2:$A$4</c:f>
              <c:numCache>
                <c:formatCode>General</c:formatCode>
                <c:ptCount val="3"/>
              </c:numCache>
            </c:numRef>
          </c:cat>
          <c:val>
            <c:numRef>
              <c:f>Sheet1!$B$2:$B$4</c:f>
              <c:numCache>
                <c:formatCode>General</c:formatCode>
                <c:ptCount val="3"/>
              </c:numCache>
            </c:numRef>
          </c:val>
        </c:ser>
        <c:ser>
          <c:idx val="4"/>
          <c:order val="1"/>
          <c:tx>
            <c:strRef>
              <c:f>Sheet1!$C$1</c:f>
              <c:strCache>
                <c:ptCount val="1"/>
                <c:pt idx="0">
                  <c:v>2012 (N=19)</c:v>
                </c:pt>
              </c:strCache>
            </c:strRef>
          </c:tx>
          <c:spPr>
            <a:solidFill>
              <a:schemeClr val="accent2"/>
            </a:solidFill>
            <a:ln w="23250">
              <a:noFill/>
            </a:ln>
          </c:spPr>
          <c:invertIfNegative val="0"/>
          <c:dLbls>
            <c:delete val="1"/>
          </c:dLbls>
          <c:cat>
            <c:numRef>
              <c:f>Sheet1!$A$2:$A$4</c:f>
              <c:numCache>
                <c:formatCode>General</c:formatCode>
                <c:ptCount val="3"/>
              </c:numCache>
            </c:numRef>
          </c:cat>
          <c:val>
            <c:numRef>
              <c:f>Sheet1!$C$2:$C$4</c:f>
              <c:numCache>
                <c:formatCode>General</c:formatCode>
                <c:ptCount val="3"/>
              </c:numCache>
            </c:numRef>
          </c:val>
        </c:ser>
        <c:ser>
          <c:idx val="1"/>
          <c:order val="2"/>
          <c:tx>
            <c:strRef>
              <c:f>Sheet1!$D$1</c:f>
              <c:strCache>
                <c:ptCount val="1"/>
                <c:pt idx="0">
                  <c:v>2011 (N=19)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  <a:ln w="23250">
              <a:noFill/>
            </a:ln>
          </c:spPr>
          <c:invertIfNegative val="0"/>
          <c:dLbls>
            <c:delete val="1"/>
          </c:dLbls>
          <c:cat>
            <c:numRef>
              <c:f>Sheet1!$A$2:$A$4</c:f>
              <c:numCache>
                <c:formatCode>General</c:formatCode>
                <c:ptCount val="3"/>
              </c:numCache>
            </c:numRef>
          </c:cat>
          <c:val>
            <c:numRef>
              <c:f>Sheet1!$D$2:$D$4</c:f>
              <c:numCache>
                <c:formatCode>General</c:formatCode>
                <c:ptCount val="3"/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60"/>
        <c:overlap val="-60"/>
        <c:axId val="162454144"/>
        <c:axId val="162460032"/>
      </c:barChart>
      <c:catAx>
        <c:axId val="162454144"/>
        <c:scaling>
          <c:orientation val="maxMin"/>
        </c:scaling>
        <c:delete val="1"/>
        <c:axPos val="b"/>
        <c:numFmt formatCode="General" sourceLinked="1"/>
        <c:majorTickMark val="out"/>
        <c:minorTickMark val="none"/>
        <c:tickLblPos val="none"/>
        <c:crossAx val="162460032"/>
        <c:crosses val="autoZero"/>
        <c:auto val="1"/>
        <c:lblAlgn val="ctr"/>
        <c:lblOffset val="100"/>
        <c:noMultiLvlLbl val="0"/>
      </c:catAx>
      <c:valAx>
        <c:axId val="162460032"/>
        <c:scaling>
          <c:orientation val="minMax"/>
          <c:max val="15"/>
          <c:min val="0"/>
        </c:scaling>
        <c:delete val="1"/>
        <c:axPos val="r"/>
        <c:numFmt formatCode="General" sourceLinked="1"/>
        <c:majorTickMark val="out"/>
        <c:minorTickMark val="none"/>
        <c:tickLblPos val="none"/>
        <c:crossAx val="162454144"/>
        <c:crosses val="autoZero"/>
        <c:crossBetween val="between"/>
      </c:valAx>
      <c:spPr>
        <a:noFill/>
        <a:ln w="25400">
          <a:noFill/>
        </a:ln>
      </c:spPr>
    </c:plotArea>
    <c:legend>
      <c:legendPos val="t"/>
      <c:layout>
        <c:manualLayout>
          <c:xMode val="edge"/>
          <c:yMode val="edge"/>
          <c:x val="0.15194431585256069"/>
          <c:y val="7.2600468758932141E-2"/>
          <c:w val="0.71113053531118531"/>
          <c:h val="0.21982221460012577"/>
        </c:manualLayout>
      </c:layout>
      <c:overlay val="0"/>
      <c:txPr>
        <a:bodyPr/>
        <a:lstStyle/>
        <a:p>
          <a:pPr>
            <a:defRPr sz="1100" b="1">
              <a:solidFill>
                <a:schemeClr val="tx1">
                  <a:lumMod val="50000"/>
                </a:schemeClr>
              </a:solidFill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007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3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3005780346820809"/>
          <c:y val="9.6774193548387274E-3"/>
          <c:w val="0.72138728323699419"/>
          <c:h val="0.99354838709677418"/>
        </c:manualLayout>
      </c:layout>
      <c:barChart>
        <c:barDir val="bar"/>
        <c:grouping val="clustered"/>
        <c:varyColors val="0"/>
        <c:ser>
          <c:idx val="3"/>
          <c:order val="0"/>
          <c:tx>
            <c:strRef>
              <c:f>Sheet1!$B$1</c:f>
              <c:strCache>
                <c:ptCount val="1"/>
                <c:pt idx="0">
                  <c:v>2013 (N=20)</c:v>
                </c:pt>
              </c:strCache>
            </c:strRef>
          </c:tx>
          <c:spPr>
            <a:solidFill>
              <a:schemeClr val="accent4"/>
            </a:solidFill>
            <a:ln w="11669">
              <a:noFill/>
              <a:prstDash val="solid"/>
            </a:ln>
          </c:spPr>
          <c:invertIfNegative val="0"/>
          <c:dLbls>
            <c:spPr>
              <a:noFill/>
              <a:ln w="23339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>
                        <a:lumMod val="50000"/>
                      </a:schemeClr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Sheet1!$A$2:$A$8</c:f>
              <c:strCache>
                <c:ptCount val="3"/>
                <c:pt idx="0">
                  <c:v>Tak, w kasie </c:v>
                </c:pt>
                <c:pt idx="1">
                  <c:v>W ogóle nie poinformował o miejscu uiszczenia opłaty </c:v>
                </c:pt>
                <c:pt idx="2">
                  <c:v>Nie dotyczy </c:v>
                </c:pt>
              </c:strCache>
            </c:strRef>
          </c:cat>
          <c:val>
            <c:numRef>
              <c:f>Sheet1!$B$2:$B$8</c:f>
              <c:numCache>
                <c:formatCode>0%</c:formatCode>
                <c:ptCount val="3"/>
                <c:pt idx="0">
                  <c:v>0.25</c:v>
                </c:pt>
                <c:pt idx="1">
                  <c:v>0.05</c:v>
                </c:pt>
                <c:pt idx="2">
                  <c:v>0.7</c:v>
                </c:pt>
              </c:numCache>
            </c:numRef>
          </c:val>
        </c:ser>
        <c:ser>
          <c:idx val="4"/>
          <c:order val="1"/>
          <c:tx>
            <c:strRef>
              <c:f>Sheet1!$C$1</c:f>
              <c:strCache>
                <c:ptCount val="1"/>
                <c:pt idx="0">
                  <c:v>2012 (N=19)</c:v>
                </c:pt>
              </c:strCache>
            </c:strRef>
          </c:tx>
          <c:spPr>
            <a:solidFill>
              <a:schemeClr val="accent2"/>
            </a:solidFill>
            <a:ln w="23339">
              <a:noFill/>
            </a:ln>
          </c:spPr>
          <c:invertIfNegative val="0"/>
          <c:dLbls>
            <c:spPr>
              <a:noFill/>
              <a:ln w="23339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>
                        <a:lumMod val="50000"/>
                      </a:schemeClr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Sheet1!$A$2:$A$8</c:f>
              <c:strCache>
                <c:ptCount val="3"/>
                <c:pt idx="0">
                  <c:v>Tak, w kasie </c:v>
                </c:pt>
                <c:pt idx="1">
                  <c:v>W ogóle nie poinformował o miejscu uiszczenia opłaty </c:v>
                </c:pt>
                <c:pt idx="2">
                  <c:v>Nie dotyczy </c:v>
                </c:pt>
              </c:strCache>
            </c:strRef>
          </c:cat>
          <c:val>
            <c:numRef>
              <c:f>Sheet1!$C$2:$C$8</c:f>
              <c:numCache>
                <c:formatCode>0%</c:formatCode>
                <c:ptCount val="3"/>
                <c:pt idx="0">
                  <c:v>0.26</c:v>
                </c:pt>
                <c:pt idx="1">
                  <c:v>0.16</c:v>
                </c:pt>
                <c:pt idx="2">
                  <c:v>0.57999999999999996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2011 (N=19)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  <a:ln w="23339">
              <a:noFill/>
            </a:ln>
          </c:spPr>
          <c:invertIfNegative val="0"/>
          <c:dLbls>
            <c:spPr>
              <a:noFill/>
              <a:ln w="23339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>
                        <a:lumMod val="50000"/>
                      </a:schemeClr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Sheet1!$A$2:$A$8</c:f>
              <c:strCache>
                <c:ptCount val="3"/>
                <c:pt idx="0">
                  <c:v>Tak, w kasie </c:v>
                </c:pt>
                <c:pt idx="1">
                  <c:v>W ogóle nie poinformował o miejscu uiszczenia opłaty </c:v>
                </c:pt>
                <c:pt idx="2">
                  <c:v>Nie dotyczy </c:v>
                </c:pt>
              </c:strCache>
            </c:strRef>
          </c:cat>
          <c:val>
            <c:numRef>
              <c:f>Sheet1!$D$2:$D$8</c:f>
              <c:numCache>
                <c:formatCode>0%</c:formatCode>
                <c:ptCount val="3"/>
                <c:pt idx="0">
                  <c:v>0.32</c:v>
                </c:pt>
                <c:pt idx="1">
                  <c:v>0</c:v>
                </c:pt>
                <c:pt idx="2">
                  <c:v>0.68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60"/>
        <c:axId val="162560640"/>
        <c:axId val="162627968"/>
      </c:barChart>
      <c:catAx>
        <c:axId val="162560640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one"/>
        <c:spPr>
          <a:ln w="2917">
            <a:solidFill>
              <a:schemeClr val="bg1"/>
            </a:solidFill>
            <a:prstDash val="solid"/>
          </a:ln>
        </c:spPr>
        <c:txPr>
          <a:bodyPr rot="0" vert="horz"/>
          <a:lstStyle/>
          <a:p>
            <a:pPr>
              <a:defRPr sz="1200" b="1" i="0" u="none" strike="noStrike" baseline="0">
                <a:solidFill>
                  <a:schemeClr val="bg1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62627968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62627968"/>
        <c:scaling>
          <c:orientation val="minMax"/>
          <c:max val="1"/>
          <c:min val="0"/>
        </c:scaling>
        <c:delete val="1"/>
        <c:axPos val="t"/>
        <c:numFmt formatCode="0%" sourceLinked="1"/>
        <c:majorTickMark val="out"/>
        <c:minorTickMark val="none"/>
        <c:tickLblPos val="none"/>
        <c:crossAx val="162560640"/>
        <c:crosses val="autoZero"/>
        <c:crossBetween val="between"/>
      </c:valAx>
      <c:spPr>
        <a:noFill/>
        <a:ln w="23339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103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3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3005780346820809"/>
          <c:y val="9.6774193548387274E-3"/>
          <c:w val="0.72138728323699419"/>
          <c:h val="0.99354838709677418"/>
        </c:manualLayout>
      </c:layout>
      <c:barChart>
        <c:barDir val="bar"/>
        <c:grouping val="clustered"/>
        <c:varyColors val="0"/>
        <c:ser>
          <c:idx val="3"/>
          <c:order val="0"/>
          <c:tx>
            <c:strRef>
              <c:f>Sheet1!$B$1</c:f>
              <c:strCache>
                <c:ptCount val="1"/>
                <c:pt idx="0">
                  <c:v>2013 (N=20)</c:v>
                </c:pt>
              </c:strCache>
            </c:strRef>
          </c:tx>
          <c:spPr>
            <a:solidFill>
              <a:schemeClr val="accent4"/>
            </a:solidFill>
            <a:ln w="11669">
              <a:noFill/>
              <a:prstDash val="solid"/>
            </a:ln>
          </c:spPr>
          <c:invertIfNegative val="0"/>
          <c:dLbls>
            <c:dLbl>
              <c:idx val="0"/>
              <c:layout/>
              <c:spPr>
                <a:noFill/>
                <a:ln w="23339">
                  <a:noFill/>
                </a:ln>
              </c:spPr>
              <c:txPr>
                <a:bodyPr/>
                <a:lstStyle/>
                <a:p>
                  <a:pPr>
                    <a:defRPr sz="1100" b="0" i="0" u="none" strike="noStrike" baseline="0">
                      <a:solidFill>
                        <a:schemeClr val="bg1"/>
                      </a:solidFill>
                      <a:latin typeface="Arial"/>
                      <a:ea typeface="Arial"/>
                      <a:cs typeface="Arial"/>
                    </a:defRPr>
                  </a:pPr>
                  <a:endParaRPr lang="en-US"/>
                </a:p>
              </c:txPr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 w="23339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>
                        <a:lumMod val="50000"/>
                      </a:schemeClr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Sheet1!$A$2:$A$4</c:f>
              <c:strCache>
                <c:ptCount val="3"/>
                <c:pt idx="0">
                  <c:v>Tak, prawidłowo mnie poinformował</c:v>
                </c:pt>
                <c:pt idx="1">
                  <c:v>Poinformował mnie ale nieprawidłowo </c:v>
                </c:pt>
                <c:pt idx="2">
                  <c:v>W ogóle mnie nie poinformował</c:v>
                </c:pt>
              </c:strCache>
            </c:strRef>
          </c:cat>
          <c:val>
            <c:numRef>
              <c:f>Sheet1!$B$2:$B$4</c:f>
              <c:numCache>
                <c:formatCode>0%</c:formatCode>
                <c:ptCount val="3"/>
                <c:pt idx="0">
                  <c:v>0.95</c:v>
                </c:pt>
                <c:pt idx="1">
                  <c:v>0</c:v>
                </c:pt>
                <c:pt idx="2">
                  <c:v>0.05</c:v>
                </c:pt>
              </c:numCache>
            </c:numRef>
          </c:val>
        </c:ser>
        <c:ser>
          <c:idx val="4"/>
          <c:order val="1"/>
          <c:tx>
            <c:strRef>
              <c:f>Sheet1!$C$1</c:f>
              <c:strCache>
                <c:ptCount val="1"/>
                <c:pt idx="0">
                  <c:v>2012 (N=19)</c:v>
                </c:pt>
              </c:strCache>
            </c:strRef>
          </c:tx>
          <c:spPr>
            <a:solidFill>
              <a:schemeClr val="accent2"/>
            </a:solidFill>
            <a:ln w="23339">
              <a:noFill/>
            </a:ln>
          </c:spPr>
          <c:invertIfNegative val="0"/>
          <c:dLbls>
            <c:spPr>
              <a:noFill/>
              <a:ln w="23339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>
                        <a:lumMod val="50000"/>
                      </a:schemeClr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Sheet1!$A$2:$A$4</c:f>
              <c:strCache>
                <c:ptCount val="3"/>
                <c:pt idx="0">
                  <c:v>Tak, prawidłowo mnie poinformował</c:v>
                </c:pt>
                <c:pt idx="1">
                  <c:v>Poinformował mnie ale nieprawidłowo </c:v>
                </c:pt>
                <c:pt idx="2">
                  <c:v>W ogóle mnie nie poinformował</c:v>
                </c:pt>
              </c:strCache>
            </c:strRef>
          </c:cat>
          <c:val>
            <c:numRef>
              <c:f>Sheet1!$C$2:$C$4</c:f>
              <c:numCache>
                <c:formatCode>0%</c:formatCode>
                <c:ptCount val="3"/>
                <c:pt idx="0">
                  <c:v>0.63</c:v>
                </c:pt>
                <c:pt idx="1">
                  <c:v>0.05</c:v>
                </c:pt>
                <c:pt idx="2">
                  <c:v>0.32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2011 (N=)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  <a:ln w="23339">
              <a:noFill/>
            </a:ln>
          </c:spPr>
          <c:invertIfNegative val="0"/>
          <c:dLbls>
            <c:spPr>
              <a:noFill/>
              <a:ln w="23339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>
                        <a:lumMod val="50000"/>
                      </a:schemeClr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Sheet1!$A$2:$A$4</c:f>
              <c:strCache>
                <c:ptCount val="3"/>
                <c:pt idx="0">
                  <c:v>Tak, prawidłowo mnie poinformował</c:v>
                </c:pt>
                <c:pt idx="1">
                  <c:v>Poinformował mnie ale nieprawidłowo </c:v>
                </c:pt>
                <c:pt idx="2">
                  <c:v>W ogóle mnie nie poinformował</c:v>
                </c:pt>
              </c:strCache>
            </c:strRef>
          </c:cat>
          <c:val>
            <c:numRef>
              <c:f>Sheet1!$D$2:$D$4</c:f>
              <c:numCache>
                <c:formatCode>0%</c:formatCode>
                <c:ptCount val="3"/>
                <c:pt idx="0">
                  <c:v>0.53</c:v>
                </c:pt>
                <c:pt idx="1">
                  <c:v>0.05</c:v>
                </c:pt>
                <c:pt idx="2">
                  <c:v>0.42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60"/>
        <c:axId val="163568640"/>
        <c:axId val="163574528"/>
      </c:barChart>
      <c:catAx>
        <c:axId val="163568640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one"/>
        <c:spPr>
          <a:ln w="2917">
            <a:solidFill>
              <a:schemeClr val="bg1"/>
            </a:solidFill>
            <a:prstDash val="solid"/>
          </a:ln>
        </c:spPr>
        <c:txPr>
          <a:bodyPr rot="0" vert="horz"/>
          <a:lstStyle/>
          <a:p>
            <a:pPr>
              <a:defRPr sz="1200" b="1" i="0" u="none" strike="noStrike" baseline="0">
                <a:solidFill>
                  <a:schemeClr val="bg1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63574528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63574528"/>
        <c:scaling>
          <c:orientation val="minMax"/>
          <c:max val="1"/>
          <c:min val="0"/>
        </c:scaling>
        <c:delete val="1"/>
        <c:axPos val="t"/>
        <c:numFmt formatCode="0%" sourceLinked="1"/>
        <c:majorTickMark val="out"/>
        <c:minorTickMark val="none"/>
        <c:tickLblPos val="none"/>
        <c:crossAx val="163568640"/>
        <c:crosses val="autoZero"/>
        <c:crossBetween val="between"/>
      </c:valAx>
      <c:spPr>
        <a:noFill/>
        <a:ln w="23339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103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3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8796992481203006E-3"/>
          <c:y val="3.6429872495446318E-2"/>
          <c:w val="1"/>
          <c:h val="0.94567552334943639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Tak</c:v>
                </c:pt>
              </c:strCache>
            </c:strRef>
          </c:tx>
          <c:spPr>
            <a:solidFill>
              <a:schemeClr val="tx2"/>
            </a:solidFill>
            <a:ln w="23104">
              <a:noFill/>
            </a:ln>
          </c:spPr>
          <c:invertIfNegative val="0"/>
          <c:dLbls>
            <c:spPr>
              <a:noFill/>
              <a:ln w="23104">
                <a:noFill/>
              </a:ln>
            </c:spPr>
            <c:txPr>
              <a:bodyPr/>
              <a:lstStyle/>
              <a:p>
                <a:pPr>
                  <a:defRPr sz="1050" b="0" i="0" u="none" strike="noStrike" baseline="0">
                    <a:solidFill>
                      <a:srgbClr val="FFFFFF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Sheet1!$A$2:$A$11</c:f>
              <c:strCache>
                <c:ptCount val="6"/>
                <c:pt idx="1">
                  <c:v>Czy urzędnik upewnił się, że zrozumiałeś jego /jej wyjaśnienia</c:v>
                </c:pt>
                <c:pt idx="5">
                  <c:v>Czy urzędnik poinformował Cię, że istnieje możliwość telefonicznego poinformowania o odbiorze decyzji</c:v>
                </c:pt>
              </c:strCache>
            </c:strRef>
          </c:cat>
          <c:val>
            <c:numRef>
              <c:f>Sheet1!$B$2:$B$11</c:f>
              <c:numCache>
                <c:formatCode>0%</c:formatCode>
                <c:ptCount val="8"/>
                <c:pt idx="0">
                  <c:v>0.7</c:v>
                </c:pt>
                <c:pt idx="1">
                  <c:v>0.47</c:v>
                </c:pt>
                <c:pt idx="2">
                  <c:v>0.57999999999999996</c:v>
                </c:pt>
                <c:pt idx="4">
                  <c:v>0.3</c:v>
                </c:pt>
                <c:pt idx="5">
                  <c:v>0.37</c:v>
                </c:pt>
                <c:pt idx="6">
                  <c:v>0.26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Nie</c:v>
                </c:pt>
              </c:strCache>
            </c:strRef>
          </c:tx>
          <c:spPr>
            <a:solidFill>
              <a:schemeClr val="accent1"/>
            </a:solidFill>
            <a:ln w="23104">
              <a:noFill/>
            </a:ln>
          </c:spPr>
          <c:invertIfNegative val="0"/>
          <c:dLbls>
            <c:dLbl>
              <c:idx val="4"/>
              <c:layout>
                <c:manualLayout>
                  <c:x val="9.0809559582339487E-3"/>
                  <c:y val="9.7115065527172127E-4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2.3312014343604338E-2"/>
                  <c:y val="3.7514958804138582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"/>
              <c:layout>
                <c:manualLayout>
                  <c:x val="9.0809559582339487E-3"/>
                  <c:y val="-2.1427084466962686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8"/>
              <c:layout>
                <c:manualLayout>
                  <c:x val="2.3687845360944301E-2"/>
                  <c:y val="2.888648335187653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 w="23104">
                <a:noFill/>
              </a:ln>
            </c:spPr>
            <c:txPr>
              <a:bodyPr/>
              <a:lstStyle/>
              <a:p>
                <a:pPr>
                  <a:defRPr sz="1050" b="0" i="0" u="none" strike="noStrike" baseline="0">
                    <a:solidFill>
                      <a:schemeClr val="bg1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Sheet1!$A$2:$A$11</c:f>
              <c:strCache>
                <c:ptCount val="6"/>
                <c:pt idx="1">
                  <c:v>Czy urzędnik upewnił się, że zrozumiałeś jego /jej wyjaśnienia</c:v>
                </c:pt>
                <c:pt idx="5">
                  <c:v>Czy urzędnik poinformował Cię, że istnieje możliwość telefonicznego poinformowania o odbiorze decyzji</c:v>
                </c:pt>
              </c:strCache>
            </c:strRef>
          </c:cat>
          <c:val>
            <c:numRef>
              <c:f>Sheet1!$C$2:$C$11</c:f>
              <c:numCache>
                <c:formatCode>0%</c:formatCode>
                <c:ptCount val="8"/>
                <c:pt idx="0">
                  <c:v>0.3</c:v>
                </c:pt>
                <c:pt idx="1">
                  <c:v>0.53</c:v>
                </c:pt>
                <c:pt idx="2">
                  <c:v>0.42</c:v>
                </c:pt>
                <c:pt idx="4">
                  <c:v>0.7</c:v>
                </c:pt>
                <c:pt idx="5">
                  <c:v>0.63</c:v>
                </c:pt>
                <c:pt idx="6">
                  <c:v>0.74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50"/>
        <c:overlap val="100"/>
        <c:axId val="163639680"/>
        <c:axId val="163641216"/>
      </c:barChart>
      <c:catAx>
        <c:axId val="163639680"/>
        <c:scaling>
          <c:orientation val="maxMin"/>
        </c:scaling>
        <c:delete val="1"/>
        <c:axPos val="l"/>
        <c:majorTickMark val="out"/>
        <c:minorTickMark val="none"/>
        <c:tickLblPos val="none"/>
        <c:crossAx val="163641216"/>
        <c:crosses val="autoZero"/>
        <c:auto val="1"/>
        <c:lblAlgn val="ctr"/>
        <c:lblOffset val="100"/>
        <c:noMultiLvlLbl val="0"/>
      </c:catAx>
      <c:valAx>
        <c:axId val="163641216"/>
        <c:scaling>
          <c:orientation val="minMax"/>
          <c:max val="1"/>
          <c:min val="0"/>
        </c:scaling>
        <c:delete val="1"/>
        <c:axPos val="t"/>
        <c:numFmt formatCode="0%" sourceLinked="1"/>
        <c:majorTickMark val="out"/>
        <c:minorTickMark val="none"/>
        <c:tickLblPos val="none"/>
        <c:crossAx val="163639680"/>
        <c:crosses val="autoZero"/>
        <c:crossBetween val="between"/>
        <c:majorUnit val="0.2"/>
      </c:valAx>
      <c:spPr>
        <a:noFill/>
        <a:ln w="23104">
          <a:noFill/>
        </a:ln>
      </c:spPr>
    </c:plotArea>
    <c:legend>
      <c:legendPos val="r"/>
      <c:layout>
        <c:manualLayout>
          <c:xMode val="edge"/>
          <c:yMode val="edge"/>
          <c:x val="6.7669172932330823E-2"/>
          <c:y val="0.86426488614836006"/>
          <c:w val="0.847735262287025"/>
          <c:h val="6.4972512165224164E-2"/>
        </c:manualLayout>
      </c:layout>
      <c:overlay val="0"/>
      <c:spPr>
        <a:noFill/>
        <a:ln w="23104">
          <a:noFill/>
        </a:ln>
      </c:spPr>
      <c:txPr>
        <a:bodyPr/>
        <a:lstStyle/>
        <a:p>
          <a:pPr>
            <a:defRPr sz="1064" b="0" i="0" u="none" strike="noStrike" baseline="0">
              <a:solidFill>
                <a:schemeClr val="tx1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728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3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8796992481203006E-3"/>
          <c:y val="3.6429872495446318E-2"/>
          <c:w val="1"/>
          <c:h val="0.80456419753086417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TAK (zdecydowanie + raczej tak)</c:v>
                </c:pt>
              </c:strCache>
            </c:strRef>
          </c:tx>
          <c:spPr>
            <a:solidFill>
              <a:schemeClr val="tx2"/>
            </a:solidFill>
            <a:ln w="23104">
              <a:noFill/>
            </a:ln>
          </c:spPr>
          <c:invertIfNegative val="0"/>
          <c:dLbls>
            <c:spPr>
              <a:noFill/>
              <a:ln w="23104">
                <a:noFill/>
              </a:ln>
            </c:spPr>
            <c:txPr>
              <a:bodyPr/>
              <a:lstStyle/>
              <a:p>
                <a:pPr>
                  <a:defRPr sz="1050" b="0" i="0" u="none" strike="noStrike" baseline="0">
                    <a:solidFill>
                      <a:srgbClr val="FFFFFF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Sheet1!$A$2:$A$5</c:f>
              <c:strCache>
                <c:ptCount val="2"/>
                <c:pt idx="1">
                  <c:v>Czy podczas rozmowy odczuwałeś(aś) niechęć ze strony urzędnika</c:v>
                </c:pt>
              </c:strCache>
            </c:strRef>
          </c:cat>
          <c:val>
            <c:numRef>
              <c:f>Sheet1!$B$2:$B$5</c:f>
              <c:numCache>
                <c:formatCode>0%</c:formatCode>
                <c:ptCount val="3"/>
                <c:pt idx="0">
                  <c:v>0.05</c:v>
                </c:pt>
                <c:pt idx="1">
                  <c:v>0.16</c:v>
                </c:pt>
                <c:pt idx="2">
                  <c:v>0.21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NIE (zdecydowanie + raczej nie)</c:v>
                </c:pt>
              </c:strCache>
            </c:strRef>
          </c:tx>
          <c:spPr>
            <a:solidFill>
              <a:schemeClr val="accent1"/>
            </a:solidFill>
            <a:ln w="23104">
              <a:noFill/>
            </a:ln>
          </c:spPr>
          <c:invertIfNegative val="0"/>
          <c:dLbls>
            <c:dLbl>
              <c:idx val="4"/>
              <c:layout>
                <c:manualLayout>
                  <c:x val="9.0809559582339487E-3"/>
                  <c:y val="9.7115065527172127E-4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2.3312014343604338E-2"/>
                  <c:y val="3.7514958804138582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"/>
              <c:layout>
                <c:manualLayout>
                  <c:x val="9.0809559582339487E-3"/>
                  <c:y val="-2.1427084466962686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8"/>
              <c:layout>
                <c:manualLayout>
                  <c:x val="2.3687845360944301E-2"/>
                  <c:y val="2.888648335187653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 w="23104">
                <a:noFill/>
              </a:ln>
            </c:spPr>
            <c:txPr>
              <a:bodyPr/>
              <a:lstStyle/>
              <a:p>
                <a:pPr>
                  <a:defRPr sz="1050" b="0" i="0" u="none" strike="noStrike" baseline="0">
                    <a:solidFill>
                      <a:schemeClr val="bg1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Sheet1!$A$2:$A$5</c:f>
              <c:strCache>
                <c:ptCount val="2"/>
                <c:pt idx="1">
                  <c:v>Czy podczas rozmowy odczuwałeś(aś) niechęć ze strony urzędnika</c:v>
                </c:pt>
              </c:strCache>
            </c:strRef>
          </c:cat>
          <c:val>
            <c:numRef>
              <c:f>Sheet1!$C$2:$C$5</c:f>
              <c:numCache>
                <c:formatCode>0%</c:formatCode>
                <c:ptCount val="3"/>
                <c:pt idx="0">
                  <c:v>0.95</c:v>
                </c:pt>
                <c:pt idx="1">
                  <c:v>0.84</c:v>
                </c:pt>
                <c:pt idx="2">
                  <c:v>0.79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50"/>
        <c:overlap val="100"/>
        <c:axId val="169344384"/>
        <c:axId val="169591936"/>
      </c:barChart>
      <c:catAx>
        <c:axId val="169344384"/>
        <c:scaling>
          <c:orientation val="maxMin"/>
        </c:scaling>
        <c:delete val="1"/>
        <c:axPos val="l"/>
        <c:majorTickMark val="out"/>
        <c:minorTickMark val="none"/>
        <c:tickLblPos val="none"/>
        <c:crossAx val="169591936"/>
        <c:crosses val="autoZero"/>
        <c:auto val="1"/>
        <c:lblAlgn val="ctr"/>
        <c:lblOffset val="100"/>
        <c:noMultiLvlLbl val="0"/>
      </c:catAx>
      <c:valAx>
        <c:axId val="169591936"/>
        <c:scaling>
          <c:orientation val="minMax"/>
          <c:max val="1"/>
          <c:min val="0"/>
        </c:scaling>
        <c:delete val="1"/>
        <c:axPos val="t"/>
        <c:numFmt formatCode="0%" sourceLinked="1"/>
        <c:majorTickMark val="out"/>
        <c:minorTickMark val="none"/>
        <c:tickLblPos val="none"/>
        <c:crossAx val="169344384"/>
        <c:crosses val="autoZero"/>
        <c:crossBetween val="between"/>
        <c:majorUnit val="0.2"/>
      </c:valAx>
      <c:spPr>
        <a:noFill/>
        <a:ln w="23104">
          <a:noFill/>
        </a:ln>
      </c:spPr>
    </c:plotArea>
    <c:legend>
      <c:legendPos val="b"/>
      <c:layout/>
      <c:overlay val="0"/>
      <c:spPr>
        <a:noFill/>
        <a:ln w="23104">
          <a:noFill/>
        </a:ln>
      </c:spPr>
      <c:txPr>
        <a:bodyPr/>
        <a:lstStyle/>
        <a:p>
          <a:pPr>
            <a:defRPr sz="1064" b="0" i="0" u="none" strike="noStrike" baseline="0">
              <a:solidFill>
                <a:schemeClr val="tx1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728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3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1534025374855845E-3"/>
          <c:y val="9.0163934426229511E-2"/>
          <c:w val="0.94925028835063441"/>
          <c:h val="0.9180327868852447"/>
        </c:manualLayout>
      </c:layout>
      <c:barChart>
        <c:barDir val="col"/>
        <c:grouping val="clustered"/>
        <c:varyColors val="0"/>
        <c:ser>
          <c:idx val="3"/>
          <c:order val="0"/>
          <c:tx>
            <c:strRef>
              <c:f>Sheet1!$B$1</c:f>
              <c:strCache>
                <c:ptCount val="1"/>
                <c:pt idx="0">
                  <c:v>2013 (N=20)</c:v>
                </c:pt>
              </c:strCache>
            </c:strRef>
          </c:tx>
          <c:spPr>
            <a:solidFill>
              <a:schemeClr val="accent4"/>
            </a:solidFill>
            <a:ln w="11625">
              <a:noFill/>
              <a:prstDash val="solid"/>
            </a:ln>
          </c:spPr>
          <c:invertIfNegative val="0"/>
          <c:dLbls>
            <c:delete val="1"/>
          </c:dLbls>
          <c:cat>
            <c:numRef>
              <c:f>Sheet1!$A$2:$A$4</c:f>
              <c:numCache>
                <c:formatCode>General</c:formatCode>
                <c:ptCount val="3"/>
              </c:numCache>
            </c:numRef>
          </c:cat>
          <c:val>
            <c:numRef>
              <c:f>Sheet1!$B$2:$B$4</c:f>
              <c:numCache>
                <c:formatCode>General</c:formatCode>
                <c:ptCount val="3"/>
              </c:numCache>
            </c:numRef>
          </c:val>
        </c:ser>
        <c:ser>
          <c:idx val="4"/>
          <c:order val="1"/>
          <c:tx>
            <c:strRef>
              <c:f>Sheet1!$C$1</c:f>
              <c:strCache>
                <c:ptCount val="1"/>
                <c:pt idx="0">
                  <c:v>2012 (N=19)</c:v>
                </c:pt>
              </c:strCache>
            </c:strRef>
          </c:tx>
          <c:spPr>
            <a:solidFill>
              <a:schemeClr val="accent2"/>
            </a:solidFill>
            <a:ln w="23250">
              <a:noFill/>
            </a:ln>
          </c:spPr>
          <c:invertIfNegative val="0"/>
          <c:dLbls>
            <c:delete val="1"/>
          </c:dLbls>
          <c:cat>
            <c:numRef>
              <c:f>Sheet1!$A$2:$A$4</c:f>
              <c:numCache>
                <c:formatCode>General</c:formatCode>
                <c:ptCount val="3"/>
              </c:numCache>
            </c:numRef>
          </c:cat>
          <c:val>
            <c:numRef>
              <c:f>Sheet1!$C$2:$C$4</c:f>
              <c:numCache>
                <c:formatCode>General</c:formatCode>
                <c:ptCount val="3"/>
              </c:numCache>
            </c:numRef>
          </c:val>
        </c:ser>
        <c:ser>
          <c:idx val="1"/>
          <c:order val="2"/>
          <c:tx>
            <c:strRef>
              <c:f>Sheet1!$D$1</c:f>
              <c:strCache>
                <c:ptCount val="1"/>
                <c:pt idx="0">
                  <c:v>2011 (N=19)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  <a:ln w="23250">
              <a:noFill/>
            </a:ln>
          </c:spPr>
          <c:invertIfNegative val="0"/>
          <c:dLbls>
            <c:delete val="1"/>
          </c:dLbls>
          <c:cat>
            <c:numRef>
              <c:f>Sheet1!$A$2:$A$4</c:f>
              <c:numCache>
                <c:formatCode>General</c:formatCode>
                <c:ptCount val="3"/>
              </c:numCache>
            </c:numRef>
          </c:cat>
          <c:val>
            <c:numRef>
              <c:f>Sheet1!$D$2:$D$4</c:f>
              <c:numCache>
                <c:formatCode>General</c:formatCode>
                <c:ptCount val="3"/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60"/>
        <c:overlap val="-60"/>
        <c:axId val="152484096"/>
        <c:axId val="163603200"/>
      </c:barChart>
      <c:catAx>
        <c:axId val="152484096"/>
        <c:scaling>
          <c:orientation val="maxMin"/>
        </c:scaling>
        <c:delete val="1"/>
        <c:axPos val="b"/>
        <c:numFmt formatCode="General" sourceLinked="1"/>
        <c:majorTickMark val="out"/>
        <c:minorTickMark val="none"/>
        <c:tickLblPos val="none"/>
        <c:crossAx val="163603200"/>
        <c:crosses val="autoZero"/>
        <c:auto val="1"/>
        <c:lblAlgn val="ctr"/>
        <c:lblOffset val="100"/>
        <c:noMultiLvlLbl val="0"/>
      </c:catAx>
      <c:valAx>
        <c:axId val="163603200"/>
        <c:scaling>
          <c:orientation val="minMax"/>
          <c:max val="15"/>
          <c:min val="0"/>
        </c:scaling>
        <c:delete val="1"/>
        <c:axPos val="r"/>
        <c:numFmt formatCode="General" sourceLinked="1"/>
        <c:majorTickMark val="out"/>
        <c:minorTickMark val="none"/>
        <c:tickLblPos val="none"/>
        <c:crossAx val="152484096"/>
        <c:crosses val="autoZero"/>
        <c:crossBetween val="between"/>
      </c:valAx>
      <c:spPr>
        <a:noFill/>
        <a:ln w="25400">
          <a:noFill/>
        </a:ln>
      </c:spPr>
    </c:plotArea>
    <c:legend>
      <c:legendPos val="t"/>
      <c:layout>
        <c:manualLayout>
          <c:xMode val="edge"/>
          <c:yMode val="edge"/>
          <c:x val="0.15194431585256069"/>
          <c:y val="7.2600468758932141E-2"/>
          <c:w val="0.71113053531118531"/>
          <c:h val="0.21982221460012577"/>
        </c:manualLayout>
      </c:layout>
      <c:overlay val="0"/>
      <c:txPr>
        <a:bodyPr/>
        <a:lstStyle/>
        <a:p>
          <a:pPr>
            <a:defRPr sz="1100" b="1">
              <a:solidFill>
                <a:schemeClr val="tx1">
                  <a:lumMod val="50000"/>
                </a:schemeClr>
              </a:solidFill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007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3173823323469805"/>
          <c:y val="6.4515610651974288E-3"/>
          <c:w val="0.72138728323699419"/>
          <c:h val="0.99354838709677418"/>
        </c:manualLayout>
      </c:layout>
      <c:barChart>
        <c:barDir val="bar"/>
        <c:grouping val="clustered"/>
        <c:varyColors val="0"/>
        <c:ser>
          <c:idx val="3"/>
          <c:order val="0"/>
          <c:tx>
            <c:strRef>
              <c:f>Sheet1!$B$1</c:f>
              <c:strCache>
                <c:ptCount val="1"/>
                <c:pt idx="0">
                  <c:v>2013 (N=20)</c:v>
                </c:pt>
              </c:strCache>
            </c:strRef>
          </c:tx>
          <c:spPr>
            <a:solidFill>
              <a:schemeClr val="accent4"/>
            </a:solidFill>
            <a:ln w="11669">
              <a:noFill/>
              <a:prstDash val="solid"/>
            </a:ln>
          </c:spPr>
          <c:invertIfNegative val="0"/>
          <c:dLbls>
            <c:spPr>
              <a:noFill/>
              <a:ln w="23339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>
                        <a:lumMod val="50000"/>
                      </a:schemeClr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Sheet1!$A$2:$A$7</c:f>
              <c:strCache>
                <c:ptCount val="6"/>
                <c:pt idx="0">
                  <c:v>Na sali, kieszonki, stojaki</c:v>
                </c:pt>
                <c:pt idx="1">
                  <c:v>Przy okienku, na ladzie</c:v>
                </c:pt>
                <c:pt idx="2">
                  <c:v>Na tablicy</c:v>
                </c:pt>
                <c:pt idx="3">
                  <c:v>Na stolikach</c:v>
                </c:pt>
                <c:pt idx="4">
                  <c:v>W innym miejscu </c:v>
                </c:pt>
                <c:pt idx="5">
                  <c:v>Nie ma</c:v>
                </c:pt>
              </c:strCache>
            </c:strRef>
          </c:cat>
          <c:val>
            <c:numRef>
              <c:f>Sheet1!$B$2:$B$7</c:f>
              <c:numCache>
                <c:formatCode>0%</c:formatCode>
                <c:ptCount val="6"/>
                <c:pt idx="0">
                  <c:v>0.65</c:v>
                </c:pt>
                <c:pt idx="1">
                  <c:v>0.05</c:v>
                </c:pt>
                <c:pt idx="2">
                  <c:v>0.15</c:v>
                </c:pt>
                <c:pt idx="3">
                  <c:v>0.3</c:v>
                </c:pt>
                <c:pt idx="4">
                  <c:v>0</c:v>
                </c:pt>
                <c:pt idx="5">
                  <c:v>0</c:v>
                </c:pt>
              </c:numCache>
            </c:numRef>
          </c:val>
        </c:ser>
        <c:ser>
          <c:idx val="4"/>
          <c:order val="1"/>
          <c:tx>
            <c:strRef>
              <c:f>Sheet1!$C$1</c:f>
              <c:strCache>
                <c:ptCount val="1"/>
                <c:pt idx="0">
                  <c:v>2012 (N=20)</c:v>
                </c:pt>
              </c:strCache>
            </c:strRef>
          </c:tx>
          <c:spPr>
            <a:solidFill>
              <a:schemeClr val="accent2"/>
            </a:solidFill>
            <a:ln w="23339">
              <a:noFill/>
            </a:ln>
          </c:spPr>
          <c:invertIfNegative val="0"/>
          <c:dLbls>
            <c:spPr>
              <a:noFill/>
              <a:ln w="23339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>
                        <a:lumMod val="50000"/>
                      </a:schemeClr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Sheet1!$A$2:$A$7</c:f>
              <c:strCache>
                <c:ptCount val="6"/>
                <c:pt idx="0">
                  <c:v>Na sali, kieszonki, stojaki</c:v>
                </c:pt>
                <c:pt idx="1">
                  <c:v>Przy okienku, na ladzie</c:v>
                </c:pt>
                <c:pt idx="2">
                  <c:v>Na tablicy</c:v>
                </c:pt>
                <c:pt idx="3">
                  <c:v>Na stolikach</c:v>
                </c:pt>
                <c:pt idx="4">
                  <c:v>W innym miejscu </c:v>
                </c:pt>
                <c:pt idx="5">
                  <c:v>Nie ma</c:v>
                </c:pt>
              </c:strCache>
            </c:strRef>
          </c:cat>
          <c:val>
            <c:numRef>
              <c:f>Sheet1!$C$2:$C$7</c:f>
              <c:numCache>
                <c:formatCode>0%</c:formatCode>
                <c:ptCount val="6"/>
                <c:pt idx="0">
                  <c:v>1</c:v>
                </c:pt>
                <c:pt idx="1">
                  <c:v>0.3</c:v>
                </c:pt>
                <c:pt idx="2">
                  <c:v>0</c:v>
                </c:pt>
                <c:pt idx="3">
                  <c:v>0</c:v>
                </c:pt>
                <c:pt idx="4">
                  <c:v>0.05</c:v>
                </c:pt>
                <c:pt idx="5">
                  <c:v>0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2011 (N=20)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  <a:ln w="23339">
              <a:noFill/>
            </a:ln>
          </c:spPr>
          <c:invertIfNegative val="0"/>
          <c:dLbls>
            <c:spPr>
              <a:noFill/>
              <a:ln w="23339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>
                        <a:lumMod val="50000"/>
                      </a:schemeClr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Sheet1!$A$2:$A$7</c:f>
              <c:strCache>
                <c:ptCount val="6"/>
                <c:pt idx="0">
                  <c:v>Na sali, kieszonki, stojaki</c:v>
                </c:pt>
                <c:pt idx="1">
                  <c:v>Przy okienku, na ladzie</c:v>
                </c:pt>
                <c:pt idx="2">
                  <c:v>Na tablicy</c:v>
                </c:pt>
                <c:pt idx="3">
                  <c:v>Na stolikach</c:v>
                </c:pt>
                <c:pt idx="4">
                  <c:v>W innym miejscu </c:v>
                </c:pt>
                <c:pt idx="5">
                  <c:v>Nie ma</c:v>
                </c:pt>
              </c:strCache>
            </c:strRef>
          </c:cat>
          <c:val>
            <c:numRef>
              <c:f>Sheet1!$D$2:$D$7</c:f>
              <c:numCache>
                <c:formatCode>0%</c:formatCode>
                <c:ptCount val="6"/>
                <c:pt idx="0">
                  <c:v>0.9</c:v>
                </c:pt>
                <c:pt idx="1">
                  <c:v>0.05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0.05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60"/>
        <c:axId val="204715520"/>
        <c:axId val="206222464"/>
      </c:barChart>
      <c:catAx>
        <c:axId val="204715520"/>
        <c:scaling>
          <c:orientation val="maxMin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ln w="2917">
            <a:solidFill>
              <a:schemeClr val="bg1"/>
            </a:solidFill>
            <a:prstDash val="solid"/>
          </a:ln>
        </c:spPr>
        <c:txPr>
          <a:bodyPr rot="0" vert="horz"/>
          <a:lstStyle/>
          <a:p>
            <a:pPr>
              <a:defRPr sz="1200" b="1" i="0" u="none" strike="noStrike" baseline="0">
                <a:solidFill>
                  <a:schemeClr val="tx1">
                    <a:lumMod val="50000"/>
                  </a:schemeClr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6222464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206222464"/>
        <c:scaling>
          <c:orientation val="minMax"/>
          <c:min val="0"/>
        </c:scaling>
        <c:delete val="1"/>
        <c:axPos val="t"/>
        <c:numFmt formatCode="0%" sourceLinked="1"/>
        <c:majorTickMark val="out"/>
        <c:minorTickMark val="none"/>
        <c:tickLblPos val="none"/>
        <c:crossAx val="204715520"/>
        <c:crosses val="autoZero"/>
        <c:crossBetween val="between"/>
      </c:valAx>
      <c:spPr>
        <a:noFill/>
        <a:ln w="23339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103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4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3005780346820809"/>
          <c:y val="9.6774193548387274E-3"/>
          <c:w val="0.72138728323699419"/>
          <c:h val="0.99354838709677418"/>
        </c:manualLayout>
      </c:layout>
      <c:barChart>
        <c:barDir val="bar"/>
        <c:grouping val="clustered"/>
        <c:varyColors val="0"/>
        <c:ser>
          <c:idx val="3"/>
          <c:order val="0"/>
          <c:tx>
            <c:strRef>
              <c:f>Sheet1!$B$1</c:f>
              <c:strCache>
                <c:ptCount val="1"/>
                <c:pt idx="0">
                  <c:v>2013 (N=20)</c:v>
                </c:pt>
              </c:strCache>
            </c:strRef>
          </c:tx>
          <c:spPr>
            <a:solidFill>
              <a:schemeClr val="accent4"/>
            </a:solidFill>
            <a:ln w="11669">
              <a:noFill/>
              <a:prstDash val="solid"/>
            </a:ln>
          </c:spPr>
          <c:invertIfNegative val="0"/>
          <c:dLbls>
            <c:spPr>
              <a:noFill/>
              <a:ln w="23339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>
                        <a:lumMod val="50000"/>
                      </a:schemeClr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Sheet1!$A$2:$A$6</c:f>
              <c:strCache>
                <c:ptCount val="5"/>
                <c:pt idx="0">
                  <c:v>Czy urzędnik w czasie załatwiania sprawy był uprzejmy i miły?</c:v>
                </c:pt>
                <c:pt idx="1">
                  <c:v>Czy urzędnik w czasie załatwiania sprawy udzielał informacji w sposób zrozumiały?</c:v>
                </c:pt>
                <c:pt idx="2">
                  <c:v>Czy urzędnik w czasie załatwiania sprawy udzielał informacji w sposób kompetentny?</c:v>
                </c:pt>
                <c:pt idx="3">
                  <c:v>Czy urzędnik w czasie załatwiania sprawy poświęcił Ci dużo uwagi/ czasu?</c:v>
                </c:pt>
                <c:pt idx="4">
                  <c:v>Czy jesteś zadowolony ze sposobu obsługi przez urzędnika?</c:v>
                </c:pt>
              </c:strCache>
            </c:strRef>
          </c:cat>
          <c:val>
            <c:numRef>
              <c:f>Sheet1!$B$2:$B$6</c:f>
              <c:numCache>
                <c:formatCode>0%</c:formatCode>
                <c:ptCount val="5"/>
                <c:pt idx="0">
                  <c:v>1</c:v>
                </c:pt>
                <c:pt idx="1">
                  <c:v>1</c:v>
                </c:pt>
                <c:pt idx="2">
                  <c:v>1</c:v>
                </c:pt>
                <c:pt idx="3">
                  <c:v>1</c:v>
                </c:pt>
                <c:pt idx="4">
                  <c:v>1</c:v>
                </c:pt>
              </c:numCache>
            </c:numRef>
          </c:val>
        </c:ser>
        <c:ser>
          <c:idx val="4"/>
          <c:order val="1"/>
          <c:tx>
            <c:strRef>
              <c:f>Sheet1!$C$1</c:f>
              <c:strCache>
                <c:ptCount val="1"/>
                <c:pt idx="0">
                  <c:v>2012 (N=19)</c:v>
                </c:pt>
              </c:strCache>
            </c:strRef>
          </c:tx>
          <c:spPr>
            <a:solidFill>
              <a:schemeClr val="accent2"/>
            </a:solidFill>
            <a:ln w="23339">
              <a:noFill/>
            </a:ln>
          </c:spPr>
          <c:invertIfNegative val="0"/>
          <c:dLbls>
            <c:spPr>
              <a:noFill/>
              <a:ln w="23339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>
                        <a:lumMod val="50000"/>
                      </a:schemeClr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Sheet1!$A$2:$A$6</c:f>
              <c:strCache>
                <c:ptCount val="5"/>
                <c:pt idx="0">
                  <c:v>Czy urzędnik w czasie załatwiania sprawy był uprzejmy i miły?</c:v>
                </c:pt>
                <c:pt idx="1">
                  <c:v>Czy urzędnik w czasie załatwiania sprawy udzielał informacji w sposób zrozumiały?</c:v>
                </c:pt>
                <c:pt idx="2">
                  <c:v>Czy urzędnik w czasie załatwiania sprawy udzielał informacji w sposób kompetentny?</c:v>
                </c:pt>
                <c:pt idx="3">
                  <c:v>Czy urzędnik w czasie załatwiania sprawy poświęcił Ci dużo uwagi/ czasu?</c:v>
                </c:pt>
                <c:pt idx="4">
                  <c:v>Czy jesteś zadowolony ze sposobu obsługi przez urzędnika?</c:v>
                </c:pt>
              </c:strCache>
            </c:strRef>
          </c:cat>
          <c:val>
            <c:numRef>
              <c:f>Sheet1!$C$2:$C$6</c:f>
              <c:numCache>
                <c:formatCode>0%</c:formatCode>
                <c:ptCount val="5"/>
                <c:pt idx="0">
                  <c:v>0.84</c:v>
                </c:pt>
                <c:pt idx="1">
                  <c:v>1</c:v>
                </c:pt>
                <c:pt idx="2">
                  <c:v>0.74</c:v>
                </c:pt>
                <c:pt idx="3">
                  <c:v>0.74</c:v>
                </c:pt>
                <c:pt idx="4">
                  <c:v>0.74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2011 (N=19)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  <a:ln w="23339">
              <a:noFill/>
            </a:ln>
          </c:spPr>
          <c:invertIfNegative val="0"/>
          <c:dLbls>
            <c:spPr>
              <a:noFill/>
              <a:ln w="23339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>
                        <a:lumMod val="50000"/>
                      </a:schemeClr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Sheet1!$A$2:$A$6</c:f>
              <c:strCache>
                <c:ptCount val="5"/>
                <c:pt idx="0">
                  <c:v>Czy urzędnik w czasie załatwiania sprawy był uprzejmy i miły?</c:v>
                </c:pt>
                <c:pt idx="1">
                  <c:v>Czy urzędnik w czasie załatwiania sprawy udzielał informacji w sposób zrozumiały?</c:v>
                </c:pt>
                <c:pt idx="2">
                  <c:v>Czy urzędnik w czasie załatwiania sprawy udzielał informacji w sposób kompetentny?</c:v>
                </c:pt>
                <c:pt idx="3">
                  <c:v>Czy urzędnik w czasie załatwiania sprawy poświęcił Ci dużo uwagi/ czasu?</c:v>
                </c:pt>
                <c:pt idx="4">
                  <c:v>Czy jesteś zadowolony ze sposobu obsługi przez urzędnika?</c:v>
                </c:pt>
              </c:strCache>
            </c:strRef>
          </c:cat>
          <c:val>
            <c:numRef>
              <c:f>Sheet1!$D$2:$D$6</c:f>
              <c:numCache>
                <c:formatCode>0%</c:formatCode>
                <c:ptCount val="5"/>
                <c:pt idx="0">
                  <c:v>0.95</c:v>
                </c:pt>
                <c:pt idx="1">
                  <c:v>1</c:v>
                </c:pt>
                <c:pt idx="2">
                  <c:v>1</c:v>
                </c:pt>
                <c:pt idx="3">
                  <c:v>1</c:v>
                </c:pt>
                <c:pt idx="4">
                  <c:v>0.95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60"/>
        <c:axId val="176098304"/>
        <c:axId val="176128768"/>
      </c:barChart>
      <c:catAx>
        <c:axId val="176098304"/>
        <c:scaling>
          <c:orientation val="maxMin"/>
        </c:scaling>
        <c:delete val="1"/>
        <c:axPos val="l"/>
        <c:numFmt formatCode="General" sourceLinked="1"/>
        <c:majorTickMark val="out"/>
        <c:minorTickMark val="none"/>
        <c:tickLblPos val="nextTo"/>
        <c:crossAx val="176128768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76128768"/>
        <c:scaling>
          <c:orientation val="minMax"/>
          <c:min val="0"/>
        </c:scaling>
        <c:delete val="1"/>
        <c:axPos val="t"/>
        <c:numFmt formatCode="0%" sourceLinked="1"/>
        <c:majorTickMark val="out"/>
        <c:minorTickMark val="none"/>
        <c:tickLblPos val="none"/>
        <c:crossAx val="176098304"/>
        <c:crosses val="autoZero"/>
        <c:crossBetween val="between"/>
      </c:valAx>
      <c:spPr>
        <a:noFill/>
        <a:ln w="23339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103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4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"/>
          <c:y val="2.0661157024793432E-3"/>
          <c:w val="0.9992373868132729"/>
          <c:h val="0.89049586776859591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 Zdecydowanie tak</c:v>
                </c:pt>
              </c:strCache>
            </c:strRef>
          </c:tx>
          <c:spPr>
            <a:solidFill>
              <a:srgbClr val="008000"/>
            </a:solidFill>
            <a:ln w="23713">
              <a:noFill/>
            </a:ln>
          </c:spPr>
          <c:invertIfNegative val="0"/>
          <c:dLbls>
            <c:spPr>
              <a:noFill/>
              <a:ln w="23713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rgbClr val="FFFFFF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Sheet1!$A$2:$A$20</c:f>
              <c:strCache>
                <c:ptCount val="17"/>
                <c:pt idx="0">
                  <c:v>czy jesteś zadowolony ze sposobu obsługi</c:v>
                </c:pt>
                <c:pt idx="4">
                  <c:v>czy urzędnik w czasie załatwiania sprawy poświęcił Ci dużo uwagi/czasu?</c:v>
                </c:pt>
                <c:pt idx="8">
                  <c:v>czy urzędnik w czasie załatwiania sprawy udzialał informacji w sposób kompetentny</c:v>
                </c:pt>
                <c:pt idx="12">
                  <c:v>czy urzędnik w czasie załatwiania sprawy udzielał informacji w sposób zrozumiały?</c:v>
                </c:pt>
                <c:pt idx="16">
                  <c:v>czy urzednik w czasie załatwiania sprawy był uprzejmy i miły?</c:v>
                </c:pt>
              </c:strCache>
            </c:strRef>
          </c:cat>
          <c:val>
            <c:numRef>
              <c:f>Sheet1!$B$2:$B$20</c:f>
              <c:numCache>
                <c:formatCode>0%</c:formatCode>
                <c:ptCount val="19"/>
                <c:pt idx="0">
                  <c:v>0.57999999999999996</c:v>
                </c:pt>
                <c:pt idx="1">
                  <c:v>0.47</c:v>
                </c:pt>
                <c:pt idx="2">
                  <c:v>0.6</c:v>
                </c:pt>
                <c:pt idx="4">
                  <c:v>0.63</c:v>
                </c:pt>
                <c:pt idx="5">
                  <c:v>0.47</c:v>
                </c:pt>
                <c:pt idx="6">
                  <c:v>0.75</c:v>
                </c:pt>
                <c:pt idx="8">
                  <c:v>0.68</c:v>
                </c:pt>
                <c:pt idx="9">
                  <c:v>0.47</c:v>
                </c:pt>
                <c:pt idx="10">
                  <c:v>0.75</c:v>
                </c:pt>
                <c:pt idx="12">
                  <c:v>0.68</c:v>
                </c:pt>
                <c:pt idx="13">
                  <c:v>0.63</c:v>
                </c:pt>
                <c:pt idx="14">
                  <c:v>0.8</c:v>
                </c:pt>
                <c:pt idx="16">
                  <c:v>0.47</c:v>
                </c:pt>
                <c:pt idx="17">
                  <c:v>0.57999999999999996</c:v>
                </c:pt>
                <c:pt idx="18">
                  <c:v>0.95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 Raczej tak</c:v>
                </c:pt>
              </c:strCache>
            </c:strRef>
          </c:tx>
          <c:spPr>
            <a:solidFill>
              <a:schemeClr val="accent5">
                <a:lumMod val="60000"/>
                <a:lumOff val="40000"/>
              </a:schemeClr>
            </a:solidFill>
            <a:ln w="23713">
              <a:noFill/>
            </a:ln>
          </c:spPr>
          <c:invertIfNegative val="0"/>
          <c:dLbls>
            <c:spPr>
              <a:noFill/>
              <a:ln w="23713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bg2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Sheet1!$A$2:$A$20</c:f>
              <c:strCache>
                <c:ptCount val="17"/>
                <c:pt idx="0">
                  <c:v>czy jesteś zadowolony ze sposobu obsługi</c:v>
                </c:pt>
                <c:pt idx="4">
                  <c:v>czy urzędnik w czasie załatwiania sprawy poświęcił Ci dużo uwagi/czasu?</c:v>
                </c:pt>
                <c:pt idx="8">
                  <c:v>czy urzędnik w czasie załatwiania sprawy udzialał informacji w sposób kompetentny</c:v>
                </c:pt>
                <c:pt idx="12">
                  <c:v>czy urzędnik w czasie załatwiania sprawy udzielał informacji w sposób zrozumiały?</c:v>
                </c:pt>
                <c:pt idx="16">
                  <c:v>czy urzednik w czasie załatwiania sprawy był uprzejmy i miły?</c:v>
                </c:pt>
              </c:strCache>
            </c:strRef>
          </c:cat>
          <c:val>
            <c:numRef>
              <c:f>Sheet1!$C$2:$C$20</c:f>
              <c:numCache>
                <c:formatCode>0%</c:formatCode>
                <c:ptCount val="19"/>
                <c:pt idx="0">
                  <c:v>0.37</c:v>
                </c:pt>
                <c:pt idx="1">
                  <c:v>0.26</c:v>
                </c:pt>
                <c:pt idx="2">
                  <c:v>0.4</c:v>
                </c:pt>
                <c:pt idx="4">
                  <c:v>0.37</c:v>
                </c:pt>
                <c:pt idx="5">
                  <c:v>0.26</c:v>
                </c:pt>
                <c:pt idx="6">
                  <c:v>0.25</c:v>
                </c:pt>
                <c:pt idx="8">
                  <c:v>0.32</c:v>
                </c:pt>
                <c:pt idx="9">
                  <c:v>0.26</c:v>
                </c:pt>
                <c:pt idx="10">
                  <c:v>0.25</c:v>
                </c:pt>
                <c:pt idx="12">
                  <c:v>0.32</c:v>
                </c:pt>
                <c:pt idx="13">
                  <c:v>0.37</c:v>
                </c:pt>
                <c:pt idx="14">
                  <c:v>0.2</c:v>
                </c:pt>
                <c:pt idx="16">
                  <c:v>0.47</c:v>
                </c:pt>
                <c:pt idx="17">
                  <c:v>0.26</c:v>
                </c:pt>
                <c:pt idx="18">
                  <c:v>0.05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 Raczej nie</c:v>
                </c:pt>
              </c:strCache>
            </c:strRef>
          </c:tx>
          <c:spPr>
            <a:solidFill>
              <a:schemeClr val="accent4"/>
            </a:solidFill>
            <a:ln w="23713">
              <a:noFill/>
            </a:ln>
          </c:spPr>
          <c:invertIfNegative val="0"/>
          <c:dLbls>
            <c:spPr>
              <a:noFill/>
              <a:ln w="23713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bg1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Sheet1!$A$2:$A$20</c:f>
              <c:strCache>
                <c:ptCount val="17"/>
                <c:pt idx="0">
                  <c:v>czy jesteś zadowolony ze sposobu obsługi</c:v>
                </c:pt>
                <c:pt idx="4">
                  <c:v>czy urzędnik w czasie załatwiania sprawy poświęcił Ci dużo uwagi/czasu?</c:v>
                </c:pt>
                <c:pt idx="8">
                  <c:v>czy urzędnik w czasie załatwiania sprawy udzialał informacji w sposób kompetentny</c:v>
                </c:pt>
                <c:pt idx="12">
                  <c:v>czy urzędnik w czasie załatwiania sprawy udzielał informacji w sposób zrozumiały?</c:v>
                </c:pt>
                <c:pt idx="16">
                  <c:v>czy urzednik w czasie załatwiania sprawy był uprzejmy i miły?</c:v>
                </c:pt>
              </c:strCache>
            </c:strRef>
          </c:cat>
          <c:val>
            <c:numRef>
              <c:f>Sheet1!$D$2:$D$20</c:f>
              <c:numCache>
                <c:formatCode>0%</c:formatCode>
                <c:ptCount val="19"/>
                <c:pt idx="0">
                  <c:v>0.05</c:v>
                </c:pt>
                <c:pt idx="1">
                  <c:v>0.16</c:v>
                </c:pt>
                <c:pt idx="5">
                  <c:v>0.21</c:v>
                </c:pt>
                <c:pt idx="9">
                  <c:v>0.26</c:v>
                </c:pt>
                <c:pt idx="16">
                  <c:v>0.05</c:v>
                </c:pt>
                <c:pt idx="17">
                  <c:v>0.11</c:v>
                </c:pt>
              </c:numCache>
            </c:numRef>
          </c:val>
        </c:ser>
        <c:ser>
          <c:idx val="4"/>
          <c:order val="3"/>
          <c:tx>
            <c:strRef>
              <c:f>Sheet1!$E$1</c:f>
              <c:strCache>
                <c:ptCount val="1"/>
                <c:pt idx="0">
                  <c:v>Zdecydowanie nie</c:v>
                </c:pt>
              </c:strCache>
            </c:strRef>
          </c:tx>
          <c:spPr>
            <a:solidFill>
              <a:srgbClr val="C00000"/>
            </a:solidFill>
            <a:ln w="23713">
              <a:noFill/>
            </a:ln>
          </c:spPr>
          <c:invertIfNegative val="0"/>
          <c:dLbls>
            <c:dLbl>
              <c:idx val="3"/>
              <c:layout>
                <c:manualLayout>
                  <c:x val="0.97001763668430463"/>
                  <c:y val="-2.4470208773661312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0.96472663139329928"/>
                  <c:y val="-1.3753934793800267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 w="23713">
                <a:noFill/>
              </a:ln>
            </c:spPr>
            <c:txPr>
              <a:bodyPr/>
              <a:lstStyle/>
              <a:p>
                <a:pPr>
                  <a:defRPr sz="1120" b="0" i="0" u="none" strike="noStrike" baseline="0">
                    <a:solidFill>
                      <a:schemeClr val="bg2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Sheet1!$A$2:$A$20</c:f>
              <c:strCache>
                <c:ptCount val="17"/>
                <c:pt idx="0">
                  <c:v>czy jesteś zadowolony ze sposobu obsługi</c:v>
                </c:pt>
                <c:pt idx="4">
                  <c:v>czy urzędnik w czasie załatwiania sprawy poświęcił Ci dużo uwagi/czasu?</c:v>
                </c:pt>
                <c:pt idx="8">
                  <c:v>czy urzędnik w czasie załatwiania sprawy udzialał informacji w sposób kompetentny</c:v>
                </c:pt>
                <c:pt idx="12">
                  <c:v>czy urzędnik w czasie załatwiania sprawy udzielał informacji w sposób zrozumiały?</c:v>
                </c:pt>
                <c:pt idx="16">
                  <c:v>czy urzednik w czasie załatwiania sprawy był uprzejmy i miły?</c:v>
                </c:pt>
              </c:strCache>
            </c:strRef>
          </c:cat>
          <c:val>
            <c:numRef>
              <c:f>Sheet1!$E$2:$E$20</c:f>
              <c:numCache>
                <c:formatCode>0%</c:formatCode>
                <c:ptCount val="19"/>
                <c:pt idx="1">
                  <c:v>0.11</c:v>
                </c:pt>
                <c:pt idx="5">
                  <c:v>0.05</c:v>
                </c:pt>
                <c:pt idx="17">
                  <c:v>0.05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40"/>
        <c:overlap val="100"/>
        <c:axId val="180104576"/>
        <c:axId val="180139136"/>
      </c:barChart>
      <c:catAx>
        <c:axId val="180104576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180139136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80139136"/>
        <c:scaling>
          <c:orientation val="minMax"/>
          <c:max val="1"/>
          <c:min val="0"/>
        </c:scaling>
        <c:delete val="1"/>
        <c:axPos val="b"/>
        <c:numFmt formatCode="0%" sourceLinked="1"/>
        <c:majorTickMark val="out"/>
        <c:minorTickMark val="none"/>
        <c:tickLblPos val="none"/>
        <c:crossAx val="180104576"/>
        <c:crosses val="autoZero"/>
        <c:crossBetween val="between"/>
      </c:valAx>
      <c:spPr>
        <a:noFill/>
        <a:ln w="23713">
          <a:noFill/>
        </a:ln>
      </c:spPr>
    </c:plotArea>
    <c:legend>
      <c:legendPos val="b"/>
      <c:layout>
        <c:manualLayout>
          <c:xMode val="edge"/>
          <c:yMode val="edge"/>
          <c:x val="1.4109347442680775E-2"/>
          <c:y val="0.93985044029259679"/>
          <c:w val="0.98589065255732011"/>
          <c:h val="6.0149559707403433E-2"/>
        </c:manualLayout>
      </c:layout>
      <c:overlay val="0"/>
      <c:spPr>
        <a:noFill/>
        <a:ln w="23713">
          <a:noFill/>
        </a:ln>
      </c:spPr>
      <c:txPr>
        <a:bodyPr/>
        <a:lstStyle/>
        <a:p>
          <a:pPr>
            <a:defRPr sz="1027" b="0" i="0" u="none" strike="noStrike" baseline="0">
              <a:solidFill>
                <a:schemeClr val="tx1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120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1877828054298654"/>
          <c:y val="4.0322580645161393E-3"/>
          <c:w val="0.84615384615384714"/>
          <c:h val="0.84274193548387333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Tak</c:v>
                </c:pt>
              </c:strCache>
            </c:strRef>
          </c:tx>
          <c:spPr>
            <a:solidFill>
              <a:schemeClr val="accent2"/>
            </a:solidFill>
            <a:ln w="23282">
              <a:noFill/>
            </a:ln>
          </c:spPr>
          <c:invertIfNegative val="0"/>
          <c:dLbls>
            <c:spPr>
              <a:noFill/>
              <a:ln w="23282">
                <a:noFill/>
              </a:ln>
            </c:spPr>
            <c:txPr>
              <a:bodyPr/>
              <a:lstStyle/>
              <a:p>
                <a:pPr>
                  <a:defRPr sz="1100" b="1" i="0" u="none" strike="noStrike" baseline="0">
                    <a:solidFill>
                      <a:srgbClr val="FFFFFF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Sheet1!$A$2:$A$5</c:f>
              <c:strCache>
                <c:ptCount val="3"/>
                <c:pt idx="0">
                  <c:v>2013 (N=20)</c:v>
                </c:pt>
                <c:pt idx="1">
                  <c:v>2012 (N=20)</c:v>
                </c:pt>
                <c:pt idx="2">
                  <c:v>2011 (N=19)</c:v>
                </c:pt>
              </c:strCache>
            </c:strRef>
          </c:cat>
          <c:val>
            <c:numRef>
              <c:f>Sheet1!$B$2:$B$5</c:f>
              <c:numCache>
                <c:formatCode>0%</c:formatCode>
                <c:ptCount val="3"/>
                <c:pt idx="0">
                  <c:v>1</c:v>
                </c:pt>
                <c:pt idx="1">
                  <c:v>0.95</c:v>
                </c:pt>
                <c:pt idx="2">
                  <c:v>1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Nie</c:v>
                </c:pt>
              </c:strCache>
            </c:strRef>
          </c:tx>
          <c:spPr>
            <a:solidFill>
              <a:schemeClr val="accent1"/>
            </a:solidFill>
            <a:ln w="23282">
              <a:noFill/>
            </a:ln>
          </c:spPr>
          <c:invertIfNegative val="0"/>
          <c:dLbls>
            <c:dLbl>
              <c:idx val="1"/>
              <c:layout/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 w="23282">
                <a:noFill/>
              </a:ln>
            </c:spPr>
            <c:txPr>
              <a:bodyPr/>
              <a:lstStyle/>
              <a:p>
                <a:pPr>
                  <a:defRPr sz="1100" b="1" i="0" u="none" strike="noStrike" baseline="0">
                    <a:solidFill>
                      <a:schemeClr val="bg1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Sheet1!$A$2:$A$5</c:f>
              <c:strCache>
                <c:ptCount val="3"/>
                <c:pt idx="0">
                  <c:v>2013 (N=20)</c:v>
                </c:pt>
                <c:pt idx="1">
                  <c:v>2012 (N=20)</c:v>
                </c:pt>
                <c:pt idx="2">
                  <c:v>2011 (N=19)</c:v>
                </c:pt>
              </c:strCache>
            </c:strRef>
          </c:cat>
          <c:val>
            <c:numRef>
              <c:f>Sheet1!$C$2:$C$5</c:f>
              <c:numCache>
                <c:formatCode>0%</c:formatCode>
                <c:ptCount val="3"/>
                <c:pt idx="1">
                  <c:v>0.05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Nie dotyczy</c:v>
                </c:pt>
              </c:strCache>
            </c:strRef>
          </c:tx>
          <c:spPr>
            <a:solidFill>
              <a:schemeClr val="tx1"/>
            </a:solidFill>
            <a:ln w="23282">
              <a:noFill/>
            </a:ln>
          </c:spPr>
          <c:invertIfNegative val="0"/>
          <c:dLbls>
            <c:dLbl>
              <c:idx val="2"/>
              <c:layout>
                <c:manualLayout>
                  <c:x val="0.97624434389140269"/>
                  <c:y val="1.4956828076609989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 w="23282">
                <a:noFill/>
              </a:ln>
            </c:spPr>
            <c:txPr>
              <a:bodyPr/>
              <a:lstStyle/>
              <a:p>
                <a:pPr>
                  <a:defRPr sz="1100" b="1" i="0" u="none" strike="noStrike" baseline="0">
                    <a:solidFill>
                      <a:schemeClr val="bg1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Sheet1!$A$2:$A$5</c:f>
              <c:strCache>
                <c:ptCount val="3"/>
                <c:pt idx="0">
                  <c:v>2013 (N=20)</c:v>
                </c:pt>
                <c:pt idx="1">
                  <c:v>2012 (N=20)</c:v>
                </c:pt>
                <c:pt idx="2">
                  <c:v>2011 (N=19)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3"/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60"/>
        <c:overlap val="100"/>
        <c:axId val="212819968"/>
        <c:axId val="212825984"/>
      </c:barChart>
      <c:catAx>
        <c:axId val="212819968"/>
        <c:scaling>
          <c:orientation val="maxMin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ln w="2910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200" b="1" i="0" u="none" strike="noStrike" baseline="0">
                <a:solidFill>
                  <a:schemeClr val="tx1">
                    <a:lumMod val="50000"/>
                  </a:schemeClr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12825984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212825984"/>
        <c:scaling>
          <c:orientation val="minMax"/>
          <c:max val="1"/>
          <c:min val="0"/>
        </c:scaling>
        <c:delete val="1"/>
        <c:axPos val="t"/>
        <c:numFmt formatCode="0%" sourceLinked="1"/>
        <c:majorTickMark val="out"/>
        <c:minorTickMark val="none"/>
        <c:tickLblPos val="none"/>
        <c:crossAx val="212819968"/>
        <c:crosses val="autoZero"/>
        <c:crossBetween val="between"/>
        <c:majorUnit val="0.2"/>
      </c:valAx>
      <c:spPr>
        <a:noFill/>
        <a:ln w="23282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100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  <c:userShapes r:id="rId2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1877828054298654"/>
          <c:y val="4.0322580645161393E-3"/>
          <c:w val="0.84615384615384714"/>
          <c:h val="0.84274193548387333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Tak</c:v>
                </c:pt>
              </c:strCache>
            </c:strRef>
          </c:tx>
          <c:spPr>
            <a:solidFill>
              <a:schemeClr val="accent2"/>
            </a:solidFill>
            <a:ln w="23282">
              <a:noFill/>
            </a:ln>
          </c:spPr>
          <c:invertIfNegative val="0"/>
          <c:dLbls>
            <c:spPr>
              <a:noFill/>
              <a:ln w="23282">
                <a:noFill/>
              </a:ln>
            </c:spPr>
            <c:txPr>
              <a:bodyPr/>
              <a:lstStyle/>
              <a:p>
                <a:pPr>
                  <a:defRPr sz="1100" b="1" i="0" u="none" strike="noStrike" baseline="0">
                    <a:solidFill>
                      <a:srgbClr val="FFFFFF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Sheet1!$A$2:$A$5</c:f>
              <c:strCache>
                <c:ptCount val="3"/>
                <c:pt idx="0">
                  <c:v>2013 (N=20)</c:v>
                </c:pt>
                <c:pt idx="1">
                  <c:v>2012 (N=20)</c:v>
                </c:pt>
                <c:pt idx="2">
                  <c:v>2011 (N=19)</c:v>
                </c:pt>
              </c:strCache>
            </c:strRef>
          </c:cat>
          <c:val>
            <c:numRef>
              <c:f>Sheet1!$B$2:$B$5</c:f>
              <c:numCache>
                <c:formatCode>0%</c:formatCode>
                <c:ptCount val="3"/>
                <c:pt idx="0">
                  <c:v>0.7</c:v>
                </c:pt>
                <c:pt idx="1">
                  <c:v>0.95</c:v>
                </c:pt>
                <c:pt idx="2">
                  <c:v>1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Nie</c:v>
                </c:pt>
              </c:strCache>
            </c:strRef>
          </c:tx>
          <c:spPr>
            <a:solidFill>
              <a:schemeClr val="accent1"/>
            </a:solidFill>
            <a:ln w="23282">
              <a:noFill/>
            </a:ln>
          </c:spPr>
          <c:invertIfNegative val="0"/>
          <c:dLbls>
            <c:dLbl>
              <c:idx val="1"/>
              <c:layout/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 w="23282">
                <a:noFill/>
              </a:ln>
            </c:spPr>
            <c:txPr>
              <a:bodyPr/>
              <a:lstStyle/>
              <a:p>
                <a:pPr>
                  <a:defRPr sz="1100" b="1" i="0" u="none" strike="noStrike" baseline="0">
                    <a:solidFill>
                      <a:schemeClr val="bg1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Sheet1!$A$2:$A$5</c:f>
              <c:strCache>
                <c:ptCount val="3"/>
                <c:pt idx="0">
                  <c:v>2013 (N=20)</c:v>
                </c:pt>
                <c:pt idx="1">
                  <c:v>2012 (N=20)</c:v>
                </c:pt>
                <c:pt idx="2">
                  <c:v>2011 (N=19)</c:v>
                </c:pt>
              </c:strCache>
            </c:strRef>
          </c:cat>
          <c:val>
            <c:numRef>
              <c:f>Sheet1!$C$2:$C$5</c:f>
              <c:numCache>
                <c:formatCode>0%</c:formatCode>
                <c:ptCount val="3"/>
                <c:pt idx="0">
                  <c:v>0.3</c:v>
                </c:pt>
                <c:pt idx="1">
                  <c:v>0.05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Nie dotyczy</c:v>
                </c:pt>
              </c:strCache>
            </c:strRef>
          </c:tx>
          <c:spPr>
            <a:solidFill>
              <a:schemeClr val="tx1"/>
            </a:solidFill>
            <a:ln w="23282">
              <a:noFill/>
            </a:ln>
          </c:spPr>
          <c:invertIfNegative val="0"/>
          <c:dLbls>
            <c:dLbl>
              <c:idx val="2"/>
              <c:layout>
                <c:manualLayout>
                  <c:x val="0.97624434389140269"/>
                  <c:y val="1.4956986083084736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 w="23282">
                <a:noFill/>
              </a:ln>
            </c:spPr>
            <c:txPr>
              <a:bodyPr/>
              <a:lstStyle/>
              <a:p>
                <a:pPr>
                  <a:defRPr sz="1100" b="1" i="0" u="none" strike="noStrike" baseline="0">
                    <a:solidFill>
                      <a:schemeClr val="bg1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Sheet1!$A$2:$A$5</c:f>
              <c:strCache>
                <c:ptCount val="3"/>
                <c:pt idx="0">
                  <c:v>2013 (N=20)</c:v>
                </c:pt>
                <c:pt idx="1">
                  <c:v>2012 (N=20)</c:v>
                </c:pt>
                <c:pt idx="2">
                  <c:v>2011 (N=19)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3"/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60"/>
        <c:overlap val="100"/>
        <c:axId val="226480896"/>
        <c:axId val="226633600"/>
      </c:barChart>
      <c:catAx>
        <c:axId val="226480896"/>
        <c:scaling>
          <c:orientation val="maxMin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ln w="2910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200" b="1" i="0" u="none" strike="noStrike" baseline="0">
                <a:solidFill>
                  <a:schemeClr val="tx1">
                    <a:lumMod val="50000"/>
                  </a:schemeClr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2663360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226633600"/>
        <c:scaling>
          <c:orientation val="minMax"/>
          <c:max val="1"/>
          <c:min val="0"/>
        </c:scaling>
        <c:delete val="1"/>
        <c:axPos val="t"/>
        <c:numFmt formatCode="0%" sourceLinked="1"/>
        <c:majorTickMark val="out"/>
        <c:minorTickMark val="none"/>
        <c:tickLblPos val="none"/>
        <c:crossAx val="226480896"/>
        <c:crosses val="autoZero"/>
        <c:crossBetween val="between"/>
        <c:majorUnit val="0.2"/>
      </c:valAx>
      <c:spPr>
        <a:noFill/>
        <a:ln w="23282">
          <a:noFill/>
        </a:ln>
      </c:spPr>
    </c:plotArea>
    <c:legend>
      <c:legendPos val="b"/>
      <c:layout/>
      <c:overlay val="0"/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100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1534025374855845E-3"/>
          <c:y val="9.0163934426229511E-2"/>
          <c:w val="0.94925028835063441"/>
          <c:h val="0.9180327868852447"/>
        </c:manualLayout>
      </c:layout>
      <c:barChart>
        <c:barDir val="col"/>
        <c:grouping val="clustered"/>
        <c:varyColors val="0"/>
        <c:ser>
          <c:idx val="3"/>
          <c:order val="0"/>
          <c:tx>
            <c:strRef>
              <c:f>Sheet1!$B$1</c:f>
              <c:strCache>
                <c:ptCount val="1"/>
                <c:pt idx="0">
                  <c:v>2013 (N=20)</c:v>
                </c:pt>
              </c:strCache>
            </c:strRef>
          </c:tx>
          <c:spPr>
            <a:solidFill>
              <a:schemeClr val="accent4"/>
            </a:solidFill>
            <a:ln w="11625">
              <a:noFill/>
              <a:prstDash val="solid"/>
            </a:ln>
          </c:spPr>
          <c:invertIfNegative val="0"/>
          <c:dLbls>
            <c:delete val="1"/>
          </c:dLbls>
          <c:cat>
            <c:strRef>
              <c:f>Sheet1!$A$2:$A$4</c:f>
              <c:strCache>
                <c:ptCount val="3"/>
                <c:pt idx="0">
                  <c:v>ŚREDNIA LICZBA OSÓB</c:v>
                </c:pt>
                <c:pt idx="2">
                  <c:v>ŚREDNI CZAS OCZEKIWANIA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 formatCode="0.0">
                  <c:v>0.1</c:v>
                </c:pt>
                <c:pt idx="2" formatCode="0.0">
                  <c:v>0.1</c:v>
                </c:pt>
              </c:numCache>
            </c:numRef>
          </c:val>
        </c:ser>
        <c:ser>
          <c:idx val="4"/>
          <c:order val="1"/>
          <c:tx>
            <c:strRef>
              <c:f>Sheet1!$C$1</c:f>
              <c:strCache>
                <c:ptCount val="1"/>
                <c:pt idx="0">
                  <c:v>2012 (N=20)</c:v>
                </c:pt>
              </c:strCache>
            </c:strRef>
          </c:tx>
          <c:spPr>
            <a:solidFill>
              <a:schemeClr val="accent2"/>
            </a:solidFill>
            <a:ln w="23250">
              <a:noFill/>
            </a:ln>
          </c:spPr>
          <c:invertIfNegative val="0"/>
          <c:dLbls>
            <c:delete val="1"/>
          </c:dLbls>
          <c:cat>
            <c:strRef>
              <c:f>Sheet1!$A$2:$A$4</c:f>
              <c:strCache>
                <c:ptCount val="3"/>
                <c:pt idx="0">
                  <c:v>ŚREDNIA LICZBA OSÓB</c:v>
                </c:pt>
                <c:pt idx="2">
                  <c:v>ŚREDNI CZAS OCZEKIWANIA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 formatCode="0.0">
                  <c:v>1.5</c:v>
                </c:pt>
                <c:pt idx="2" formatCode="0.0">
                  <c:v>4.9000000000000004</c:v>
                </c:pt>
              </c:numCache>
            </c:numRef>
          </c:val>
        </c:ser>
        <c:ser>
          <c:idx val="1"/>
          <c:order val="2"/>
          <c:tx>
            <c:strRef>
              <c:f>Sheet1!$D$1</c:f>
              <c:strCache>
                <c:ptCount val="1"/>
                <c:pt idx="0">
                  <c:v>2011 (N=20)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  <a:ln w="23250">
              <a:noFill/>
            </a:ln>
          </c:spPr>
          <c:invertIfNegative val="0"/>
          <c:dLbls>
            <c:delete val="1"/>
          </c:dLbls>
          <c:cat>
            <c:strRef>
              <c:f>Sheet1!$A$2:$A$4</c:f>
              <c:strCache>
                <c:ptCount val="3"/>
                <c:pt idx="0">
                  <c:v>ŚREDNIA LICZBA OSÓB</c:v>
                </c:pt>
                <c:pt idx="2">
                  <c:v>ŚREDNI CZAS OCZEKIWANIA</c:v>
                </c:pt>
              </c:strCache>
            </c:strRef>
          </c:cat>
          <c:val>
            <c:numRef>
              <c:f>Sheet1!$D$2:$D$4</c:f>
              <c:numCache>
                <c:formatCode>General</c:formatCode>
                <c:ptCount val="3"/>
                <c:pt idx="0" formatCode="0.0">
                  <c:v>1.4</c:v>
                </c:pt>
                <c:pt idx="2" formatCode="0.0">
                  <c:v>3.05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60"/>
        <c:overlap val="-60"/>
        <c:axId val="211834752"/>
        <c:axId val="211890560"/>
      </c:barChart>
      <c:catAx>
        <c:axId val="211834752"/>
        <c:scaling>
          <c:orientation val="maxMin"/>
        </c:scaling>
        <c:delete val="1"/>
        <c:axPos val="b"/>
        <c:majorTickMark val="out"/>
        <c:minorTickMark val="none"/>
        <c:tickLblPos val="none"/>
        <c:crossAx val="211890560"/>
        <c:crosses val="autoZero"/>
        <c:auto val="1"/>
        <c:lblAlgn val="ctr"/>
        <c:lblOffset val="100"/>
        <c:noMultiLvlLbl val="0"/>
      </c:catAx>
      <c:valAx>
        <c:axId val="211890560"/>
        <c:scaling>
          <c:orientation val="minMax"/>
          <c:max val="15"/>
          <c:min val="0"/>
        </c:scaling>
        <c:delete val="1"/>
        <c:axPos val="r"/>
        <c:numFmt formatCode="0.0" sourceLinked="1"/>
        <c:majorTickMark val="out"/>
        <c:minorTickMark val="none"/>
        <c:tickLblPos val="none"/>
        <c:crossAx val="211834752"/>
        <c:crosses val="autoZero"/>
        <c:crossBetween val="between"/>
      </c:valAx>
      <c:spPr>
        <a:noFill/>
        <a:ln w="25400">
          <a:noFill/>
        </a:ln>
      </c:spPr>
    </c:plotArea>
    <c:legend>
      <c:legendPos val="t"/>
      <c:layout>
        <c:manualLayout>
          <c:xMode val="edge"/>
          <c:yMode val="edge"/>
          <c:x val="0.15194431585256069"/>
          <c:y val="7.2600468758932141E-2"/>
          <c:w val="0.71113053531118531"/>
          <c:h val="0.21982221460012577"/>
        </c:manualLayout>
      </c:layout>
      <c:overlay val="0"/>
      <c:txPr>
        <a:bodyPr/>
        <a:lstStyle/>
        <a:p>
          <a:pPr>
            <a:defRPr sz="1100" b="1">
              <a:solidFill>
                <a:schemeClr val="tx1">
                  <a:lumMod val="50000"/>
                </a:schemeClr>
              </a:solidFill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007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3005780346820809"/>
          <c:y val="9.6774193548387274E-3"/>
          <c:w val="0.72138728323699419"/>
          <c:h val="0.99354838709677418"/>
        </c:manualLayout>
      </c:layout>
      <c:barChart>
        <c:barDir val="bar"/>
        <c:grouping val="clustered"/>
        <c:varyColors val="0"/>
        <c:ser>
          <c:idx val="3"/>
          <c:order val="0"/>
          <c:tx>
            <c:strRef>
              <c:f>Sheet1!$B$1</c:f>
              <c:strCache>
                <c:ptCount val="1"/>
                <c:pt idx="0">
                  <c:v>2013 (N=20)</c:v>
                </c:pt>
              </c:strCache>
            </c:strRef>
          </c:tx>
          <c:spPr>
            <a:solidFill>
              <a:schemeClr val="accent4"/>
            </a:solidFill>
            <a:ln w="11669">
              <a:noFill/>
              <a:prstDash val="solid"/>
            </a:ln>
          </c:spPr>
          <c:invertIfNegative val="0"/>
          <c:dLbls>
            <c:spPr>
              <a:noFill/>
              <a:ln w="23339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>
                        <a:lumMod val="50000"/>
                      </a:schemeClr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Sheet1!$A$2:$A$5</c:f>
              <c:strCache>
                <c:ptCount val="4"/>
                <c:pt idx="0">
                  <c:v>Na sali, kieszonki, stojaki</c:v>
                </c:pt>
                <c:pt idx="1">
                  <c:v>Przy okienku, na ladzie</c:v>
                </c:pt>
                <c:pt idx="2">
                  <c:v>W informacji, przy punkcie informacyjnym</c:v>
                </c:pt>
                <c:pt idx="3">
                  <c:v>W innym miejscu </c:v>
                </c:pt>
              </c:strCache>
            </c:strRef>
          </c:cat>
          <c:val>
            <c:numRef>
              <c:f>Sheet1!$B$2:$B$5</c:f>
              <c:numCache>
                <c:formatCode>0%</c:formatCode>
                <c:ptCount val="4"/>
                <c:pt idx="0">
                  <c:v>0.95</c:v>
                </c:pt>
                <c:pt idx="1">
                  <c:v>0.35</c:v>
                </c:pt>
                <c:pt idx="2">
                  <c:v>0</c:v>
                </c:pt>
                <c:pt idx="3">
                  <c:v>0</c:v>
                </c:pt>
              </c:numCache>
            </c:numRef>
          </c:val>
        </c:ser>
        <c:ser>
          <c:idx val="4"/>
          <c:order val="1"/>
          <c:tx>
            <c:strRef>
              <c:f>Sheet1!$C$1</c:f>
              <c:strCache>
                <c:ptCount val="1"/>
                <c:pt idx="0">
                  <c:v>2012 (N=20)</c:v>
                </c:pt>
              </c:strCache>
            </c:strRef>
          </c:tx>
          <c:spPr>
            <a:solidFill>
              <a:schemeClr val="accent2"/>
            </a:solidFill>
            <a:ln w="23339">
              <a:noFill/>
            </a:ln>
          </c:spPr>
          <c:invertIfNegative val="0"/>
          <c:dLbls>
            <c:spPr>
              <a:noFill/>
              <a:ln w="23339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>
                        <a:lumMod val="50000"/>
                      </a:schemeClr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Sheet1!$A$2:$A$5</c:f>
              <c:strCache>
                <c:ptCount val="4"/>
                <c:pt idx="0">
                  <c:v>Na sali, kieszonki, stojaki</c:v>
                </c:pt>
                <c:pt idx="1">
                  <c:v>Przy okienku, na ladzie</c:v>
                </c:pt>
                <c:pt idx="2">
                  <c:v>W informacji, przy punkcie informacyjnym</c:v>
                </c:pt>
                <c:pt idx="3">
                  <c:v>W innym miejscu </c:v>
                </c:pt>
              </c:strCache>
            </c:strRef>
          </c:cat>
          <c:val>
            <c:numRef>
              <c:f>Sheet1!$C$2:$C$5</c:f>
              <c:numCache>
                <c:formatCode>0%</c:formatCode>
                <c:ptCount val="4"/>
                <c:pt idx="0">
                  <c:v>0.9</c:v>
                </c:pt>
                <c:pt idx="1">
                  <c:v>0.2</c:v>
                </c:pt>
                <c:pt idx="2">
                  <c:v>0.1</c:v>
                </c:pt>
                <c:pt idx="3">
                  <c:v>0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2011 (N=20)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  <a:ln w="23339">
              <a:noFill/>
            </a:ln>
          </c:spPr>
          <c:invertIfNegative val="0"/>
          <c:dLbls>
            <c:spPr>
              <a:noFill/>
              <a:ln w="23339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>
                        <a:lumMod val="50000"/>
                      </a:schemeClr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Sheet1!$A$2:$A$5</c:f>
              <c:strCache>
                <c:ptCount val="4"/>
                <c:pt idx="0">
                  <c:v>Na sali, kieszonki, stojaki</c:v>
                </c:pt>
                <c:pt idx="1">
                  <c:v>Przy okienku, na ladzie</c:v>
                </c:pt>
                <c:pt idx="2">
                  <c:v>W informacji, przy punkcie informacyjnym</c:v>
                </c:pt>
                <c:pt idx="3">
                  <c:v>W innym miejscu </c:v>
                </c:pt>
              </c:strCache>
            </c:strRef>
          </c:cat>
          <c:val>
            <c:numRef>
              <c:f>Sheet1!$D$2:$D$5</c:f>
              <c:numCache>
                <c:formatCode>0%</c:formatCode>
                <c:ptCount val="4"/>
                <c:pt idx="0">
                  <c:v>0.95</c:v>
                </c:pt>
                <c:pt idx="1">
                  <c:v>0.3</c:v>
                </c:pt>
                <c:pt idx="2">
                  <c:v>0</c:v>
                </c:pt>
                <c:pt idx="3">
                  <c:v>0.1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60"/>
        <c:axId val="90911104"/>
        <c:axId val="90912640"/>
      </c:barChart>
      <c:catAx>
        <c:axId val="90911104"/>
        <c:scaling>
          <c:orientation val="maxMin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ln w="2917">
            <a:solidFill>
              <a:schemeClr val="bg1"/>
            </a:solidFill>
            <a:prstDash val="solid"/>
          </a:ln>
        </c:spPr>
        <c:txPr>
          <a:bodyPr rot="0" vert="horz"/>
          <a:lstStyle/>
          <a:p>
            <a:pPr>
              <a:defRPr sz="1200" b="1" i="0" u="none" strike="noStrike" baseline="0">
                <a:solidFill>
                  <a:schemeClr val="tx1">
                    <a:lumMod val="50000"/>
                  </a:schemeClr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091264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90912640"/>
        <c:scaling>
          <c:orientation val="minMax"/>
          <c:min val="0"/>
        </c:scaling>
        <c:delete val="1"/>
        <c:axPos val="t"/>
        <c:numFmt formatCode="0%" sourceLinked="1"/>
        <c:majorTickMark val="out"/>
        <c:minorTickMark val="none"/>
        <c:tickLblPos val="none"/>
        <c:crossAx val="90911104"/>
        <c:crosses val="autoZero"/>
        <c:crossBetween val="between"/>
      </c:valAx>
      <c:spPr>
        <a:noFill/>
        <a:ln w="23339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103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1877828054298654"/>
          <c:y val="4.0322580645161393E-3"/>
          <c:w val="0.84615384615384714"/>
          <c:h val="0.84274193548387333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Tak</c:v>
                </c:pt>
              </c:strCache>
            </c:strRef>
          </c:tx>
          <c:spPr>
            <a:solidFill>
              <a:schemeClr val="accent2"/>
            </a:solidFill>
            <a:ln w="23282">
              <a:noFill/>
            </a:ln>
          </c:spPr>
          <c:invertIfNegative val="0"/>
          <c:dLbls>
            <c:spPr>
              <a:noFill/>
              <a:ln w="23282">
                <a:noFill/>
              </a:ln>
            </c:spPr>
            <c:txPr>
              <a:bodyPr/>
              <a:lstStyle/>
              <a:p>
                <a:pPr>
                  <a:defRPr sz="1100" b="1" i="0" u="none" strike="noStrike" baseline="0">
                    <a:solidFill>
                      <a:srgbClr val="FFFFFF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Sheet1!$A$2:$A$5</c:f>
              <c:strCache>
                <c:ptCount val="3"/>
                <c:pt idx="0">
                  <c:v>2013 (N=20)</c:v>
                </c:pt>
                <c:pt idx="1">
                  <c:v>2012 (N=20)</c:v>
                </c:pt>
                <c:pt idx="2">
                  <c:v>2011 (N=20)</c:v>
                </c:pt>
              </c:strCache>
            </c:strRef>
          </c:cat>
          <c:val>
            <c:numRef>
              <c:f>Sheet1!$B$2:$B$5</c:f>
              <c:numCache>
                <c:formatCode>0%</c:formatCode>
                <c:ptCount val="3"/>
                <c:pt idx="0">
                  <c:v>1</c:v>
                </c:pt>
                <c:pt idx="1">
                  <c:v>0.95</c:v>
                </c:pt>
                <c:pt idx="2">
                  <c:v>1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Nie</c:v>
                </c:pt>
              </c:strCache>
            </c:strRef>
          </c:tx>
          <c:spPr>
            <a:solidFill>
              <a:schemeClr val="accent1"/>
            </a:solidFill>
            <a:ln w="23282">
              <a:noFill/>
            </a:ln>
          </c:spPr>
          <c:invertIfNegative val="0"/>
          <c:dLbls>
            <c:dLbl>
              <c:idx val="1"/>
              <c:layout/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 w="23282">
                <a:noFill/>
              </a:ln>
            </c:spPr>
            <c:txPr>
              <a:bodyPr/>
              <a:lstStyle/>
              <a:p>
                <a:pPr>
                  <a:defRPr sz="1100" b="1" i="0" u="none" strike="noStrike" baseline="0">
                    <a:solidFill>
                      <a:schemeClr val="bg1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Sheet1!$A$2:$A$5</c:f>
              <c:strCache>
                <c:ptCount val="3"/>
                <c:pt idx="0">
                  <c:v>2013 (N=20)</c:v>
                </c:pt>
                <c:pt idx="1">
                  <c:v>2012 (N=20)</c:v>
                </c:pt>
                <c:pt idx="2">
                  <c:v>2011 (N=20)</c:v>
                </c:pt>
              </c:strCache>
            </c:strRef>
          </c:cat>
          <c:val>
            <c:numRef>
              <c:f>Sheet1!$C$2:$C$5</c:f>
              <c:numCache>
                <c:formatCode>0%</c:formatCode>
                <c:ptCount val="3"/>
                <c:pt idx="1">
                  <c:v>0.05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Nie dotyczy</c:v>
                </c:pt>
              </c:strCache>
            </c:strRef>
          </c:tx>
          <c:spPr>
            <a:solidFill>
              <a:schemeClr val="tx1"/>
            </a:solidFill>
            <a:ln w="23282">
              <a:noFill/>
            </a:ln>
          </c:spPr>
          <c:invertIfNegative val="0"/>
          <c:dLbls>
            <c:dLbl>
              <c:idx val="2"/>
              <c:layout>
                <c:manualLayout>
                  <c:x val="0.97624434389140269"/>
                  <c:y val="1.4956828076609989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 w="23282">
                <a:noFill/>
              </a:ln>
            </c:spPr>
            <c:txPr>
              <a:bodyPr/>
              <a:lstStyle/>
              <a:p>
                <a:pPr>
                  <a:defRPr sz="1100" b="1" i="0" u="none" strike="noStrike" baseline="0">
                    <a:solidFill>
                      <a:schemeClr val="bg1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Sheet1!$A$2:$A$5</c:f>
              <c:strCache>
                <c:ptCount val="3"/>
                <c:pt idx="0">
                  <c:v>2013 (N=20)</c:v>
                </c:pt>
                <c:pt idx="1">
                  <c:v>2012 (N=20)</c:v>
                </c:pt>
                <c:pt idx="2">
                  <c:v>2011 (N=20)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3"/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60"/>
        <c:overlap val="100"/>
        <c:axId val="90933120"/>
        <c:axId val="90934656"/>
      </c:barChart>
      <c:catAx>
        <c:axId val="90933120"/>
        <c:scaling>
          <c:orientation val="maxMin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ln w="2910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200" b="1" i="0" u="none" strike="noStrike" baseline="0">
                <a:solidFill>
                  <a:schemeClr val="tx1">
                    <a:lumMod val="50000"/>
                  </a:schemeClr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0934656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90934656"/>
        <c:scaling>
          <c:orientation val="minMax"/>
          <c:max val="1"/>
          <c:min val="0"/>
        </c:scaling>
        <c:delete val="1"/>
        <c:axPos val="t"/>
        <c:numFmt formatCode="0%" sourceLinked="1"/>
        <c:majorTickMark val="out"/>
        <c:minorTickMark val="none"/>
        <c:tickLblPos val="none"/>
        <c:crossAx val="90933120"/>
        <c:crosses val="autoZero"/>
        <c:crossBetween val="between"/>
        <c:majorUnit val="0.2"/>
      </c:valAx>
      <c:spPr>
        <a:noFill/>
        <a:ln w="23282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100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0.50025</cdr:x>
      <cdr:y>0.499</cdr:y>
    </cdr:from>
    <cdr:to>
      <cdr:x>0.5025</cdr:x>
      <cdr:y>0.5635</cdr:y>
    </cdr:to>
    <cdr:sp macro="" textlink="">
      <cdr:nvSpPr>
        <cdr:cNvPr id="1025" name="Text Box 1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4212155" y="1178738"/>
          <a:ext cx="18945" cy="152362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  <a:effectLst xmlns:a="http://schemas.openxmlformats.org/drawingml/2006/main"/>
      </cdr:spPr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0.50025</cdr:x>
      <cdr:y>0.499</cdr:y>
    </cdr:from>
    <cdr:to>
      <cdr:x>0.5025</cdr:x>
      <cdr:y>0.5635</cdr:y>
    </cdr:to>
    <cdr:sp macro="" textlink="">
      <cdr:nvSpPr>
        <cdr:cNvPr id="1025" name="Text Box 1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4212155" y="1178738"/>
          <a:ext cx="18945" cy="152362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  <a:effectLst xmlns:a="http://schemas.openxmlformats.org/drawingml/2006/main"/>
      </cdr:spPr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03605C5-4689-4961-9C0C-172EFBF6030A}" type="datetimeFigureOut">
              <a:rPr lang="pl-PL" smtClean="0"/>
              <a:t>2014-02-05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B9B9D62-D7BA-4375-868A-1A1F6D8ECFD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0925879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6.png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7.wmf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6.png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8.wmf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6.png"/><Relationship Id="rId4" Type="http://schemas.openxmlformats.org/officeDocument/2006/relationships/image" Target="../media/image7.wmf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6.png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6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ARC: Slajd tytułowy (Arial Light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 hasCustomPrompt="1"/>
          </p:nvPr>
        </p:nvSpPr>
        <p:spPr>
          <a:xfrm>
            <a:off x="2484562" y="3825838"/>
            <a:ext cx="5759326" cy="1512168"/>
          </a:xfrm>
          <a:prstGeom prst="rect">
            <a:avLst/>
          </a:prstGeom>
        </p:spPr>
        <p:txBody>
          <a:bodyPr lIns="0" tIns="0" rIns="0" bIns="152400" anchor="b" anchorCtr="0">
            <a:normAutofit/>
          </a:bodyPr>
          <a:lstStyle>
            <a:lvl1pPr algn="r">
              <a:defRPr sz="3000" b="0" cap="all" baseline="0">
                <a:solidFill>
                  <a:srgbClr val="808285"/>
                </a:solidFill>
                <a:latin typeface="+mn-lt"/>
              </a:defRPr>
            </a:lvl1pPr>
          </a:lstStyle>
          <a:p>
            <a:r>
              <a:rPr lang="pl-PL" dirty="0" smtClean="0"/>
              <a:t>Tytuł prezentacji</a:t>
            </a:r>
            <a:endParaRPr lang="pl-PL" dirty="0"/>
          </a:p>
        </p:txBody>
      </p:sp>
      <p:sp>
        <p:nvSpPr>
          <p:cNvPr id="3" name="Podtytuł 2"/>
          <p:cNvSpPr>
            <a:spLocks noGrp="1"/>
          </p:cNvSpPr>
          <p:nvPr>
            <p:ph type="subTitle" idx="1" hasCustomPrompt="1"/>
          </p:nvPr>
        </p:nvSpPr>
        <p:spPr>
          <a:xfrm>
            <a:off x="2484562" y="5338006"/>
            <a:ext cx="5759326" cy="612000"/>
          </a:xfrm>
          <a:noFill/>
          <a:ln w="6350" cap="rnd">
            <a:noFill/>
          </a:ln>
        </p:spPr>
        <p:txBody>
          <a:bodyPr wrap="none" lIns="0" tIns="152400" rIns="0" bIns="0" anchor="t" anchorCtr="0">
            <a:normAutofit/>
          </a:bodyPr>
          <a:lstStyle>
            <a:lvl1pPr marL="0" indent="0" algn="r">
              <a:spcBef>
                <a:spcPts val="0"/>
              </a:spcBef>
              <a:buNone/>
              <a:defRPr sz="1400" baseline="0">
                <a:solidFill>
                  <a:srgbClr val="ACADAE"/>
                </a:solidFill>
                <a:latin typeface="+mn-lt"/>
              </a:defRPr>
            </a:lvl1pPr>
            <a:lvl2pPr marL="45715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4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61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7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0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2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dirty="0" smtClean="0"/>
              <a:t>Podtytuł prezentacji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A9D9FA-31DE-451B-A13A-42FD8C137E37}" type="datetime1">
              <a:rPr lang="pl-PL" smtClean="0"/>
              <a:t>2014-02-05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endParaRPr lang="pl-PL" dirty="0"/>
          </a:p>
        </p:txBody>
      </p:sp>
      <p:pic>
        <p:nvPicPr>
          <p:cNvPr id="15" name="Obraz 1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11988" y="900000"/>
            <a:ext cx="1231900" cy="1689100"/>
          </a:xfrm>
          <a:prstGeom prst="rect">
            <a:avLst/>
          </a:prstGeom>
        </p:spPr>
      </p:pic>
      <p:pic>
        <p:nvPicPr>
          <p:cNvPr id="16" name="Obraz 15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27100" cy="5991225"/>
          </a:xfrm>
          <a:prstGeom prst="rect">
            <a:avLst/>
          </a:prstGeom>
        </p:spPr>
      </p:pic>
      <p:cxnSp>
        <p:nvCxnSpPr>
          <p:cNvPr id="20" name="Łącznik prostoliniowy 19"/>
          <p:cNvCxnSpPr/>
          <p:nvPr userDrawn="1"/>
        </p:nvCxnSpPr>
        <p:spPr>
          <a:xfrm>
            <a:off x="5076850" y="5338006"/>
            <a:ext cx="3167038" cy="0"/>
          </a:xfrm>
          <a:prstGeom prst="line">
            <a:avLst/>
          </a:prstGeom>
          <a:ln w="6350">
            <a:solidFill>
              <a:srgbClr val="80828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0997834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RC: 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1DCA6B-397E-41DA-876E-D10B9A7ACBAC}" type="datetime1">
              <a:rPr lang="pl-PL" smtClean="0"/>
              <a:t>2014-02-05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151A6-84C7-44BA-AC10-1A12A5B61C25}" type="slidenum">
              <a:rPr lang="pl-PL" smtClean="0"/>
              <a:t>‹#›</a:t>
            </a:fld>
            <a:endParaRPr lang="pl-PL"/>
          </a:p>
        </p:txBody>
      </p:sp>
      <p:pic>
        <p:nvPicPr>
          <p:cNvPr id="6" name="ARC: Belka. Część kolorowa" descr="C:\Users\Michał\Desktop\Belka. Część kolorowa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51233" y="-134601"/>
            <a:ext cx="1554163" cy="15746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ARC: Logo" descr="C:\Users\Michał\Desktop\Logo ARC.wmf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97748" y="358081"/>
            <a:ext cx="587477" cy="8034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ARC: Tytuł slajdu"/>
          <p:cNvSpPr>
            <a:spLocks noGrp="1"/>
          </p:cNvSpPr>
          <p:nvPr>
            <p:ph type="title" hasCustomPrompt="1"/>
          </p:nvPr>
        </p:nvSpPr>
        <p:spPr>
          <a:xfrm>
            <a:off x="899999" y="0"/>
            <a:ext cx="7885225" cy="1440000"/>
          </a:xfrm>
          <a:custGeom>
            <a:avLst/>
            <a:gdLst>
              <a:gd name="connsiteX0" fmla="*/ 0 w 7885225"/>
              <a:gd name="connsiteY0" fmla="*/ 0 h 1440000"/>
              <a:gd name="connsiteX1" fmla="*/ 7885225 w 7885225"/>
              <a:gd name="connsiteY1" fmla="*/ 0 h 1440000"/>
              <a:gd name="connsiteX2" fmla="*/ 7885225 w 7885225"/>
              <a:gd name="connsiteY2" fmla="*/ 1440000 h 1440000"/>
              <a:gd name="connsiteX3" fmla="*/ 0 w 7885225"/>
              <a:gd name="connsiteY3" fmla="*/ 1440000 h 1440000"/>
              <a:gd name="connsiteX4" fmla="*/ 0 w 7885225"/>
              <a:gd name="connsiteY4" fmla="*/ 0 h 1440000"/>
              <a:gd name="connsiteX0" fmla="*/ 0 w 7885225"/>
              <a:gd name="connsiteY0" fmla="*/ 0 h 1440000"/>
              <a:gd name="connsiteX1" fmla="*/ 7885225 w 7885225"/>
              <a:gd name="connsiteY1" fmla="*/ 0 h 1440000"/>
              <a:gd name="connsiteX2" fmla="*/ 7885225 w 7885225"/>
              <a:gd name="connsiteY2" fmla="*/ 1440000 h 1440000"/>
              <a:gd name="connsiteX3" fmla="*/ 0 w 7885225"/>
              <a:gd name="connsiteY3" fmla="*/ 1440000 h 1440000"/>
              <a:gd name="connsiteX4" fmla="*/ 0 w 7885225"/>
              <a:gd name="connsiteY4" fmla="*/ 0 h 144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885225" h="1440000">
                <a:moveTo>
                  <a:pt x="0" y="0"/>
                </a:moveTo>
                <a:lnTo>
                  <a:pt x="7885225" y="0"/>
                </a:lnTo>
                <a:cubicBezTo>
                  <a:pt x="3971252" y="1308942"/>
                  <a:pt x="7885225" y="960000"/>
                  <a:pt x="7885225" y="1440000"/>
                </a:cubicBezTo>
                <a:lnTo>
                  <a:pt x="0" y="1440000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  <p:txBody>
          <a:bodyPr vert="horz" lIns="360000" tIns="45717" rIns="720000" bIns="45717" rtlCol="0" anchor="ctr">
            <a:normAutofit/>
          </a:bodyPr>
          <a:lstStyle>
            <a:lvl1pPr>
              <a:defRPr b="0">
                <a:latin typeface="+mn-lt"/>
              </a:defRPr>
            </a:lvl1pPr>
          </a:lstStyle>
          <a:p>
            <a:r>
              <a:rPr lang="pl-PL" b="1" dirty="0" smtClean="0"/>
              <a:t>Tytuł</a:t>
            </a:r>
            <a:r>
              <a:rPr lang="pl-PL" dirty="0" smtClean="0"/>
              <a:t> </a:t>
            </a:r>
            <a:r>
              <a:rPr lang="pl-PL" b="0" dirty="0" smtClean="0">
                <a:latin typeface="+mn-lt"/>
              </a:rPr>
              <a:t>slajdu</a:t>
            </a:r>
            <a:endParaRPr lang="pl-PL" b="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78691542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ARC: 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917F0-9891-475F-AB62-0E4DD4A06A9C}" type="datetime1">
              <a:rPr lang="pl-PL" smtClean="0"/>
              <a:t>2014-02-05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151A6-84C7-44BA-AC10-1A12A5B61C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7864462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ARC: 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 hasCustomPrompt="1"/>
          </p:nvPr>
        </p:nvSpPr>
        <p:spPr>
          <a:xfrm>
            <a:off x="457282" y="273113"/>
            <a:ext cx="3008835" cy="1162319"/>
          </a:xfrm>
          <a:prstGeom prst="rect">
            <a:avLst/>
          </a:prstGeom>
        </p:spPr>
        <p:txBody>
          <a:bodyPr tIns="122400" bIns="122400" anchor="b"/>
          <a:lstStyle>
            <a:lvl1pPr algn="l">
              <a:defRPr sz="2000" b="1" cap="all" baseline="0"/>
            </a:lvl1pPr>
          </a:lstStyle>
          <a:p>
            <a:r>
              <a:rPr lang="pl-PL" dirty="0" smtClean="0"/>
              <a:t>Tytuł zawartości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 hasCustomPrompt="1"/>
          </p:nvPr>
        </p:nvSpPr>
        <p:spPr>
          <a:xfrm>
            <a:off x="3575671" y="273116"/>
            <a:ext cx="5112638" cy="5854468"/>
          </a:xfrm>
          <a:noFill/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dirty="0" smtClean="0"/>
              <a:t>Pierwszy poziom</a:t>
            </a:r>
          </a:p>
          <a:p>
            <a:pPr lvl="1"/>
            <a:r>
              <a:rPr lang="pl-PL" dirty="0" smtClean="0"/>
              <a:t>Drugi poziom</a:t>
            </a:r>
          </a:p>
          <a:p>
            <a:pPr lvl="2"/>
            <a:r>
              <a:rPr lang="pl-PL" dirty="0" smtClean="0"/>
              <a:t>Trzeci poziom</a:t>
            </a:r>
          </a:p>
          <a:p>
            <a:pPr lvl="3"/>
            <a:r>
              <a:rPr lang="pl-PL" dirty="0" smtClean="0"/>
              <a:t>Czwarty poziom</a:t>
            </a:r>
          </a:p>
          <a:p>
            <a:pPr lvl="4"/>
            <a:r>
              <a:rPr lang="pl-PL" dirty="0" smtClean="0"/>
              <a:t>Piąty poziom</a:t>
            </a:r>
            <a:endParaRPr lang="pl-PL" dirty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 hasCustomPrompt="1"/>
          </p:nvPr>
        </p:nvSpPr>
        <p:spPr>
          <a:xfrm>
            <a:off x="457282" y="1435435"/>
            <a:ext cx="3008835" cy="4692149"/>
          </a:xfrm>
          <a:noFill/>
        </p:spPr>
        <p:txBody>
          <a:bodyPr tIns="122400" bIns="122400"/>
          <a:lstStyle>
            <a:lvl1pPr marL="0" indent="0">
              <a:buNone/>
              <a:defRPr sz="1400" baseline="0">
                <a:solidFill>
                  <a:srgbClr val="808285"/>
                </a:solidFill>
              </a:defRPr>
            </a:lvl1pPr>
            <a:lvl2pPr marL="457156" indent="0">
              <a:buNone/>
              <a:defRPr sz="1200"/>
            </a:lvl2pPr>
            <a:lvl3pPr marL="914307" indent="0">
              <a:buNone/>
              <a:defRPr sz="1000"/>
            </a:lvl3pPr>
            <a:lvl4pPr marL="1371463" indent="0">
              <a:buNone/>
              <a:defRPr sz="900"/>
            </a:lvl4pPr>
            <a:lvl5pPr marL="1828617" indent="0">
              <a:buNone/>
              <a:defRPr sz="900"/>
            </a:lvl5pPr>
            <a:lvl6pPr marL="2285773" indent="0">
              <a:buNone/>
              <a:defRPr sz="900"/>
            </a:lvl6pPr>
            <a:lvl7pPr marL="2742924" indent="0">
              <a:buNone/>
              <a:defRPr sz="900"/>
            </a:lvl7pPr>
            <a:lvl8pPr marL="3200080" indent="0">
              <a:buNone/>
              <a:defRPr sz="900"/>
            </a:lvl8pPr>
            <a:lvl9pPr marL="3657234" indent="0">
              <a:buNone/>
              <a:defRPr sz="900"/>
            </a:lvl9pPr>
          </a:lstStyle>
          <a:p>
            <a:pPr lvl="0"/>
            <a:r>
              <a:rPr lang="pl-PL" dirty="0" smtClean="0"/>
              <a:t>Opis zawartości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0F803D-0944-4A2B-8BE7-AAE467CAD308}" type="datetime1">
              <a:rPr lang="pl-PL" smtClean="0"/>
              <a:t>2014-02-05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151A6-84C7-44BA-AC10-1A12A5B61C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1839034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RC: 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599" y="4801714"/>
            <a:ext cx="5487353" cy="566869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pl-PL" dirty="0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599" y="612919"/>
            <a:ext cx="5487353" cy="4115753"/>
          </a:xfrm>
          <a:noFill/>
        </p:spPr>
        <p:txBody>
          <a:bodyPr/>
          <a:lstStyle>
            <a:lvl1pPr marL="0" indent="0">
              <a:buNone/>
              <a:defRPr sz="3200"/>
            </a:lvl1pPr>
            <a:lvl2pPr marL="457156" indent="0">
              <a:buNone/>
              <a:defRPr sz="2800"/>
            </a:lvl2pPr>
            <a:lvl3pPr marL="914307" indent="0">
              <a:buNone/>
              <a:defRPr sz="2400"/>
            </a:lvl3pPr>
            <a:lvl4pPr marL="1371463" indent="0">
              <a:buNone/>
              <a:defRPr sz="2000"/>
            </a:lvl4pPr>
            <a:lvl5pPr marL="1828617" indent="0">
              <a:buNone/>
              <a:defRPr sz="2000"/>
            </a:lvl5pPr>
            <a:lvl6pPr marL="2285773" indent="0">
              <a:buNone/>
              <a:defRPr sz="2000"/>
            </a:lvl6pPr>
            <a:lvl7pPr marL="2742924" indent="0">
              <a:buNone/>
              <a:defRPr sz="2000"/>
            </a:lvl7pPr>
            <a:lvl8pPr marL="3200080" indent="0">
              <a:buNone/>
              <a:defRPr sz="2000"/>
            </a:lvl8pPr>
            <a:lvl9pPr marL="3657234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pl-PL" dirty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599" y="5368581"/>
            <a:ext cx="5487353" cy="805048"/>
          </a:xfrm>
          <a:noFill/>
        </p:spPr>
        <p:txBody>
          <a:bodyPr/>
          <a:lstStyle>
            <a:lvl1pPr marL="0" indent="0">
              <a:buNone/>
              <a:defRPr sz="1400">
                <a:solidFill>
                  <a:srgbClr val="808285"/>
                </a:solidFill>
              </a:defRPr>
            </a:lvl1pPr>
            <a:lvl2pPr marL="457156" indent="0">
              <a:buNone/>
              <a:defRPr sz="1200"/>
            </a:lvl2pPr>
            <a:lvl3pPr marL="914307" indent="0">
              <a:buNone/>
              <a:defRPr sz="1000"/>
            </a:lvl3pPr>
            <a:lvl4pPr marL="1371463" indent="0">
              <a:buNone/>
              <a:defRPr sz="900"/>
            </a:lvl4pPr>
            <a:lvl5pPr marL="1828617" indent="0">
              <a:buNone/>
              <a:defRPr sz="900"/>
            </a:lvl5pPr>
            <a:lvl6pPr marL="2285773" indent="0">
              <a:buNone/>
              <a:defRPr sz="900"/>
            </a:lvl6pPr>
            <a:lvl7pPr marL="2742924" indent="0">
              <a:buNone/>
              <a:defRPr sz="900"/>
            </a:lvl7pPr>
            <a:lvl8pPr marL="3200080" indent="0">
              <a:buNone/>
              <a:defRPr sz="900"/>
            </a:lvl8pPr>
            <a:lvl9pPr marL="3657234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B24136-B027-41CE-805F-6C429DBD2A0E}" type="datetime1">
              <a:rPr lang="pl-PL" smtClean="0"/>
              <a:t>2014-02-05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151A6-84C7-44BA-AC10-1A12A5B61C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4614115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ARC: Slajd tytułowy (Arial Bold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 hasCustomPrompt="1"/>
          </p:nvPr>
        </p:nvSpPr>
        <p:spPr>
          <a:xfrm>
            <a:off x="2484562" y="3825838"/>
            <a:ext cx="5759326" cy="1512168"/>
          </a:xfrm>
          <a:prstGeom prst="rect">
            <a:avLst/>
          </a:prstGeom>
        </p:spPr>
        <p:txBody>
          <a:bodyPr lIns="0" tIns="0" rIns="0" bIns="152400" anchor="b" anchorCtr="0">
            <a:normAutofit/>
          </a:bodyPr>
          <a:lstStyle>
            <a:lvl1pPr algn="r">
              <a:defRPr sz="3000" b="1" cap="all" baseline="0">
                <a:solidFill>
                  <a:srgbClr val="808285"/>
                </a:solidFill>
                <a:latin typeface="+mn-lt"/>
              </a:defRPr>
            </a:lvl1pPr>
          </a:lstStyle>
          <a:p>
            <a:r>
              <a:rPr lang="pl-PL" dirty="0" smtClean="0"/>
              <a:t>Tytuł prezentacji</a:t>
            </a:r>
            <a:endParaRPr lang="pl-PL" dirty="0"/>
          </a:p>
        </p:txBody>
      </p:sp>
      <p:sp>
        <p:nvSpPr>
          <p:cNvPr id="3" name="Podtytuł 2"/>
          <p:cNvSpPr>
            <a:spLocks noGrp="1"/>
          </p:cNvSpPr>
          <p:nvPr>
            <p:ph type="subTitle" idx="1" hasCustomPrompt="1"/>
          </p:nvPr>
        </p:nvSpPr>
        <p:spPr>
          <a:xfrm>
            <a:off x="2484562" y="5338006"/>
            <a:ext cx="5759326" cy="612000"/>
          </a:xfrm>
          <a:noFill/>
          <a:ln w="6350" cap="rnd">
            <a:noFill/>
          </a:ln>
        </p:spPr>
        <p:txBody>
          <a:bodyPr wrap="none" lIns="0" tIns="152400" rIns="0" bIns="0" anchor="t" anchorCtr="0">
            <a:normAutofit/>
          </a:bodyPr>
          <a:lstStyle>
            <a:lvl1pPr marL="0" indent="0" algn="r">
              <a:spcBef>
                <a:spcPts val="0"/>
              </a:spcBef>
              <a:buNone/>
              <a:defRPr lang="pl-PL" sz="1400" kern="1200" baseline="0" dirty="0" smtClean="0">
                <a:solidFill>
                  <a:srgbClr val="ACADAE"/>
                </a:solidFill>
                <a:latin typeface="+mn-lt"/>
                <a:ea typeface="+mn-ea"/>
                <a:cs typeface="+mn-cs"/>
              </a:defRPr>
            </a:lvl1pPr>
            <a:lvl2pPr marL="45715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4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61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7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0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2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dirty="0" smtClean="0"/>
              <a:t>Podtytuł prezentacji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0F565F-BDD4-421B-B51B-0CBD21F9CC36}" type="datetime1">
              <a:rPr lang="pl-PL" smtClean="0"/>
              <a:t>2014-02-05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endParaRPr lang="pl-PL" dirty="0"/>
          </a:p>
        </p:txBody>
      </p:sp>
      <p:pic>
        <p:nvPicPr>
          <p:cNvPr id="15" name="Obraz 1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11988" y="900000"/>
            <a:ext cx="1231900" cy="1689100"/>
          </a:xfrm>
          <a:prstGeom prst="rect">
            <a:avLst/>
          </a:prstGeom>
        </p:spPr>
      </p:pic>
      <p:pic>
        <p:nvPicPr>
          <p:cNvPr id="16" name="Obraz 15"/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927100" cy="5991225"/>
          </a:xfrm>
          <a:prstGeom prst="rect">
            <a:avLst/>
          </a:prstGeom>
        </p:spPr>
      </p:pic>
      <p:cxnSp>
        <p:nvCxnSpPr>
          <p:cNvPr id="20" name="Łącznik prostoliniowy 19"/>
          <p:cNvCxnSpPr/>
          <p:nvPr userDrawn="1"/>
        </p:nvCxnSpPr>
        <p:spPr>
          <a:xfrm>
            <a:off x="5076850" y="5338006"/>
            <a:ext cx="3167038" cy="0"/>
          </a:xfrm>
          <a:prstGeom prst="line">
            <a:avLst/>
          </a:prstGeom>
          <a:ln w="6350">
            <a:solidFill>
              <a:srgbClr val="80828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3341656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RC: Sekc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 hasCustomPrompt="1"/>
          </p:nvPr>
        </p:nvSpPr>
        <p:spPr>
          <a:xfrm>
            <a:off x="900000" y="4168498"/>
            <a:ext cx="7773750" cy="1362390"/>
          </a:xfrm>
          <a:prstGeom prst="rect">
            <a:avLst/>
          </a:prstGeom>
        </p:spPr>
        <p:txBody>
          <a:bodyPr lIns="0" tIns="0" rIns="0" bIns="122400" anchor="b" anchorCtr="0"/>
          <a:lstStyle>
            <a:lvl1pPr algn="l">
              <a:defRPr sz="3800" b="1" cap="all">
                <a:solidFill>
                  <a:srgbClr val="808285"/>
                </a:solidFill>
              </a:defRPr>
            </a:lvl1pPr>
          </a:lstStyle>
          <a:p>
            <a:r>
              <a:rPr lang="pl-PL" dirty="0" smtClean="0"/>
              <a:t>Tytuł sekcji</a:t>
            </a:r>
            <a:endParaRPr lang="pl-PL" dirty="0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 hasCustomPrompt="1"/>
          </p:nvPr>
        </p:nvSpPr>
        <p:spPr>
          <a:xfrm>
            <a:off x="900000" y="5530888"/>
            <a:ext cx="7773750" cy="604800"/>
          </a:xfrm>
          <a:noFill/>
        </p:spPr>
        <p:txBody>
          <a:bodyPr lIns="0" tIns="122400" rIns="0" bIns="0" anchor="t" anchorCtr="0">
            <a:normAutofit/>
          </a:bodyPr>
          <a:lstStyle>
            <a:lvl1pPr marL="0" indent="0">
              <a:buNone/>
              <a:defRPr sz="3800" cap="all" baseline="0">
                <a:solidFill>
                  <a:srgbClr val="ACADAE"/>
                </a:solidFill>
              </a:defRPr>
            </a:lvl1pPr>
            <a:lvl2pPr marL="45715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0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46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61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77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292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08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23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dirty="0" smtClean="0"/>
              <a:t>Podtytuł sekcji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8A2905-12A1-45E8-B4AD-5B501344FC39}" type="datetime1">
              <a:rPr lang="pl-PL" smtClean="0"/>
              <a:t>2014-02-05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151A6-84C7-44BA-AC10-1A12A5B61C25}" type="slidenum">
              <a:rPr lang="pl-PL" smtClean="0"/>
              <a:t>‹#›</a:t>
            </a:fld>
            <a:endParaRPr lang="pl-PL"/>
          </a:p>
        </p:txBody>
      </p:sp>
      <p:pic>
        <p:nvPicPr>
          <p:cNvPr id="9" name="Obraz 8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2" t="1851" r="358" b="-1"/>
          <a:stretch/>
        </p:blipFill>
        <p:spPr>
          <a:xfrm>
            <a:off x="3059113" y="0"/>
            <a:ext cx="6084000" cy="900231"/>
          </a:xfrm>
          <a:prstGeom prst="rect">
            <a:avLst/>
          </a:prstGeom>
        </p:spPr>
      </p:pic>
      <p:cxnSp>
        <p:nvCxnSpPr>
          <p:cNvPr id="8" name="Łącznik prostoliniowy 7"/>
          <p:cNvCxnSpPr/>
          <p:nvPr userDrawn="1"/>
        </p:nvCxnSpPr>
        <p:spPr>
          <a:xfrm>
            <a:off x="0" y="5528536"/>
            <a:ext cx="3059113" cy="0"/>
          </a:xfrm>
          <a:prstGeom prst="line">
            <a:avLst/>
          </a:prstGeom>
          <a:ln w="6350">
            <a:solidFill>
              <a:srgbClr val="A7A9A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5517609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RC: Podsekc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 hasCustomPrompt="1"/>
          </p:nvPr>
        </p:nvSpPr>
        <p:spPr>
          <a:xfrm>
            <a:off x="900000" y="4168498"/>
            <a:ext cx="7773750" cy="1362390"/>
          </a:xfrm>
          <a:prstGeom prst="rect">
            <a:avLst/>
          </a:prstGeom>
        </p:spPr>
        <p:txBody>
          <a:bodyPr lIns="0" tIns="0" rIns="0" bIns="122400" anchor="b" anchorCtr="0"/>
          <a:lstStyle>
            <a:lvl1pPr algn="l">
              <a:defRPr sz="3800" b="1" cap="all">
                <a:solidFill>
                  <a:srgbClr val="808285"/>
                </a:solidFill>
              </a:defRPr>
            </a:lvl1pPr>
          </a:lstStyle>
          <a:p>
            <a:r>
              <a:rPr lang="pl-PL" dirty="0" smtClean="0"/>
              <a:t>Tytuł sekcji</a:t>
            </a:r>
            <a:endParaRPr lang="pl-PL" dirty="0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 hasCustomPrompt="1"/>
          </p:nvPr>
        </p:nvSpPr>
        <p:spPr>
          <a:xfrm>
            <a:off x="900000" y="5530888"/>
            <a:ext cx="7773750" cy="604800"/>
          </a:xfrm>
          <a:noFill/>
        </p:spPr>
        <p:txBody>
          <a:bodyPr lIns="0" tIns="122400" rIns="0" bIns="0" anchor="t" anchorCtr="0">
            <a:normAutofit/>
          </a:bodyPr>
          <a:lstStyle>
            <a:lvl1pPr marL="0" indent="0">
              <a:buNone/>
              <a:defRPr sz="3800" cap="all" baseline="0">
                <a:solidFill>
                  <a:srgbClr val="ACADAE"/>
                </a:solidFill>
              </a:defRPr>
            </a:lvl1pPr>
            <a:lvl2pPr marL="45715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0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46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61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77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292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08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23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dirty="0" smtClean="0"/>
              <a:t>Podtytuł sekcji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8A2905-12A1-45E8-B4AD-5B501344FC39}" type="datetime1">
              <a:rPr lang="pl-PL" smtClean="0"/>
              <a:t>2014-02-05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151A6-84C7-44BA-AC10-1A12A5B61C25}" type="slidenum">
              <a:rPr lang="pl-PL" smtClean="0"/>
              <a:t>‹#›</a:t>
            </a:fld>
            <a:endParaRPr lang="pl-PL"/>
          </a:p>
        </p:txBody>
      </p:sp>
      <p:pic>
        <p:nvPicPr>
          <p:cNvPr id="9" name="Obraz 8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" t="817" r="166"/>
          <a:stretch/>
        </p:blipFill>
        <p:spPr>
          <a:xfrm>
            <a:off x="5984311" y="0"/>
            <a:ext cx="3161277" cy="900000"/>
          </a:xfrm>
          <a:prstGeom prst="rect">
            <a:avLst/>
          </a:prstGeom>
        </p:spPr>
      </p:pic>
      <p:cxnSp>
        <p:nvCxnSpPr>
          <p:cNvPr id="8" name="Łącznik prostoliniowy 7"/>
          <p:cNvCxnSpPr/>
          <p:nvPr userDrawn="1"/>
        </p:nvCxnSpPr>
        <p:spPr>
          <a:xfrm>
            <a:off x="0" y="5528536"/>
            <a:ext cx="3059113" cy="0"/>
          </a:xfrm>
          <a:prstGeom prst="line">
            <a:avLst/>
          </a:prstGeom>
          <a:ln w="6350">
            <a:solidFill>
              <a:srgbClr val="A7A9A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8924686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RC: Tytuł i zawartość (tło podstawow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 hasCustomPrompt="1"/>
          </p:nvPr>
        </p:nvSpPr>
        <p:spPr>
          <a:noFill/>
        </p:spPr>
        <p:txBody>
          <a:bodyPr/>
          <a:lstStyle>
            <a:lvl1pPr>
              <a:defRPr>
                <a:solidFill>
                  <a:srgbClr val="808285"/>
                </a:solidFill>
              </a:defRPr>
            </a:lvl1pPr>
            <a:lvl2pPr>
              <a:defRPr>
                <a:solidFill>
                  <a:srgbClr val="808285"/>
                </a:solidFill>
              </a:defRPr>
            </a:lvl2pPr>
            <a:lvl3pPr>
              <a:defRPr>
                <a:solidFill>
                  <a:srgbClr val="808285"/>
                </a:solidFill>
              </a:defRPr>
            </a:lvl3pPr>
            <a:lvl4pPr>
              <a:defRPr>
                <a:solidFill>
                  <a:srgbClr val="808285"/>
                </a:solidFill>
              </a:defRPr>
            </a:lvl4pPr>
            <a:lvl5pPr>
              <a:defRPr>
                <a:solidFill>
                  <a:srgbClr val="808285"/>
                </a:solidFill>
              </a:defRPr>
            </a:lvl5pPr>
          </a:lstStyle>
          <a:p>
            <a:pPr lvl="0"/>
            <a:r>
              <a:rPr lang="pl-PL" dirty="0" smtClean="0"/>
              <a:t>Pierwszy poziom</a:t>
            </a:r>
          </a:p>
          <a:p>
            <a:pPr lvl="1"/>
            <a:r>
              <a:rPr lang="pl-PL" dirty="0" smtClean="0"/>
              <a:t>Drugi poziom</a:t>
            </a:r>
          </a:p>
          <a:p>
            <a:pPr lvl="2"/>
            <a:r>
              <a:rPr lang="pl-PL" dirty="0" smtClean="0"/>
              <a:t>Trzeci poziom</a:t>
            </a:r>
          </a:p>
          <a:p>
            <a:pPr lvl="3"/>
            <a:r>
              <a:rPr lang="pl-PL" dirty="0" smtClean="0"/>
              <a:t>Czwarty poziom</a:t>
            </a:r>
          </a:p>
          <a:p>
            <a:pPr lvl="4"/>
            <a:r>
              <a:rPr lang="pl-PL" dirty="0" smtClean="0"/>
              <a:t>Piąty poziom</a:t>
            </a:r>
            <a:endParaRPr lang="pl-PL" dirty="0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CD87F-DC19-4E90-B808-6268A35119D9}" type="datetime1">
              <a:rPr lang="pl-PL" smtClean="0"/>
              <a:t>2014-02-05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151A6-84C7-44BA-AC10-1A12A5B61C25}" type="slidenum">
              <a:rPr lang="pl-PL" smtClean="0"/>
              <a:t>‹#›</a:t>
            </a:fld>
            <a:endParaRPr lang="pl-PL"/>
          </a:p>
        </p:txBody>
      </p:sp>
      <p:pic>
        <p:nvPicPr>
          <p:cNvPr id="7" name="ARC: Belka. Część kolorowa" descr="C:\Users\Michał\Desktop\Belka. Część kolorowa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51233" y="-134601"/>
            <a:ext cx="1554163" cy="15746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ARC: Tytuł slajdu"/>
          <p:cNvSpPr>
            <a:spLocks noGrp="1"/>
          </p:cNvSpPr>
          <p:nvPr>
            <p:ph type="title" hasCustomPrompt="1"/>
          </p:nvPr>
        </p:nvSpPr>
        <p:spPr>
          <a:xfrm>
            <a:off x="899999" y="0"/>
            <a:ext cx="7885225" cy="1440000"/>
          </a:xfrm>
          <a:custGeom>
            <a:avLst/>
            <a:gdLst>
              <a:gd name="connsiteX0" fmla="*/ 0 w 7885225"/>
              <a:gd name="connsiteY0" fmla="*/ 0 h 1440000"/>
              <a:gd name="connsiteX1" fmla="*/ 7885225 w 7885225"/>
              <a:gd name="connsiteY1" fmla="*/ 0 h 1440000"/>
              <a:gd name="connsiteX2" fmla="*/ 7885225 w 7885225"/>
              <a:gd name="connsiteY2" fmla="*/ 1440000 h 1440000"/>
              <a:gd name="connsiteX3" fmla="*/ 0 w 7885225"/>
              <a:gd name="connsiteY3" fmla="*/ 1440000 h 1440000"/>
              <a:gd name="connsiteX4" fmla="*/ 0 w 7885225"/>
              <a:gd name="connsiteY4" fmla="*/ 0 h 1440000"/>
              <a:gd name="connsiteX0" fmla="*/ 0 w 7885225"/>
              <a:gd name="connsiteY0" fmla="*/ 0 h 1440000"/>
              <a:gd name="connsiteX1" fmla="*/ 7885225 w 7885225"/>
              <a:gd name="connsiteY1" fmla="*/ 0 h 1440000"/>
              <a:gd name="connsiteX2" fmla="*/ 7885225 w 7885225"/>
              <a:gd name="connsiteY2" fmla="*/ 1440000 h 1440000"/>
              <a:gd name="connsiteX3" fmla="*/ 0 w 7885225"/>
              <a:gd name="connsiteY3" fmla="*/ 1440000 h 1440000"/>
              <a:gd name="connsiteX4" fmla="*/ 0 w 7885225"/>
              <a:gd name="connsiteY4" fmla="*/ 0 h 144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885225" h="1440000">
                <a:moveTo>
                  <a:pt x="0" y="0"/>
                </a:moveTo>
                <a:lnTo>
                  <a:pt x="7885225" y="0"/>
                </a:lnTo>
                <a:cubicBezTo>
                  <a:pt x="3971252" y="1308942"/>
                  <a:pt x="7885225" y="960000"/>
                  <a:pt x="7885225" y="1440000"/>
                </a:cubicBezTo>
                <a:lnTo>
                  <a:pt x="0" y="1440000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  <p:txBody>
          <a:bodyPr vert="horz" lIns="360000" tIns="45717" rIns="720000" bIns="45717" rtlCol="0" anchor="ctr">
            <a:normAutofit/>
          </a:bodyPr>
          <a:lstStyle>
            <a:lvl1pPr>
              <a:defRPr b="0">
                <a:solidFill>
                  <a:srgbClr val="808285"/>
                </a:solidFill>
                <a:latin typeface="+mn-lt"/>
              </a:defRPr>
            </a:lvl1pPr>
          </a:lstStyle>
          <a:p>
            <a:r>
              <a:rPr lang="pl-PL" b="1" dirty="0" smtClean="0"/>
              <a:t>Tytuł</a:t>
            </a:r>
            <a:r>
              <a:rPr lang="pl-PL" dirty="0" smtClean="0"/>
              <a:t> </a:t>
            </a:r>
            <a:r>
              <a:rPr lang="pl-PL" b="0" dirty="0" smtClean="0">
                <a:latin typeface="+mn-lt"/>
              </a:rPr>
              <a:t>slajdu</a:t>
            </a:r>
            <a:endParaRPr lang="pl-PL" b="0" dirty="0">
              <a:latin typeface="+mn-lt"/>
            </a:endParaRPr>
          </a:p>
        </p:txBody>
      </p:sp>
      <p:pic>
        <p:nvPicPr>
          <p:cNvPr id="9" name="ARC: Logo" descr="C:\Users\Michał\Desktop\Logo ARC.wmf"/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97748" y="358081"/>
            <a:ext cx="587477" cy="8034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384704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RC: Spis tre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070D38-50E5-45C8-8820-158C0444BBC2}" type="datetime1">
              <a:rPr lang="pl-PL" smtClean="0"/>
              <a:t>2014-02-05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2F7151A6-84C7-44BA-AC10-1A12A5B61C25}" type="slidenum">
              <a:rPr lang="pl-PL" smtClean="0"/>
              <a:t>‹#›</a:t>
            </a:fld>
            <a:endParaRPr lang="pl-PL"/>
          </a:p>
        </p:txBody>
      </p:sp>
      <p:pic>
        <p:nvPicPr>
          <p:cNvPr id="7" name="ARC: Belka. Część kolorowa" descr="C:\Users\Michał\Desktop\Belka. Część kolorowa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51233" y="-134601"/>
            <a:ext cx="1554163" cy="15746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ARC: Logo" descr="C:\Users\Michał\Desktop\Logo ARC.wmf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97748" y="358081"/>
            <a:ext cx="587477" cy="8034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ARC: Tytuł slajdu"/>
          <p:cNvSpPr txBox="1">
            <a:spLocks/>
          </p:cNvSpPr>
          <p:nvPr userDrawn="1"/>
        </p:nvSpPr>
        <p:spPr>
          <a:xfrm>
            <a:off x="900386" y="1"/>
            <a:ext cx="7885225" cy="1440000"/>
          </a:xfrm>
          <a:custGeom>
            <a:avLst/>
            <a:gdLst>
              <a:gd name="connsiteX0" fmla="*/ 0 w 7885225"/>
              <a:gd name="connsiteY0" fmla="*/ 0 h 1440000"/>
              <a:gd name="connsiteX1" fmla="*/ 7885225 w 7885225"/>
              <a:gd name="connsiteY1" fmla="*/ 0 h 1440000"/>
              <a:gd name="connsiteX2" fmla="*/ 7885225 w 7885225"/>
              <a:gd name="connsiteY2" fmla="*/ 1440000 h 1440000"/>
              <a:gd name="connsiteX3" fmla="*/ 0 w 7885225"/>
              <a:gd name="connsiteY3" fmla="*/ 1440000 h 1440000"/>
              <a:gd name="connsiteX4" fmla="*/ 0 w 7885225"/>
              <a:gd name="connsiteY4" fmla="*/ 0 h 1440000"/>
              <a:gd name="connsiteX0" fmla="*/ 0 w 7885225"/>
              <a:gd name="connsiteY0" fmla="*/ 0 h 1440000"/>
              <a:gd name="connsiteX1" fmla="*/ 7885225 w 7885225"/>
              <a:gd name="connsiteY1" fmla="*/ 0 h 1440000"/>
              <a:gd name="connsiteX2" fmla="*/ 7885225 w 7885225"/>
              <a:gd name="connsiteY2" fmla="*/ 1440000 h 1440000"/>
              <a:gd name="connsiteX3" fmla="*/ 0 w 7885225"/>
              <a:gd name="connsiteY3" fmla="*/ 1440000 h 1440000"/>
              <a:gd name="connsiteX4" fmla="*/ 0 w 7885225"/>
              <a:gd name="connsiteY4" fmla="*/ 0 h 144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885225" h="1440000">
                <a:moveTo>
                  <a:pt x="0" y="0"/>
                </a:moveTo>
                <a:lnTo>
                  <a:pt x="7885225" y="0"/>
                </a:lnTo>
                <a:cubicBezTo>
                  <a:pt x="3971252" y="1308942"/>
                  <a:pt x="7885225" y="960000"/>
                  <a:pt x="7885225" y="1440000"/>
                </a:cubicBezTo>
                <a:lnTo>
                  <a:pt x="0" y="1440000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  <p:txBody>
          <a:bodyPr vert="horz" lIns="360000" tIns="45717" rIns="720000" bIns="45717" rtlCol="0" anchor="ctr">
            <a:normAutofit/>
          </a:bodyPr>
          <a:lstStyle>
            <a:lvl1pPr marL="0" indent="0" algn="l" defTabSz="914307" rtl="0" eaLnBrk="1" latinLnBrk="0" hangingPunct="1">
              <a:spcBef>
                <a:spcPct val="0"/>
              </a:spcBef>
              <a:buNone/>
              <a:tabLst>
                <a:tab pos="2066925" algn="l"/>
              </a:tabLst>
              <a:defRPr sz="3800" b="1" kern="1200" baseline="0">
                <a:solidFill>
                  <a:srgbClr val="808285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l-PL" b="1" dirty="0" smtClean="0"/>
              <a:t>Tytuł</a:t>
            </a:r>
            <a:r>
              <a:rPr lang="pl-PL" dirty="0" smtClean="0"/>
              <a:t> </a:t>
            </a:r>
            <a:r>
              <a:rPr lang="pl-PL" b="0" dirty="0" smtClean="0">
                <a:latin typeface="+mn-lt"/>
              </a:rPr>
              <a:t>slajdu</a:t>
            </a:r>
            <a:endParaRPr lang="pl-PL" b="0" dirty="0">
              <a:latin typeface="+mn-lt"/>
            </a:endParaRPr>
          </a:p>
        </p:txBody>
      </p:sp>
      <p:sp>
        <p:nvSpPr>
          <p:cNvPr id="10" name="ARC: Tytuł slajdu"/>
          <p:cNvSpPr>
            <a:spLocks noGrp="1"/>
          </p:cNvSpPr>
          <p:nvPr>
            <p:ph type="title" hasCustomPrompt="1"/>
          </p:nvPr>
        </p:nvSpPr>
        <p:spPr>
          <a:xfrm>
            <a:off x="899999" y="0"/>
            <a:ext cx="7885225" cy="1440000"/>
          </a:xfrm>
          <a:custGeom>
            <a:avLst/>
            <a:gdLst>
              <a:gd name="connsiteX0" fmla="*/ 0 w 7885225"/>
              <a:gd name="connsiteY0" fmla="*/ 0 h 1440000"/>
              <a:gd name="connsiteX1" fmla="*/ 7885225 w 7885225"/>
              <a:gd name="connsiteY1" fmla="*/ 0 h 1440000"/>
              <a:gd name="connsiteX2" fmla="*/ 7885225 w 7885225"/>
              <a:gd name="connsiteY2" fmla="*/ 1440000 h 1440000"/>
              <a:gd name="connsiteX3" fmla="*/ 0 w 7885225"/>
              <a:gd name="connsiteY3" fmla="*/ 1440000 h 1440000"/>
              <a:gd name="connsiteX4" fmla="*/ 0 w 7885225"/>
              <a:gd name="connsiteY4" fmla="*/ 0 h 1440000"/>
              <a:gd name="connsiteX0" fmla="*/ 0 w 7885225"/>
              <a:gd name="connsiteY0" fmla="*/ 0 h 1440000"/>
              <a:gd name="connsiteX1" fmla="*/ 7885225 w 7885225"/>
              <a:gd name="connsiteY1" fmla="*/ 0 h 1440000"/>
              <a:gd name="connsiteX2" fmla="*/ 7885225 w 7885225"/>
              <a:gd name="connsiteY2" fmla="*/ 1440000 h 1440000"/>
              <a:gd name="connsiteX3" fmla="*/ 0 w 7885225"/>
              <a:gd name="connsiteY3" fmla="*/ 1440000 h 1440000"/>
              <a:gd name="connsiteX4" fmla="*/ 0 w 7885225"/>
              <a:gd name="connsiteY4" fmla="*/ 0 h 144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885225" h="1440000">
                <a:moveTo>
                  <a:pt x="0" y="0"/>
                </a:moveTo>
                <a:lnTo>
                  <a:pt x="7885225" y="0"/>
                </a:lnTo>
                <a:cubicBezTo>
                  <a:pt x="3971252" y="1308942"/>
                  <a:pt x="7885225" y="960000"/>
                  <a:pt x="7885225" y="1440000"/>
                </a:cubicBezTo>
                <a:lnTo>
                  <a:pt x="0" y="1440000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  <p:txBody>
          <a:bodyPr vert="horz" lIns="360000" tIns="45717" rIns="720000" bIns="45717" rtlCol="0" anchor="ctr">
            <a:normAutofit/>
          </a:bodyPr>
          <a:lstStyle>
            <a:lvl1pPr>
              <a:defRPr b="0">
                <a:latin typeface="+mn-lt"/>
              </a:defRPr>
            </a:lvl1pPr>
          </a:lstStyle>
          <a:p>
            <a:r>
              <a:rPr lang="pl-PL" b="1" dirty="0" smtClean="0"/>
              <a:t>Spis </a:t>
            </a:r>
            <a:r>
              <a:rPr lang="pl-PL" b="0" dirty="0" smtClean="0">
                <a:latin typeface="+mn-lt"/>
              </a:rPr>
              <a:t>treści</a:t>
            </a:r>
            <a:endParaRPr lang="pl-PL" b="0" dirty="0">
              <a:latin typeface="+mn-lt"/>
            </a:endParaRPr>
          </a:p>
        </p:txBody>
      </p:sp>
      <p:sp>
        <p:nvSpPr>
          <p:cNvPr id="3" name="SmartArt Placeholder 2"/>
          <p:cNvSpPr>
            <a:spLocks noGrp="1"/>
          </p:cNvSpPr>
          <p:nvPr>
            <p:ph type="dgm" sz="quarter" idx="13"/>
          </p:nvPr>
        </p:nvSpPr>
        <p:spPr>
          <a:xfrm>
            <a:off x="457200" y="1630363"/>
            <a:ext cx="8231188" cy="4464050"/>
          </a:xfrm>
        </p:spPr>
        <p:txBody>
          <a:bodyPr/>
          <a:lstStyle/>
          <a:p>
            <a:r>
              <a:rPr lang="en-US" smtClean="0"/>
              <a:t>Click icon to add SmartArt graphic</a:t>
            </a:r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5166959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RC: Kompu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Michał\Desktop\ARC\__ok\LAPTOP-2.wmf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5294" y="1989634"/>
            <a:ext cx="7249908" cy="42119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Symbol zastępczy zawartości 2"/>
          <p:cNvSpPr>
            <a:spLocks noGrp="1"/>
          </p:cNvSpPr>
          <p:nvPr>
            <p:ph idx="1" hasCustomPrompt="1"/>
          </p:nvPr>
        </p:nvSpPr>
        <p:spPr>
          <a:xfrm>
            <a:off x="2186065" y="2349674"/>
            <a:ext cx="4901470" cy="3202620"/>
          </a:xfrm>
          <a:noFill/>
        </p:spPr>
        <p:txBody>
          <a:bodyPr/>
          <a:lstStyle>
            <a:lvl1pPr>
              <a:defRPr baseline="0">
                <a:solidFill>
                  <a:srgbClr val="808285"/>
                </a:solidFill>
              </a:defRPr>
            </a:lvl1pPr>
            <a:lvl2pPr>
              <a:defRPr>
                <a:solidFill>
                  <a:srgbClr val="808285"/>
                </a:solidFill>
              </a:defRPr>
            </a:lvl2pPr>
            <a:lvl3pPr>
              <a:defRPr>
                <a:solidFill>
                  <a:srgbClr val="808285"/>
                </a:solidFill>
              </a:defRPr>
            </a:lvl3pPr>
            <a:lvl4pPr>
              <a:defRPr>
                <a:solidFill>
                  <a:srgbClr val="808285"/>
                </a:solidFill>
              </a:defRPr>
            </a:lvl4pPr>
            <a:lvl5pPr>
              <a:defRPr>
                <a:solidFill>
                  <a:srgbClr val="808285"/>
                </a:solidFill>
              </a:defRPr>
            </a:lvl5pPr>
          </a:lstStyle>
          <a:p>
            <a:pPr lvl="0"/>
            <a:r>
              <a:rPr lang="pl-PL" dirty="0" smtClean="0"/>
              <a:t>Pierwszy poziom</a:t>
            </a:r>
          </a:p>
          <a:p>
            <a:pPr lvl="1"/>
            <a:r>
              <a:rPr lang="pl-PL" dirty="0" smtClean="0"/>
              <a:t>Drugi poziom</a:t>
            </a:r>
          </a:p>
          <a:p>
            <a:pPr lvl="2"/>
            <a:r>
              <a:rPr lang="pl-PL" dirty="0" smtClean="0"/>
              <a:t>Trzeci poziom</a:t>
            </a:r>
          </a:p>
          <a:p>
            <a:pPr lvl="3"/>
            <a:r>
              <a:rPr lang="pl-PL" dirty="0" smtClean="0"/>
              <a:t>Czwarty poziom</a:t>
            </a:r>
          </a:p>
          <a:p>
            <a:pPr lvl="4"/>
            <a:r>
              <a:rPr lang="pl-PL" dirty="0" smtClean="0"/>
              <a:t>Piąty poziom</a:t>
            </a:r>
            <a:endParaRPr lang="pl-PL" dirty="0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070D38-50E5-45C8-8820-158C0444BBC2}" type="datetime1">
              <a:rPr lang="pl-PL" smtClean="0"/>
              <a:t>2014-02-05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151A6-84C7-44BA-AC10-1A12A5B61C25}" type="slidenum">
              <a:rPr lang="pl-PL" smtClean="0"/>
              <a:t>‹#›</a:t>
            </a:fld>
            <a:endParaRPr lang="pl-PL"/>
          </a:p>
        </p:txBody>
      </p:sp>
      <p:pic>
        <p:nvPicPr>
          <p:cNvPr id="7" name="ARC: Belka. Część kolorowa" descr="C:\Users\Michał\Desktop\Belka. Część kolorowa.png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51233" y="-134601"/>
            <a:ext cx="1554163" cy="15746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ARC: Logo" descr="C:\Users\Michał\Desktop\Logo ARC.wmf"/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97748" y="358081"/>
            <a:ext cx="587477" cy="8034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ARC: Tytuł slajdu"/>
          <p:cNvSpPr>
            <a:spLocks noGrp="1"/>
          </p:cNvSpPr>
          <p:nvPr>
            <p:ph type="title" hasCustomPrompt="1"/>
          </p:nvPr>
        </p:nvSpPr>
        <p:spPr>
          <a:xfrm>
            <a:off x="899999" y="0"/>
            <a:ext cx="7885225" cy="1440000"/>
          </a:xfrm>
          <a:custGeom>
            <a:avLst/>
            <a:gdLst>
              <a:gd name="connsiteX0" fmla="*/ 0 w 7885225"/>
              <a:gd name="connsiteY0" fmla="*/ 0 h 1440000"/>
              <a:gd name="connsiteX1" fmla="*/ 7885225 w 7885225"/>
              <a:gd name="connsiteY1" fmla="*/ 0 h 1440000"/>
              <a:gd name="connsiteX2" fmla="*/ 7885225 w 7885225"/>
              <a:gd name="connsiteY2" fmla="*/ 1440000 h 1440000"/>
              <a:gd name="connsiteX3" fmla="*/ 0 w 7885225"/>
              <a:gd name="connsiteY3" fmla="*/ 1440000 h 1440000"/>
              <a:gd name="connsiteX4" fmla="*/ 0 w 7885225"/>
              <a:gd name="connsiteY4" fmla="*/ 0 h 1440000"/>
              <a:gd name="connsiteX0" fmla="*/ 0 w 7885225"/>
              <a:gd name="connsiteY0" fmla="*/ 0 h 1440000"/>
              <a:gd name="connsiteX1" fmla="*/ 7885225 w 7885225"/>
              <a:gd name="connsiteY1" fmla="*/ 0 h 1440000"/>
              <a:gd name="connsiteX2" fmla="*/ 7885225 w 7885225"/>
              <a:gd name="connsiteY2" fmla="*/ 1440000 h 1440000"/>
              <a:gd name="connsiteX3" fmla="*/ 0 w 7885225"/>
              <a:gd name="connsiteY3" fmla="*/ 1440000 h 1440000"/>
              <a:gd name="connsiteX4" fmla="*/ 0 w 7885225"/>
              <a:gd name="connsiteY4" fmla="*/ 0 h 144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885225" h="1440000">
                <a:moveTo>
                  <a:pt x="0" y="0"/>
                </a:moveTo>
                <a:lnTo>
                  <a:pt x="7885225" y="0"/>
                </a:lnTo>
                <a:cubicBezTo>
                  <a:pt x="3971252" y="1308942"/>
                  <a:pt x="7885225" y="960000"/>
                  <a:pt x="7885225" y="1440000"/>
                </a:cubicBezTo>
                <a:lnTo>
                  <a:pt x="0" y="1440000"/>
                </a:lnTo>
                <a:lnTo>
                  <a:pt x="0" y="0"/>
                </a:lnTo>
                <a:close/>
              </a:path>
            </a:pathLst>
          </a:custGeom>
          <a:blipFill>
            <a:blip r:embed="rId5"/>
            <a:stretch>
              <a:fillRect/>
            </a:stretch>
          </a:blipFill>
        </p:spPr>
        <p:txBody>
          <a:bodyPr vert="horz" lIns="360000" tIns="45717" rIns="720000" bIns="45717" rtlCol="0" anchor="ctr">
            <a:normAutofit/>
          </a:bodyPr>
          <a:lstStyle>
            <a:lvl1pPr>
              <a:defRPr b="0">
                <a:latin typeface="+mn-lt"/>
              </a:defRPr>
            </a:lvl1pPr>
          </a:lstStyle>
          <a:p>
            <a:r>
              <a:rPr lang="pl-PL" b="1" dirty="0" smtClean="0"/>
              <a:t>Tytuł</a:t>
            </a:r>
            <a:r>
              <a:rPr lang="pl-PL" dirty="0" smtClean="0"/>
              <a:t> </a:t>
            </a:r>
            <a:r>
              <a:rPr lang="pl-PL" b="0" dirty="0" smtClean="0">
                <a:latin typeface="+mn-lt"/>
              </a:rPr>
              <a:t>slajdu</a:t>
            </a:r>
            <a:endParaRPr lang="pl-PL" b="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45188202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RC: 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sz="half" idx="1" hasCustomPrompt="1"/>
          </p:nvPr>
        </p:nvSpPr>
        <p:spPr>
          <a:xfrm>
            <a:off x="457282" y="1600573"/>
            <a:ext cx="4039301" cy="4527011"/>
          </a:xfrm>
          <a:noFill/>
        </p:spPr>
        <p:txBody>
          <a:bodyPr/>
          <a:lstStyle>
            <a:lvl1pPr>
              <a:defRPr sz="2800">
                <a:solidFill>
                  <a:srgbClr val="808285"/>
                </a:solidFill>
              </a:defRPr>
            </a:lvl1pPr>
            <a:lvl2pPr>
              <a:defRPr sz="2400">
                <a:solidFill>
                  <a:srgbClr val="808285"/>
                </a:solidFill>
              </a:defRPr>
            </a:lvl2pPr>
            <a:lvl3pPr>
              <a:defRPr sz="2000">
                <a:solidFill>
                  <a:srgbClr val="808285"/>
                </a:solidFill>
              </a:defRPr>
            </a:lvl3pPr>
            <a:lvl4pPr>
              <a:defRPr sz="1800">
                <a:solidFill>
                  <a:srgbClr val="808285"/>
                </a:solidFill>
              </a:defRPr>
            </a:lvl4pPr>
            <a:lvl5pPr>
              <a:defRPr sz="1800">
                <a:solidFill>
                  <a:srgbClr val="808285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dirty="0" smtClean="0"/>
              <a:t>Pierwszy poziom</a:t>
            </a:r>
          </a:p>
          <a:p>
            <a:pPr lvl="1"/>
            <a:r>
              <a:rPr lang="pl-PL" dirty="0" smtClean="0"/>
              <a:t>Drugi poziom</a:t>
            </a:r>
          </a:p>
          <a:p>
            <a:pPr lvl="2"/>
            <a:r>
              <a:rPr lang="pl-PL" dirty="0" smtClean="0"/>
              <a:t>Trzeci poziom</a:t>
            </a:r>
          </a:p>
          <a:p>
            <a:pPr lvl="3"/>
            <a:r>
              <a:rPr lang="pl-PL" dirty="0" smtClean="0"/>
              <a:t>Czwarty poziom</a:t>
            </a:r>
          </a:p>
          <a:p>
            <a:pPr lvl="4"/>
            <a:r>
              <a:rPr lang="pl-PL" dirty="0" smtClean="0"/>
              <a:t>Piąty poziom</a:t>
            </a:r>
            <a:endParaRPr lang="pl-PL" dirty="0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 hasCustomPrompt="1"/>
          </p:nvPr>
        </p:nvSpPr>
        <p:spPr>
          <a:xfrm>
            <a:off x="4649007" y="1600573"/>
            <a:ext cx="4039301" cy="4527011"/>
          </a:xfrm>
          <a:noFill/>
        </p:spPr>
        <p:txBody>
          <a:bodyPr/>
          <a:lstStyle>
            <a:lvl1pPr>
              <a:defRPr sz="2800">
                <a:solidFill>
                  <a:srgbClr val="808285"/>
                </a:solidFill>
              </a:defRPr>
            </a:lvl1pPr>
            <a:lvl2pPr>
              <a:defRPr sz="2400">
                <a:solidFill>
                  <a:srgbClr val="808285"/>
                </a:solidFill>
              </a:defRPr>
            </a:lvl2pPr>
            <a:lvl3pPr>
              <a:defRPr sz="2000">
                <a:solidFill>
                  <a:srgbClr val="808285"/>
                </a:solidFill>
              </a:defRPr>
            </a:lvl3pPr>
            <a:lvl4pPr>
              <a:defRPr sz="1800">
                <a:solidFill>
                  <a:srgbClr val="808285"/>
                </a:solidFill>
              </a:defRPr>
            </a:lvl4pPr>
            <a:lvl5pPr>
              <a:defRPr sz="1800">
                <a:solidFill>
                  <a:srgbClr val="808285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dirty="0" smtClean="0"/>
              <a:t>Pierwszy poziom</a:t>
            </a:r>
          </a:p>
          <a:p>
            <a:pPr lvl="1"/>
            <a:r>
              <a:rPr lang="pl-PL" dirty="0" smtClean="0"/>
              <a:t>Drugi poziom</a:t>
            </a:r>
          </a:p>
          <a:p>
            <a:pPr lvl="2"/>
            <a:r>
              <a:rPr lang="pl-PL" dirty="0" smtClean="0"/>
              <a:t>Trzeci poziom</a:t>
            </a:r>
          </a:p>
          <a:p>
            <a:pPr lvl="3"/>
            <a:r>
              <a:rPr lang="pl-PL" dirty="0" smtClean="0"/>
              <a:t>Czwarty poziom</a:t>
            </a:r>
          </a:p>
          <a:p>
            <a:pPr lvl="4"/>
            <a:r>
              <a:rPr lang="pl-PL" dirty="0" smtClean="0"/>
              <a:t>Piąty poziom</a:t>
            </a:r>
            <a:endParaRPr lang="pl-PL" dirty="0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486C1-1170-4B85-8B6E-87798A11EA3B}" type="datetime1">
              <a:rPr lang="pl-PL" smtClean="0"/>
              <a:t>2014-02-05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151A6-84C7-44BA-AC10-1A12A5B61C25}" type="slidenum">
              <a:rPr lang="pl-PL" smtClean="0"/>
              <a:t>‹#›</a:t>
            </a:fld>
            <a:endParaRPr lang="pl-PL"/>
          </a:p>
        </p:txBody>
      </p:sp>
      <p:pic>
        <p:nvPicPr>
          <p:cNvPr id="11" name="ARC: Belka. Część kolorowa" descr="C:\Users\Michał\Desktop\Belka. Część kolorowa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51233" y="-134601"/>
            <a:ext cx="1554163" cy="15746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ARC: Logo" descr="C:\Users\Michał\Desktop\Logo ARC.wmf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97748" y="358081"/>
            <a:ext cx="587477" cy="8034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ARC: Tytuł slajdu"/>
          <p:cNvSpPr>
            <a:spLocks noGrp="1"/>
          </p:cNvSpPr>
          <p:nvPr>
            <p:ph type="title" hasCustomPrompt="1"/>
          </p:nvPr>
        </p:nvSpPr>
        <p:spPr>
          <a:xfrm>
            <a:off x="899999" y="0"/>
            <a:ext cx="7885225" cy="1440000"/>
          </a:xfrm>
          <a:custGeom>
            <a:avLst/>
            <a:gdLst>
              <a:gd name="connsiteX0" fmla="*/ 0 w 7885225"/>
              <a:gd name="connsiteY0" fmla="*/ 0 h 1440000"/>
              <a:gd name="connsiteX1" fmla="*/ 7885225 w 7885225"/>
              <a:gd name="connsiteY1" fmla="*/ 0 h 1440000"/>
              <a:gd name="connsiteX2" fmla="*/ 7885225 w 7885225"/>
              <a:gd name="connsiteY2" fmla="*/ 1440000 h 1440000"/>
              <a:gd name="connsiteX3" fmla="*/ 0 w 7885225"/>
              <a:gd name="connsiteY3" fmla="*/ 1440000 h 1440000"/>
              <a:gd name="connsiteX4" fmla="*/ 0 w 7885225"/>
              <a:gd name="connsiteY4" fmla="*/ 0 h 1440000"/>
              <a:gd name="connsiteX0" fmla="*/ 0 w 7885225"/>
              <a:gd name="connsiteY0" fmla="*/ 0 h 1440000"/>
              <a:gd name="connsiteX1" fmla="*/ 7885225 w 7885225"/>
              <a:gd name="connsiteY1" fmla="*/ 0 h 1440000"/>
              <a:gd name="connsiteX2" fmla="*/ 7885225 w 7885225"/>
              <a:gd name="connsiteY2" fmla="*/ 1440000 h 1440000"/>
              <a:gd name="connsiteX3" fmla="*/ 0 w 7885225"/>
              <a:gd name="connsiteY3" fmla="*/ 1440000 h 1440000"/>
              <a:gd name="connsiteX4" fmla="*/ 0 w 7885225"/>
              <a:gd name="connsiteY4" fmla="*/ 0 h 144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885225" h="1440000">
                <a:moveTo>
                  <a:pt x="0" y="0"/>
                </a:moveTo>
                <a:lnTo>
                  <a:pt x="7885225" y="0"/>
                </a:lnTo>
                <a:cubicBezTo>
                  <a:pt x="3971252" y="1308942"/>
                  <a:pt x="7885225" y="960000"/>
                  <a:pt x="7885225" y="1440000"/>
                </a:cubicBezTo>
                <a:lnTo>
                  <a:pt x="0" y="1440000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  <p:txBody>
          <a:bodyPr vert="horz" lIns="360000" tIns="45717" rIns="720000" bIns="45717" rtlCol="0" anchor="ctr">
            <a:normAutofit/>
          </a:bodyPr>
          <a:lstStyle>
            <a:lvl1pPr>
              <a:defRPr b="0">
                <a:latin typeface="+mn-lt"/>
              </a:defRPr>
            </a:lvl1pPr>
          </a:lstStyle>
          <a:p>
            <a:r>
              <a:rPr lang="pl-PL" b="1" dirty="0" smtClean="0"/>
              <a:t>Tytuł</a:t>
            </a:r>
            <a:r>
              <a:rPr lang="pl-PL" dirty="0" smtClean="0"/>
              <a:t> </a:t>
            </a:r>
            <a:r>
              <a:rPr lang="pl-PL" b="0" dirty="0" smtClean="0">
                <a:latin typeface="+mn-lt"/>
              </a:rPr>
              <a:t>slajdu</a:t>
            </a:r>
            <a:endParaRPr lang="pl-PL" b="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11188912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RC: 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tekstu 2"/>
          <p:cNvSpPr>
            <a:spLocks noGrp="1"/>
          </p:cNvSpPr>
          <p:nvPr>
            <p:ph type="body" idx="1" hasCustomPrompt="1"/>
          </p:nvPr>
        </p:nvSpPr>
        <p:spPr>
          <a:xfrm>
            <a:off x="457279" y="1535469"/>
            <a:ext cx="4040890" cy="639910"/>
          </a:xfrm>
          <a:noFill/>
        </p:spPr>
        <p:txBody>
          <a:bodyPr anchor="b">
            <a:noAutofit/>
          </a:bodyPr>
          <a:lstStyle>
            <a:lvl1pPr marL="0" indent="0">
              <a:buNone/>
              <a:defRPr sz="2000" b="1" cap="all" baseline="0">
                <a:solidFill>
                  <a:srgbClr val="808285"/>
                </a:solidFill>
              </a:defRPr>
            </a:lvl1pPr>
            <a:lvl2pPr marL="457156" indent="0">
              <a:buNone/>
              <a:defRPr sz="2000" b="1"/>
            </a:lvl2pPr>
            <a:lvl3pPr marL="914307" indent="0">
              <a:buNone/>
              <a:defRPr sz="1800" b="1"/>
            </a:lvl3pPr>
            <a:lvl4pPr marL="1371463" indent="0">
              <a:buNone/>
              <a:defRPr sz="1600" b="1"/>
            </a:lvl4pPr>
            <a:lvl5pPr marL="1828617" indent="0">
              <a:buNone/>
              <a:defRPr sz="1600" b="1"/>
            </a:lvl5pPr>
            <a:lvl6pPr marL="2285773" indent="0">
              <a:buNone/>
              <a:defRPr sz="1600" b="1"/>
            </a:lvl6pPr>
            <a:lvl7pPr marL="2742924" indent="0">
              <a:buNone/>
              <a:defRPr sz="1600" b="1"/>
            </a:lvl7pPr>
            <a:lvl8pPr marL="3200080" indent="0">
              <a:buNone/>
              <a:defRPr sz="1600" b="1"/>
            </a:lvl8pPr>
            <a:lvl9pPr marL="3657234" indent="0">
              <a:buNone/>
              <a:defRPr sz="1600" b="1"/>
            </a:lvl9pPr>
          </a:lstStyle>
          <a:p>
            <a:pPr lvl="0"/>
            <a:r>
              <a:rPr lang="pl-PL" dirty="0" smtClean="0"/>
              <a:t>Wariant Pierwszy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 hasCustomPrompt="1"/>
          </p:nvPr>
        </p:nvSpPr>
        <p:spPr>
          <a:xfrm>
            <a:off x="457279" y="2175381"/>
            <a:ext cx="4040890" cy="3952203"/>
          </a:xfrm>
          <a:noFill/>
        </p:spPr>
        <p:txBody>
          <a:bodyPr/>
          <a:lstStyle>
            <a:lvl1pPr>
              <a:defRPr sz="2400">
                <a:solidFill>
                  <a:srgbClr val="808285"/>
                </a:solidFill>
              </a:defRPr>
            </a:lvl1pPr>
            <a:lvl2pPr>
              <a:defRPr sz="2000">
                <a:solidFill>
                  <a:srgbClr val="808285"/>
                </a:solidFill>
              </a:defRPr>
            </a:lvl2pPr>
            <a:lvl3pPr>
              <a:defRPr sz="1800">
                <a:solidFill>
                  <a:srgbClr val="808285"/>
                </a:solidFill>
              </a:defRPr>
            </a:lvl3pPr>
            <a:lvl4pPr>
              <a:defRPr sz="1600">
                <a:solidFill>
                  <a:srgbClr val="808285"/>
                </a:solidFill>
              </a:defRPr>
            </a:lvl4pPr>
            <a:lvl5pPr>
              <a:defRPr sz="1600">
                <a:solidFill>
                  <a:srgbClr val="808285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dirty="0" smtClean="0"/>
              <a:t>Pierwszy poziom</a:t>
            </a:r>
          </a:p>
          <a:p>
            <a:pPr lvl="1"/>
            <a:r>
              <a:rPr lang="pl-PL" dirty="0" smtClean="0"/>
              <a:t>Drugi poziom</a:t>
            </a:r>
          </a:p>
          <a:p>
            <a:pPr lvl="2"/>
            <a:r>
              <a:rPr lang="pl-PL" dirty="0" smtClean="0"/>
              <a:t>Trzeci poziom</a:t>
            </a:r>
          </a:p>
          <a:p>
            <a:pPr lvl="3"/>
            <a:r>
              <a:rPr lang="pl-PL" dirty="0" smtClean="0"/>
              <a:t>Czwarty poziom</a:t>
            </a:r>
          </a:p>
          <a:p>
            <a:pPr lvl="4"/>
            <a:r>
              <a:rPr lang="pl-PL" dirty="0" smtClean="0"/>
              <a:t>Piąty poziom</a:t>
            </a:r>
            <a:endParaRPr lang="pl-PL" dirty="0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 hasCustomPrompt="1"/>
          </p:nvPr>
        </p:nvSpPr>
        <p:spPr>
          <a:xfrm>
            <a:off x="4645834" y="1535469"/>
            <a:ext cx="4042477" cy="639910"/>
          </a:xfrm>
          <a:noFill/>
        </p:spPr>
        <p:txBody>
          <a:bodyPr anchor="b">
            <a:noAutofit/>
          </a:bodyPr>
          <a:lstStyle>
            <a:lvl1pPr marL="0" indent="0">
              <a:buNone/>
              <a:defRPr sz="2000" b="1" cap="all" baseline="0">
                <a:solidFill>
                  <a:srgbClr val="808285"/>
                </a:solidFill>
              </a:defRPr>
            </a:lvl1pPr>
            <a:lvl2pPr marL="457156" indent="0">
              <a:buNone/>
              <a:defRPr sz="2000" b="1"/>
            </a:lvl2pPr>
            <a:lvl3pPr marL="914307" indent="0">
              <a:buNone/>
              <a:defRPr sz="1800" b="1"/>
            </a:lvl3pPr>
            <a:lvl4pPr marL="1371463" indent="0">
              <a:buNone/>
              <a:defRPr sz="1600" b="1"/>
            </a:lvl4pPr>
            <a:lvl5pPr marL="1828617" indent="0">
              <a:buNone/>
              <a:defRPr sz="1600" b="1"/>
            </a:lvl5pPr>
            <a:lvl6pPr marL="2285773" indent="0">
              <a:buNone/>
              <a:defRPr sz="1600" b="1"/>
            </a:lvl6pPr>
            <a:lvl7pPr marL="2742924" indent="0">
              <a:buNone/>
              <a:defRPr sz="1600" b="1"/>
            </a:lvl7pPr>
            <a:lvl8pPr marL="3200080" indent="0">
              <a:buNone/>
              <a:defRPr sz="1600" b="1"/>
            </a:lvl8pPr>
            <a:lvl9pPr marL="3657234" indent="0">
              <a:buNone/>
              <a:defRPr sz="1600" b="1"/>
            </a:lvl9pPr>
          </a:lstStyle>
          <a:p>
            <a:pPr lvl="0"/>
            <a:r>
              <a:rPr lang="pl-PL" dirty="0" smtClean="0"/>
              <a:t>Wariant Drugi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 hasCustomPrompt="1"/>
          </p:nvPr>
        </p:nvSpPr>
        <p:spPr>
          <a:xfrm>
            <a:off x="4645834" y="2175381"/>
            <a:ext cx="4042477" cy="3952203"/>
          </a:xfrm>
          <a:noFill/>
        </p:spPr>
        <p:txBody>
          <a:bodyPr/>
          <a:lstStyle>
            <a:lvl1pPr>
              <a:defRPr sz="2400" baseline="0">
                <a:solidFill>
                  <a:srgbClr val="808285"/>
                </a:solidFill>
              </a:defRPr>
            </a:lvl1pPr>
            <a:lvl2pPr>
              <a:defRPr sz="2000">
                <a:solidFill>
                  <a:srgbClr val="808285"/>
                </a:solidFill>
              </a:defRPr>
            </a:lvl2pPr>
            <a:lvl3pPr>
              <a:defRPr sz="1800">
                <a:solidFill>
                  <a:srgbClr val="808285"/>
                </a:solidFill>
              </a:defRPr>
            </a:lvl3pPr>
            <a:lvl4pPr>
              <a:defRPr sz="1600">
                <a:solidFill>
                  <a:srgbClr val="808285"/>
                </a:solidFill>
              </a:defRPr>
            </a:lvl4pPr>
            <a:lvl5pPr>
              <a:defRPr sz="1600">
                <a:solidFill>
                  <a:srgbClr val="808285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dirty="0" smtClean="0"/>
              <a:t>Pierwszy poziom</a:t>
            </a:r>
          </a:p>
          <a:p>
            <a:pPr lvl="1"/>
            <a:r>
              <a:rPr lang="pl-PL" dirty="0" smtClean="0"/>
              <a:t>Drugi poziom</a:t>
            </a:r>
          </a:p>
          <a:p>
            <a:pPr lvl="2"/>
            <a:r>
              <a:rPr lang="pl-PL" dirty="0" smtClean="0"/>
              <a:t>Trzeci poziom</a:t>
            </a:r>
          </a:p>
          <a:p>
            <a:pPr lvl="3"/>
            <a:r>
              <a:rPr lang="pl-PL" dirty="0" smtClean="0"/>
              <a:t>Czwarty poziom</a:t>
            </a:r>
          </a:p>
          <a:p>
            <a:pPr lvl="4"/>
            <a:r>
              <a:rPr lang="pl-PL" dirty="0" smtClean="0"/>
              <a:t>Piąty poziom</a:t>
            </a:r>
            <a:endParaRPr lang="pl-PL" dirty="0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55A1AE-07B3-4F3D-911E-9C672AD81868}" type="datetime1">
              <a:rPr lang="pl-PL" smtClean="0"/>
              <a:t>2014-02-05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151A6-84C7-44BA-AC10-1A12A5B61C25}" type="slidenum">
              <a:rPr lang="pl-PL" smtClean="0"/>
              <a:t>‹#›</a:t>
            </a:fld>
            <a:endParaRPr lang="pl-PL"/>
          </a:p>
        </p:txBody>
      </p:sp>
      <p:pic>
        <p:nvPicPr>
          <p:cNvPr id="10" name="ARC: Belka. Część kolorowa" descr="C:\Users\Michał\Desktop\Belka. Część kolorowa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51233" y="-134601"/>
            <a:ext cx="1554163" cy="15746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ARC: Logo" descr="C:\Users\Michał\Desktop\Logo ARC.wmf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97748" y="358081"/>
            <a:ext cx="587477" cy="8034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ARC: Tytuł slajdu"/>
          <p:cNvSpPr>
            <a:spLocks noGrp="1"/>
          </p:cNvSpPr>
          <p:nvPr>
            <p:ph type="title" hasCustomPrompt="1"/>
          </p:nvPr>
        </p:nvSpPr>
        <p:spPr>
          <a:xfrm>
            <a:off x="899999" y="0"/>
            <a:ext cx="7885225" cy="1440000"/>
          </a:xfrm>
          <a:custGeom>
            <a:avLst/>
            <a:gdLst>
              <a:gd name="connsiteX0" fmla="*/ 0 w 7885225"/>
              <a:gd name="connsiteY0" fmla="*/ 0 h 1440000"/>
              <a:gd name="connsiteX1" fmla="*/ 7885225 w 7885225"/>
              <a:gd name="connsiteY1" fmla="*/ 0 h 1440000"/>
              <a:gd name="connsiteX2" fmla="*/ 7885225 w 7885225"/>
              <a:gd name="connsiteY2" fmla="*/ 1440000 h 1440000"/>
              <a:gd name="connsiteX3" fmla="*/ 0 w 7885225"/>
              <a:gd name="connsiteY3" fmla="*/ 1440000 h 1440000"/>
              <a:gd name="connsiteX4" fmla="*/ 0 w 7885225"/>
              <a:gd name="connsiteY4" fmla="*/ 0 h 1440000"/>
              <a:gd name="connsiteX0" fmla="*/ 0 w 7885225"/>
              <a:gd name="connsiteY0" fmla="*/ 0 h 1440000"/>
              <a:gd name="connsiteX1" fmla="*/ 7885225 w 7885225"/>
              <a:gd name="connsiteY1" fmla="*/ 0 h 1440000"/>
              <a:gd name="connsiteX2" fmla="*/ 7885225 w 7885225"/>
              <a:gd name="connsiteY2" fmla="*/ 1440000 h 1440000"/>
              <a:gd name="connsiteX3" fmla="*/ 0 w 7885225"/>
              <a:gd name="connsiteY3" fmla="*/ 1440000 h 1440000"/>
              <a:gd name="connsiteX4" fmla="*/ 0 w 7885225"/>
              <a:gd name="connsiteY4" fmla="*/ 0 h 144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885225" h="1440000">
                <a:moveTo>
                  <a:pt x="0" y="0"/>
                </a:moveTo>
                <a:lnTo>
                  <a:pt x="7885225" y="0"/>
                </a:lnTo>
                <a:cubicBezTo>
                  <a:pt x="3971252" y="1308942"/>
                  <a:pt x="7885225" y="960000"/>
                  <a:pt x="7885225" y="1440000"/>
                </a:cubicBezTo>
                <a:lnTo>
                  <a:pt x="0" y="1440000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  <p:txBody>
          <a:bodyPr vert="horz" lIns="360000" tIns="45717" rIns="720000" bIns="45717" rtlCol="0" anchor="ctr">
            <a:normAutofit/>
          </a:bodyPr>
          <a:lstStyle>
            <a:lvl1pPr>
              <a:defRPr b="0">
                <a:latin typeface="+mn-lt"/>
              </a:defRPr>
            </a:lvl1pPr>
          </a:lstStyle>
          <a:p>
            <a:r>
              <a:rPr lang="pl-PL" b="1" dirty="0" smtClean="0"/>
              <a:t>Tytuł</a:t>
            </a:r>
            <a:r>
              <a:rPr lang="pl-PL" dirty="0" smtClean="0"/>
              <a:t> </a:t>
            </a:r>
            <a:r>
              <a:rPr lang="pl-PL" b="0" dirty="0" smtClean="0">
                <a:latin typeface="+mn-lt"/>
              </a:rPr>
              <a:t>slajdu</a:t>
            </a:r>
            <a:endParaRPr lang="pl-PL" b="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09074242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1080000" y="1980000"/>
            <a:ext cx="7113600" cy="4230000"/>
          </a:xfrm>
          <a:prstGeom prst="rect">
            <a:avLst/>
          </a:prstGeom>
          <a:noFill/>
        </p:spPr>
        <p:txBody>
          <a:bodyPr vert="horz" lIns="91431" tIns="45717" rIns="91431" bIns="45717" rtlCol="0">
            <a:normAutofit/>
          </a:bodyPr>
          <a:lstStyle/>
          <a:p>
            <a:pPr lvl="0"/>
            <a:r>
              <a:rPr lang="pl-PL" dirty="0" smtClean="0"/>
              <a:t>Pierwszy poziom</a:t>
            </a:r>
          </a:p>
          <a:p>
            <a:pPr lvl="1"/>
            <a:r>
              <a:rPr lang="pl-PL" dirty="0" smtClean="0"/>
              <a:t>Drugi poziom</a:t>
            </a:r>
          </a:p>
          <a:p>
            <a:pPr lvl="2"/>
            <a:r>
              <a:rPr lang="pl-PL" dirty="0" smtClean="0"/>
              <a:t>Trzeci poziom</a:t>
            </a:r>
          </a:p>
          <a:p>
            <a:pPr lvl="3"/>
            <a:r>
              <a:rPr lang="pl-PL" dirty="0" smtClean="0"/>
              <a:t>Czwarty poziom</a:t>
            </a:r>
          </a:p>
          <a:p>
            <a:pPr lvl="4"/>
            <a:r>
              <a:rPr lang="pl-PL" dirty="0" smtClean="0"/>
              <a:t>Piąty poziom</a:t>
            </a:r>
            <a:endParaRPr lang="pl-PL" dirty="0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457279" y="6357822"/>
            <a:ext cx="2133971" cy="365210"/>
          </a:xfrm>
          <a:prstGeom prst="rect">
            <a:avLst/>
          </a:prstGeom>
        </p:spPr>
        <p:txBody>
          <a:bodyPr vert="horz" lIns="91431" tIns="45717" rIns="91431" bIns="45717" rtlCol="0" anchor="ctr"/>
          <a:lstStyle>
            <a:lvl1pPr algn="l">
              <a:defRPr sz="1200">
                <a:solidFill>
                  <a:srgbClr val="808285"/>
                </a:solidFill>
              </a:defRPr>
            </a:lvl1pPr>
          </a:lstStyle>
          <a:p>
            <a:fld id="{78682ED9-3191-4374-A414-4179BC9DFF8C}" type="datetime1">
              <a:rPr lang="pl-PL" smtClean="0"/>
              <a:t>2014-02-05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3124745" y="6357822"/>
            <a:ext cx="2896103" cy="365210"/>
          </a:xfrm>
          <a:prstGeom prst="rect">
            <a:avLst/>
          </a:prstGeom>
        </p:spPr>
        <p:txBody>
          <a:bodyPr vert="horz" lIns="91431" tIns="45717" rIns="91431" bIns="45717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6554340" y="6357822"/>
            <a:ext cx="2133971" cy="365210"/>
          </a:xfrm>
          <a:prstGeom prst="rect">
            <a:avLst/>
          </a:prstGeom>
        </p:spPr>
        <p:txBody>
          <a:bodyPr vert="horz" lIns="91431" tIns="45717" rIns="91431" bIns="45717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34E41A-66FF-4AB2-8B89-6C45467D7F6F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8632563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00" r:id="rId1"/>
    <p:sldLayoutId id="2147483889" r:id="rId2"/>
    <p:sldLayoutId id="2147483891" r:id="rId3"/>
    <p:sldLayoutId id="2147483902" r:id="rId4"/>
    <p:sldLayoutId id="2147483890" r:id="rId5"/>
    <p:sldLayoutId id="2147483905" r:id="rId6"/>
    <p:sldLayoutId id="2147483903" r:id="rId7"/>
    <p:sldLayoutId id="2147483892" r:id="rId8"/>
    <p:sldLayoutId id="2147483893" r:id="rId9"/>
    <p:sldLayoutId id="2147483894" r:id="rId10"/>
    <p:sldLayoutId id="2147483895" r:id="rId11"/>
    <p:sldLayoutId id="2147483896" r:id="rId12"/>
    <p:sldLayoutId id="2147483897" r:id="rId13"/>
  </p:sldLayoutIdLst>
  <p:timing>
    <p:tnLst>
      <p:par>
        <p:cTn id="1" dur="indefinite" restart="never" nodeType="tmRoot"/>
      </p:par>
    </p:tnLst>
  </p:timing>
  <p:hf hdr="0" ftr="0" dt="0"/>
  <p:txStyles>
    <p:titleStyle>
      <a:lvl1pPr marL="0" indent="0" algn="l" defTabSz="914307" rtl="0" eaLnBrk="1" latinLnBrk="0" hangingPunct="1">
        <a:spcBef>
          <a:spcPct val="0"/>
        </a:spcBef>
        <a:buNone/>
        <a:tabLst>
          <a:tab pos="2066925" algn="l"/>
        </a:tabLst>
        <a:defRPr sz="3800" b="1" kern="1200" baseline="0">
          <a:solidFill>
            <a:srgbClr val="808285"/>
          </a:solidFill>
          <a:latin typeface="+mj-lt"/>
          <a:ea typeface="+mj-ea"/>
          <a:cs typeface="+mj-cs"/>
        </a:defRPr>
      </a:lvl1pPr>
    </p:titleStyle>
    <p:bodyStyle>
      <a:lvl1pPr marL="342864" indent="-342864" algn="l" defTabSz="914307" rtl="0" eaLnBrk="1" latinLnBrk="0" hangingPunct="1">
        <a:spcBef>
          <a:spcPct val="20000"/>
        </a:spcBef>
        <a:buFont typeface="Arial" pitchFamily="34" charset="0"/>
        <a:buChar char="•"/>
        <a:defRPr sz="3200" kern="1200" baseline="0">
          <a:solidFill>
            <a:srgbClr val="808285"/>
          </a:solidFill>
          <a:latin typeface="+mn-lt"/>
          <a:ea typeface="+mn-ea"/>
          <a:cs typeface="+mn-cs"/>
        </a:defRPr>
      </a:lvl1pPr>
      <a:lvl2pPr marL="742874" indent="-285723" algn="l" defTabSz="914307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rgbClr val="808285"/>
          </a:solidFill>
          <a:latin typeface="+mn-lt"/>
          <a:ea typeface="+mn-ea"/>
          <a:cs typeface="+mn-cs"/>
        </a:defRPr>
      </a:lvl2pPr>
      <a:lvl3pPr marL="1142884" indent="-228577" algn="l" defTabSz="914307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rgbClr val="808285"/>
          </a:solidFill>
          <a:latin typeface="+mn-lt"/>
          <a:ea typeface="+mn-ea"/>
          <a:cs typeface="+mn-cs"/>
        </a:defRPr>
      </a:lvl3pPr>
      <a:lvl4pPr marL="1600040" indent="-228577" algn="l" defTabSz="914307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rgbClr val="808285"/>
          </a:solidFill>
          <a:latin typeface="+mn-lt"/>
          <a:ea typeface="+mn-ea"/>
          <a:cs typeface="+mn-cs"/>
        </a:defRPr>
      </a:lvl4pPr>
      <a:lvl5pPr marL="2057195" indent="-228577" algn="l" defTabSz="914307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rgbClr val="808285"/>
          </a:solidFill>
          <a:latin typeface="+mn-lt"/>
          <a:ea typeface="+mn-ea"/>
          <a:cs typeface="+mn-cs"/>
        </a:defRPr>
      </a:lvl5pPr>
      <a:lvl6pPr marL="2514347" indent="-228577" algn="l" defTabSz="91430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503" indent="-228577" algn="l" defTabSz="91430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657" indent="-228577" algn="l" defTabSz="91430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813" indent="-228577" algn="l" defTabSz="91430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3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56" algn="l" defTabSz="9143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07" algn="l" defTabSz="9143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63" algn="l" defTabSz="9143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17" algn="l" defTabSz="9143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773" algn="l" defTabSz="9143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924" algn="l" defTabSz="9143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80" algn="l" defTabSz="9143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234" algn="l" defTabSz="9143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2.xml"/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5.xml"/><Relationship Id="rId2" Type="http://schemas.openxmlformats.org/officeDocument/2006/relationships/chart" Target="../charts/chart14.xml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7.xml"/><Relationship Id="rId2" Type="http://schemas.openxmlformats.org/officeDocument/2006/relationships/chart" Target="../charts/chart16.xml"/><Relationship Id="rId1" Type="http://schemas.openxmlformats.org/officeDocument/2006/relationships/slideLayout" Target="../slideLayouts/slideLayout6.xml"/><Relationship Id="rId5" Type="http://schemas.openxmlformats.org/officeDocument/2006/relationships/chart" Target="../charts/chart19.xml"/><Relationship Id="rId4" Type="http://schemas.openxmlformats.org/officeDocument/2006/relationships/chart" Target="../charts/chart18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0.xml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1.xml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3.xml"/><Relationship Id="rId2" Type="http://schemas.openxmlformats.org/officeDocument/2006/relationships/chart" Target="../charts/chart22.xml"/><Relationship Id="rId1" Type="http://schemas.openxmlformats.org/officeDocument/2006/relationships/slideLayout" Target="../slideLayouts/slideLayout6.xml"/><Relationship Id="rId4" Type="http://schemas.openxmlformats.org/officeDocument/2006/relationships/chart" Target="../charts/chart24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6.xml"/><Relationship Id="rId2" Type="http://schemas.openxmlformats.org/officeDocument/2006/relationships/chart" Target="../charts/chart25.xml"/><Relationship Id="rId1" Type="http://schemas.openxmlformats.org/officeDocument/2006/relationships/slideLayout" Target="../slideLayouts/slideLayout6.xml"/><Relationship Id="rId4" Type="http://schemas.openxmlformats.org/officeDocument/2006/relationships/chart" Target="../charts/chart2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9.xml"/><Relationship Id="rId2" Type="http://schemas.openxmlformats.org/officeDocument/2006/relationships/chart" Target="../charts/chart28.xml"/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1.xml"/><Relationship Id="rId2" Type="http://schemas.openxmlformats.org/officeDocument/2006/relationships/chart" Target="../charts/chart30.xml"/><Relationship Id="rId1" Type="http://schemas.openxmlformats.org/officeDocument/2006/relationships/slideLayout" Target="../slideLayouts/slideLayout6.xml"/><Relationship Id="rId5" Type="http://schemas.openxmlformats.org/officeDocument/2006/relationships/chart" Target="../charts/chart33.xml"/><Relationship Id="rId4" Type="http://schemas.openxmlformats.org/officeDocument/2006/relationships/chart" Target="../charts/chart3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5.xml"/><Relationship Id="rId2" Type="http://schemas.openxmlformats.org/officeDocument/2006/relationships/chart" Target="../charts/chart34.xml"/><Relationship Id="rId1" Type="http://schemas.openxmlformats.org/officeDocument/2006/relationships/slideLayout" Target="../slideLayouts/slideLayout6.xml"/><Relationship Id="rId4" Type="http://schemas.openxmlformats.org/officeDocument/2006/relationships/chart" Target="../charts/chart36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8.xml"/><Relationship Id="rId2" Type="http://schemas.openxmlformats.org/officeDocument/2006/relationships/chart" Target="../charts/chart37.xml"/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0.xml"/><Relationship Id="rId2" Type="http://schemas.openxmlformats.org/officeDocument/2006/relationships/chart" Target="../charts/chart39.xml"/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1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pl-PL" dirty="0"/>
              <a:t>TAJEMNICZY KLIENT</a:t>
            </a:r>
            <a:br>
              <a:rPr lang="pl-PL" dirty="0"/>
            </a:br>
            <a:r>
              <a:rPr lang="pl-PL" dirty="0"/>
              <a:t>URZĄD </a:t>
            </a:r>
            <a:r>
              <a:rPr lang="pl-PL" dirty="0" smtClean="0"/>
              <a:t>DZIELNICY URSUS</a:t>
            </a:r>
            <a:endParaRPr lang="pl-PL" dirty="0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2484562" y="5229994"/>
            <a:ext cx="5759326" cy="612000"/>
          </a:xfrm>
        </p:spPr>
        <p:txBody>
          <a:bodyPr>
            <a:noAutofit/>
          </a:bodyPr>
          <a:lstStyle/>
          <a:p>
            <a:r>
              <a:rPr lang="pl-PL" sz="1800" b="1" dirty="0" smtClean="0">
                <a:solidFill>
                  <a:srgbClr val="808285"/>
                </a:solidFill>
              </a:rPr>
              <a:t>RAPORT </a:t>
            </a:r>
            <a:r>
              <a:rPr lang="pl-PL" sz="1800" b="1" dirty="0" smtClean="0">
                <a:solidFill>
                  <a:srgbClr val="808285"/>
                </a:solidFill>
              </a:rPr>
              <a:t>DLA</a:t>
            </a:r>
            <a:endParaRPr lang="pl-PL" sz="1800" b="1" dirty="0" smtClean="0">
              <a:solidFill>
                <a:srgbClr val="808285"/>
              </a:solidFill>
            </a:endParaRPr>
          </a:p>
          <a:p>
            <a:r>
              <a:rPr lang="pl-PL" sz="1800" b="1" dirty="0" smtClean="0">
                <a:solidFill>
                  <a:srgbClr val="808285"/>
                </a:solidFill>
              </a:rPr>
              <a:t>URZĘDU M.ST. WARSZAWY</a:t>
            </a:r>
            <a:endParaRPr lang="pl-PL" sz="1800" b="1" dirty="0">
              <a:solidFill>
                <a:srgbClr val="808285"/>
              </a:solidFill>
            </a:endParaRP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>
          <a:xfrm>
            <a:off x="6109917" y="6357822"/>
            <a:ext cx="2133971" cy="365210"/>
          </a:xfrm>
        </p:spPr>
        <p:txBody>
          <a:bodyPr/>
          <a:lstStyle/>
          <a:p>
            <a:r>
              <a:rPr lang="pl-PL" b="1" dirty="0" smtClean="0">
                <a:solidFill>
                  <a:srgbClr val="808285"/>
                </a:solidFill>
              </a:rPr>
              <a:t>Warszawa, Grudzień 2013</a:t>
            </a:r>
            <a:endParaRPr lang="pl-PL" b="1" dirty="0">
              <a:solidFill>
                <a:srgbClr val="80828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824039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upa 8"/>
          <p:cNvGrpSpPr/>
          <p:nvPr/>
        </p:nvGrpSpPr>
        <p:grpSpPr>
          <a:xfrm>
            <a:off x="767594" y="2061642"/>
            <a:ext cx="7610400" cy="1054218"/>
            <a:chOff x="757332" y="5363944"/>
            <a:chExt cx="7610400" cy="1054218"/>
          </a:xfrm>
        </p:grpSpPr>
        <p:graphicFrame>
          <p:nvGraphicFramePr>
            <p:cNvPr id="15" name="Object 17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970919995"/>
                </p:ext>
              </p:extLst>
            </p:nvPr>
          </p:nvGraphicFramePr>
          <p:xfrm>
            <a:off x="757428" y="5363944"/>
            <a:ext cx="7610209" cy="104958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2"/>
            </a:graphicData>
          </a:graphic>
        </p:graphicFrame>
        <p:sp>
          <p:nvSpPr>
            <p:cNvPr id="3" name="Prostokąt 2"/>
            <p:cNvSpPr/>
            <p:nvPr/>
          </p:nvSpPr>
          <p:spPr>
            <a:xfrm>
              <a:off x="757332" y="5806058"/>
              <a:ext cx="7610400" cy="612104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</p:grp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151A6-84C7-44BA-AC10-1A12A5B61C25}" type="slidenum">
              <a:rPr lang="pl-PL" smtClean="0"/>
              <a:t>10</a:t>
            </a:fld>
            <a:endParaRPr lang="pl-PL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b="1" dirty="0" smtClean="0"/>
              <a:t>Urząd Dzielnicy Ursus</a:t>
            </a:r>
            <a:br>
              <a:rPr lang="pl-PL" b="1" dirty="0" smtClean="0"/>
            </a:br>
            <a:r>
              <a:rPr lang="pl-PL" sz="2800" b="1" dirty="0" smtClean="0">
                <a:solidFill>
                  <a:schemeClr val="accent5"/>
                </a:solidFill>
              </a:rPr>
              <a:t>Otoczenie: Wygląd Urzędu (4)</a:t>
            </a:r>
            <a:endParaRPr lang="pl-PL" sz="2800" b="1" dirty="0">
              <a:solidFill>
                <a:schemeClr val="accent5"/>
              </a:solidFill>
            </a:endParaRPr>
          </a:p>
        </p:txBody>
      </p:sp>
      <p:sp>
        <p:nvSpPr>
          <p:cNvPr id="12" name="Rectangle 4"/>
          <p:cNvSpPr>
            <a:spLocks noChangeArrowheads="1"/>
          </p:cNvSpPr>
          <p:nvPr/>
        </p:nvSpPr>
        <p:spPr bwMode="auto">
          <a:xfrm>
            <a:off x="614469" y="1756771"/>
            <a:ext cx="3518511" cy="3048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80018" tIns="45725" rIns="180018" bIns="45725"/>
          <a:lstStyle/>
          <a:p>
            <a:r>
              <a:rPr lang="pl-PL" sz="1200" b="1" dirty="0"/>
              <a:t>Gdzie znajdują się </a:t>
            </a:r>
            <a:r>
              <a:rPr lang="pl-PL" sz="1200" b="1" u="sng" dirty="0"/>
              <a:t>formularze / wnioski</a:t>
            </a:r>
            <a:r>
              <a:rPr lang="pl-PL" sz="1200" b="1" dirty="0"/>
              <a:t>?</a:t>
            </a:r>
          </a:p>
        </p:txBody>
      </p:sp>
      <p:graphicFrame>
        <p:nvGraphicFramePr>
          <p:cNvPr id="13" name="Objec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19550745"/>
              </p:ext>
            </p:extLst>
          </p:nvPr>
        </p:nvGraphicFramePr>
        <p:xfrm>
          <a:off x="614469" y="2422082"/>
          <a:ext cx="7557812" cy="360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2358493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151A6-84C7-44BA-AC10-1A12A5B61C25}" type="slidenum">
              <a:rPr lang="pl-PL" smtClean="0"/>
              <a:t>11</a:t>
            </a:fld>
            <a:endParaRPr lang="pl-PL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b="1" dirty="0" smtClean="0"/>
              <a:t>Urząd Dzielnicy Ursus</a:t>
            </a:r>
            <a:br>
              <a:rPr lang="pl-PL" b="1" dirty="0" smtClean="0"/>
            </a:br>
            <a:r>
              <a:rPr lang="pl-PL" sz="2800" b="1" dirty="0" smtClean="0">
                <a:solidFill>
                  <a:schemeClr val="accent5"/>
                </a:solidFill>
              </a:rPr>
              <a:t>Otoczenie: Wygląd Urzędu (5)</a:t>
            </a:r>
            <a:endParaRPr lang="pl-PL" sz="2800" b="1" dirty="0">
              <a:solidFill>
                <a:schemeClr val="accent5"/>
              </a:solidFill>
            </a:endParaRPr>
          </a:p>
        </p:txBody>
      </p:sp>
      <p:sp>
        <p:nvSpPr>
          <p:cNvPr id="10" name="Rectangle 4"/>
          <p:cNvSpPr>
            <a:spLocks noChangeArrowheads="1"/>
          </p:cNvSpPr>
          <p:nvPr/>
        </p:nvSpPr>
        <p:spPr bwMode="auto">
          <a:xfrm>
            <a:off x="614469" y="4179858"/>
            <a:ext cx="7558726" cy="277009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 lIns="91449" tIns="45725" rIns="91449" bIns="45725">
            <a:spAutoFit/>
          </a:bodyPr>
          <a:lstStyle/>
          <a:p>
            <a:r>
              <a:rPr lang="pl-PL" sz="1200" b="1" dirty="0"/>
              <a:t>Czy </a:t>
            </a:r>
            <a:r>
              <a:rPr lang="pl-PL" sz="1200" b="1" u="sng" dirty="0"/>
              <a:t>formularze / wnioski </a:t>
            </a:r>
            <a:r>
              <a:rPr lang="pl-PL" sz="1200" b="1" dirty="0"/>
              <a:t>na terenie urzędu są w miejscu, w którym łatwo je zauważyć</a:t>
            </a:r>
            <a:r>
              <a:rPr lang="pl-PL" sz="1200" b="1" dirty="0" smtClean="0"/>
              <a:t>?</a:t>
            </a:r>
            <a:endParaRPr lang="pl-PL" sz="1200" b="1" dirty="0"/>
          </a:p>
        </p:txBody>
      </p:sp>
      <p:graphicFrame>
        <p:nvGraphicFramePr>
          <p:cNvPr id="1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42381631"/>
              </p:ext>
            </p:extLst>
          </p:nvPr>
        </p:nvGraphicFramePr>
        <p:xfrm>
          <a:off x="614469" y="2142330"/>
          <a:ext cx="7705475" cy="21515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7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16370476"/>
              </p:ext>
            </p:extLst>
          </p:nvPr>
        </p:nvGraphicFramePr>
        <p:xfrm>
          <a:off x="614469" y="4652595"/>
          <a:ext cx="7705475" cy="215156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8" name="Rectangle 4"/>
          <p:cNvSpPr>
            <a:spLocks noChangeArrowheads="1"/>
          </p:cNvSpPr>
          <p:nvPr/>
        </p:nvSpPr>
        <p:spPr bwMode="auto">
          <a:xfrm>
            <a:off x="614469" y="1756771"/>
            <a:ext cx="7990773" cy="3048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80018" tIns="45725" rIns="180018" bIns="45725"/>
          <a:lstStyle/>
          <a:p>
            <a:r>
              <a:rPr lang="pl-PL" sz="1200" b="1" dirty="0"/>
              <a:t>Czy </a:t>
            </a:r>
            <a:r>
              <a:rPr lang="pl-PL" sz="1200" b="1" u="sng" dirty="0"/>
              <a:t>formularze / wnioski</a:t>
            </a:r>
            <a:r>
              <a:rPr lang="pl-PL" sz="1200" b="1" dirty="0"/>
              <a:t>, które są na terenie urzędu są </a:t>
            </a:r>
            <a:r>
              <a:rPr lang="pl-PL" sz="1200" b="1" dirty="0" smtClean="0"/>
              <a:t>uporządkowane?</a:t>
            </a:r>
            <a:endParaRPr lang="pl-PL" sz="1200" b="1" dirty="0"/>
          </a:p>
        </p:txBody>
      </p:sp>
    </p:spTree>
    <p:extLst>
      <p:ext uri="{BB962C8B-B14F-4D97-AF65-F5344CB8AC3E}">
        <p14:creationId xmlns:p14="http://schemas.microsoft.com/office/powerpoint/2010/main" val="8640526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upa 8"/>
          <p:cNvGrpSpPr/>
          <p:nvPr/>
        </p:nvGrpSpPr>
        <p:grpSpPr>
          <a:xfrm>
            <a:off x="767594" y="2061642"/>
            <a:ext cx="7610400" cy="1054218"/>
            <a:chOff x="757332" y="5363944"/>
            <a:chExt cx="7610400" cy="1054218"/>
          </a:xfrm>
        </p:grpSpPr>
        <p:graphicFrame>
          <p:nvGraphicFramePr>
            <p:cNvPr id="15" name="Object 17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945054761"/>
                </p:ext>
              </p:extLst>
            </p:nvPr>
          </p:nvGraphicFramePr>
          <p:xfrm>
            <a:off x="757428" y="5363944"/>
            <a:ext cx="7610209" cy="104958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2"/>
            </a:graphicData>
          </a:graphic>
        </p:graphicFrame>
        <p:sp>
          <p:nvSpPr>
            <p:cNvPr id="3" name="Prostokąt 2"/>
            <p:cNvSpPr/>
            <p:nvPr/>
          </p:nvSpPr>
          <p:spPr>
            <a:xfrm>
              <a:off x="757332" y="5806058"/>
              <a:ext cx="7610400" cy="612104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</p:grp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151A6-84C7-44BA-AC10-1A12A5B61C25}" type="slidenum">
              <a:rPr lang="pl-PL" smtClean="0"/>
              <a:t>12</a:t>
            </a:fld>
            <a:endParaRPr lang="pl-PL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b="1" dirty="0" smtClean="0"/>
              <a:t>Urząd Dzielnicy Ursus</a:t>
            </a:r>
            <a:br>
              <a:rPr lang="pl-PL" b="1" dirty="0" smtClean="0"/>
            </a:br>
            <a:r>
              <a:rPr lang="pl-PL" sz="2800" b="1" dirty="0" smtClean="0">
                <a:solidFill>
                  <a:schemeClr val="accent5"/>
                </a:solidFill>
              </a:rPr>
              <a:t>Otoczenie: Wygląd Urzędu (6)</a:t>
            </a:r>
            <a:endParaRPr lang="pl-PL" sz="2800" b="1" dirty="0">
              <a:solidFill>
                <a:schemeClr val="accent5"/>
              </a:solidFill>
            </a:endParaRPr>
          </a:p>
        </p:txBody>
      </p:sp>
      <p:sp>
        <p:nvSpPr>
          <p:cNvPr id="12" name="Rectangle 4"/>
          <p:cNvSpPr>
            <a:spLocks noChangeArrowheads="1"/>
          </p:cNvSpPr>
          <p:nvPr/>
        </p:nvSpPr>
        <p:spPr bwMode="auto">
          <a:xfrm>
            <a:off x="614469" y="1756771"/>
            <a:ext cx="4678405" cy="3048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80018" tIns="45725" rIns="180018" bIns="45725"/>
          <a:lstStyle/>
          <a:p>
            <a:r>
              <a:rPr lang="pl-PL" sz="1200" b="1" dirty="0"/>
              <a:t>Gdzie znajdują się wzory wypełnionych </a:t>
            </a:r>
            <a:r>
              <a:rPr lang="pl-PL" sz="1200" b="1" u="sng" dirty="0"/>
              <a:t>formularzy / wniosków</a:t>
            </a:r>
            <a:r>
              <a:rPr lang="pl-PL" sz="1200" b="1" dirty="0"/>
              <a:t>?</a:t>
            </a:r>
            <a:endParaRPr lang="en-GB" sz="1200" b="1" dirty="0"/>
          </a:p>
        </p:txBody>
      </p:sp>
      <p:graphicFrame>
        <p:nvGraphicFramePr>
          <p:cNvPr id="13" name="Objec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8835"/>
              </p:ext>
            </p:extLst>
          </p:nvPr>
        </p:nvGraphicFramePr>
        <p:xfrm>
          <a:off x="614469" y="2422082"/>
          <a:ext cx="7557812" cy="4356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2833986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151A6-84C7-44BA-AC10-1A12A5B61C25}" type="slidenum">
              <a:rPr lang="pl-PL" smtClean="0"/>
              <a:t>13</a:t>
            </a:fld>
            <a:endParaRPr lang="pl-PL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b="1" dirty="0" smtClean="0"/>
              <a:t>Urząd Dzielnicy Ursus</a:t>
            </a:r>
            <a:br>
              <a:rPr lang="pl-PL" b="1" dirty="0" smtClean="0"/>
            </a:br>
            <a:r>
              <a:rPr lang="pl-PL" sz="2800" b="1" dirty="0" smtClean="0">
                <a:solidFill>
                  <a:schemeClr val="accent5"/>
                </a:solidFill>
              </a:rPr>
              <a:t>Otoczenie: Wygląd Urzędu (7)</a:t>
            </a:r>
            <a:endParaRPr lang="pl-PL" sz="2800" b="1" dirty="0">
              <a:solidFill>
                <a:schemeClr val="accent5"/>
              </a:solidFill>
            </a:endParaRPr>
          </a:p>
        </p:txBody>
      </p:sp>
      <p:graphicFrame>
        <p:nvGraphicFramePr>
          <p:cNvPr id="18" name="Object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67680064"/>
              </p:ext>
            </p:extLst>
          </p:nvPr>
        </p:nvGraphicFramePr>
        <p:xfrm>
          <a:off x="2916611" y="1506405"/>
          <a:ext cx="4793756" cy="496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7" name="pole tekstowe 6"/>
          <p:cNvSpPr txBox="1">
            <a:spLocks noChangeArrowheads="1"/>
          </p:cNvSpPr>
          <p:nvPr/>
        </p:nvSpPr>
        <p:spPr bwMode="auto">
          <a:xfrm>
            <a:off x="7732325" y="1701602"/>
            <a:ext cx="1200358" cy="9048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49" tIns="45725" rIns="91449" bIns="45725">
            <a:spAutoFit/>
          </a:bodyPr>
          <a:lstStyle/>
          <a:p>
            <a:pPr>
              <a:lnSpc>
                <a:spcPct val="120000"/>
              </a:lnSpc>
            </a:pP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</a:t>
            </a:r>
            <a:r>
              <a:rPr lang="pl-PL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3</a:t>
            </a: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 </a:t>
            </a: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(N=20)</a:t>
            </a:r>
          </a:p>
          <a:p>
            <a:pPr>
              <a:lnSpc>
                <a:spcPct val="120000"/>
              </a:lnSpc>
            </a:pP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2012 </a:t>
            </a: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(N=20)</a:t>
            </a:r>
          </a:p>
          <a:p>
            <a:pPr>
              <a:lnSpc>
                <a:spcPct val="120000"/>
              </a:lnSpc>
            </a:pP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2011 (N=20)</a:t>
            </a:r>
          </a:p>
          <a:p>
            <a:pPr>
              <a:lnSpc>
                <a:spcPct val="120000"/>
              </a:lnSpc>
            </a:pPr>
            <a:endParaRPr lang="pl-PL" sz="1100" dirty="0">
              <a:solidFill>
                <a:schemeClr val="tx1">
                  <a:lumMod val="50000"/>
                </a:schemeClr>
              </a:solidFill>
              <a:latin typeface="Arial" charset="0"/>
            </a:endParaRPr>
          </a:p>
        </p:txBody>
      </p:sp>
      <p:sp>
        <p:nvSpPr>
          <p:cNvPr id="20" name="pole tekstowe 6"/>
          <p:cNvSpPr txBox="1">
            <a:spLocks noChangeArrowheads="1"/>
          </p:cNvSpPr>
          <p:nvPr/>
        </p:nvSpPr>
        <p:spPr bwMode="auto">
          <a:xfrm>
            <a:off x="7732325" y="2637706"/>
            <a:ext cx="1200358" cy="9048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49" tIns="45725" rIns="91449" bIns="45725">
            <a:spAutoFit/>
          </a:bodyPr>
          <a:lstStyle/>
          <a:p>
            <a:pPr>
              <a:lnSpc>
                <a:spcPct val="120000"/>
              </a:lnSpc>
            </a:pP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</a:t>
            </a:r>
            <a:r>
              <a:rPr lang="pl-PL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3</a:t>
            </a: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 (N=20) 2012 (N=20)</a:t>
            </a:r>
          </a:p>
          <a:p>
            <a:pPr>
              <a:lnSpc>
                <a:spcPct val="120000"/>
              </a:lnSpc>
            </a:pP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2011 (N=20)</a:t>
            </a:r>
          </a:p>
          <a:p>
            <a:pPr>
              <a:lnSpc>
                <a:spcPct val="120000"/>
              </a:lnSpc>
            </a:pPr>
            <a:endParaRPr lang="pl-PL" sz="1100" dirty="0">
              <a:solidFill>
                <a:schemeClr val="tx1">
                  <a:lumMod val="50000"/>
                </a:schemeClr>
              </a:solidFill>
              <a:latin typeface="Arial" charset="0"/>
            </a:endParaRPr>
          </a:p>
        </p:txBody>
      </p:sp>
      <p:sp>
        <p:nvSpPr>
          <p:cNvPr id="31" name="pole tekstowe 6"/>
          <p:cNvSpPr txBox="1">
            <a:spLocks noChangeArrowheads="1"/>
          </p:cNvSpPr>
          <p:nvPr/>
        </p:nvSpPr>
        <p:spPr bwMode="auto">
          <a:xfrm>
            <a:off x="7732325" y="3592149"/>
            <a:ext cx="1200358" cy="7017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49" tIns="45725" rIns="91449" bIns="45725">
            <a:spAutoFit/>
          </a:bodyPr>
          <a:lstStyle/>
          <a:p>
            <a:pPr>
              <a:lnSpc>
                <a:spcPct val="120000"/>
              </a:lnSpc>
            </a:pP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</a:t>
            </a:r>
            <a:r>
              <a:rPr lang="pl-PL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3</a:t>
            </a: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 (N=20) </a:t>
            </a: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</a:t>
            </a:r>
            <a:r>
              <a:rPr lang="pl-PL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</a:t>
            </a: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 </a:t>
            </a: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(N=20) </a:t>
            </a:r>
            <a:r>
              <a:rPr lang="pl-PL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2011 </a:t>
            </a:r>
            <a:r>
              <a:rPr lang="pl-PL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(N=20</a:t>
            </a:r>
            <a:r>
              <a:rPr lang="pl-PL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)</a:t>
            </a:r>
            <a:endParaRPr lang="pl-PL" sz="1100" dirty="0">
              <a:solidFill>
                <a:schemeClr val="tx1">
                  <a:lumMod val="50000"/>
                </a:schemeClr>
              </a:solidFill>
              <a:latin typeface="Arial" charset="0"/>
            </a:endParaRPr>
          </a:p>
        </p:txBody>
      </p:sp>
      <p:sp>
        <p:nvSpPr>
          <p:cNvPr id="32" name="pole tekstowe 6"/>
          <p:cNvSpPr txBox="1">
            <a:spLocks noChangeArrowheads="1"/>
          </p:cNvSpPr>
          <p:nvPr/>
        </p:nvSpPr>
        <p:spPr bwMode="auto">
          <a:xfrm>
            <a:off x="7732325" y="4528253"/>
            <a:ext cx="1200358" cy="7017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49" tIns="45725" rIns="91449" bIns="45725">
            <a:spAutoFit/>
          </a:bodyPr>
          <a:lstStyle/>
          <a:p>
            <a:pPr>
              <a:lnSpc>
                <a:spcPct val="120000"/>
              </a:lnSpc>
            </a:pP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</a:t>
            </a:r>
            <a:r>
              <a:rPr lang="pl-PL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3</a:t>
            </a: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 (N=20) 2012 (N=20)</a:t>
            </a:r>
          </a:p>
          <a:p>
            <a:pPr>
              <a:lnSpc>
                <a:spcPct val="120000"/>
              </a:lnSpc>
            </a:pP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2011 (N=20</a:t>
            </a: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)</a:t>
            </a:r>
            <a:endParaRPr lang="pt-BR" sz="1100" dirty="0">
              <a:solidFill>
                <a:schemeClr val="tx1">
                  <a:lumMod val="50000"/>
                </a:schemeClr>
              </a:solidFill>
              <a:latin typeface="Arial" charset="0"/>
            </a:endParaRPr>
          </a:p>
        </p:txBody>
      </p:sp>
      <p:sp>
        <p:nvSpPr>
          <p:cNvPr id="33" name="pole tekstowe 6"/>
          <p:cNvSpPr txBox="1">
            <a:spLocks noChangeArrowheads="1"/>
          </p:cNvSpPr>
          <p:nvPr/>
        </p:nvSpPr>
        <p:spPr bwMode="auto">
          <a:xfrm>
            <a:off x="7732325" y="5464357"/>
            <a:ext cx="1200358" cy="7017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1449" tIns="45725" rIns="91449" bIns="45725">
            <a:spAutoFit/>
          </a:bodyPr>
          <a:lstStyle/>
          <a:p>
            <a:pPr>
              <a:lnSpc>
                <a:spcPct val="120000"/>
              </a:lnSpc>
            </a:pP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</a:t>
            </a:r>
            <a:r>
              <a:rPr lang="pl-PL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3</a:t>
            </a: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 (N=20) 2012 (N=20)</a:t>
            </a:r>
          </a:p>
          <a:p>
            <a:pPr>
              <a:lnSpc>
                <a:spcPct val="120000"/>
              </a:lnSpc>
            </a:pP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2011 (N=20</a:t>
            </a: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)</a:t>
            </a:r>
            <a:endParaRPr lang="pt-BR" sz="1100" dirty="0">
              <a:solidFill>
                <a:schemeClr val="tx1">
                  <a:lumMod val="50000"/>
                </a:schemeClr>
              </a:solidFill>
              <a:latin typeface="Arial" charset="0"/>
            </a:endParaRPr>
          </a:p>
        </p:txBody>
      </p:sp>
      <p:cxnSp>
        <p:nvCxnSpPr>
          <p:cNvPr id="34" name="Łącznik prosty 15"/>
          <p:cNvCxnSpPr/>
          <p:nvPr/>
        </p:nvCxnSpPr>
        <p:spPr>
          <a:xfrm flipH="1">
            <a:off x="396330" y="2493690"/>
            <a:ext cx="8263435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35" name="Łącznik prosty 18"/>
          <p:cNvCxnSpPr/>
          <p:nvPr/>
        </p:nvCxnSpPr>
        <p:spPr>
          <a:xfrm flipH="1">
            <a:off x="396330" y="3453797"/>
            <a:ext cx="8263435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36" name="Łącznik prosty 19"/>
          <p:cNvCxnSpPr/>
          <p:nvPr/>
        </p:nvCxnSpPr>
        <p:spPr>
          <a:xfrm flipH="1">
            <a:off x="396330" y="4413904"/>
            <a:ext cx="8263435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37" name="Łącznik prosty 20"/>
          <p:cNvCxnSpPr/>
          <p:nvPr/>
        </p:nvCxnSpPr>
        <p:spPr>
          <a:xfrm flipH="1">
            <a:off x="396330" y="5374010"/>
            <a:ext cx="8263435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graphicFrame>
        <p:nvGraphicFramePr>
          <p:cNvPr id="38" name="Tabela 3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7206692"/>
              </p:ext>
            </p:extLst>
          </p:nvPr>
        </p:nvGraphicFramePr>
        <p:xfrm>
          <a:off x="108298" y="1666058"/>
          <a:ext cx="2808000" cy="4608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08000"/>
              </a:tblGrid>
              <a:tr h="921600">
                <a:tc>
                  <a:txBody>
                    <a:bodyPr/>
                    <a:lstStyle/>
                    <a:p>
                      <a:pPr marL="0" marR="0" indent="0" algn="r" defTabSz="91430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1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Arial" charset="0"/>
                        </a:rPr>
                        <a:t>Czy odległość blatów  stolików od wzorów wypełnionych </a:t>
                      </a:r>
                      <a:r>
                        <a:rPr lang="pl-PL" sz="1200" b="1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Arial" charset="0"/>
                        </a:rPr>
                        <a:t>formularzy/  </a:t>
                      </a:r>
                      <a:r>
                        <a:rPr lang="pl-PL" sz="1200" b="1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Arial" charset="0"/>
                        </a:rPr>
                        <a:t>wniosków na tablicach w skoroszytach jest odpowiednia?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921600">
                <a:tc>
                  <a:txBody>
                    <a:bodyPr/>
                    <a:lstStyle/>
                    <a:p>
                      <a:pPr marL="0" marR="0" indent="0" algn="r" defTabSz="91430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1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Arial" charset="0"/>
                        </a:rPr>
                        <a:t>Czy liczba blatów  stolików do pisania formularzy  wniosków jest wystarczająca?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921600">
                <a:tc>
                  <a:txBody>
                    <a:bodyPr/>
                    <a:lstStyle/>
                    <a:p>
                      <a:pPr marL="0" marR="0" indent="0" algn="r" defTabSz="91430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1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Arial" charset="0"/>
                        </a:rPr>
                        <a:t>Czy liczba miejsc siedzących dla oczekujących jest wystarczająca?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921600">
                <a:tc>
                  <a:txBody>
                    <a:bodyPr/>
                    <a:lstStyle/>
                    <a:p>
                      <a:pPr marL="0" marR="0" indent="0" algn="r" defTabSz="91430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1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Arial" charset="0"/>
                        </a:rPr>
                        <a:t>Czy działa system numerkowy?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921600">
                <a:tc>
                  <a:txBody>
                    <a:bodyPr/>
                    <a:lstStyle/>
                    <a:p>
                      <a:pPr marL="0" marR="0" indent="0" algn="r" defTabSz="91430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1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Arial" charset="0"/>
                        </a:rPr>
                        <a:t>Czy któryś z pracowników podszedł i zaoferował pomoc?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668744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Wyniki badania</a:t>
            </a:r>
          </a:p>
        </p:txBody>
      </p:sp>
      <p:grpSp>
        <p:nvGrpSpPr>
          <p:cNvPr id="7" name="Grupa 6"/>
          <p:cNvGrpSpPr/>
          <p:nvPr/>
        </p:nvGrpSpPr>
        <p:grpSpPr>
          <a:xfrm>
            <a:off x="0" y="3605014"/>
            <a:ext cx="8382794" cy="2705100"/>
            <a:chOff x="0" y="3605014"/>
            <a:chExt cx="8382794" cy="2705100"/>
          </a:xfrm>
        </p:grpSpPr>
        <p:sp>
          <p:nvSpPr>
            <p:cNvPr id="5" name="Prostokąt 4"/>
            <p:cNvSpPr/>
            <p:nvPr/>
          </p:nvSpPr>
          <p:spPr>
            <a:xfrm>
              <a:off x="0" y="5302042"/>
              <a:ext cx="2628578" cy="360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pic>
          <p:nvPicPr>
            <p:cNvPr id="1026" name="Picture 2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62794" y="3605014"/>
              <a:ext cx="7620000" cy="27051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0" name="Tytuł 1"/>
          <p:cNvSpPr txBox="1">
            <a:spLocks/>
          </p:cNvSpPr>
          <p:nvPr/>
        </p:nvSpPr>
        <p:spPr>
          <a:xfrm>
            <a:off x="1692474" y="1413570"/>
            <a:ext cx="6845250" cy="1938454"/>
          </a:xfrm>
          <a:prstGeom prst="rect">
            <a:avLst/>
          </a:prstGeom>
        </p:spPr>
        <p:txBody>
          <a:bodyPr lIns="0" tIns="0" rIns="0" bIns="122400" anchor="b" anchorCtr="0"/>
          <a:lstStyle>
            <a:lvl1pPr marL="0" indent="0" algn="l" defTabSz="914307" rtl="0" eaLnBrk="1" latinLnBrk="0" hangingPunct="1">
              <a:spcBef>
                <a:spcPct val="0"/>
              </a:spcBef>
              <a:buNone/>
              <a:tabLst>
                <a:tab pos="2066925" algn="l"/>
              </a:tabLst>
              <a:defRPr sz="3800" b="1" kern="1200" cap="all" baseline="0">
                <a:solidFill>
                  <a:srgbClr val="808285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pl-PL" dirty="0"/>
              <a:t>wygląd Zewnętrzny urzędnika i jego stanowisko </a:t>
            </a:r>
            <a:r>
              <a:rPr lang="pl-PL" dirty="0" smtClean="0"/>
              <a:t>pracy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4776602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151A6-84C7-44BA-AC10-1A12A5B61C25}" type="slidenum">
              <a:rPr lang="pl-PL" smtClean="0"/>
              <a:t>15</a:t>
            </a:fld>
            <a:endParaRPr lang="pl-PL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sz="4200" b="1" dirty="0" smtClean="0"/>
              <a:t>Urząd Dzielnicy Ursus</a:t>
            </a:r>
            <a:br>
              <a:rPr lang="pl-PL" sz="4200" b="1" dirty="0" smtClean="0"/>
            </a:br>
            <a:r>
              <a:rPr lang="pl-PL" sz="3100" b="1" dirty="0" smtClean="0">
                <a:solidFill>
                  <a:schemeClr val="accent5"/>
                </a:solidFill>
              </a:rPr>
              <a:t>Wygląd zewnętrzny urzędnika i jego stanowisko pracy</a:t>
            </a:r>
            <a:endParaRPr lang="pl-PL" sz="3100" b="1" dirty="0">
              <a:solidFill>
                <a:schemeClr val="accent5"/>
              </a:solidFill>
            </a:endParaRPr>
          </a:p>
        </p:txBody>
      </p:sp>
      <p:graphicFrame>
        <p:nvGraphicFramePr>
          <p:cNvPr id="18" name="Object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02597434"/>
              </p:ext>
            </p:extLst>
          </p:nvPr>
        </p:nvGraphicFramePr>
        <p:xfrm>
          <a:off x="2916611" y="1341562"/>
          <a:ext cx="4793756" cy="439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9" name="pole tekstowe 6"/>
          <p:cNvSpPr txBox="1">
            <a:spLocks noChangeArrowheads="1"/>
          </p:cNvSpPr>
          <p:nvPr/>
        </p:nvSpPr>
        <p:spPr bwMode="auto">
          <a:xfrm>
            <a:off x="7732325" y="1479707"/>
            <a:ext cx="1200358" cy="9048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49" tIns="45725" rIns="91449" bIns="45725">
            <a:spAutoFit/>
          </a:bodyPr>
          <a:lstStyle/>
          <a:p>
            <a:pPr>
              <a:lnSpc>
                <a:spcPct val="120000"/>
              </a:lnSpc>
            </a:pP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</a:t>
            </a:r>
            <a:r>
              <a:rPr lang="pl-PL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3</a:t>
            </a: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 </a:t>
            </a: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(N=20)</a:t>
            </a:r>
          </a:p>
          <a:p>
            <a:pPr>
              <a:lnSpc>
                <a:spcPct val="120000"/>
              </a:lnSpc>
            </a:pP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2012 </a:t>
            </a: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(N=20)</a:t>
            </a:r>
          </a:p>
          <a:p>
            <a:pPr>
              <a:lnSpc>
                <a:spcPct val="120000"/>
              </a:lnSpc>
            </a:pP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2011 (N=20)</a:t>
            </a:r>
          </a:p>
          <a:p>
            <a:pPr>
              <a:lnSpc>
                <a:spcPct val="120000"/>
              </a:lnSpc>
            </a:pPr>
            <a:endParaRPr lang="pl-PL" sz="1100" dirty="0">
              <a:solidFill>
                <a:schemeClr val="tx1">
                  <a:lumMod val="50000"/>
                </a:schemeClr>
              </a:solidFill>
              <a:latin typeface="Arial" charset="0"/>
            </a:endParaRPr>
          </a:p>
        </p:txBody>
      </p:sp>
      <p:sp>
        <p:nvSpPr>
          <p:cNvPr id="21" name="pole tekstowe 6"/>
          <p:cNvSpPr txBox="1">
            <a:spLocks noChangeArrowheads="1"/>
          </p:cNvSpPr>
          <p:nvPr/>
        </p:nvSpPr>
        <p:spPr bwMode="auto">
          <a:xfrm>
            <a:off x="7732325" y="2308897"/>
            <a:ext cx="1200358" cy="9048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49" tIns="45725" rIns="91449" bIns="45725">
            <a:spAutoFit/>
          </a:bodyPr>
          <a:lstStyle/>
          <a:p>
            <a:pPr>
              <a:lnSpc>
                <a:spcPct val="120000"/>
              </a:lnSpc>
            </a:pP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</a:t>
            </a:r>
            <a:r>
              <a:rPr lang="pl-PL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3</a:t>
            </a: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 (N=20) 2012 (N=20)</a:t>
            </a:r>
          </a:p>
          <a:p>
            <a:pPr>
              <a:lnSpc>
                <a:spcPct val="120000"/>
              </a:lnSpc>
            </a:pP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2011 (N=20)</a:t>
            </a:r>
          </a:p>
          <a:p>
            <a:pPr>
              <a:lnSpc>
                <a:spcPct val="120000"/>
              </a:lnSpc>
            </a:pPr>
            <a:endParaRPr lang="pl-PL" sz="1100" dirty="0">
              <a:solidFill>
                <a:schemeClr val="tx1">
                  <a:lumMod val="50000"/>
                </a:schemeClr>
              </a:solidFill>
              <a:latin typeface="Arial" charset="0"/>
            </a:endParaRPr>
          </a:p>
        </p:txBody>
      </p:sp>
      <p:sp>
        <p:nvSpPr>
          <p:cNvPr id="22" name="pole tekstowe 6"/>
          <p:cNvSpPr txBox="1">
            <a:spLocks noChangeArrowheads="1"/>
          </p:cNvSpPr>
          <p:nvPr/>
        </p:nvSpPr>
        <p:spPr bwMode="auto">
          <a:xfrm>
            <a:off x="7732325" y="3141762"/>
            <a:ext cx="1200358" cy="7017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49" tIns="45725" rIns="91449" bIns="45725">
            <a:spAutoFit/>
          </a:bodyPr>
          <a:lstStyle/>
          <a:p>
            <a:pPr>
              <a:lnSpc>
                <a:spcPct val="120000"/>
              </a:lnSpc>
            </a:pP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</a:t>
            </a:r>
            <a:r>
              <a:rPr lang="pl-PL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3</a:t>
            </a: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 (N=20) 2012 (N=20)</a:t>
            </a:r>
          </a:p>
          <a:p>
            <a:pPr>
              <a:lnSpc>
                <a:spcPct val="120000"/>
              </a:lnSpc>
            </a:pP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2011 (N=20</a:t>
            </a: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)</a:t>
            </a:r>
            <a:endParaRPr lang="pt-BR" sz="1100" dirty="0">
              <a:solidFill>
                <a:schemeClr val="tx1">
                  <a:lumMod val="50000"/>
                </a:schemeClr>
              </a:solidFill>
              <a:latin typeface="Arial" charset="0"/>
            </a:endParaRPr>
          </a:p>
        </p:txBody>
      </p:sp>
      <p:sp>
        <p:nvSpPr>
          <p:cNvPr id="23" name="pole tekstowe 6"/>
          <p:cNvSpPr txBox="1">
            <a:spLocks noChangeArrowheads="1"/>
          </p:cNvSpPr>
          <p:nvPr/>
        </p:nvSpPr>
        <p:spPr bwMode="auto">
          <a:xfrm>
            <a:off x="7732325" y="3952189"/>
            <a:ext cx="1200358" cy="7017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49" tIns="45725" rIns="91449" bIns="45725">
            <a:spAutoFit/>
          </a:bodyPr>
          <a:lstStyle/>
          <a:p>
            <a:pPr>
              <a:lnSpc>
                <a:spcPct val="120000"/>
              </a:lnSpc>
            </a:pP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</a:t>
            </a:r>
            <a:r>
              <a:rPr lang="pl-PL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3</a:t>
            </a: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 (N=20) </a:t>
            </a: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</a:t>
            </a:r>
            <a:r>
              <a:rPr lang="pl-PL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</a:t>
            </a: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 </a:t>
            </a: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(N=20) </a:t>
            </a:r>
            <a:r>
              <a:rPr lang="pl-PL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2011 </a:t>
            </a:r>
            <a:r>
              <a:rPr lang="pl-PL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(N=20</a:t>
            </a:r>
            <a:r>
              <a:rPr lang="pl-PL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)</a:t>
            </a:r>
            <a:endParaRPr lang="pl-PL" sz="1100" dirty="0">
              <a:solidFill>
                <a:schemeClr val="tx1">
                  <a:lumMod val="50000"/>
                </a:schemeClr>
              </a:solidFill>
              <a:latin typeface="Arial" charset="0"/>
            </a:endParaRPr>
          </a:p>
        </p:txBody>
      </p:sp>
      <p:sp>
        <p:nvSpPr>
          <p:cNvPr id="24" name="pole tekstowe 6"/>
          <p:cNvSpPr txBox="1">
            <a:spLocks noChangeArrowheads="1"/>
          </p:cNvSpPr>
          <p:nvPr/>
        </p:nvSpPr>
        <p:spPr bwMode="auto">
          <a:xfrm>
            <a:off x="7732325" y="4816285"/>
            <a:ext cx="1200358" cy="7017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49" tIns="45725" rIns="91449" bIns="45725">
            <a:spAutoFit/>
          </a:bodyPr>
          <a:lstStyle/>
          <a:p>
            <a:pPr>
              <a:lnSpc>
                <a:spcPct val="120000"/>
              </a:lnSpc>
            </a:pP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</a:t>
            </a:r>
            <a:r>
              <a:rPr lang="pl-PL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3</a:t>
            </a: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 (N=20) 2012 (N=20)</a:t>
            </a:r>
          </a:p>
          <a:p>
            <a:pPr>
              <a:lnSpc>
                <a:spcPct val="120000"/>
              </a:lnSpc>
            </a:pP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2011 (N=20</a:t>
            </a: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)</a:t>
            </a:r>
            <a:endParaRPr lang="pt-BR" sz="1100" dirty="0">
              <a:solidFill>
                <a:schemeClr val="tx1">
                  <a:lumMod val="50000"/>
                </a:schemeClr>
              </a:solidFill>
              <a:latin typeface="Arial" charset="0"/>
            </a:endParaRPr>
          </a:p>
        </p:txBody>
      </p:sp>
      <p:sp>
        <p:nvSpPr>
          <p:cNvPr id="25" name="pole tekstowe 6"/>
          <p:cNvSpPr txBox="1">
            <a:spLocks noChangeArrowheads="1"/>
          </p:cNvSpPr>
          <p:nvPr/>
        </p:nvSpPr>
        <p:spPr bwMode="auto">
          <a:xfrm>
            <a:off x="7732325" y="5680381"/>
            <a:ext cx="1200358" cy="7017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1449" tIns="45725" rIns="91449" bIns="45725">
            <a:spAutoFit/>
          </a:bodyPr>
          <a:lstStyle/>
          <a:p>
            <a:pPr>
              <a:lnSpc>
                <a:spcPct val="120000"/>
              </a:lnSpc>
            </a:pP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</a:t>
            </a:r>
            <a:r>
              <a:rPr lang="pl-PL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3</a:t>
            </a: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 (</a:t>
            </a: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N=</a:t>
            </a:r>
            <a:r>
              <a:rPr lang="pl-PL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9</a:t>
            </a: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) </a:t>
            </a: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2012 (</a:t>
            </a: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N=</a:t>
            </a:r>
            <a:r>
              <a:rPr lang="pl-PL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15</a:t>
            </a: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)</a:t>
            </a:r>
            <a:endParaRPr lang="pt-BR" sz="1100" dirty="0">
              <a:solidFill>
                <a:schemeClr val="tx1">
                  <a:lumMod val="50000"/>
                </a:schemeClr>
              </a:solidFill>
              <a:latin typeface="Arial" charset="0"/>
            </a:endParaRPr>
          </a:p>
          <a:p>
            <a:pPr>
              <a:lnSpc>
                <a:spcPct val="120000"/>
              </a:lnSpc>
            </a:pP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2011 (</a:t>
            </a: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N=</a:t>
            </a:r>
            <a:r>
              <a:rPr lang="pl-PL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12</a:t>
            </a: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)</a:t>
            </a:r>
            <a:endParaRPr lang="pt-BR" sz="1100" dirty="0">
              <a:solidFill>
                <a:schemeClr val="tx1">
                  <a:lumMod val="50000"/>
                </a:schemeClr>
              </a:solidFill>
              <a:latin typeface="Arial" charset="0"/>
            </a:endParaRPr>
          </a:p>
        </p:txBody>
      </p:sp>
      <p:cxnSp>
        <p:nvCxnSpPr>
          <p:cNvPr id="26" name="Łącznik prosty 15"/>
          <p:cNvCxnSpPr/>
          <p:nvPr/>
        </p:nvCxnSpPr>
        <p:spPr>
          <a:xfrm flipH="1">
            <a:off x="396330" y="2227120"/>
            <a:ext cx="8263435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27" name="Łącznik prosty 18"/>
          <p:cNvCxnSpPr/>
          <p:nvPr/>
        </p:nvCxnSpPr>
        <p:spPr>
          <a:xfrm flipH="1">
            <a:off x="396330" y="3069754"/>
            <a:ext cx="8263435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28" name="Łącznik prosty 19"/>
          <p:cNvCxnSpPr/>
          <p:nvPr/>
        </p:nvCxnSpPr>
        <p:spPr>
          <a:xfrm flipH="1">
            <a:off x="396330" y="4725938"/>
            <a:ext cx="8263435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7309526"/>
              </p:ext>
            </p:extLst>
          </p:nvPr>
        </p:nvGraphicFramePr>
        <p:xfrm>
          <a:off x="108298" y="1393295"/>
          <a:ext cx="2808000" cy="5076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08000"/>
              </a:tblGrid>
              <a:tr h="828000">
                <a:tc>
                  <a:txBody>
                    <a:bodyPr/>
                    <a:lstStyle/>
                    <a:p>
                      <a:pPr marL="0" marR="0" indent="0" algn="r" defTabSz="91430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1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Arial" charset="0"/>
                        </a:rPr>
                        <a:t>Czy urzędnik jest ubrany „na służbowo”?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828000">
                <a:tc>
                  <a:txBody>
                    <a:bodyPr/>
                    <a:lstStyle/>
                    <a:p>
                      <a:pPr algn="r"/>
                      <a:r>
                        <a:rPr lang="pl-PL" sz="1200" b="1" kern="12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Arial" charset="0"/>
                          <a:ea typeface="+mn-ea"/>
                          <a:cs typeface="+mn-cs"/>
                        </a:rPr>
                        <a:t>Czy na biurku urzędnika jest porządek?</a:t>
                      </a:r>
                      <a:endParaRPr lang="pl-PL" sz="1200" b="1" kern="1200" dirty="0">
                        <a:solidFill>
                          <a:schemeClr val="tx1">
                            <a:lumMod val="50000"/>
                          </a:schemeClr>
                        </a:solidFill>
                        <a:latin typeface="Arial" charset="0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828000">
                <a:tc>
                  <a:txBody>
                    <a:bodyPr/>
                    <a:lstStyle/>
                    <a:p>
                      <a:pPr marL="0" marR="0" indent="0" algn="r" defTabSz="91430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1" kern="12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Arial" charset="0"/>
                          <a:ea typeface="+mn-ea"/>
                          <a:cs typeface="+mn-cs"/>
                        </a:rPr>
                        <a:t>Czy na biurku są naczynia?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828000">
                <a:tc>
                  <a:txBody>
                    <a:bodyPr/>
                    <a:lstStyle/>
                    <a:p>
                      <a:pPr algn="r"/>
                      <a:r>
                        <a:rPr lang="pl-PL" sz="1200" b="1" kern="12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Arial" charset="0"/>
                          <a:ea typeface="+mn-ea"/>
                          <a:cs typeface="+mn-cs"/>
                        </a:rPr>
                        <a:t>Czy na biurku urzędnika znajdują się tylko przedmioty związane z pracą? 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828000">
                <a:tc>
                  <a:txBody>
                    <a:bodyPr/>
                    <a:lstStyle/>
                    <a:p>
                      <a:pPr algn="r"/>
                      <a:r>
                        <a:rPr lang="pl-PL" sz="1200" b="1" kern="12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Arial" charset="0"/>
                          <a:ea typeface="+mn-ea"/>
                          <a:cs typeface="+mn-cs"/>
                        </a:rPr>
                        <a:t>Czy urzędnik ma identyfikator z imieniem  i nazwiskiem?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936000">
                <a:tc>
                  <a:txBody>
                    <a:bodyPr/>
                    <a:lstStyle/>
                    <a:p>
                      <a:pPr algn="r"/>
                      <a:r>
                        <a:rPr lang="pl-PL" sz="1200" b="1" kern="12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Arial" charset="0"/>
                          <a:ea typeface="+mn-ea"/>
                          <a:cs typeface="+mn-cs"/>
                        </a:rPr>
                        <a:t>Gdzie umieszczony był identyfikator?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cxnSp>
        <p:nvCxnSpPr>
          <p:cNvPr id="30" name="Łącznik prosty 19"/>
          <p:cNvCxnSpPr/>
          <p:nvPr/>
        </p:nvCxnSpPr>
        <p:spPr>
          <a:xfrm flipH="1">
            <a:off x="396330" y="3861842"/>
            <a:ext cx="8263435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17" name="AutoShape 8"/>
          <p:cNvSpPr>
            <a:spLocks noChangeArrowheads="1"/>
          </p:cNvSpPr>
          <p:nvPr/>
        </p:nvSpPr>
        <p:spPr bwMode="auto">
          <a:xfrm>
            <a:off x="1872578" y="5374010"/>
            <a:ext cx="756000" cy="432000"/>
          </a:xfrm>
          <a:prstGeom prst="downArrow">
            <a:avLst>
              <a:gd name="adj1" fmla="val 50000"/>
              <a:gd name="adj2" fmla="val 25000"/>
            </a:avLst>
          </a:prstGeom>
          <a:solidFill>
            <a:schemeClr val="tx2"/>
          </a:solidFill>
          <a:ln w="9525">
            <a:noFill/>
            <a:miter lim="800000"/>
            <a:headEnd/>
            <a:tailEnd/>
          </a:ln>
        </p:spPr>
        <p:txBody>
          <a:bodyPr lIns="90009" tIns="46805" rIns="414041" bIns="46805" anchor="ctr">
            <a:spAutoFit/>
          </a:bodyPr>
          <a:lstStyle/>
          <a:p>
            <a:pPr algn="ctr">
              <a:lnSpc>
                <a:spcPct val="90000"/>
              </a:lnSpc>
            </a:pPr>
            <a:endParaRPr lang="pl-PL" sz="1000">
              <a:solidFill>
                <a:srgbClr val="5090CD"/>
              </a:solidFill>
              <a:latin typeface="Verdana" pitchFamily="34" charset="0"/>
            </a:endParaRPr>
          </a:p>
        </p:txBody>
      </p:sp>
      <p:graphicFrame>
        <p:nvGraphicFramePr>
          <p:cNvPr id="20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32237784"/>
              </p:ext>
            </p:extLst>
          </p:nvPr>
        </p:nvGraphicFramePr>
        <p:xfrm>
          <a:off x="2915167" y="5658644"/>
          <a:ext cx="4795200" cy="129638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6989050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Wyniki badania</a:t>
            </a:r>
          </a:p>
        </p:txBody>
      </p:sp>
      <p:grpSp>
        <p:nvGrpSpPr>
          <p:cNvPr id="7" name="Grupa 6"/>
          <p:cNvGrpSpPr/>
          <p:nvPr/>
        </p:nvGrpSpPr>
        <p:grpSpPr>
          <a:xfrm>
            <a:off x="0" y="3605014"/>
            <a:ext cx="8382794" cy="2705100"/>
            <a:chOff x="0" y="3605014"/>
            <a:chExt cx="8382794" cy="2705100"/>
          </a:xfrm>
        </p:grpSpPr>
        <p:sp>
          <p:nvSpPr>
            <p:cNvPr id="5" name="Prostokąt 4"/>
            <p:cNvSpPr/>
            <p:nvPr/>
          </p:nvSpPr>
          <p:spPr>
            <a:xfrm>
              <a:off x="0" y="5302042"/>
              <a:ext cx="2628578" cy="360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pic>
          <p:nvPicPr>
            <p:cNvPr id="1026" name="Picture 2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62794" y="3605014"/>
              <a:ext cx="7620000" cy="27051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9" name="Tytuł 1"/>
          <p:cNvSpPr txBox="1">
            <a:spLocks/>
          </p:cNvSpPr>
          <p:nvPr/>
        </p:nvSpPr>
        <p:spPr>
          <a:xfrm>
            <a:off x="3132634" y="1413570"/>
            <a:ext cx="5405090" cy="1938454"/>
          </a:xfrm>
          <a:prstGeom prst="rect">
            <a:avLst/>
          </a:prstGeom>
        </p:spPr>
        <p:txBody>
          <a:bodyPr lIns="0" tIns="0" rIns="0" bIns="122400" anchor="b" anchorCtr="0"/>
          <a:lstStyle>
            <a:lvl1pPr marL="0" indent="0" algn="l" defTabSz="914307" rtl="0" eaLnBrk="1" latinLnBrk="0" hangingPunct="1">
              <a:spcBef>
                <a:spcPct val="0"/>
              </a:spcBef>
              <a:buNone/>
              <a:tabLst>
                <a:tab pos="2066925" algn="l"/>
              </a:tabLst>
              <a:defRPr sz="3800" b="1" kern="1200" cap="all" baseline="0">
                <a:solidFill>
                  <a:srgbClr val="808285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pl-PL" dirty="0"/>
              <a:t>Zachowanie urzędnika wobec interesanta</a:t>
            </a:r>
          </a:p>
        </p:txBody>
      </p:sp>
    </p:spTree>
    <p:extLst>
      <p:ext uri="{BB962C8B-B14F-4D97-AF65-F5344CB8AC3E}">
        <p14:creationId xmlns:p14="http://schemas.microsoft.com/office/powerpoint/2010/main" val="14776602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upa 16"/>
          <p:cNvGrpSpPr/>
          <p:nvPr/>
        </p:nvGrpSpPr>
        <p:grpSpPr>
          <a:xfrm>
            <a:off x="4140746" y="2061642"/>
            <a:ext cx="4525280" cy="1054218"/>
            <a:chOff x="757332" y="5363944"/>
            <a:chExt cx="7610400" cy="1054218"/>
          </a:xfrm>
        </p:grpSpPr>
        <p:graphicFrame>
          <p:nvGraphicFramePr>
            <p:cNvPr id="20" name="Object 17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803539187"/>
                </p:ext>
              </p:extLst>
            </p:nvPr>
          </p:nvGraphicFramePr>
          <p:xfrm>
            <a:off x="757428" y="5363944"/>
            <a:ext cx="7610209" cy="104958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2"/>
            </a:graphicData>
          </a:graphic>
        </p:graphicFrame>
        <p:sp>
          <p:nvSpPr>
            <p:cNvPr id="23" name="Prostokąt 22"/>
            <p:cNvSpPr/>
            <p:nvPr/>
          </p:nvSpPr>
          <p:spPr>
            <a:xfrm>
              <a:off x="757332" y="5806058"/>
              <a:ext cx="7610400" cy="612104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</p:grp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151A6-84C7-44BA-AC10-1A12A5B61C25}" type="slidenum">
              <a:rPr lang="pl-PL" smtClean="0"/>
              <a:t>17</a:t>
            </a:fld>
            <a:endParaRPr lang="pl-PL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sz="4200" b="1" dirty="0" smtClean="0"/>
              <a:t>Urząd Dzielnicy Ursus</a:t>
            </a:r>
            <a:br>
              <a:rPr lang="pl-PL" sz="4200" b="1" dirty="0" smtClean="0"/>
            </a:br>
            <a:r>
              <a:rPr lang="pl-PL" sz="3100" b="1" dirty="0">
                <a:solidFill>
                  <a:schemeClr val="accent5"/>
                </a:solidFill>
              </a:rPr>
              <a:t>Zachowanie urzędnika wobec </a:t>
            </a:r>
            <a:r>
              <a:rPr lang="pl-PL" sz="3100" b="1" dirty="0" smtClean="0">
                <a:solidFill>
                  <a:schemeClr val="accent5"/>
                </a:solidFill>
              </a:rPr>
              <a:t>interesanta (1)</a:t>
            </a:r>
            <a:endParaRPr lang="pl-PL" sz="3100" b="1" dirty="0">
              <a:solidFill>
                <a:schemeClr val="accent5"/>
              </a:solidFill>
            </a:endParaRPr>
          </a:p>
        </p:txBody>
      </p:sp>
      <p:graphicFrame>
        <p:nvGraphicFramePr>
          <p:cNvPr id="19" name="Objec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09216193"/>
              </p:ext>
            </p:extLst>
          </p:nvPr>
        </p:nvGraphicFramePr>
        <p:xfrm>
          <a:off x="5220866" y="2494735"/>
          <a:ext cx="4320000" cy="392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4" name="Text Box 5"/>
          <p:cNvSpPr txBox="1">
            <a:spLocks noChangeArrowheads="1"/>
          </p:cNvSpPr>
          <p:nvPr/>
        </p:nvSpPr>
        <p:spPr bwMode="auto">
          <a:xfrm>
            <a:off x="4572794" y="1631325"/>
            <a:ext cx="3332741" cy="2770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80018" tIns="45725" rIns="180018" bIns="45725"/>
          <a:lstStyle>
            <a:defPPr>
              <a:defRPr lang="pl-PL"/>
            </a:defPPr>
            <a:lvl1pPr>
              <a:defRPr sz="1200" b="1"/>
            </a:lvl1pPr>
          </a:lstStyle>
          <a:p>
            <a:r>
              <a:rPr lang="pl-PL" dirty="0"/>
              <a:t>Czy urzędnik przywitał Cię? </a:t>
            </a:r>
          </a:p>
        </p:txBody>
      </p:sp>
      <p:sp>
        <p:nvSpPr>
          <p:cNvPr id="15" name="Rectangle 4"/>
          <p:cNvSpPr>
            <a:spLocks noChangeArrowheads="1"/>
          </p:cNvSpPr>
          <p:nvPr/>
        </p:nvSpPr>
        <p:spPr bwMode="auto">
          <a:xfrm>
            <a:off x="500858" y="1631325"/>
            <a:ext cx="4750413" cy="2770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80018" tIns="45725" rIns="180018" bIns="45725">
            <a:spAutoFit/>
          </a:bodyPr>
          <a:lstStyle/>
          <a:p>
            <a:r>
              <a:rPr lang="pl-PL" sz="1200" b="1" dirty="0"/>
              <a:t>Czy urzędnik podjął się obsługi sprawy? </a:t>
            </a:r>
          </a:p>
        </p:txBody>
      </p:sp>
      <p:graphicFrame>
        <p:nvGraphicFramePr>
          <p:cNvPr id="3" name="Tabe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07604194"/>
              </p:ext>
            </p:extLst>
          </p:nvPr>
        </p:nvGraphicFramePr>
        <p:xfrm>
          <a:off x="4428978" y="2440202"/>
          <a:ext cx="1800000" cy="404992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800000"/>
              </a:tblGrid>
              <a:tr h="864000">
                <a:tc>
                  <a:txBody>
                    <a:bodyPr/>
                    <a:lstStyle/>
                    <a:p>
                      <a:pPr algn="ctr" fontAlgn="b"/>
                      <a:r>
                        <a:rPr lang="pl-PL" sz="1200" b="1" kern="1200" dirty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Arial" charset="0"/>
                          <a:ea typeface="+mn-ea"/>
                          <a:cs typeface="+mn-cs"/>
                        </a:rPr>
                        <a:t>Tak, powiedział „dzień dobry” lub „w czym mogę pomóc” w uprzejmy sposób</a:t>
                      </a:r>
                    </a:p>
                  </a:txBody>
                  <a:tcPr marL="6400" marR="6400" marT="6400" marB="0" anchor="ctr">
                    <a:noFill/>
                  </a:tcPr>
                </a:tc>
              </a:tr>
              <a:tr h="792000">
                <a:tc>
                  <a:txBody>
                    <a:bodyPr/>
                    <a:lstStyle/>
                    <a:p>
                      <a:pPr algn="ctr" fontAlgn="b"/>
                      <a:r>
                        <a:rPr lang="pl-PL" sz="1200" b="1" kern="1200" dirty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Arial" charset="0"/>
                          <a:ea typeface="+mn-ea"/>
                          <a:cs typeface="+mn-cs"/>
                        </a:rPr>
                        <a:t>Tak, przywitał mnie uprzejmie, ale użył innych słów</a:t>
                      </a:r>
                    </a:p>
                  </a:txBody>
                  <a:tcPr marL="6400" marR="6400" marT="6400" marB="0" anchor="ctr">
                    <a:noFill/>
                  </a:tcPr>
                </a:tc>
              </a:tr>
              <a:tr h="792000">
                <a:tc>
                  <a:txBody>
                    <a:bodyPr/>
                    <a:lstStyle/>
                    <a:p>
                      <a:pPr algn="ctr" fontAlgn="b"/>
                      <a:r>
                        <a:rPr lang="pl-PL" sz="1200" b="1" kern="1200" dirty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Arial" charset="0"/>
                          <a:ea typeface="+mn-ea"/>
                          <a:cs typeface="+mn-cs"/>
                        </a:rPr>
                        <a:t>Tak, powiedział „dzień dobry” lub „w czym mogę pomóc”, ale nie było to uprzejme</a:t>
                      </a:r>
                    </a:p>
                  </a:txBody>
                  <a:tcPr marL="6400" marR="6400" marT="6400" marB="0" anchor="ctr">
                    <a:noFill/>
                  </a:tcPr>
                </a:tc>
              </a:tr>
              <a:tr h="720000">
                <a:tc>
                  <a:txBody>
                    <a:bodyPr/>
                    <a:lstStyle/>
                    <a:p>
                      <a:pPr algn="ctr" fontAlgn="b"/>
                      <a:r>
                        <a:rPr lang="pl-PL" sz="1200" b="1" kern="1200" dirty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Arial" charset="0"/>
                          <a:ea typeface="+mn-ea"/>
                          <a:cs typeface="+mn-cs"/>
                        </a:rPr>
                        <a:t>Tak, przywitał, ale użył innych </a:t>
                      </a:r>
                      <a:r>
                        <a:rPr lang="pl-PL" sz="1200" b="1" kern="12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Arial" charset="0"/>
                          <a:ea typeface="+mn-ea"/>
                          <a:cs typeface="+mn-cs"/>
                        </a:rPr>
                        <a:t>słów,</a:t>
                      </a:r>
                      <a:r>
                        <a:rPr lang="pl-PL" sz="1200" b="1" kern="1200" baseline="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Arial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pl-PL" sz="1200" b="1" kern="12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Arial" charset="0"/>
                          <a:ea typeface="+mn-ea"/>
                          <a:cs typeface="+mn-cs"/>
                        </a:rPr>
                        <a:t>a </a:t>
                      </a:r>
                      <a:r>
                        <a:rPr lang="pl-PL" sz="1200" b="1" kern="1200" dirty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Arial" charset="0"/>
                          <a:ea typeface="+mn-ea"/>
                          <a:cs typeface="+mn-cs"/>
                        </a:rPr>
                        <a:t>powitanie nie było uprzejme</a:t>
                      </a:r>
                    </a:p>
                  </a:txBody>
                  <a:tcPr marL="6400" marR="6400" marT="6400" marB="0" anchor="ctr">
                    <a:noFill/>
                  </a:tcPr>
                </a:tc>
              </a:tr>
              <a:tr h="864000">
                <a:tc>
                  <a:txBody>
                    <a:bodyPr/>
                    <a:lstStyle/>
                    <a:p>
                      <a:pPr algn="ctr" fontAlgn="b"/>
                      <a:r>
                        <a:rPr lang="pl-PL" sz="1200" b="1" kern="1200" dirty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Arial" charset="0"/>
                          <a:ea typeface="+mn-ea"/>
                          <a:cs typeface="+mn-cs"/>
                        </a:rPr>
                        <a:t>Nie przywitał mnie </a:t>
                      </a:r>
                      <a:r>
                        <a:rPr lang="pl-PL" sz="1200" b="1" kern="12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Arial" charset="0"/>
                          <a:ea typeface="+mn-ea"/>
                          <a:cs typeface="+mn-cs"/>
                        </a:rPr>
                        <a:t/>
                      </a:r>
                      <a:br>
                        <a:rPr lang="pl-PL" sz="1200" b="1" kern="12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Arial" charset="0"/>
                          <a:ea typeface="+mn-ea"/>
                          <a:cs typeface="+mn-cs"/>
                        </a:rPr>
                      </a:br>
                      <a:r>
                        <a:rPr lang="pl-PL" sz="1200" b="1" kern="12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Arial" charset="0"/>
                          <a:ea typeface="+mn-ea"/>
                          <a:cs typeface="+mn-cs"/>
                        </a:rPr>
                        <a:t>w </a:t>
                      </a:r>
                      <a:r>
                        <a:rPr lang="pl-PL" sz="1200" b="1" kern="1200" dirty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Arial" charset="0"/>
                          <a:ea typeface="+mn-ea"/>
                          <a:cs typeface="+mn-cs"/>
                        </a:rPr>
                        <a:t>ogóle</a:t>
                      </a:r>
                    </a:p>
                  </a:txBody>
                  <a:tcPr marL="6400" marR="6400" marT="6400" marB="0" anchor="ctr">
                    <a:noFill/>
                  </a:tcPr>
                </a:tc>
              </a:tr>
            </a:tbl>
          </a:graphicData>
        </a:graphic>
      </p:graphicFrame>
      <p:sp>
        <p:nvSpPr>
          <p:cNvPr id="24" name="Text Box 4"/>
          <p:cNvSpPr txBox="1">
            <a:spLocks noChangeArrowheads="1"/>
          </p:cNvSpPr>
          <p:nvPr/>
        </p:nvSpPr>
        <p:spPr bwMode="auto">
          <a:xfrm>
            <a:off x="500858" y="3933850"/>
            <a:ext cx="3561381" cy="4573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80018" tIns="45725" rIns="180018" bIns="45725">
            <a:spAutoFit/>
          </a:bodyPr>
          <a:lstStyle>
            <a:defPPr>
              <a:defRPr lang="pl-PL"/>
            </a:defPPr>
            <a:lvl1pPr>
              <a:defRPr sz="1200" b="1"/>
            </a:lvl1pPr>
          </a:lstStyle>
          <a:p>
            <a:r>
              <a:rPr lang="pl-PL" dirty="0"/>
              <a:t>Czy urzędnik rozpoczął obsługę sprawy od razu? </a:t>
            </a:r>
          </a:p>
        </p:txBody>
      </p:sp>
      <p:graphicFrame>
        <p:nvGraphicFramePr>
          <p:cNvPr id="2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95450656"/>
              </p:ext>
            </p:extLst>
          </p:nvPr>
        </p:nvGraphicFramePr>
        <p:xfrm>
          <a:off x="324322" y="2022944"/>
          <a:ext cx="3985317" cy="188003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30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75318007"/>
              </p:ext>
            </p:extLst>
          </p:nvPr>
        </p:nvGraphicFramePr>
        <p:xfrm>
          <a:off x="324322" y="4331704"/>
          <a:ext cx="3985317" cy="219443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33467995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151A6-84C7-44BA-AC10-1A12A5B61C25}" type="slidenum">
              <a:rPr lang="pl-PL" smtClean="0"/>
              <a:t>18</a:t>
            </a:fld>
            <a:endParaRPr lang="pl-PL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sz="4200" b="1" dirty="0" smtClean="0"/>
              <a:t>Urząd Dzielnicy Ursus</a:t>
            </a:r>
            <a:br>
              <a:rPr lang="pl-PL" sz="4200" b="1" dirty="0" smtClean="0"/>
            </a:br>
            <a:r>
              <a:rPr lang="pl-PL" sz="3100" b="1" dirty="0" smtClean="0">
                <a:solidFill>
                  <a:schemeClr val="accent5"/>
                </a:solidFill>
              </a:rPr>
              <a:t>Zachowanie urzędnika wobec interesanta (2)</a:t>
            </a:r>
            <a:endParaRPr lang="pl-PL" sz="3100" b="1" dirty="0">
              <a:solidFill>
                <a:schemeClr val="accent5"/>
              </a:solidFill>
            </a:endParaRPr>
          </a:p>
        </p:txBody>
      </p:sp>
      <p:graphicFrame>
        <p:nvGraphicFramePr>
          <p:cNvPr id="18" name="Object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82048934"/>
              </p:ext>
            </p:extLst>
          </p:nvPr>
        </p:nvGraphicFramePr>
        <p:xfrm>
          <a:off x="2916611" y="1506405"/>
          <a:ext cx="4793756" cy="496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9" name="pole tekstowe 6"/>
          <p:cNvSpPr txBox="1">
            <a:spLocks noChangeArrowheads="1"/>
          </p:cNvSpPr>
          <p:nvPr/>
        </p:nvSpPr>
        <p:spPr bwMode="auto">
          <a:xfrm>
            <a:off x="7732325" y="1644550"/>
            <a:ext cx="1200358" cy="9048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49" tIns="45725" rIns="91449" bIns="45725">
            <a:spAutoFit/>
          </a:bodyPr>
          <a:lstStyle/>
          <a:p>
            <a:pPr>
              <a:lnSpc>
                <a:spcPct val="120000"/>
              </a:lnSpc>
            </a:pP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</a:t>
            </a:r>
            <a:r>
              <a:rPr lang="pl-PL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3</a:t>
            </a: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 </a:t>
            </a: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(N=20)</a:t>
            </a:r>
          </a:p>
          <a:p>
            <a:pPr>
              <a:lnSpc>
                <a:spcPct val="120000"/>
              </a:lnSpc>
            </a:pP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2012 </a:t>
            </a: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(N=20)</a:t>
            </a:r>
          </a:p>
          <a:p>
            <a:pPr>
              <a:lnSpc>
                <a:spcPct val="120000"/>
              </a:lnSpc>
            </a:pP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2011 (N=20)</a:t>
            </a:r>
          </a:p>
          <a:p>
            <a:pPr>
              <a:lnSpc>
                <a:spcPct val="120000"/>
              </a:lnSpc>
            </a:pPr>
            <a:endParaRPr lang="pl-PL" sz="1100" dirty="0">
              <a:solidFill>
                <a:schemeClr val="tx1">
                  <a:lumMod val="50000"/>
                </a:schemeClr>
              </a:solidFill>
              <a:latin typeface="Arial" charset="0"/>
            </a:endParaRPr>
          </a:p>
        </p:txBody>
      </p:sp>
      <p:sp>
        <p:nvSpPr>
          <p:cNvPr id="21" name="pole tekstowe 6"/>
          <p:cNvSpPr txBox="1">
            <a:spLocks noChangeArrowheads="1"/>
          </p:cNvSpPr>
          <p:nvPr/>
        </p:nvSpPr>
        <p:spPr bwMode="auto">
          <a:xfrm>
            <a:off x="7732325" y="2422234"/>
            <a:ext cx="1200358" cy="9048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49" tIns="45725" rIns="91449" bIns="45725">
            <a:spAutoFit/>
          </a:bodyPr>
          <a:lstStyle/>
          <a:p>
            <a:pPr>
              <a:lnSpc>
                <a:spcPct val="120000"/>
              </a:lnSpc>
            </a:pP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</a:t>
            </a:r>
            <a:r>
              <a:rPr lang="pl-PL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3</a:t>
            </a: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 (N=20) 2012 (N=20)</a:t>
            </a:r>
          </a:p>
          <a:p>
            <a:pPr>
              <a:lnSpc>
                <a:spcPct val="120000"/>
              </a:lnSpc>
            </a:pP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2011 (N=20)</a:t>
            </a:r>
          </a:p>
          <a:p>
            <a:pPr>
              <a:lnSpc>
                <a:spcPct val="120000"/>
              </a:lnSpc>
            </a:pPr>
            <a:endParaRPr lang="pl-PL" sz="1100" dirty="0">
              <a:solidFill>
                <a:schemeClr val="tx1">
                  <a:lumMod val="50000"/>
                </a:schemeClr>
              </a:solidFill>
              <a:latin typeface="Arial" charset="0"/>
            </a:endParaRPr>
          </a:p>
        </p:txBody>
      </p:sp>
      <p:sp>
        <p:nvSpPr>
          <p:cNvPr id="22" name="pole tekstowe 6"/>
          <p:cNvSpPr txBox="1">
            <a:spLocks noChangeArrowheads="1"/>
          </p:cNvSpPr>
          <p:nvPr/>
        </p:nvSpPr>
        <p:spPr bwMode="auto">
          <a:xfrm>
            <a:off x="7732325" y="3214322"/>
            <a:ext cx="1200358" cy="7017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49" tIns="45725" rIns="91449" bIns="45725">
            <a:spAutoFit/>
          </a:bodyPr>
          <a:lstStyle/>
          <a:p>
            <a:pPr>
              <a:lnSpc>
                <a:spcPct val="120000"/>
              </a:lnSpc>
            </a:pP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</a:t>
            </a:r>
            <a:r>
              <a:rPr lang="pl-PL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3</a:t>
            </a: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 (N=20) 2012 (N=20)</a:t>
            </a:r>
          </a:p>
          <a:p>
            <a:pPr>
              <a:lnSpc>
                <a:spcPct val="120000"/>
              </a:lnSpc>
            </a:pP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2011 (N=20</a:t>
            </a: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)</a:t>
            </a:r>
            <a:endParaRPr lang="pt-BR" sz="1100" dirty="0">
              <a:solidFill>
                <a:schemeClr val="tx1">
                  <a:lumMod val="50000"/>
                </a:schemeClr>
              </a:solidFill>
              <a:latin typeface="Arial" charset="0"/>
            </a:endParaRPr>
          </a:p>
        </p:txBody>
      </p:sp>
      <p:sp>
        <p:nvSpPr>
          <p:cNvPr id="23" name="pole tekstowe 6"/>
          <p:cNvSpPr txBox="1">
            <a:spLocks noChangeArrowheads="1"/>
          </p:cNvSpPr>
          <p:nvPr/>
        </p:nvSpPr>
        <p:spPr bwMode="auto">
          <a:xfrm>
            <a:off x="7732325" y="4006410"/>
            <a:ext cx="1200358" cy="7017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49" tIns="45725" rIns="91449" bIns="45725">
            <a:spAutoFit/>
          </a:bodyPr>
          <a:lstStyle/>
          <a:p>
            <a:pPr>
              <a:lnSpc>
                <a:spcPct val="120000"/>
              </a:lnSpc>
            </a:pP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</a:t>
            </a:r>
            <a:r>
              <a:rPr lang="pl-PL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3</a:t>
            </a: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 (N=20) </a:t>
            </a: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</a:t>
            </a:r>
            <a:r>
              <a:rPr lang="pl-PL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</a:t>
            </a: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 </a:t>
            </a: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(N=20) </a:t>
            </a:r>
            <a:r>
              <a:rPr lang="pl-PL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2011 </a:t>
            </a:r>
            <a:r>
              <a:rPr lang="pl-PL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(N=20</a:t>
            </a:r>
            <a:r>
              <a:rPr lang="pl-PL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)</a:t>
            </a:r>
            <a:endParaRPr lang="pl-PL" sz="1100" dirty="0">
              <a:solidFill>
                <a:schemeClr val="tx1">
                  <a:lumMod val="50000"/>
                </a:schemeClr>
              </a:solidFill>
              <a:latin typeface="Arial" charset="0"/>
            </a:endParaRPr>
          </a:p>
        </p:txBody>
      </p:sp>
      <p:sp>
        <p:nvSpPr>
          <p:cNvPr id="24" name="pole tekstowe 6"/>
          <p:cNvSpPr txBox="1">
            <a:spLocks noChangeArrowheads="1"/>
          </p:cNvSpPr>
          <p:nvPr/>
        </p:nvSpPr>
        <p:spPr bwMode="auto">
          <a:xfrm>
            <a:off x="7732325" y="4798498"/>
            <a:ext cx="1200358" cy="7017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49" tIns="45725" rIns="91449" bIns="45725">
            <a:spAutoFit/>
          </a:bodyPr>
          <a:lstStyle/>
          <a:p>
            <a:pPr>
              <a:lnSpc>
                <a:spcPct val="120000"/>
              </a:lnSpc>
            </a:pP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</a:t>
            </a:r>
            <a:r>
              <a:rPr lang="pl-PL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3</a:t>
            </a: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 (N=20) 2012 (N=20)</a:t>
            </a:r>
          </a:p>
          <a:p>
            <a:pPr>
              <a:lnSpc>
                <a:spcPct val="120000"/>
              </a:lnSpc>
            </a:pP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2011 (N=20</a:t>
            </a: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)</a:t>
            </a:r>
            <a:endParaRPr lang="pt-BR" sz="1100" dirty="0">
              <a:solidFill>
                <a:schemeClr val="tx1">
                  <a:lumMod val="50000"/>
                </a:schemeClr>
              </a:solidFill>
              <a:latin typeface="Arial" charset="0"/>
            </a:endParaRPr>
          </a:p>
        </p:txBody>
      </p:sp>
      <p:sp>
        <p:nvSpPr>
          <p:cNvPr id="25" name="pole tekstowe 6"/>
          <p:cNvSpPr txBox="1">
            <a:spLocks noChangeArrowheads="1"/>
          </p:cNvSpPr>
          <p:nvPr/>
        </p:nvSpPr>
        <p:spPr bwMode="auto">
          <a:xfrm>
            <a:off x="7732325" y="5590586"/>
            <a:ext cx="1200358" cy="7017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1449" tIns="45725" rIns="91449" bIns="45725">
            <a:spAutoFit/>
          </a:bodyPr>
          <a:lstStyle/>
          <a:p>
            <a:pPr>
              <a:lnSpc>
                <a:spcPct val="120000"/>
              </a:lnSpc>
            </a:pP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</a:t>
            </a:r>
            <a:r>
              <a:rPr lang="pl-PL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3</a:t>
            </a: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 (N=20) 2012 (N=20)</a:t>
            </a:r>
          </a:p>
          <a:p>
            <a:pPr>
              <a:lnSpc>
                <a:spcPct val="120000"/>
              </a:lnSpc>
            </a:pP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2011 (N=20</a:t>
            </a: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)</a:t>
            </a:r>
            <a:endParaRPr lang="pt-BR" sz="1100" dirty="0">
              <a:solidFill>
                <a:schemeClr val="tx1">
                  <a:lumMod val="50000"/>
                </a:schemeClr>
              </a:solidFill>
              <a:latin typeface="Arial" charset="0"/>
            </a:endParaRPr>
          </a:p>
        </p:txBody>
      </p:sp>
      <p:cxnSp>
        <p:nvCxnSpPr>
          <p:cNvPr id="26" name="Łącznik prosty 15"/>
          <p:cNvCxnSpPr/>
          <p:nvPr/>
        </p:nvCxnSpPr>
        <p:spPr>
          <a:xfrm flipH="1">
            <a:off x="396330" y="2391963"/>
            <a:ext cx="8263435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27" name="Łącznik prosty 18"/>
          <p:cNvCxnSpPr/>
          <p:nvPr/>
        </p:nvCxnSpPr>
        <p:spPr>
          <a:xfrm flipH="1">
            <a:off x="396330" y="3142314"/>
            <a:ext cx="8263435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28" name="Łącznik prosty 19"/>
          <p:cNvCxnSpPr/>
          <p:nvPr/>
        </p:nvCxnSpPr>
        <p:spPr>
          <a:xfrm flipH="1">
            <a:off x="396330" y="4736925"/>
            <a:ext cx="8263435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29" name="Łącznik prosty 20"/>
          <p:cNvCxnSpPr/>
          <p:nvPr/>
        </p:nvCxnSpPr>
        <p:spPr>
          <a:xfrm flipH="1">
            <a:off x="396330" y="5518578"/>
            <a:ext cx="8263435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58901216"/>
              </p:ext>
            </p:extLst>
          </p:nvPr>
        </p:nvGraphicFramePr>
        <p:xfrm>
          <a:off x="108298" y="1558138"/>
          <a:ext cx="2808000" cy="4968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08000"/>
              </a:tblGrid>
              <a:tr h="828000">
                <a:tc>
                  <a:txBody>
                    <a:bodyPr/>
                    <a:lstStyle/>
                    <a:p>
                      <a:pPr marL="0" marR="0" indent="0" algn="r" defTabSz="91430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1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Arial" charset="0"/>
                        </a:rPr>
                        <a:t>Czy urzędnik podczas rozmowy starał się podtrzymywać kontakt wzrokowy z Tobą?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828000">
                <a:tc>
                  <a:txBody>
                    <a:bodyPr/>
                    <a:lstStyle/>
                    <a:p>
                      <a:pPr algn="r"/>
                      <a:r>
                        <a:rPr lang="pl-PL" sz="1200" b="1" kern="12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Arial" charset="0"/>
                          <a:ea typeface="+mn-ea"/>
                          <a:cs typeface="+mn-cs"/>
                        </a:rPr>
                        <a:t>Czy urzędnik mówił wyraźnie?</a:t>
                      </a:r>
                      <a:endParaRPr lang="pl-PL" sz="1200" b="1" kern="1200" dirty="0">
                        <a:solidFill>
                          <a:schemeClr val="tx1">
                            <a:lumMod val="50000"/>
                          </a:schemeClr>
                        </a:solidFill>
                        <a:latin typeface="Arial" charset="0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828000">
                <a:tc>
                  <a:txBody>
                    <a:bodyPr/>
                    <a:lstStyle/>
                    <a:p>
                      <a:pPr marL="0" marR="0" indent="0" algn="r" defTabSz="91430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1" kern="12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Arial" charset="0"/>
                          <a:ea typeface="+mn-ea"/>
                          <a:cs typeface="+mn-cs"/>
                        </a:rPr>
                        <a:t>Czy podczas rozmowy z Tobą urzędnik zajmował się prywatnymi sprawami? </a:t>
                      </a:r>
                    </a:p>
                    <a:p>
                      <a:pPr marL="0" marR="0" indent="0" algn="r" defTabSz="91430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l-PL" sz="1200" b="1" kern="1200" dirty="0" smtClean="0">
                        <a:solidFill>
                          <a:schemeClr val="tx1">
                            <a:lumMod val="50000"/>
                          </a:schemeClr>
                        </a:solidFill>
                        <a:latin typeface="Arial" charset="0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828000">
                <a:tc>
                  <a:txBody>
                    <a:bodyPr/>
                    <a:lstStyle/>
                    <a:p>
                      <a:pPr algn="r"/>
                      <a:r>
                        <a:rPr lang="pl-PL" sz="1200" b="1" kern="12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Arial" charset="0"/>
                          <a:ea typeface="+mn-ea"/>
                          <a:cs typeface="+mn-cs"/>
                        </a:rPr>
                        <a:t>Czy podczas rozmowy z Tobą urzędnik jadł posiłek / pił herbatę, kawę lub inny napój? </a:t>
                      </a:r>
                    </a:p>
                    <a:p>
                      <a:pPr marL="0" marR="0" indent="0" algn="r" defTabSz="91430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l-PL" sz="1200" b="1" kern="1200" dirty="0" smtClean="0">
                        <a:solidFill>
                          <a:schemeClr val="tx1">
                            <a:lumMod val="50000"/>
                          </a:schemeClr>
                        </a:solidFill>
                        <a:latin typeface="Arial" charset="0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828000">
                <a:tc>
                  <a:txBody>
                    <a:bodyPr/>
                    <a:lstStyle/>
                    <a:p>
                      <a:pPr algn="r"/>
                      <a:r>
                        <a:rPr lang="pl-PL" sz="1200" b="1" kern="12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Arial" charset="0"/>
                          <a:ea typeface="+mn-ea"/>
                          <a:cs typeface="+mn-cs"/>
                        </a:rPr>
                        <a:t>Czy urzędnik okazywał zniecierpliwienie?</a:t>
                      </a:r>
                    </a:p>
                    <a:p>
                      <a:pPr marL="0" marR="0" indent="0" algn="r" defTabSz="91430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l-PL" sz="1200" b="1" kern="1200" dirty="0" smtClean="0">
                        <a:solidFill>
                          <a:schemeClr val="tx1">
                            <a:lumMod val="50000"/>
                          </a:schemeClr>
                        </a:solidFill>
                        <a:latin typeface="Arial" charset="0"/>
                        <a:ea typeface="+mn-ea"/>
                        <a:cs typeface="+mn-cs"/>
                      </a:endParaRPr>
                    </a:p>
                    <a:p>
                      <a:pPr marL="0" marR="0" indent="0" algn="r" defTabSz="91430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l-PL" sz="1200" b="1" kern="1200" dirty="0" smtClean="0">
                        <a:solidFill>
                          <a:schemeClr val="tx1">
                            <a:lumMod val="50000"/>
                          </a:schemeClr>
                        </a:solidFill>
                        <a:latin typeface="Arial" charset="0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828000">
                <a:tc>
                  <a:txBody>
                    <a:bodyPr/>
                    <a:lstStyle/>
                    <a:p>
                      <a:pPr algn="r"/>
                      <a:r>
                        <a:rPr lang="pl-PL" sz="1200" b="1" kern="12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Arial" charset="0"/>
                          <a:ea typeface="+mn-ea"/>
                          <a:cs typeface="+mn-cs"/>
                        </a:rPr>
                        <a:t>Czy urzędnik uprzejmie Cię pożegnał?</a:t>
                      </a:r>
                    </a:p>
                    <a:p>
                      <a:pPr marL="0" marR="0" indent="0" algn="r" defTabSz="91430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l-PL" sz="1200" b="1" kern="1200" dirty="0" smtClean="0">
                        <a:solidFill>
                          <a:schemeClr val="tx1">
                            <a:lumMod val="50000"/>
                          </a:schemeClr>
                        </a:solidFill>
                        <a:latin typeface="Arial" charset="0"/>
                        <a:ea typeface="+mn-ea"/>
                        <a:cs typeface="+mn-cs"/>
                      </a:endParaRPr>
                    </a:p>
                    <a:p>
                      <a:pPr marL="0" marR="0" indent="0" algn="r" defTabSz="91430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l-PL" sz="1200" b="1" kern="1200" dirty="0" smtClean="0">
                        <a:solidFill>
                          <a:schemeClr val="tx1">
                            <a:lumMod val="50000"/>
                          </a:schemeClr>
                        </a:solidFill>
                        <a:latin typeface="Arial" charset="0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cxnSp>
        <p:nvCxnSpPr>
          <p:cNvPr id="30" name="Łącznik prosty 19"/>
          <p:cNvCxnSpPr/>
          <p:nvPr/>
        </p:nvCxnSpPr>
        <p:spPr>
          <a:xfrm flipH="1">
            <a:off x="396330" y="3955271"/>
            <a:ext cx="8263435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105374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Wyniki badania</a:t>
            </a:r>
          </a:p>
        </p:txBody>
      </p:sp>
      <p:grpSp>
        <p:nvGrpSpPr>
          <p:cNvPr id="7" name="Grupa 6"/>
          <p:cNvGrpSpPr/>
          <p:nvPr/>
        </p:nvGrpSpPr>
        <p:grpSpPr>
          <a:xfrm>
            <a:off x="0" y="3605014"/>
            <a:ext cx="8382794" cy="2705100"/>
            <a:chOff x="0" y="3605014"/>
            <a:chExt cx="8382794" cy="2705100"/>
          </a:xfrm>
        </p:grpSpPr>
        <p:sp>
          <p:nvSpPr>
            <p:cNvPr id="5" name="Prostokąt 4"/>
            <p:cNvSpPr/>
            <p:nvPr/>
          </p:nvSpPr>
          <p:spPr>
            <a:xfrm>
              <a:off x="0" y="5302042"/>
              <a:ext cx="2628578" cy="360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pic>
          <p:nvPicPr>
            <p:cNvPr id="1026" name="Picture 2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62794" y="3605014"/>
              <a:ext cx="7620000" cy="27051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9" name="Tytuł 1"/>
          <p:cNvSpPr txBox="1">
            <a:spLocks/>
          </p:cNvSpPr>
          <p:nvPr/>
        </p:nvSpPr>
        <p:spPr>
          <a:xfrm>
            <a:off x="3132634" y="1413570"/>
            <a:ext cx="5405090" cy="1938454"/>
          </a:xfrm>
          <a:prstGeom prst="rect">
            <a:avLst/>
          </a:prstGeom>
        </p:spPr>
        <p:txBody>
          <a:bodyPr lIns="0" tIns="0" rIns="0" bIns="122400" anchor="b" anchorCtr="0"/>
          <a:lstStyle>
            <a:lvl1pPr marL="0" indent="0" algn="l" defTabSz="914307" rtl="0" eaLnBrk="1" latinLnBrk="0" hangingPunct="1">
              <a:spcBef>
                <a:spcPct val="0"/>
              </a:spcBef>
              <a:buNone/>
              <a:tabLst>
                <a:tab pos="2066925" algn="l"/>
              </a:tabLst>
              <a:defRPr sz="3800" b="1" kern="1200" cap="all" baseline="0">
                <a:solidFill>
                  <a:srgbClr val="808285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pl-PL" dirty="0" smtClean="0"/>
              <a:t>Urzędnik: obsługa </a:t>
            </a:r>
            <a:r>
              <a:rPr lang="pl-PL" dirty="0"/>
              <a:t>przedstawionej </a:t>
            </a:r>
            <a:r>
              <a:rPr lang="pl-PL" dirty="0" smtClean="0"/>
              <a:t>sprawy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4821233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151A6-84C7-44BA-AC10-1A12A5B61C25}" type="slidenum">
              <a:rPr lang="pl-PL" smtClean="0"/>
              <a:t>2</a:t>
            </a:fld>
            <a:endParaRPr lang="pl-PL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b="1" dirty="0" smtClean="0"/>
              <a:t>Spis treści</a:t>
            </a:r>
            <a:endParaRPr lang="pl-PL" b="1" dirty="0"/>
          </a:p>
        </p:txBody>
      </p:sp>
      <p:sp>
        <p:nvSpPr>
          <p:cNvPr id="7" name="Text Box 3"/>
          <p:cNvSpPr txBox="1">
            <a:spLocks noChangeArrowheads="1"/>
          </p:cNvSpPr>
          <p:nvPr/>
        </p:nvSpPr>
        <p:spPr bwMode="auto">
          <a:xfrm>
            <a:off x="724026" y="1989633"/>
            <a:ext cx="7878543" cy="360000"/>
          </a:xfrm>
          <a:prstGeom prst="rect">
            <a:avLst/>
          </a:prstGeom>
          <a:solidFill>
            <a:schemeClr val="accent2"/>
          </a:solidFill>
          <a:ln w="19050">
            <a:solidFill>
              <a:schemeClr val="accent2">
                <a:lumMod val="75000"/>
              </a:schemeClr>
            </a:solidFill>
            <a:miter lim="800000"/>
            <a:headEnd/>
            <a:tailEnd/>
          </a:ln>
        </p:spPr>
        <p:txBody>
          <a:bodyPr lIns="91449" tIns="45725" rIns="91449" bIns="45725" anchor="ctr"/>
          <a:lstStyle/>
          <a:p>
            <a:pPr algn="ctr">
              <a:lnSpc>
                <a:spcPct val="120000"/>
              </a:lnSpc>
              <a:spcBef>
                <a:spcPct val="50000"/>
              </a:spcBef>
            </a:pPr>
            <a:r>
              <a:rPr lang="pl-PL" sz="1400" b="1" dirty="0">
                <a:solidFill>
                  <a:schemeClr val="bg1"/>
                </a:solidFill>
                <a:cs typeface="Tahoma" pitchFamily="34" charset="0"/>
              </a:rPr>
              <a:t>METODOLOGIA BADANIA						   </a:t>
            </a:r>
            <a:r>
              <a:rPr lang="en-US" sz="1400" b="1" dirty="0">
                <a:solidFill>
                  <a:schemeClr val="bg1"/>
                </a:solidFill>
                <a:cs typeface="Tahoma" pitchFamily="34" charset="0"/>
              </a:rPr>
              <a:t>3</a:t>
            </a:r>
            <a:endParaRPr lang="pl-PL" sz="1400" b="1" dirty="0">
              <a:solidFill>
                <a:schemeClr val="bg1"/>
              </a:solidFill>
              <a:cs typeface="Tahoma" pitchFamily="34" charset="0"/>
            </a:endParaRPr>
          </a:p>
        </p:txBody>
      </p:sp>
      <p:sp>
        <p:nvSpPr>
          <p:cNvPr id="8" name="Text Box 6"/>
          <p:cNvSpPr txBox="1">
            <a:spLocks noChangeArrowheads="1"/>
          </p:cNvSpPr>
          <p:nvPr/>
        </p:nvSpPr>
        <p:spPr bwMode="auto">
          <a:xfrm>
            <a:off x="724026" y="2925751"/>
            <a:ext cx="7878543" cy="360000"/>
          </a:xfrm>
          <a:prstGeom prst="rect">
            <a:avLst/>
          </a:prstGeom>
          <a:solidFill>
            <a:schemeClr val="accent2"/>
          </a:solidFill>
          <a:ln w="19050">
            <a:solidFill>
              <a:schemeClr val="accent2">
                <a:lumMod val="75000"/>
              </a:schemeClr>
            </a:solidFill>
            <a:miter lim="800000"/>
            <a:headEnd/>
            <a:tailEnd/>
          </a:ln>
        </p:spPr>
        <p:txBody>
          <a:bodyPr lIns="91449" tIns="45725" rIns="91449" bIns="45725" anchor="ctr"/>
          <a:lstStyle/>
          <a:p>
            <a:pPr>
              <a:lnSpc>
                <a:spcPct val="120000"/>
              </a:lnSpc>
              <a:spcBef>
                <a:spcPct val="50000"/>
              </a:spcBef>
            </a:pPr>
            <a:r>
              <a:rPr lang="pl-PL" sz="1400" b="1">
                <a:solidFill>
                  <a:schemeClr val="bg1"/>
                </a:solidFill>
                <a:cs typeface="Tahoma" pitchFamily="34" charset="0"/>
              </a:rPr>
              <a:t>  Otoczenie - wygląd urzędu						 </a:t>
            </a:r>
            <a:r>
              <a:rPr lang="en-US" sz="1400" b="1">
                <a:solidFill>
                  <a:schemeClr val="bg1"/>
                </a:solidFill>
                <a:cs typeface="Tahoma" pitchFamily="34" charset="0"/>
              </a:rPr>
              <a:t>  </a:t>
            </a:r>
            <a:r>
              <a:rPr lang="pl-PL" sz="1400" b="1">
                <a:solidFill>
                  <a:schemeClr val="bg1"/>
                </a:solidFill>
                <a:cs typeface="Tahoma" pitchFamily="34" charset="0"/>
              </a:rPr>
              <a:t> </a:t>
            </a:r>
            <a:r>
              <a:rPr lang="en-US" sz="1400" b="1">
                <a:solidFill>
                  <a:schemeClr val="bg1"/>
                </a:solidFill>
                <a:cs typeface="Tahoma" pitchFamily="34" charset="0"/>
              </a:rPr>
              <a:t>6</a:t>
            </a:r>
            <a:endParaRPr lang="pl-PL" sz="1400" b="1">
              <a:solidFill>
                <a:schemeClr val="bg1"/>
              </a:solidFill>
              <a:cs typeface="Tahoma" pitchFamily="34" charset="0"/>
            </a:endParaRP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724026" y="3393810"/>
            <a:ext cx="7878543" cy="360000"/>
          </a:xfrm>
          <a:prstGeom prst="rect">
            <a:avLst/>
          </a:prstGeom>
          <a:solidFill>
            <a:schemeClr val="accent2"/>
          </a:solidFill>
          <a:ln w="19050">
            <a:solidFill>
              <a:schemeClr val="accent2">
                <a:lumMod val="75000"/>
              </a:schemeClr>
            </a:solidFill>
            <a:miter lim="800000"/>
            <a:headEnd/>
            <a:tailEnd/>
          </a:ln>
        </p:spPr>
        <p:txBody>
          <a:bodyPr lIns="91449" tIns="45725" rIns="91449" bIns="45725" anchor="ctr"/>
          <a:lstStyle/>
          <a:p>
            <a:pPr algn="ctr">
              <a:lnSpc>
                <a:spcPct val="120000"/>
              </a:lnSpc>
              <a:spcBef>
                <a:spcPct val="50000"/>
              </a:spcBef>
            </a:pPr>
            <a:r>
              <a:rPr lang="pl-PL" sz="1400" b="1">
                <a:solidFill>
                  <a:schemeClr val="bg1"/>
                </a:solidFill>
                <a:cs typeface="Tahoma" pitchFamily="34" charset="0"/>
              </a:rPr>
              <a:t>Wygląd zewnętrzny urzędnika i jego stanowisko pracy			</a:t>
            </a:r>
            <a:r>
              <a:rPr lang="en-US" sz="1400" b="1">
                <a:solidFill>
                  <a:schemeClr val="bg1"/>
                </a:solidFill>
                <a:cs typeface="Tahoma" pitchFamily="34" charset="0"/>
              </a:rPr>
              <a:t>14</a:t>
            </a:r>
            <a:endParaRPr lang="pl-PL" sz="1400" b="1">
              <a:solidFill>
                <a:schemeClr val="bg1"/>
              </a:solidFill>
              <a:cs typeface="Tahoma" pitchFamily="34" charset="0"/>
            </a:endParaRPr>
          </a:p>
        </p:txBody>
      </p:sp>
      <p:sp>
        <p:nvSpPr>
          <p:cNvPr id="10" name="Text Box 8"/>
          <p:cNvSpPr txBox="1">
            <a:spLocks noChangeArrowheads="1"/>
          </p:cNvSpPr>
          <p:nvPr/>
        </p:nvSpPr>
        <p:spPr bwMode="auto">
          <a:xfrm>
            <a:off x="724026" y="3861869"/>
            <a:ext cx="7878543" cy="360000"/>
          </a:xfrm>
          <a:prstGeom prst="rect">
            <a:avLst/>
          </a:prstGeom>
          <a:solidFill>
            <a:schemeClr val="accent2"/>
          </a:solidFill>
          <a:ln w="19050">
            <a:solidFill>
              <a:schemeClr val="accent2">
                <a:lumMod val="75000"/>
              </a:schemeClr>
            </a:solidFill>
            <a:miter lim="800000"/>
            <a:headEnd/>
            <a:tailEnd/>
          </a:ln>
        </p:spPr>
        <p:txBody>
          <a:bodyPr lIns="91449" tIns="45725" rIns="91449" bIns="45725" anchor="ctr"/>
          <a:lstStyle/>
          <a:p>
            <a:pPr algn="ctr">
              <a:lnSpc>
                <a:spcPct val="120000"/>
              </a:lnSpc>
              <a:spcBef>
                <a:spcPct val="50000"/>
              </a:spcBef>
            </a:pPr>
            <a:r>
              <a:rPr lang="pl-PL" sz="1400" b="1">
                <a:solidFill>
                  <a:schemeClr val="bg1"/>
                </a:solidFill>
                <a:cs typeface="Tahoma" pitchFamily="34" charset="0"/>
              </a:rPr>
              <a:t>Zachowanie się urzędnika wobec interesanta - ogólnie			</a:t>
            </a:r>
            <a:r>
              <a:rPr lang="en-US" sz="1400" b="1">
                <a:solidFill>
                  <a:schemeClr val="bg1"/>
                </a:solidFill>
                <a:cs typeface="Tahoma" pitchFamily="34" charset="0"/>
              </a:rPr>
              <a:t>16</a:t>
            </a:r>
            <a:endParaRPr lang="pl-PL" sz="1400" b="1">
              <a:solidFill>
                <a:schemeClr val="bg1"/>
              </a:solidFill>
              <a:cs typeface="Tahoma" pitchFamily="34" charset="0"/>
            </a:endParaRPr>
          </a:p>
        </p:txBody>
      </p:sp>
      <p:sp>
        <p:nvSpPr>
          <p:cNvPr id="11" name="Text Box 9"/>
          <p:cNvSpPr txBox="1">
            <a:spLocks noChangeArrowheads="1"/>
          </p:cNvSpPr>
          <p:nvPr/>
        </p:nvSpPr>
        <p:spPr bwMode="auto">
          <a:xfrm>
            <a:off x="724026" y="4329928"/>
            <a:ext cx="7878543" cy="360000"/>
          </a:xfrm>
          <a:prstGeom prst="rect">
            <a:avLst/>
          </a:prstGeom>
          <a:solidFill>
            <a:schemeClr val="accent2"/>
          </a:solidFill>
          <a:ln w="19050">
            <a:solidFill>
              <a:schemeClr val="accent2">
                <a:lumMod val="75000"/>
              </a:schemeClr>
            </a:solidFill>
            <a:miter lim="800000"/>
            <a:headEnd/>
            <a:tailEnd/>
          </a:ln>
        </p:spPr>
        <p:txBody>
          <a:bodyPr lIns="91449" tIns="45725" rIns="91449" bIns="45725" anchor="ctr"/>
          <a:lstStyle/>
          <a:p>
            <a:pPr algn="ctr">
              <a:lnSpc>
                <a:spcPct val="120000"/>
              </a:lnSpc>
              <a:spcBef>
                <a:spcPct val="50000"/>
              </a:spcBef>
            </a:pPr>
            <a:r>
              <a:rPr lang="pl-PL" sz="1400" b="1">
                <a:solidFill>
                  <a:schemeClr val="bg1"/>
                </a:solidFill>
                <a:cs typeface="Tahoma" pitchFamily="34" charset="0"/>
              </a:rPr>
              <a:t>Urzędnik - obsługa przedstawionej sprawy 				</a:t>
            </a:r>
            <a:r>
              <a:rPr lang="en-US" sz="1400" b="1">
                <a:solidFill>
                  <a:schemeClr val="bg1"/>
                </a:solidFill>
                <a:cs typeface="Tahoma" pitchFamily="34" charset="0"/>
              </a:rPr>
              <a:t>19</a:t>
            </a:r>
            <a:endParaRPr lang="pl-PL" sz="1400" b="1">
              <a:solidFill>
                <a:schemeClr val="bg1"/>
              </a:solidFill>
              <a:cs typeface="Tahoma" pitchFamily="34" charset="0"/>
            </a:endParaRPr>
          </a:p>
        </p:txBody>
      </p:sp>
      <p:sp>
        <p:nvSpPr>
          <p:cNvPr id="12" name="Text Box 10"/>
          <p:cNvSpPr txBox="1">
            <a:spLocks noChangeArrowheads="1"/>
          </p:cNvSpPr>
          <p:nvPr/>
        </p:nvSpPr>
        <p:spPr bwMode="auto">
          <a:xfrm>
            <a:off x="724026" y="4797986"/>
            <a:ext cx="7878543" cy="360000"/>
          </a:xfrm>
          <a:prstGeom prst="rect">
            <a:avLst/>
          </a:prstGeom>
          <a:solidFill>
            <a:schemeClr val="accent2"/>
          </a:solidFill>
          <a:ln w="19050">
            <a:solidFill>
              <a:schemeClr val="accent2">
                <a:lumMod val="75000"/>
              </a:schemeClr>
            </a:solidFill>
            <a:miter lim="800000"/>
            <a:headEnd/>
            <a:tailEnd/>
          </a:ln>
        </p:spPr>
        <p:txBody>
          <a:bodyPr lIns="91449" tIns="45725" rIns="91449" bIns="45725" anchor="ctr"/>
          <a:lstStyle/>
          <a:p>
            <a:pPr algn="ctr">
              <a:lnSpc>
                <a:spcPct val="120000"/>
              </a:lnSpc>
              <a:spcBef>
                <a:spcPct val="50000"/>
              </a:spcBef>
            </a:pPr>
            <a:r>
              <a:rPr lang="pl-PL" sz="1400" b="1">
                <a:solidFill>
                  <a:schemeClr val="bg1"/>
                </a:solidFill>
                <a:cs typeface="Tahoma" pitchFamily="34" charset="0"/>
              </a:rPr>
              <a:t>Urzędnik - sposób załatwienia przedstawionej sprawy 			</a:t>
            </a:r>
            <a:r>
              <a:rPr lang="en-US" sz="1400" b="1">
                <a:solidFill>
                  <a:schemeClr val="bg1"/>
                </a:solidFill>
                <a:cs typeface="Tahoma" pitchFamily="34" charset="0"/>
              </a:rPr>
              <a:t>23</a:t>
            </a:r>
            <a:endParaRPr lang="pl-PL" sz="1400" b="1">
              <a:solidFill>
                <a:schemeClr val="bg1"/>
              </a:solidFill>
              <a:cs typeface="Tahoma" pitchFamily="34" charset="0"/>
            </a:endParaRPr>
          </a:p>
        </p:txBody>
      </p:sp>
      <p:sp>
        <p:nvSpPr>
          <p:cNvPr id="13" name="Text Box 11"/>
          <p:cNvSpPr txBox="1">
            <a:spLocks noChangeArrowheads="1"/>
          </p:cNvSpPr>
          <p:nvPr/>
        </p:nvSpPr>
        <p:spPr bwMode="auto">
          <a:xfrm>
            <a:off x="724026" y="2457692"/>
            <a:ext cx="7878543" cy="360000"/>
          </a:xfrm>
          <a:prstGeom prst="rect">
            <a:avLst/>
          </a:prstGeom>
          <a:solidFill>
            <a:schemeClr val="accent2"/>
          </a:solidFill>
          <a:ln w="19050">
            <a:solidFill>
              <a:schemeClr val="accent2">
                <a:lumMod val="75000"/>
              </a:schemeClr>
            </a:solidFill>
            <a:miter lim="800000"/>
            <a:headEnd/>
            <a:tailEnd/>
          </a:ln>
        </p:spPr>
        <p:txBody>
          <a:bodyPr lIns="91449" tIns="45725" rIns="91449" bIns="45725" anchor="ctr"/>
          <a:lstStyle/>
          <a:p>
            <a:pPr>
              <a:lnSpc>
                <a:spcPct val="120000"/>
              </a:lnSpc>
              <a:spcBef>
                <a:spcPct val="50000"/>
              </a:spcBef>
            </a:pPr>
            <a:r>
              <a:rPr lang="pl-PL" sz="1400" b="1">
                <a:solidFill>
                  <a:schemeClr val="bg1"/>
                </a:solidFill>
                <a:cs typeface="Tahoma" pitchFamily="34" charset="0"/>
              </a:rPr>
              <a:t>WYNIKI BADANIA						   	    </a:t>
            </a:r>
            <a:r>
              <a:rPr lang="en-US" sz="1400" b="1">
                <a:solidFill>
                  <a:schemeClr val="bg1"/>
                </a:solidFill>
                <a:cs typeface="Tahoma" pitchFamily="34" charset="0"/>
              </a:rPr>
              <a:t>4</a:t>
            </a:r>
            <a:endParaRPr lang="pl-PL" sz="1400" b="1">
              <a:solidFill>
                <a:schemeClr val="bg1"/>
              </a:solidFill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55248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151A6-84C7-44BA-AC10-1A12A5B61C25}" type="slidenum">
              <a:rPr lang="pl-PL" smtClean="0"/>
              <a:t>20</a:t>
            </a:fld>
            <a:endParaRPr lang="pl-PL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sz="4200" b="1" dirty="0" smtClean="0"/>
              <a:t>Urząd Dzielnicy Ursus</a:t>
            </a:r>
            <a:br>
              <a:rPr lang="pl-PL" sz="4200" b="1" dirty="0" smtClean="0"/>
            </a:br>
            <a:r>
              <a:rPr lang="pl-PL" sz="3100" b="1" dirty="0" smtClean="0">
                <a:solidFill>
                  <a:schemeClr val="accent5"/>
                </a:solidFill>
              </a:rPr>
              <a:t>Urzędnik: Obsługa przedstawionej sprawy (1)</a:t>
            </a:r>
            <a:endParaRPr lang="pl-PL" sz="3100" b="1" dirty="0">
              <a:solidFill>
                <a:schemeClr val="accent5"/>
              </a:solidFill>
            </a:endParaRPr>
          </a:p>
        </p:txBody>
      </p:sp>
      <p:graphicFrame>
        <p:nvGraphicFramePr>
          <p:cNvPr id="18" name="Object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34089581"/>
              </p:ext>
            </p:extLst>
          </p:nvPr>
        </p:nvGraphicFramePr>
        <p:xfrm>
          <a:off x="2916611" y="1722596"/>
          <a:ext cx="4793756" cy="47315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9" name="pole tekstowe 6"/>
          <p:cNvSpPr txBox="1">
            <a:spLocks noChangeArrowheads="1"/>
          </p:cNvSpPr>
          <p:nvPr/>
        </p:nvSpPr>
        <p:spPr bwMode="auto">
          <a:xfrm>
            <a:off x="7732325" y="1921290"/>
            <a:ext cx="1200358" cy="1311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49" tIns="45725" rIns="91449" bIns="45725">
            <a:spAutoFit/>
          </a:bodyPr>
          <a:lstStyle/>
          <a:p>
            <a:pPr>
              <a:lnSpc>
                <a:spcPct val="120000"/>
              </a:lnSpc>
            </a:pP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</a:t>
            </a:r>
            <a:r>
              <a:rPr lang="pl-PL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3</a:t>
            </a: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 </a:t>
            </a: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(N=20</a:t>
            </a: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)</a:t>
            </a:r>
            <a:endParaRPr lang="pl-PL" sz="1100" dirty="0" smtClean="0">
              <a:solidFill>
                <a:schemeClr val="tx1">
                  <a:lumMod val="50000"/>
                </a:schemeClr>
              </a:solidFill>
              <a:latin typeface="Arial" charset="0"/>
            </a:endParaRPr>
          </a:p>
          <a:p>
            <a:pPr>
              <a:lnSpc>
                <a:spcPct val="120000"/>
              </a:lnSpc>
            </a:pPr>
            <a:endParaRPr lang="pt-BR" sz="1100" dirty="0">
              <a:solidFill>
                <a:schemeClr val="tx1">
                  <a:lumMod val="50000"/>
                </a:schemeClr>
              </a:solidFill>
              <a:latin typeface="Arial" charset="0"/>
            </a:endParaRPr>
          </a:p>
          <a:p>
            <a:pPr>
              <a:lnSpc>
                <a:spcPct val="120000"/>
              </a:lnSpc>
            </a:pP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2012 </a:t>
            </a: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(</a:t>
            </a: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N=</a:t>
            </a:r>
            <a:r>
              <a:rPr lang="pl-PL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19</a:t>
            </a: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)</a:t>
            </a:r>
            <a:endParaRPr lang="pt-BR" sz="1100" dirty="0">
              <a:solidFill>
                <a:schemeClr val="tx1">
                  <a:lumMod val="50000"/>
                </a:schemeClr>
              </a:solidFill>
              <a:latin typeface="Arial" charset="0"/>
            </a:endParaRPr>
          </a:p>
          <a:p>
            <a:pPr>
              <a:lnSpc>
                <a:spcPct val="120000"/>
              </a:lnSpc>
            </a:pPr>
            <a:endParaRPr lang="pl-PL" sz="1100" dirty="0" smtClean="0">
              <a:solidFill>
                <a:schemeClr val="tx1">
                  <a:lumMod val="50000"/>
                </a:schemeClr>
              </a:solidFill>
              <a:latin typeface="Arial" charset="0"/>
            </a:endParaRPr>
          </a:p>
          <a:p>
            <a:pPr>
              <a:lnSpc>
                <a:spcPct val="120000"/>
              </a:lnSpc>
            </a:pP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2011 </a:t>
            </a: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(</a:t>
            </a: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N=</a:t>
            </a:r>
            <a:r>
              <a:rPr lang="pl-PL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19</a:t>
            </a: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)</a:t>
            </a:r>
            <a:endParaRPr lang="pt-BR" sz="1100" dirty="0">
              <a:solidFill>
                <a:schemeClr val="tx1">
                  <a:lumMod val="50000"/>
                </a:schemeClr>
              </a:solidFill>
              <a:latin typeface="Arial" charset="0"/>
            </a:endParaRPr>
          </a:p>
          <a:p>
            <a:pPr>
              <a:lnSpc>
                <a:spcPct val="120000"/>
              </a:lnSpc>
            </a:pPr>
            <a:endParaRPr lang="pl-PL" sz="1100" dirty="0">
              <a:solidFill>
                <a:schemeClr val="tx1">
                  <a:lumMod val="50000"/>
                </a:schemeClr>
              </a:solidFill>
              <a:latin typeface="Arial" charset="0"/>
            </a:endParaRPr>
          </a:p>
        </p:txBody>
      </p:sp>
      <p:sp>
        <p:nvSpPr>
          <p:cNvPr id="21" name="pole tekstowe 6"/>
          <p:cNvSpPr txBox="1">
            <a:spLocks noChangeArrowheads="1"/>
          </p:cNvSpPr>
          <p:nvPr/>
        </p:nvSpPr>
        <p:spPr bwMode="auto">
          <a:xfrm>
            <a:off x="7732325" y="3501802"/>
            <a:ext cx="1200358" cy="1311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49" tIns="45725" rIns="91449" bIns="45725">
            <a:spAutoFit/>
          </a:bodyPr>
          <a:lstStyle/>
          <a:p>
            <a:pPr>
              <a:lnSpc>
                <a:spcPct val="120000"/>
              </a:lnSpc>
            </a:pP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</a:t>
            </a:r>
            <a:r>
              <a:rPr lang="pl-PL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3</a:t>
            </a: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 (N=20</a:t>
            </a: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)</a:t>
            </a:r>
            <a:endParaRPr lang="pl-PL" sz="1100" dirty="0" smtClean="0">
              <a:solidFill>
                <a:schemeClr val="tx1">
                  <a:lumMod val="50000"/>
                </a:schemeClr>
              </a:solidFill>
              <a:latin typeface="Arial" charset="0"/>
            </a:endParaRPr>
          </a:p>
          <a:p>
            <a:pPr>
              <a:lnSpc>
                <a:spcPct val="120000"/>
              </a:lnSpc>
            </a:pPr>
            <a:endParaRPr lang="pl-PL" sz="1100" dirty="0" smtClean="0">
              <a:solidFill>
                <a:schemeClr val="tx1">
                  <a:lumMod val="50000"/>
                </a:schemeClr>
              </a:solidFill>
              <a:latin typeface="Arial" charset="0"/>
            </a:endParaRPr>
          </a:p>
          <a:p>
            <a:pPr>
              <a:lnSpc>
                <a:spcPct val="120000"/>
              </a:lnSpc>
            </a:pP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2012 </a:t>
            </a: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(</a:t>
            </a: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N=</a:t>
            </a:r>
            <a:r>
              <a:rPr lang="pl-PL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19</a:t>
            </a: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)</a:t>
            </a:r>
            <a:endParaRPr lang="pt-BR" sz="1100" dirty="0">
              <a:solidFill>
                <a:schemeClr val="tx1">
                  <a:lumMod val="50000"/>
                </a:schemeClr>
              </a:solidFill>
              <a:latin typeface="Arial" charset="0"/>
            </a:endParaRPr>
          </a:p>
          <a:p>
            <a:pPr>
              <a:lnSpc>
                <a:spcPct val="120000"/>
              </a:lnSpc>
            </a:pPr>
            <a:endParaRPr lang="pl-PL" sz="1100" dirty="0" smtClean="0">
              <a:solidFill>
                <a:schemeClr val="tx1">
                  <a:lumMod val="50000"/>
                </a:schemeClr>
              </a:solidFill>
              <a:latin typeface="Arial" charset="0"/>
            </a:endParaRPr>
          </a:p>
          <a:p>
            <a:pPr>
              <a:lnSpc>
                <a:spcPct val="120000"/>
              </a:lnSpc>
            </a:pP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2011 </a:t>
            </a: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(</a:t>
            </a: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N=</a:t>
            </a:r>
            <a:r>
              <a:rPr lang="pl-PL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19</a:t>
            </a: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)</a:t>
            </a:r>
            <a:endParaRPr lang="pt-BR" sz="1100" dirty="0">
              <a:solidFill>
                <a:schemeClr val="tx1">
                  <a:lumMod val="50000"/>
                </a:schemeClr>
              </a:solidFill>
              <a:latin typeface="Arial" charset="0"/>
            </a:endParaRPr>
          </a:p>
          <a:p>
            <a:pPr>
              <a:lnSpc>
                <a:spcPct val="120000"/>
              </a:lnSpc>
            </a:pPr>
            <a:endParaRPr lang="pl-PL" sz="1100" dirty="0">
              <a:solidFill>
                <a:schemeClr val="tx1">
                  <a:lumMod val="50000"/>
                </a:schemeClr>
              </a:solidFill>
              <a:latin typeface="Arial" charset="0"/>
            </a:endParaRPr>
          </a:p>
        </p:txBody>
      </p:sp>
      <p:sp>
        <p:nvSpPr>
          <p:cNvPr id="22" name="pole tekstowe 6"/>
          <p:cNvSpPr txBox="1">
            <a:spLocks noChangeArrowheads="1"/>
          </p:cNvSpPr>
          <p:nvPr/>
        </p:nvSpPr>
        <p:spPr bwMode="auto">
          <a:xfrm>
            <a:off x="7732325" y="5130100"/>
            <a:ext cx="1200358" cy="11080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49" tIns="45725" rIns="91449" bIns="45725">
            <a:spAutoFit/>
          </a:bodyPr>
          <a:lstStyle/>
          <a:p>
            <a:pPr>
              <a:lnSpc>
                <a:spcPct val="120000"/>
              </a:lnSpc>
            </a:pP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</a:t>
            </a:r>
            <a:r>
              <a:rPr lang="pl-PL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3</a:t>
            </a: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 (N=20) </a:t>
            </a:r>
            <a:endParaRPr lang="pl-PL" sz="1100" dirty="0" smtClean="0">
              <a:solidFill>
                <a:schemeClr val="tx1">
                  <a:lumMod val="50000"/>
                </a:schemeClr>
              </a:solidFill>
              <a:latin typeface="Arial" charset="0"/>
            </a:endParaRPr>
          </a:p>
          <a:p>
            <a:pPr>
              <a:lnSpc>
                <a:spcPct val="120000"/>
              </a:lnSpc>
            </a:pPr>
            <a:endParaRPr lang="pl-PL" sz="1100" dirty="0" smtClean="0">
              <a:solidFill>
                <a:schemeClr val="tx1">
                  <a:lumMod val="50000"/>
                </a:schemeClr>
              </a:solidFill>
              <a:latin typeface="Arial" charset="0"/>
            </a:endParaRPr>
          </a:p>
          <a:p>
            <a:pPr>
              <a:lnSpc>
                <a:spcPct val="120000"/>
              </a:lnSpc>
            </a:pP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2012 </a:t>
            </a: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(</a:t>
            </a: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N=</a:t>
            </a:r>
            <a:r>
              <a:rPr lang="pl-PL" sz="110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19</a:t>
            </a:r>
            <a:r>
              <a:rPr lang="pt-BR" sz="110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)</a:t>
            </a:r>
            <a:endParaRPr lang="pt-BR" sz="1100" dirty="0">
              <a:solidFill>
                <a:schemeClr val="tx1">
                  <a:lumMod val="50000"/>
                </a:schemeClr>
              </a:solidFill>
              <a:latin typeface="Arial" charset="0"/>
            </a:endParaRPr>
          </a:p>
          <a:p>
            <a:pPr>
              <a:lnSpc>
                <a:spcPct val="120000"/>
              </a:lnSpc>
            </a:pPr>
            <a:endParaRPr lang="pl-PL" sz="1100" dirty="0" smtClean="0">
              <a:solidFill>
                <a:schemeClr val="tx1">
                  <a:lumMod val="50000"/>
                </a:schemeClr>
              </a:solidFill>
              <a:latin typeface="Arial" charset="0"/>
            </a:endParaRPr>
          </a:p>
          <a:p>
            <a:pPr>
              <a:lnSpc>
                <a:spcPct val="120000"/>
              </a:lnSpc>
            </a:pP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2011 </a:t>
            </a: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(</a:t>
            </a: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N=</a:t>
            </a:r>
            <a:r>
              <a:rPr lang="pl-PL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19</a:t>
            </a: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)</a:t>
            </a:r>
            <a:endParaRPr lang="pt-BR" sz="1100" dirty="0">
              <a:solidFill>
                <a:schemeClr val="tx1">
                  <a:lumMod val="50000"/>
                </a:schemeClr>
              </a:solidFill>
              <a:latin typeface="Arial" charset="0"/>
            </a:endParaRPr>
          </a:p>
        </p:txBody>
      </p:sp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92797553"/>
              </p:ext>
            </p:extLst>
          </p:nvPr>
        </p:nvGraphicFramePr>
        <p:xfrm>
          <a:off x="108298" y="1989634"/>
          <a:ext cx="2808000" cy="4284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08000"/>
              </a:tblGrid>
              <a:tr h="1044000">
                <a:tc>
                  <a:txBody>
                    <a:bodyPr/>
                    <a:lstStyle/>
                    <a:p>
                      <a:pPr marL="0" marR="0" indent="0" algn="r" defTabSz="91430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1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Arial" charset="0"/>
                        </a:rPr>
                        <a:t>Czy urzędnik dopytywał o szczegóły przedstawionej przez Ciebie sprawy?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088000">
                <a:tc>
                  <a:txBody>
                    <a:bodyPr/>
                    <a:lstStyle/>
                    <a:p>
                      <a:pPr algn="r"/>
                      <a:r>
                        <a:rPr lang="pl-PL" sz="1200" b="1" kern="12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Arial" charset="0"/>
                          <a:ea typeface="+mn-ea"/>
                          <a:cs typeface="+mn-cs"/>
                        </a:rPr>
                        <a:t>Czy urzędnik używał zrozumiałej terminologii? 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152000">
                <a:tc>
                  <a:txBody>
                    <a:bodyPr/>
                    <a:lstStyle/>
                    <a:p>
                      <a:pPr marL="0" marR="0" indent="0" algn="r" defTabSz="91430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1" kern="12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Arial" charset="0"/>
                          <a:ea typeface="+mn-ea"/>
                          <a:cs typeface="+mn-cs"/>
                        </a:rPr>
                        <a:t>Czy urzędnik opuszczał stanowisko pracy w trakcie rozmowy z Tobą?</a:t>
                      </a:r>
                    </a:p>
                    <a:p>
                      <a:pPr marL="0" marR="0" indent="0" algn="r" defTabSz="91430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l-PL" sz="1200" b="1" kern="1200" dirty="0" smtClean="0">
                        <a:solidFill>
                          <a:schemeClr val="tx1">
                            <a:lumMod val="50000"/>
                          </a:schemeClr>
                        </a:solidFill>
                        <a:latin typeface="Arial" charset="0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287376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upa 13"/>
          <p:cNvGrpSpPr/>
          <p:nvPr/>
        </p:nvGrpSpPr>
        <p:grpSpPr>
          <a:xfrm>
            <a:off x="119522" y="2231560"/>
            <a:ext cx="4525280" cy="1054218"/>
            <a:chOff x="757332" y="5363944"/>
            <a:chExt cx="7610400" cy="1054218"/>
          </a:xfrm>
        </p:grpSpPr>
        <p:graphicFrame>
          <p:nvGraphicFramePr>
            <p:cNvPr id="15" name="Object 17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079689794"/>
                </p:ext>
              </p:extLst>
            </p:nvPr>
          </p:nvGraphicFramePr>
          <p:xfrm>
            <a:off x="757428" y="5363944"/>
            <a:ext cx="7610209" cy="104958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2"/>
            </a:graphicData>
          </a:graphic>
        </p:graphicFrame>
        <p:sp>
          <p:nvSpPr>
            <p:cNvPr id="17" name="Prostokąt 16"/>
            <p:cNvSpPr/>
            <p:nvPr/>
          </p:nvSpPr>
          <p:spPr>
            <a:xfrm>
              <a:off x="757332" y="5806058"/>
              <a:ext cx="7610400" cy="612104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</p:grp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151A6-84C7-44BA-AC10-1A12A5B61C25}" type="slidenum">
              <a:rPr lang="pl-PL" smtClean="0"/>
              <a:t>21</a:t>
            </a:fld>
            <a:endParaRPr lang="pl-PL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sz="4200" b="1" dirty="0" smtClean="0"/>
              <a:t>Urząd Dzielnicy Ursus</a:t>
            </a:r>
            <a:br>
              <a:rPr lang="pl-PL" sz="4200" b="1" dirty="0" smtClean="0"/>
            </a:br>
            <a:r>
              <a:rPr lang="pl-PL" sz="3100" b="1" dirty="0">
                <a:solidFill>
                  <a:schemeClr val="accent5"/>
                </a:solidFill>
              </a:rPr>
              <a:t>Urzędnik: </a:t>
            </a:r>
            <a:r>
              <a:rPr lang="pl-PL" sz="3100" b="1" dirty="0" smtClean="0">
                <a:solidFill>
                  <a:schemeClr val="accent5"/>
                </a:solidFill>
              </a:rPr>
              <a:t>Obsługa przedstawionej sprawy (2)</a:t>
            </a:r>
            <a:endParaRPr lang="pl-PL" sz="3100" b="1" dirty="0">
              <a:solidFill>
                <a:schemeClr val="accent5"/>
              </a:solidFill>
            </a:endParaRPr>
          </a:p>
        </p:txBody>
      </p:sp>
      <p:graphicFrame>
        <p:nvGraphicFramePr>
          <p:cNvPr id="13" name="Objec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27932137"/>
              </p:ext>
            </p:extLst>
          </p:nvPr>
        </p:nvGraphicFramePr>
        <p:xfrm>
          <a:off x="972874" y="2674146"/>
          <a:ext cx="4320000" cy="392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2" name="Text Box 5"/>
          <p:cNvSpPr txBox="1">
            <a:spLocks noChangeArrowheads="1"/>
          </p:cNvSpPr>
          <p:nvPr/>
        </p:nvSpPr>
        <p:spPr bwMode="auto">
          <a:xfrm>
            <a:off x="5292874" y="1631325"/>
            <a:ext cx="3332741" cy="6463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80018" tIns="45725" rIns="180018" bIns="45725"/>
          <a:lstStyle>
            <a:defPPr>
              <a:defRPr lang="pl-PL"/>
            </a:defPPr>
            <a:lvl1pPr>
              <a:defRPr sz="1200" b="1"/>
            </a:lvl1pPr>
          </a:lstStyle>
          <a:p>
            <a:r>
              <a:rPr lang="pl-PL" dirty="0"/>
              <a:t>Czy urzędnik zaproponował wyjaśnienie formularza/ wniosku / lub wyjaśnił, jak go wypełnić?</a:t>
            </a:r>
          </a:p>
        </p:txBody>
      </p:sp>
      <p:sp>
        <p:nvSpPr>
          <p:cNvPr id="26" name="Rectangle 4"/>
          <p:cNvSpPr>
            <a:spLocks noChangeArrowheads="1"/>
          </p:cNvSpPr>
          <p:nvPr/>
        </p:nvSpPr>
        <p:spPr bwMode="auto">
          <a:xfrm>
            <a:off x="614469" y="1631325"/>
            <a:ext cx="4750413" cy="6463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80018" tIns="45725" rIns="180018" bIns="45725">
            <a:spAutoFit/>
          </a:bodyPr>
          <a:lstStyle/>
          <a:p>
            <a:r>
              <a:rPr lang="pl-PL" sz="1200" b="1" dirty="0"/>
              <a:t>Czy urzędnik wydał Ci druk formularza / wniosku lub poinformował, gdzie możesz znaleźć taki formularz / wniosek?</a:t>
            </a:r>
          </a:p>
        </p:txBody>
      </p:sp>
      <p:graphicFrame>
        <p:nvGraphicFramePr>
          <p:cNvPr id="27" name="Tabela 2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24920874"/>
              </p:ext>
            </p:extLst>
          </p:nvPr>
        </p:nvGraphicFramePr>
        <p:xfrm>
          <a:off x="108298" y="2601541"/>
          <a:ext cx="1800000" cy="320281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800000"/>
              </a:tblGrid>
              <a:tr h="864000">
                <a:tc>
                  <a:txBody>
                    <a:bodyPr/>
                    <a:lstStyle/>
                    <a:p>
                      <a:pPr algn="ctr" fontAlgn="b"/>
                      <a:r>
                        <a:rPr lang="pl-PL" sz="1200" b="1" i="0" u="none" strike="noStrike" kern="1200" baseline="0" dirty="0" smtClean="0">
                          <a:solidFill>
                            <a:srgbClr val="808285">
                              <a:lumMod val="50000"/>
                            </a:srgbClr>
                          </a:solidFill>
                          <a:latin typeface="Arial"/>
                          <a:ea typeface="Arial"/>
                          <a:cs typeface="Arial"/>
                        </a:rPr>
                        <a:t>Wydał druk </a:t>
                      </a:r>
                    </a:p>
                    <a:p>
                      <a:pPr algn="ctr" fontAlgn="b"/>
                      <a:r>
                        <a:rPr lang="pl-PL" sz="1200" b="1" i="0" u="none" strike="noStrike" kern="1200" baseline="0" dirty="0" smtClean="0">
                          <a:solidFill>
                            <a:srgbClr val="808285">
                              <a:lumMod val="50000"/>
                            </a:srgbClr>
                          </a:solidFill>
                          <a:latin typeface="Arial"/>
                          <a:ea typeface="Arial"/>
                          <a:cs typeface="Arial"/>
                        </a:rPr>
                        <a:t>formularza / wniosku</a:t>
                      </a:r>
                      <a:endParaRPr lang="pl-PL" sz="1200" b="1" i="0" u="none" strike="noStrike" kern="1200" baseline="0" dirty="0">
                        <a:solidFill>
                          <a:srgbClr val="808285">
                            <a:lumMod val="50000"/>
                          </a:srgbClr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9319" marR="9319" marT="9319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792000">
                <a:tc>
                  <a:txBody>
                    <a:bodyPr/>
                    <a:lstStyle/>
                    <a:p>
                      <a:pPr algn="ctr" fontAlgn="b"/>
                      <a:r>
                        <a:rPr lang="pl-PL" sz="1200" b="1" i="0" u="none" strike="noStrike" kern="1200" baseline="0" dirty="0" smtClean="0">
                          <a:solidFill>
                            <a:srgbClr val="808285">
                              <a:lumMod val="50000"/>
                            </a:srgbClr>
                          </a:solidFill>
                          <a:latin typeface="Arial"/>
                          <a:ea typeface="Arial"/>
                          <a:cs typeface="Arial"/>
                        </a:rPr>
                        <a:t>Poinformował, gdzie znaleźć formularz / wniosek na terenie urzędu</a:t>
                      </a:r>
                      <a:endParaRPr lang="pl-PL" sz="1200" b="1" i="0" u="none" strike="noStrike" kern="1200" baseline="0" dirty="0">
                        <a:solidFill>
                          <a:srgbClr val="808285">
                            <a:lumMod val="50000"/>
                          </a:srgbClr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9319" marR="9319" marT="9319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792000">
                <a:tc>
                  <a:txBody>
                    <a:bodyPr/>
                    <a:lstStyle/>
                    <a:p>
                      <a:pPr algn="ctr" fontAlgn="b"/>
                      <a:r>
                        <a:rPr lang="pl-PL" sz="1200" b="1" i="0" u="none" strike="noStrike" kern="1200" baseline="0" dirty="0" smtClean="0">
                          <a:solidFill>
                            <a:srgbClr val="808285">
                              <a:lumMod val="50000"/>
                            </a:srgbClr>
                          </a:solidFill>
                          <a:latin typeface="Arial"/>
                          <a:ea typeface="Arial"/>
                          <a:cs typeface="Arial"/>
                        </a:rPr>
                        <a:t>Poinformował, że są one dostępne na stronie internetowej urzędu</a:t>
                      </a:r>
                      <a:endParaRPr lang="pl-PL" sz="1200" b="1" i="0" u="none" strike="noStrike" kern="1200" baseline="0" dirty="0">
                        <a:solidFill>
                          <a:srgbClr val="808285">
                            <a:lumMod val="50000"/>
                          </a:srgbClr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9319" marR="9319" marT="9319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754814">
                <a:tc>
                  <a:txBody>
                    <a:bodyPr/>
                    <a:lstStyle/>
                    <a:p>
                      <a:pPr algn="ctr" fontAlgn="b"/>
                      <a:r>
                        <a:rPr lang="pl-PL" sz="1200" b="1" i="0" u="none" strike="noStrike" kern="1200" baseline="0" dirty="0" smtClean="0">
                          <a:solidFill>
                            <a:srgbClr val="808285">
                              <a:lumMod val="50000"/>
                            </a:srgbClr>
                          </a:solidFill>
                          <a:latin typeface="Arial"/>
                          <a:ea typeface="Arial"/>
                          <a:cs typeface="Arial"/>
                        </a:rPr>
                        <a:t>Nie dotyczy</a:t>
                      </a:r>
                      <a:endParaRPr lang="pl-PL" sz="1200" b="1" i="0" u="none" strike="noStrike" kern="1200" baseline="0" dirty="0">
                        <a:solidFill>
                          <a:srgbClr val="808285">
                            <a:lumMod val="50000"/>
                          </a:srgbClr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9319" marR="9319" marT="9319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2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56780507"/>
              </p:ext>
            </p:extLst>
          </p:nvPr>
        </p:nvGraphicFramePr>
        <p:xfrm>
          <a:off x="5662008" y="2280178"/>
          <a:ext cx="2946912" cy="43666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25489945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upa 15"/>
          <p:cNvGrpSpPr/>
          <p:nvPr/>
        </p:nvGrpSpPr>
        <p:grpSpPr>
          <a:xfrm>
            <a:off x="767594" y="2159552"/>
            <a:ext cx="7610400" cy="1054218"/>
            <a:chOff x="757332" y="5363944"/>
            <a:chExt cx="7610400" cy="1054218"/>
          </a:xfrm>
        </p:grpSpPr>
        <p:graphicFrame>
          <p:nvGraphicFramePr>
            <p:cNvPr id="18" name="Object 17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648711250"/>
                </p:ext>
              </p:extLst>
            </p:nvPr>
          </p:nvGraphicFramePr>
          <p:xfrm>
            <a:off x="757428" y="5363944"/>
            <a:ext cx="7610209" cy="104958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2"/>
            </a:graphicData>
          </a:graphic>
        </p:graphicFrame>
        <p:sp>
          <p:nvSpPr>
            <p:cNvPr id="21" name="Prostokąt 20"/>
            <p:cNvSpPr/>
            <p:nvPr/>
          </p:nvSpPr>
          <p:spPr>
            <a:xfrm>
              <a:off x="757332" y="5806058"/>
              <a:ext cx="7610400" cy="612104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</p:grp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151A6-84C7-44BA-AC10-1A12A5B61C25}" type="slidenum">
              <a:rPr lang="pl-PL" smtClean="0"/>
              <a:t>22</a:t>
            </a:fld>
            <a:endParaRPr lang="pl-PL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sz="4200" b="1" dirty="0" smtClean="0"/>
              <a:t>Urząd Dzielnicy Ursus</a:t>
            </a:r>
            <a:br>
              <a:rPr lang="pl-PL" sz="4200" b="1" dirty="0" smtClean="0"/>
            </a:br>
            <a:r>
              <a:rPr lang="pl-PL" sz="3100" b="1" dirty="0">
                <a:solidFill>
                  <a:schemeClr val="accent5"/>
                </a:solidFill>
              </a:rPr>
              <a:t>Urzędnik: </a:t>
            </a:r>
            <a:r>
              <a:rPr lang="pl-PL" sz="3100" b="1" dirty="0" smtClean="0">
                <a:solidFill>
                  <a:schemeClr val="accent5"/>
                </a:solidFill>
              </a:rPr>
              <a:t>Obsługa przedstawionej sprawy (3)</a:t>
            </a:r>
            <a:endParaRPr lang="pl-PL" sz="3100" b="1" dirty="0">
              <a:solidFill>
                <a:schemeClr val="accent5"/>
              </a:solidFill>
            </a:endParaRPr>
          </a:p>
        </p:txBody>
      </p:sp>
      <p:graphicFrame>
        <p:nvGraphicFramePr>
          <p:cNvPr id="13" name="Objec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01695350"/>
              </p:ext>
            </p:extLst>
          </p:nvPr>
        </p:nvGraphicFramePr>
        <p:xfrm>
          <a:off x="684362" y="2494735"/>
          <a:ext cx="4320000" cy="392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9" name="Objec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96791620"/>
              </p:ext>
            </p:extLst>
          </p:nvPr>
        </p:nvGraphicFramePr>
        <p:xfrm>
          <a:off x="5436890" y="2494735"/>
          <a:ext cx="4320000" cy="392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22" name="Text Box 5"/>
          <p:cNvSpPr txBox="1">
            <a:spLocks noChangeArrowheads="1"/>
          </p:cNvSpPr>
          <p:nvPr/>
        </p:nvSpPr>
        <p:spPr bwMode="auto">
          <a:xfrm>
            <a:off x="5292874" y="1599967"/>
            <a:ext cx="3332741" cy="2762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80018" tIns="45725" rIns="180018" bIns="45725"/>
          <a:lstStyle>
            <a:defPPr>
              <a:defRPr lang="pl-PL"/>
            </a:defPPr>
            <a:lvl1pPr>
              <a:defRPr sz="1200" b="1"/>
            </a:lvl1pPr>
          </a:lstStyle>
          <a:p>
            <a:r>
              <a:rPr lang="pl-PL" dirty="0"/>
              <a:t>Czy urzędnik podczas wyjaśniania przedstawionej sprawy wydał kartę informacyjną?</a:t>
            </a:r>
          </a:p>
        </p:txBody>
      </p:sp>
      <p:sp>
        <p:nvSpPr>
          <p:cNvPr id="26" name="Rectangle 4"/>
          <p:cNvSpPr>
            <a:spLocks noChangeArrowheads="1"/>
          </p:cNvSpPr>
          <p:nvPr/>
        </p:nvSpPr>
        <p:spPr bwMode="auto">
          <a:xfrm>
            <a:off x="614469" y="1599967"/>
            <a:ext cx="3958325" cy="46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80018" tIns="45725" rIns="180018" bIns="45725">
            <a:spAutoFit/>
          </a:bodyPr>
          <a:lstStyle/>
          <a:p>
            <a:r>
              <a:rPr lang="pl-PL" sz="1200" b="1" dirty="0"/>
              <a:t>Czy urzędnik podczas wyjaśniania przedstawionej przez Ciebie sprawy...?</a:t>
            </a:r>
          </a:p>
        </p:txBody>
      </p:sp>
      <p:graphicFrame>
        <p:nvGraphicFramePr>
          <p:cNvPr id="27" name="Tabela 2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65831772"/>
              </p:ext>
            </p:extLst>
          </p:nvPr>
        </p:nvGraphicFramePr>
        <p:xfrm>
          <a:off x="36290" y="2422130"/>
          <a:ext cx="1800000" cy="395881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800000"/>
              </a:tblGrid>
              <a:tr h="864000">
                <a:tc>
                  <a:txBody>
                    <a:bodyPr/>
                    <a:lstStyle/>
                    <a:p>
                      <a:pPr algn="ctr" fontAlgn="b"/>
                      <a:r>
                        <a:rPr lang="pl-PL" sz="1200" b="1" i="0" u="none" strike="noStrike" kern="1200" baseline="0" dirty="0">
                          <a:solidFill>
                            <a:srgbClr val="808285">
                              <a:lumMod val="50000"/>
                            </a:srgbClr>
                          </a:solidFill>
                          <a:latin typeface="Arial"/>
                          <a:ea typeface="Arial"/>
                          <a:cs typeface="Arial"/>
                        </a:rPr>
                        <a:t>Wyjaśniał sprawę </a:t>
                      </a:r>
                      <a:r>
                        <a:rPr lang="pl-PL" sz="1200" b="1" i="0" u="none" strike="noStrike" kern="1200" baseline="0" dirty="0" smtClean="0">
                          <a:solidFill>
                            <a:srgbClr val="808285">
                              <a:lumMod val="50000"/>
                            </a:srgbClr>
                          </a:solidFill>
                          <a:latin typeface="Arial"/>
                          <a:ea typeface="Arial"/>
                          <a:cs typeface="Arial"/>
                        </a:rPr>
                        <a:t/>
                      </a:r>
                      <a:br>
                        <a:rPr lang="pl-PL" sz="1200" b="1" i="0" u="none" strike="noStrike" kern="1200" baseline="0" dirty="0" smtClean="0">
                          <a:solidFill>
                            <a:srgbClr val="808285">
                              <a:lumMod val="50000"/>
                            </a:srgbClr>
                          </a:solidFill>
                          <a:latin typeface="Arial"/>
                          <a:ea typeface="Arial"/>
                          <a:cs typeface="Arial"/>
                        </a:rPr>
                      </a:br>
                      <a:r>
                        <a:rPr lang="pl-PL" sz="1200" b="1" i="0" u="none" strike="noStrike" kern="1200" baseline="0" dirty="0" smtClean="0">
                          <a:solidFill>
                            <a:srgbClr val="808285">
                              <a:lumMod val="50000"/>
                            </a:srgbClr>
                          </a:solidFill>
                          <a:latin typeface="Arial"/>
                          <a:ea typeface="Arial"/>
                          <a:cs typeface="Arial"/>
                        </a:rPr>
                        <a:t>„</a:t>
                      </a:r>
                      <a:r>
                        <a:rPr lang="pl-PL" sz="1200" b="1" i="0" u="none" strike="noStrike" kern="1200" baseline="0" dirty="0">
                          <a:solidFill>
                            <a:srgbClr val="808285">
                              <a:lumMod val="50000"/>
                            </a:srgbClr>
                          </a:solidFill>
                          <a:latin typeface="Arial"/>
                          <a:ea typeface="Arial"/>
                          <a:cs typeface="Arial"/>
                        </a:rPr>
                        <a:t>z głowy”</a:t>
                      </a:r>
                    </a:p>
                  </a:txBody>
                  <a:tcPr marL="9319" marR="9319" marT="9319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792000">
                <a:tc>
                  <a:txBody>
                    <a:bodyPr/>
                    <a:lstStyle/>
                    <a:p>
                      <a:pPr algn="ctr" fontAlgn="b"/>
                      <a:r>
                        <a:rPr lang="pl-PL" sz="1200" b="1" i="0" u="none" strike="noStrike" kern="1200" baseline="0" dirty="0">
                          <a:solidFill>
                            <a:srgbClr val="808285">
                              <a:lumMod val="50000"/>
                            </a:srgbClr>
                          </a:solidFill>
                          <a:latin typeface="Arial"/>
                          <a:ea typeface="Arial"/>
                          <a:cs typeface="Arial"/>
                        </a:rPr>
                        <a:t>Posługiwał się papierowymi kartami informacyjnymi</a:t>
                      </a:r>
                    </a:p>
                  </a:txBody>
                  <a:tcPr marL="9319" marR="9319" marT="9319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792000">
                <a:tc>
                  <a:txBody>
                    <a:bodyPr/>
                    <a:lstStyle/>
                    <a:p>
                      <a:pPr algn="ctr" fontAlgn="b"/>
                      <a:r>
                        <a:rPr lang="pl-PL" sz="1200" b="1" i="0" u="none" strike="noStrike" kern="1200" baseline="0" dirty="0">
                          <a:solidFill>
                            <a:srgbClr val="808285">
                              <a:lumMod val="50000"/>
                            </a:srgbClr>
                          </a:solidFill>
                          <a:latin typeface="Arial"/>
                          <a:ea typeface="Arial"/>
                          <a:cs typeface="Arial"/>
                        </a:rPr>
                        <a:t>Posługiwał się komputerem</a:t>
                      </a:r>
                    </a:p>
                  </a:txBody>
                  <a:tcPr marL="9319" marR="9319" marT="9319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754814">
                <a:tc>
                  <a:txBody>
                    <a:bodyPr/>
                    <a:lstStyle/>
                    <a:p>
                      <a:pPr algn="ctr" fontAlgn="b"/>
                      <a:r>
                        <a:rPr lang="pl-PL" sz="1200" b="1" i="0" u="none" strike="noStrike" kern="1200" baseline="0" dirty="0">
                          <a:solidFill>
                            <a:srgbClr val="808285">
                              <a:lumMod val="50000"/>
                            </a:srgbClr>
                          </a:solidFill>
                          <a:latin typeface="Arial"/>
                          <a:ea typeface="Arial"/>
                          <a:cs typeface="Arial"/>
                        </a:rPr>
                        <a:t>Korzystał z pomocy innych urzędników</a:t>
                      </a:r>
                    </a:p>
                  </a:txBody>
                  <a:tcPr marL="9319" marR="9319" marT="9319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756000">
                <a:tc>
                  <a:txBody>
                    <a:bodyPr/>
                    <a:lstStyle/>
                    <a:p>
                      <a:pPr algn="ctr" fontAlgn="b"/>
                      <a:endParaRPr lang="pl-PL" sz="1200" b="1" i="0" u="none" strike="noStrike" kern="1200" baseline="0" dirty="0">
                        <a:solidFill>
                          <a:srgbClr val="808285">
                            <a:lumMod val="50000"/>
                          </a:srgbClr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9319" marR="9319" marT="9319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29" name="Tabela 2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99703994"/>
              </p:ext>
            </p:extLst>
          </p:nvPr>
        </p:nvGraphicFramePr>
        <p:xfrm>
          <a:off x="4652906" y="2422130"/>
          <a:ext cx="1800000" cy="320730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800000"/>
              </a:tblGrid>
              <a:tr h="864000">
                <a:tc>
                  <a:txBody>
                    <a:bodyPr/>
                    <a:lstStyle/>
                    <a:p>
                      <a:pPr algn="ctr" fontAlgn="b"/>
                      <a:r>
                        <a:rPr lang="pl-PL" sz="1200" b="1" i="0" u="none" strike="noStrike" kern="1200" baseline="0" dirty="0">
                          <a:solidFill>
                            <a:srgbClr val="808285">
                              <a:lumMod val="50000"/>
                            </a:srgbClr>
                          </a:solidFill>
                          <a:latin typeface="Arial"/>
                          <a:ea typeface="Arial"/>
                          <a:cs typeface="Arial"/>
                        </a:rPr>
                        <a:t> Dał Ci kartę informacyjną</a:t>
                      </a:r>
                    </a:p>
                  </a:txBody>
                  <a:tcPr marL="8199" marR="8199" marT="8199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792000">
                <a:tc>
                  <a:txBody>
                    <a:bodyPr/>
                    <a:lstStyle/>
                    <a:p>
                      <a:pPr algn="ctr" fontAlgn="b"/>
                      <a:r>
                        <a:rPr lang="pl-PL" sz="1200" b="1" i="0" u="none" strike="noStrike" kern="1200" baseline="0" dirty="0">
                          <a:solidFill>
                            <a:srgbClr val="808285">
                              <a:lumMod val="50000"/>
                            </a:srgbClr>
                          </a:solidFill>
                          <a:latin typeface="Arial"/>
                          <a:ea typeface="Arial"/>
                          <a:cs typeface="Arial"/>
                        </a:rPr>
                        <a:t> Powiedział gdzie możesz znaleźć kartę informacyjną na terenie Urzędu</a:t>
                      </a:r>
                    </a:p>
                  </a:txBody>
                  <a:tcPr marL="8199" marR="8199" marT="8199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756000">
                <a:tc>
                  <a:txBody>
                    <a:bodyPr/>
                    <a:lstStyle/>
                    <a:p>
                      <a:pPr algn="ctr" fontAlgn="b"/>
                      <a:r>
                        <a:rPr lang="pl-PL" sz="1200" b="1" i="0" u="none" strike="noStrike" kern="1200" baseline="0" dirty="0">
                          <a:solidFill>
                            <a:srgbClr val="808285">
                              <a:lumMod val="50000"/>
                            </a:srgbClr>
                          </a:solidFill>
                          <a:latin typeface="Arial"/>
                          <a:ea typeface="Arial"/>
                          <a:cs typeface="Arial"/>
                        </a:rPr>
                        <a:t> Powiedział, że taka karta informacyjna jest dostępna na stronie internetowej Urzędu</a:t>
                      </a:r>
                    </a:p>
                  </a:txBody>
                  <a:tcPr marL="8199" marR="8199" marT="8199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795304">
                <a:tc>
                  <a:txBody>
                    <a:bodyPr/>
                    <a:lstStyle/>
                    <a:p>
                      <a:pPr algn="ctr" fontAlgn="b"/>
                      <a:r>
                        <a:rPr lang="pl-PL" sz="1200" b="1" i="0" u="none" strike="noStrike" kern="1200" baseline="0" dirty="0">
                          <a:solidFill>
                            <a:srgbClr val="808285">
                              <a:lumMod val="50000"/>
                            </a:srgbClr>
                          </a:solidFill>
                          <a:latin typeface="Arial"/>
                          <a:ea typeface="Arial"/>
                          <a:cs typeface="Arial"/>
                        </a:rPr>
                        <a:t> Nie wspomniał o karcie informacyjnej</a:t>
                      </a:r>
                    </a:p>
                  </a:txBody>
                  <a:tcPr marL="8199" marR="8199" marT="8199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875737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Wyniki badania</a:t>
            </a:r>
          </a:p>
        </p:txBody>
      </p:sp>
      <p:grpSp>
        <p:nvGrpSpPr>
          <p:cNvPr id="7" name="Grupa 6"/>
          <p:cNvGrpSpPr/>
          <p:nvPr/>
        </p:nvGrpSpPr>
        <p:grpSpPr>
          <a:xfrm>
            <a:off x="0" y="3605014"/>
            <a:ext cx="8382794" cy="2705100"/>
            <a:chOff x="0" y="3605014"/>
            <a:chExt cx="8382794" cy="2705100"/>
          </a:xfrm>
        </p:grpSpPr>
        <p:sp>
          <p:nvSpPr>
            <p:cNvPr id="5" name="Prostokąt 4"/>
            <p:cNvSpPr/>
            <p:nvPr/>
          </p:nvSpPr>
          <p:spPr>
            <a:xfrm>
              <a:off x="0" y="5302042"/>
              <a:ext cx="2628578" cy="360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pic>
          <p:nvPicPr>
            <p:cNvPr id="1026" name="Picture 2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62794" y="3605014"/>
              <a:ext cx="7620000" cy="27051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9" name="Tytuł 1"/>
          <p:cNvSpPr txBox="1">
            <a:spLocks/>
          </p:cNvSpPr>
          <p:nvPr/>
        </p:nvSpPr>
        <p:spPr>
          <a:xfrm>
            <a:off x="1620466" y="1413570"/>
            <a:ext cx="6917258" cy="1938454"/>
          </a:xfrm>
          <a:prstGeom prst="rect">
            <a:avLst/>
          </a:prstGeom>
        </p:spPr>
        <p:txBody>
          <a:bodyPr lIns="0" tIns="0" rIns="0" bIns="122400" anchor="b" anchorCtr="0"/>
          <a:lstStyle>
            <a:lvl1pPr marL="0" indent="0" algn="l" defTabSz="914307" rtl="0" eaLnBrk="1" latinLnBrk="0" hangingPunct="1">
              <a:spcBef>
                <a:spcPct val="0"/>
              </a:spcBef>
              <a:buNone/>
              <a:tabLst>
                <a:tab pos="2066925" algn="l"/>
              </a:tabLst>
              <a:defRPr sz="3800" b="1" kern="1200" cap="all" baseline="0">
                <a:solidFill>
                  <a:srgbClr val="808285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pl-PL" dirty="0" smtClean="0"/>
              <a:t>Urzędnik: </a:t>
            </a:r>
            <a:br>
              <a:rPr lang="pl-PL" dirty="0" smtClean="0"/>
            </a:br>
            <a:r>
              <a:rPr lang="pl-PL" dirty="0" smtClean="0"/>
              <a:t>sposób załatwienia przedstawionej </a:t>
            </a:r>
            <a:r>
              <a:rPr lang="pl-PL" dirty="0"/>
              <a:t>sprawy</a:t>
            </a:r>
          </a:p>
        </p:txBody>
      </p:sp>
    </p:spTree>
    <p:extLst>
      <p:ext uri="{BB962C8B-B14F-4D97-AF65-F5344CB8AC3E}">
        <p14:creationId xmlns:p14="http://schemas.microsoft.com/office/powerpoint/2010/main" val="1279012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upa 8"/>
          <p:cNvGrpSpPr/>
          <p:nvPr/>
        </p:nvGrpSpPr>
        <p:grpSpPr>
          <a:xfrm>
            <a:off x="767594" y="2061642"/>
            <a:ext cx="7610400" cy="1054218"/>
            <a:chOff x="757332" y="5363944"/>
            <a:chExt cx="7610400" cy="1054218"/>
          </a:xfrm>
        </p:grpSpPr>
        <p:graphicFrame>
          <p:nvGraphicFramePr>
            <p:cNvPr id="15" name="Object 17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429231379"/>
                </p:ext>
              </p:extLst>
            </p:nvPr>
          </p:nvGraphicFramePr>
          <p:xfrm>
            <a:off x="757428" y="5363944"/>
            <a:ext cx="7610209" cy="104958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2"/>
            </a:graphicData>
          </a:graphic>
        </p:graphicFrame>
        <p:sp>
          <p:nvSpPr>
            <p:cNvPr id="3" name="Prostokąt 2"/>
            <p:cNvSpPr/>
            <p:nvPr/>
          </p:nvSpPr>
          <p:spPr>
            <a:xfrm>
              <a:off x="757332" y="5806058"/>
              <a:ext cx="7610400" cy="612104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</p:grp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151A6-84C7-44BA-AC10-1A12A5B61C25}" type="slidenum">
              <a:rPr lang="pl-PL" smtClean="0"/>
              <a:t>24</a:t>
            </a:fld>
            <a:endParaRPr lang="pl-PL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sz="4200" b="1" dirty="0" smtClean="0"/>
              <a:t>Urząd Dzielnicy Ursus</a:t>
            </a:r>
            <a:br>
              <a:rPr lang="pl-PL" sz="4200" b="1" dirty="0" smtClean="0"/>
            </a:br>
            <a:r>
              <a:rPr lang="pl-PL" sz="3100" b="1" dirty="0">
                <a:solidFill>
                  <a:schemeClr val="accent5"/>
                </a:solidFill>
              </a:rPr>
              <a:t>U</a:t>
            </a:r>
            <a:r>
              <a:rPr lang="pl-PL" sz="3100" b="1" dirty="0" smtClean="0">
                <a:solidFill>
                  <a:schemeClr val="accent5"/>
                </a:solidFill>
              </a:rPr>
              <a:t>rzędnik: Sposób załatwienia przedstawionej sprawy (1)</a:t>
            </a:r>
            <a:endParaRPr lang="pl-PL" sz="3100" b="1" dirty="0">
              <a:solidFill>
                <a:schemeClr val="accent5"/>
              </a:solidFill>
            </a:endParaRPr>
          </a:p>
        </p:txBody>
      </p:sp>
      <p:sp>
        <p:nvSpPr>
          <p:cNvPr id="11" name="Rectangle 8"/>
          <p:cNvSpPr>
            <a:spLocks noChangeArrowheads="1"/>
          </p:cNvSpPr>
          <p:nvPr/>
        </p:nvSpPr>
        <p:spPr bwMode="auto">
          <a:xfrm>
            <a:off x="252314" y="6418162"/>
            <a:ext cx="2294335" cy="324000"/>
          </a:xfrm>
          <a:prstGeom prst="rect">
            <a:avLst/>
          </a:prstGeom>
          <a:noFill/>
          <a:ln w="9525">
            <a:solidFill>
              <a:srgbClr val="C0C0C0"/>
            </a:solidFill>
            <a:miter lim="800000"/>
            <a:headEnd/>
            <a:tailEnd/>
          </a:ln>
        </p:spPr>
        <p:txBody>
          <a:bodyPr lIns="180018" tIns="45725" rIns="180018" bIns="45725" anchor="ctr"/>
          <a:lstStyle/>
          <a:p>
            <a:pPr algn="ctr">
              <a:lnSpc>
                <a:spcPct val="90000"/>
              </a:lnSpc>
            </a:pPr>
            <a:r>
              <a:rPr lang="pl-PL" sz="1200" dirty="0">
                <a:solidFill>
                  <a:schemeClr val="tx1">
                    <a:lumMod val="50000"/>
                  </a:schemeClr>
                </a:solidFill>
              </a:rPr>
              <a:t>Odsetek odpowiedzi „TAK”</a:t>
            </a:r>
            <a:endParaRPr lang="en-GB" sz="1200" dirty="0">
              <a:solidFill>
                <a:schemeClr val="tx1">
                  <a:lumMod val="50000"/>
                </a:schemeClr>
              </a:solidFill>
            </a:endParaRPr>
          </a:p>
        </p:txBody>
      </p:sp>
      <p:sp>
        <p:nvSpPr>
          <p:cNvPr id="12" name="Rectangle 4"/>
          <p:cNvSpPr>
            <a:spLocks noChangeArrowheads="1"/>
          </p:cNvSpPr>
          <p:nvPr/>
        </p:nvSpPr>
        <p:spPr bwMode="auto">
          <a:xfrm>
            <a:off x="614469" y="1756771"/>
            <a:ext cx="4678405" cy="3048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80018" tIns="45725" rIns="180018" bIns="45725"/>
          <a:lstStyle/>
          <a:p>
            <a:r>
              <a:rPr lang="pl-PL" sz="1200" b="1" dirty="0" smtClean="0"/>
              <a:t>Sprawy, o których urzędnik poinformował sam (</a:t>
            </a:r>
            <a:r>
              <a:rPr lang="pl-PL" sz="1200" b="1" u="sng" dirty="0" smtClean="0"/>
              <a:t>bez dopytywania</a:t>
            </a:r>
            <a:r>
              <a:rPr lang="pl-PL" sz="1200" b="1" dirty="0" smtClean="0"/>
              <a:t>)</a:t>
            </a:r>
            <a:endParaRPr lang="pl-PL" sz="1200" b="1" dirty="0"/>
          </a:p>
        </p:txBody>
      </p:sp>
      <p:graphicFrame>
        <p:nvGraphicFramePr>
          <p:cNvPr id="13" name="Objec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62238392"/>
              </p:ext>
            </p:extLst>
          </p:nvPr>
        </p:nvGraphicFramePr>
        <p:xfrm>
          <a:off x="614469" y="2422082"/>
          <a:ext cx="7557812" cy="392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3792470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upa 8"/>
          <p:cNvGrpSpPr/>
          <p:nvPr/>
        </p:nvGrpSpPr>
        <p:grpSpPr>
          <a:xfrm>
            <a:off x="119522" y="2231560"/>
            <a:ext cx="4525280" cy="1054218"/>
            <a:chOff x="757332" y="5363944"/>
            <a:chExt cx="7610400" cy="1054218"/>
          </a:xfrm>
        </p:grpSpPr>
        <p:graphicFrame>
          <p:nvGraphicFramePr>
            <p:cNvPr id="15" name="Object 17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318655444"/>
                </p:ext>
              </p:extLst>
            </p:nvPr>
          </p:nvGraphicFramePr>
          <p:xfrm>
            <a:off x="757428" y="5363944"/>
            <a:ext cx="7610209" cy="104958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2"/>
            </a:graphicData>
          </a:graphic>
        </p:graphicFrame>
        <p:sp>
          <p:nvSpPr>
            <p:cNvPr id="3" name="Prostokąt 2"/>
            <p:cNvSpPr/>
            <p:nvPr/>
          </p:nvSpPr>
          <p:spPr>
            <a:xfrm>
              <a:off x="757332" y="5806058"/>
              <a:ext cx="7610400" cy="612104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</p:grpSp>
      <p:grpSp>
        <p:nvGrpSpPr>
          <p:cNvPr id="23" name="Grupa 22"/>
          <p:cNvGrpSpPr/>
          <p:nvPr/>
        </p:nvGrpSpPr>
        <p:grpSpPr>
          <a:xfrm>
            <a:off x="4140746" y="2231560"/>
            <a:ext cx="4525280" cy="1054218"/>
            <a:chOff x="757332" y="5363944"/>
            <a:chExt cx="7610400" cy="1054218"/>
          </a:xfrm>
        </p:grpSpPr>
        <p:graphicFrame>
          <p:nvGraphicFramePr>
            <p:cNvPr id="24" name="Object 17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05032139"/>
                </p:ext>
              </p:extLst>
            </p:nvPr>
          </p:nvGraphicFramePr>
          <p:xfrm>
            <a:off x="757428" y="5363944"/>
            <a:ext cx="7610209" cy="104958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3"/>
            </a:graphicData>
          </a:graphic>
        </p:graphicFrame>
        <p:sp>
          <p:nvSpPr>
            <p:cNvPr id="25" name="Prostokąt 24"/>
            <p:cNvSpPr/>
            <p:nvPr/>
          </p:nvSpPr>
          <p:spPr>
            <a:xfrm>
              <a:off x="757332" y="5806058"/>
              <a:ext cx="7610400" cy="612104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</p:grp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151A6-84C7-44BA-AC10-1A12A5B61C25}" type="slidenum">
              <a:rPr lang="pl-PL" smtClean="0"/>
              <a:t>25</a:t>
            </a:fld>
            <a:endParaRPr lang="pl-PL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sz="4200" b="1" dirty="0" smtClean="0"/>
              <a:t>Urząd Dzielnicy Ursus</a:t>
            </a:r>
            <a:br>
              <a:rPr lang="pl-PL" sz="4200" b="1" dirty="0" smtClean="0"/>
            </a:br>
            <a:r>
              <a:rPr lang="pl-PL" sz="3100" b="1" dirty="0">
                <a:solidFill>
                  <a:schemeClr val="accent5"/>
                </a:solidFill>
              </a:rPr>
              <a:t>Urzędnik: Sposób załatwienia przedstawionej </a:t>
            </a:r>
            <a:r>
              <a:rPr lang="pl-PL" sz="3100" b="1" dirty="0" smtClean="0">
                <a:solidFill>
                  <a:schemeClr val="accent5"/>
                </a:solidFill>
              </a:rPr>
              <a:t>sprawy (2)</a:t>
            </a:r>
            <a:endParaRPr lang="pl-PL" sz="3100" b="1" dirty="0">
              <a:solidFill>
                <a:schemeClr val="accent5"/>
              </a:solidFill>
            </a:endParaRPr>
          </a:p>
        </p:txBody>
      </p:sp>
      <p:graphicFrame>
        <p:nvGraphicFramePr>
          <p:cNvPr id="13" name="Objec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17055091"/>
              </p:ext>
            </p:extLst>
          </p:nvPr>
        </p:nvGraphicFramePr>
        <p:xfrm>
          <a:off x="972874" y="2494735"/>
          <a:ext cx="4320000" cy="313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7" name="Tabela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49549732"/>
              </p:ext>
            </p:extLst>
          </p:nvPr>
        </p:nvGraphicFramePr>
        <p:xfrm>
          <a:off x="180306" y="2422130"/>
          <a:ext cx="1800000" cy="32760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800000"/>
              </a:tblGrid>
              <a:tr h="828000">
                <a:tc>
                  <a:txBody>
                    <a:bodyPr/>
                    <a:lstStyle/>
                    <a:p>
                      <a:pPr algn="ctr" fontAlgn="b">
                        <a:defRPr sz="1200" b="1" i="0" u="none" strike="noStrike" kern="1200" baseline="0">
                          <a:solidFill>
                            <a:srgbClr val="808285">
                              <a:lumMod val="50000"/>
                            </a:srgbClr>
                          </a:solidFill>
                          <a:latin typeface="Arial"/>
                          <a:ea typeface="Arial"/>
                          <a:cs typeface="Arial"/>
                        </a:defRPr>
                      </a:pPr>
                      <a:r>
                        <a:rPr lang="pl-PL" sz="1200" b="1" i="0" u="none" strike="noStrike" kern="1200" baseline="0" dirty="0">
                          <a:solidFill>
                            <a:srgbClr val="808285">
                              <a:lumMod val="50000"/>
                            </a:srgbClr>
                          </a:solidFill>
                          <a:latin typeface="Arial"/>
                          <a:ea typeface="Arial"/>
                          <a:cs typeface="Arial"/>
                        </a:rPr>
                        <a:t>Poinformował mnie </a:t>
                      </a:r>
                      <a:r>
                        <a:rPr lang="pl-PL" sz="1200" b="1" i="0" u="none" strike="noStrike" kern="1200" baseline="0" dirty="0" smtClean="0">
                          <a:solidFill>
                            <a:srgbClr val="808285">
                              <a:lumMod val="50000"/>
                            </a:srgbClr>
                          </a:solidFill>
                          <a:latin typeface="Arial"/>
                          <a:ea typeface="Arial"/>
                          <a:cs typeface="Arial"/>
                        </a:rPr>
                        <a:t/>
                      </a:r>
                      <a:br>
                        <a:rPr lang="pl-PL" sz="1200" b="1" i="0" u="none" strike="noStrike" kern="1200" baseline="0" dirty="0" smtClean="0">
                          <a:solidFill>
                            <a:srgbClr val="808285">
                              <a:lumMod val="50000"/>
                            </a:srgbClr>
                          </a:solidFill>
                          <a:latin typeface="Arial"/>
                          <a:ea typeface="Arial"/>
                          <a:cs typeface="Arial"/>
                        </a:rPr>
                      </a:br>
                      <a:r>
                        <a:rPr lang="pl-PL" sz="1200" b="1" i="0" u="none" strike="noStrike" kern="1200" baseline="0" dirty="0" smtClean="0">
                          <a:solidFill>
                            <a:srgbClr val="808285">
                              <a:lumMod val="50000"/>
                            </a:srgbClr>
                          </a:solidFill>
                          <a:latin typeface="Arial"/>
                          <a:ea typeface="Arial"/>
                          <a:cs typeface="Arial"/>
                        </a:rPr>
                        <a:t>o </a:t>
                      </a:r>
                      <a:r>
                        <a:rPr lang="pl-PL" sz="1200" b="1" i="0" u="none" strike="noStrike" kern="1200" baseline="0" dirty="0">
                          <a:solidFill>
                            <a:srgbClr val="808285">
                              <a:lumMod val="50000"/>
                            </a:srgbClr>
                          </a:solidFill>
                          <a:latin typeface="Arial"/>
                          <a:ea typeface="Arial"/>
                          <a:cs typeface="Arial"/>
                        </a:rPr>
                        <a:t>braku opłat </a:t>
                      </a:r>
                    </a:p>
                  </a:txBody>
                  <a:tcPr marL="6902" marR="6902" marT="6902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828000">
                <a:tc>
                  <a:txBody>
                    <a:bodyPr/>
                    <a:lstStyle/>
                    <a:p>
                      <a:pPr algn="ctr" fontAlgn="b">
                        <a:defRPr sz="1200" b="1" i="0" u="none" strike="noStrike" kern="1200" baseline="0">
                          <a:solidFill>
                            <a:srgbClr val="808285">
                              <a:lumMod val="50000"/>
                            </a:srgbClr>
                          </a:solidFill>
                          <a:latin typeface="Arial"/>
                          <a:ea typeface="Arial"/>
                          <a:cs typeface="Arial"/>
                        </a:defRPr>
                      </a:pPr>
                      <a:r>
                        <a:rPr lang="pl-PL" sz="1200" b="1" i="0" u="none" strike="noStrike" kern="1200" baseline="0" dirty="0">
                          <a:solidFill>
                            <a:srgbClr val="808285">
                              <a:lumMod val="50000"/>
                            </a:srgbClr>
                          </a:solidFill>
                          <a:latin typeface="Arial"/>
                          <a:ea typeface="Arial"/>
                          <a:cs typeface="Arial"/>
                        </a:rPr>
                        <a:t>Podał sumę nie wchodząc </a:t>
                      </a:r>
                      <a:r>
                        <a:rPr lang="pl-PL" sz="1200" b="1" i="0" u="none" strike="noStrike" kern="1200" baseline="0" dirty="0" smtClean="0">
                          <a:solidFill>
                            <a:srgbClr val="808285">
                              <a:lumMod val="50000"/>
                            </a:srgbClr>
                          </a:solidFill>
                          <a:latin typeface="Arial"/>
                          <a:ea typeface="Arial"/>
                          <a:cs typeface="Arial"/>
                        </a:rPr>
                        <a:t/>
                      </a:r>
                      <a:br>
                        <a:rPr lang="pl-PL" sz="1200" b="1" i="0" u="none" strike="noStrike" kern="1200" baseline="0" dirty="0" smtClean="0">
                          <a:solidFill>
                            <a:srgbClr val="808285">
                              <a:lumMod val="50000"/>
                            </a:srgbClr>
                          </a:solidFill>
                          <a:latin typeface="Arial"/>
                          <a:ea typeface="Arial"/>
                          <a:cs typeface="Arial"/>
                        </a:rPr>
                      </a:br>
                      <a:r>
                        <a:rPr lang="pl-PL" sz="1200" b="1" i="0" u="none" strike="noStrike" kern="1200" baseline="0" dirty="0" smtClean="0">
                          <a:solidFill>
                            <a:srgbClr val="808285">
                              <a:lumMod val="50000"/>
                            </a:srgbClr>
                          </a:solidFill>
                          <a:latin typeface="Arial"/>
                          <a:ea typeface="Arial"/>
                          <a:cs typeface="Arial"/>
                        </a:rPr>
                        <a:t>w </a:t>
                      </a:r>
                      <a:r>
                        <a:rPr lang="pl-PL" sz="1200" b="1" i="0" u="none" strike="noStrike" kern="1200" baseline="0" dirty="0">
                          <a:solidFill>
                            <a:srgbClr val="808285">
                              <a:lumMod val="50000"/>
                            </a:srgbClr>
                          </a:solidFill>
                          <a:latin typeface="Arial"/>
                          <a:ea typeface="Arial"/>
                          <a:cs typeface="Arial"/>
                        </a:rPr>
                        <a:t>szczegóły </a:t>
                      </a:r>
                    </a:p>
                  </a:txBody>
                  <a:tcPr marL="6902" marR="6902" marT="6902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756000">
                <a:tc>
                  <a:txBody>
                    <a:bodyPr/>
                    <a:lstStyle/>
                    <a:p>
                      <a:pPr algn="ctr" fontAlgn="b">
                        <a:defRPr sz="1200" b="1" i="0" u="none" strike="noStrike" kern="1200" baseline="0">
                          <a:solidFill>
                            <a:srgbClr val="808285">
                              <a:lumMod val="50000"/>
                            </a:srgbClr>
                          </a:solidFill>
                          <a:latin typeface="Arial"/>
                          <a:ea typeface="Arial"/>
                          <a:cs typeface="Arial"/>
                        </a:defRPr>
                      </a:pPr>
                      <a:r>
                        <a:rPr lang="pl-PL" sz="1200" b="1" i="0" u="none" strike="noStrike" kern="1200" baseline="0" dirty="0">
                          <a:solidFill>
                            <a:srgbClr val="808285">
                              <a:lumMod val="50000"/>
                            </a:srgbClr>
                          </a:solidFill>
                          <a:latin typeface="Arial"/>
                          <a:ea typeface="Arial"/>
                          <a:cs typeface="Arial"/>
                        </a:rPr>
                        <a:t>Nie podał sumy tylko podawał wysokość poszczególnych opłat </a:t>
                      </a:r>
                    </a:p>
                  </a:txBody>
                  <a:tcPr marL="6902" marR="6902" marT="6902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864000">
                <a:tc>
                  <a:txBody>
                    <a:bodyPr/>
                    <a:lstStyle/>
                    <a:p>
                      <a:pPr algn="ctr" fontAlgn="b">
                        <a:defRPr sz="1200" b="1" i="0" u="none" strike="noStrike" kern="1200" baseline="0">
                          <a:solidFill>
                            <a:srgbClr val="808285">
                              <a:lumMod val="50000"/>
                            </a:srgbClr>
                          </a:solidFill>
                          <a:latin typeface="Arial"/>
                          <a:ea typeface="Arial"/>
                          <a:cs typeface="Arial"/>
                        </a:defRPr>
                      </a:pPr>
                      <a:r>
                        <a:rPr lang="pl-PL" sz="1200" b="1" i="0" u="none" strike="noStrike" kern="1200" baseline="0" dirty="0">
                          <a:solidFill>
                            <a:srgbClr val="808285">
                              <a:lumMod val="50000"/>
                            </a:srgbClr>
                          </a:solidFill>
                          <a:latin typeface="Arial"/>
                          <a:ea typeface="Arial"/>
                          <a:cs typeface="Arial"/>
                        </a:rPr>
                        <a:t>Nie podał mi spontanicznie żadnej informacji na temat opłat\braku opłat </a:t>
                      </a:r>
                    </a:p>
                  </a:txBody>
                  <a:tcPr marL="6902" marR="6902" marT="6902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9" name="Objec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35568326"/>
              </p:ext>
            </p:extLst>
          </p:nvPr>
        </p:nvGraphicFramePr>
        <p:xfrm>
          <a:off x="5029215" y="2494735"/>
          <a:ext cx="4320000" cy="392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20" name="Tabela 1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9205023"/>
              </p:ext>
            </p:extLst>
          </p:nvPr>
        </p:nvGraphicFramePr>
        <p:xfrm>
          <a:off x="4212754" y="2422130"/>
          <a:ext cx="1800000" cy="24120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800000"/>
              </a:tblGrid>
              <a:tr h="828000">
                <a:tc>
                  <a:txBody>
                    <a:bodyPr/>
                    <a:lstStyle/>
                    <a:p>
                      <a:pPr algn="ctr" fontAlgn="b">
                        <a:defRPr sz="1200" b="1" i="0" u="none" strike="noStrike" kern="1200" baseline="0">
                          <a:solidFill>
                            <a:srgbClr val="808285">
                              <a:lumMod val="50000"/>
                            </a:srgbClr>
                          </a:solidFill>
                          <a:latin typeface="Arial"/>
                          <a:ea typeface="Arial"/>
                          <a:cs typeface="Arial"/>
                        </a:defRPr>
                      </a:pPr>
                      <a:r>
                        <a:rPr lang="pl-PL" sz="1200" b="1" i="0" u="none" strike="noStrike" kern="1200" baseline="0" dirty="0" smtClean="0">
                          <a:solidFill>
                            <a:srgbClr val="808285">
                              <a:lumMod val="50000"/>
                            </a:srgbClr>
                          </a:solidFill>
                          <a:latin typeface="Arial"/>
                          <a:ea typeface="Arial"/>
                          <a:cs typeface="Arial"/>
                        </a:rPr>
                        <a:t>Poinformował, że wymienił wszystkie opłaty</a:t>
                      </a:r>
                      <a:endParaRPr lang="pl-PL" sz="1200" b="1" i="0" u="none" strike="noStrike" kern="1200" baseline="0" dirty="0">
                        <a:solidFill>
                          <a:srgbClr val="808285">
                            <a:lumMod val="50000"/>
                          </a:srgbClr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6902" marR="6902" marT="6902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828000">
                <a:tc>
                  <a:txBody>
                    <a:bodyPr/>
                    <a:lstStyle/>
                    <a:p>
                      <a:pPr algn="ctr" fontAlgn="b">
                        <a:defRPr sz="1200" b="1" i="0" u="none" strike="noStrike" kern="1200" baseline="0">
                          <a:solidFill>
                            <a:srgbClr val="808285">
                              <a:lumMod val="50000"/>
                            </a:srgbClr>
                          </a:solidFill>
                          <a:latin typeface="Arial"/>
                          <a:ea typeface="Arial"/>
                          <a:cs typeface="Arial"/>
                        </a:defRPr>
                      </a:pPr>
                      <a:r>
                        <a:rPr lang="pl-PL" sz="1200" b="1" i="0" u="none" strike="noStrike" kern="1200" baseline="0" dirty="0" smtClean="0">
                          <a:solidFill>
                            <a:srgbClr val="808285">
                              <a:lumMod val="50000"/>
                            </a:srgbClr>
                          </a:solidFill>
                          <a:latin typeface="Arial"/>
                          <a:ea typeface="Arial"/>
                          <a:cs typeface="Arial"/>
                        </a:rPr>
                        <a:t>Poinformował o opłatach, których nie wymienił wcześniej</a:t>
                      </a:r>
                      <a:endParaRPr lang="pl-PL" sz="1200" b="1" i="0" u="none" strike="noStrike" kern="1200" baseline="0" dirty="0">
                        <a:solidFill>
                          <a:srgbClr val="808285">
                            <a:lumMod val="50000"/>
                          </a:srgbClr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6902" marR="6902" marT="6902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756000">
                <a:tc>
                  <a:txBody>
                    <a:bodyPr/>
                    <a:lstStyle/>
                    <a:p>
                      <a:pPr algn="ctr" fontAlgn="b">
                        <a:defRPr sz="1200" b="1" i="0" u="none" strike="noStrike" kern="1200" baseline="0">
                          <a:solidFill>
                            <a:srgbClr val="808285">
                              <a:lumMod val="50000"/>
                            </a:srgbClr>
                          </a:solidFill>
                          <a:latin typeface="Arial"/>
                          <a:ea typeface="Arial"/>
                          <a:cs typeface="Arial"/>
                        </a:defRPr>
                      </a:pPr>
                      <a:r>
                        <a:rPr lang="pl-PL" sz="1200" b="1" i="0" u="none" strike="noStrike" kern="1200" baseline="0" dirty="0" smtClean="0">
                          <a:solidFill>
                            <a:srgbClr val="808285">
                              <a:lumMod val="50000"/>
                            </a:srgbClr>
                          </a:solidFill>
                          <a:latin typeface="Arial"/>
                          <a:ea typeface="Arial"/>
                          <a:cs typeface="Arial"/>
                        </a:rPr>
                        <a:t>Nie odpowiedział na pytanie</a:t>
                      </a:r>
                      <a:endParaRPr lang="pl-PL" sz="1200" b="1" i="0" u="none" strike="noStrike" kern="1200" baseline="0" dirty="0">
                        <a:solidFill>
                          <a:srgbClr val="808285">
                            <a:lumMod val="50000"/>
                          </a:srgbClr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6902" marR="6902" marT="6902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2" name="Text Box 5"/>
          <p:cNvSpPr txBox="1">
            <a:spLocks noChangeArrowheads="1"/>
          </p:cNvSpPr>
          <p:nvPr/>
        </p:nvSpPr>
        <p:spPr bwMode="auto">
          <a:xfrm>
            <a:off x="5292874" y="1446659"/>
            <a:ext cx="3332741" cy="2762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80018" tIns="45725" rIns="180018" bIns="45725"/>
          <a:lstStyle>
            <a:defPPr>
              <a:defRPr lang="pl-PL"/>
            </a:defPPr>
            <a:lvl1pPr>
              <a:defRPr sz="1200" b="1"/>
            </a:lvl1pPr>
          </a:lstStyle>
          <a:p>
            <a:r>
              <a:rPr lang="pl-PL" dirty="0"/>
              <a:t>Czy </a:t>
            </a:r>
            <a:r>
              <a:rPr lang="pl-PL" u="sng" dirty="0" smtClean="0"/>
              <a:t>po dopytaniu</a:t>
            </a:r>
            <a:r>
              <a:rPr lang="pl-PL" dirty="0" smtClean="0"/>
              <a:t> urzędnik</a:t>
            </a:r>
            <a:r>
              <a:rPr lang="pl-PL" dirty="0"/>
              <a:t>... </a:t>
            </a:r>
          </a:p>
        </p:txBody>
      </p:sp>
      <p:sp>
        <p:nvSpPr>
          <p:cNvPr id="26" name="Rectangle 4"/>
          <p:cNvSpPr>
            <a:spLocks noChangeArrowheads="1"/>
          </p:cNvSpPr>
          <p:nvPr/>
        </p:nvSpPr>
        <p:spPr bwMode="auto">
          <a:xfrm>
            <a:off x="614469" y="1446659"/>
            <a:ext cx="4750413" cy="8310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80018" tIns="45725" rIns="180018" bIns="45725">
            <a:spAutoFit/>
          </a:bodyPr>
          <a:lstStyle/>
          <a:p>
            <a:r>
              <a:rPr lang="pl-PL" sz="1200" b="1" dirty="0"/>
              <a:t>W jaki sposób urzędnik </a:t>
            </a:r>
            <a:r>
              <a:rPr lang="pl-PL" sz="1200" b="1" u="sng" dirty="0" smtClean="0"/>
              <a:t>spontanicznie</a:t>
            </a:r>
            <a:r>
              <a:rPr lang="pl-PL" sz="1200" b="1" dirty="0" smtClean="0"/>
              <a:t>, </a:t>
            </a:r>
            <a:r>
              <a:rPr lang="pl-PL" sz="1200" b="1" dirty="0"/>
              <a:t>bez Twojego </a:t>
            </a:r>
            <a:r>
              <a:rPr lang="pl-PL" sz="1200" b="1" dirty="0" smtClean="0"/>
              <a:t>dopytywania </a:t>
            </a:r>
            <a:r>
              <a:rPr lang="pl-PL" sz="1200" b="1" dirty="0"/>
              <a:t>poinformował Cię o opłatach/braku opłat, </a:t>
            </a:r>
            <a:r>
              <a:rPr lang="pl-PL" sz="1200" b="1" dirty="0" smtClean="0"/>
              <a:t>jakie </a:t>
            </a:r>
            <a:r>
              <a:rPr lang="pl-PL" sz="1200" b="1" dirty="0"/>
              <a:t>są wymagane przy załatwianiu przedstawionej przez Ciebie sprawy? </a:t>
            </a:r>
          </a:p>
        </p:txBody>
      </p:sp>
    </p:spTree>
    <p:extLst>
      <p:ext uri="{BB962C8B-B14F-4D97-AF65-F5344CB8AC3E}">
        <p14:creationId xmlns:p14="http://schemas.microsoft.com/office/powerpoint/2010/main" val="16948056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upa 17"/>
          <p:cNvGrpSpPr/>
          <p:nvPr/>
        </p:nvGrpSpPr>
        <p:grpSpPr>
          <a:xfrm>
            <a:off x="767594" y="2159552"/>
            <a:ext cx="7610400" cy="1054218"/>
            <a:chOff x="757332" y="5363944"/>
            <a:chExt cx="7610400" cy="1054218"/>
          </a:xfrm>
        </p:grpSpPr>
        <p:graphicFrame>
          <p:nvGraphicFramePr>
            <p:cNvPr id="21" name="Object 17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313065726"/>
                </p:ext>
              </p:extLst>
            </p:nvPr>
          </p:nvGraphicFramePr>
          <p:xfrm>
            <a:off x="757428" y="5363944"/>
            <a:ext cx="7610209" cy="104958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2"/>
            </a:graphicData>
          </a:graphic>
        </p:graphicFrame>
        <p:sp>
          <p:nvSpPr>
            <p:cNvPr id="27" name="Prostokąt 26"/>
            <p:cNvSpPr/>
            <p:nvPr/>
          </p:nvSpPr>
          <p:spPr>
            <a:xfrm>
              <a:off x="757332" y="5806058"/>
              <a:ext cx="7610400" cy="612104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</p:grp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151A6-84C7-44BA-AC10-1A12A5B61C25}" type="slidenum">
              <a:rPr lang="pl-PL" smtClean="0"/>
              <a:t>26</a:t>
            </a:fld>
            <a:endParaRPr lang="pl-PL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sz="4200" b="1" dirty="0" smtClean="0"/>
              <a:t>Urząd Dzielnicy Ursus</a:t>
            </a:r>
            <a:br>
              <a:rPr lang="pl-PL" sz="4200" b="1" dirty="0" smtClean="0"/>
            </a:br>
            <a:r>
              <a:rPr lang="pl-PL" sz="3100" b="1" dirty="0">
                <a:solidFill>
                  <a:schemeClr val="accent5"/>
                </a:solidFill>
              </a:rPr>
              <a:t>Urzędnik: Sposób załatwienia przedstawionej </a:t>
            </a:r>
            <a:r>
              <a:rPr lang="pl-PL" sz="3100" b="1" dirty="0" smtClean="0">
                <a:solidFill>
                  <a:schemeClr val="accent5"/>
                </a:solidFill>
              </a:rPr>
              <a:t>sprawy (3)</a:t>
            </a:r>
            <a:endParaRPr lang="pl-PL" sz="3100" b="1" dirty="0">
              <a:solidFill>
                <a:schemeClr val="accent5"/>
              </a:solidFill>
            </a:endParaRPr>
          </a:p>
        </p:txBody>
      </p:sp>
      <p:graphicFrame>
        <p:nvGraphicFramePr>
          <p:cNvPr id="13" name="Objec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22541772"/>
              </p:ext>
            </p:extLst>
          </p:nvPr>
        </p:nvGraphicFramePr>
        <p:xfrm>
          <a:off x="828378" y="2601666"/>
          <a:ext cx="4606397" cy="234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7" name="Tabela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18611807"/>
              </p:ext>
            </p:extLst>
          </p:nvPr>
        </p:nvGraphicFramePr>
        <p:xfrm>
          <a:off x="36290" y="2718499"/>
          <a:ext cx="1872208" cy="207944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872208"/>
              </a:tblGrid>
              <a:tr h="713840">
                <a:tc>
                  <a:txBody>
                    <a:bodyPr/>
                    <a:lstStyle/>
                    <a:p>
                      <a:pPr algn="ctr" fontAlgn="b">
                        <a:defRPr sz="1200" b="1" i="0" u="none" strike="noStrike" kern="1200" baseline="0">
                          <a:solidFill>
                            <a:srgbClr val="808285">
                              <a:lumMod val="50000"/>
                            </a:srgbClr>
                          </a:solidFill>
                          <a:latin typeface="Arial"/>
                          <a:ea typeface="Arial"/>
                          <a:cs typeface="Arial"/>
                        </a:defRPr>
                      </a:pPr>
                      <a:r>
                        <a:rPr lang="pl-PL" sz="1200" b="1" i="0" u="none" strike="noStrike" kern="1200" baseline="0" dirty="0" smtClean="0">
                          <a:solidFill>
                            <a:srgbClr val="808285">
                              <a:lumMod val="50000"/>
                            </a:srgbClr>
                          </a:solidFill>
                          <a:latin typeface="Arial"/>
                          <a:ea typeface="Arial"/>
                          <a:cs typeface="Arial"/>
                        </a:rPr>
                        <a:t>Tak, w kasie</a:t>
                      </a:r>
                      <a:endParaRPr lang="pl-PL" sz="1200" b="1" i="0" u="none" strike="noStrike" kern="1200" baseline="0" dirty="0">
                        <a:solidFill>
                          <a:srgbClr val="808285">
                            <a:lumMod val="50000"/>
                          </a:srgbClr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6902" marR="6902" marT="6902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713840">
                <a:tc>
                  <a:txBody>
                    <a:bodyPr/>
                    <a:lstStyle/>
                    <a:p>
                      <a:pPr algn="ctr" fontAlgn="b">
                        <a:defRPr sz="1200" b="1" i="0" u="none" strike="noStrike" kern="1200" baseline="0">
                          <a:solidFill>
                            <a:srgbClr val="808285">
                              <a:lumMod val="50000"/>
                            </a:srgbClr>
                          </a:solidFill>
                          <a:latin typeface="Arial"/>
                          <a:ea typeface="Arial"/>
                          <a:cs typeface="Arial"/>
                        </a:defRPr>
                      </a:pPr>
                      <a:r>
                        <a:rPr lang="pl-PL" sz="1200" b="1" i="0" u="none" strike="noStrike" kern="1200" baseline="0" dirty="0" smtClean="0">
                          <a:solidFill>
                            <a:srgbClr val="808285">
                              <a:lumMod val="50000"/>
                            </a:srgbClr>
                          </a:solidFill>
                          <a:latin typeface="Arial"/>
                          <a:ea typeface="Arial"/>
                          <a:cs typeface="Arial"/>
                        </a:rPr>
                        <a:t>W ogóle nie poinformował o miejscu uiszczenia opłaty </a:t>
                      </a:r>
                      <a:endParaRPr lang="pl-PL" sz="1200" b="1" i="0" u="none" strike="noStrike" kern="1200" baseline="0" dirty="0">
                        <a:solidFill>
                          <a:srgbClr val="808285">
                            <a:lumMod val="50000"/>
                          </a:srgbClr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6902" marR="6902" marT="6902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651767">
                <a:tc>
                  <a:txBody>
                    <a:bodyPr/>
                    <a:lstStyle/>
                    <a:p>
                      <a:pPr algn="ctr" fontAlgn="b">
                        <a:defRPr sz="1200" b="1" i="0" u="none" strike="noStrike" kern="1200" baseline="0">
                          <a:solidFill>
                            <a:srgbClr val="808285">
                              <a:lumMod val="50000"/>
                            </a:srgbClr>
                          </a:solidFill>
                          <a:latin typeface="Arial"/>
                          <a:ea typeface="Arial"/>
                          <a:cs typeface="Arial"/>
                        </a:defRPr>
                      </a:pPr>
                      <a:r>
                        <a:rPr lang="pl-PL" sz="1200" b="1" i="0" u="none" strike="noStrike" kern="1200" baseline="0" dirty="0" smtClean="0">
                          <a:solidFill>
                            <a:srgbClr val="808285">
                              <a:lumMod val="50000"/>
                            </a:srgbClr>
                          </a:solidFill>
                          <a:latin typeface="Arial"/>
                          <a:ea typeface="Arial"/>
                          <a:cs typeface="Arial"/>
                        </a:rPr>
                        <a:t>Nie dotyczy</a:t>
                      </a:r>
                      <a:endParaRPr lang="pl-PL" sz="1200" b="1" i="0" u="none" strike="noStrike" kern="1200" baseline="0" dirty="0">
                        <a:solidFill>
                          <a:srgbClr val="808285">
                            <a:lumMod val="50000"/>
                          </a:srgbClr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6902" marR="6902" marT="6902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9" name="Objec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92850163"/>
              </p:ext>
            </p:extLst>
          </p:nvPr>
        </p:nvGraphicFramePr>
        <p:xfrm>
          <a:off x="5077330" y="2587562"/>
          <a:ext cx="4320000" cy="2354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20" name="Tabela 1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91915708"/>
              </p:ext>
            </p:extLst>
          </p:nvPr>
        </p:nvGraphicFramePr>
        <p:xfrm>
          <a:off x="4284762" y="2514957"/>
          <a:ext cx="1800000" cy="24120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800000"/>
              </a:tblGrid>
              <a:tr h="828000">
                <a:tc>
                  <a:txBody>
                    <a:bodyPr/>
                    <a:lstStyle/>
                    <a:p>
                      <a:pPr algn="ctr" fontAlgn="b">
                        <a:defRPr sz="1200" b="1" i="0" u="none" strike="noStrike" kern="1200" baseline="0">
                          <a:solidFill>
                            <a:srgbClr val="808285">
                              <a:lumMod val="50000"/>
                            </a:srgbClr>
                          </a:solidFill>
                          <a:latin typeface="Arial"/>
                          <a:ea typeface="Arial"/>
                          <a:cs typeface="Arial"/>
                        </a:defRPr>
                      </a:pPr>
                      <a:r>
                        <a:rPr lang="pl-PL" sz="1200" b="1" i="0" u="none" strike="noStrike" kern="1200" baseline="0" dirty="0" smtClean="0">
                          <a:solidFill>
                            <a:srgbClr val="808285">
                              <a:lumMod val="50000"/>
                            </a:srgbClr>
                          </a:solidFill>
                          <a:latin typeface="Arial"/>
                          <a:ea typeface="Arial"/>
                          <a:cs typeface="Arial"/>
                        </a:rPr>
                        <a:t>Tak, prawidłowo mnie poinformował</a:t>
                      </a:r>
                    </a:p>
                  </a:txBody>
                  <a:tcPr marL="6902" marR="6902" marT="6902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828000">
                <a:tc>
                  <a:txBody>
                    <a:bodyPr/>
                    <a:lstStyle/>
                    <a:p>
                      <a:pPr algn="ctr" fontAlgn="b">
                        <a:defRPr sz="1200" b="1" i="0" u="none" strike="noStrike" kern="1200" baseline="0">
                          <a:solidFill>
                            <a:srgbClr val="808285">
                              <a:lumMod val="50000"/>
                            </a:srgbClr>
                          </a:solidFill>
                          <a:latin typeface="Arial"/>
                          <a:ea typeface="Arial"/>
                          <a:cs typeface="Arial"/>
                        </a:defRPr>
                      </a:pPr>
                      <a:r>
                        <a:rPr lang="pl-PL" sz="1200" b="1" i="0" u="none" strike="noStrike" kern="1200" baseline="0" dirty="0" smtClean="0">
                          <a:solidFill>
                            <a:srgbClr val="808285">
                              <a:lumMod val="50000"/>
                            </a:srgbClr>
                          </a:solidFill>
                          <a:latin typeface="Arial"/>
                          <a:ea typeface="Arial"/>
                          <a:cs typeface="Arial"/>
                        </a:rPr>
                        <a:t>Poinformował mnie </a:t>
                      </a:r>
                    </a:p>
                    <a:p>
                      <a:pPr algn="ctr" fontAlgn="b">
                        <a:defRPr sz="1200" b="1" i="0" u="none" strike="noStrike" kern="1200" baseline="0">
                          <a:solidFill>
                            <a:srgbClr val="808285">
                              <a:lumMod val="50000"/>
                            </a:srgbClr>
                          </a:solidFill>
                          <a:latin typeface="Arial"/>
                          <a:ea typeface="Arial"/>
                          <a:cs typeface="Arial"/>
                        </a:defRPr>
                      </a:pPr>
                      <a:r>
                        <a:rPr lang="pl-PL" sz="1200" b="1" i="0" u="none" strike="noStrike" kern="1200" baseline="0" dirty="0" smtClean="0">
                          <a:solidFill>
                            <a:srgbClr val="808285">
                              <a:lumMod val="50000"/>
                            </a:srgbClr>
                          </a:solidFill>
                          <a:latin typeface="Arial"/>
                          <a:ea typeface="Arial"/>
                          <a:cs typeface="Arial"/>
                        </a:rPr>
                        <a:t>ale nieprawidłowo </a:t>
                      </a:r>
                      <a:endParaRPr lang="pl-PL" sz="1200" b="1" i="0" u="none" strike="noStrike" kern="1200" baseline="0" dirty="0">
                        <a:solidFill>
                          <a:srgbClr val="808285">
                            <a:lumMod val="50000"/>
                          </a:srgbClr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6902" marR="6902" marT="6902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756000">
                <a:tc>
                  <a:txBody>
                    <a:bodyPr/>
                    <a:lstStyle/>
                    <a:p>
                      <a:pPr algn="ctr" fontAlgn="b">
                        <a:defRPr sz="1200" b="1" i="0" u="none" strike="noStrike" kern="1200" baseline="0">
                          <a:solidFill>
                            <a:srgbClr val="808285">
                              <a:lumMod val="50000"/>
                            </a:srgbClr>
                          </a:solidFill>
                          <a:latin typeface="Arial"/>
                          <a:ea typeface="Arial"/>
                          <a:cs typeface="Arial"/>
                        </a:defRPr>
                      </a:pPr>
                      <a:r>
                        <a:rPr lang="pl-PL" sz="1200" b="1" i="0" u="none" strike="noStrike" kern="1200" baseline="0" dirty="0" smtClean="0">
                          <a:solidFill>
                            <a:srgbClr val="808285">
                              <a:lumMod val="50000"/>
                            </a:srgbClr>
                          </a:solidFill>
                          <a:latin typeface="Arial"/>
                          <a:ea typeface="Arial"/>
                          <a:cs typeface="Arial"/>
                        </a:rPr>
                        <a:t>W ogóle mnie nie poinformował</a:t>
                      </a:r>
                      <a:endParaRPr lang="pl-PL" sz="1200" b="1" i="0" u="none" strike="noStrike" kern="1200" baseline="0" dirty="0">
                        <a:solidFill>
                          <a:srgbClr val="808285">
                            <a:lumMod val="50000"/>
                          </a:srgbClr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6902" marR="6902" marT="6902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2" name="Text Box 5"/>
          <p:cNvSpPr txBox="1">
            <a:spLocks noChangeArrowheads="1"/>
          </p:cNvSpPr>
          <p:nvPr/>
        </p:nvSpPr>
        <p:spPr bwMode="auto">
          <a:xfrm>
            <a:off x="5292874" y="1743983"/>
            <a:ext cx="3332741" cy="46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80018" tIns="45725" rIns="180018" bIns="45725"/>
          <a:lstStyle>
            <a:defPPr>
              <a:defRPr lang="pl-PL"/>
            </a:defPPr>
            <a:lvl1pPr>
              <a:defRPr sz="1200" b="1"/>
            </a:lvl1pPr>
          </a:lstStyle>
          <a:p>
            <a:r>
              <a:rPr lang="pl-PL" dirty="0"/>
              <a:t>Czy urzędnik poinformował o terminie odpowiedzi na przedstawioną sprawę? </a:t>
            </a:r>
          </a:p>
        </p:txBody>
      </p:sp>
      <p:sp>
        <p:nvSpPr>
          <p:cNvPr id="26" name="Rectangle 4"/>
          <p:cNvSpPr>
            <a:spLocks noChangeArrowheads="1"/>
          </p:cNvSpPr>
          <p:nvPr/>
        </p:nvSpPr>
        <p:spPr bwMode="auto">
          <a:xfrm>
            <a:off x="614469" y="1743983"/>
            <a:ext cx="3814309" cy="46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80018" tIns="45725" rIns="180018" bIns="45725">
            <a:spAutoFit/>
          </a:bodyPr>
          <a:lstStyle/>
          <a:p>
            <a:r>
              <a:rPr lang="pl-PL" sz="1200" b="1" dirty="0"/>
              <a:t>Czy urzędnik poinformował, gdzie można uiścić opłatę?</a:t>
            </a:r>
          </a:p>
        </p:txBody>
      </p:sp>
    </p:spTree>
    <p:extLst>
      <p:ext uri="{BB962C8B-B14F-4D97-AF65-F5344CB8AC3E}">
        <p14:creationId xmlns:p14="http://schemas.microsoft.com/office/powerpoint/2010/main" val="32976924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151A6-84C7-44BA-AC10-1A12A5B61C25}" type="slidenum">
              <a:rPr lang="pl-PL" smtClean="0"/>
              <a:t>27</a:t>
            </a:fld>
            <a:endParaRPr lang="pl-PL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sz="4200" b="1" dirty="0" smtClean="0"/>
              <a:t>Urząd Dzielnicy Ursus</a:t>
            </a:r>
            <a:br>
              <a:rPr lang="pl-PL" sz="4200" b="1" dirty="0" smtClean="0"/>
            </a:br>
            <a:r>
              <a:rPr lang="pl-PL" sz="3100" b="1" dirty="0" smtClean="0">
                <a:solidFill>
                  <a:schemeClr val="accent5"/>
                </a:solidFill>
              </a:rPr>
              <a:t>Urzędnik: Sposób załatwiania przedstawionej sprawy (4)</a:t>
            </a:r>
            <a:endParaRPr lang="pl-PL" sz="3100" b="1" dirty="0">
              <a:solidFill>
                <a:schemeClr val="accent5"/>
              </a:solidFill>
            </a:endParaRPr>
          </a:p>
        </p:txBody>
      </p:sp>
      <p:graphicFrame>
        <p:nvGraphicFramePr>
          <p:cNvPr id="18" name="Object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94813217"/>
              </p:ext>
            </p:extLst>
          </p:nvPr>
        </p:nvGraphicFramePr>
        <p:xfrm>
          <a:off x="2916611" y="1722597"/>
          <a:ext cx="4793756" cy="32305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9" name="pole tekstowe 6"/>
          <p:cNvSpPr txBox="1">
            <a:spLocks noChangeArrowheads="1"/>
          </p:cNvSpPr>
          <p:nvPr/>
        </p:nvSpPr>
        <p:spPr bwMode="auto">
          <a:xfrm>
            <a:off x="7732325" y="1849282"/>
            <a:ext cx="1200358" cy="1311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49" tIns="45725" rIns="91449" bIns="45725">
            <a:spAutoFit/>
          </a:bodyPr>
          <a:lstStyle/>
          <a:p>
            <a:pPr>
              <a:lnSpc>
                <a:spcPct val="120000"/>
              </a:lnSpc>
            </a:pP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</a:t>
            </a:r>
            <a:r>
              <a:rPr lang="pl-PL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3</a:t>
            </a: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 </a:t>
            </a: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(N=20</a:t>
            </a: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)</a:t>
            </a:r>
            <a:endParaRPr lang="pl-PL" sz="1100" dirty="0" smtClean="0">
              <a:solidFill>
                <a:schemeClr val="tx1">
                  <a:lumMod val="50000"/>
                </a:schemeClr>
              </a:solidFill>
              <a:latin typeface="Arial" charset="0"/>
            </a:endParaRPr>
          </a:p>
          <a:p>
            <a:pPr>
              <a:lnSpc>
                <a:spcPct val="120000"/>
              </a:lnSpc>
            </a:pPr>
            <a:endParaRPr lang="pt-BR" sz="1100" dirty="0">
              <a:solidFill>
                <a:schemeClr val="tx1">
                  <a:lumMod val="50000"/>
                </a:schemeClr>
              </a:solidFill>
              <a:latin typeface="Arial" charset="0"/>
            </a:endParaRPr>
          </a:p>
          <a:p>
            <a:pPr>
              <a:lnSpc>
                <a:spcPct val="120000"/>
              </a:lnSpc>
            </a:pP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2012 </a:t>
            </a: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(</a:t>
            </a: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N=</a:t>
            </a:r>
            <a:r>
              <a:rPr lang="pl-PL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19</a:t>
            </a: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)</a:t>
            </a:r>
            <a:endParaRPr lang="pt-BR" sz="1100" dirty="0">
              <a:solidFill>
                <a:schemeClr val="tx1">
                  <a:lumMod val="50000"/>
                </a:schemeClr>
              </a:solidFill>
              <a:latin typeface="Arial" charset="0"/>
            </a:endParaRPr>
          </a:p>
          <a:p>
            <a:pPr>
              <a:lnSpc>
                <a:spcPct val="120000"/>
              </a:lnSpc>
            </a:pPr>
            <a:endParaRPr lang="pl-PL" sz="1100" dirty="0" smtClean="0">
              <a:solidFill>
                <a:schemeClr val="tx1">
                  <a:lumMod val="50000"/>
                </a:schemeClr>
              </a:solidFill>
              <a:latin typeface="Arial" charset="0"/>
            </a:endParaRPr>
          </a:p>
          <a:p>
            <a:pPr>
              <a:lnSpc>
                <a:spcPct val="120000"/>
              </a:lnSpc>
            </a:pP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2011 </a:t>
            </a: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(</a:t>
            </a: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N=</a:t>
            </a:r>
            <a:r>
              <a:rPr lang="pl-PL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19</a:t>
            </a: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)</a:t>
            </a:r>
            <a:endParaRPr lang="pt-BR" sz="1100" dirty="0">
              <a:solidFill>
                <a:schemeClr val="tx1">
                  <a:lumMod val="50000"/>
                </a:schemeClr>
              </a:solidFill>
              <a:latin typeface="Arial" charset="0"/>
            </a:endParaRPr>
          </a:p>
          <a:p>
            <a:pPr>
              <a:lnSpc>
                <a:spcPct val="120000"/>
              </a:lnSpc>
            </a:pPr>
            <a:endParaRPr lang="pl-PL" sz="1100" dirty="0">
              <a:solidFill>
                <a:schemeClr val="tx1">
                  <a:lumMod val="50000"/>
                </a:schemeClr>
              </a:solidFill>
              <a:latin typeface="Arial" charset="0"/>
            </a:endParaRPr>
          </a:p>
        </p:txBody>
      </p:sp>
      <p:sp>
        <p:nvSpPr>
          <p:cNvPr id="21" name="pole tekstowe 6"/>
          <p:cNvSpPr txBox="1">
            <a:spLocks noChangeArrowheads="1"/>
          </p:cNvSpPr>
          <p:nvPr/>
        </p:nvSpPr>
        <p:spPr bwMode="auto">
          <a:xfrm>
            <a:off x="7732325" y="3414800"/>
            <a:ext cx="1200358" cy="1311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49" tIns="45725" rIns="91449" bIns="45725">
            <a:spAutoFit/>
          </a:bodyPr>
          <a:lstStyle/>
          <a:p>
            <a:pPr>
              <a:lnSpc>
                <a:spcPct val="120000"/>
              </a:lnSpc>
            </a:pP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</a:t>
            </a:r>
            <a:r>
              <a:rPr lang="pl-PL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3</a:t>
            </a: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 (N=20</a:t>
            </a: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)</a:t>
            </a:r>
            <a:endParaRPr lang="pl-PL" sz="1100" dirty="0" smtClean="0">
              <a:solidFill>
                <a:schemeClr val="tx1">
                  <a:lumMod val="50000"/>
                </a:schemeClr>
              </a:solidFill>
              <a:latin typeface="Arial" charset="0"/>
            </a:endParaRPr>
          </a:p>
          <a:p>
            <a:pPr>
              <a:lnSpc>
                <a:spcPct val="120000"/>
              </a:lnSpc>
            </a:pPr>
            <a:endParaRPr lang="pl-PL" sz="1100" dirty="0" smtClean="0">
              <a:solidFill>
                <a:schemeClr val="tx1">
                  <a:lumMod val="50000"/>
                </a:schemeClr>
              </a:solidFill>
              <a:latin typeface="Arial" charset="0"/>
            </a:endParaRPr>
          </a:p>
          <a:p>
            <a:pPr>
              <a:lnSpc>
                <a:spcPct val="120000"/>
              </a:lnSpc>
            </a:pP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2012 </a:t>
            </a: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(</a:t>
            </a: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N=</a:t>
            </a:r>
            <a:r>
              <a:rPr lang="pl-PL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19</a:t>
            </a: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)</a:t>
            </a:r>
            <a:endParaRPr lang="pt-BR" sz="1100" dirty="0">
              <a:solidFill>
                <a:schemeClr val="tx1">
                  <a:lumMod val="50000"/>
                </a:schemeClr>
              </a:solidFill>
              <a:latin typeface="Arial" charset="0"/>
            </a:endParaRPr>
          </a:p>
          <a:p>
            <a:pPr>
              <a:lnSpc>
                <a:spcPct val="120000"/>
              </a:lnSpc>
            </a:pPr>
            <a:endParaRPr lang="pl-PL" sz="1100" dirty="0" smtClean="0">
              <a:solidFill>
                <a:schemeClr val="tx1">
                  <a:lumMod val="50000"/>
                </a:schemeClr>
              </a:solidFill>
              <a:latin typeface="Arial" charset="0"/>
            </a:endParaRPr>
          </a:p>
          <a:p>
            <a:pPr>
              <a:lnSpc>
                <a:spcPct val="120000"/>
              </a:lnSpc>
            </a:pP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2011 </a:t>
            </a: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(</a:t>
            </a: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N=</a:t>
            </a:r>
            <a:r>
              <a:rPr lang="pl-PL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19</a:t>
            </a: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)</a:t>
            </a:r>
            <a:endParaRPr lang="pt-BR" sz="1100" dirty="0">
              <a:solidFill>
                <a:schemeClr val="tx1">
                  <a:lumMod val="50000"/>
                </a:schemeClr>
              </a:solidFill>
              <a:latin typeface="Arial" charset="0"/>
            </a:endParaRPr>
          </a:p>
          <a:p>
            <a:pPr>
              <a:lnSpc>
                <a:spcPct val="120000"/>
              </a:lnSpc>
            </a:pPr>
            <a:endParaRPr lang="pl-PL" sz="1100" dirty="0">
              <a:solidFill>
                <a:schemeClr val="tx1">
                  <a:lumMod val="50000"/>
                </a:schemeClr>
              </a:solidFill>
              <a:latin typeface="Arial" charset="0"/>
            </a:endParaRPr>
          </a:p>
        </p:txBody>
      </p:sp>
      <p:sp>
        <p:nvSpPr>
          <p:cNvPr id="22" name="pole tekstowe 6"/>
          <p:cNvSpPr txBox="1">
            <a:spLocks noChangeArrowheads="1"/>
          </p:cNvSpPr>
          <p:nvPr/>
        </p:nvSpPr>
        <p:spPr bwMode="auto">
          <a:xfrm>
            <a:off x="7732325" y="5274116"/>
            <a:ext cx="1200358" cy="11080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49" tIns="45725" rIns="91449" bIns="45725">
            <a:spAutoFit/>
          </a:bodyPr>
          <a:lstStyle/>
          <a:p>
            <a:pPr>
              <a:lnSpc>
                <a:spcPct val="120000"/>
              </a:lnSpc>
            </a:pP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</a:t>
            </a:r>
            <a:r>
              <a:rPr lang="pl-PL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3</a:t>
            </a: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 (N=20) </a:t>
            </a:r>
            <a:endParaRPr lang="pl-PL" sz="1100" dirty="0" smtClean="0">
              <a:solidFill>
                <a:schemeClr val="tx1">
                  <a:lumMod val="50000"/>
                </a:schemeClr>
              </a:solidFill>
              <a:latin typeface="Arial" charset="0"/>
            </a:endParaRPr>
          </a:p>
          <a:p>
            <a:pPr>
              <a:lnSpc>
                <a:spcPct val="120000"/>
              </a:lnSpc>
            </a:pPr>
            <a:endParaRPr lang="pl-PL" sz="1100" dirty="0" smtClean="0">
              <a:solidFill>
                <a:schemeClr val="tx1">
                  <a:lumMod val="50000"/>
                </a:schemeClr>
              </a:solidFill>
              <a:latin typeface="Arial" charset="0"/>
            </a:endParaRPr>
          </a:p>
          <a:p>
            <a:pPr>
              <a:lnSpc>
                <a:spcPct val="120000"/>
              </a:lnSpc>
            </a:pP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2012 </a:t>
            </a: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(</a:t>
            </a: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N=</a:t>
            </a:r>
            <a:r>
              <a:rPr lang="pl-PL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19</a:t>
            </a: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)</a:t>
            </a:r>
            <a:endParaRPr lang="pt-BR" sz="1100" dirty="0">
              <a:solidFill>
                <a:schemeClr val="tx1">
                  <a:lumMod val="50000"/>
                </a:schemeClr>
              </a:solidFill>
              <a:latin typeface="Arial" charset="0"/>
            </a:endParaRPr>
          </a:p>
          <a:p>
            <a:pPr>
              <a:lnSpc>
                <a:spcPct val="120000"/>
              </a:lnSpc>
            </a:pPr>
            <a:endParaRPr lang="pl-PL" sz="1100" dirty="0" smtClean="0">
              <a:solidFill>
                <a:schemeClr val="tx1">
                  <a:lumMod val="50000"/>
                </a:schemeClr>
              </a:solidFill>
              <a:latin typeface="Arial" charset="0"/>
            </a:endParaRPr>
          </a:p>
          <a:p>
            <a:pPr>
              <a:lnSpc>
                <a:spcPct val="120000"/>
              </a:lnSpc>
            </a:pP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2011 </a:t>
            </a: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(</a:t>
            </a: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N=</a:t>
            </a:r>
            <a:r>
              <a:rPr lang="pl-PL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19</a:t>
            </a: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)</a:t>
            </a:r>
            <a:endParaRPr lang="pt-BR" sz="1100" dirty="0">
              <a:solidFill>
                <a:schemeClr val="tx1">
                  <a:lumMod val="50000"/>
                </a:schemeClr>
              </a:solidFill>
              <a:latin typeface="Arial" charset="0"/>
            </a:endParaRPr>
          </a:p>
        </p:txBody>
      </p:sp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06401116"/>
              </p:ext>
            </p:extLst>
          </p:nvPr>
        </p:nvGraphicFramePr>
        <p:xfrm>
          <a:off x="108298" y="1989634"/>
          <a:ext cx="2808000" cy="475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08000"/>
              </a:tblGrid>
              <a:tr h="828000">
                <a:tc>
                  <a:txBody>
                    <a:bodyPr/>
                    <a:lstStyle/>
                    <a:p>
                      <a:pPr marL="0" marR="0" indent="0" algn="r" defTabSz="91430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1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Arial" charset="0"/>
                        </a:rPr>
                        <a:t>Czy urzędnik upewnił się, że </a:t>
                      </a:r>
                      <a:r>
                        <a:rPr lang="pl-PL" sz="1200" b="1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Arial" charset="0"/>
                        </a:rPr>
                        <a:t>zrozumiałeś(</a:t>
                      </a:r>
                      <a:r>
                        <a:rPr lang="pl-PL" sz="1200" b="1" dirty="0" err="1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Arial" charset="0"/>
                        </a:rPr>
                        <a:t>aś</a:t>
                      </a:r>
                      <a:r>
                        <a:rPr lang="pl-PL" sz="1200" b="1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Arial" charset="0"/>
                        </a:rPr>
                        <a:t>) </a:t>
                      </a:r>
                      <a:r>
                        <a:rPr lang="pl-PL" sz="1200" b="1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Arial" charset="0"/>
                        </a:rPr>
                        <a:t>jego /jej wyjaśnienia?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196000">
                <a:tc>
                  <a:txBody>
                    <a:bodyPr/>
                    <a:lstStyle/>
                    <a:p>
                      <a:pPr algn="r"/>
                      <a:r>
                        <a:rPr lang="pl-PL" sz="1200" b="1" kern="12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Arial" charset="0"/>
                          <a:ea typeface="+mn-ea"/>
                          <a:cs typeface="+mn-cs"/>
                        </a:rPr>
                        <a:t>Czy urzędnik poinformował Cię, że istnieje możliwość telefonicznego poinformowania o odbiorze decyzji? 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728000">
                <a:tc>
                  <a:txBody>
                    <a:bodyPr/>
                    <a:lstStyle/>
                    <a:p>
                      <a:pPr marL="0" marR="0" indent="0" algn="r" defTabSz="91430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1" kern="12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Arial" charset="0"/>
                          <a:ea typeface="+mn-ea"/>
                          <a:cs typeface="+mn-cs"/>
                        </a:rPr>
                        <a:t>Czy podczas rozmowy odczuwałeś(</a:t>
                      </a:r>
                      <a:r>
                        <a:rPr lang="pl-PL" sz="1200" b="1" kern="1200" dirty="0" err="1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Arial" charset="0"/>
                          <a:ea typeface="+mn-ea"/>
                          <a:cs typeface="+mn-cs"/>
                        </a:rPr>
                        <a:t>aś</a:t>
                      </a:r>
                      <a:r>
                        <a:rPr lang="pl-PL" sz="1200" b="1" kern="12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Arial" charset="0"/>
                          <a:ea typeface="+mn-ea"/>
                          <a:cs typeface="+mn-cs"/>
                        </a:rPr>
                        <a:t>) niechęć ze strony urzędnika?</a:t>
                      </a:r>
                    </a:p>
                    <a:p>
                      <a:pPr marL="0" marR="0" indent="0" algn="r" defTabSz="91430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l-PL" sz="1200" b="1" kern="1200" dirty="0" smtClean="0">
                        <a:solidFill>
                          <a:schemeClr val="tx1">
                            <a:lumMod val="50000"/>
                          </a:schemeClr>
                        </a:solidFill>
                        <a:latin typeface="Arial" charset="0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34" name="Object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83605044"/>
              </p:ext>
            </p:extLst>
          </p:nvPr>
        </p:nvGraphicFramePr>
        <p:xfrm>
          <a:off x="2924286" y="5158154"/>
          <a:ext cx="4793756" cy="151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1030298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upa 8"/>
          <p:cNvGrpSpPr/>
          <p:nvPr/>
        </p:nvGrpSpPr>
        <p:grpSpPr>
          <a:xfrm>
            <a:off x="767594" y="2061642"/>
            <a:ext cx="7610400" cy="1054218"/>
            <a:chOff x="757332" y="5363944"/>
            <a:chExt cx="7610400" cy="1054218"/>
          </a:xfrm>
        </p:grpSpPr>
        <p:graphicFrame>
          <p:nvGraphicFramePr>
            <p:cNvPr id="15" name="Object 17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050137131"/>
                </p:ext>
              </p:extLst>
            </p:nvPr>
          </p:nvGraphicFramePr>
          <p:xfrm>
            <a:off x="757428" y="5363944"/>
            <a:ext cx="7610209" cy="104958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2"/>
            </a:graphicData>
          </a:graphic>
        </p:graphicFrame>
        <p:sp>
          <p:nvSpPr>
            <p:cNvPr id="3" name="Prostokąt 2"/>
            <p:cNvSpPr/>
            <p:nvPr/>
          </p:nvSpPr>
          <p:spPr>
            <a:xfrm>
              <a:off x="757332" y="5806058"/>
              <a:ext cx="7610400" cy="612104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</p:grp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151A6-84C7-44BA-AC10-1A12A5B61C25}" type="slidenum">
              <a:rPr lang="pl-PL" smtClean="0"/>
              <a:t>28</a:t>
            </a:fld>
            <a:endParaRPr lang="pl-PL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sz="4200" b="1" dirty="0" smtClean="0"/>
              <a:t>Urząd Dzielnicy Ursus</a:t>
            </a:r>
            <a:br>
              <a:rPr lang="pl-PL" sz="4200" b="1" dirty="0" smtClean="0"/>
            </a:br>
            <a:r>
              <a:rPr lang="pl-PL" sz="3100" b="1" dirty="0">
                <a:solidFill>
                  <a:schemeClr val="accent5"/>
                </a:solidFill>
              </a:rPr>
              <a:t>U</a:t>
            </a:r>
            <a:r>
              <a:rPr lang="pl-PL" sz="3100" b="1" dirty="0" smtClean="0">
                <a:solidFill>
                  <a:schemeClr val="accent5"/>
                </a:solidFill>
              </a:rPr>
              <a:t>rzędnik: Sposób załatwienia przedstawionej sprawy (5)</a:t>
            </a:r>
            <a:endParaRPr lang="pl-PL" sz="3100" b="1" dirty="0">
              <a:solidFill>
                <a:schemeClr val="accent5"/>
              </a:solidFill>
            </a:endParaRPr>
          </a:p>
        </p:txBody>
      </p:sp>
      <p:sp>
        <p:nvSpPr>
          <p:cNvPr id="11" name="Rectangle 8"/>
          <p:cNvSpPr>
            <a:spLocks noChangeArrowheads="1"/>
          </p:cNvSpPr>
          <p:nvPr/>
        </p:nvSpPr>
        <p:spPr bwMode="auto">
          <a:xfrm>
            <a:off x="252314" y="6382122"/>
            <a:ext cx="2880320" cy="360000"/>
          </a:xfrm>
          <a:prstGeom prst="rect">
            <a:avLst/>
          </a:prstGeom>
          <a:noFill/>
          <a:ln w="9525">
            <a:solidFill>
              <a:srgbClr val="C0C0C0"/>
            </a:solidFill>
            <a:miter lim="800000"/>
            <a:headEnd/>
            <a:tailEnd/>
          </a:ln>
        </p:spPr>
        <p:txBody>
          <a:bodyPr lIns="180018" tIns="45725" rIns="180018" bIns="45725" anchor="ctr"/>
          <a:lstStyle/>
          <a:p>
            <a:pPr algn="ctr">
              <a:lnSpc>
                <a:spcPct val="90000"/>
              </a:lnSpc>
            </a:pPr>
            <a:r>
              <a:rPr lang="pl-PL" sz="1200" dirty="0">
                <a:solidFill>
                  <a:schemeClr val="tx1">
                    <a:lumMod val="50000"/>
                  </a:schemeClr>
                </a:solidFill>
              </a:rPr>
              <a:t>Zsumowane odpowiedzi „zdecydowanie TAK” i „raczej TAK”</a:t>
            </a:r>
          </a:p>
        </p:txBody>
      </p:sp>
      <p:sp>
        <p:nvSpPr>
          <p:cNvPr id="12" name="Rectangle 4"/>
          <p:cNvSpPr>
            <a:spLocks noChangeArrowheads="1"/>
          </p:cNvSpPr>
          <p:nvPr/>
        </p:nvSpPr>
        <p:spPr bwMode="auto">
          <a:xfrm>
            <a:off x="614469" y="1756771"/>
            <a:ext cx="4678405" cy="3048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80018" tIns="45725" rIns="180018" bIns="45725"/>
          <a:lstStyle/>
          <a:p>
            <a:r>
              <a:rPr lang="pl-PL" sz="1200" b="1" dirty="0" smtClean="0"/>
              <a:t>Zachowanie urzędnika</a:t>
            </a:r>
            <a:endParaRPr lang="pl-PL" sz="1200" b="1" dirty="0"/>
          </a:p>
        </p:txBody>
      </p:sp>
      <p:graphicFrame>
        <p:nvGraphicFramePr>
          <p:cNvPr id="13" name="Objec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781202"/>
              </p:ext>
            </p:extLst>
          </p:nvPr>
        </p:nvGraphicFramePr>
        <p:xfrm>
          <a:off x="614469" y="2422082"/>
          <a:ext cx="7557812" cy="392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7" name="Tabela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29155000"/>
              </p:ext>
            </p:extLst>
          </p:nvPr>
        </p:nvGraphicFramePr>
        <p:xfrm>
          <a:off x="180546" y="2439467"/>
          <a:ext cx="2160000" cy="392102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160000"/>
              </a:tblGrid>
              <a:tr h="789024">
                <a:tc>
                  <a:txBody>
                    <a:bodyPr/>
                    <a:lstStyle/>
                    <a:p>
                      <a:pPr algn="ctr" fontAlgn="b"/>
                      <a:r>
                        <a:rPr lang="pl-PL" sz="1200" b="1" kern="1200" dirty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Arial" charset="0"/>
                          <a:ea typeface="+mn-ea"/>
                          <a:cs typeface="+mn-cs"/>
                        </a:rPr>
                        <a:t>Czy urzędnik w czasie załatwiania sprawy był uprzejmy i miły?</a:t>
                      </a:r>
                    </a:p>
                  </a:txBody>
                  <a:tcPr marL="3718" marR="3718" marT="3718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792000">
                <a:tc>
                  <a:txBody>
                    <a:bodyPr/>
                    <a:lstStyle/>
                    <a:p>
                      <a:pPr algn="ctr" fontAlgn="b"/>
                      <a:r>
                        <a:rPr lang="pl-PL" sz="1200" b="1" kern="1200" dirty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Arial" charset="0"/>
                          <a:ea typeface="+mn-ea"/>
                          <a:cs typeface="+mn-cs"/>
                        </a:rPr>
                        <a:t>Czy urzędnik w czasie załatwiania sprawy udzielał informacji w sposób zrozumiały?</a:t>
                      </a:r>
                    </a:p>
                  </a:txBody>
                  <a:tcPr marL="3718" marR="3718" marT="3718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792000">
                <a:tc>
                  <a:txBody>
                    <a:bodyPr/>
                    <a:lstStyle/>
                    <a:p>
                      <a:pPr algn="ctr" fontAlgn="b"/>
                      <a:r>
                        <a:rPr lang="pl-PL" sz="1200" b="1" kern="1200" dirty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Arial" charset="0"/>
                          <a:ea typeface="+mn-ea"/>
                          <a:cs typeface="+mn-cs"/>
                        </a:rPr>
                        <a:t>Czy urzędnik w czasie załatwiania sprawy udzielał informacji w sposób kompetentny?</a:t>
                      </a:r>
                    </a:p>
                  </a:txBody>
                  <a:tcPr marL="3718" marR="3718" marT="3718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756000">
                <a:tc>
                  <a:txBody>
                    <a:bodyPr/>
                    <a:lstStyle/>
                    <a:p>
                      <a:pPr algn="ctr" fontAlgn="b"/>
                      <a:r>
                        <a:rPr lang="pl-PL" sz="1200" b="1" kern="1200" dirty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Arial" charset="0"/>
                          <a:ea typeface="+mn-ea"/>
                          <a:cs typeface="+mn-cs"/>
                        </a:rPr>
                        <a:t>Czy urzędnik w czasie załatwiania sprawy poświęcił Ci dużo uwagi/ czasu?</a:t>
                      </a:r>
                    </a:p>
                  </a:txBody>
                  <a:tcPr marL="3718" marR="3718" marT="3718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792000">
                <a:tc>
                  <a:txBody>
                    <a:bodyPr/>
                    <a:lstStyle/>
                    <a:p>
                      <a:pPr algn="ctr" fontAlgn="b"/>
                      <a:r>
                        <a:rPr lang="pl-PL" sz="1200" b="1" kern="1200" dirty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Arial" charset="0"/>
                          <a:ea typeface="+mn-ea"/>
                          <a:cs typeface="+mn-cs"/>
                        </a:rPr>
                        <a:t>Czy jesteś </a:t>
                      </a:r>
                      <a:r>
                        <a:rPr lang="pl-PL" sz="1200" b="1" kern="12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Arial" charset="0"/>
                          <a:ea typeface="+mn-ea"/>
                          <a:cs typeface="+mn-cs"/>
                        </a:rPr>
                        <a:t>zadowolony(na) </a:t>
                      </a:r>
                      <a:r>
                        <a:rPr lang="pl-PL" sz="1200" b="1" kern="1200" dirty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Arial" charset="0"/>
                          <a:ea typeface="+mn-ea"/>
                          <a:cs typeface="+mn-cs"/>
                        </a:rPr>
                        <a:t>ze sposobu obsługi przez urzędnika?</a:t>
                      </a:r>
                    </a:p>
                  </a:txBody>
                  <a:tcPr marL="3718" marR="3718" marT="3718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8" name="Prostokąt 7"/>
          <p:cNvSpPr/>
          <p:nvPr/>
        </p:nvSpPr>
        <p:spPr>
          <a:xfrm>
            <a:off x="238280" y="5557190"/>
            <a:ext cx="8568952" cy="774000"/>
          </a:xfrm>
          <a:prstGeom prst="rect">
            <a:avLst/>
          </a:prstGeom>
          <a:noFill/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7630765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151A6-84C7-44BA-AC10-1A12A5B61C25}" type="slidenum">
              <a:rPr lang="pl-PL" smtClean="0"/>
              <a:t>29</a:t>
            </a:fld>
            <a:endParaRPr lang="pl-PL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sz="4200" b="1" dirty="0" smtClean="0"/>
              <a:t>Urząd Dzielnicy Ursus</a:t>
            </a:r>
            <a:br>
              <a:rPr lang="pl-PL" sz="4200" b="1" dirty="0" smtClean="0"/>
            </a:br>
            <a:r>
              <a:rPr lang="pl-PL" sz="3100" b="1" dirty="0">
                <a:solidFill>
                  <a:schemeClr val="accent5"/>
                </a:solidFill>
              </a:rPr>
              <a:t>U</a:t>
            </a:r>
            <a:r>
              <a:rPr lang="pl-PL" sz="3100" b="1" dirty="0" smtClean="0">
                <a:solidFill>
                  <a:schemeClr val="accent5"/>
                </a:solidFill>
              </a:rPr>
              <a:t>rzędnik: Sposób załatwienia przedstawionej sprawy (6)</a:t>
            </a:r>
            <a:endParaRPr lang="pl-PL" sz="3100" b="1" dirty="0">
              <a:solidFill>
                <a:schemeClr val="accent5"/>
              </a:solidFill>
            </a:endParaRPr>
          </a:p>
        </p:txBody>
      </p:sp>
      <p:sp>
        <p:nvSpPr>
          <p:cNvPr id="12" name="Rectangle 4"/>
          <p:cNvSpPr>
            <a:spLocks noChangeArrowheads="1"/>
          </p:cNvSpPr>
          <p:nvPr/>
        </p:nvSpPr>
        <p:spPr bwMode="auto">
          <a:xfrm>
            <a:off x="614469" y="1756771"/>
            <a:ext cx="4678405" cy="3048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80018" tIns="45725" rIns="180018" bIns="45725"/>
          <a:lstStyle/>
          <a:p>
            <a:r>
              <a:rPr lang="pl-PL" sz="1200" b="1" dirty="0" smtClean="0"/>
              <a:t>Zachowanie urzędnika</a:t>
            </a:r>
            <a:endParaRPr lang="pl-PL" sz="1200" b="1" dirty="0"/>
          </a:p>
        </p:txBody>
      </p:sp>
      <p:graphicFrame>
        <p:nvGraphicFramePr>
          <p:cNvPr id="7" name="Tabela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48028969"/>
              </p:ext>
            </p:extLst>
          </p:nvPr>
        </p:nvGraphicFramePr>
        <p:xfrm>
          <a:off x="180546" y="2029050"/>
          <a:ext cx="2160000" cy="42120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160000"/>
              </a:tblGrid>
              <a:tr h="792000">
                <a:tc>
                  <a:txBody>
                    <a:bodyPr/>
                    <a:lstStyle/>
                    <a:p>
                      <a:pPr algn="r" fontAlgn="b"/>
                      <a:r>
                        <a:rPr lang="pl-PL" sz="1200" b="1" kern="1200" dirty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Arial" charset="0"/>
                          <a:ea typeface="+mn-ea"/>
                          <a:cs typeface="+mn-cs"/>
                        </a:rPr>
                        <a:t>Czy urzędnik w czasie załatwiania sprawy był uprzejmy i miły?</a:t>
                      </a:r>
                    </a:p>
                  </a:txBody>
                  <a:tcPr marL="3718" marR="3718" marT="3718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792000">
                <a:tc>
                  <a:txBody>
                    <a:bodyPr/>
                    <a:lstStyle/>
                    <a:p>
                      <a:pPr algn="r" fontAlgn="b"/>
                      <a:r>
                        <a:rPr lang="pl-PL" sz="1200" b="1" kern="1200" dirty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Arial" charset="0"/>
                          <a:ea typeface="+mn-ea"/>
                          <a:cs typeface="+mn-cs"/>
                        </a:rPr>
                        <a:t>Czy urzędnik w czasie załatwiania sprawy udzielał informacji w sposób zrozumiały?</a:t>
                      </a:r>
                    </a:p>
                  </a:txBody>
                  <a:tcPr marL="3718" marR="3718" marT="3718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792000">
                <a:tc>
                  <a:txBody>
                    <a:bodyPr/>
                    <a:lstStyle/>
                    <a:p>
                      <a:pPr algn="r" fontAlgn="b"/>
                      <a:r>
                        <a:rPr lang="pl-PL" sz="1200" b="1" kern="1200" dirty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Arial" charset="0"/>
                          <a:ea typeface="+mn-ea"/>
                          <a:cs typeface="+mn-cs"/>
                        </a:rPr>
                        <a:t>Czy urzędnik w czasie załatwiania sprawy udzielał informacji w sposób kompetentny?</a:t>
                      </a:r>
                    </a:p>
                  </a:txBody>
                  <a:tcPr marL="3718" marR="3718" marT="3718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864000">
                <a:tc>
                  <a:txBody>
                    <a:bodyPr/>
                    <a:lstStyle/>
                    <a:p>
                      <a:pPr algn="r" fontAlgn="b"/>
                      <a:r>
                        <a:rPr lang="pl-PL" sz="1200" b="1" kern="1200" dirty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Arial" charset="0"/>
                          <a:ea typeface="+mn-ea"/>
                          <a:cs typeface="+mn-cs"/>
                        </a:rPr>
                        <a:t>Czy urzędnik w czasie załatwiania sprawy poświęcił Ci dużo uwagi/ czasu?</a:t>
                      </a:r>
                    </a:p>
                  </a:txBody>
                  <a:tcPr marL="3718" marR="3718" marT="3718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972000">
                <a:tc>
                  <a:txBody>
                    <a:bodyPr/>
                    <a:lstStyle/>
                    <a:p>
                      <a:pPr algn="r" fontAlgn="b"/>
                      <a:r>
                        <a:rPr lang="pl-PL" sz="1200" b="1" kern="1200" dirty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Arial" charset="0"/>
                          <a:ea typeface="+mn-ea"/>
                          <a:cs typeface="+mn-cs"/>
                        </a:rPr>
                        <a:t>Czy jesteś </a:t>
                      </a:r>
                      <a:r>
                        <a:rPr lang="pl-PL" sz="1200" b="1" kern="12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Arial" charset="0"/>
                          <a:ea typeface="+mn-ea"/>
                          <a:cs typeface="+mn-cs"/>
                        </a:rPr>
                        <a:t>zadowolony(na) </a:t>
                      </a:r>
                      <a:r>
                        <a:rPr lang="pl-PL" sz="1200" b="1" kern="1200" dirty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Arial" charset="0"/>
                          <a:ea typeface="+mn-ea"/>
                          <a:cs typeface="+mn-cs"/>
                        </a:rPr>
                        <a:t>ze sposobu obsługi przez urzędnika?</a:t>
                      </a:r>
                    </a:p>
                  </a:txBody>
                  <a:tcPr marL="3718" marR="3718" marT="3718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4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80960646"/>
              </p:ext>
            </p:extLst>
          </p:nvPr>
        </p:nvGraphicFramePr>
        <p:xfrm>
          <a:off x="2473450" y="2057876"/>
          <a:ext cx="5040000" cy="454923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7" name="pole tekstowe 6"/>
          <p:cNvSpPr txBox="1">
            <a:spLocks noChangeArrowheads="1"/>
          </p:cNvSpPr>
          <p:nvPr/>
        </p:nvSpPr>
        <p:spPr bwMode="auto">
          <a:xfrm>
            <a:off x="7732325" y="2061642"/>
            <a:ext cx="1200358" cy="9048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49" tIns="45725" rIns="91449" bIns="45725">
            <a:spAutoFit/>
          </a:bodyPr>
          <a:lstStyle/>
          <a:p>
            <a:pPr>
              <a:lnSpc>
                <a:spcPct val="120000"/>
              </a:lnSpc>
            </a:pP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</a:t>
            </a:r>
            <a:r>
              <a:rPr lang="pl-PL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3</a:t>
            </a: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 </a:t>
            </a: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(N=20)</a:t>
            </a:r>
          </a:p>
          <a:p>
            <a:pPr>
              <a:lnSpc>
                <a:spcPct val="120000"/>
              </a:lnSpc>
            </a:pP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2012 </a:t>
            </a: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(</a:t>
            </a: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N=</a:t>
            </a:r>
            <a:r>
              <a:rPr lang="pl-PL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19</a:t>
            </a: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)</a:t>
            </a:r>
            <a:endParaRPr lang="pt-BR" sz="1100" dirty="0">
              <a:solidFill>
                <a:schemeClr val="tx1">
                  <a:lumMod val="50000"/>
                </a:schemeClr>
              </a:solidFill>
              <a:latin typeface="Arial" charset="0"/>
            </a:endParaRPr>
          </a:p>
          <a:p>
            <a:pPr>
              <a:lnSpc>
                <a:spcPct val="120000"/>
              </a:lnSpc>
            </a:pP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2011 (</a:t>
            </a: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N=</a:t>
            </a:r>
            <a:r>
              <a:rPr lang="pl-PL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19</a:t>
            </a: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)</a:t>
            </a:r>
            <a:endParaRPr lang="pt-BR" sz="1100" dirty="0">
              <a:solidFill>
                <a:schemeClr val="tx1">
                  <a:lumMod val="50000"/>
                </a:schemeClr>
              </a:solidFill>
              <a:latin typeface="Arial" charset="0"/>
            </a:endParaRPr>
          </a:p>
          <a:p>
            <a:pPr>
              <a:lnSpc>
                <a:spcPct val="120000"/>
              </a:lnSpc>
            </a:pPr>
            <a:endParaRPr lang="pl-PL" sz="1100" dirty="0">
              <a:solidFill>
                <a:schemeClr val="tx1">
                  <a:lumMod val="50000"/>
                </a:schemeClr>
              </a:solidFill>
              <a:latin typeface="Arial" charset="0"/>
            </a:endParaRPr>
          </a:p>
        </p:txBody>
      </p:sp>
      <p:sp>
        <p:nvSpPr>
          <p:cNvPr id="18" name="pole tekstowe 6"/>
          <p:cNvSpPr txBox="1">
            <a:spLocks noChangeArrowheads="1"/>
          </p:cNvSpPr>
          <p:nvPr/>
        </p:nvSpPr>
        <p:spPr bwMode="auto">
          <a:xfrm>
            <a:off x="7732325" y="2925738"/>
            <a:ext cx="1200358" cy="9048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49" tIns="45725" rIns="91449" bIns="45725">
            <a:spAutoFit/>
          </a:bodyPr>
          <a:lstStyle/>
          <a:p>
            <a:pPr>
              <a:lnSpc>
                <a:spcPct val="120000"/>
              </a:lnSpc>
            </a:pP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</a:t>
            </a:r>
            <a:r>
              <a:rPr lang="pl-PL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3</a:t>
            </a: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 (N=20) 2012 (</a:t>
            </a: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N=</a:t>
            </a:r>
            <a:r>
              <a:rPr lang="pl-PL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19</a:t>
            </a: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)</a:t>
            </a:r>
            <a:endParaRPr lang="pt-BR" sz="1100" dirty="0">
              <a:solidFill>
                <a:schemeClr val="tx1">
                  <a:lumMod val="50000"/>
                </a:schemeClr>
              </a:solidFill>
              <a:latin typeface="Arial" charset="0"/>
            </a:endParaRPr>
          </a:p>
          <a:p>
            <a:pPr>
              <a:lnSpc>
                <a:spcPct val="120000"/>
              </a:lnSpc>
            </a:pP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2011 (</a:t>
            </a: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N=</a:t>
            </a:r>
            <a:r>
              <a:rPr lang="pl-PL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19</a:t>
            </a: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)</a:t>
            </a:r>
            <a:endParaRPr lang="pt-BR" sz="1100" dirty="0">
              <a:solidFill>
                <a:schemeClr val="tx1">
                  <a:lumMod val="50000"/>
                </a:schemeClr>
              </a:solidFill>
              <a:latin typeface="Arial" charset="0"/>
            </a:endParaRPr>
          </a:p>
          <a:p>
            <a:pPr>
              <a:lnSpc>
                <a:spcPct val="120000"/>
              </a:lnSpc>
            </a:pPr>
            <a:endParaRPr lang="pl-PL" sz="1100" dirty="0">
              <a:solidFill>
                <a:schemeClr val="tx1">
                  <a:lumMod val="50000"/>
                </a:schemeClr>
              </a:solidFill>
              <a:latin typeface="Arial" charset="0"/>
            </a:endParaRPr>
          </a:p>
        </p:txBody>
      </p:sp>
      <p:sp>
        <p:nvSpPr>
          <p:cNvPr id="19" name="pole tekstowe 6"/>
          <p:cNvSpPr txBox="1">
            <a:spLocks noChangeArrowheads="1"/>
          </p:cNvSpPr>
          <p:nvPr/>
        </p:nvSpPr>
        <p:spPr bwMode="auto">
          <a:xfrm>
            <a:off x="7732325" y="3789834"/>
            <a:ext cx="1200358" cy="7017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49" tIns="45725" rIns="91449" bIns="45725">
            <a:spAutoFit/>
          </a:bodyPr>
          <a:lstStyle/>
          <a:p>
            <a:pPr>
              <a:lnSpc>
                <a:spcPct val="120000"/>
              </a:lnSpc>
            </a:pP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</a:t>
            </a:r>
            <a:r>
              <a:rPr lang="pl-PL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3</a:t>
            </a: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 (N=20) 2012 (</a:t>
            </a: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N=</a:t>
            </a:r>
            <a:r>
              <a:rPr lang="pl-PL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19</a:t>
            </a: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)</a:t>
            </a:r>
            <a:endParaRPr lang="pt-BR" sz="1100" dirty="0">
              <a:solidFill>
                <a:schemeClr val="tx1">
                  <a:lumMod val="50000"/>
                </a:schemeClr>
              </a:solidFill>
              <a:latin typeface="Arial" charset="0"/>
            </a:endParaRPr>
          </a:p>
          <a:p>
            <a:pPr>
              <a:lnSpc>
                <a:spcPct val="120000"/>
              </a:lnSpc>
            </a:pP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2011 (</a:t>
            </a: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N=</a:t>
            </a:r>
            <a:r>
              <a:rPr lang="pl-PL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19</a:t>
            </a: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)</a:t>
            </a:r>
            <a:endParaRPr lang="pt-BR" sz="1100" dirty="0">
              <a:solidFill>
                <a:schemeClr val="tx1">
                  <a:lumMod val="50000"/>
                </a:schemeClr>
              </a:solidFill>
              <a:latin typeface="Arial" charset="0"/>
            </a:endParaRPr>
          </a:p>
        </p:txBody>
      </p:sp>
      <p:sp>
        <p:nvSpPr>
          <p:cNvPr id="20" name="pole tekstowe 6"/>
          <p:cNvSpPr txBox="1">
            <a:spLocks noChangeArrowheads="1"/>
          </p:cNvSpPr>
          <p:nvPr/>
        </p:nvSpPr>
        <p:spPr bwMode="auto">
          <a:xfrm>
            <a:off x="7732325" y="4581922"/>
            <a:ext cx="1200358" cy="7017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49" tIns="45725" rIns="91449" bIns="45725">
            <a:spAutoFit/>
          </a:bodyPr>
          <a:lstStyle/>
          <a:p>
            <a:pPr>
              <a:lnSpc>
                <a:spcPct val="120000"/>
              </a:lnSpc>
            </a:pP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</a:t>
            </a:r>
            <a:r>
              <a:rPr lang="pl-PL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3</a:t>
            </a: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 (N=20) </a:t>
            </a: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</a:t>
            </a:r>
            <a:r>
              <a:rPr lang="pl-PL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</a:t>
            </a: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 </a:t>
            </a: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(</a:t>
            </a: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N=</a:t>
            </a:r>
            <a:r>
              <a:rPr lang="pl-PL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19</a:t>
            </a: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) </a:t>
            </a:r>
            <a:r>
              <a:rPr lang="pl-PL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2011 </a:t>
            </a:r>
            <a:r>
              <a:rPr lang="pl-PL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(</a:t>
            </a:r>
            <a:r>
              <a:rPr lang="pl-PL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N=19)</a:t>
            </a:r>
            <a:endParaRPr lang="pl-PL" sz="1100" dirty="0">
              <a:solidFill>
                <a:schemeClr val="tx1">
                  <a:lumMod val="50000"/>
                </a:schemeClr>
              </a:solidFill>
              <a:latin typeface="Arial" charset="0"/>
            </a:endParaRPr>
          </a:p>
        </p:txBody>
      </p:sp>
      <p:cxnSp>
        <p:nvCxnSpPr>
          <p:cNvPr id="21" name="Łącznik prosty 15"/>
          <p:cNvCxnSpPr/>
          <p:nvPr/>
        </p:nvCxnSpPr>
        <p:spPr>
          <a:xfrm flipH="1">
            <a:off x="396330" y="2781722"/>
            <a:ext cx="8263435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22" name="Łącznik prosty 18"/>
          <p:cNvCxnSpPr/>
          <p:nvPr/>
        </p:nvCxnSpPr>
        <p:spPr>
          <a:xfrm flipH="1">
            <a:off x="396330" y="3645818"/>
            <a:ext cx="8263435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23" name="Łącznik prosty 19"/>
          <p:cNvCxnSpPr/>
          <p:nvPr/>
        </p:nvCxnSpPr>
        <p:spPr>
          <a:xfrm flipH="1">
            <a:off x="396330" y="4509914"/>
            <a:ext cx="8263435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25" name="Łącznik prosty 19"/>
          <p:cNvCxnSpPr/>
          <p:nvPr/>
        </p:nvCxnSpPr>
        <p:spPr>
          <a:xfrm flipH="1">
            <a:off x="396330" y="5374010"/>
            <a:ext cx="8263435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26" name="pole tekstowe 6"/>
          <p:cNvSpPr txBox="1">
            <a:spLocks noChangeArrowheads="1"/>
          </p:cNvSpPr>
          <p:nvPr/>
        </p:nvSpPr>
        <p:spPr bwMode="auto">
          <a:xfrm>
            <a:off x="7732325" y="5464357"/>
            <a:ext cx="1200358" cy="7017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49" tIns="45725" rIns="91449" bIns="45725">
            <a:spAutoFit/>
          </a:bodyPr>
          <a:lstStyle/>
          <a:p>
            <a:pPr>
              <a:lnSpc>
                <a:spcPct val="120000"/>
              </a:lnSpc>
            </a:pP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</a:t>
            </a:r>
            <a:r>
              <a:rPr lang="pl-PL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3</a:t>
            </a: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 (N=20) </a:t>
            </a:r>
            <a:endParaRPr lang="pl-PL" sz="1100" dirty="0" smtClean="0">
              <a:solidFill>
                <a:schemeClr val="tx1">
                  <a:lumMod val="50000"/>
                </a:schemeClr>
              </a:solidFill>
              <a:latin typeface="Arial" charset="0"/>
            </a:endParaRPr>
          </a:p>
          <a:p>
            <a:pPr>
              <a:lnSpc>
                <a:spcPct val="120000"/>
              </a:lnSpc>
            </a:pP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2012 </a:t>
            </a: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(</a:t>
            </a: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N=</a:t>
            </a:r>
            <a:r>
              <a:rPr lang="pl-PL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19</a:t>
            </a: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)</a:t>
            </a:r>
            <a:endParaRPr lang="pt-BR" sz="1100" dirty="0">
              <a:solidFill>
                <a:schemeClr val="tx1">
                  <a:lumMod val="50000"/>
                </a:schemeClr>
              </a:solidFill>
              <a:latin typeface="Arial" charset="0"/>
            </a:endParaRPr>
          </a:p>
          <a:p>
            <a:pPr>
              <a:lnSpc>
                <a:spcPct val="120000"/>
              </a:lnSpc>
            </a:pP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2011 </a:t>
            </a: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(</a:t>
            </a: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N=</a:t>
            </a:r>
            <a:r>
              <a:rPr lang="pl-PL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19</a:t>
            </a: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)</a:t>
            </a:r>
            <a:endParaRPr lang="pt-BR" sz="1100" dirty="0">
              <a:solidFill>
                <a:schemeClr val="tx1">
                  <a:lumMod val="50000"/>
                </a:schemeClr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11583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151A6-84C7-44BA-AC10-1A12A5B61C25}" type="slidenum">
              <a:rPr lang="pl-PL" smtClean="0"/>
              <a:t>3</a:t>
            </a:fld>
            <a:endParaRPr lang="pl-PL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b="1" dirty="0" smtClean="0"/>
              <a:t>Metodologia badania</a:t>
            </a:r>
            <a:endParaRPr lang="pl-PL" b="1" dirty="0"/>
          </a:p>
        </p:txBody>
      </p:sp>
      <p:sp>
        <p:nvSpPr>
          <p:cNvPr id="14" name="pole tekstowe 24"/>
          <p:cNvSpPr>
            <a:spLocks noChangeArrowheads="1"/>
          </p:cNvSpPr>
          <p:nvPr/>
        </p:nvSpPr>
        <p:spPr bwMode="auto">
          <a:xfrm>
            <a:off x="972394" y="1707160"/>
            <a:ext cx="2521388" cy="627207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19050">
            <a:solidFill>
              <a:schemeClr val="accent2">
                <a:lumMod val="75000"/>
              </a:schemeClr>
            </a:solidFill>
            <a:miter lim="800000"/>
            <a:headEnd/>
            <a:tailEnd/>
          </a:ln>
        </p:spPr>
        <p:txBody>
          <a:bodyPr lIns="91449" tIns="45725" rIns="91449" bIns="45725" anchor="ctr"/>
          <a:lstStyle/>
          <a:p>
            <a:pPr algn="ctr">
              <a:lnSpc>
                <a:spcPct val="120000"/>
              </a:lnSpc>
            </a:pPr>
            <a:r>
              <a:rPr lang="pl-PL" sz="1400" b="1" dirty="0">
                <a:solidFill>
                  <a:schemeClr val="bg1"/>
                </a:solidFill>
                <a:cs typeface="Tahoma" pitchFamily="34" charset="0"/>
              </a:rPr>
              <a:t>Metoda</a:t>
            </a:r>
          </a:p>
        </p:txBody>
      </p:sp>
      <p:sp>
        <p:nvSpPr>
          <p:cNvPr id="15" name="Prostokąt zaokrąglony 14"/>
          <p:cNvSpPr/>
          <p:nvPr/>
        </p:nvSpPr>
        <p:spPr>
          <a:xfrm>
            <a:off x="3649385" y="1705571"/>
            <a:ext cx="4861769" cy="630384"/>
          </a:xfrm>
          <a:prstGeom prst="roundRect">
            <a:avLst/>
          </a:prstGeom>
          <a:solidFill>
            <a:schemeClr val="accent5"/>
          </a:solidFill>
          <a:ln>
            <a:solidFill>
              <a:schemeClr val="accent5">
                <a:lumMod val="50000"/>
              </a:schemeClr>
            </a:solidFill>
          </a:ln>
          <a:effectLst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91449" tIns="45725" rIns="91449" bIns="45725" anchor="ctr"/>
          <a:lstStyle/>
          <a:p>
            <a:pPr>
              <a:defRPr/>
            </a:pPr>
            <a:r>
              <a:rPr lang="pl-PL" sz="1200" b="1" dirty="0" smtClean="0">
                <a:solidFill>
                  <a:schemeClr val="bg1"/>
                </a:solidFill>
                <a:latin typeface="+mj-lt"/>
                <a:cs typeface="Arial" pitchFamily="34" charset="0"/>
              </a:rPr>
              <a:t>Obserwacja Uczestnicząca</a:t>
            </a:r>
            <a:endParaRPr lang="pl-PL" sz="1200" b="1" dirty="0">
              <a:solidFill>
                <a:schemeClr val="bg1"/>
              </a:solidFill>
              <a:latin typeface="+mj-lt"/>
              <a:cs typeface="Tahoma" pitchFamily="34" charset="0"/>
            </a:endParaRPr>
          </a:p>
        </p:txBody>
      </p:sp>
      <p:sp>
        <p:nvSpPr>
          <p:cNvPr id="16" name="pole tekstowe 24"/>
          <p:cNvSpPr>
            <a:spLocks noChangeArrowheads="1"/>
          </p:cNvSpPr>
          <p:nvPr/>
        </p:nvSpPr>
        <p:spPr bwMode="auto">
          <a:xfrm>
            <a:off x="972394" y="2423446"/>
            <a:ext cx="2521388" cy="625620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19050">
            <a:solidFill>
              <a:schemeClr val="accent2">
                <a:lumMod val="75000"/>
              </a:schemeClr>
            </a:solidFill>
            <a:miter lim="800000"/>
            <a:headEnd/>
            <a:tailEnd/>
          </a:ln>
        </p:spPr>
        <p:txBody>
          <a:bodyPr lIns="91449" tIns="45725" rIns="91449" bIns="45725" anchor="ctr"/>
          <a:lstStyle/>
          <a:p>
            <a:pPr algn="ctr">
              <a:lnSpc>
                <a:spcPct val="120000"/>
              </a:lnSpc>
            </a:pPr>
            <a:r>
              <a:rPr lang="pl-PL" sz="1400" b="1">
                <a:solidFill>
                  <a:schemeClr val="bg1"/>
                </a:solidFill>
                <a:cs typeface="Tahoma" pitchFamily="34" charset="0"/>
              </a:rPr>
              <a:t>Technika</a:t>
            </a:r>
          </a:p>
        </p:txBody>
      </p:sp>
      <p:sp>
        <p:nvSpPr>
          <p:cNvPr id="17" name="pole tekstowe 24"/>
          <p:cNvSpPr>
            <a:spLocks noChangeArrowheads="1"/>
          </p:cNvSpPr>
          <p:nvPr/>
        </p:nvSpPr>
        <p:spPr bwMode="auto">
          <a:xfrm>
            <a:off x="972394" y="4950221"/>
            <a:ext cx="2521388" cy="627208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19050">
            <a:solidFill>
              <a:schemeClr val="accent2">
                <a:lumMod val="75000"/>
              </a:schemeClr>
            </a:solidFill>
            <a:miter lim="800000"/>
            <a:headEnd/>
            <a:tailEnd/>
          </a:ln>
        </p:spPr>
        <p:txBody>
          <a:bodyPr lIns="91449" tIns="45725" rIns="91449" bIns="45725" anchor="ctr"/>
          <a:lstStyle/>
          <a:p>
            <a:pPr algn="ctr">
              <a:lnSpc>
                <a:spcPct val="120000"/>
              </a:lnSpc>
            </a:pPr>
            <a:r>
              <a:rPr lang="pl-PL" sz="1400" b="1">
                <a:solidFill>
                  <a:schemeClr val="bg1"/>
                </a:solidFill>
                <a:cs typeface="Tahoma" pitchFamily="34" charset="0"/>
              </a:rPr>
              <a:t>Dobór próby</a:t>
            </a:r>
          </a:p>
        </p:txBody>
      </p:sp>
      <p:sp>
        <p:nvSpPr>
          <p:cNvPr id="18" name="pole tekstowe 24"/>
          <p:cNvSpPr>
            <a:spLocks noChangeArrowheads="1"/>
          </p:cNvSpPr>
          <p:nvPr/>
        </p:nvSpPr>
        <p:spPr bwMode="auto">
          <a:xfrm>
            <a:off x="972394" y="5665714"/>
            <a:ext cx="2521388" cy="625620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19050">
            <a:solidFill>
              <a:schemeClr val="accent2">
                <a:lumMod val="75000"/>
              </a:schemeClr>
            </a:solidFill>
            <a:miter lim="800000"/>
            <a:headEnd/>
            <a:tailEnd/>
          </a:ln>
        </p:spPr>
        <p:txBody>
          <a:bodyPr lIns="91449" tIns="45725" rIns="91449" bIns="45725" anchor="ctr"/>
          <a:lstStyle/>
          <a:p>
            <a:pPr algn="ctr">
              <a:lnSpc>
                <a:spcPct val="120000"/>
              </a:lnSpc>
            </a:pPr>
            <a:r>
              <a:rPr lang="pl-PL" sz="1400" b="1">
                <a:solidFill>
                  <a:schemeClr val="bg1"/>
                </a:solidFill>
                <a:cs typeface="Tahoma" pitchFamily="34" charset="0"/>
              </a:rPr>
              <a:t>Termin realizacji</a:t>
            </a:r>
          </a:p>
        </p:txBody>
      </p:sp>
      <p:sp>
        <p:nvSpPr>
          <p:cNvPr id="19" name="pole tekstowe 24"/>
          <p:cNvSpPr>
            <a:spLocks noChangeArrowheads="1"/>
          </p:cNvSpPr>
          <p:nvPr/>
        </p:nvSpPr>
        <p:spPr bwMode="auto">
          <a:xfrm>
            <a:off x="972394" y="3138146"/>
            <a:ext cx="2521388" cy="627207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19050">
            <a:solidFill>
              <a:schemeClr val="accent2">
                <a:lumMod val="75000"/>
              </a:schemeClr>
            </a:solidFill>
            <a:miter lim="800000"/>
            <a:headEnd/>
            <a:tailEnd/>
          </a:ln>
        </p:spPr>
        <p:txBody>
          <a:bodyPr lIns="91449" tIns="45725" rIns="91449" bIns="45725" anchor="ctr"/>
          <a:lstStyle/>
          <a:p>
            <a:pPr algn="ctr">
              <a:lnSpc>
                <a:spcPct val="120000"/>
              </a:lnSpc>
            </a:pPr>
            <a:r>
              <a:rPr lang="pl-PL" sz="1400" b="1">
                <a:solidFill>
                  <a:schemeClr val="bg1"/>
                </a:solidFill>
                <a:cs typeface="Tahoma" pitchFamily="34" charset="0"/>
              </a:rPr>
              <a:t>Wielkość próby</a:t>
            </a:r>
            <a:endParaRPr lang="pl-PL" sz="1400" b="1" i="1">
              <a:solidFill>
                <a:schemeClr val="bg1"/>
              </a:solidFill>
              <a:cs typeface="Tahoma" pitchFamily="34" charset="0"/>
            </a:endParaRPr>
          </a:p>
        </p:txBody>
      </p:sp>
      <p:sp>
        <p:nvSpPr>
          <p:cNvPr id="20" name="Prostokąt zaokrąglony 19"/>
          <p:cNvSpPr/>
          <p:nvPr/>
        </p:nvSpPr>
        <p:spPr>
          <a:xfrm>
            <a:off x="3649385" y="2420271"/>
            <a:ext cx="4861769" cy="631971"/>
          </a:xfrm>
          <a:prstGeom prst="roundRect">
            <a:avLst/>
          </a:prstGeom>
          <a:solidFill>
            <a:schemeClr val="accent5"/>
          </a:solidFill>
          <a:ln>
            <a:solidFill>
              <a:schemeClr val="accent5">
                <a:lumMod val="50000"/>
              </a:schemeClr>
            </a:solidFill>
          </a:ln>
          <a:effectLst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91449" tIns="45725" rIns="91449" bIns="45725" anchor="ctr"/>
          <a:lstStyle/>
          <a:p>
            <a:pPr>
              <a:defRPr/>
            </a:pPr>
            <a:r>
              <a:rPr lang="pl-PL" sz="1200" b="1" dirty="0">
                <a:solidFill>
                  <a:schemeClr val="bg1"/>
                </a:solidFill>
                <a:latin typeface="+mj-lt"/>
                <a:cs typeface="Arial" pitchFamily="34" charset="0"/>
              </a:rPr>
              <a:t>Tajemniczy Klient</a:t>
            </a:r>
            <a:endParaRPr lang="pl-PL" sz="1200" b="1" dirty="0">
              <a:solidFill>
                <a:schemeClr val="bg1"/>
              </a:solidFill>
              <a:latin typeface="+mj-lt"/>
              <a:cs typeface="Tahoma" pitchFamily="34" charset="0"/>
            </a:endParaRPr>
          </a:p>
        </p:txBody>
      </p:sp>
      <p:sp>
        <p:nvSpPr>
          <p:cNvPr id="21" name="Prostokąt zaokrąglony 20"/>
          <p:cNvSpPr/>
          <p:nvPr/>
        </p:nvSpPr>
        <p:spPr>
          <a:xfrm>
            <a:off x="3649385" y="4948633"/>
            <a:ext cx="4861769" cy="630384"/>
          </a:xfrm>
          <a:prstGeom prst="roundRect">
            <a:avLst/>
          </a:prstGeom>
          <a:solidFill>
            <a:schemeClr val="accent5"/>
          </a:solidFill>
          <a:ln>
            <a:solidFill>
              <a:schemeClr val="accent5">
                <a:lumMod val="50000"/>
              </a:schemeClr>
            </a:solidFill>
          </a:ln>
          <a:effectLst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91449" tIns="45725" rIns="91449" bIns="45725" anchor="ctr"/>
          <a:lstStyle/>
          <a:p>
            <a:pPr>
              <a:defRPr/>
            </a:pPr>
            <a:r>
              <a:rPr lang="pl-PL" sz="1200" b="1" dirty="0">
                <a:solidFill>
                  <a:schemeClr val="bg1"/>
                </a:solidFill>
                <a:latin typeface="+mj-lt"/>
                <a:cs typeface="Arial" pitchFamily="34" charset="0"/>
              </a:rPr>
              <a:t>A</a:t>
            </a:r>
            <a:r>
              <a:rPr lang="pl-PL" sz="1200" b="1" dirty="0" smtClean="0">
                <a:solidFill>
                  <a:schemeClr val="bg1"/>
                </a:solidFill>
                <a:latin typeface="+mj-lt"/>
                <a:cs typeface="Arial" pitchFamily="34" charset="0"/>
              </a:rPr>
              <a:t>dresowy </a:t>
            </a:r>
            <a:r>
              <a:rPr lang="pl-PL" sz="1200" b="1" dirty="0">
                <a:solidFill>
                  <a:schemeClr val="bg1"/>
                </a:solidFill>
                <a:latin typeface="+mj-lt"/>
                <a:cs typeface="Arial" pitchFamily="34" charset="0"/>
              </a:rPr>
              <a:t>według listy </a:t>
            </a:r>
            <a:r>
              <a:rPr lang="pl-PL" sz="1200" b="1" dirty="0" smtClean="0">
                <a:solidFill>
                  <a:schemeClr val="bg1"/>
                </a:solidFill>
                <a:latin typeface="+mj-lt"/>
                <a:cs typeface="Arial" pitchFamily="34" charset="0"/>
              </a:rPr>
              <a:t>Urzędów</a:t>
            </a:r>
            <a:endParaRPr lang="pl-PL" sz="1200" b="1" dirty="0">
              <a:solidFill>
                <a:schemeClr val="bg1"/>
              </a:solidFill>
              <a:latin typeface="+mj-lt"/>
              <a:cs typeface="Tahoma" pitchFamily="34" charset="0"/>
            </a:endParaRPr>
          </a:p>
        </p:txBody>
      </p:sp>
      <p:sp>
        <p:nvSpPr>
          <p:cNvPr id="22" name="Prostokąt zaokrąglony 21"/>
          <p:cNvSpPr/>
          <p:nvPr/>
        </p:nvSpPr>
        <p:spPr>
          <a:xfrm>
            <a:off x="3649385" y="5663333"/>
            <a:ext cx="4861769" cy="630383"/>
          </a:xfrm>
          <a:prstGeom prst="roundRect">
            <a:avLst/>
          </a:prstGeom>
          <a:solidFill>
            <a:schemeClr val="accent5"/>
          </a:solidFill>
          <a:ln>
            <a:solidFill>
              <a:schemeClr val="accent5">
                <a:lumMod val="50000"/>
              </a:schemeClr>
            </a:solidFill>
          </a:ln>
          <a:effectLst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91449" tIns="45725" rIns="91449" bIns="45725" anchor="ctr"/>
          <a:lstStyle/>
          <a:p>
            <a:pPr>
              <a:defRPr/>
            </a:pPr>
            <a:r>
              <a:rPr lang="pl-PL" sz="1200" b="1" dirty="0" smtClean="0">
                <a:solidFill>
                  <a:schemeClr val="bg1"/>
                </a:solidFill>
                <a:latin typeface="+mj-lt"/>
                <a:cs typeface="Arial" pitchFamily="34" charset="0"/>
              </a:rPr>
              <a:t>07.11.2013 – 10.12.2013</a:t>
            </a:r>
            <a:endParaRPr lang="pl-PL" sz="1200" b="1" dirty="0">
              <a:solidFill>
                <a:schemeClr val="bg1"/>
              </a:solidFill>
              <a:latin typeface="+mj-lt"/>
              <a:cs typeface="Tahoma" pitchFamily="34" charset="0"/>
            </a:endParaRPr>
          </a:p>
        </p:txBody>
      </p:sp>
      <p:sp>
        <p:nvSpPr>
          <p:cNvPr id="23" name="Prostokąt zaokrąglony 22"/>
          <p:cNvSpPr/>
          <p:nvPr/>
        </p:nvSpPr>
        <p:spPr>
          <a:xfrm>
            <a:off x="3649385" y="3136558"/>
            <a:ext cx="4861769" cy="630383"/>
          </a:xfrm>
          <a:prstGeom prst="roundRect">
            <a:avLst/>
          </a:prstGeom>
          <a:solidFill>
            <a:schemeClr val="accent5"/>
          </a:solidFill>
          <a:ln>
            <a:solidFill>
              <a:schemeClr val="accent5">
                <a:lumMod val="50000"/>
              </a:schemeClr>
            </a:solidFill>
          </a:ln>
          <a:effectLst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91449" tIns="45725" rIns="91449" bIns="45725" anchor="ctr"/>
          <a:lstStyle/>
          <a:p>
            <a:pPr>
              <a:defRPr/>
            </a:pPr>
            <a:r>
              <a:rPr lang="pl-PL" sz="1200" b="1" dirty="0">
                <a:solidFill>
                  <a:schemeClr val="bg1"/>
                </a:solidFill>
                <a:latin typeface="+mj-lt"/>
                <a:cs typeface="Arial" pitchFamily="34" charset="0"/>
              </a:rPr>
              <a:t>17 urzędów – 340 wizyt (20 wizyt </a:t>
            </a:r>
            <a:r>
              <a:rPr lang="pl-PL" sz="1200" b="1" dirty="0" smtClean="0">
                <a:solidFill>
                  <a:schemeClr val="bg1"/>
                </a:solidFill>
                <a:latin typeface="+mj-lt"/>
                <a:cs typeface="Arial" pitchFamily="34" charset="0"/>
              </a:rPr>
              <a:t>na Urząd</a:t>
            </a:r>
            <a:r>
              <a:rPr lang="pl-PL" sz="1200" b="1" dirty="0">
                <a:solidFill>
                  <a:schemeClr val="bg1"/>
                </a:solidFill>
                <a:latin typeface="+mj-lt"/>
                <a:cs typeface="Arial" pitchFamily="34" charset="0"/>
              </a:rPr>
              <a:t>)</a:t>
            </a:r>
          </a:p>
        </p:txBody>
      </p:sp>
      <p:sp>
        <p:nvSpPr>
          <p:cNvPr id="24" name="pole tekstowe 24"/>
          <p:cNvSpPr>
            <a:spLocks noChangeArrowheads="1"/>
          </p:cNvSpPr>
          <p:nvPr/>
        </p:nvSpPr>
        <p:spPr bwMode="auto">
          <a:xfrm>
            <a:off x="972394" y="3854433"/>
            <a:ext cx="2521388" cy="1006708"/>
          </a:xfrm>
          <a:prstGeom prst="roundRect">
            <a:avLst>
              <a:gd name="adj" fmla="val 7727"/>
            </a:avLst>
          </a:prstGeom>
          <a:solidFill>
            <a:schemeClr val="accent2"/>
          </a:solidFill>
          <a:ln w="19050">
            <a:solidFill>
              <a:schemeClr val="accent2">
                <a:lumMod val="75000"/>
              </a:schemeClr>
            </a:solidFill>
            <a:miter lim="800000"/>
            <a:headEnd/>
            <a:tailEnd/>
          </a:ln>
        </p:spPr>
        <p:txBody>
          <a:bodyPr lIns="91449" tIns="45725" rIns="91449" bIns="45725" anchor="ctr"/>
          <a:lstStyle/>
          <a:p>
            <a:pPr algn="ctr">
              <a:lnSpc>
                <a:spcPct val="120000"/>
              </a:lnSpc>
            </a:pPr>
            <a:r>
              <a:rPr lang="pl-PL" sz="1400" b="1">
                <a:solidFill>
                  <a:schemeClr val="bg1"/>
                </a:solidFill>
                <a:cs typeface="Tahoma" pitchFamily="34" charset="0"/>
              </a:rPr>
              <a:t>Definicja próby</a:t>
            </a:r>
          </a:p>
        </p:txBody>
      </p:sp>
      <p:sp>
        <p:nvSpPr>
          <p:cNvPr id="25" name="Prostokąt zaokrąglony 24"/>
          <p:cNvSpPr/>
          <p:nvPr/>
        </p:nvSpPr>
        <p:spPr>
          <a:xfrm>
            <a:off x="3649385" y="3851257"/>
            <a:ext cx="4861769" cy="1013060"/>
          </a:xfrm>
          <a:prstGeom prst="roundRect">
            <a:avLst/>
          </a:prstGeom>
          <a:solidFill>
            <a:schemeClr val="accent5"/>
          </a:solidFill>
          <a:ln>
            <a:solidFill>
              <a:schemeClr val="accent5">
                <a:lumMod val="50000"/>
              </a:schemeClr>
            </a:solidFill>
          </a:ln>
          <a:effectLst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91449" tIns="45725" rIns="91449" bIns="45725" anchor="ctr"/>
          <a:lstStyle/>
          <a:p>
            <a:pPr>
              <a:defRPr/>
            </a:pPr>
            <a:r>
              <a:rPr lang="pl-PL" sz="1200" b="1" dirty="0">
                <a:solidFill>
                  <a:schemeClr val="bg1"/>
                </a:solidFill>
                <a:latin typeface="+mj-lt"/>
                <a:cs typeface="Arial" pitchFamily="34" charset="0"/>
              </a:rPr>
              <a:t>Punkty Informacyjne, stanowiska WOM oraz  Delegatury </a:t>
            </a:r>
            <a:r>
              <a:rPr lang="pl-PL" sz="1200" b="1" dirty="0" err="1" smtClean="0">
                <a:solidFill>
                  <a:schemeClr val="bg1"/>
                </a:solidFill>
                <a:latin typeface="+mj-lt"/>
                <a:cs typeface="Arial" pitchFamily="34" charset="0"/>
              </a:rPr>
              <a:t>BAiSO</a:t>
            </a:r>
            <a:r>
              <a:rPr lang="pl-PL" sz="1200" b="1" dirty="0" smtClean="0">
                <a:solidFill>
                  <a:schemeClr val="bg1"/>
                </a:solidFill>
                <a:latin typeface="+mj-lt"/>
                <a:cs typeface="Arial" pitchFamily="34" charset="0"/>
              </a:rPr>
              <a:t> w </a:t>
            </a:r>
            <a:r>
              <a:rPr lang="pl-PL" sz="1200" b="1" dirty="0">
                <a:solidFill>
                  <a:schemeClr val="bg1"/>
                </a:solidFill>
                <a:latin typeface="+mj-lt"/>
                <a:cs typeface="Arial" pitchFamily="34" charset="0"/>
              </a:rPr>
              <a:t>urzędach dzielnicy: Bemowo, Białołęka, Bielany, Ochota, Praga Południe, Praga Północ, Rembertów, Śródmieście, Targówek, Ursus, Ursynów, Wawer, Wesoła, Wilanów, Włochy, Wola,  </a:t>
            </a:r>
            <a:r>
              <a:rPr lang="pl-PL" sz="1200" b="1" dirty="0" smtClean="0">
                <a:solidFill>
                  <a:schemeClr val="bg1"/>
                </a:solidFill>
                <a:latin typeface="+mj-lt"/>
                <a:cs typeface="Arial" pitchFamily="34" charset="0"/>
              </a:rPr>
              <a:t>Żoliborz</a:t>
            </a:r>
            <a:endParaRPr lang="pl-PL" sz="1200" b="1" dirty="0">
              <a:solidFill>
                <a:schemeClr val="bg1"/>
              </a:solidFill>
              <a:latin typeface="+mj-lt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08873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5148858" y="2853730"/>
            <a:ext cx="3744416" cy="2808312"/>
          </a:xfrm>
          <a:prstGeom prst="rect">
            <a:avLst/>
          </a:prstGeom>
          <a:noFill/>
        </p:spPr>
        <p:txBody>
          <a:bodyPr vert="horz" lIns="91431" tIns="45717" rIns="91431" bIns="45717" rtlCol="0">
            <a:normAutofit/>
          </a:bodyPr>
          <a:lstStyle/>
          <a:p>
            <a:pPr defTabSz="914307">
              <a:spcBef>
                <a:spcPct val="20000"/>
              </a:spcBef>
              <a:buClr>
                <a:srgbClr val="FF9933"/>
              </a:buClr>
            </a:pPr>
            <a:endParaRPr lang="pl-PL" sz="1600" b="1" dirty="0" smtClean="0">
              <a:solidFill>
                <a:srgbClr val="808285"/>
              </a:solidFill>
            </a:endParaRPr>
          </a:p>
          <a:p>
            <a:pPr defTabSz="914307">
              <a:spcBef>
                <a:spcPct val="20000"/>
              </a:spcBef>
              <a:buClr>
                <a:srgbClr val="FF9933"/>
              </a:buClr>
            </a:pPr>
            <a:endParaRPr lang="pl-PL" sz="1600" b="1" dirty="0">
              <a:solidFill>
                <a:srgbClr val="808285"/>
              </a:solidFill>
            </a:endParaRPr>
          </a:p>
          <a:p>
            <a:pPr defTabSz="914307">
              <a:spcBef>
                <a:spcPct val="20000"/>
              </a:spcBef>
              <a:buClr>
                <a:srgbClr val="FF9933"/>
              </a:buClr>
            </a:pPr>
            <a:r>
              <a:rPr lang="pl-PL" sz="1600" b="1" dirty="0" smtClean="0">
                <a:solidFill>
                  <a:srgbClr val="808285"/>
                </a:solidFill>
              </a:rPr>
              <a:t>ARC </a:t>
            </a:r>
            <a:r>
              <a:rPr lang="pl-PL" sz="1600" b="1" dirty="0">
                <a:solidFill>
                  <a:srgbClr val="808285"/>
                </a:solidFill>
              </a:rPr>
              <a:t>Rynek i Opinia Sp. z o. o.</a:t>
            </a:r>
          </a:p>
          <a:p>
            <a:pPr defTabSz="914307">
              <a:spcBef>
                <a:spcPct val="20000"/>
              </a:spcBef>
              <a:buClr>
                <a:srgbClr val="FF9933"/>
              </a:buClr>
            </a:pPr>
            <a:r>
              <a:rPr lang="pl-PL" sz="1600" b="1" dirty="0">
                <a:solidFill>
                  <a:srgbClr val="808285"/>
                </a:solidFill>
              </a:rPr>
              <a:t>ul. Juliusza Słowackiego 12</a:t>
            </a:r>
          </a:p>
          <a:p>
            <a:pPr defTabSz="914307">
              <a:spcBef>
                <a:spcPct val="20000"/>
              </a:spcBef>
              <a:buClr>
                <a:srgbClr val="FF9933"/>
              </a:buClr>
            </a:pPr>
            <a:r>
              <a:rPr lang="pl-PL" sz="1600" b="1" dirty="0">
                <a:solidFill>
                  <a:srgbClr val="808285"/>
                </a:solidFill>
              </a:rPr>
              <a:t>- budynek KIRKOR</a:t>
            </a:r>
          </a:p>
          <a:p>
            <a:pPr defTabSz="914307">
              <a:spcBef>
                <a:spcPct val="20000"/>
              </a:spcBef>
              <a:buClr>
                <a:srgbClr val="FF9933"/>
              </a:buClr>
            </a:pPr>
            <a:r>
              <a:rPr lang="pl-PL" sz="1600" b="1" dirty="0">
                <a:solidFill>
                  <a:srgbClr val="808285"/>
                </a:solidFill>
              </a:rPr>
              <a:t>01-627 Warszawa</a:t>
            </a:r>
          </a:p>
          <a:p>
            <a:pPr defTabSz="914307">
              <a:spcBef>
                <a:spcPct val="20000"/>
              </a:spcBef>
              <a:buClr>
                <a:srgbClr val="FF9933"/>
              </a:buClr>
            </a:pPr>
            <a:r>
              <a:rPr lang="pl-PL" sz="1600" b="1" dirty="0">
                <a:solidFill>
                  <a:srgbClr val="808285"/>
                </a:solidFill>
              </a:rPr>
              <a:t>tel.: +48 22 584 85 00 </a:t>
            </a:r>
          </a:p>
          <a:p>
            <a:pPr defTabSz="914307">
              <a:spcBef>
                <a:spcPct val="20000"/>
              </a:spcBef>
              <a:buClr>
                <a:srgbClr val="FF9933"/>
              </a:buClr>
            </a:pPr>
            <a:r>
              <a:rPr lang="pl-PL" sz="1600" b="1" dirty="0">
                <a:solidFill>
                  <a:srgbClr val="808285"/>
                </a:solidFill>
              </a:rPr>
              <a:t>fax.: +48 22 584 85 01  </a:t>
            </a:r>
            <a:endParaRPr lang="pl-PL" sz="1600" b="1" dirty="0" smtClean="0">
              <a:solidFill>
                <a:srgbClr val="808285"/>
              </a:solidFill>
            </a:endParaRPr>
          </a:p>
          <a:p>
            <a:pPr marL="342864" indent="-342864" defTabSz="914307">
              <a:spcBef>
                <a:spcPct val="20000"/>
              </a:spcBef>
              <a:buClr>
                <a:srgbClr val="FF9933"/>
              </a:buClr>
              <a:buFont typeface="Arial" pitchFamily="34" charset="0"/>
              <a:buChar char="•"/>
            </a:pPr>
            <a:endParaRPr lang="pl-PL" sz="1600" b="1" dirty="0">
              <a:solidFill>
                <a:srgbClr val="808285"/>
              </a:solidFill>
            </a:endParaRPr>
          </a:p>
        </p:txBody>
      </p:sp>
      <p:sp>
        <p:nvSpPr>
          <p:cNvPr id="3" name="Rectangle 3"/>
          <p:cNvSpPr>
            <a:spLocks noChangeArrowheads="1"/>
          </p:cNvSpPr>
          <p:nvPr/>
        </p:nvSpPr>
        <p:spPr bwMode="auto">
          <a:xfrm>
            <a:off x="5148858" y="5482022"/>
            <a:ext cx="3744416" cy="360040"/>
          </a:xfrm>
          <a:prstGeom prst="rect">
            <a:avLst/>
          </a:prstGeom>
          <a:noFill/>
        </p:spPr>
        <p:txBody>
          <a:bodyPr vert="horz" lIns="91431" tIns="45717" rIns="91431" bIns="45717" rtlCol="0">
            <a:normAutofit/>
          </a:bodyPr>
          <a:lstStyle/>
          <a:p>
            <a:pPr defTabSz="914307">
              <a:spcBef>
                <a:spcPct val="20000"/>
              </a:spcBef>
              <a:buClr>
                <a:srgbClr val="FF9933"/>
              </a:buClr>
            </a:pPr>
            <a:r>
              <a:rPr lang="pl-PL" sz="1600" b="1" dirty="0" smtClean="0">
                <a:solidFill>
                  <a:schemeClr val="tx1">
                    <a:lumMod val="50000"/>
                  </a:schemeClr>
                </a:solidFill>
              </a:rPr>
              <a:t>TO, CO ISTOTNE</a:t>
            </a:r>
            <a:endParaRPr lang="pl-PL" sz="1600" b="1" dirty="0">
              <a:solidFill>
                <a:schemeClr val="tx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402234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Wyniki badania</a:t>
            </a:r>
          </a:p>
        </p:txBody>
      </p:sp>
      <p:grpSp>
        <p:nvGrpSpPr>
          <p:cNvPr id="7" name="Grupa 6"/>
          <p:cNvGrpSpPr/>
          <p:nvPr/>
        </p:nvGrpSpPr>
        <p:grpSpPr>
          <a:xfrm>
            <a:off x="0" y="3605014"/>
            <a:ext cx="8382794" cy="2705100"/>
            <a:chOff x="0" y="3605014"/>
            <a:chExt cx="8382794" cy="2705100"/>
          </a:xfrm>
        </p:grpSpPr>
        <p:sp>
          <p:nvSpPr>
            <p:cNvPr id="5" name="Prostokąt 4"/>
            <p:cNvSpPr/>
            <p:nvPr/>
          </p:nvSpPr>
          <p:spPr>
            <a:xfrm>
              <a:off x="0" y="5302042"/>
              <a:ext cx="2628578" cy="360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pic>
          <p:nvPicPr>
            <p:cNvPr id="1026" name="Picture 2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62794" y="3605014"/>
              <a:ext cx="7620000" cy="27051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6" name="Tytuł 1"/>
          <p:cNvSpPr txBox="1">
            <a:spLocks/>
          </p:cNvSpPr>
          <p:nvPr/>
        </p:nvSpPr>
        <p:spPr>
          <a:xfrm>
            <a:off x="3990306" y="843268"/>
            <a:ext cx="4392488" cy="1362390"/>
          </a:xfrm>
          <a:prstGeom prst="rect">
            <a:avLst/>
          </a:prstGeom>
        </p:spPr>
        <p:txBody>
          <a:bodyPr lIns="0" tIns="0" rIns="0" bIns="122400" anchor="b" anchorCtr="0"/>
          <a:lstStyle>
            <a:lvl1pPr marL="0" indent="0" algn="l" defTabSz="914307" rtl="0" eaLnBrk="1" latinLnBrk="0" hangingPunct="1">
              <a:spcBef>
                <a:spcPct val="0"/>
              </a:spcBef>
              <a:buNone/>
              <a:tabLst>
                <a:tab pos="2066925" algn="l"/>
              </a:tabLst>
              <a:defRPr sz="3800" b="1" kern="1200" cap="all" baseline="0">
                <a:solidFill>
                  <a:srgbClr val="808285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pl-PL" dirty="0" smtClean="0"/>
              <a:t>Wyniki badania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945872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151A6-84C7-44BA-AC10-1A12A5B61C25}" type="slidenum">
              <a:rPr lang="pl-PL" smtClean="0"/>
              <a:t>5</a:t>
            </a:fld>
            <a:endParaRPr lang="pl-PL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b="1" dirty="0" smtClean="0"/>
              <a:t>Kryteria oceny</a:t>
            </a:r>
            <a:endParaRPr lang="pl-PL" b="1" dirty="0"/>
          </a:p>
        </p:txBody>
      </p:sp>
      <p:sp>
        <p:nvSpPr>
          <p:cNvPr id="26" name="Rectangle 3"/>
          <p:cNvSpPr>
            <a:spLocks noChangeArrowheads="1"/>
          </p:cNvSpPr>
          <p:nvPr/>
        </p:nvSpPr>
        <p:spPr bwMode="auto">
          <a:xfrm>
            <a:off x="703386" y="1829223"/>
            <a:ext cx="7738819" cy="3658447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/>
            <a:tailEnd/>
          </a:ln>
        </p:spPr>
        <p:txBody>
          <a:bodyPr lIns="92084" tIns="46043" rIns="92084" bIns="46043"/>
          <a:lstStyle/>
          <a:p>
            <a:pPr marL="476269" lvl="1" indent="-285750">
              <a:lnSpc>
                <a:spcPct val="250000"/>
              </a:lnSpc>
              <a:buClr>
                <a:schemeClr val="accent4"/>
              </a:buClr>
              <a:buFont typeface="Symbol" panose="05050102010706020507" pitchFamily="18" charset="2"/>
              <a:buChar char="Þ"/>
            </a:pPr>
            <a:r>
              <a:rPr lang="pl-PL" sz="1600" b="1" dirty="0" smtClean="0"/>
              <a:t>OTOCZENIE: WYGLĄD </a:t>
            </a:r>
            <a:r>
              <a:rPr lang="pl-PL" sz="1600" b="1" dirty="0"/>
              <a:t>URZĘDU</a:t>
            </a:r>
          </a:p>
          <a:p>
            <a:pPr marL="476269" lvl="1" indent="-285750">
              <a:lnSpc>
                <a:spcPct val="250000"/>
              </a:lnSpc>
              <a:buClr>
                <a:schemeClr val="accent4"/>
              </a:buClr>
              <a:buFont typeface="Symbol" panose="05050102010706020507" pitchFamily="18" charset="2"/>
              <a:buChar char="Þ"/>
            </a:pPr>
            <a:r>
              <a:rPr lang="pl-PL" sz="1600" b="1" dirty="0"/>
              <a:t>WYGLĄD ZEWNĘTRZNY URZĘDNIKA I JEGO STANOWISKO PRACY</a:t>
            </a:r>
            <a:endParaRPr lang="pl-PL" sz="1600" b="1" dirty="0">
              <a:solidFill>
                <a:srgbClr val="990099"/>
              </a:solidFill>
            </a:endParaRPr>
          </a:p>
          <a:p>
            <a:pPr marL="476269" lvl="1" indent="-285750">
              <a:lnSpc>
                <a:spcPct val="250000"/>
              </a:lnSpc>
              <a:buClr>
                <a:schemeClr val="accent4"/>
              </a:buClr>
              <a:buFont typeface="Symbol" panose="05050102010706020507" pitchFamily="18" charset="2"/>
              <a:buChar char="Þ"/>
            </a:pPr>
            <a:r>
              <a:rPr lang="pl-PL" sz="1600" b="1" dirty="0" smtClean="0"/>
              <a:t>URZĘDNIK: </a:t>
            </a:r>
            <a:r>
              <a:rPr lang="pl-PL" sz="1600" b="1" dirty="0"/>
              <a:t>ZACHOWANIE SIĘ WOBEC KLIENTA</a:t>
            </a:r>
            <a:endParaRPr lang="pl-PL" sz="1600" b="1" dirty="0">
              <a:solidFill>
                <a:schemeClr val="accent1"/>
              </a:solidFill>
            </a:endParaRPr>
          </a:p>
          <a:p>
            <a:pPr marL="476269" lvl="1" indent="-285750">
              <a:lnSpc>
                <a:spcPct val="250000"/>
              </a:lnSpc>
              <a:buClr>
                <a:schemeClr val="accent4"/>
              </a:buClr>
              <a:buFont typeface="Symbol" panose="05050102010706020507" pitchFamily="18" charset="2"/>
              <a:buChar char="Þ"/>
            </a:pPr>
            <a:r>
              <a:rPr lang="pl-PL" sz="1600" b="1" dirty="0" smtClean="0"/>
              <a:t>URZĘDNIK: </a:t>
            </a:r>
            <a:r>
              <a:rPr lang="pl-PL" sz="1600" b="1" dirty="0"/>
              <a:t>OBSŁUGA PRZEDSTAWIONEJ SPRAWY</a:t>
            </a:r>
            <a:endParaRPr lang="pl-PL" sz="1600" b="1" dirty="0">
              <a:solidFill>
                <a:schemeClr val="accent1"/>
              </a:solidFill>
            </a:endParaRPr>
          </a:p>
          <a:p>
            <a:pPr marL="476269" lvl="1" indent="-285750">
              <a:lnSpc>
                <a:spcPct val="250000"/>
              </a:lnSpc>
              <a:buClr>
                <a:schemeClr val="accent4"/>
              </a:buClr>
              <a:buFont typeface="Symbol" panose="05050102010706020507" pitchFamily="18" charset="2"/>
              <a:buChar char="Þ"/>
            </a:pPr>
            <a:r>
              <a:rPr lang="pl-PL" sz="1600" b="1" dirty="0" smtClean="0"/>
              <a:t>URZĘDNIK: </a:t>
            </a:r>
            <a:r>
              <a:rPr lang="pl-PL" sz="1600" b="1" dirty="0"/>
              <a:t>SPOSÓB ZAŁATWIENIA PRZEDSTAWIONEJ SPRAWY</a:t>
            </a:r>
          </a:p>
        </p:txBody>
      </p:sp>
    </p:spTree>
    <p:extLst>
      <p:ext uri="{BB962C8B-B14F-4D97-AF65-F5344CB8AC3E}">
        <p14:creationId xmlns:p14="http://schemas.microsoft.com/office/powerpoint/2010/main" val="26269613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Wyniki badania</a:t>
            </a:r>
          </a:p>
        </p:txBody>
      </p:sp>
      <p:grpSp>
        <p:nvGrpSpPr>
          <p:cNvPr id="7" name="Grupa 6"/>
          <p:cNvGrpSpPr/>
          <p:nvPr/>
        </p:nvGrpSpPr>
        <p:grpSpPr>
          <a:xfrm>
            <a:off x="0" y="3605014"/>
            <a:ext cx="8382794" cy="2705100"/>
            <a:chOff x="0" y="3605014"/>
            <a:chExt cx="8382794" cy="2705100"/>
          </a:xfrm>
        </p:grpSpPr>
        <p:sp>
          <p:nvSpPr>
            <p:cNvPr id="5" name="Prostokąt 4"/>
            <p:cNvSpPr/>
            <p:nvPr/>
          </p:nvSpPr>
          <p:spPr>
            <a:xfrm>
              <a:off x="0" y="5302042"/>
              <a:ext cx="2628578" cy="360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pic>
          <p:nvPicPr>
            <p:cNvPr id="1026" name="Picture 2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62794" y="3605014"/>
              <a:ext cx="7620000" cy="27051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8" name="Tytuł 1"/>
          <p:cNvSpPr txBox="1">
            <a:spLocks/>
          </p:cNvSpPr>
          <p:nvPr/>
        </p:nvSpPr>
        <p:spPr>
          <a:xfrm>
            <a:off x="4145236" y="1413570"/>
            <a:ext cx="4392488" cy="1362390"/>
          </a:xfrm>
          <a:prstGeom prst="rect">
            <a:avLst/>
          </a:prstGeom>
        </p:spPr>
        <p:txBody>
          <a:bodyPr lIns="0" tIns="0" rIns="0" bIns="122400" anchor="b" anchorCtr="0"/>
          <a:lstStyle>
            <a:lvl1pPr marL="0" indent="0" algn="l" defTabSz="914307" rtl="0" eaLnBrk="1" latinLnBrk="0" hangingPunct="1">
              <a:spcBef>
                <a:spcPct val="0"/>
              </a:spcBef>
              <a:buNone/>
              <a:tabLst>
                <a:tab pos="2066925" algn="l"/>
              </a:tabLst>
              <a:defRPr sz="3800" b="1" kern="1200" cap="all" baseline="0">
                <a:solidFill>
                  <a:srgbClr val="808285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pl-PL" dirty="0" smtClean="0"/>
              <a:t>Otoczenie:  </a:t>
            </a:r>
            <a:r>
              <a:rPr lang="pl-PL" dirty="0"/>
              <a:t>wygląd urzędu</a:t>
            </a:r>
          </a:p>
        </p:txBody>
      </p:sp>
    </p:spTree>
    <p:extLst>
      <p:ext uri="{BB962C8B-B14F-4D97-AF65-F5344CB8AC3E}">
        <p14:creationId xmlns:p14="http://schemas.microsoft.com/office/powerpoint/2010/main" val="876439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40098620"/>
              </p:ext>
            </p:extLst>
          </p:nvPr>
        </p:nvGraphicFramePr>
        <p:xfrm>
          <a:off x="767690" y="2202447"/>
          <a:ext cx="7610209" cy="10495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151A6-84C7-44BA-AC10-1A12A5B61C25}" type="slidenum">
              <a:rPr lang="pl-PL" smtClean="0"/>
              <a:t>7</a:t>
            </a:fld>
            <a:endParaRPr lang="pl-PL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b="1" dirty="0" smtClean="0"/>
              <a:t>Urząd Dzielnicy Ursus</a:t>
            </a:r>
            <a:br>
              <a:rPr lang="pl-PL" b="1" dirty="0" smtClean="0"/>
            </a:br>
            <a:r>
              <a:rPr lang="pl-PL" sz="2800" b="1" dirty="0" smtClean="0">
                <a:solidFill>
                  <a:schemeClr val="accent5"/>
                </a:solidFill>
              </a:rPr>
              <a:t>Otoczenie: Wygląd Urzędu (1)</a:t>
            </a:r>
            <a:endParaRPr lang="pl-PL" sz="2800" b="1" dirty="0">
              <a:solidFill>
                <a:schemeClr val="accent5"/>
              </a:solidFill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614469" y="3362366"/>
            <a:ext cx="3518511" cy="3048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80018" tIns="45725" rIns="180018" bIns="45725"/>
          <a:lstStyle/>
          <a:p>
            <a:r>
              <a:rPr lang="pl-PL" sz="1200" b="1" dirty="0">
                <a:solidFill>
                  <a:schemeClr val="accent5"/>
                </a:solidFill>
              </a:rPr>
              <a:t>OTOCZENIE – WYGLĄD URZĘDU (1)</a:t>
            </a:r>
            <a:endParaRPr lang="en-GB" sz="1200" b="1" dirty="0">
              <a:solidFill>
                <a:schemeClr val="accent5"/>
              </a:solidFill>
            </a:endParaRPr>
          </a:p>
        </p:txBody>
      </p:sp>
      <p:graphicFrame>
        <p:nvGraphicFramePr>
          <p:cNvPr id="6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03660085"/>
              </p:ext>
            </p:extLst>
          </p:nvPr>
        </p:nvGraphicFramePr>
        <p:xfrm>
          <a:off x="590653" y="3676396"/>
          <a:ext cx="7557812" cy="270572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Text Box 4"/>
          <p:cNvSpPr txBox="1">
            <a:spLocks noChangeArrowheads="1"/>
          </p:cNvSpPr>
          <p:nvPr/>
        </p:nvSpPr>
        <p:spPr bwMode="auto">
          <a:xfrm>
            <a:off x="360426" y="1721322"/>
            <a:ext cx="4026599" cy="457306"/>
          </a:xfrm>
          <a:prstGeom prst="rect">
            <a:avLst/>
          </a:prstGeom>
          <a:noFill/>
          <a:ln w="0">
            <a:noFill/>
            <a:miter lim="800000"/>
            <a:headEnd/>
            <a:tailEnd type="none" w="lg" len="lg"/>
          </a:ln>
        </p:spPr>
        <p:txBody>
          <a:bodyPr lIns="91449" tIns="45725" rIns="91449" bIns="45725">
            <a:spAutoFit/>
          </a:bodyPr>
          <a:lstStyle/>
          <a:p>
            <a:pPr algn="ctr"/>
            <a:r>
              <a:rPr lang="pl-PL" sz="1200" b="1" dirty="0">
                <a:solidFill>
                  <a:schemeClr val="tx1">
                    <a:lumMod val="50000"/>
                  </a:schemeClr>
                </a:solidFill>
              </a:rPr>
              <a:t>ŚREDNI CZAS OCZEKIWANIA NA OBSŁUGĘ PRZED PI/ WOM/ DELEGATURĄ </a:t>
            </a:r>
            <a:r>
              <a:rPr lang="pl-PL" sz="1200" b="1" dirty="0" err="1">
                <a:solidFill>
                  <a:schemeClr val="tx1">
                    <a:lumMod val="50000"/>
                  </a:schemeClr>
                </a:solidFill>
              </a:rPr>
              <a:t>BAiSO</a:t>
            </a:r>
            <a:endParaRPr lang="pl-PL" sz="1200" b="1" dirty="0">
              <a:solidFill>
                <a:schemeClr val="tx1">
                  <a:lumMod val="50000"/>
                </a:schemeClr>
              </a:solidFill>
            </a:endParaRPr>
          </a:p>
        </p:txBody>
      </p:sp>
      <p:sp>
        <p:nvSpPr>
          <p:cNvPr id="8" name="Text Box 5"/>
          <p:cNvSpPr txBox="1">
            <a:spLocks noChangeArrowheads="1"/>
          </p:cNvSpPr>
          <p:nvPr/>
        </p:nvSpPr>
        <p:spPr bwMode="auto">
          <a:xfrm>
            <a:off x="5012609" y="1721322"/>
            <a:ext cx="3664586" cy="457306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 lIns="91449" tIns="45725" rIns="91449" bIns="45725">
            <a:spAutoFit/>
          </a:bodyPr>
          <a:lstStyle/>
          <a:p>
            <a:pPr algn="ctr"/>
            <a:r>
              <a:rPr lang="pl-PL" sz="1200" b="1">
                <a:solidFill>
                  <a:schemeClr val="tx1">
                    <a:lumMod val="50000"/>
                  </a:schemeClr>
                </a:solidFill>
              </a:rPr>
              <a:t>ŚREDNIA LICZBA OSÓB W KOLEJCE DO PI/ WOM/ DELEGATUR</a:t>
            </a:r>
            <a:r>
              <a:rPr lang="pl-PL" sz="1200" b="1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Y</a:t>
            </a:r>
            <a:r>
              <a:rPr lang="pl-PL" sz="1200" b="1">
                <a:solidFill>
                  <a:schemeClr val="tx1">
                    <a:lumMod val="50000"/>
                  </a:schemeClr>
                </a:solidFill>
              </a:rPr>
              <a:t> BAiSO</a:t>
            </a:r>
          </a:p>
        </p:txBody>
      </p:sp>
      <p:sp>
        <p:nvSpPr>
          <p:cNvPr id="11" name="Rectangle 8"/>
          <p:cNvSpPr>
            <a:spLocks noChangeArrowheads="1"/>
          </p:cNvSpPr>
          <p:nvPr/>
        </p:nvSpPr>
        <p:spPr bwMode="auto">
          <a:xfrm>
            <a:off x="252314" y="6418162"/>
            <a:ext cx="2294335" cy="324000"/>
          </a:xfrm>
          <a:prstGeom prst="rect">
            <a:avLst/>
          </a:prstGeom>
          <a:noFill/>
          <a:ln w="9525">
            <a:solidFill>
              <a:srgbClr val="C0C0C0"/>
            </a:solidFill>
            <a:miter lim="800000"/>
            <a:headEnd/>
            <a:tailEnd/>
          </a:ln>
        </p:spPr>
        <p:txBody>
          <a:bodyPr lIns="180018" tIns="45725" rIns="180018" bIns="45725" anchor="ctr"/>
          <a:lstStyle/>
          <a:p>
            <a:pPr algn="ctr">
              <a:lnSpc>
                <a:spcPct val="90000"/>
              </a:lnSpc>
            </a:pPr>
            <a:r>
              <a:rPr lang="pl-PL" sz="1200" dirty="0">
                <a:solidFill>
                  <a:schemeClr val="tx1">
                    <a:lumMod val="50000"/>
                  </a:schemeClr>
                </a:solidFill>
              </a:rPr>
              <a:t>Odsetek odpowiedzi „TAK”</a:t>
            </a:r>
            <a:endParaRPr lang="en-GB" sz="1200" dirty="0">
              <a:solidFill>
                <a:schemeClr val="tx1">
                  <a:lumMod val="50000"/>
                </a:schemeClr>
              </a:solidFill>
            </a:endParaRPr>
          </a:p>
        </p:txBody>
      </p:sp>
      <p:sp>
        <p:nvSpPr>
          <p:cNvPr id="14" name="Rectangle 4"/>
          <p:cNvSpPr>
            <a:spLocks noChangeArrowheads="1"/>
          </p:cNvSpPr>
          <p:nvPr/>
        </p:nvSpPr>
        <p:spPr bwMode="auto">
          <a:xfrm>
            <a:off x="614469" y="1468739"/>
            <a:ext cx="3518511" cy="3048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80018" tIns="45725" rIns="180018" bIns="45725"/>
          <a:lstStyle/>
          <a:p>
            <a:r>
              <a:rPr lang="pl-PL" sz="1200" b="1" dirty="0" smtClean="0">
                <a:solidFill>
                  <a:schemeClr val="accent5"/>
                </a:solidFill>
              </a:rPr>
              <a:t>FUNKCJONOWANIE URZĘDU </a:t>
            </a:r>
            <a:endParaRPr lang="en-GB" sz="1200" b="1" dirty="0">
              <a:solidFill>
                <a:schemeClr val="accent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27942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upa 8"/>
          <p:cNvGrpSpPr/>
          <p:nvPr/>
        </p:nvGrpSpPr>
        <p:grpSpPr>
          <a:xfrm>
            <a:off x="767594" y="2061642"/>
            <a:ext cx="7610400" cy="1054218"/>
            <a:chOff x="757332" y="5363944"/>
            <a:chExt cx="7610400" cy="1054218"/>
          </a:xfrm>
        </p:grpSpPr>
        <p:graphicFrame>
          <p:nvGraphicFramePr>
            <p:cNvPr id="15" name="Object 17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16266959"/>
                </p:ext>
              </p:extLst>
            </p:nvPr>
          </p:nvGraphicFramePr>
          <p:xfrm>
            <a:off x="757428" y="5363944"/>
            <a:ext cx="7610209" cy="104958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2"/>
            </a:graphicData>
          </a:graphic>
        </p:graphicFrame>
        <p:sp>
          <p:nvSpPr>
            <p:cNvPr id="3" name="Prostokąt 2"/>
            <p:cNvSpPr/>
            <p:nvPr/>
          </p:nvSpPr>
          <p:spPr>
            <a:xfrm>
              <a:off x="757332" y="5806058"/>
              <a:ext cx="7610400" cy="612104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</p:grp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151A6-84C7-44BA-AC10-1A12A5B61C25}" type="slidenum">
              <a:rPr lang="pl-PL" smtClean="0"/>
              <a:t>8</a:t>
            </a:fld>
            <a:endParaRPr lang="pl-PL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b="1" dirty="0" smtClean="0"/>
              <a:t>Urząd Dzielnicy Ursus</a:t>
            </a:r>
            <a:r>
              <a:rPr lang="pl-PL" sz="4200" b="1" dirty="0" smtClean="0"/>
              <a:t/>
            </a:r>
            <a:br>
              <a:rPr lang="pl-PL" sz="4200" b="1" dirty="0" smtClean="0"/>
            </a:br>
            <a:r>
              <a:rPr lang="pl-PL" sz="2800" b="1" dirty="0" smtClean="0">
                <a:solidFill>
                  <a:schemeClr val="accent5"/>
                </a:solidFill>
              </a:rPr>
              <a:t>Otoczenie: Wygląd Urzędu (2)</a:t>
            </a:r>
            <a:endParaRPr lang="pl-PL" sz="2800" b="1" dirty="0">
              <a:solidFill>
                <a:schemeClr val="accent5"/>
              </a:solidFill>
            </a:endParaRPr>
          </a:p>
        </p:txBody>
      </p:sp>
      <p:sp>
        <p:nvSpPr>
          <p:cNvPr id="12" name="Rectangle 4"/>
          <p:cNvSpPr>
            <a:spLocks noChangeArrowheads="1"/>
          </p:cNvSpPr>
          <p:nvPr/>
        </p:nvSpPr>
        <p:spPr bwMode="auto">
          <a:xfrm>
            <a:off x="614469" y="1756771"/>
            <a:ext cx="3518511" cy="3048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80018" tIns="45725" rIns="180018" bIns="45725"/>
          <a:lstStyle/>
          <a:p>
            <a:r>
              <a:rPr lang="pl-PL" sz="1200" b="1" dirty="0"/>
              <a:t>Gdzie znajdują się </a:t>
            </a:r>
            <a:r>
              <a:rPr lang="pl-PL" sz="1200" b="1" u="sng" dirty="0"/>
              <a:t>karty informacyjne</a:t>
            </a:r>
            <a:r>
              <a:rPr lang="pl-PL" sz="1200" b="1" dirty="0"/>
              <a:t>?</a:t>
            </a:r>
            <a:endParaRPr lang="en-GB" sz="1200" b="1" dirty="0"/>
          </a:p>
        </p:txBody>
      </p:sp>
      <p:graphicFrame>
        <p:nvGraphicFramePr>
          <p:cNvPr id="13" name="Objec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15578040"/>
              </p:ext>
            </p:extLst>
          </p:nvPr>
        </p:nvGraphicFramePr>
        <p:xfrm>
          <a:off x="614469" y="2422082"/>
          <a:ext cx="7557812" cy="4356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7327018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151A6-84C7-44BA-AC10-1A12A5B61C25}" type="slidenum">
              <a:rPr lang="pl-PL" smtClean="0"/>
              <a:t>9</a:t>
            </a:fld>
            <a:endParaRPr lang="pl-PL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b="1" dirty="0" smtClean="0"/>
              <a:t>Urząd Dzielnicy Ursus</a:t>
            </a:r>
            <a:br>
              <a:rPr lang="pl-PL" b="1" dirty="0" smtClean="0"/>
            </a:br>
            <a:r>
              <a:rPr lang="pl-PL" sz="2800" b="1" dirty="0" smtClean="0">
                <a:solidFill>
                  <a:schemeClr val="accent5"/>
                </a:solidFill>
              </a:rPr>
              <a:t>Otoczenie: Wygląd Urzędu (3)</a:t>
            </a:r>
            <a:endParaRPr lang="pl-PL" sz="2800" b="1" dirty="0">
              <a:solidFill>
                <a:schemeClr val="accent5"/>
              </a:solidFill>
            </a:endParaRPr>
          </a:p>
        </p:txBody>
      </p:sp>
      <p:sp>
        <p:nvSpPr>
          <p:cNvPr id="10" name="Rectangle 4"/>
          <p:cNvSpPr>
            <a:spLocks noChangeArrowheads="1"/>
          </p:cNvSpPr>
          <p:nvPr/>
        </p:nvSpPr>
        <p:spPr bwMode="auto">
          <a:xfrm>
            <a:off x="614469" y="4179858"/>
            <a:ext cx="7558726" cy="277009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 lIns="91449" tIns="45725" rIns="91449" bIns="45725">
            <a:spAutoFit/>
          </a:bodyPr>
          <a:lstStyle/>
          <a:p>
            <a:r>
              <a:rPr lang="pl-PL" sz="1200" b="1" dirty="0"/>
              <a:t>Czy </a:t>
            </a:r>
            <a:r>
              <a:rPr lang="pl-PL" sz="1200" b="1" u="sng" dirty="0"/>
              <a:t>karty informacyjne</a:t>
            </a:r>
            <a:r>
              <a:rPr lang="pl-PL" sz="1200" b="1" dirty="0"/>
              <a:t> na terenie urzędu są w miejscu, w którym łatwo je zauważyć?</a:t>
            </a:r>
          </a:p>
        </p:txBody>
      </p:sp>
      <p:graphicFrame>
        <p:nvGraphicFramePr>
          <p:cNvPr id="1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74237301"/>
              </p:ext>
            </p:extLst>
          </p:nvPr>
        </p:nvGraphicFramePr>
        <p:xfrm>
          <a:off x="614469" y="2142330"/>
          <a:ext cx="7705475" cy="21515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7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07927140"/>
              </p:ext>
            </p:extLst>
          </p:nvPr>
        </p:nvGraphicFramePr>
        <p:xfrm>
          <a:off x="614469" y="4652595"/>
          <a:ext cx="7705475" cy="215156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8" name="Rectangle 4"/>
          <p:cNvSpPr>
            <a:spLocks noChangeArrowheads="1"/>
          </p:cNvSpPr>
          <p:nvPr/>
        </p:nvSpPr>
        <p:spPr bwMode="auto">
          <a:xfrm>
            <a:off x="614469" y="1756771"/>
            <a:ext cx="7990773" cy="3048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80018" tIns="45725" rIns="180018" bIns="45725"/>
          <a:lstStyle/>
          <a:p>
            <a:r>
              <a:rPr lang="pl-PL" sz="1200" b="1" dirty="0"/>
              <a:t>Czy </a:t>
            </a:r>
            <a:r>
              <a:rPr lang="pl-PL" sz="1200" b="1" u="sng" dirty="0"/>
              <a:t>karty informacyjne</a:t>
            </a:r>
            <a:r>
              <a:rPr lang="pl-PL" sz="1200" b="1" dirty="0"/>
              <a:t>, które są na terenie urzędu są </a:t>
            </a:r>
            <a:r>
              <a:rPr lang="pl-PL" sz="1200" b="1" dirty="0" smtClean="0"/>
              <a:t>uporządkowane?</a:t>
            </a:r>
            <a:endParaRPr lang="pl-PL" sz="1200" b="1" dirty="0"/>
          </a:p>
        </p:txBody>
      </p:sp>
    </p:spTree>
    <p:extLst>
      <p:ext uri="{BB962C8B-B14F-4D97-AF65-F5344CB8AC3E}">
        <p14:creationId xmlns:p14="http://schemas.microsoft.com/office/powerpoint/2010/main" val="3213055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ARC">
  <a:themeElements>
    <a:clrScheme name="ARC">
      <a:dk1>
        <a:srgbClr val="808285"/>
      </a:dk1>
      <a:lt1>
        <a:srgbClr val="FFFFFF"/>
      </a:lt1>
      <a:dk2>
        <a:srgbClr val="F89728"/>
      </a:dk2>
      <a:lt2>
        <a:srgbClr val="FFFFFF"/>
      </a:lt2>
      <a:accent1>
        <a:srgbClr val="0070C0"/>
      </a:accent1>
      <a:accent2>
        <a:srgbClr val="F89728"/>
      </a:accent2>
      <a:accent3>
        <a:srgbClr val="808285"/>
      </a:accent3>
      <a:accent4>
        <a:srgbClr val="E34A21"/>
      </a:accent4>
      <a:accent5>
        <a:srgbClr val="477237"/>
      </a:accent5>
      <a:accent6>
        <a:srgbClr val="827364"/>
      </a:accent6>
      <a:hlink>
        <a:srgbClr val="00229F"/>
      </a:hlink>
      <a:folHlink>
        <a:srgbClr val="00229F"/>
      </a:folHlink>
    </a:clrScheme>
    <a:fontScheme name="ARC">
      <a:majorFont>
        <a:latin typeface="Arial Bold"/>
        <a:ea typeface=""/>
        <a:cs typeface=""/>
      </a:majorFont>
      <a:minorFont>
        <a:latin typeface="Arial Light"/>
        <a:ea typeface=""/>
        <a:cs typeface="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ARC.potx" id="{B6432285-ECAB-4A57-AEC2-5431D4683B3D}" vid="{B8EFF4A2-3A65-4C9A-AAAC-73979D6A8750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654</TotalTime>
  <Words>1561</Words>
  <Application>Microsoft Office PowerPoint</Application>
  <PresentationFormat>Niestandardowy</PresentationFormat>
  <Paragraphs>281</Paragraphs>
  <Slides>30</Slides>
  <Notes>0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30</vt:i4>
      </vt:variant>
    </vt:vector>
  </HeadingPairs>
  <TitlesOfParts>
    <vt:vector size="31" baseType="lpstr">
      <vt:lpstr>ARC</vt:lpstr>
      <vt:lpstr>TAJEMNICZY KLIENT URZĄD DZIELNICY URSUS</vt:lpstr>
      <vt:lpstr>Spis treści</vt:lpstr>
      <vt:lpstr>Metodologia badania</vt:lpstr>
      <vt:lpstr>Wyniki badania</vt:lpstr>
      <vt:lpstr>Kryteria oceny</vt:lpstr>
      <vt:lpstr>Wyniki badania</vt:lpstr>
      <vt:lpstr>Urząd Dzielnicy Ursus Otoczenie: Wygląd Urzędu (1)</vt:lpstr>
      <vt:lpstr>Urząd Dzielnicy Ursus Otoczenie: Wygląd Urzędu (2)</vt:lpstr>
      <vt:lpstr>Urząd Dzielnicy Ursus Otoczenie: Wygląd Urzędu (3)</vt:lpstr>
      <vt:lpstr>Urząd Dzielnicy Ursus Otoczenie: Wygląd Urzędu (4)</vt:lpstr>
      <vt:lpstr>Urząd Dzielnicy Ursus Otoczenie: Wygląd Urzędu (5)</vt:lpstr>
      <vt:lpstr>Urząd Dzielnicy Ursus Otoczenie: Wygląd Urzędu (6)</vt:lpstr>
      <vt:lpstr>Urząd Dzielnicy Ursus Otoczenie: Wygląd Urzędu (7)</vt:lpstr>
      <vt:lpstr>Wyniki badania</vt:lpstr>
      <vt:lpstr>Urząd Dzielnicy Ursus Wygląd zewnętrzny urzędnika i jego stanowisko pracy</vt:lpstr>
      <vt:lpstr>Wyniki badania</vt:lpstr>
      <vt:lpstr>Urząd Dzielnicy Ursus Zachowanie urzędnika wobec interesanta (1)</vt:lpstr>
      <vt:lpstr>Urząd Dzielnicy Ursus Zachowanie urzędnika wobec interesanta (2)</vt:lpstr>
      <vt:lpstr>Wyniki badania</vt:lpstr>
      <vt:lpstr>Urząd Dzielnicy Ursus Urzędnik: Obsługa przedstawionej sprawy (1)</vt:lpstr>
      <vt:lpstr>Urząd Dzielnicy Ursus Urzędnik: Obsługa przedstawionej sprawy (2)</vt:lpstr>
      <vt:lpstr>Urząd Dzielnicy Ursus Urzędnik: Obsługa przedstawionej sprawy (3)</vt:lpstr>
      <vt:lpstr>Wyniki badania</vt:lpstr>
      <vt:lpstr>Urząd Dzielnicy Ursus Urzędnik: Sposób załatwienia przedstawionej sprawy (1)</vt:lpstr>
      <vt:lpstr>Urząd Dzielnicy Ursus Urzędnik: Sposób załatwienia przedstawionej sprawy (2)</vt:lpstr>
      <vt:lpstr>Urząd Dzielnicy Ursus Urzędnik: Sposób załatwienia przedstawionej sprawy (3)</vt:lpstr>
      <vt:lpstr>Urząd Dzielnicy Ursus Urzędnik: Sposób załatwiania przedstawionej sprawy (4)</vt:lpstr>
      <vt:lpstr>Urząd Dzielnicy Ursus Urzędnik: Sposób załatwienia przedstawionej sprawy (5)</vt:lpstr>
      <vt:lpstr>Urząd Dzielnicy Ursus Urzędnik: Sposób załatwienia przedstawionej sprawy (6)</vt:lpstr>
      <vt:lpstr>Prezentacja programu PowerPoint</vt:lpstr>
    </vt:vector>
  </TitlesOfParts>
  <Company>Centrum Edukacji Nowoczesnej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ARC</dc:creator>
  <cp:keywords>ARC;Rynek;Opinia</cp:keywords>
  <cp:lastModifiedBy>Maciej Białoruski</cp:lastModifiedBy>
  <cp:revision>89</cp:revision>
  <dcterms:created xsi:type="dcterms:W3CDTF">2013-09-17T08:07:59Z</dcterms:created>
  <dcterms:modified xsi:type="dcterms:W3CDTF">2014-02-05T15:55:20Z</dcterms:modified>
</cp:coreProperties>
</file>