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257" r:id="rId3"/>
    <p:sldId id="292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01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>
        <p:scale>
          <a:sx n="80" d="100"/>
          <a:sy n="80" d="100"/>
        </p:scale>
        <p:origin x="-852" y="-750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5.5238095238095237</c:v>
                </c:pt>
                <c:pt idx="2" formatCode="0.0">
                  <c:v>0.95238095238095233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2.8</c:v>
                </c:pt>
                <c:pt idx="2" formatCode="0.0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numFmt formatCode="#,##0.0" sourceLinked="0"/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6.15</c:v>
                </c:pt>
                <c:pt idx="2">
                  <c:v>2.67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04908288"/>
        <c:axId val="104909824"/>
      </c:barChart>
      <c:catAx>
        <c:axId val="104908288"/>
        <c:scaling>
          <c:orientation val="minMax"/>
        </c:scaling>
        <c:delete val="1"/>
        <c:axPos val="b"/>
        <c:majorTickMark val="out"/>
        <c:minorTickMark val="none"/>
        <c:tickLblPos val="none"/>
        <c:crossAx val="104909824"/>
        <c:crosses val="autoZero"/>
        <c:auto val="1"/>
        <c:lblAlgn val="ctr"/>
        <c:lblOffset val="100"/>
        <c:noMultiLvlLbl val="0"/>
      </c:catAx>
      <c:valAx>
        <c:axId val="104909824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04908288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1845760"/>
        <c:axId val="91847296"/>
      </c:barChart>
      <c:catAx>
        <c:axId val="918457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847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8472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184576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91875584"/>
        <c:axId val="91951104"/>
      </c:barChart>
      <c:catAx>
        <c:axId val="91875584"/>
        <c:scaling>
          <c:orientation val="maxMin"/>
        </c:scaling>
        <c:delete val="1"/>
        <c:axPos val="b"/>
        <c:majorTickMark val="out"/>
        <c:minorTickMark val="none"/>
        <c:tickLblPos val="none"/>
        <c:crossAx val="91951104"/>
        <c:crosses val="autoZero"/>
        <c:auto val="1"/>
        <c:lblAlgn val="ctr"/>
        <c:lblOffset val="100"/>
        <c:noMultiLvlLbl val="0"/>
      </c:catAx>
      <c:valAx>
        <c:axId val="919511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918755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</c:v>
                </c:pt>
                <c:pt idx="1">
                  <c:v>0</c:v>
                </c:pt>
                <c:pt idx="2">
                  <c:v>0.35</c:v>
                </c:pt>
                <c:pt idx="3">
                  <c:v>0.25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</c:v>
                </c:pt>
                <c:pt idx="1">
                  <c:v>0.1</c:v>
                </c:pt>
                <c:pt idx="2">
                  <c:v>0.35</c:v>
                </c:pt>
                <c:pt idx="3">
                  <c:v>0</c:v>
                </c:pt>
                <c:pt idx="4">
                  <c:v>0</c:v>
                </c:pt>
                <c:pt idx="5">
                  <c:v>0.35</c:v>
                </c:pt>
                <c:pt idx="6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Na stojakach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</c:v>
                </c:pt>
                <c:pt idx="1">
                  <c:v>0.05</c:v>
                </c:pt>
                <c:pt idx="2">
                  <c:v>0.55000000000000004</c:v>
                </c:pt>
                <c:pt idx="3">
                  <c:v>0</c:v>
                </c:pt>
                <c:pt idx="4">
                  <c:v>0</c:v>
                </c:pt>
                <c:pt idx="5">
                  <c:v>0.3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2297472"/>
        <c:axId val="92319744"/>
      </c:barChart>
      <c:catAx>
        <c:axId val="92297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319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31974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22974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0.95</c:v>
                </c:pt>
                <c:pt idx="1">
                  <c:v>0.95</c:v>
                </c:pt>
                <c:pt idx="2">
                  <c:v>1</c:v>
                </c:pt>
                <c:pt idx="4">
                  <c:v>1</c:v>
                </c:pt>
                <c:pt idx="5">
                  <c:v>0.95</c:v>
                </c:pt>
                <c:pt idx="6">
                  <c:v>0.95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0.95</c:v>
                </c:pt>
                <c:pt idx="14">
                  <c:v>1</c:v>
                </c:pt>
                <c:pt idx="16">
                  <c:v>0.05</c:v>
                </c:pt>
                <c:pt idx="17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0.05</c:v>
                </c:pt>
                <c:pt idx="1">
                  <c:v>0.05</c:v>
                </c:pt>
                <c:pt idx="5">
                  <c:v>0.05</c:v>
                </c:pt>
                <c:pt idx="6">
                  <c:v>0.05</c:v>
                </c:pt>
                <c:pt idx="13">
                  <c:v>0.05</c:v>
                </c:pt>
                <c:pt idx="16">
                  <c:v>0.95</c:v>
                </c:pt>
                <c:pt idx="17">
                  <c:v>0.75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6163584"/>
        <c:axId val="146778752"/>
      </c:barChart>
      <c:catAx>
        <c:axId val="146163584"/>
        <c:scaling>
          <c:orientation val="maxMin"/>
        </c:scaling>
        <c:delete val="1"/>
        <c:axPos val="l"/>
        <c:majorTickMark val="out"/>
        <c:minorTickMark val="none"/>
        <c:tickLblPos val="none"/>
        <c:crossAx val="146778752"/>
        <c:crosses val="autoZero"/>
        <c:auto val="1"/>
        <c:lblAlgn val="ctr"/>
        <c:lblOffset val="100"/>
        <c:noMultiLvlLbl val="0"/>
      </c:catAx>
      <c:valAx>
        <c:axId val="1467787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16358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0.86</c:v>
                </c:pt>
                <c:pt idx="1">
                  <c:v>0.95</c:v>
                </c:pt>
                <c:pt idx="2">
                  <c:v>0.8</c:v>
                </c:pt>
                <c:pt idx="4">
                  <c:v>0.86</c:v>
                </c:pt>
                <c:pt idx="5">
                  <c:v>1</c:v>
                </c:pt>
                <c:pt idx="6">
                  <c:v>0.9</c:v>
                </c:pt>
                <c:pt idx="8">
                  <c:v>0.86</c:v>
                </c:pt>
                <c:pt idx="10">
                  <c:v>0.05</c:v>
                </c:pt>
                <c:pt idx="12">
                  <c:v>0.86</c:v>
                </c:pt>
                <c:pt idx="13">
                  <c:v>0.9</c:v>
                </c:pt>
                <c:pt idx="14">
                  <c:v>0.85</c:v>
                </c:pt>
                <c:pt idx="16">
                  <c:v>0.76</c:v>
                </c:pt>
                <c:pt idx="17">
                  <c:v>1</c:v>
                </c:pt>
                <c:pt idx="18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0"/>
                <c:pt idx="0" formatCode="0%">
                  <c:v>0.14000000000000001</c:v>
                </c:pt>
                <c:pt idx="2" formatCode="0%">
                  <c:v>0.1</c:v>
                </c:pt>
                <c:pt idx="4" formatCode="0%">
                  <c:v>0.14000000000000001</c:v>
                </c:pt>
                <c:pt idx="8" formatCode="0%">
                  <c:v>0.14000000000000001</c:v>
                </c:pt>
                <c:pt idx="9" formatCode="0%">
                  <c:v>1</c:v>
                </c:pt>
                <c:pt idx="10" formatCode="0%">
                  <c:v>0.85</c:v>
                </c:pt>
                <c:pt idx="12" formatCode="0%">
                  <c:v>0.14000000000000001</c:v>
                </c:pt>
                <c:pt idx="13" formatCode="0%">
                  <c:v>0.1</c:v>
                </c:pt>
                <c:pt idx="14" formatCode="0%">
                  <c:v>0.05</c:v>
                </c:pt>
                <c:pt idx="16" formatCode="0%">
                  <c:v>0.24</c:v>
                </c:pt>
                <c:pt idx="18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1">
                  <c:v>0.05</c:v>
                </c:pt>
                <c:pt idx="2">
                  <c:v>0.1</c:v>
                </c:pt>
                <c:pt idx="6">
                  <c:v>0.1</c:v>
                </c:pt>
                <c:pt idx="10">
                  <c:v>0.1</c:v>
                </c:pt>
                <c:pt idx="1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4271744"/>
        <c:axId val="154273280"/>
      </c:barChart>
      <c:catAx>
        <c:axId val="154271744"/>
        <c:scaling>
          <c:orientation val="maxMin"/>
        </c:scaling>
        <c:delete val="1"/>
        <c:axPos val="l"/>
        <c:majorTickMark val="out"/>
        <c:minorTickMark val="none"/>
        <c:tickLblPos val="none"/>
        <c:crossAx val="154273280"/>
        <c:crosses val="autoZero"/>
        <c:auto val="1"/>
        <c:lblAlgn val="ctr"/>
        <c:lblOffset val="100"/>
        <c:noMultiLvlLbl val="0"/>
      </c:catAx>
      <c:valAx>
        <c:axId val="1542732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42717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(N=16)</c:v>
                </c:pt>
                <c:pt idx="1">
                  <c:v>2012 (N=20)</c:v>
                </c:pt>
                <c:pt idx="2">
                  <c:v>2011 (N=10)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0.88</c:v>
                </c:pt>
                <c:pt idx="1">
                  <c:v>0.65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</c:dLbl>
            <c:dLbl>
              <c:idx val="4"/>
              <c:layout>
                <c:manualLayout>
                  <c:x val="-7.362574987258412E-2"/>
                  <c:y val="-0.36947562359856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(N=16)</c:v>
                </c:pt>
                <c:pt idx="1">
                  <c:v>2012 (N=20)</c:v>
                </c:pt>
                <c:pt idx="2">
                  <c:v>2011 (N=10)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0.06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(N=16)</c:v>
                </c:pt>
                <c:pt idx="1">
                  <c:v>2012 (N=20)</c:v>
                </c:pt>
                <c:pt idx="2">
                  <c:v>2011 (N=10)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0.06</c:v>
                </c:pt>
                <c:pt idx="1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4157440"/>
        <c:axId val="154158976"/>
      </c:barChart>
      <c:catAx>
        <c:axId val="154157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54158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1589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4157440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7062144"/>
        <c:axId val="154485888"/>
      </c:barChart>
      <c:catAx>
        <c:axId val="147062144"/>
        <c:scaling>
          <c:orientation val="maxMin"/>
        </c:scaling>
        <c:delete val="1"/>
        <c:axPos val="b"/>
        <c:majorTickMark val="out"/>
        <c:minorTickMark val="none"/>
        <c:tickLblPos val="none"/>
        <c:crossAx val="154485888"/>
        <c:crosses val="autoZero"/>
        <c:auto val="1"/>
        <c:lblAlgn val="ctr"/>
        <c:lblOffset val="100"/>
        <c:noMultiLvlLbl val="0"/>
      </c:catAx>
      <c:valAx>
        <c:axId val="1544858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470621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0.85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54516864"/>
        <c:axId val="154522752"/>
      </c:barChart>
      <c:catAx>
        <c:axId val="154516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52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5227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4516864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0.95238095238095244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4.7619047619047616E-2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5493888"/>
        <c:axId val="175495424"/>
      </c:barChart>
      <c:catAx>
        <c:axId val="175493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49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4954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5493888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-8.81944444444455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0.85</c:v>
                </c:pt>
                <c:pt idx="1">
                  <c:v>0.1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5665920"/>
        <c:axId val="175667456"/>
      </c:barChart>
      <c:catAx>
        <c:axId val="175665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667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6674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6659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0723840"/>
        <c:axId val="90725376"/>
      </c:barChart>
      <c:catAx>
        <c:axId val="90723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725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72537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07238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0.95</c:v>
                </c:pt>
                <c:pt idx="1">
                  <c:v>0.9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0.1</c:v>
                </c:pt>
                <c:pt idx="10">
                  <c:v>0.1</c:v>
                </c:pt>
                <c:pt idx="16">
                  <c:v>0.05</c:v>
                </c:pt>
                <c:pt idx="20">
                  <c:v>1</c:v>
                </c:pt>
                <c:pt idx="21">
                  <c:v>0.95</c:v>
                </c:pt>
                <c:pt idx="2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0.05</c:v>
                </c:pt>
                <c:pt idx="1">
                  <c:v>0.1</c:v>
                </c:pt>
                <c:pt idx="8">
                  <c:v>0.9</c:v>
                </c:pt>
                <c:pt idx="9">
                  <c:v>1</c:v>
                </c:pt>
                <c:pt idx="10">
                  <c:v>0.9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0.95</c:v>
                </c:pt>
                <c:pt idx="17">
                  <c:v>1</c:v>
                </c:pt>
                <c:pt idx="18">
                  <c:v>1</c:v>
                </c:pt>
                <c:pt idx="21">
                  <c:v>0.05</c:v>
                </c:pt>
                <c:pt idx="2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5306240"/>
        <c:axId val="175307776"/>
      </c:barChart>
      <c:catAx>
        <c:axId val="175306240"/>
        <c:scaling>
          <c:orientation val="maxMin"/>
        </c:scaling>
        <c:delete val="1"/>
        <c:axPos val="l"/>
        <c:majorTickMark val="out"/>
        <c:minorTickMark val="none"/>
        <c:tickLblPos val="none"/>
        <c:crossAx val="175307776"/>
        <c:crosses val="autoZero"/>
        <c:auto val="1"/>
        <c:lblAlgn val="ctr"/>
        <c:lblOffset val="100"/>
        <c:noMultiLvlLbl val="0"/>
      </c:catAx>
      <c:valAx>
        <c:axId val="1753077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3062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0.67</c:v>
                </c:pt>
                <c:pt idx="1">
                  <c:v>0.8</c:v>
                </c:pt>
                <c:pt idx="2">
                  <c:v>0.56000000000000005</c:v>
                </c:pt>
                <c:pt idx="4">
                  <c:v>1</c:v>
                </c:pt>
                <c:pt idx="5">
                  <c:v>1</c:v>
                </c:pt>
                <c:pt idx="6">
                  <c:v>0.94</c:v>
                </c:pt>
                <c:pt idx="8">
                  <c:v>0.1</c:v>
                </c:pt>
                <c:pt idx="9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0.33</c:v>
                </c:pt>
                <c:pt idx="1">
                  <c:v>0.2</c:v>
                </c:pt>
                <c:pt idx="2">
                  <c:v>0.44</c:v>
                </c:pt>
                <c:pt idx="6">
                  <c:v>0.06</c:v>
                </c:pt>
                <c:pt idx="8">
                  <c:v>0.9</c:v>
                </c:pt>
                <c:pt idx="9">
                  <c:v>0.85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6168320"/>
        <c:axId val="176170112"/>
      </c:barChart>
      <c:catAx>
        <c:axId val="176168320"/>
        <c:scaling>
          <c:orientation val="maxMin"/>
        </c:scaling>
        <c:delete val="1"/>
        <c:axPos val="l"/>
        <c:majorTickMark val="out"/>
        <c:minorTickMark val="none"/>
        <c:tickLblPos val="none"/>
        <c:crossAx val="176170112"/>
        <c:crosses val="autoZero"/>
        <c:auto val="1"/>
        <c:lblAlgn val="ctr"/>
        <c:lblOffset val="100"/>
        <c:noMultiLvlLbl val="0"/>
      </c:catAx>
      <c:valAx>
        <c:axId val="1761701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1683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6306048"/>
        <c:axId val="176307584"/>
      </c:barChart>
      <c:catAx>
        <c:axId val="176306048"/>
        <c:scaling>
          <c:orientation val="maxMin"/>
        </c:scaling>
        <c:delete val="1"/>
        <c:axPos val="b"/>
        <c:majorTickMark val="out"/>
        <c:minorTickMark val="none"/>
        <c:tickLblPos val="none"/>
        <c:crossAx val="176307584"/>
        <c:crosses val="autoZero"/>
        <c:auto val="1"/>
        <c:lblAlgn val="ctr"/>
        <c:lblOffset val="100"/>
        <c:noMultiLvlLbl val="0"/>
      </c:catAx>
      <c:valAx>
        <c:axId val="1763075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63060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</c:v>
                </c:pt>
                <c:pt idx="1">
                  <c:v>9.5238095238095233E-2</c:v>
                </c:pt>
                <c:pt idx="2">
                  <c:v>0</c:v>
                </c:pt>
                <c:pt idx="3">
                  <c:v>9.5000000000000001E-2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0.7</c:v>
                </c:pt>
                <c:pt idx="1">
                  <c:v>0.1</c:v>
                </c:pt>
                <c:pt idx="2">
                  <c:v>0.05</c:v>
                </c:pt>
                <c:pt idx="3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0.78</c:v>
                </c:pt>
                <c:pt idx="1">
                  <c:v>0.22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6441216"/>
        <c:axId val="176442752"/>
      </c:barChart>
      <c:catAx>
        <c:axId val="176441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442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4427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4412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(N=18)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(N=18)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0.38</c:v>
                </c:pt>
                <c:pt idx="1">
                  <c:v>0.4</c:v>
                </c:pt>
                <c:pt idx="2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(N=18)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0.45</c:v>
                </c:pt>
                <c:pt idx="2">
                  <c:v>0.44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6502656"/>
        <c:axId val="176504192"/>
      </c:barChart>
      <c:catAx>
        <c:axId val="17650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504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5041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650265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6738688"/>
        <c:axId val="176740224"/>
      </c:barChart>
      <c:catAx>
        <c:axId val="1767386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76740224"/>
        <c:crosses val="autoZero"/>
        <c:auto val="1"/>
        <c:lblAlgn val="ctr"/>
        <c:lblOffset val="100"/>
        <c:noMultiLvlLbl val="0"/>
      </c:catAx>
      <c:valAx>
        <c:axId val="1767402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6738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0.95238095238095233</c:v>
                </c:pt>
                <c:pt idx="1">
                  <c:v>9.5238095238095233E-2</c:v>
                </c:pt>
                <c:pt idx="2">
                  <c:v>9.5238095238095233E-2</c:v>
                </c:pt>
                <c:pt idx="3">
                  <c:v>4.7619047619047616E-2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0.85</c:v>
                </c:pt>
                <c:pt idx="1">
                  <c:v>0.05</c:v>
                </c:pt>
                <c:pt idx="2">
                  <c:v>0.15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0.94</c:v>
                </c:pt>
                <c:pt idx="1">
                  <c:v>0</c:v>
                </c:pt>
                <c:pt idx="2">
                  <c:v>0.06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751808"/>
        <c:axId val="11753344"/>
      </c:barChart>
      <c:catAx>
        <c:axId val="11751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75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53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7518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0.23809523809523811</c:v>
                </c:pt>
                <c:pt idx="1">
                  <c:v>9.5238095238095233E-2</c:v>
                </c:pt>
                <c:pt idx="2">
                  <c:v>4.7619047619047616E-2</c:v>
                </c:pt>
                <c:pt idx="3">
                  <c:v>0.57142857142857151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0.05</c:v>
                </c:pt>
                <c:pt idx="3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7254400"/>
        <c:axId val="177255936"/>
      </c:barChart>
      <c:catAx>
        <c:axId val="177254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725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255936"/>
        <c:scaling>
          <c:orientation val="minMax"/>
          <c:max val="1.05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crossAx val="1772544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7750784"/>
        <c:axId val="177752320"/>
      </c:barChart>
      <c:catAx>
        <c:axId val="177750784"/>
        <c:scaling>
          <c:orientation val="maxMin"/>
        </c:scaling>
        <c:delete val="1"/>
        <c:axPos val="b"/>
        <c:majorTickMark val="out"/>
        <c:minorTickMark val="none"/>
        <c:tickLblPos val="none"/>
        <c:crossAx val="177752320"/>
        <c:crosses val="autoZero"/>
        <c:auto val="1"/>
        <c:lblAlgn val="ctr"/>
        <c:lblOffset val="100"/>
        <c:noMultiLvlLbl val="0"/>
      </c:catAx>
      <c:valAx>
        <c:axId val="1777523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7750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0.8571428571428571</c:v>
                </c:pt>
                <c:pt idx="1">
                  <c:v>0.38095238095238093</c:v>
                </c:pt>
                <c:pt idx="2">
                  <c:v>0.7142857142857143</c:v>
                </c:pt>
                <c:pt idx="3">
                  <c:v>0.52380952380952384</c:v>
                </c:pt>
                <c:pt idx="4">
                  <c:v>4.7619047619047616E-2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0.75</c:v>
                </c:pt>
                <c:pt idx="1">
                  <c:v>0.65</c:v>
                </c:pt>
                <c:pt idx="2">
                  <c:v>0.75</c:v>
                </c:pt>
                <c:pt idx="3">
                  <c:v>0.4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0.47</c:v>
                </c:pt>
                <c:pt idx="2">
                  <c:v>0.47</c:v>
                </c:pt>
                <c:pt idx="3">
                  <c:v>0.37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7791744"/>
        <c:axId val="177793280"/>
      </c:barChart>
      <c:catAx>
        <c:axId val="177791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7793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7932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77917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89498368"/>
        <c:axId val="89499904"/>
      </c:barChart>
      <c:catAx>
        <c:axId val="89498368"/>
        <c:scaling>
          <c:orientation val="maxMin"/>
        </c:scaling>
        <c:delete val="1"/>
        <c:axPos val="b"/>
        <c:majorTickMark val="out"/>
        <c:minorTickMark val="none"/>
        <c:tickLblPos val="none"/>
        <c:crossAx val="89499904"/>
        <c:crosses val="autoZero"/>
        <c:auto val="1"/>
        <c:lblAlgn val="ctr"/>
        <c:lblOffset val="100"/>
        <c:noMultiLvlLbl val="0"/>
      </c:catAx>
      <c:valAx>
        <c:axId val="894999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894983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4673024"/>
        <c:axId val="144689024"/>
      </c:barChart>
      <c:catAx>
        <c:axId val="1446730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44689024"/>
        <c:crosses val="autoZero"/>
        <c:auto val="1"/>
        <c:lblAlgn val="ctr"/>
        <c:lblOffset val="100"/>
        <c:noMultiLvlLbl val="0"/>
      </c:catAx>
      <c:valAx>
        <c:axId val="1446890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446730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(N=15)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7359872"/>
        <c:axId val="177361664"/>
      </c:barChart>
      <c:catAx>
        <c:axId val="177359872"/>
        <c:scaling>
          <c:orientation val="maxMin"/>
        </c:scaling>
        <c:delete val="1"/>
        <c:axPos val="b"/>
        <c:majorTickMark val="out"/>
        <c:minorTickMark val="none"/>
        <c:tickLblPos val="none"/>
        <c:crossAx val="177361664"/>
        <c:crosses val="autoZero"/>
        <c:auto val="1"/>
        <c:lblAlgn val="ctr"/>
        <c:lblOffset val="100"/>
        <c:noMultiLvlLbl val="0"/>
      </c:catAx>
      <c:valAx>
        <c:axId val="1773616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73598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  <c:pt idx="4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0.35</c:v>
                </c:pt>
                <c:pt idx="1">
                  <c:v>0.3</c:v>
                </c:pt>
                <c:pt idx="2">
                  <c:v>0</c:v>
                </c:pt>
                <c:pt idx="3">
                  <c:v>0</c:v>
                </c:pt>
                <c:pt idx="4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0.42</c:v>
                </c:pt>
                <c:pt idx="1">
                  <c:v>0.05</c:v>
                </c:pt>
                <c:pt idx="2">
                  <c:v>0</c:v>
                </c:pt>
                <c:pt idx="3">
                  <c:v>0.11</c:v>
                </c:pt>
                <c:pt idx="4">
                  <c:v>0.42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7589248"/>
        <c:axId val="177648384"/>
      </c:barChart>
      <c:catAx>
        <c:axId val="177589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7648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6483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75892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0.93333333333333335</c:v>
                </c:pt>
                <c:pt idx="1">
                  <c:v>0</c:v>
                </c:pt>
                <c:pt idx="2">
                  <c:v>6.6666666666666666E-2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0.28999999999999998</c:v>
                </c:pt>
                <c:pt idx="2">
                  <c:v>0.43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0.37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7708416"/>
        <c:axId val="177714304"/>
      </c:barChart>
      <c:catAx>
        <c:axId val="177708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7714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7143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77084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0847744"/>
        <c:axId val="140865920"/>
      </c:barChart>
      <c:catAx>
        <c:axId val="14084774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40865920"/>
        <c:crosses val="autoZero"/>
        <c:auto val="1"/>
        <c:lblAlgn val="ctr"/>
        <c:lblOffset val="100"/>
        <c:noMultiLvlLbl val="0"/>
      </c:catAx>
      <c:valAx>
        <c:axId val="14086592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408477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0.14000000000000001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0.1</c:v>
                </c:pt>
                <c:pt idx="4">
                  <c:v>0.76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0.32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8109056"/>
        <c:axId val="92668288"/>
      </c:barChart>
      <c:catAx>
        <c:axId val="178109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266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6682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81090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0.90476190476190477</c:v>
                </c:pt>
                <c:pt idx="1">
                  <c:v>0</c:v>
                </c:pt>
                <c:pt idx="2">
                  <c:v>9.5238095238095233E-2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0.75</c:v>
                </c:pt>
                <c:pt idx="1">
                  <c:v>0.05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0.68</c:v>
                </c:pt>
                <c:pt idx="2" formatCode="0%">
                  <c:v>0.32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039872"/>
        <c:axId val="141049856"/>
      </c:barChart>
      <c:catAx>
        <c:axId val="141039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049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0498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0398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0.62</c:v>
                </c:pt>
                <c:pt idx="1">
                  <c:v>0.5</c:v>
                </c:pt>
                <c:pt idx="2">
                  <c:v>0.37</c:v>
                </c:pt>
                <c:pt idx="4">
                  <c:v>0.38</c:v>
                </c:pt>
                <c:pt idx="5">
                  <c:v>0.15</c:v>
                </c:pt>
                <c:pt idx="6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8"/>
                <c:pt idx="0">
                  <c:v>0.38</c:v>
                </c:pt>
                <c:pt idx="1">
                  <c:v>0.5</c:v>
                </c:pt>
                <c:pt idx="2">
                  <c:v>0.63</c:v>
                </c:pt>
                <c:pt idx="4">
                  <c:v>0.62</c:v>
                </c:pt>
                <c:pt idx="5">
                  <c:v>0.85</c:v>
                </c:pt>
                <c:pt idx="6">
                  <c:v>0.74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4724736"/>
        <c:axId val="144726272"/>
      </c:barChart>
      <c:catAx>
        <c:axId val="144724736"/>
        <c:scaling>
          <c:orientation val="maxMin"/>
        </c:scaling>
        <c:delete val="1"/>
        <c:axPos val="l"/>
        <c:majorTickMark val="out"/>
        <c:minorTickMark val="none"/>
        <c:tickLblPos val="none"/>
        <c:crossAx val="144726272"/>
        <c:crosses val="autoZero"/>
        <c:auto val="1"/>
        <c:lblAlgn val="ctr"/>
        <c:lblOffset val="100"/>
        <c:noMultiLvlLbl val="0"/>
      </c:catAx>
      <c:valAx>
        <c:axId val="144726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472473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86426488614836006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1">
                  <c:v>0.05</c:v>
                </c:pt>
                <c:pt idx="2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4766464"/>
        <c:axId val="141305344"/>
      </c:barChart>
      <c:catAx>
        <c:axId val="144766464"/>
        <c:scaling>
          <c:orientation val="maxMin"/>
        </c:scaling>
        <c:delete val="1"/>
        <c:axPos val="l"/>
        <c:majorTickMark val="out"/>
        <c:minorTickMark val="none"/>
        <c:tickLblPos val="none"/>
        <c:crossAx val="141305344"/>
        <c:crosses val="autoZero"/>
        <c:auto val="1"/>
        <c:lblAlgn val="ctr"/>
        <c:lblOffset val="100"/>
        <c:noMultiLvlLbl val="0"/>
      </c:catAx>
      <c:valAx>
        <c:axId val="141305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476646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1449088"/>
        <c:axId val="141450624"/>
      </c:barChart>
      <c:catAx>
        <c:axId val="141449088"/>
        <c:scaling>
          <c:orientation val="maxMin"/>
        </c:scaling>
        <c:delete val="1"/>
        <c:axPos val="b"/>
        <c:majorTickMark val="out"/>
        <c:minorTickMark val="none"/>
        <c:tickLblPos val="none"/>
        <c:crossAx val="141450624"/>
        <c:crosses val="autoZero"/>
        <c:auto val="1"/>
        <c:lblAlgn val="ctr"/>
        <c:lblOffset val="100"/>
        <c:noMultiLvlLbl val="0"/>
      </c:catAx>
      <c:valAx>
        <c:axId val="1414506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414490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0.25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0.35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0854144"/>
        <c:axId val="90855680"/>
      </c:barChart>
      <c:catAx>
        <c:axId val="90854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855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8556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08541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0.9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0.95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637504"/>
        <c:axId val="141639040"/>
      </c:barChart>
      <c:catAx>
        <c:axId val="1416375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163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6390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6375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0.57999999999999996</c:v>
                </c:pt>
                <c:pt idx="1">
                  <c:v>0.5</c:v>
                </c:pt>
                <c:pt idx="2">
                  <c:v>0.62</c:v>
                </c:pt>
                <c:pt idx="4">
                  <c:v>0.57999999999999996</c:v>
                </c:pt>
                <c:pt idx="5">
                  <c:v>0.85</c:v>
                </c:pt>
                <c:pt idx="6">
                  <c:v>0.76</c:v>
                </c:pt>
                <c:pt idx="8">
                  <c:v>0.68</c:v>
                </c:pt>
                <c:pt idx="9">
                  <c:v>0.7</c:v>
                </c:pt>
                <c:pt idx="10">
                  <c:v>0.76</c:v>
                </c:pt>
                <c:pt idx="12">
                  <c:v>0.68</c:v>
                </c:pt>
                <c:pt idx="13">
                  <c:v>0.75</c:v>
                </c:pt>
                <c:pt idx="14">
                  <c:v>0.9</c:v>
                </c:pt>
                <c:pt idx="16">
                  <c:v>0.74</c:v>
                </c:pt>
                <c:pt idx="17">
                  <c:v>0.75</c:v>
                </c:pt>
                <c:pt idx="18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0.42</c:v>
                </c:pt>
                <c:pt idx="1">
                  <c:v>0.45</c:v>
                </c:pt>
                <c:pt idx="2">
                  <c:v>0.33</c:v>
                </c:pt>
                <c:pt idx="4">
                  <c:v>0.37</c:v>
                </c:pt>
                <c:pt idx="5">
                  <c:v>0.1</c:v>
                </c:pt>
                <c:pt idx="6">
                  <c:v>0.19</c:v>
                </c:pt>
                <c:pt idx="8">
                  <c:v>0.32</c:v>
                </c:pt>
                <c:pt idx="9">
                  <c:v>0.25</c:v>
                </c:pt>
                <c:pt idx="10">
                  <c:v>0.24</c:v>
                </c:pt>
                <c:pt idx="12">
                  <c:v>0.32</c:v>
                </c:pt>
                <c:pt idx="13">
                  <c:v>0.15</c:v>
                </c:pt>
                <c:pt idx="14">
                  <c:v>0.1</c:v>
                </c:pt>
                <c:pt idx="16">
                  <c:v>0.26</c:v>
                </c:pt>
                <c:pt idx="17">
                  <c:v>0.25</c:v>
                </c:pt>
                <c:pt idx="18">
                  <c:v>0.33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1">
                  <c:v>0.05</c:v>
                </c:pt>
                <c:pt idx="2">
                  <c:v>0.05</c:v>
                </c:pt>
                <c:pt idx="4">
                  <c:v>0.05</c:v>
                </c:pt>
                <c:pt idx="6">
                  <c:v>0.05</c:v>
                </c:pt>
                <c:pt idx="9">
                  <c:v>0.05</c:v>
                </c:pt>
                <c:pt idx="13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964726631393299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5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48327040"/>
        <c:axId val="148341120"/>
      </c:barChart>
      <c:catAx>
        <c:axId val="148327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834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34112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48327040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(N=19)</c:v>
                </c:pt>
                <c:pt idx="1">
                  <c:v>2012 (N=20)</c:v>
                </c:pt>
                <c:pt idx="2">
                  <c:v>2011 (N=18)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(N=19)</c:v>
                </c:pt>
                <c:pt idx="1">
                  <c:v>2012 (N=20)</c:v>
                </c:pt>
                <c:pt idx="2">
                  <c:v>2011 (N=18)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(N=19)</c:v>
                </c:pt>
                <c:pt idx="1">
                  <c:v>2012 (N=20)</c:v>
                </c:pt>
                <c:pt idx="2">
                  <c:v>2011 (N=18)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0667264"/>
        <c:axId val="90677248"/>
      </c:barChart>
      <c:catAx>
        <c:axId val="90667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677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6772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066726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(N=)</c:v>
                </c:pt>
                <c:pt idx="1">
                  <c:v>2012 (N=20)</c:v>
                </c:pt>
                <c:pt idx="2">
                  <c:v>2011 (N=18)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65845308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(N=)</c:v>
                </c:pt>
                <c:pt idx="1">
                  <c:v>2012 (N=20)</c:v>
                </c:pt>
                <c:pt idx="2">
                  <c:v>2011 (N=18)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(N=)</c:v>
                </c:pt>
                <c:pt idx="1">
                  <c:v>2012 (N=20)</c:v>
                </c:pt>
                <c:pt idx="2">
                  <c:v>2011 (N=18)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1371776"/>
        <c:axId val="91394048"/>
      </c:barChart>
      <c:catAx>
        <c:axId val="91371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39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3940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137177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91520384"/>
        <c:axId val="91522176"/>
      </c:barChart>
      <c:catAx>
        <c:axId val="91520384"/>
        <c:scaling>
          <c:orientation val="maxMin"/>
        </c:scaling>
        <c:delete val="1"/>
        <c:axPos val="b"/>
        <c:majorTickMark val="out"/>
        <c:minorTickMark val="none"/>
        <c:tickLblPos val="none"/>
        <c:crossAx val="91522176"/>
        <c:crosses val="autoZero"/>
        <c:auto val="1"/>
        <c:lblAlgn val="ctr"/>
        <c:lblOffset val="100"/>
        <c:noMultiLvlLbl val="0"/>
      </c:catAx>
      <c:valAx>
        <c:axId val="9152217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915203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0.3</c:v>
                </c:pt>
                <c:pt idx="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0.4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1549056"/>
        <c:axId val="91100288"/>
      </c:barChart>
      <c:catAx>
        <c:axId val="91549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100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10028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15490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1157632"/>
        <c:axId val="91159168"/>
      </c:barChart>
      <c:catAx>
        <c:axId val="91157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1159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1591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115763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</a:t>
            </a:r>
            <a:r>
              <a:rPr lang="pl-PL" smtClean="0"/>
              <a:t>ursynów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2013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91999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(4)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764820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(5)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1212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61149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0547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(6)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32542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(7)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22682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76950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548557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11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795936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310270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47151"/>
              </p:ext>
            </p:extLst>
          </p:nvPr>
        </p:nvGraphicFramePr>
        <p:xfrm>
          <a:off x="4356770" y="2440202"/>
          <a:ext cx="1800000" cy="4157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99429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10846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600941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681558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132898"/>
              </p:ext>
            </p:extLst>
          </p:nvPr>
        </p:nvGraphicFramePr>
        <p:xfrm>
          <a:off x="514865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996730" y="249369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GB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Zachowanie urzędnika wobec interesanta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82989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8606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endParaRPr lang="pl-PL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4026" y="1989633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METODOLOGIA BADANIA						  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3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4026" y="2925751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 Otoczenie - wygląd urzędu					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6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4026" y="3393810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Wygląd zewnętrzny urzędnika i jego stanowisko pracy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4026" y="3861869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Zachowanie się urzędnika wobec interesanta - ogólnie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16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4026" y="4329928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obsługa przedstawionej sprawy 	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19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4026" y="4797986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sposób załatwienia przedstawionej sprawy 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23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4026" y="2457692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WYNIKI BADANIA						   	   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4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406576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-35718" y="64860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128878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424355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20874"/>
              </p:ext>
            </p:extLst>
          </p:nvPr>
        </p:nvGraphicFramePr>
        <p:xfrm>
          <a:off x="108298" y="2601541"/>
          <a:ext cx="1800000" cy="320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716711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-35718" y="64860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567804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015696"/>
              </p:ext>
            </p:extLst>
          </p:nvPr>
        </p:nvGraphicFramePr>
        <p:xfrm>
          <a:off x="782908" y="2493690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574462"/>
              </p:ext>
            </p:extLst>
          </p:nvPr>
        </p:nvGraphicFramePr>
        <p:xfrm>
          <a:off x="535677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76970"/>
              </p:ext>
            </p:extLst>
          </p:nvPr>
        </p:nvGraphicFramePr>
        <p:xfrm>
          <a:off x="36290" y="2422130"/>
          <a:ext cx="1800000" cy="3959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6825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92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92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32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49718"/>
              </p:ext>
            </p:extLst>
          </p:nvPr>
        </p:nvGraphicFramePr>
        <p:xfrm>
          <a:off x="4572794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71342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44542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709448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10518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511721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966305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5023"/>
              </p:ext>
            </p:extLst>
          </p:nvPr>
        </p:nvGraphicFramePr>
        <p:xfrm>
          <a:off x="4212754" y="2422130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618934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864276"/>
              </p:ext>
            </p:extLst>
          </p:nvPr>
        </p:nvGraphicFramePr>
        <p:xfrm>
          <a:off x="1110424" y="2582624"/>
          <a:ext cx="4182450" cy="351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186377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56163"/>
              </p:ext>
            </p:extLst>
          </p:nvPr>
        </p:nvGraphicFramePr>
        <p:xfrm>
          <a:off x="108298" y="2421682"/>
          <a:ext cx="1872208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9" y="6486068"/>
            <a:ext cx="255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35884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35994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772240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16553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4834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2388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Ursynów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81390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92673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N=19)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860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Metodologia badania</a:t>
            </a:r>
            <a:endParaRPr lang="pl-PL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Obserwacja Uczestnicząca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07.11.2013 – 10.12.2013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na Urząd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w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8858" y="2853730"/>
            <a:ext cx="3744416" cy="2808312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 smtClean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rgbClr val="808285"/>
                </a:solidFill>
              </a:rPr>
              <a:t>ARC </a:t>
            </a:r>
            <a:r>
              <a:rPr lang="pl-PL" sz="1600" b="1" dirty="0">
                <a:solidFill>
                  <a:srgbClr val="808285"/>
                </a:solidFill>
              </a:rPr>
              <a:t>Rynek i Opinia Sp. z o. o.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ul. Juliusza Słowackiego 12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- budynek KIRKOR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01-627 Warszawa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tel.: +48 22 584 85 00 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fax.: +48 22 584 85 01  </a:t>
            </a:r>
            <a:endParaRPr lang="pl-PL" sz="1600" b="1" dirty="0" smtClean="0">
              <a:solidFill>
                <a:srgbClr val="808285"/>
              </a:solidFill>
            </a:endParaRPr>
          </a:p>
          <a:p>
            <a:pPr marL="342864" indent="-342864" defTabSz="914307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endParaRPr lang="pl-PL" sz="1600" b="1" dirty="0">
              <a:solidFill>
                <a:srgbClr val="808285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8858" y="5482022"/>
            <a:ext cx="3744416" cy="36004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TO, CO ISTOTNE</a:t>
            </a: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OTOCZENIE: WYGLĄD </a:t>
            </a:r>
            <a:r>
              <a:rPr lang="pl-PL" sz="1600" b="1" dirty="0"/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/>
              <a:t>WYGLĄD ZEWNĘTRZNY URZĘDNIKA I JEGO STANOWISKO PRACY</a:t>
            </a:r>
            <a:endParaRPr lang="pl-PL" sz="1600" b="1" dirty="0">
              <a:solidFill>
                <a:srgbClr val="990099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ZACHOWANIE SIĘ WOBEC KLIENTA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OBSŁUGA PRZEDSTAWIONEJ SPRAWY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88122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(1)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481619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2669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(2)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883341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Ursynów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(3)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86575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55433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965</TotalTime>
  <Words>1717</Words>
  <Application>Microsoft Office PowerPoint</Application>
  <PresentationFormat>Niestandardowy</PresentationFormat>
  <Paragraphs>290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ursynów</vt:lpstr>
      <vt:lpstr>Spis treści</vt:lpstr>
      <vt:lpstr>Metodologia badania</vt:lpstr>
      <vt:lpstr>Wyniki badania</vt:lpstr>
      <vt:lpstr>Kryteria oceny</vt:lpstr>
      <vt:lpstr>Wyniki badania</vt:lpstr>
      <vt:lpstr>Urząd Dzielnicy Ursynów Otoczenie: Wygląd Urzędu (1)</vt:lpstr>
      <vt:lpstr>Urząd Dzielnicy Ursynów Otoczenie: Wygląd Urzędu (2)</vt:lpstr>
      <vt:lpstr>Urząd Dzielnicy Ursynów Otoczenie: Wygląd Urzędu (3)</vt:lpstr>
      <vt:lpstr>Urząd Dzielnicy Ursynów Otoczenie: Wygląd Urzędu (4)</vt:lpstr>
      <vt:lpstr>Urząd Dzielnicy Ursynów Otoczenie: Wygląd Urzędu (5)</vt:lpstr>
      <vt:lpstr>Urząd Dzielnicy Ursynów Otoczenie: Wygląd Urzędu (6)</vt:lpstr>
      <vt:lpstr>Urząd Dzielnicy Ursynów Otoczenie: Wygląd Urzędu (7)</vt:lpstr>
      <vt:lpstr>Wyniki badania</vt:lpstr>
      <vt:lpstr>Urząd Dzielnicy Ursynów Wygląd zewnętrzny urzędnika i jego stanowisko pracy</vt:lpstr>
      <vt:lpstr>Wyniki badania</vt:lpstr>
      <vt:lpstr>Urząd Dzielnicy Ursynów Zachowanie urzędnika wobec interesanta (1)</vt:lpstr>
      <vt:lpstr>Urząd Dzielnicy Ursynów Zachowanie urzędnika wobec interesanta (2)</vt:lpstr>
      <vt:lpstr>Wyniki badania</vt:lpstr>
      <vt:lpstr>Urząd Dzielnicy Ursynów Urzędnik: Obsługa przedstawionej sprawy (1)</vt:lpstr>
      <vt:lpstr>Urząd Dzielnicy Ursynów Urzędnik: Obsługa przedstawionej sprawy (2)</vt:lpstr>
      <vt:lpstr>Urząd Dzielnicy Ursynów Urzędnik: Obsługa przedstawionej sprawy (3)</vt:lpstr>
      <vt:lpstr>Wyniki badania</vt:lpstr>
      <vt:lpstr>Urząd Dzielnicy Ursynów Urzędnik: Sposób załatwienia przedstawionej sprawy (1)</vt:lpstr>
      <vt:lpstr>Urząd Dzielnicy Ursynów Urzędnik: Sposób załatwienia przedstawionej sprawy (2)</vt:lpstr>
      <vt:lpstr>Urząd Dzielnicy Ursynów Urzędnik: Sposób załatwienia przedstawionej sprawy (3)</vt:lpstr>
      <vt:lpstr>Urząd Dzielnicy Ursynów Urzędnik: Sposób załatwiania przedstawionej sprawy (4)</vt:lpstr>
      <vt:lpstr>Urząd Dzielnicy Ursynów Urzędnik: Sposób załatwienia przedstawionej sprawy (5)</vt:lpstr>
      <vt:lpstr>Urząd Dzielnicy Ursynów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Paweł Florczak</cp:lastModifiedBy>
  <cp:revision>95</cp:revision>
  <dcterms:created xsi:type="dcterms:W3CDTF">2013-09-17T08:07:59Z</dcterms:created>
  <dcterms:modified xsi:type="dcterms:W3CDTF">2014-05-07T10:26:04Z</dcterms:modified>
</cp:coreProperties>
</file>