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2"/>
  </p:notesMasterIdLst>
  <p:sldIdLst>
    <p:sldId id="288" r:id="rId2"/>
    <p:sldId id="257" r:id="rId3"/>
    <p:sldId id="292" r:id="rId4"/>
    <p:sldId id="290" r:id="rId5"/>
    <p:sldId id="293" r:id="rId6"/>
    <p:sldId id="291" r:id="rId7"/>
    <p:sldId id="294" r:id="rId8"/>
    <p:sldId id="295" r:id="rId9"/>
    <p:sldId id="296" r:id="rId10"/>
    <p:sldId id="302" r:id="rId11"/>
    <p:sldId id="303" r:id="rId12"/>
    <p:sldId id="304" r:id="rId13"/>
    <p:sldId id="305" r:id="rId14"/>
    <p:sldId id="297" r:id="rId15"/>
    <p:sldId id="313" r:id="rId16"/>
    <p:sldId id="298" r:id="rId17"/>
    <p:sldId id="317" r:id="rId18"/>
    <p:sldId id="306" r:id="rId19"/>
    <p:sldId id="299" r:id="rId20"/>
    <p:sldId id="312" r:id="rId21"/>
    <p:sldId id="316" r:id="rId22"/>
    <p:sldId id="310" r:id="rId23"/>
    <p:sldId id="300" r:id="rId24"/>
    <p:sldId id="307" r:id="rId25"/>
    <p:sldId id="308" r:id="rId26"/>
    <p:sldId id="309" r:id="rId27"/>
    <p:sldId id="311" r:id="rId28"/>
    <p:sldId id="314" r:id="rId29"/>
    <p:sldId id="315" r:id="rId30"/>
    <p:sldId id="301" r:id="rId31"/>
  </p:sldIdLst>
  <p:sldSz cx="9145588" cy="6859588"/>
  <p:notesSz cx="6858000" cy="9144000"/>
  <p:defaultTextStyle>
    <a:defPPr>
      <a:defRPr lang="pl-PL"/>
    </a:defPPr>
    <a:lvl1pPr marL="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91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37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83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229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74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72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6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568">
          <p15:clr>
            <a:srgbClr val="A4A3A4"/>
          </p15:clr>
        </p15:guide>
        <p15:guide id="2" pos="5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808285"/>
    <a:srgbClr val="FFFFFF"/>
    <a:srgbClr val="D1D3D4"/>
    <a:srgbClr val="000000"/>
    <a:srgbClr val="ACAD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howGuides="1">
      <p:cViewPr>
        <p:scale>
          <a:sx n="60" d="100"/>
          <a:sy n="60" d="100"/>
        </p:scale>
        <p:origin x="-1338" y="-1098"/>
      </p:cViewPr>
      <p:guideLst>
        <p:guide orient="horz" pos="2568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1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Arkusz_programu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ŚREDNI CZAS OCZEKIWANIA</c:v>
                </c:pt>
                <c:pt idx="2">
                  <c:v>LICZBA OSÓB PRZED AUDYTOREM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2.7894736842105261</c:v>
                </c:pt>
                <c:pt idx="2" formatCode="0.0">
                  <c:v>0.63157894736842102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ŚREDNI CZAS OCZEKIWANIA</c:v>
                </c:pt>
                <c:pt idx="2">
                  <c:v>LICZBA OSÓB PRZED AUDYTOREM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3.95</c:v>
                </c:pt>
                <c:pt idx="2" formatCode="0.0">
                  <c:v>1.2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ŚREDNI CZAS OCZEKIWANIA</c:v>
                </c:pt>
                <c:pt idx="2">
                  <c:v>LICZBA OSÓB PRZED AUDYTOREM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4.5999999999999996</c:v>
                </c:pt>
                <c:pt idx="2" formatCode="0.0">
                  <c:v>1.55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1556480"/>
        <c:axId val="91591040"/>
      </c:barChart>
      <c:catAx>
        <c:axId val="91556480"/>
        <c:scaling>
          <c:orientation val="minMax"/>
        </c:scaling>
        <c:delete val="1"/>
        <c:axPos val="b"/>
        <c:majorTickMark val="out"/>
        <c:minorTickMark val="none"/>
        <c:tickLblPos val="none"/>
        <c:crossAx val="91591040"/>
        <c:crosses val="autoZero"/>
        <c:auto val="1"/>
        <c:lblAlgn val="ctr"/>
        <c:lblOffset val="100"/>
        <c:noMultiLvlLbl val="0"/>
      </c:catAx>
      <c:valAx>
        <c:axId val="91591040"/>
        <c:scaling>
          <c:orientation val="minMax"/>
          <c:max val="15"/>
          <c:min val="0"/>
        </c:scaling>
        <c:delete val="1"/>
        <c:axPos val="l"/>
        <c:numFmt formatCode="0.0" sourceLinked="1"/>
        <c:majorTickMark val="out"/>
        <c:minorTickMark val="none"/>
        <c:tickLblPos val="none"/>
        <c:crossAx val="91556480"/>
        <c:crosses val="autoZero"/>
        <c:crossBetween val="between"/>
      </c:valAx>
      <c:spPr>
        <a:noFill/>
        <a:ln w="2325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0.94736842105263164</c:v>
                </c:pt>
                <c:pt idx="1">
                  <c:v>1</c:v>
                </c:pt>
                <c:pt idx="2">
                  <c:v>0.95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687"/>
                  <c:y val="1.22686584530830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  <c:pt idx="0" formatCode="0%">
                  <c:v>5.2631578947368425E-2</c:v>
                </c:pt>
                <c:pt idx="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80342144"/>
        <c:axId val="180343936"/>
      </c:barChart>
      <c:catAx>
        <c:axId val="1803421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0343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034393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034214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79987200"/>
        <c:axId val="179988736"/>
      </c:barChart>
      <c:catAx>
        <c:axId val="179987200"/>
        <c:scaling>
          <c:orientation val="maxMin"/>
        </c:scaling>
        <c:delete val="1"/>
        <c:axPos val="b"/>
        <c:majorTickMark val="out"/>
        <c:minorTickMark val="none"/>
        <c:tickLblPos val="none"/>
        <c:crossAx val="179988736"/>
        <c:crosses val="autoZero"/>
        <c:auto val="1"/>
        <c:lblAlgn val="ctr"/>
        <c:lblOffset val="100"/>
        <c:noMultiLvlLbl val="0"/>
      </c:catAx>
      <c:valAx>
        <c:axId val="179988736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17998720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stojakach</c:v>
                </c:pt>
                <c:pt idx="4">
                  <c:v>W innym miejscu </c:v>
                </c:pt>
                <c:pt idx="5">
                  <c:v>Nie są dostępne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0.65</c:v>
                </c:pt>
                <c:pt idx="1">
                  <c:v>0.05</c:v>
                </c:pt>
                <c:pt idx="2">
                  <c:v>0.2</c:v>
                </c:pt>
                <c:pt idx="3">
                  <c:v>0.1</c:v>
                </c:pt>
                <c:pt idx="4">
                  <c:v>0</c:v>
                </c:pt>
                <c:pt idx="5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stojakach</c:v>
                </c:pt>
                <c:pt idx="4">
                  <c:v>W innym miejscu </c:v>
                </c:pt>
                <c:pt idx="5">
                  <c:v>Nie są dostępne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0.6</c:v>
                </c:pt>
                <c:pt idx="1">
                  <c:v>0.05</c:v>
                </c:pt>
                <c:pt idx="2">
                  <c:v>0.4</c:v>
                </c:pt>
                <c:pt idx="3">
                  <c:v>0</c:v>
                </c:pt>
                <c:pt idx="4">
                  <c:v>0.1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stojakach</c:v>
                </c:pt>
                <c:pt idx="4">
                  <c:v>W innym miejscu </c:v>
                </c:pt>
                <c:pt idx="5">
                  <c:v>Nie są dostępne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0.5</c:v>
                </c:pt>
                <c:pt idx="1">
                  <c:v>0.1</c:v>
                </c:pt>
                <c:pt idx="2">
                  <c:v>0.45</c:v>
                </c:pt>
                <c:pt idx="3">
                  <c:v>0</c:v>
                </c:pt>
                <c:pt idx="4">
                  <c:v>0.2</c:v>
                </c:pt>
                <c:pt idx="5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80470528"/>
        <c:axId val="180472064"/>
      </c:barChart>
      <c:catAx>
        <c:axId val="18047052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0472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0472064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047052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8925318761384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Sheet1!$A$2:$A$30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Sheet1!$B$2:$B$30</c:f>
              <c:numCache>
                <c:formatCode>0%</c:formatCode>
                <c:ptCount val="19"/>
                <c:pt idx="0">
                  <c:v>0.55000000000000004</c:v>
                </c:pt>
                <c:pt idx="1">
                  <c:v>0.7</c:v>
                </c:pt>
                <c:pt idx="2">
                  <c:v>0.8</c:v>
                </c:pt>
                <c:pt idx="4">
                  <c:v>0.95</c:v>
                </c:pt>
                <c:pt idx="5">
                  <c:v>0.95</c:v>
                </c:pt>
                <c:pt idx="6">
                  <c:v>0.95</c:v>
                </c:pt>
                <c:pt idx="8">
                  <c:v>0.95</c:v>
                </c:pt>
                <c:pt idx="9">
                  <c:v>1</c:v>
                </c:pt>
                <c:pt idx="10">
                  <c:v>1</c:v>
                </c:pt>
                <c:pt idx="12">
                  <c:v>0.9</c:v>
                </c:pt>
                <c:pt idx="13">
                  <c:v>0.95</c:v>
                </c:pt>
                <c:pt idx="14">
                  <c:v>0.9</c:v>
                </c:pt>
                <c:pt idx="16">
                  <c:v>0.15</c:v>
                </c:pt>
                <c:pt idx="17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Sheet1!$A$2:$A$30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Sheet1!$C$2:$C$30</c:f>
              <c:numCache>
                <c:formatCode>0%</c:formatCode>
                <c:ptCount val="19"/>
                <c:pt idx="0">
                  <c:v>0.45</c:v>
                </c:pt>
                <c:pt idx="1">
                  <c:v>0.3</c:v>
                </c:pt>
                <c:pt idx="2">
                  <c:v>0.2</c:v>
                </c:pt>
                <c:pt idx="4">
                  <c:v>0.05</c:v>
                </c:pt>
                <c:pt idx="5">
                  <c:v>0.05</c:v>
                </c:pt>
                <c:pt idx="6">
                  <c:v>0.05</c:v>
                </c:pt>
                <c:pt idx="8">
                  <c:v>0.05</c:v>
                </c:pt>
                <c:pt idx="12">
                  <c:v>0.1</c:v>
                </c:pt>
                <c:pt idx="13">
                  <c:v>0.05</c:v>
                </c:pt>
                <c:pt idx="14">
                  <c:v>0.1</c:v>
                </c:pt>
                <c:pt idx="16">
                  <c:v>0.85</c:v>
                </c:pt>
                <c:pt idx="17">
                  <c:v>0.9</c:v>
                </c:pt>
                <c:pt idx="18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Sheet1!$A$2:$A$30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Sheet1!$D$2:$D$30</c:f>
              <c:numCache>
                <c:formatCode>0%</c:formatCode>
                <c:ptCount val="19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88052608"/>
        <c:axId val="188054144"/>
      </c:barChart>
      <c:catAx>
        <c:axId val="188052608"/>
        <c:scaling>
          <c:orientation val="maxMin"/>
        </c:scaling>
        <c:delete val="1"/>
        <c:axPos val="l"/>
        <c:majorTickMark val="out"/>
        <c:minorTickMark val="none"/>
        <c:tickLblPos val="none"/>
        <c:crossAx val="188054144"/>
        <c:crosses val="autoZero"/>
        <c:auto val="1"/>
        <c:lblAlgn val="ctr"/>
        <c:lblOffset val="100"/>
        <c:noMultiLvlLbl val="0"/>
      </c:catAx>
      <c:valAx>
        <c:axId val="18805414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805260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dLbl>
              <c:idx val="9"/>
              <c:delete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Sheet1!$B$2:$B$26</c:f>
              <c:numCache>
                <c:formatCode>0%</c:formatCode>
                <c:ptCount val="20"/>
                <c:pt idx="0">
                  <c:v>0.95</c:v>
                </c:pt>
                <c:pt idx="1">
                  <c:v>0.75</c:v>
                </c:pt>
                <c:pt idx="2">
                  <c:v>0.6</c:v>
                </c:pt>
                <c:pt idx="4">
                  <c:v>0.85</c:v>
                </c:pt>
                <c:pt idx="5">
                  <c:v>0.9</c:v>
                </c:pt>
                <c:pt idx="6">
                  <c:v>0.8</c:v>
                </c:pt>
                <c:pt idx="8">
                  <c:v>0.05</c:v>
                </c:pt>
                <c:pt idx="12">
                  <c:v>0.8</c:v>
                </c:pt>
                <c:pt idx="13">
                  <c:v>0.85</c:v>
                </c:pt>
                <c:pt idx="14">
                  <c:v>0.7</c:v>
                </c:pt>
                <c:pt idx="16">
                  <c:v>0.85</c:v>
                </c:pt>
                <c:pt idx="17">
                  <c:v>0.8</c:v>
                </c:pt>
                <c:pt idx="18">
                  <c:v>0.45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Sheet1!$C$2:$C$26</c:f>
              <c:numCache>
                <c:formatCode>0%</c:formatCode>
                <c:ptCount val="20"/>
                <c:pt idx="0">
                  <c:v>0.05</c:v>
                </c:pt>
                <c:pt idx="1">
                  <c:v>0.2</c:v>
                </c:pt>
                <c:pt idx="2">
                  <c:v>0.25</c:v>
                </c:pt>
                <c:pt idx="5">
                  <c:v>0.05</c:v>
                </c:pt>
                <c:pt idx="6">
                  <c:v>0.1</c:v>
                </c:pt>
                <c:pt idx="8">
                  <c:v>0.75</c:v>
                </c:pt>
                <c:pt idx="9">
                  <c:v>0.95</c:v>
                </c:pt>
                <c:pt idx="10">
                  <c:v>0.9</c:v>
                </c:pt>
                <c:pt idx="12">
                  <c:v>0.05</c:v>
                </c:pt>
                <c:pt idx="13">
                  <c:v>0.1</c:v>
                </c:pt>
                <c:pt idx="14">
                  <c:v>0.2</c:v>
                </c:pt>
                <c:pt idx="16">
                  <c:v>0.15</c:v>
                </c:pt>
                <c:pt idx="17">
                  <c:v>0.15</c:v>
                </c:pt>
                <c:pt idx="18">
                  <c:v>0.55000000000000004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delete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Sheet1!$D$2:$D$26</c:f>
              <c:numCache>
                <c:formatCode>0%</c:formatCode>
                <c:ptCount val="20"/>
                <c:pt idx="1">
                  <c:v>0.05</c:v>
                </c:pt>
                <c:pt idx="2">
                  <c:v>0.15</c:v>
                </c:pt>
                <c:pt idx="4">
                  <c:v>0.15</c:v>
                </c:pt>
                <c:pt idx="5">
                  <c:v>0.05</c:v>
                </c:pt>
                <c:pt idx="6">
                  <c:v>0.1</c:v>
                </c:pt>
                <c:pt idx="8">
                  <c:v>0.2</c:v>
                </c:pt>
                <c:pt idx="9">
                  <c:v>0.05</c:v>
                </c:pt>
                <c:pt idx="10">
                  <c:v>0.1</c:v>
                </c:pt>
                <c:pt idx="12">
                  <c:v>0.15</c:v>
                </c:pt>
                <c:pt idx="13">
                  <c:v>0.05</c:v>
                </c:pt>
                <c:pt idx="14">
                  <c:v>0.1</c:v>
                </c:pt>
                <c:pt idx="17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88331904"/>
        <c:axId val="188333440"/>
      </c:barChart>
      <c:catAx>
        <c:axId val="188331904"/>
        <c:scaling>
          <c:orientation val="maxMin"/>
        </c:scaling>
        <c:delete val="1"/>
        <c:axPos val="l"/>
        <c:majorTickMark val="out"/>
        <c:minorTickMark val="none"/>
        <c:tickLblPos val="none"/>
        <c:crossAx val="188333440"/>
        <c:crosses val="autoZero"/>
        <c:auto val="1"/>
        <c:lblAlgn val="ctr"/>
        <c:lblOffset val="100"/>
        <c:noMultiLvlLbl val="0"/>
      </c:catAx>
      <c:valAx>
        <c:axId val="18833344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833190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4.3825760009478999E-2"/>
          <c:y val="0.94209541062801927"/>
          <c:w val="0.847735262287025"/>
          <c:h val="3.745370370370370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0606060606060623E-3"/>
          <c:w val="1"/>
          <c:h val="0.569696969696969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(N=17)</c:v>
                </c:pt>
                <c:pt idx="1">
                  <c:v>2012 (N=16)</c:v>
                </c:pt>
                <c:pt idx="2">
                  <c:v>2011 (N=9)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0.6470588235294118</c:v>
                </c:pt>
                <c:pt idx="1">
                  <c:v>0.5</c:v>
                </c:pt>
                <c:pt idx="2">
                  <c:v>0.78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3382">
              <a:noFill/>
            </a:ln>
          </c:spPr>
          <c:invertIfNegative val="0"/>
          <c:dLbls>
            <c:dLbl>
              <c:idx val="2"/>
              <c:delete val="1"/>
            </c:dLbl>
            <c:dLbl>
              <c:idx val="4"/>
              <c:layout>
                <c:manualLayout>
                  <c:x val="-7.362574987258412E-2"/>
                  <c:y val="-0.3694756235985638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(N=17)</c:v>
                </c:pt>
                <c:pt idx="1">
                  <c:v>2012 (N=16)</c:v>
                </c:pt>
                <c:pt idx="2">
                  <c:v>2011 (N=9)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0.11764705882352941</c:v>
                </c:pt>
                <c:pt idx="1">
                  <c:v>0.19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(N=17)</c:v>
                </c:pt>
                <c:pt idx="1">
                  <c:v>2012 (N=16)</c:v>
                </c:pt>
                <c:pt idx="2">
                  <c:v>2011 (N=9)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3"/>
                <c:pt idx="0">
                  <c:v>0.23529411764705882</c:v>
                </c:pt>
                <c:pt idx="1">
                  <c:v>0.31</c:v>
                </c:pt>
                <c:pt idx="2">
                  <c:v>0.22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88802944"/>
        <c:axId val="188804480"/>
      </c:barChart>
      <c:catAx>
        <c:axId val="188802944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188804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880448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8802944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22"/>
          <c:h val="0.29090909090909134"/>
        </c:manualLayout>
      </c:layout>
      <c:overlay val="0"/>
      <c:spPr>
        <a:noFill/>
        <a:ln w="23382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89993728"/>
        <c:axId val="189995264"/>
      </c:barChart>
      <c:catAx>
        <c:axId val="189993728"/>
        <c:scaling>
          <c:orientation val="maxMin"/>
        </c:scaling>
        <c:delete val="1"/>
        <c:axPos val="b"/>
        <c:majorTickMark val="out"/>
        <c:minorTickMark val="none"/>
        <c:tickLblPos val="none"/>
        <c:crossAx val="189995264"/>
        <c:crosses val="autoZero"/>
        <c:auto val="1"/>
        <c:lblAlgn val="ctr"/>
        <c:lblOffset val="100"/>
        <c:noMultiLvlLbl val="0"/>
      </c:catAx>
      <c:valAx>
        <c:axId val="18999526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8999372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27"/>
          <c:y val="1.6412992311313348E-2"/>
          <c:w val="0.81374722838137559"/>
          <c:h val="0.7300374727066251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0.95</c:v>
                </c:pt>
                <c:pt idx="1">
                  <c:v>0.8</c:v>
                </c:pt>
                <c:pt idx="2">
                  <c:v>0.95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2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0.05</c:v>
                </c:pt>
                <c:pt idx="1">
                  <c:v>0.15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chemeClr val="tx1"/>
            </a:solidFill>
            <a:ln w="23586">
              <a:noFill/>
            </a:ln>
          </c:spPr>
          <c:invertIfNegative val="0"/>
          <c:dLbls>
            <c:dLbl>
              <c:idx val="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Sheet1!$B$4:$D$4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90133376"/>
        <c:axId val="190134912"/>
      </c:barChart>
      <c:catAx>
        <c:axId val="19013337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0134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013491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90133376"/>
        <c:crosses val="autoZero"/>
        <c:crossBetween val="between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1.2576163953833446E-3"/>
          <c:y val="0.74515793588949142"/>
          <c:w val="0.8445230329231026"/>
          <c:h val="0.23531051283619719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27"/>
          <c:y val="1.6412992311313348E-2"/>
          <c:w val="0.81374722838137559"/>
          <c:h val="0.6572542168048799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tx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0.95</c:v>
                </c:pt>
                <c:pt idx="1">
                  <c:v>1</c:v>
                </c:pt>
                <c:pt idx="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1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Nie od razu, nie wyjaśnił przyczyny ani nie przeprosił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 formatCode="0%">
                  <c:v>0.05</c:v>
                </c:pt>
                <c:pt idx="2" formatCode="0%">
                  <c:v>0.1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90179584"/>
        <c:axId val="190320640"/>
      </c:barChart>
      <c:catAx>
        <c:axId val="1901795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0320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032064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0179584"/>
        <c:crosses val="autoZero"/>
        <c:crossBetween val="between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0"/>
          <c:y val="0.68759043154025457"/>
          <c:w val="1"/>
          <c:h val="0.27187829378586564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</c:v>
                </c:pt>
                <c:pt idx="1">
                  <c:v>0.15</c:v>
                </c:pt>
                <c:pt idx="2">
                  <c:v>0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0.75</c:v>
                </c:pt>
                <c:pt idx="1">
                  <c:v>0.2</c:v>
                </c:pt>
                <c:pt idx="2">
                  <c:v>0.05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89737216"/>
        <c:axId val="189751296"/>
      </c:barChart>
      <c:catAx>
        <c:axId val="1897372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9751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975129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973721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 PI/ BAISO 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 PI/ BAISO 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 PI/ BAISO 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0384000"/>
        <c:axId val="170385792"/>
      </c:barChart>
      <c:catAx>
        <c:axId val="17038400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0385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0385792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038400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Sheet1!$B$2:$B$31</c:f>
              <c:numCache>
                <c:formatCode>0%</c:formatCode>
                <c:ptCount val="24"/>
                <c:pt idx="0">
                  <c:v>0.95</c:v>
                </c:pt>
                <c:pt idx="1">
                  <c:v>0.9</c:v>
                </c:pt>
                <c:pt idx="2">
                  <c:v>0.75</c:v>
                </c:pt>
                <c:pt idx="4">
                  <c:v>0.95</c:v>
                </c:pt>
                <c:pt idx="5">
                  <c:v>1</c:v>
                </c:pt>
                <c:pt idx="6">
                  <c:v>0.9</c:v>
                </c:pt>
                <c:pt idx="10">
                  <c:v>0.05</c:v>
                </c:pt>
                <c:pt idx="16">
                  <c:v>0.15</c:v>
                </c:pt>
                <c:pt idx="17">
                  <c:v>0.15</c:v>
                </c:pt>
                <c:pt idx="18">
                  <c:v>0.1</c:v>
                </c:pt>
                <c:pt idx="20">
                  <c:v>0.95</c:v>
                </c:pt>
                <c:pt idx="21">
                  <c:v>0.9</c:v>
                </c:pt>
                <c:pt idx="22">
                  <c:v>0.85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Sheet1!$C$2:$C$31</c:f>
              <c:numCache>
                <c:formatCode>0%</c:formatCode>
                <c:ptCount val="24"/>
                <c:pt idx="0">
                  <c:v>0.05</c:v>
                </c:pt>
                <c:pt idx="1">
                  <c:v>0.1</c:v>
                </c:pt>
                <c:pt idx="2">
                  <c:v>0.25</c:v>
                </c:pt>
                <c:pt idx="4">
                  <c:v>0.05</c:v>
                </c:pt>
                <c:pt idx="6">
                  <c:v>0.1</c:v>
                </c:pt>
                <c:pt idx="8">
                  <c:v>1</c:v>
                </c:pt>
                <c:pt idx="9">
                  <c:v>1</c:v>
                </c:pt>
                <c:pt idx="10">
                  <c:v>0.95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6">
                  <c:v>0.85</c:v>
                </c:pt>
                <c:pt idx="17">
                  <c:v>0.85</c:v>
                </c:pt>
                <c:pt idx="18">
                  <c:v>0.9</c:v>
                </c:pt>
                <c:pt idx="20">
                  <c:v>0.05</c:v>
                </c:pt>
                <c:pt idx="21">
                  <c:v>0.1</c:v>
                </c:pt>
                <c:pt idx="22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Sheet1!$D$2:$D$31</c:f>
              <c:numCache>
                <c:formatCode>General</c:formatCode>
                <c:ptCount val="2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89785984"/>
        <c:axId val="189787520"/>
      </c:barChart>
      <c:catAx>
        <c:axId val="189785984"/>
        <c:scaling>
          <c:orientation val="maxMin"/>
        </c:scaling>
        <c:delete val="1"/>
        <c:axPos val="l"/>
        <c:majorTickMark val="out"/>
        <c:minorTickMark val="none"/>
        <c:tickLblPos val="none"/>
        <c:crossAx val="189787520"/>
        <c:crosses val="autoZero"/>
        <c:auto val="1"/>
        <c:lblAlgn val="ctr"/>
        <c:lblOffset val="100"/>
        <c:noMultiLvlLbl val="0"/>
      </c:catAx>
      <c:valAx>
        <c:axId val="1897875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978598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6254629629629629"/>
          <c:w val="0.847735262287025"/>
          <c:h val="3.745370370370370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46548234280792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dLbl>
              <c:idx val="1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8"/>
                <c:pt idx="0">
                  <c:v>Czy urzędnik dopytywał o szczegóły przedstawionej przez Ciebie sprawy</c:v>
                </c:pt>
                <c:pt idx="4">
                  <c:v>Czy urzędnik używał zrozumiałej terminologii?</c:v>
                </c:pt>
                <c:pt idx="7">
                  <c:v>Czy urzędnik opuszczał stanowisko pracy w trakcie rozmowy z Tobą?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1"/>
                <c:pt idx="0">
                  <c:v>0.55000000000000004</c:v>
                </c:pt>
                <c:pt idx="1">
                  <c:v>0.5</c:v>
                </c:pt>
                <c:pt idx="2">
                  <c:v>0.32</c:v>
                </c:pt>
                <c:pt idx="4">
                  <c:v>0.95</c:v>
                </c:pt>
                <c:pt idx="5">
                  <c:v>1</c:v>
                </c:pt>
                <c:pt idx="6">
                  <c:v>0.89</c:v>
                </c:pt>
                <c:pt idx="9">
                  <c:v>0.15</c:v>
                </c:pt>
                <c:pt idx="10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8"/>
                <c:pt idx="0">
                  <c:v>Czy urzędnik dopytywał o szczegóły przedstawionej przez Ciebie sprawy</c:v>
                </c:pt>
                <c:pt idx="4">
                  <c:v>Czy urzędnik używał zrozumiałej terminologii?</c:v>
                </c:pt>
                <c:pt idx="7">
                  <c:v>Czy urzędnik opuszczał stanowisko pracy w trakcie rozmowy z Tobą?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11"/>
                <c:pt idx="0">
                  <c:v>0.45</c:v>
                </c:pt>
                <c:pt idx="1">
                  <c:v>0.5</c:v>
                </c:pt>
                <c:pt idx="2">
                  <c:v>0.68</c:v>
                </c:pt>
                <c:pt idx="4">
                  <c:v>0.05</c:v>
                </c:pt>
                <c:pt idx="6">
                  <c:v>0.11</c:v>
                </c:pt>
                <c:pt idx="8">
                  <c:v>1</c:v>
                </c:pt>
                <c:pt idx="9">
                  <c:v>0.85</c:v>
                </c:pt>
                <c:pt idx="10">
                  <c:v>0.95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90848384"/>
        <c:axId val="190854272"/>
      </c:barChart>
      <c:catAx>
        <c:axId val="190848384"/>
        <c:scaling>
          <c:orientation val="maxMin"/>
        </c:scaling>
        <c:delete val="1"/>
        <c:axPos val="l"/>
        <c:majorTickMark val="out"/>
        <c:minorTickMark val="none"/>
        <c:tickLblPos val="none"/>
        <c:crossAx val="190854272"/>
        <c:crosses val="autoZero"/>
        <c:auto val="1"/>
        <c:lblAlgn val="ctr"/>
        <c:lblOffset val="100"/>
        <c:noMultiLvlLbl val="0"/>
      </c:catAx>
      <c:valAx>
        <c:axId val="19085427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084838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8.6214233682315067E-2"/>
          <c:y val="0.92442850990525405"/>
          <c:w val="0.847735262287025"/>
          <c:h val="6.497251216522416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0985728"/>
        <c:axId val="190987264"/>
      </c:barChart>
      <c:catAx>
        <c:axId val="190985728"/>
        <c:scaling>
          <c:orientation val="maxMin"/>
        </c:scaling>
        <c:delete val="1"/>
        <c:axPos val="b"/>
        <c:majorTickMark val="out"/>
        <c:minorTickMark val="none"/>
        <c:tickLblPos val="none"/>
        <c:crossAx val="190987264"/>
        <c:crosses val="autoZero"/>
        <c:auto val="1"/>
        <c:lblAlgn val="ctr"/>
        <c:lblOffset val="100"/>
        <c:noMultiLvlLbl val="0"/>
      </c:catAx>
      <c:valAx>
        <c:axId val="19098726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098572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Nie dotyczy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4"/>
                <c:pt idx="0">
                  <c:v>0.4</c:v>
                </c:pt>
                <c:pt idx="1">
                  <c:v>0.3</c:v>
                </c:pt>
                <c:pt idx="2">
                  <c:v>0.3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Nie dotyczy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4"/>
                <c:pt idx="0">
                  <c:v>0.45</c:v>
                </c:pt>
                <c:pt idx="1">
                  <c:v>0.4</c:v>
                </c:pt>
                <c:pt idx="2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Nie dotyczy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4"/>
                <c:pt idx="0">
                  <c:v>0.53</c:v>
                </c:pt>
                <c:pt idx="1">
                  <c:v>0.42</c:v>
                </c:pt>
                <c:pt idx="2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1211008"/>
        <c:axId val="191212544"/>
      </c:barChart>
      <c:catAx>
        <c:axId val="1912110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1212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121254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121100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7197608886862E-2"/>
          <c:y val="5.9422750424448369E-2"/>
          <c:w val="0.58692115679056589"/>
          <c:h val="0.7979626485568760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14887">
              <a:noFill/>
            </a:ln>
          </c:spPr>
          <c:invertIfNegative val="0"/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3"/>
                <c:pt idx="0">
                  <c:v>0.05</c:v>
                </c:pt>
                <c:pt idx="1">
                  <c:v>0.1</c:v>
                </c:pt>
                <c:pt idx="2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Sheet1!$B$3:$E$3</c:f>
              <c:numCache>
                <c:formatCode>0%</c:formatCode>
                <c:ptCount val="3"/>
                <c:pt idx="0">
                  <c:v>0.5</c:v>
                </c:pt>
                <c:pt idx="1">
                  <c:v>0.6</c:v>
                </c:pt>
                <c:pt idx="2">
                  <c:v>0.74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14887">
              <a:noFill/>
            </a:ln>
          </c:spPr>
          <c:invertIfNegative val="0"/>
          <c:dLbls>
            <c:dLbl>
              <c:idx val="0"/>
              <c:layout>
                <c:manualLayout>
                  <c:x val="1.0405225096348445E-2"/>
                  <c:y val="-1.71343918389272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644763556643947E-3"/>
                  <c:y val="-2.06998480615143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Sheet1!$B$4:$E$4</c:f>
              <c:numCache>
                <c:formatCode>0%</c:formatCode>
                <c:ptCount val="3"/>
                <c:pt idx="0">
                  <c:v>0.45</c:v>
                </c:pt>
                <c:pt idx="1">
                  <c:v>0.3</c:v>
                </c:pt>
                <c:pt idx="2">
                  <c:v>0.21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90785024"/>
        <c:axId val="190786560"/>
      </c:barChart>
      <c:catAx>
        <c:axId val="19078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488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0786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078656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190785024"/>
        <c:crosses val="autoZero"/>
        <c:crossBetween val="between"/>
      </c:valAx>
      <c:spPr>
        <a:noFill/>
        <a:ln w="14887">
          <a:noFill/>
        </a:ln>
      </c:spPr>
    </c:plotArea>
    <c:legend>
      <c:legendPos val="r"/>
      <c:layout/>
      <c:overlay val="0"/>
      <c:spPr>
        <a:noFill/>
        <a:ln w="14887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0831616"/>
        <c:axId val="190833408"/>
      </c:barChart>
      <c:catAx>
        <c:axId val="190831616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90833408"/>
        <c:crosses val="autoZero"/>
        <c:auto val="1"/>
        <c:lblAlgn val="ctr"/>
        <c:lblOffset val="100"/>
        <c:noMultiLvlLbl val="0"/>
      </c:catAx>
      <c:valAx>
        <c:axId val="19083340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083161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0.85</c:v>
                </c:pt>
                <c:pt idx="1">
                  <c:v>0.05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0.9</c:v>
                </c:pt>
                <c:pt idx="1">
                  <c:v>0.05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0.95</c:v>
                </c:pt>
                <c:pt idx="1">
                  <c:v>0.05</c:v>
                </c:pt>
                <c:pt idx="2">
                  <c:v>0.05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1564800"/>
        <c:axId val="191574784"/>
      </c:barChart>
      <c:catAx>
        <c:axId val="1915648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1574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157478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156480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0.15</c:v>
                </c:pt>
                <c:pt idx="1">
                  <c:v>0.15</c:v>
                </c:pt>
                <c:pt idx="2">
                  <c:v>0</c:v>
                </c:pt>
                <c:pt idx="3">
                  <c:v>0.7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</c:v>
                </c:pt>
                <c:pt idx="1">
                  <c:v>0.15</c:v>
                </c:pt>
                <c:pt idx="2">
                  <c:v>0</c:v>
                </c:pt>
                <c:pt idx="3">
                  <c:v>0.75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0.05</c:v>
                </c:pt>
                <c:pt idx="1">
                  <c:v>0.21</c:v>
                </c:pt>
                <c:pt idx="2">
                  <c:v>0.05</c:v>
                </c:pt>
                <c:pt idx="3">
                  <c:v>0.74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1605376"/>
        <c:axId val="191615360"/>
      </c:barChart>
      <c:catAx>
        <c:axId val="1916053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1615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161536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160537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1994112"/>
        <c:axId val="191995904"/>
      </c:barChart>
      <c:catAx>
        <c:axId val="191994112"/>
        <c:scaling>
          <c:orientation val="maxMin"/>
        </c:scaling>
        <c:delete val="1"/>
        <c:axPos val="b"/>
        <c:majorTickMark val="out"/>
        <c:minorTickMark val="none"/>
        <c:tickLblPos val="none"/>
        <c:crossAx val="191995904"/>
        <c:crosses val="autoZero"/>
        <c:auto val="1"/>
        <c:lblAlgn val="ctr"/>
        <c:lblOffset val="100"/>
        <c:noMultiLvlLbl val="0"/>
      </c:catAx>
      <c:valAx>
        <c:axId val="19199590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199411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0.85</c:v>
                </c:pt>
                <c:pt idx="1">
                  <c:v>0.35</c:v>
                </c:pt>
                <c:pt idx="2">
                  <c:v>0.5</c:v>
                </c:pt>
                <c:pt idx="3">
                  <c:v>0.5</c:v>
                </c:pt>
                <c:pt idx="4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0.85</c:v>
                </c:pt>
                <c:pt idx="1">
                  <c:v>0.55000000000000004</c:v>
                </c:pt>
                <c:pt idx="2">
                  <c:v>0.7</c:v>
                </c:pt>
                <c:pt idx="3">
                  <c:v>0.45</c:v>
                </c:pt>
                <c:pt idx="4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0.89</c:v>
                </c:pt>
                <c:pt idx="1">
                  <c:v>0.32</c:v>
                </c:pt>
                <c:pt idx="2">
                  <c:v>0.53</c:v>
                </c:pt>
                <c:pt idx="3">
                  <c:v>0.26</c:v>
                </c:pt>
                <c:pt idx="4">
                  <c:v>0.11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1908096"/>
        <c:axId val="191918080"/>
      </c:barChart>
      <c:catAx>
        <c:axId val="1919080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1918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1918080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190809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70446848"/>
        <c:axId val="170448384"/>
      </c:barChart>
      <c:catAx>
        <c:axId val="170446848"/>
        <c:scaling>
          <c:orientation val="maxMin"/>
        </c:scaling>
        <c:delete val="1"/>
        <c:axPos val="b"/>
        <c:majorTickMark val="out"/>
        <c:minorTickMark val="none"/>
        <c:tickLblPos val="none"/>
        <c:crossAx val="170448384"/>
        <c:crosses val="autoZero"/>
        <c:auto val="1"/>
        <c:lblAlgn val="ctr"/>
        <c:lblOffset val="100"/>
        <c:noMultiLvlLbl val="0"/>
      </c:catAx>
      <c:valAx>
        <c:axId val="170448384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17044684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2245120"/>
        <c:axId val="192246912"/>
      </c:barChart>
      <c:catAx>
        <c:axId val="192245120"/>
        <c:scaling>
          <c:orientation val="maxMin"/>
        </c:scaling>
        <c:delete val="1"/>
        <c:axPos val="b"/>
        <c:majorTickMark val="out"/>
        <c:minorTickMark val="none"/>
        <c:tickLblPos val="none"/>
        <c:crossAx val="192246912"/>
        <c:crosses val="autoZero"/>
        <c:auto val="1"/>
        <c:lblAlgn val="ctr"/>
        <c:lblOffset val="100"/>
        <c:noMultiLvlLbl val="0"/>
      </c:catAx>
      <c:valAx>
        <c:axId val="192246912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19224512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(N=17)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(N=9)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2166528"/>
        <c:axId val="192168320"/>
      </c:barChart>
      <c:catAx>
        <c:axId val="192166528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92168320"/>
        <c:crosses val="autoZero"/>
        <c:auto val="1"/>
        <c:lblAlgn val="ctr"/>
        <c:lblOffset val="100"/>
        <c:noMultiLvlLbl val="0"/>
      </c:catAx>
      <c:valAx>
        <c:axId val="192168320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216652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0.15</c:v>
                </c:pt>
                <c:pt idx="1">
                  <c:v>0.15</c:v>
                </c:pt>
                <c:pt idx="2">
                  <c:v>0.1</c:v>
                </c:pt>
                <c:pt idx="3">
                  <c:v>0</c:v>
                </c:pt>
                <c:pt idx="4">
                  <c:v>0.6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0.25</c:v>
                </c:pt>
                <c:pt idx="1">
                  <c:v>0.2</c:v>
                </c:pt>
                <c:pt idx="2">
                  <c:v>0.1</c:v>
                </c:pt>
                <c:pt idx="3">
                  <c:v>0</c:v>
                </c:pt>
                <c:pt idx="4">
                  <c:v>0.45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0.11</c:v>
                </c:pt>
                <c:pt idx="1">
                  <c:v>0.16</c:v>
                </c:pt>
                <c:pt idx="2">
                  <c:v>0</c:v>
                </c:pt>
                <c:pt idx="3">
                  <c:v>0.05</c:v>
                </c:pt>
                <c:pt idx="4">
                  <c:v>0.68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2359040"/>
        <c:axId val="192373120"/>
      </c:barChart>
      <c:catAx>
        <c:axId val="1923590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373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23731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235904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0.76470588235294112</c:v>
                </c:pt>
                <c:pt idx="1">
                  <c:v>0.11764705882352941</c:v>
                </c:pt>
                <c:pt idx="2">
                  <c:v>0.11764705882352941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(N=9)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0.56000000000000005</c:v>
                </c:pt>
                <c:pt idx="1">
                  <c:v>0.33</c:v>
                </c:pt>
                <c:pt idx="2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0.53</c:v>
                </c:pt>
                <c:pt idx="1">
                  <c:v>0.32</c:v>
                </c:pt>
                <c:pt idx="2">
                  <c:v>0.16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2649856"/>
        <c:axId val="192668032"/>
      </c:barChart>
      <c:catAx>
        <c:axId val="1926498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6680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266803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264985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8800512"/>
        <c:axId val="198802048"/>
      </c:barChart>
      <c:catAx>
        <c:axId val="198800512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98802048"/>
        <c:crosses val="autoZero"/>
        <c:auto val="1"/>
        <c:lblAlgn val="ctr"/>
        <c:lblOffset val="100"/>
        <c:noMultiLvlLbl val="0"/>
      </c:catAx>
      <c:valAx>
        <c:axId val="19880204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880051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0.2</c:v>
                </c:pt>
                <c:pt idx="1">
                  <c:v>0.15</c:v>
                </c:pt>
                <c:pt idx="2">
                  <c:v>0.65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0.35</c:v>
                </c:pt>
                <c:pt idx="1">
                  <c:v>0.1</c:v>
                </c:pt>
                <c:pt idx="2">
                  <c:v>0.55000000000000004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0.21</c:v>
                </c:pt>
                <c:pt idx="1">
                  <c:v>0.16</c:v>
                </c:pt>
                <c:pt idx="2">
                  <c:v>0.63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8890624"/>
        <c:axId val="198892160"/>
      </c:barChart>
      <c:catAx>
        <c:axId val="1988906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8892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889216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889062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</c:v>
                </c:pt>
                <c:pt idx="1">
                  <c:v>0</c:v>
                </c:pt>
                <c:pt idx="2">
                  <c:v>0.2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0.7</c:v>
                </c:pt>
                <c:pt idx="1">
                  <c:v>0.05</c:v>
                </c:pt>
                <c:pt idx="2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0.74</c:v>
                </c:pt>
                <c:pt idx="1">
                  <c:v>0</c:v>
                </c:pt>
                <c:pt idx="2">
                  <c:v>0.26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9009408"/>
        <c:axId val="199010944"/>
      </c:barChart>
      <c:catAx>
        <c:axId val="1990094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9010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901094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900940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8"/>
                <c:pt idx="0">
                  <c:v>0.65</c:v>
                </c:pt>
                <c:pt idx="1">
                  <c:v>0.3</c:v>
                </c:pt>
                <c:pt idx="2">
                  <c:v>0.37</c:v>
                </c:pt>
                <c:pt idx="4">
                  <c:v>0.4</c:v>
                </c:pt>
                <c:pt idx="5">
                  <c:v>0.2</c:v>
                </c:pt>
                <c:pt idx="6">
                  <c:v>0.26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8"/>
                <c:pt idx="0">
                  <c:v>0.35</c:v>
                </c:pt>
                <c:pt idx="1">
                  <c:v>0.7</c:v>
                </c:pt>
                <c:pt idx="2">
                  <c:v>0.63</c:v>
                </c:pt>
                <c:pt idx="4">
                  <c:v>0.6</c:v>
                </c:pt>
                <c:pt idx="5">
                  <c:v>0.8</c:v>
                </c:pt>
                <c:pt idx="6">
                  <c:v>0.74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62744576"/>
        <c:axId val="162750464"/>
      </c:barChart>
      <c:catAx>
        <c:axId val="162744576"/>
        <c:scaling>
          <c:orientation val="maxMin"/>
        </c:scaling>
        <c:delete val="1"/>
        <c:axPos val="l"/>
        <c:majorTickMark val="out"/>
        <c:minorTickMark val="none"/>
        <c:tickLblPos val="none"/>
        <c:crossAx val="162750464"/>
        <c:crosses val="autoZero"/>
        <c:auto val="1"/>
        <c:lblAlgn val="ctr"/>
        <c:lblOffset val="100"/>
        <c:noMultiLvlLbl val="0"/>
      </c:catAx>
      <c:valAx>
        <c:axId val="16275046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2744576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86426488614836006"/>
          <c:w val="0.847735262287025"/>
          <c:h val="6.497251216522416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8045641975308641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0.05</c:v>
                </c:pt>
                <c:pt idx="1">
                  <c:v>0.15</c:v>
                </c:pt>
                <c:pt idx="2">
                  <c:v>0.32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0.95</c:v>
                </c:pt>
                <c:pt idx="1">
                  <c:v>0.85</c:v>
                </c:pt>
                <c:pt idx="2">
                  <c:v>0.68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62878976"/>
        <c:axId val="162880512"/>
      </c:barChart>
      <c:catAx>
        <c:axId val="162878976"/>
        <c:scaling>
          <c:orientation val="maxMin"/>
        </c:scaling>
        <c:delete val="1"/>
        <c:axPos val="l"/>
        <c:majorTickMark val="out"/>
        <c:minorTickMark val="none"/>
        <c:tickLblPos val="none"/>
        <c:crossAx val="162880512"/>
        <c:crosses val="autoZero"/>
        <c:auto val="1"/>
        <c:lblAlgn val="ctr"/>
        <c:lblOffset val="100"/>
        <c:noMultiLvlLbl val="0"/>
      </c:catAx>
      <c:valAx>
        <c:axId val="16288051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2878976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b"/>
      <c:layout/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3166720"/>
        <c:axId val="193238144"/>
      </c:barChart>
      <c:catAx>
        <c:axId val="193166720"/>
        <c:scaling>
          <c:orientation val="maxMin"/>
        </c:scaling>
        <c:delete val="1"/>
        <c:axPos val="b"/>
        <c:majorTickMark val="out"/>
        <c:minorTickMark val="none"/>
        <c:tickLblPos val="none"/>
        <c:crossAx val="193238144"/>
        <c:crosses val="autoZero"/>
        <c:auto val="1"/>
        <c:lblAlgn val="ctr"/>
        <c:lblOffset val="100"/>
        <c:noMultiLvlLbl val="0"/>
      </c:catAx>
      <c:valAx>
        <c:axId val="19323814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316672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</c:v>
                </c:pt>
                <c:pt idx="1">
                  <c:v>0</c:v>
                </c:pt>
                <c:pt idx="2">
                  <c:v>0</c:v>
                </c:pt>
                <c:pt idx="3">
                  <c:v>0.2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1</c:v>
                </c:pt>
                <c:pt idx="1">
                  <c:v>0.25</c:v>
                </c:pt>
                <c:pt idx="2">
                  <c:v>0.2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0.95</c:v>
                </c:pt>
                <c:pt idx="1">
                  <c:v>0.1</c:v>
                </c:pt>
                <c:pt idx="2">
                  <c:v>0</c:v>
                </c:pt>
                <c:pt idx="3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0561536"/>
        <c:axId val="170563072"/>
      </c:barChart>
      <c:catAx>
        <c:axId val="1705615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05630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0563072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056153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0.95</c:v>
                </c:pt>
                <c:pt idx="1">
                  <c:v>0.95</c:v>
                </c:pt>
                <c:pt idx="2">
                  <c:v>0.89999999999999991</c:v>
                </c:pt>
                <c:pt idx="3">
                  <c:v>0.9</c:v>
                </c:pt>
                <c:pt idx="4">
                  <c:v>0.9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</c:v>
                </c:pt>
                <c:pt idx="1">
                  <c:v>1</c:v>
                </c:pt>
                <c:pt idx="2">
                  <c:v>0.85</c:v>
                </c:pt>
                <c:pt idx="3">
                  <c:v>0.85</c:v>
                </c:pt>
                <c:pt idx="4">
                  <c:v>0.8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0.89</c:v>
                </c:pt>
                <c:pt idx="1">
                  <c:v>0.9</c:v>
                </c:pt>
                <c:pt idx="2">
                  <c:v>0.89</c:v>
                </c:pt>
                <c:pt idx="3">
                  <c:v>0.84</c:v>
                </c:pt>
                <c:pt idx="4">
                  <c:v>0.84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8199552"/>
        <c:axId val="198210304"/>
      </c:barChart>
      <c:catAx>
        <c:axId val="198199552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198210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8210304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819955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0661157024793432E-3"/>
          <c:w val="0.9992373868132729"/>
          <c:h val="0.8904958677685959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Sheet1!$B$2:$B$20</c:f>
              <c:numCache>
                <c:formatCode>0%</c:formatCode>
                <c:ptCount val="19"/>
                <c:pt idx="0">
                  <c:v>0.53</c:v>
                </c:pt>
                <c:pt idx="1">
                  <c:v>0.4</c:v>
                </c:pt>
                <c:pt idx="2">
                  <c:v>0.55000000000000004</c:v>
                </c:pt>
                <c:pt idx="4">
                  <c:v>0.53</c:v>
                </c:pt>
                <c:pt idx="5">
                  <c:v>0.5</c:v>
                </c:pt>
                <c:pt idx="6">
                  <c:v>0.55000000000000004</c:v>
                </c:pt>
                <c:pt idx="8">
                  <c:v>0.57999999999999996</c:v>
                </c:pt>
                <c:pt idx="9">
                  <c:v>0.4</c:v>
                </c:pt>
                <c:pt idx="10">
                  <c:v>0.6</c:v>
                </c:pt>
                <c:pt idx="12">
                  <c:v>0.57999999999999996</c:v>
                </c:pt>
                <c:pt idx="13">
                  <c:v>0.55000000000000004</c:v>
                </c:pt>
                <c:pt idx="14">
                  <c:v>0.65</c:v>
                </c:pt>
                <c:pt idx="16">
                  <c:v>0.68</c:v>
                </c:pt>
                <c:pt idx="17">
                  <c:v>0.55000000000000004</c:v>
                </c:pt>
                <c:pt idx="18">
                  <c:v>0.65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Sheet1!$C$2:$C$20</c:f>
              <c:numCache>
                <c:formatCode>0%</c:formatCode>
                <c:ptCount val="19"/>
                <c:pt idx="0">
                  <c:v>0.32</c:v>
                </c:pt>
                <c:pt idx="1">
                  <c:v>0.4</c:v>
                </c:pt>
                <c:pt idx="2">
                  <c:v>0.35</c:v>
                </c:pt>
                <c:pt idx="4">
                  <c:v>0.32</c:v>
                </c:pt>
                <c:pt idx="5">
                  <c:v>0.35</c:v>
                </c:pt>
                <c:pt idx="6">
                  <c:v>0.35</c:v>
                </c:pt>
                <c:pt idx="8">
                  <c:v>0.32</c:v>
                </c:pt>
                <c:pt idx="9">
                  <c:v>0.45</c:v>
                </c:pt>
                <c:pt idx="10">
                  <c:v>0.3</c:v>
                </c:pt>
                <c:pt idx="12">
                  <c:v>0.32</c:v>
                </c:pt>
                <c:pt idx="13">
                  <c:v>0.45</c:v>
                </c:pt>
                <c:pt idx="14">
                  <c:v>0.3</c:v>
                </c:pt>
                <c:pt idx="16">
                  <c:v>0.21</c:v>
                </c:pt>
                <c:pt idx="17">
                  <c:v>0.35</c:v>
                </c:pt>
                <c:pt idx="18">
                  <c:v>0.3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chemeClr val="accent4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Sheet1!$D$2:$D$20</c:f>
              <c:numCache>
                <c:formatCode>0%</c:formatCode>
                <c:ptCount val="19"/>
                <c:pt idx="0">
                  <c:v>0.05</c:v>
                </c:pt>
                <c:pt idx="1">
                  <c:v>0.2</c:v>
                </c:pt>
                <c:pt idx="2">
                  <c:v>0.05</c:v>
                </c:pt>
                <c:pt idx="4">
                  <c:v>0.16</c:v>
                </c:pt>
                <c:pt idx="5">
                  <c:v>0.1</c:v>
                </c:pt>
                <c:pt idx="6">
                  <c:v>0.05</c:v>
                </c:pt>
                <c:pt idx="8">
                  <c:v>0.05</c:v>
                </c:pt>
                <c:pt idx="9">
                  <c:v>0.15</c:v>
                </c:pt>
                <c:pt idx="12">
                  <c:v>0.1</c:v>
                </c:pt>
                <c:pt idx="16">
                  <c:v>0.11</c:v>
                </c:pt>
                <c:pt idx="17">
                  <c:v>0.1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C00000"/>
            </a:solidFill>
            <a:ln w="23713">
              <a:noFill/>
            </a:ln>
          </c:spPr>
          <c:invertIfNegative val="0"/>
          <c:dLbls>
            <c:dLbl>
              <c:idx val="3"/>
              <c:layout>
                <c:manualLayout>
                  <c:x val="0.97001763668430463"/>
                  <c:y val="-2.447020877366131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96472663139329928"/>
                  <c:y val="-1.375393479380026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Sheet1!$E$2:$E$20</c:f>
              <c:numCache>
                <c:formatCode>General</c:formatCode>
                <c:ptCount val="19"/>
                <c:pt idx="0" formatCode="0%">
                  <c:v>0.11</c:v>
                </c:pt>
                <c:pt idx="2" formatCode="0%">
                  <c:v>0.05</c:v>
                </c:pt>
                <c:pt idx="5" formatCode="0%">
                  <c:v>0.05</c:v>
                </c:pt>
                <c:pt idx="6" formatCode="0%">
                  <c:v>0.05</c:v>
                </c:pt>
                <c:pt idx="8" formatCode="0%">
                  <c:v>0.05</c:v>
                </c:pt>
                <c:pt idx="10" formatCode="0%">
                  <c:v>0.1</c:v>
                </c:pt>
                <c:pt idx="14" formatCode="0%">
                  <c:v>0.05</c:v>
                </c:pt>
                <c:pt idx="18" formatCode="0%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93251968"/>
        <c:axId val="193419904"/>
      </c:barChart>
      <c:catAx>
        <c:axId val="1932519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3419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3419904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one"/>
        <c:crossAx val="193251968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3985044029259679"/>
          <c:w val="0.98589065255732011"/>
          <c:h val="6.0149559707403433E-2"/>
        </c:manualLayout>
      </c:layout>
      <c:overlay val="0"/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231552"/>
        <c:axId val="90233088"/>
      </c:barChart>
      <c:catAx>
        <c:axId val="902315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33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23308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231552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0.9375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687"/>
                  <c:y val="1.22686584530830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  <c:pt idx="0" formatCode="0%">
                  <c:v>6.25E-2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338048"/>
        <c:axId val="90339584"/>
      </c:barChart>
      <c:catAx>
        <c:axId val="903380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39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33958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33804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0490752"/>
        <c:axId val="90492288"/>
      </c:barChart>
      <c:catAx>
        <c:axId val="90490752"/>
        <c:scaling>
          <c:orientation val="maxMin"/>
        </c:scaling>
        <c:delete val="1"/>
        <c:axPos val="b"/>
        <c:majorTickMark val="out"/>
        <c:minorTickMark val="none"/>
        <c:tickLblPos val="none"/>
        <c:crossAx val="90492288"/>
        <c:crosses val="autoZero"/>
        <c:auto val="1"/>
        <c:lblAlgn val="ctr"/>
        <c:lblOffset val="100"/>
        <c:noMultiLvlLbl val="0"/>
      </c:catAx>
      <c:valAx>
        <c:axId val="90492288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9049075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</c:v>
                </c:pt>
                <c:pt idx="1">
                  <c:v>0.2</c:v>
                </c:pt>
                <c:pt idx="2">
                  <c:v>0.15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1</c:v>
                </c:pt>
                <c:pt idx="1">
                  <c:v>0.1</c:v>
                </c:pt>
                <c:pt idx="2">
                  <c:v>0.05</c:v>
                </c:pt>
                <c:pt idx="3">
                  <c:v>0.05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1223936"/>
        <c:axId val="91225472"/>
      </c:barChart>
      <c:catAx>
        <c:axId val="912239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225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225472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122393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271104"/>
        <c:axId val="90289280"/>
      </c:barChart>
      <c:catAx>
        <c:axId val="9027110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89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28928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271104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605C5-4689-4961-9C0C-172EFBF6030A}" type="datetimeFigureOut">
              <a:rPr lang="pl-PL" smtClean="0"/>
              <a:t>2014-02-05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B9D62-D7BA-4375-868A-1A1F6D8ECFD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58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w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7.w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0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400" baseline="0">
                <a:solidFill>
                  <a:srgbClr val="ACADAE"/>
                </a:solidFill>
                <a:latin typeface="+mn-lt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D9FA-31DE-451B-A13A-42FD8C137E37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97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CA6B-397E-41DA-876E-D10B9A7ACBAC}" type="datetime1">
              <a:rPr lang="pl-PL" smtClean="0"/>
              <a:t>2014-02-05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6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6915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RC: 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17F0-9891-475F-AB62-0E4DD4A06A9C}" type="datetime1">
              <a:rPr lang="pl-PL" smtClean="0"/>
              <a:t>2014-02-05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644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RC: 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457282" y="273113"/>
            <a:ext cx="3008835" cy="1162319"/>
          </a:xfrm>
          <a:prstGeom prst="rect">
            <a:avLst/>
          </a:prstGeom>
        </p:spPr>
        <p:txBody>
          <a:bodyPr tIns="122400" bIns="122400" anchor="b"/>
          <a:lstStyle>
            <a:lvl1pPr algn="l">
              <a:defRPr sz="2000" b="1" cap="all" baseline="0"/>
            </a:lvl1pPr>
          </a:lstStyle>
          <a:p>
            <a:r>
              <a:rPr lang="pl-PL" dirty="0" smtClean="0"/>
              <a:t>Tytuł zawartości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3575671" y="273116"/>
            <a:ext cx="5112638" cy="585446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457282" y="1435435"/>
            <a:ext cx="3008835" cy="4692149"/>
          </a:xfrm>
          <a:noFill/>
        </p:spPr>
        <p:txBody>
          <a:bodyPr tIns="122400" bIns="122400"/>
          <a:lstStyle>
            <a:lvl1pPr marL="0" indent="0">
              <a:buNone/>
              <a:defRPr sz="1400" baseline="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pl-PL" dirty="0" smtClean="0"/>
              <a:t>Opis zawartości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03D-0944-4A2B-8BE7-AAE467CAD308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839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RC: 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599" y="4801714"/>
            <a:ext cx="5487353" cy="56686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599" y="612919"/>
            <a:ext cx="5487353" cy="4115753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156" indent="0">
              <a:buNone/>
              <a:defRPr sz="2800"/>
            </a:lvl2pPr>
            <a:lvl3pPr marL="914307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3" indent="0">
              <a:buNone/>
              <a:defRPr sz="2000"/>
            </a:lvl6pPr>
            <a:lvl7pPr marL="2742924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599" y="5368581"/>
            <a:ext cx="5487353" cy="805048"/>
          </a:xfrm>
          <a:noFill/>
        </p:spPr>
        <p:txBody>
          <a:bodyPr/>
          <a:lstStyle>
            <a:lvl1pPr marL="0" indent="0">
              <a:buNone/>
              <a:defRPr sz="140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4136-B027-41CE-805F-6C429DBD2A0E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41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Bo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1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lang="pl-PL" sz="1400" kern="1200" baseline="0" dirty="0" smtClean="0">
                <a:solidFill>
                  <a:srgbClr val="ACADAE"/>
                </a:solidFill>
                <a:latin typeface="+mn-lt"/>
                <a:ea typeface="+mn-ea"/>
                <a:cs typeface="+mn-cs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565F-BDD4-421B-B51B-0CBD21F9CC36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416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1851" r="358" b="-1"/>
          <a:stretch/>
        </p:blipFill>
        <p:spPr>
          <a:xfrm>
            <a:off x="3059113" y="0"/>
            <a:ext cx="6084000" cy="900231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17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Pod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817" r="166"/>
          <a:stretch/>
        </p:blipFill>
        <p:spPr>
          <a:xfrm>
            <a:off x="5984311" y="0"/>
            <a:ext cx="3161277" cy="900000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246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tuł i zawartość (tło podstawow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noFill/>
        </p:spPr>
        <p:txBody>
          <a:bodyPr/>
          <a:lstStyle>
            <a:lvl1pPr>
              <a:defRPr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D87F-DC19-4E90-B808-6268A35119D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4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RC: Tytuł slajdu"/>
          <p:cNvSpPr txBox="1">
            <a:spLocks/>
          </p:cNvSpPr>
          <p:nvPr userDrawn="1"/>
        </p:nvSpPr>
        <p:spPr>
          <a:xfrm>
            <a:off x="900386" y="1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Spis </a:t>
            </a:r>
            <a:r>
              <a:rPr lang="pl-PL" b="0" dirty="0" smtClean="0">
                <a:latin typeface="+mn-lt"/>
              </a:rPr>
              <a:t>treści</a:t>
            </a:r>
            <a:endParaRPr lang="pl-PL" b="0" dirty="0">
              <a:latin typeface="+mn-lt"/>
            </a:endParaRPr>
          </a:p>
        </p:txBody>
      </p:sp>
      <p:sp>
        <p:nvSpPr>
          <p:cNvPr id="3" name="SmartArt Placeholder 2"/>
          <p:cNvSpPr>
            <a:spLocks noGrp="1"/>
          </p:cNvSpPr>
          <p:nvPr>
            <p:ph type="dgm" sz="quarter" idx="13"/>
          </p:nvPr>
        </p:nvSpPr>
        <p:spPr>
          <a:xfrm>
            <a:off x="457200" y="1630363"/>
            <a:ext cx="8231188" cy="4464050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69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Kompu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ichał\Desktop\ARC\__ok\LAPTOP-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94" y="1989634"/>
            <a:ext cx="7249908" cy="421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2186065" y="2349674"/>
            <a:ext cx="4901470" cy="3202620"/>
          </a:xfrm>
          <a:noFill/>
        </p:spPr>
        <p:txBody>
          <a:bodyPr/>
          <a:lstStyle>
            <a:lvl1pPr>
              <a:defRPr baseline="0"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1882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457282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649007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486C1-1170-4B85-8B6E-87798A11EA3B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1889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457279" y="1535469"/>
            <a:ext cx="4040890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Pierwszy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57279" y="2175381"/>
            <a:ext cx="4040890" cy="3952203"/>
          </a:xfrm>
          <a:noFill/>
        </p:spPr>
        <p:txBody>
          <a:bodyPr/>
          <a:lstStyle>
            <a:lvl1pPr>
              <a:defRPr sz="240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834" y="1535469"/>
            <a:ext cx="4042477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Drugi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4645834" y="2175381"/>
            <a:ext cx="4042477" cy="3952203"/>
          </a:xfrm>
          <a:noFill/>
        </p:spPr>
        <p:txBody>
          <a:bodyPr/>
          <a:lstStyle>
            <a:lvl1pPr>
              <a:defRPr sz="2400" baseline="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A1AE-07B3-4F3D-911E-9C672AD81868}" type="datetime1">
              <a:rPr lang="pl-PL" smtClean="0"/>
              <a:t>2014-02-05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10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0742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1980000"/>
            <a:ext cx="7113600" cy="423000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79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l">
              <a:defRPr sz="1200">
                <a:solidFill>
                  <a:srgbClr val="808285"/>
                </a:solidFill>
              </a:defRPr>
            </a:lvl1pPr>
          </a:lstStyle>
          <a:p>
            <a:fld id="{78682ED9-3191-4374-A414-4179BC9DFF8C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745" y="6357822"/>
            <a:ext cx="2896103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4340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E41A-66FF-4AB2-8B89-6C45467D7F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25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89" r:id="rId2"/>
    <p:sldLayoutId id="2147483891" r:id="rId3"/>
    <p:sldLayoutId id="2147483902" r:id="rId4"/>
    <p:sldLayoutId id="2147483890" r:id="rId5"/>
    <p:sldLayoutId id="2147483905" r:id="rId6"/>
    <p:sldLayoutId id="2147483903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307" rtl="0" eaLnBrk="1" latinLnBrk="0" hangingPunct="1">
        <a:spcBef>
          <a:spcPct val="0"/>
        </a:spcBef>
        <a:buNone/>
        <a:tabLst>
          <a:tab pos="2066925" algn="l"/>
        </a:tabLst>
        <a:defRPr sz="3800" b="1" kern="1200" baseline="0">
          <a:solidFill>
            <a:srgbClr val="808285"/>
          </a:solidFill>
          <a:latin typeface="+mj-lt"/>
          <a:ea typeface="+mj-ea"/>
          <a:cs typeface="+mj-cs"/>
        </a:defRPr>
      </a:lvl1pPr>
    </p:titleStyle>
    <p:bodyStyle>
      <a:lvl1pPr marL="342864" indent="-342864" algn="l" defTabSz="914307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rgbClr val="808285"/>
          </a:solidFill>
          <a:latin typeface="+mn-lt"/>
          <a:ea typeface="+mn-ea"/>
          <a:cs typeface="+mn-cs"/>
        </a:defRPr>
      </a:lvl1pPr>
      <a:lvl2pPr marL="742874" indent="-285723" algn="l" defTabSz="91430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808285"/>
          </a:solidFill>
          <a:latin typeface="+mn-lt"/>
          <a:ea typeface="+mn-ea"/>
          <a:cs typeface="+mn-cs"/>
        </a:defRPr>
      </a:lvl2pPr>
      <a:lvl3pPr marL="1142884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808285"/>
          </a:solidFill>
          <a:latin typeface="+mn-lt"/>
          <a:ea typeface="+mn-ea"/>
          <a:cs typeface="+mn-cs"/>
        </a:defRPr>
      </a:lvl3pPr>
      <a:lvl4pPr marL="1600040" indent="-228577" algn="l" defTabSz="91430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808285"/>
          </a:solidFill>
          <a:latin typeface="+mn-lt"/>
          <a:ea typeface="+mn-ea"/>
          <a:cs typeface="+mn-cs"/>
        </a:defRPr>
      </a:lvl4pPr>
      <a:lvl5pPr marL="2057195" indent="-228577" algn="l" defTabSz="91430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808285"/>
          </a:solidFill>
          <a:latin typeface="+mn-lt"/>
          <a:ea typeface="+mn-ea"/>
          <a:cs typeface="+mn-cs"/>
        </a:defRPr>
      </a:lvl5pPr>
      <a:lvl6pPr marL="251434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6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3.xml"/><Relationship Id="rId4" Type="http://schemas.openxmlformats.org/officeDocument/2006/relationships/chart" Target="../charts/chart3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TAJEMNICZY KLIENT</a:t>
            </a:r>
            <a:br>
              <a:rPr lang="pl-PL" dirty="0"/>
            </a:br>
            <a:r>
              <a:rPr lang="pl-PL" dirty="0"/>
              <a:t>URZĄD </a:t>
            </a:r>
            <a:r>
              <a:rPr lang="pl-PL" dirty="0" smtClean="0"/>
              <a:t>DZIELNICY WAWER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484562" y="5229994"/>
            <a:ext cx="5759326" cy="612000"/>
          </a:xfrm>
        </p:spPr>
        <p:txBody>
          <a:bodyPr>
            <a:noAutofit/>
          </a:bodyPr>
          <a:lstStyle/>
          <a:p>
            <a:r>
              <a:rPr lang="pl-PL" sz="1800" b="1" dirty="0" smtClean="0">
                <a:solidFill>
                  <a:srgbClr val="808285"/>
                </a:solidFill>
              </a:rPr>
              <a:t>RAPORT DLA</a:t>
            </a:r>
            <a:br>
              <a:rPr lang="pl-PL" sz="1800" b="1" dirty="0" smtClean="0">
                <a:solidFill>
                  <a:srgbClr val="808285"/>
                </a:solidFill>
              </a:rPr>
            </a:br>
            <a:r>
              <a:rPr lang="pl-PL" sz="1800" b="1" dirty="0" smtClean="0">
                <a:solidFill>
                  <a:srgbClr val="808285"/>
                </a:solidFill>
              </a:rPr>
              <a:t>URZĘDU </a:t>
            </a:r>
            <a:r>
              <a:rPr lang="pl-PL" sz="1800" b="1" dirty="0" smtClean="0">
                <a:solidFill>
                  <a:srgbClr val="808285"/>
                </a:solidFill>
              </a:rPr>
              <a:t>M.ST. WARSZAWY</a:t>
            </a:r>
            <a:endParaRPr lang="pl-PL" sz="1800" b="1" dirty="0">
              <a:solidFill>
                <a:srgbClr val="808285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109917" y="6357822"/>
            <a:ext cx="2133971" cy="365210"/>
          </a:xfrm>
        </p:spPr>
        <p:txBody>
          <a:bodyPr/>
          <a:lstStyle/>
          <a:p>
            <a:r>
              <a:rPr lang="pl-PL" b="1" dirty="0" smtClean="0">
                <a:solidFill>
                  <a:srgbClr val="808285"/>
                </a:solidFill>
              </a:rPr>
              <a:t>Warszawa, Grudzień 2013</a:t>
            </a:r>
            <a:endParaRPr lang="pl-PL" b="1" dirty="0">
              <a:solidFill>
                <a:srgbClr val="8082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40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0919995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10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Wawer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(4)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formularze / wnioski</a:t>
            </a:r>
            <a:r>
              <a:rPr lang="pl-PL" sz="1200" b="1" dirty="0"/>
              <a:t>?</a:t>
            </a: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9697030"/>
              </p:ext>
            </p:extLst>
          </p:nvPr>
        </p:nvGraphicFramePr>
        <p:xfrm>
          <a:off x="614469" y="2422082"/>
          <a:ext cx="7557812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584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Wawer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(5)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 </a:t>
            </a:r>
            <a:r>
              <a:rPr lang="pl-PL" sz="1200" b="1" dirty="0"/>
              <a:t>na terenie urzędu są w miejscu, w którym łatwo je zauważyć</a:t>
            </a:r>
            <a:r>
              <a:rPr lang="pl-PL" sz="1200" b="1" dirty="0" smtClean="0"/>
              <a:t>?</a:t>
            </a:r>
            <a:endParaRPr lang="pl-PL" sz="1200" b="1" dirty="0"/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4610518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5822480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86405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45054761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Wawer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(6)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wzory wypełnionych </a:t>
            </a:r>
            <a:r>
              <a:rPr lang="pl-PL" sz="1200" b="1" u="sng" dirty="0"/>
              <a:t>formularzy / wniosków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6020558"/>
              </p:ext>
            </p:extLst>
          </p:nvPr>
        </p:nvGraphicFramePr>
        <p:xfrm>
          <a:off x="614469" y="2422082"/>
          <a:ext cx="7557812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33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Wawer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(7)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8980033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1" name="pole tekstowe 6"/>
          <p:cNvSpPr txBox="1">
            <a:spLocks noChangeArrowheads="1"/>
          </p:cNvSpPr>
          <p:nvPr/>
        </p:nvSpPr>
        <p:spPr bwMode="auto">
          <a:xfrm>
            <a:off x="7732325" y="170160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42" name="pole tekstowe 6"/>
          <p:cNvSpPr txBox="1">
            <a:spLocks noChangeArrowheads="1"/>
          </p:cNvSpPr>
          <p:nvPr/>
        </p:nvSpPr>
        <p:spPr bwMode="auto">
          <a:xfrm>
            <a:off x="7732325" y="2637706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43" name="pole tekstowe 6"/>
          <p:cNvSpPr txBox="1">
            <a:spLocks noChangeArrowheads="1"/>
          </p:cNvSpPr>
          <p:nvPr/>
        </p:nvSpPr>
        <p:spPr bwMode="auto">
          <a:xfrm>
            <a:off x="7732325" y="359214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44" name="pole tekstowe 6"/>
          <p:cNvSpPr txBox="1">
            <a:spLocks noChangeArrowheads="1"/>
          </p:cNvSpPr>
          <p:nvPr/>
        </p:nvSpPr>
        <p:spPr bwMode="auto">
          <a:xfrm>
            <a:off x="7732325" y="4528253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45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46" name="Łącznik prosty 15"/>
          <p:cNvCxnSpPr/>
          <p:nvPr/>
        </p:nvCxnSpPr>
        <p:spPr>
          <a:xfrm flipH="1">
            <a:off x="396330" y="249369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7" name="Łącznik prosty 18"/>
          <p:cNvCxnSpPr/>
          <p:nvPr/>
        </p:nvCxnSpPr>
        <p:spPr>
          <a:xfrm flipH="1">
            <a:off x="396330" y="3453797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8" name="Łącznik prosty 19"/>
          <p:cNvCxnSpPr/>
          <p:nvPr/>
        </p:nvCxnSpPr>
        <p:spPr>
          <a:xfrm flipH="1">
            <a:off x="396330" y="441390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9" name="Łącznik prosty 20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0" name="Tabela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286911"/>
              </p:ext>
            </p:extLst>
          </p:nvPr>
        </p:nvGraphicFramePr>
        <p:xfrm>
          <a:off x="108298" y="1666058"/>
          <a:ext cx="2808000" cy="46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odległość blatów  stolików od wzorów wypełnionych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formularzy/ 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wniosków na tablicach w skoroszytach jest odpowiednia?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blatów  stolików do pisania formularzy  wniosków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miejsc siedzących dla oczekujących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działa system numerkowy?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któryś z pracowników podszedł i zaoferował pomoc?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87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ytuł 1"/>
          <p:cNvSpPr txBox="1">
            <a:spLocks/>
          </p:cNvSpPr>
          <p:nvPr/>
        </p:nvSpPr>
        <p:spPr>
          <a:xfrm>
            <a:off x="1692474" y="1413570"/>
            <a:ext cx="684525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wygląd Zewnętrzny urzędnika i jego stanowisko </a:t>
            </a:r>
            <a:r>
              <a:rPr lang="pl-PL" dirty="0" smtClean="0"/>
              <a:t>pracy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Wygląd zewnętrzny urzędnika i jego stanowisko pracy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7614968"/>
              </p:ext>
            </p:extLst>
          </p:nvPr>
        </p:nvGraphicFramePr>
        <p:xfrm>
          <a:off x="2916611" y="1341562"/>
          <a:ext cx="4793756" cy="439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47970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30889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14176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395218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816285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680381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17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16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22712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06975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2593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09526"/>
              </p:ext>
            </p:extLst>
          </p:nvPr>
        </p:nvGraphicFramePr>
        <p:xfrm>
          <a:off x="108298" y="1393295"/>
          <a:ext cx="2808000" cy="50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jest ubrany „na służbowo”?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jest porządek?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są naczynia?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znajdują się tylko przedmioty związane z pracą?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ma identyfikator z imieniem  i nazwiskiem?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Gdzie umieszczony był identyfikator?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86184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1872578" y="5374010"/>
            <a:ext cx="756000" cy="43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0009" tIns="46805" rIns="414041" bIns="46805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629729"/>
              </p:ext>
            </p:extLst>
          </p:nvPr>
        </p:nvGraphicFramePr>
        <p:xfrm>
          <a:off x="2915167" y="5658644"/>
          <a:ext cx="4795200" cy="1296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890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Zachowanie urzędnika wobec interesanta</a:t>
            </a:r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a 16"/>
          <p:cNvGrpSpPr/>
          <p:nvPr/>
        </p:nvGrpSpPr>
        <p:grpSpPr>
          <a:xfrm>
            <a:off x="4140746" y="2061642"/>
            <a:ext cx="4525280" cy="1054218"/>
            <a:chOff x="757332" y="5363944"/>
            <a:chExt cx="7610400" cy="1054218"/>
          </a:xfrm>
        </p:grpSpPr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3539187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3" name="Prostokąt 2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Zachowanie urzędnika wobec </a:t>
            </a:r>
            <a:r>
              <a:rPr lang="pl-PL" sz="3100" b="1" dirty="0" smtClean="0">
                <a:solidFill>
                  <a:schemeClr val="accent5"/>
                </a:solidFill>
              </a:rPr>
              <a:t>interesanta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572794" y="1631325"/>
            <a:ext cx="3332741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przywitał Cię? 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00858" y="1631325"/>
            <a:ext cx="4750413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podjął się obsługi sprawy?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9545"/>
              </p:ext>
            </p:extLst>
          </p:nvPr>
        </p:nvGraphicFramePr>
        <p:xfrm>
          <a:off x="4356770" y="2440202"/>
          <a:ext cx="1800000" cy="403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 w uprzejmy sposób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 mnie uprzejmie, ale użył innych słów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pomóc”, ale nie było to uprzejme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przywitał, ale użył innych słów a powitanie nie było uprzejme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Nie przywitał mnie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/>
                      </a:r>
                      <a:b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w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ogóle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500858" y="3933850"/>
            <a:ext cx="3561381" cy="45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rozpoczął obsługę sprawy od razu? </a:t>
            </a:r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620577"/>
              </p:ext>
            </p:extLst>
          </p:nvPr>
        </p:nvGraphicFramePr>
        <p:xfrm>
          <a:off x="324322" y="2022944"/>
          <a:ext cx="3985317" cy="1880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732272"/>
              </p:ext>
            </p:extLst>
          </p:nvPr>
        </p:nvGraphicFramePr>
        <p:xfrm>
          <a:off x="324322" y="4331704"/>
          <a:ext cx="3985317" cy="2194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2956316"/>
              </p:ext>
            </p:extLst>
          </p:nvPr>
        </p:nvGraphicFramePr>
        <p:xfrm>
          <a:off x="5148658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467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Zachowanie urzędnika wobec interesanta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8096601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644550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422234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2143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4006410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798498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590586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391963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1423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36925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Łącznik prosty 20"/>
          <p:cNvCxnSpPr/>
          <p:nvPr/>
        </p:nvCxnSpPr>
        <p:spPr>
          <a:xfrm flipH="1">
            <a:off x="396330" y="551857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901216"/>
              </p:ext>
            </p:extLst>
          </p:nvPr>
        </p:nvGraphicFramePr>
        <p:xfrm>
          <a:off x="108298" y="1558138"/>
          <a:ext cx="2808000" cy="49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podczas rozmowy starał się podtrzymywać kontakt wzrokowy z Tobą?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mówił wyraźnie?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zajmował się prywatnymi sprawami?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jadł posiłek / pił herbatę, kawę lub inny napój?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okazywał zniecierpliwienie?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uprzejmie Cię pożegnał?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955271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5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obsługa </a:t>
            </a:r>
            <a:r>
              <a:rPr lang="pl-PL" dirty="0"/>
              <a:t>przedstawionej </a:t>
            </a:r>
            <a:r>
              <a:rPr lang="pl-PL" dirty="0" smtClean="0"/>
              <a:t>sprawy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212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Spis treści</a:t>
            </a:r>
            <a:endParaRPr lang="pl-PL" b="1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24026" y="1989633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 dirty="0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 dirty="0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24026" y="2925751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24026" y="3393810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24026" y="3861869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724026" y="4329928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24026" y="4797986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724026" y="2457692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2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20</a:t>
            </a:fld>
            <a:endParaRPr lang="pl-P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Urzędnik: Obsługa przedstawionej sprawy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5453765"/>
              </p:ext>
            </p:extLst>
          </p:nvPr>
        </p:nvGraphicFramePr>
        <p:xfrm>
          <a:off x="2916611" y="1722596"/>
          <a:ext cx="4793756" cy="4731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921290"/>
            <a:ext cx="1200358" cy="12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501802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130100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916494"/>
              </p:ext>
            </p:extLst>
          </p:nvPr>
        </p:nvGraphicFramePr>
        <p:xfrm>
          <a:off x="108298" y="1989634"/>
          <a:ext cx="2808000" cy="44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1044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dopytywał o szczegóły przedstawionej przez Ciebie sprawy?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8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używał zrozumiałej terminologii?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32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opuszczał stanowisko pracy w trakcie rozmowy z Tobą?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73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 13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48754324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" name="Prostokąt 1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</a:t>
            </a:r>
            <a:r>
              <a:rPr lang="pl-PL" sz="3100" b="1" dirty="0" smtClean="0">
                <a:solidFill>
                  <a:schemeClr val="accent5"/>
                </a:solidFill>
              </a:rPr>
              <a:t>Obsługa przedstawionej sprawy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7879805"/>
              </p:ext>
            </p:extLst>
          </p:nvPr>
        </p:nvGraphicFramePr>
        <p:xfrm>
          <a:off x="972874" y="2674146"/>
          <a:ext cx="4320000" cy="31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631325"/>
            <a:ext cx="3332741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zaproponował wyjaśnienie formularza/ wniosku / lub wyjaśnił, jak go wypełnić?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631325"/>
            <a:ext cx="4750413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482676"/>
              </p:ext>
            </p:extLst>
          </p:nvPr>
        </p:nvGraphicFramePr>
        <p:xfrm>
          <a:off x="108298" y="2601541"/>
          <a:ext cx="1800000" cy="24108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Wydał druk </a:t>
                      </a:r>
                    </a:p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formularza / wniosku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gdzie znaleźć formularz / wniosek na terenie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510009"/>
              </p:ext>
            </p:extLst>
          </p:nvPr>
        </p:nvGraphicFramePr>
        <p:xfrm>
          <a:off x="5662008" y="2280178"/>
          <a:ext cx="2946912" cy="436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4899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5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46694705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1" name="Prostokąt 20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</a:t>
            </a:r>
            <a:r>
              <a:rPr lang="pl-PL" sz="3100" b="1" dirty="0" smtClean="0">
                <a:solidFill>
                  <a:schemeClr val="accent5"/>
                </a:solidFill>
              </a:rPr>
              <a:t>Obsługa przedstawionej sprawy (3)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334547"/>
              </p:ext>
            </p:extLst>
          </p:nvPr>
        </p:nvGraphicFramePr>
        <p:xfrm>
          <a:off x="684362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8690309"/>
              </p:ext>
            </p:extLst>
          </p:nvPr>
        </p:nvGraphicFramePr>
        <p:xfrm>
          <a:off x="5436890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599967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podczas wyjaśniania przedstawionej sprawy wydał kartę informacyjną?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599967"/>
            <a:ext cx="3958325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podczas wyjaśniania przedstawionej przez Ciebie sprawy...?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638395"/>
              </p:ext>
            </p:extLst>
          </p:nvPr>
        </p:nvGraphicFramePr>
        <p:xfrm>
          <a:off x="36290" y="2422130"/>
          <a:ext cx="1800000" cy="39588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Wyjaśniał sprawę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„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z głowy”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papierowymi kartami informacyjnymi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komputerem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Korzystał z pomocy innych urzędników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703994"/>
              </p:ext>
            </p:extLst>
          </p:nvPr>
        </p:nvGraphicFramePr>
        <p:xfrm>
          <a:off x="4652906" y="2422130"/>
          <a:ext cx="1800000" cy="3207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Dał Ci kartę informacyjną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 gdzie możesz znaleźć kartę informacyjną na terenie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Powiedział, że taka karta informacyjna jest dostępna na stronie internetowej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530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Nie wspomniał o karcie informacyjnej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57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1620466" y="1413570"/>
            <a:ext cx="6917258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</a:t>
            </a:r>
            <a:br>
              <a:rPr lang="pl-PL" dirty="0" smtClean="0"/>
            </a:br>
            <a:r>
              <a:rPr lang="pl-PL" dirty="0" smtClean="0"/>
              <a:t>sposób załatwienia przedstawionej </a:t>
            </a:r>
            <a:r>
              <a:rPr lang="pl-PL" dirty="0"/>
              <a:t>sprawy</a:t>
            </a:r>
          </a:p>
        </p:txBody>
      </p:sp>
    </p:spTree>
    <p:extLst>
      <p:ext uri="{BB962C8B-B14F-4D97-AF65-F5344CB8AC3E}">
        <p14:creationId xmlns:p14="http://schemas.microsoft.com/office/powerpoint/2010/main" val="12790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8444772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24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Sprawy, o których urzędnik poinformował sam (</a:t>
            </a:r>
            <a:r>
              <a:rPr lang="pl-PL" sz="1200" b="1" u="sng" dirty="0" smtClean="0"/>
              <a:t>bez dopytywania</a:t>
            </a:r>
            <a:r>
              <a:rPr lang="pl-PL" sz="1200" b="1" dirty="0" smtClean="0"/>
              <a:t>)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8175992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7924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17553174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23" name="Grupa 22"/>
          <p:cNvGrpSpPr/>
          <p:nvPr/>
        </p:nvGrpSpPr>
        <p:grpSpPr>
          <a:xfrm>
            <a:off x="4140746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53571387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5" name="Prostokąt 24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Sposób załatwienia przedstawionej </a:t>
            </a:r>
            <a:r>
              <a:rPr lang="pl-PL" sz="3100" b="1" dirty="0" smtClean="0">
                <a:solidFill>
                  <a:schemeClr val="accent5"/>
                </a:solidFill>
              </a:rPr>
              <a:t>sprawy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3698419"/>
              </p:ext>
            </p:extLst>
          </p:nvPr>
        </p:nvGraphicFramePr>
        <p:xfrm>
          <a:off x="972874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932385"/>
              </p:ext>
            </p:extLst>
          </p:nvPr>
        </p:nvGraphicFramePr>
        <p:xfrm>
          <a:off x="180306" y="2422130"/>
          <a:ext cx="1800000" cy="403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o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nie wchodząc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szczegóły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oraz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sumy tylko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mi spontanicznie żadnej informacji na temat opłat\braku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2505540"/>
              </p:ext>
            </p:extLst>
          </p:nvPr>
        </p:nvGraphicFramePr>
        <p:xfrm>
          <a:off x="5029215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05023"/>
              </p:ext>
            </p:extLst>
          </p:nvPr>
        </p:nvGraphicFramePr>
        <p:xfrm>
          <a:off x="4212754" y="2422130"/>
          <a:ext cx="180000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wymienił wszystkie opłaty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o opłatach, których nie wymienił wcześniej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odpowiedział na pytanie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446659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</a:t>
            </a:r>
            <a:r>
              <a:rPr lang="pl-PL" u="sng" dirty="0" smtClean="0"/>
              <a:t>po dopytaniu</a:t>
            </a:r>
            <a:r>
              <a:rPr lang="pl-PL" dirty="0" smtClean="0"/>
              <a:t> urzędnik</a:t>
            </a:r>
            <a:r>
              <a:rPr lang="pl-PL" dirty="0"/>
              <a:t>...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446659"/>
            <a:ext cx="4750413" cy="83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W jaki sposób urzędnik </a:t>
            </a:r>
            <a:r>
              <a:rPr lang="pl-PL" sz="1200" b="1" u="sng" dirty="0" smtClean="0"/>
              <a:t>spontanicznie</a:t>
            </a:r>
            <a:r>
              <a:rPr lang="pl-PL" sz="1200" b="1" dirty="0" smtClean="0"/>
              <a:t>, </a:t>
            </a:r>
            <a:r>
              <a:rPr lang="pl-PL" sz="1200" b="1" dirty="0"/>
              <a:t>bez Twojego </a:t>
            </a:r>
            <a:r>
              <a:rPr lang="pl-PL" sz="1200" b="1" dirty="0" smtClean="0"/>
              <a:t>dopytywania </a:t>
            </a:r>
            <a:r>
              <a:rPr lang="pl-PL" sz="1200" b="1" dirty="0"/>
              <a:t>poinformował Cię o opłatach/braku opłat, </a:t>
            </a:r>
            <a:r>
              <a:rPr lang="pl-PL" sz="1200" b="1" dirty="0" smtClean="0"/>
              <a:t>jakie </a:t>
            </a:r>
            <a:r>
              <a:rPr lang="pl-PL" sz="1200" b="1" dirty="0"/>
              <a:t>są wymagane przy załatwianiu przedstawionej przez Ciebie sprawy? </a:t>
            </a:r>
          </a:p>
        </p:txBody>
      </p:sp>
    </p:spTree>
    <p:extLst>
      <p:ext uri="{BB962C8B-B14F-4D97-AF65-F5344CB8AC3E}">
        <p14:creationId xmlns:p14="http://schemas.microsoft.com/office/powerpoint/2010/main" val="169480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2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09453876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7" name="Prostokąt 2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26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Sposób załatwienia przedstawionej </a:t>
            </a:r>
            <a:r>
              <a:rPr lang="pl-PL" sz="3100" b="1" dirty="0" smtClean="0">
                <a:solidFill>
                  <a:schemeClr val="accent5"/>
                </a:solidFill>
              </a:rPr>
              <a:t>sprawy (3)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937577"/>
              </p:ext>
            </p:extLst>
          </p:nvPr>
        </p:nvGraphicFramePr>
        <p:xfrm>
          <a:off x="900866" y="2587562"/>
          <a:ext cx="4320000" cy="235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52291"/>
              </p:ext>
            </p:extLst>
          </p:nvPr>
        </p:nvGraphicFramePr>
        <p:xfrm>
          <a:off x="108298" y="2514957"/>
          <a:ext cx="180000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w kasie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nie poinformował o miejscu uiszczenia opłaty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3675918"/>
              </p:ext>
            </p:extLst>
          </p:nvPr>
        </p:nvGraphicFramePr>
        <p:xfrm>
          <a:off x="4957207" y="2587562"/>
          <a:ext cx="4320000" cy="235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466600"/>
              </p:ext>
            </p:extLst>
          </p:nvPr>
        </p:nvGraphicFramePr>
        <p:xfrm>
          <a:off x="4140746" y="2514957"/>
          <a:ext cx="180000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prawidłowo mnie poinformował</a:t>
                      </a: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ale nieprawidłowo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mnie nie poinformował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743983"/>
            <a:ext cx="3332741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poinformował o terminie odpowiedzi na przedstawioną sprawę?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743983"/>
            <a:ext cx="3814309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poinformował, gdzie można uiścić opłatę?</a:t>
            </a:r>
          </a:p>
        </p:txBody>
      </p:sp>
    </p:spTree>
    <p:extLst>
      <p:ext uri="{BB962C8B-B14F-4D97-AF65-F5344CB8AC3E}">
        <p14:creationId xmlns:p14="http://schemas.microsoft.com/office/powerpoint/2010/main" val="32976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Urzędnik: Sposób załatwiania przedstawionej sprawy (4)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0686336"/>
              </p:ext>
            </p:extLst>
          </p:nvPr>
        </p:nvGraphicFramePr>
        <p:xfrm>
          <a:off x="2916611" y="1722597"/>
          <a:ext cx="4793756" cy="323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849282"/>
            <a:ext cx="1200358" cy="12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414800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274116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962627"/>
              </p:ext>
            </p:extLst>
          </p:nvPr>
        </p:nvGraphicFramePr>
        <p:xfrm>
          <a:off x="108298" y="1989634"/>
          <a:ext cx="2808000" cy="47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upewnił się, że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zrozumiałeś(</a:t>
                      </a:r>
                      <a:r>
                        <a:rPr lang="pl-PL" sz="12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aś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)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jego /jej wyjaśnienia?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poinformował Cię, że istnieje możliwość telefonicznego poinformowania o odbiorze decyzji?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odczuwałeś(</a:t>
                      </a:r>
                      <a:r>
                        <a:rPr lang="pl-PL" sz="1200" b="1" kern="12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aś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) niechęć ze strony urzędnika?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9042548"/>
              </p:ext>
            </p:extLst>
          </p:nvPr>
        </p:nvGraphicFramePr>
        <p:xfrm>
          <a:off x="2924286" y="5158154"/>
          <a:ext cx="4793756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030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35638273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(5)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382122"/>
            <a:ext cx="2880320" cy="360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Zsumowane odpowiedzi „zdecydowanie TAK” i „raczej TAK”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6681286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023358"/>
              </p:ext>
            </p:extLst>
          </p:nvPr>
        </p:nvGraphicFramePr>
        <p:xfrm>
          <a:off x="180546" y="2439467"/>
          <a:ext cx="2160000" cy="3921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8902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238280" y="5557190"/>
            <a:ext cx="8568952" cy="77400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307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Wawer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(6)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322659"/>
              </p:ext>
            </p:extLst>
          </p:nvPr>
        </p:nvGraphicFramePr>
        <p:xfrm>
          <a:off x="180546" y="2029050"/>
          <a:ext cx="2160000" cy="42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7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619456"/>
              </p:ext>
            </p:extLst>
          </p:nvPr>
        </p:nvGraphicFramePr>
        <p:xfrm>
          <a:off x="2473450" y="2057876"/>
          <a:ext cx="5040000" cy="4549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206164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8" name="pole tekstowe 6"/>
          <p:cNvSpPr txBox="1">
            <a:spLocks noChangeArrowheads="1"/>
          </p:cNvSpPr>
          <p:nvPr/>
        </p:nvSpPr>
        <p:spPr bwMode="auto">
          <a:xfrm>
            <a:off x="7732325" y="2925738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3789834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45819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N=19)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1" name="Łącznik prosty 15"/>
          <p:cNvCxnSpPr/>
          <p:nvPr/>
        </p:nvCxnSpPr>
        <p:spPr>
          <a:xfrm flipH="1">
            <a:off x="396330" y="278172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2" name="Łącznik prosty 18"/>
          <p:cNvCxnSpPr/>
          <p:nvPr/>
        </p:nvCxnSpPr>
        <p:spPr>
          <a:xfrm flipH="1">
            <a:off x="396330" y="364581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Łącznik prosty 19"/>
          <p:cNvCxnSpPr/>
          <p:nvPr/>
        </p:nvCxnSpPr>
        <p:spPr>
          <a:xfrm flipH="1">
            <a:off x="396330" y="45099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Łącznik prosty 19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6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5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Metodologia badania</a:t>
            </a:r>
            <a:endParaRPr lang="pl-PL" b="1" dirty="0"/>
          </a:p>
        </p:txBody>
      </p:sp>
      <p:sp>
        <p:nvSpPr>
          <p:cNvPr id="14" name="pole tekstowe 24"/>
          <p:cNvSpPr>
            <a:spLocks noChangeArrowheads="1"/>
          </p:cNvSpPr>
          <p:nvPr/>
        </p:nvSpPr>
        <p:spPr bwMode="auto">
          <a:xfrm>
            <a:off x="972394" y="1707160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15" name="Prostokąt zaokrąglony 14"/>
          <p:cNvSpPr/>
          <p:nvPr/>
        </p:nvSpPr>
        <p:spPr>
          <a:xfrm>
            <a:off x="3649385" y="1705571"/>
            <a:ext cx="4861769" cy="63038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Obserwacja Uczestnicząca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16" name="pole tekstowe 24"/>
          <p:cNvSpPr>
            <a:spLocks noChangeArrowheads="1"/>
          </p:cNvSpPr>
          <p:nvPr/>
        </p:nvSpPr>
        <p:spPr bwMode="auto">
          <a:xfrm>
            <a:off x="972394" y="2423446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17" name="pole tekstowe 24"/>
          <p:cNvSpPr>
            <a:spLocks noChangeArrowheads="1"/>
          </p:cNvSpPr>
          <p:nvPr/>
        </p:nvSpPr>
        <p:spPr bwMode="auto">
          <a:xfrm>
            <a:off x="972394" y="4950221"/>
            <a:ext cx="2521388" cy="62720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18" name="pole tekstowe 24"/>
          <p:cNvSpPr>
            <a:spLocks noChangeArrowheads="1"/>
          </p:cNvSpPr>
          <p:nvPr/>
        </p:nvSpPr>
        <p:spPr bwMode="auto">
          <a:xfrm>
            <a:off x="972394" y="5665714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19" name="pole tekstowe 24"/>
          <p:cNvSpPr>
            <a:spLocks noChangeArrowheads="1"/>
          </p:cNvSpPr>
          <p:nvPr/>
        </p:nvSpPr>
        <p:spPr bwMode="auto">
          <a:xfrm>
            <a:off x="972394" y="3138146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/>
        </p:nvSpPr>
        <p:spPr>
          <a:xfrm>
            <a:off x="3649385" y="2420271"/>
            <a:ext cx="4861769" cy="631971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Tajemniczy Klient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1" name="Prostokąt zaokrąglony 20"/>
          <p:cNvSpPr/>
          <p:nvPr/>
        </p:nvSpPr>
        <p:spPr>
          <a:xfrm>
            <a:off x="3649385" y="4948633"/>
            <a:ext cx="4861769" cy="63038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A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dresowy 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według listy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Urzędów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/>
        </p:nvSpPr>
        <p:spPr>
          <a:xfrm>
            <a:off x="3649385" y="5663333"/>
            <a:ext cx="4861769" cy="63038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07.11.2013 – 10.12.2013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3" name="Prostokąt zaokrąglony 22"/>
          <p:cNvSpPr/>
          <p:nvPr/>
        </p:nvSpPr>
        <p:spPr>
          <a:xfrm>
            <a:off x="3649385" y="3136558"/>
            <a:ext cx="4861769" cy="63038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17 urzędów – 340 wizyt (20 wizyt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na Urząd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)</a:t>
            </a:r>
          </a:p>
        </p:txBody>
      </p:sp>
      <p:sp>
        <p:nvSpPr>
          <p:cNvPr id="24" name="pole tekstowe 24"/>
          <p:cNvSpPr>
            <a:spLocks noChangeArrowheads="1"/>
          </p:cNvSpPr>
          <p:nvPr/>
        </p:nvSpPr>
        <p:spPr bwMode="auto">
          <a:xfrm>
            <a:off x="972394" y="3854433"/>
            <a:ext cx="2521388" cy="1006708"/>
          </a:xfrm>
          <a:prstGeom prst="roundRect">
            <a:avLst>
              <a:gd name="adj" fmla="val 772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5" name="Prostokąt zaokrąglony 24"/>
          <p:cNvSpPr/>
          <p:nvPr/>
        </p:nvSpPr>
        <p:spPr>
          <a:xfrm>
            <a:off x="3649385" y="3851257"/>
            <a:ext cx="4861769" cy="1013060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Punkty Informacyjne, stanowiska WOM oraz  Delegatury </a:t>
            </a:r>
            <a:r>
              <a:rPr lang="pl-PL" sz="1200" b="1" dirty="0" err="1" smtClean="0">
                <a:solidFill>
                  <a:schemeClr val="bg1"/>
                </a:solidFill>
                <a:latin typeface="+mj-lt"/>
                <a:cs typeface="Arial" pitchFamily="34" charset="0"/>
              </a:rPr>
              <a:t>BAiSO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 w 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urzędach dzielnicy: Bemowo, Białołęka, Bielany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, Ochota, 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Praga Południe, Praga Północ, Rembertów, Śródmieście, Targówek, Ursus, Ursynów, Wawer, Wesoła, Wilanów, Włochy, Wola,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Żoliborz</a:t>
            </a:r>
            <a:endParaRPr lang="pl-PL" sz="1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148858" y="2853730"/>
            <a:ext cx="3744416" cy="2808312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defTabSz="914307">
              <a:spcBef>
                <a:spcPct val="20000"/>
              </a:spcBef>
              <a:buClr>
                <a:srgbClr val="FF9933"/>
              </a:buClr>
            </a:pPr>
            <a:endParaRPr lang="pl-PL" sz="1600" b="1" dirty="0" smtClean="0">
              <a:solidFill>
                <a:srgbClr val="808285"/>
              </a:solidFill>
            </a:endParaRP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endParaRPr lang="pl-PL" sz="1600" b="1" dirty="0">
              <a:solidFill>
                <a:srgbClr val="808285"/>
              </a:solidFill>
            </a:endParaRP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 smtClean="0">
                <a:solidFill>
                  <a:srgbClr val="808285"/>
                </a:solidFill>
              </a:rPr>
              <a:t>ARC </a:t>
            </a:r>
            <a:r>
              <a:rPr lang="pl-PL" sz="1600" b="1" dirty="0">
                <a:solidFill>
                  <a:srgbClr val="808285"/>
                </a:solidFill>
              </a:rPr>
              <a:t>Rynek i Opinia Sp. z o. o.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ul. Juliusza Słowackiego 12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- budynek KIRKOR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01-627 Warszawa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tel.: +48 22 584 85 00 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fax.: +48 22 584 85 01  </a:t>
            </a:r>
            <a:endParaRPr lang="pl-PL" sz="1600" b="1" dirty="0" smtClean="0">
              <a:solidFill>
                <a:srgbClr val="808285"/>
              </a:solidFill>
            </a:endParaRPr>
          </a:p>
          <a:p>
            <a:pPr marL="342864" indent="-342864" defTabSz="914307">
              <a:spcBef>
                <a:spcPct val="20000"/>
              </a:spcBef>
              <a:buClr>
                <a:srgbClr val="FF9933"/>
              </a:buClr>
              <a:buFont typeface="Arial" pitchFamily="34" charset="0"/>
              <a:buChar char="•"/>
            </a:pPr>
            <a:endParaRPr lang="pl-PL" sz="1600" b="1" dirty="0">
              <a:solidFill>
                <a:srgbClr val="808285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148858" y="5482022"/>
            <a:ext cx="3744416" cy="36004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TO, CO ISTOTNE</a:t>
            </a:r>
            <a:endParaRPr lang="pl-PL" sz="16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22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ytuł 1"/>
          <p:cNvSpPr txBox="1">
            <a:spLocks/>
          </p:cNvSpPr>
          <p:nvPr/>
        </p:nvSpPr>
        <p:spPr>
          <a:xfrm>
            <a:off x="3990306" y="843268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Wyniki badania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5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Kryteria oceny</a:t>
            </a:r>
            <a:endParaRPr lang="pl-PL" b="1" dirty="0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703386" y="1829223"/>
            <a:ext cx="7738819" cy="365844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84" tIns="46043" rIns="92084" bIns="46043"/>
          <a:lstStyle/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OTOCZENIE: WYGLĄD </a:t>
            </a:r>
            <a:r>
              <a:rPr lang="pl-PL" sz="1600" b="1" dirty="0"/>
              <a:t>URZĘDU</a:t>
            </a: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/>
              <a:t>WYGLĄD ZEWNĘTRZNY URZĘDNIKA I JEGO STANOWISKO PRACY</a:t>
            </a:r>
            <a:endParaRPr lang="pl-PL" sz="1600" b="1" dirty="0">
              <a:solidFill>
                <a:srgbClr val="990099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ZACHOWANIE SIĘ WOBEC KLIENTA</a:t>
            </a:r>
            <a:endParaRPr lang="pl-PL" sz="1600" b="1" dirty="0">
              <a:solidFill>
                <a:schemeClr val="accent1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OBSŁUGA PRZEDSTAWIONEJ SPRAWY</a:t>
            </a:r>
            <a:endParaRPr lang="pl-PL" sz="1600" b="1" dirty="0">
              <a:solidFill>
                <a:schemeClr val="accent1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SPOSÓB ZAŁATWIENIA PRZEDSTAWIONEJ SPRAWY</a:t>
            </a:r>
          </a:p>
        </p:txBody>
      </p:sp>
    </p:spTree>
    <p:extLst>
      <p:ext uri="{BB962C8B-B14F-4D97-AF65-F5344CB8AC3E}">
        <p14:creationId xmlns:p14="http://schemas.microsoft.com/office/powerpoint/2010/main" val="262696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ytuł 1"/>
          <p:cNvSpPr txBox="1">
            <a:spLocks/>
          </p:cNvSpPr>
          <p:nvPr/>
        </p:nvSpPr>
        <p:spPr>
          <a:xfrm>
            <a:off x="4145236" y="1413570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Otoczenie:  </a:t>
            </a:r>
            <a:r>
              <a:rPr lang="pl-PL" dirty="0"/>
              <a:t>wygląd urzędu</a:t>
            </a:r>
          </a:p>
        </p:txBody>
      </p:sp>
    </p:spTree>
    <p:extLst>
      <p:ext uri="{BB962C8B-B14F-4D97-AF65-F5344CB8AC3E}">
        <p14:creationId xmlns:p14="http://schemas.microsoft.com/office/powerpoint/2010/main" val="8764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834843"/>
              </p:ext>
            </p:extLst>
          </p:nvPr>
        </p:nvGraphicFramePr>
        <p:xfrm>
          <a:off x="767690" y="2202447"/>
          <a:ext cx="7610209" cy="104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Wawer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(1)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14469" y="3362366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>
                <a:solidFill>
                  <a:schemeClr val="accent5"/>
                </a:solidFill>
              </a:rPr>
              <a:t>OTOCZENIE – WYGLĄD URZĘDU (1)</a:t>
            </a:r>
            <a:endParaRPr lang="en-GB" sz="1200" b="1" dirty="0">
              <a:solidFill>
                <a:schemeClr val="accent5"/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020080"/>
              </p:ext>
            </p:extLst>
          </p:nvPr>
        </p:nvGraphicFramePr>
        <p:xfrm>
          <a:off x="590653" y="3676396"/>
          <a:ext cx="7557812" cy="2705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60426" y="1721322"/>
            <a:ext cx="4026599" cy="457306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 dirty="0">
                <a:solidFill>
                  <a:schemeClr val="tx1">
                    <a:lumMod val="50000"/>
                  </a:schemeClr>
                </a:solidFill>
              </a:rPr>
              <a:t>ŚREDNI CZAS OCZEKIWANIA NA OBSŁUGĘ PRZED PI/ WOM/ DELEGATURĄ </a:t>
            </a:r>
            <a:r>
              <a:rPr lang="pl-PL" sz="1200" b="1" dirty="0" err="1">
                <a:solidFill>
                  <a:schemeClr val="tx1">
                    <a:lumMod val="50000"/>
                  </a:schemeClr>
                </a:solidFill>
              </a:rPr>
              <a:t>BAiSO</a:t>
            </a:r>
            <a:endParaRPr lang="pl-PL" sz="1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12609" y="1721322"/>
            <a:ext cx="3664586" cy="457306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ŚREDNIA LICZBA OSÓB W KOLEJCE DO PI/ WOM/ DELEGATUR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Y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 BAiSO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614469" y="1468739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>
                <a:solidFill>
                  <a:schemeClr val="accent5"/>
                </a:solidFill>
              </a:rPr>
              <a:t>FUNKCJONOWANIE URZĘDU </a:t>
            </a:r>
            <a:endParaRPr lang="en-GB" sz="1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79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26695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Wawer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(2)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karty informacyjne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4317572"/>
              </p:ext>
            </p:extLst>
          </p:nvPr>
        </p:nvGraphicFramePr>
        <p:xfrm>
          <a:off x="614469" y="2422082"/>
          <a:ext cx="7557812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270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Wawer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(3)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 na terenie urzędu są w miejscu, w którym łatwo je zauważyć?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556033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512583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32130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C">
  <a:themeElements>
    <a:clrScheme name="ARC">
      <a:dk1>
        <a:srgbClr val="808285"/>
      </a:dk1>
      <a:lt1>
        <a:srgbClr val="FFFFFF"/>
      </a:lt1>
      <a:dk2>
        <a:srgbClr val="F89728"/>
      </a:dk2>
      <a:lt2>
        <a:srgbClr val="FFFFFF"/>
      </a:lt2>
      <a:accent1>
        <a:srgbClr val="0070C0"/>
      </a:accent1>
      <a:accent2>
        <a:srgbClr val="F89728"/>
      </a:accent2>
      <a:accent3>
        <a:srgbClr val="808285"/>
      </a:accent3>
      <a:accent4>
        <a:srgbClr val="E34A21"/>
      </a:accent4>
      <a:accent5>
        <a:srgbClr val="477237"/>
      </a:accent5>
      <a:accent6>
        <a:srgbClr val="827364"/>
      </a:accent6>
      <a:hlink>
        <a:srgbClr val="00229F"/>
      </a:hlink>
      <a:folHlink>
        <a:srgbClr val="00229F"/>
      </a:folHlink>
    </a:clrScheme>
    <a:fontScheme name="ARC">
      <a:majorFont>
        <a:latin typeface="Arial Bold"/>
        <a:ea typeface=""/>
        <a:cs typeface=""/>
      </a:majorFont>
      <a:minorFont>
        <a:latin typeface="Arial Light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ARC.potx" id="{B6432285-ECAB-4A57-AEC2-5431D4683B3D}" vid="{B8EFF4A2-3A65-4C9A-AAAC-73979D6A875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ARC</Template>
  <TotalTime>579</TotalTime>
  <Words>1542</Words>
  <Application>Microsoft Office PowerPoint</Application>
  <PresentationFormat>Niestandardowy</PresentationFormat>
  <Paragraphs>279</Paragraphs>
  <Slides>30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ARC</vt:lpstr>
      <vt:lpstr>TAJEMNICZY KLIENT URZĄD DZIELNICY WAWER</vt:lpstr>
      <vt:lpstr>Spis treści</vt:lpstr>
      <vt:lpstr>Metodologia badania</vt:lpstr>
      <vt:lpstr>Wyniki badania</vt:lpstr>
      <vt:lpstr>Kryteria oceny</vt:lpstr>
      <vt:lpstr>Wyniki badania</vt:lpstr>
      <vt:lpstr>Urząd Dzielnicy Wawer Otoczenie: Wygląd Urzędu (1)</vt:lpstr>
      <vt:lpstr>Urząd Dzielnicy Wawer Otoczenie: Wygląd Urzędu (2)</vt:lpstr>
      <vt:lpstr>Urząd Dzielnicy Wawer Otoczenie: Wygląd Urzędu (3)</vt:lpstr>
      <vt:lpstr>Urząd Dzielnicy Wawer Otoczenie: Wygląd Urzędu (4)</vt:lpstr>
      <vt:lpstr>Urząd Dzielnicy Wawer Otoczenie: Wygląd Urzędu (5)</vt:lpstr>
      <vt:lpstr>Urząd Dzielnicy Wawer Otoczenie: Wygląd Urzędu (6)</vt:lpstr>
      <vt:lpstr>Urząd Dzielnicy Wawer Otoczenie: Wygląd Urzędu (7)</vt:lpstr>
      <vt:lpstr>Wyniki badania</vt:lpstr>
      <vt:lpstr>Urząd Dzielnicy Wawer Wygląd zewnętrzny urzędnika i jego stanowisko pracy</vt:lpstr>
      <vt:lpstr>Wyniki badania</vt:lpstr>
      <vt:lpstr>Urząd Dzielnicy Wawer Zachowanie urzędnika wobec interesanta (1)</vt:lpstr>
      <vt:lpstr>Urząd Dzielnicy Wawer Zachowanie urzędnika wobec interesanta (2)</vt:lpstr>
      <vt:lpstr>Wyniki badania</vt:lpstr>
      <vt:lpstr>Urząd Dzielnicy Wawer Urzędnik: Obsługa przedstawionej sprawy (1)</vt:lpstr>
      <vt:lpstr>Urząd Dzielnicy Wawer Urzędnik: Obsługa przedstawionej sprawy (2)</vt:lpstr>
      <vt:lpstr>Urząd Dzielnicy Wawer Urzędnik: Obsługa przedstawionej sprawy (3)</vt:lpstr>
      <vt:lpstr>Wyniki badania</vt:lpstr>
      <vt:lpstr>Urząd Dzielnicy Wawer Urzędnik: Sposób załatwienia przedstawionej sprawy (1)</vt:lpstr>
      <vt:lpstr>Urząd Dzielnicy Wawer Urzędnik: Sposób załatwienia przedstawionej sprawy (2)</vt:lpstr>
      <vt:lpstr>Urząd Dzielnicy Wawer Urzędnik: Sposób załatwienia przedstawionej sprawy (3)</vt:lpstr>
      <vt:lpstr>Urząd Dzielnicy Wawer Urzędnik: Sposób załatwiania przedstawionej sprawy (4)</vt:lpstr>
      <vt:lpstr>Urząd Dzielnicy Wawer Urzędnik: Sposób załatwienia przedstawionej sprawy (5)</vt:lpstr>
      <vt:lpstr>Urząd Dzielnicy Wawer Urzędnik: Sposób załatwienia przedstawionej sprawy (6)</vt:lpstr>
      <vt:lpstr>Prezentacja programu PowerPoint</vt:lpstr>
    </vt:vector>
  </TitlesOfParts>
  <Company>Centrum Edukacji Nowoczesnej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ARC</dc:creator>
  <cp:keywords>ARC;Rynek;Opinia</cp:keywords>
  <cp:lastModifiedBy>Maciej Białoruski</cp:lastModifiedBy>
  <cp:revision>90</cp:revision>
  <dcterms:created xsi:type="dcterms:W3CDTF">2013-09-17T08:07:59Z</dcterms:created>
  <dcterms:modified xsi:type="dcterms:W3CDTF">2014-02-05T16:22:40Z</dcterms:modified>
</cp:coreProperties>
</file>