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rawings/drawing2.xml" ContentType="application/vnd.openxmlformats-officedocument.drawingml.chartshapes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charts/chart35.xml" ContentType="application/vnd.openxmlformats-officedocument.drawingml.chart+xml"/>
  <Override PartName="/ppt/charts/chart36.xml" ContentType="application/vnd.openxmlformats-officedocument.drawingml.chart+xml"/>
  <Override PartName="/ppt/charts/chart37.xml" ContentType="application/vnd.openxmlformats-officedocument.drawingml.chart+xml"/>
  <Override PartName="/ppt/charts/chart38.xml" ContentType="application/vnd.openxmlformats-officedocument.drawingml.chart+xml"/>
  <Override PartName="/ppt/charts/chart39.xml" ContentType="application/vnd.openxmlformats-officedocument.drawingml.chart+xml"/>
  <Override PartName="/ppt/charts/chart40.xml" ContentType="application/vnd.openxmlformats-officedocument.drawingml.chart+xml"/>
  <Override PartName="/ppt/charts/chart4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32"/>
  </p:notesMasterIdLst>
  <p:sldIdLst>
    <p:sldId id="288" r:id="rId2"/>
    <p:sldId id="257" r:id="rId3"/>
    <p:sldId id="292" r:id="rId4"/>
    <p:sldId id="290" r:id="rId5"/>
    <p:sldId id="293" r:id="rId6"/>
    <p:sldId id="291" r:id="rId7"/>
    <p:sldId id="294" r:id="rId8"/>
    <p:sldId id="295" r:id="rId9"/>
    <p:sldId id="296" r:id="rId10"/>
    <p:sldId id="302" r:id="rId11"/>
    <p:sldId id="303" r:id="rId12"/>
    <p:sldId id="304" r:id="rId13"/>
    <p:sldId id="305" r:id="rId14"/>
    <p:sldId id="297" r:id="rId15"/>
    <p:sldId id="313" r:id="rId16"/>
    <p:sldId id="298" r:id="rId17"/>
    <p:sldId id="317" r:id="rId18"/>
    <p:sldId id="306" r:id="rId19"/>
    <p:sldId id="299" r:id="rId20"/>
    <p:sldId id="312" r:id="rId21"/>
    <p:sldId id="316" r:id="rId22"/>
    <p:sldId id="310" r:id="rId23"/>
    <p:sldId id="300" r:id="rId24"/>
    <p:sldId id="307" r:id="rId25"/>
    <p:sldId id="308" r:id="rId26"/>
    <p:sldId id="309" r:id="rId27"/>
    <p:sldId id="311" r:id="rId28"/>
    <p:sldId id="314" r:id="rId29"/>
    <p:sldId id="315" r:id="rId30"/>
    <p:sldId id="301" r:id="rId31"/>
  </p:sldIdLst>
  <p:sldSz cx="9145588" cy="6859588"/>
  <p:notesSz cx="6858000" cy="9144000"/>
  <p:defaultTextStyle>
    <a:defPPr>
      <a:defRPr lang="pl-PL"/>
    </a:defPPr>
    <a:lvl1pPr marL="0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46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91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737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983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229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474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720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966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568">
          <p15:clr>
            <a:srgbClr val="A4A3A4"/>
          </p15:clr>
        </p15:guide>
        <p15:guide id="2" pos="55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808285"/>
    <a:srgbClr val="FFFFFF"/>
    <a:srgbClr val="D1D3D4"/>
    <a:srgbClr val="000000"/>
    <a:srgbClr val="ACAD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4" autoAdjust="0"/>
    <p:restoredTop sz="94660"/>
  </p:normalViewPr>
  <p:slideViewPr>
    <p:cSldViewPr showGuides="1">
      <p:cViewPr>
        <p:scale>
          <a:sx n="70" d="100"/>
          <a:sy n="70" d="100"/>
        </p:scale>
        <p:origin x="-1284" y="-132"/>
      </p:cViewPr>
      <p:guideLst>
        <p:guide orient="horz" pos="2568"/>
        <p:guide pos="55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3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4.xlsx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5.xlsx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6.xlsx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7.xlsx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8.xlsx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9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0.xlsx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1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spPr>
              <a:noFill/>
              <a:ln w="2325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Sheet1!$A$4:$A$4</c:f>
              <c:strCache>
                <c:ptCount val="1"/>
                <c:pt idx="0">
                  <c:v>ŚREDNIA LICZBA OSÓB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0.0">
                  <c:v>6.95</c:v>
                </c:pt>
                <c:pt idx="2" formatCode="0.0">
                  <c:v>3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spPr>
              <a:noFill/>
              <a:ln w="2325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Sheet1!$A$4:$A$4</c:f>
              <c:strCache>
                <c:ptCount val="1"/>
                <c:pt idx="0">
                  <c:v>ŚREDNIA LICZBA OSÓB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 formatCode="0.0">
                  <c:v>9.9</c:v>
                </c:pt>
                <c:pt idx="2" formatCode="0.0">
                  <c:v>1.85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spPr>
              <a:noFill/>
              <a:ln w="2325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Sheet1!$A$4:$A$4</c:f>
              <c:strCache>
                <c:ptCount val="1"/>
                <c:pt idx="0">
                  <c:v>ŚREDNIA LICZBA OSÓB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 formatCode="0.0">
                  <c:v>6.85</c:v>
                </c:pt>
                <c:pt idx="2" formatCode="0.0">
                  <c:v>3.6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266044544"/>
        <c:axId val="266046080"/>
      </c:barChart>
      <c:catAx>
        <c:axId val="266044544"/>
        <c:scaling>
          <c:orientation val="minMax"/>
        </c:scaling>
        <c:delete val="1"/>
        <c:axPos val="b"/>
        <c:majorTickMark val="out"/>
        <c:minorTickMark val="none"/>
        <c:tickLblPos val="none"/>
        <c:crossAx val="266046080"/>
        <c:crosses val="autoZero"/>
        <c:auto val="1"/>
        <c:lblAlgn val="ctr"/>
        <c:lblOffset val="100"/>
        <c:noMultiLvlLbl val="0"/>
      </c:catAx>
      <c:valAx>
        <c:axId val="266046080"/>
        <c:scaling>
          <c:orientation val="minMax"/>
          <c:max val="15"/>
          <c:min val="0"/>
        </c:scaling>
        <c:delete val="1"/>
        <c:axPos val="l"/>
        <c:numFmt formatCode="0.0" sourceLinked="1"/>
        <c:majorTickMark val="out"/>
        <c:minorTickMark val="none"/>
        <c:tickLblPos val="none"/>
        <c:crossAx val="266044544"/>
        <c:crosses val="autoZero"/>
        <c:crossBetween val="between"/>
      </c:valAx>
      <c:spPr>
        <a:noFill/>
        <a:ln w="2325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77828054298654"/>
          <c:y val="4.0322580645161393E-3"/>
          <c:w val="0.84615384615384714"/>
          <c:h val="0.8427419354838733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2"/>
            </a:solidFill>
            <a:ln w="23282">
              <a:noFill/>
            </a:ln>
          </c:spPr>
          <c:invertIfNegative val="0"/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(N=19)</c:v>
                </c:pt>
                <c:pt idx="2">
                  <c:v>2011 (N=20)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3"/>
                <c:pt idx="0">
                  <c:v>0.95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invertIfNegative val="0"/>
          <c:dLbls>
            <c:dLbl>
              <c:idx val="1"/>
              <c:layout>
                <c:manualLayout>
                  <c:x val="0.97171945701357687"/>
                  <c:y val="1.226865845308308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(N=19)</c:v>
                </c:pt>
                <c:pt idx="2">
                  <c:v>2011 (N=20)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chemeClr val="tx1"/>
            </a:solidFill>
            <a:ln w="23282">
              <a:noFill/>
            </a:ln>
          </c:spPr>
          <c:invertIfNegative val="0"/>
          <c:dLbls>
            <c:dLbl>
              <c:idx val="2"/>
              <c:layout>
                <c:manualLayout>
                  <c:x val="0.97624434389140269"/>
                  <c:y val="1.495698608308473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(N=19)</c:v>
                </c:pt>
                <c:pt idx="2">
                  <c:v>2011 (N=20)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3"/>
                <c:pt idx="0" formatCode="0%">
                  <c:v>0.05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277040512"/>
        <c:axId val="277050496"/>
      </c:barChart>
      <c:catAx>
        <c:axId val="27704051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770504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77050496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277040512"/>
        <c:crosses val="autoZero"/>
        <c:crossBetween val="between"/>
        <c:majorUnit val="0.2"/>
      </c:valAx>
      <c:spPr>
        <a:noFill/>
        <a:ln w="23282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0.0">
                  <c:v>0.1</c:v>
                </c:pt>
                <c:pt idx="2" formatCode="0.0">
                  <c:v>0.1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 formatCode="0.0">
                  <c:v>1.5</c:v>
                </c:pt>
                <c:pt idx="2" formatCode="0.0">
                  <c:v>4.9000000000000004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 formatCode="0.0">
                  <c:v>1.4</c:v>
                </c:pt>
                <c:pt idx="2" formatCode="0.0">
                  <c:v>3.05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277074688"/>
        <c:axId val="277076224"/>
      </c:barChart>
      <c:catAx>
        <c:axId val="277074688"/>
        <c:scaling>
          <c:orientation val="maxMin"/>
        </c:scaling>
        <c:delete val="1"/>
        <c:axPos val="b"/>
        <c:majorTickMark val="out"/>
        <c:minorTickMark val="none"/>
        <c:tickLblPos val="none"/>
        <c:crossAx val="277076224"/>
        <c:crosses val="autoZero"/>
        <c:auto val="1"/>
        <c:lblAlgn val="ctr"/>
        <c:lblOffset val="100"/>
        <c:noMultiLvlLbl val="0"/>
      </c:catAx>
      <c:valAx>
        <c:axId val="277076224"/>
        <c:scaling>
          <c:orientation val="minMax"/>
          <c:max val="15"/>
          <c:min val="0"/>
        </c:scaling>
        <c:delete val="1"/>
        <c:axPos val="r"/>
        <c:numFmt formatCode="0.0" sourceLinked="1"/>
        <c:majorTickMark val="out"/>
        <c:minorTickMark val="none"/>
        <c:tickLblPos val="none"/>
        <c:crossAx val="277074688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Na tablicy</c:v>
                </c:pt>
                <c:pt idx="1">
                  <c:v>W okienku PI/ przy stanowisku WOM/ delegatury BAiSO</c:v>
                </c:pt>
                <c:pt idx="2">
                  <c:v>Poza okienkiem PI/ stanowiskiem WOM/ delegatury BAiSO</c:v>
                </c:pt>
                <c:pt idx="3">
                  <c:v>na stolikach</c:v>
                </c:pt>
                <c:pt idx="4">
                  <c:v>W innym miejscu </c:v>
                </c:pt>
                <c:pt idx="5">
                  <c:v>Nie są dostępne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0.75</c:v>
                </c:pt>
                <c:pt idx="1">
                  <c:v>0.05</c:v>
                </c:pt>
                <c:pt idx="2">
                  <c:v>0.2</c:v>
                </c:pt>
                <c:pt idx="3">
                  <c:v>0.25</c:v>
                </c:pt>
                <c:pt idx="4">
                  <c:v>0.05</c:v>
                </c:pt>
                <c:pt idx="5">
                  <c:v>0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Na tablicy</c:v>
                </c:pt>
                <c:pt idx="1">
                  <c:v>W okienku PI/ przy stanowisku WOM/ delegatury BAiSO</c:v>
                </c:pt>
                <c:pt idx="2">
                  <c:v>Poza okienkiem PI/ stanowiskiem WOM/ delegatury BAiSO</c:v>
                </c:pt>
                <c:pt idx="3">
                  <c:v>na stolikach</c:v>
                </c:pt>
                <c:pt idx="4">
                  <c:v>W innym miejscu </c:v>
                </c:pt>
                <c:pt idx="5">
                  <c:v>Nie są dostępne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6"/>
                <c:pt idx="0">
                  <c:v>0.55000000000000004</c:v>
                </c:pt>
                <c:pt idx="1">
                  <c:v>0.2</c:v>
                </c:pt>
                <c:pt idx="2">
                  <c:v>0.25</c:v>
                </c:pt>
                <c:pt idx="3">
                  <c:v>0</c:v>
                </c:pt>
                <c:pt idx="4">
                  <c:v>0.15</c:v>
                </c:pt>
                <c:pt idx="5">
                  <c:v>0.1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Na tablicy</c:v>
                </c:pt>
                <c:pt idx="1">
                  <c:v>W okienku PI/ przy stanowisku WOM/ delegatury BAiSO</c:v>
                </c:pt>
                <c:pt idx="2">
                  <c:v>Poza okienkiem PI/ stanowiskiem WOM/ delegatury BAiSO</c:v>
                </c:pt>
                <c:pt idx="3">
                  <c:v>na stolikach</c:v>
                </c:pt>
                <c:pt idx="4">
                  <c:v>W innym miejscu </c:v>
                </c:pt>
                <c:pt idx="5">
                  <c:v>Nie są dostępne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6"/>
                <c:pt idx="0">
                  <c:v>0.5</c:v>
                </c:pt>
                <c:pt idx="1">
                  <c:v>0.65</c:v>
                </c:pt>
                <c:pt idx="2">
                  <c:v>0.35</c:v>
                </c:pt>
                <c:pt idx="3">
                  <c:v>0</c:v>
                </c:pt>
                <c:pt idx="4">
                  <c:v>0.05</c:v>
                </c:pt>
                <c:pt idx="5">
                  <c:v>0.05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277160704"/>
        <c:axId val="277162240"/>
      </c:barChart>
      <c:catAx>
        <c:axId val="27716070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771622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77162240"/>
        <c:scaling>
          <c:orientation val="minMax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277160704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796992481203006E-3"/>
          <c:y val="3.6429872495446318E-2"/>
          <c:w val="1"/>
          <c:h val="0.908925318761384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tx2"/>
            </a:solidFill>
            <a:ln w="23104">
              <a:noFill/>
            </a:ln>
          </c:spPr>
          <c:invertIfNegative val="0"/>
          <c:dLbls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Sheet1!$A$2:$A$25</c:f>
              <c:strCache>
                <c:ptCount val="18"/>
                <c:pt idx="1">
                  <c:v>Czy odległość blatów  stolików od wzorów wypełnionych formularzy  wniosków na tablicach  w skoroszytach jest odpowiednia?</c:v>
                </c:pt>
                <c:pt idx="5">
                  <c:v>Czy liczba blatów  stolików do pisania formularzy  wniosków jest wystarczająca?</c:v>
                </c:pt>
                <c:pt idx="9">
                  <c:v>Czy ilość miejsc siedzących dla oczekujących jest wystarczająca?</c:v>
                </c:pt>
                <c:pt idx="13">
                  <c:v>Czy działa system numerkowy?</c:v>
                </c:pt>
                <c:pt idx="17">
                  <c:v>Czy któryś z pracowników podszedł i zaoferował pomoc?</c:v>
                </c:pt>
              </c:strCache>
            </c:strRef>
          </c:cat>
          <c:val>
            <c:numRef>
              <c:f>Sheet1!$B$2:$B$25</c:f>
              <c:numCache>
                <c:formatCode>0%</c:formatCode>
                <c:ptCount val="19"/>
                <c:pt idx="0">
                  <c:v>0.95</c:v>
                </c:pt>
                <c:pt idx="1">
                  <c:v>0.8</c:v>
                </c:pt>
                <c:pt idx="2">
                  <c:v>0.95</c:v>
                </c:pt>
                <c:pt idx="4">
                  <c:v>0.8</c:v>
                </c:pt>
                <c:pt idx="5">
                  <c:v>0.9</c:v>
                </c:pt>
                <c:pt idx="6">
                  <c:v>0.75</c:v>
                </c:pt>
                <c:pt idx="8">
                  <c:v>1</c:v>
                </c:pt>
                <c:pt idx="9">
                  <c:v>0.85</c:v>
                </c:pt>
                <c:pt idx="10">
                  <c:v>0.95</c:v>
                </c:pt>
                <c:pt idx="12">
                  <c:v>1</c:v>
                </c:pt>
                <c:pt idx="13">
                  <c:v>1</c:v>
                </c:pt>
                <c:pt idx="14">
                  <c:v>0.95</c:v>
                </c:pt>
                <c:pt idx="16">
                  <c:v>0.1</c:v>
                </c:pt>
                <c:pt idx="17">
                  <c:v>0.1</c:v>
                </c:pt>
                <c:pt idx="18">
                  <c:v>0.05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104">
              <a:noFill/>
            </a:ln>
          </c:spPr>
          <c:invertIfNegative val="0"/>
          <c:dLbls>
            <c:dLbl>
              <c:idx val="4"/>
              <c:layout>
                <c:manualLayout>
                  <c:x val="9.0809559582339487E-3"/>
                  <c:y val="9.7115065527172127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3312014343604338E-2"/>
                  <c:y val="3.751495880413858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9.0809559582339487E-3"/>
                  <c:y val="-2.142708446696268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3687845360944301E-2"/>
                  <c:y val="2.88864833518765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Sheet1!$A$2:$A$25</c:f>
              <c:strCache>
                <c:ptCount val="18"/>
                <c:pt idx="1">
                  <c:v>Czy odległość blatów  stolików od wzorów wypełnionych formularzy  wniosków na tablicach  w skoroszytach jest odpowiednia?</c:v>
                </c:pt>
                <c:pt idx="5">
                  <c:v>Czy liczba blatów  stolików do pisania formularzy  wniosków jest wystarczająca?</c:v>
                </c:pt>
                <c:pt idx="9">
                  <c:v>Czy ilość miejsc siedzących dla oczekujących jest wystarczająca?</c:v>
                </c:pt>
                <c:pt idx="13">
                  <c:v>Czy działa system numerkowy?</c:v>
                </c:pt>
                <c:pt idx="17">
                  <c:v>Czy któryś z pracowników podszedł i zaoferował pomoc?</c:v>
                </c:pt>
              </c:strCache>
            </c:strRef>
          </c:cat>
          <c:val>
            <c:numRef>
              <c:f>Sheet1!$C$2:$C$25</c:f>
              <c:numCache>
                <c:formatCode>0%</c:formatCode>
                <c:ptCount val="19"/>
                <c:pt idx="0">
                  <c:v>0.05</c:v>
                </c:pt>
                <c:pt idx="1">
                  <c:v>0.2</c:v>
                </c:pt>
                <c:pt idx="2">
                  <c:v>0.05</c:v>
                </c:pt>
                <c:pt idx="4">
                  <c:v>0.2</c:v>
                </c:pt>
                <c:pt idx="5">
                  <c:v>0.1</c:v>
                </c:pt>
                <c:pt idx="6">
                  <c:v>0.25</c:v>
                </c:pt>
                <c:pt idx="8">
                  <c:v>0.5</c:v>
                </c:pt>
                <c:pt idx="9">
                  <c:v>0.15</c:v>
                </c:pt>
                <c:pt idx="10">
                  <c:v>0.05</c:v>
                </c:pt>
                <c:pt idx="14">
                  <c:v>0.05</c:v>
                </c:pt>
                <c:pt idx="16">
                  <c:v>0.9</c:v>
                </c:pt>
                <c:pt idx="17">
                  <c:v>0.9</c:v>
                </c:pt>
                <c:pt idx="18">
                  <c:v>0.95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Brak systemu numerkowego</c:v>
                </c:pt>
              </c:strCache>
            </c:strRef>
          </c:tx>
          <c:spPr>
            <a:solidFill>
              <a:schemeClr val="tx1"/>
            </a:solidFill>
            <a:ln w="23104"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dLbl>
              <c:idx val="11"/>
              <c:layout>
                <c:manualLayout>
                  <c:x val="-0.1544528786282322"/>
                  <c:y val="5.239064586712876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Sheet1!$A$2:$A$25</c:f>
              <c:strCache>
                <c:ptCount val="18"/>
                <c:pt idx="1">
                  <c:v>Czy odległość blatów  stolików od wzorów wypełnionych formularzy  wniosków na tablicach  w skoroszytach jest odpowiednia?</c:v>
                </c:pt>
                <c:pt idx="5">
                  <c:v>Czy liczba blatów  stolików do pisania formularzy  wniosków jest wystarczająca?</c:v>
                </c:pt>
                <c:pt idx="9">
                  <c:v>Czy ilość miejsc siedzących dla oczekujących jest wystarczająca?</c:v>
                </c:pt>
                <c:pt idx="13">
                  <c:v>Czy działa system numerkowy?</c:v>
                </c:pt>
                <c:pt idx="17">
                  <c:v>Czy któryś z pracowników podszedł i zaoferował pomoc?</c:v>
                </c:pt>
              </c:strCache>
            </c:strRef>
          </c:cat>
          <c:val>
            <c:numRef>
              <c:f>Sheet1!$D$2:$D$25</c:f>
              <c:numCache>
                <c:formatCode>General</c:formatCode>
                <c:ptCount val="19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277199104"/>
        <c:axId val="277266432"/>
      </c:barChart>
      <c:catAx>
        <c:axId val="277199104"/>
        <c:scaling>
          <c:orientation val="maxMin"/>
        </c:scaling>
        <c:delete val="1"/>
        <c:axPos val="l"/>
        <c:majorTickMark val="out"/>
        <c:minorTickMark val="none"/>
        <c:tickLblPos val="none"/>
        <c:crossAx val="277266432"/>
        <c:crosses val="autoZero"/>
        <c:auto val="1"/>
        <c:lblAlgn val="ctr"/>
        <c:lblOffset val="100"/>
        <c:noMultiLvlLbl val="0"/>
      </c:catAx>
      <c:valAx>
        <c:axId val="277266432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277199104"/>
        <c:crosses val="autoZero"/>
        <c:crossBetween val="between"/>
        <c:majorUnit val="0.2"/>
      </c:valAx>
      <c:spPr>
        <a:noFill/>
        <a:ln w="23104">
          <a:noFill/>
        </a:ln>
      </c:spPr>
    </c:plotArea>
    <c:legend>
      <c:legendPos val="r"/>
      <c:layout>
        <c:manualLayout>
          <c:xMode val="edge"/>
          <c:yMode val="edge"/>
          <c:x val="6.7669172932330823E-2"/>
          <c:y val="0.93624772313296856"/>
          <c:w val="0.86278195488721809"/>
          <c:h val="6.5573770491803282E-2"/>
        </c:manualLayout>
      </c:layout>
      <c:overlay val="0"/>
      <c:spPr>
        <a:noFill/>
        <a:ln w="23104">
          <a:noFill/>
        </a:ln>
      </c:spPr>
      <c:txPr>
        <a:bodyPr/>
        <a:lstStyle/>
        <a:p>
          <a:pPr>
            <a:defRPr sz="106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2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796992481203006E-3"/>
          <c:y val="3.6429872495446318E-2"/>
          <c:w val="1"/>
          <c:h val="0.9456755233494363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tx2"/>
            </a:solidFill>
            <a:ln w="23104">
              <a:noFill/>
            </a:ln>
          </c:spPr>
          <c:invertIfNegative val="0"/>
          <c:dLbls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Sheet1!$A$2:$A$26</c:f>
              <c:strCache>
                <c:ptCount val="18"/>
                <c:pt idx="1">
                  <c:v>Czy urzędnik jest ubrany “na służbowo”?</c:v>
                </c:pt>
                <c:pt idx="5">
                  <c:v>Czy na biurku urzędnika jest porządek?</c:v>
                </c:pt>
                <c:pt idx="9">
                  <c:v>Czy na biurku są naczynia? </c:v>
                </c:pt>
                <c:pt idx="12">
                  <c:v>Czy na biurku urzędnika znajdują się tylko przedmioty związane z pracą? 
</c:v>
                </c:pt>
                <c:pt idx="17">
                  <c:v>Czy urzędnik ma identyfikator z imieniem  i nazwiskiem?</c:v>
                </c:pt>
              </c:strCache>
            </c:strRef>
          </c:cat>
          <c:val>
            <c:numRef>
              <c:f>Sheet1!$B$2:$B$26</c:f>
              <c:numCache>
                <c:formatCode>0%</c:formatCode>
                <c:ptCount val="20"/>
                <c:pt idx="0">
                  <c:v>0.65</c:v>
                </c:pt>
                <c:pt idx="1">
                  <c:v>0.9</c:v>
                </c:pt>
                <c:pt idx="2">
                  <c:v>0.8</c:v>
                </c:pt>
                <c:pt idx="4">
                  <c:v>0.9</c:v>
                </c:pt>
                <c:pt idx="5">
                  <c:v>0.9</c:v>
                </c:pt>
                <c:pt idx="6">
                  <c:v>0.95</c:v>
                </c:pt>
                <c:pt idx="8">
                  <c:v>0.05</c:v>
                </c:pt>
                <c:pt idx="9">
                  <c:v>0.05</c:v>
                </c:pt>
                <c:pt idx="12">
                  <c:v>0.7</c:v>
                </c:pt>
                <c:pt idx="13">
                  <c:v>0.8</c:v>
                </c:pt>
                <c:pt idx="14">
                  <c:v>0.95</c:v>
                </c:pt>
                <c:pt idx="16">
                  <c:v>0.75</c:v>
                </c:pt>
                <c:pt idx="17">
                  <c:v>0.85</c:v>
                </c:pt>
                <c:pt idx="18">
                  <c:v>0.5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104">
              <a:noFill/>
            </a:ln>
          </c:spPr>
          <c:invertIfNegative val="0"/>
          <c:dLbls>
            <c:dLbl>
              <c:idx val="4"/>
              <c:layout>
                <c:manualLayout>
                  <c:x val="9.0809559582339487E-3"/>
                  <c:y val="9.7115065527172127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layout>
                <c:manualLayout>
                  <c:x val="9.0809559582339487E-3"/>
                  <c:y val="-2.142708446696268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3687845360944301E-2"/>
                  <c:y val="2.88864833518765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delete val="1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Sheet1!$A$2:$A$26</c:f>
              <c:strCache>
                <c:ptCount val="18"/>
                <c:pt idx="1">
                  <c:v>Czy urzędnik jest ubrany “na służbowo”?</c:v>
                </c:pt>
                <c:pt idx="5">
                  <c:v>Czy na biurku urzędnika jest porządek?</c:v>
                </c:pt>
                <c:pt idx="9">
                  <c:v>Czy na biurku są naczynia? </c:v>
                </c:pt>
                <c:pt idx="12">
                  <c:v>Czy na biurku urzędnika znajdują się tylko przedmioty związane z pracą? 
</c:v>
                </c:pt>
                <c:pt idx="17">
                  <c:v>Czy urzędnik ma identyfikator z imieniem  i nazwiskiem?</c:v>
                </c:pt>
              </c:strCache>
            </c:strRef>
          </c:cat>
          <c:val>
            <c:numRef>
              <c:f>Sheet1!$C$2:$C$26</c:f>
              <c:numCache>
                <c:formatCode>0%</c:formatCode>
                <c:ptCount val="20"/>
                <c:pt idx="0">
                  <c:v>0.25</c:v>
                </c:pt>
                <c:pt idx="1">
                  <c:v>0.1</c:v>
                </c:pt>
                <c:pt idx="2">
                  <c:v>0.15</c:v>
                </c:pt>
                <c:pt idx="4">
                  <c:v>0</c:v>
                </c:pt>
                <c:pt idx="8">
                  <c:v>0.85</c:v>
                </c:pt>
                <c:pt idx="9">
                  <c:v>0.8</c:v>
                </c:pt>
                <c:pt idx="10">
                  <c:v>0.95</c:v>
                </c:pt>
                <c:pt idx="12">
                  <c:v>0.2</c:v>
                </c:pt>
                <c:pt idx="13">
                  <c:v>0.05</c:v>
                </c:pt>
                <c:pt idx="16">
                  <c:v>0.15</c:v>
                </c:pt>
                <c:pt idx="17">
                  <c:v>0.15</c:v>
                </c:pt>
                <c:pt idx="18">
                  <c:v>0.5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chemeClr val="tx1"/>
            </a:solidFill>
            <a:ln w="23104"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dLbl>
              <c:idx val="11"/>
              <c:layout>
                <c:manualLayout>
                  <c:x val="-0.1544528786282322"/>
                  <c:y val="5.239064586712876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delete val="1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Sheet1!$A$2:$A$26</c:f>
              <c:strCache>
                <c:ptCount val="18"/>
                <c:pt idx="1">
                  <c:v>Czy urzędnik jest ubrany “na służbowo”?</c:v>
                </c:pt>
                <c:pt idx="5">
                  <c:v>Czy na biurku urzędnika jest porządek?</c:v>
                </c:pt>
                <c:pt idx="9">
                  <c:v>Czy na biurku są naczynia? </c:v>
                </c:pt>
                <c:pt idx="12">
                  <c:v>Czy na biurku urzędnika znajdują się tylko przedmioty związane z pracą? 
</c:v>
                </c:pt>
                <c:pt idx="17">
                  <c:v>Czy urzędnik ma identyfikator z imieniem  i nazwiskiem?</c:v>
                </c:pt>
              </c:strCache>
            </c:strRef>
          </c:cat>
          <c:val>
            <c:numRef>
              <c:f>Sheet1!$D$2:$D$26</c:f>
              <c:numCache>
                <c:formatCode>General</c:formatCode>
                <c:ptCount val="20"/>
                <c:pt idx="0" formatCode="0%">
                  <c:v>0.1</c:v>
                </c:pt>
                <c:pt idx="2" formatCode="0%">
                  <c:v>0.05</c:v>
                </c:pt>
                <c:pt idx="4" formatCode="0%">
                  <c:v>0.1</c:v>
                </c:pt>
                <c:pt idx="5" formatCode="0%">
                  <c:v>0.1</c:v>
                </c:pt>
                <c:pt idx="6" formatCode="0%">
                  <c:v>0.05</c:v>
                </c:pt>
                <c:pt idx="8" formatCode="0%">
                  <c:v>0.1</c:v>
                </c:pt>
                <c:pt idx="9" formatCode="0%">
                  <c:v>0.15</c:v>
                </c:pt>
                <c:pt idx="10" formatCode="0%">
                  <c:v>0.05</c:v>
                </c:pt>
                <c:pt idx="12" formatCode="0%">
                  <c:v>0.1</c:v>
                </c:pt>
                <c:pt idx="13" formatCode="0%">
                  <c:v>0.15</c:v>
                </c:pt>
                <c:pt idx="14" formatCode="0%">
                  <c:v>0.05</c:v>
                </c:pt>
                <c:pt idx="16" formatCode="0%">
                  <c:v>0.1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278541824"/>
        <c:axId val="278543360"/>
      </c:barChart>
      <c:catAx>
        <c:axId val="278541824"/>
        <c:scaling>
          <c:orientation val="maxMin"/>
        </c:scaling>
        <c:delete val="1"/>
        <c:axPos val="l"/>
        <c:majorTickMark val="out"/>
        <c:minorTickMark val="none"/>
        <c:tickLblPos val="none"/>
        <c:crossAx val="278543360"/>
        <c:crosses val="autoZero"/>
        <c:auto val="1"/>
        <c:lblAlgn val="ctr"/>
        <c:lblOffset val="100"/>
        <c:noMultiLvlLbl val="0"/>
      </c:catAx>
      <c:valAx>
        <c:axId val="278543360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278541824"/>
        <c:crosses val="autoZero"/>
        <c:crossBetween val="between"/>
        <c:majorUnit val="0.2"/>
      </c:valAx>
      <c:spPr>
        <a:noFill/>
        <a:ln w="23104">
          <a:noFill/>
        </a:ln>
      </c:spPr>
    </c:plotArea>
    <c:legend>
      <c:legendPos val="r"/>
      <c:layout>
        <c:manualLayout>
          <c:xMode val="edge"/>
          <c:yMode val="edge"/>
          <c:x val="4.3825760009478999E-2"/>
          <c:y val="0.94209541062801927"/>
          <c:w val="0.847735262287025"/>
          <c:h val="3.7453703703703704E-2"/>
        </c:manualLayout>
      </c:layout>
      <c:overlay val="0"/>
      <c:spPr>
        <a:noFill/>
        <a:ln w="23104">
          <a:noFill/>
        </a:ln>
      </c:spPr>
      <c:txPr>
        <a:bodyPr/>
        <a:lstStyle/>
        <a:p>
          <a:pPr>
            <a:defRPr sz="106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2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6.0606060606060623E-3"/>
          <c:w val="1"/>
          <c:h val="0.5696969696969695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Identyfikator przypięty/ powieszony na szyi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 w="23382">
              <a:noFill/>
            </a:ln>
          </c:spPr>
          <c:invertIfNegative val="0"/>
          <c:dLbls>
            <c:spPr>
              <a:noFill/>
              <a:ln w="23382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(N=15)</c:v>
                </c:pt>
                <c:pt idx="1">
                  <c:v>2012 (N=17)</c:v>
                </c:pt>
                <c:pt idx="2">
                  <c:v>2011 (N=10)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3"/>
                <c:pt idx="0">
                  <c:v>0.4</c:v>
                </c:pt>
                <c:pt idx="1">
                  <c:v>0.64</c:v>
                </c:pt>
                <c:pt idx="2">
                  <c:v>0.3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Indetyfikator znajduje się w okienku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23382">
              <a:noFill/>
            </a:ln>
          </c:spPr>
          <c:invertIfNegative val="0"/>
          <c:dLbls>
            <c:dLbl>
              <c:idx val="2"/>
              <c:delete val="1"/>
            </c:dLbl>
            <c:dLbl>
              <c:idx val="4"/>
              <c:layout>
                <c:manualLayout>
                  <c:x val="-7.362574987258412E-2"/>
                  <c:y val="-0.3694756235985638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382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(N=15)</c:v>
                </c:pt>
                <c:pt idx="1">
                  <c:v>2012 (N=17)</c:v>
                </c:pt>
                <c:pt idx="2">
                  <c:v>2011 (N=10)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3"/>
                <c:pt idx="0">
                  <c:v>0.6</c:v>
                </c:pt>
                <c:pt idx="1">
                  <c:v>0.12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Identyfikator był przypiety w innym miejscu niż na szyi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 w="23382">
              <a:noFill/>
            </a:ln>
          </c:spPr>
          <c:invertIfNegative val="0"/>
          <c:dLbls>
            <c:spPr>
              <a:noFill/>
              <a:ln w="23382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(N=15)</c:v>
                </c:pt>
                <c:pt idx="1">
                  <c:v>2012 (N=17)</c:v>
                </c:pt>
                <c:pt idx="2">
                  <c:v>2011 (N=10)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3"/>
                <c:pt idx="1">
                  <c:v>0.24</c:v>
                </c:pt>
                <c:pt idx="2">
                  <c:v>0.7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278980480"/>
        <c:axId val="278982016"/>
      </c:barChart>
      <c:catAx>
        <c:axId val="278980480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2789820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78982016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278980480"/>
        <c:crosses val="autoZero"/>
        <c:crossBetween val="between"/>
        <c:majorUnit val="0.2"/>
      </c:valAx>
      <c:spPr>
        <a:noFill/>
        <a:ln w="23382">
          <a:noFill/>
        </a:ln>
      </c:spPr>
    </c:plotArea>
    <c:legend>
      <c:legendPos val="b"/>
      <c:layout>
        <c:manualLayout>
          <c:xMode val="edge"/>
          <c:yMode val="edge"/>
          <c:x val="6.5897858319604614E-3"/>
          <c:y val="0.58181818181818157"/>
          <c:w val="0.97693574958813922"/>
          <c:h val="0.29090909090909134"/>
        </c:manualLayout>
      </c:layout>
      <c:overlay val="0"/>
      <c:spPr>
        <a:noFill/>
        <a:ln w="23382">
          <a:noFill/>
        </a:ln>
      </c:spPr>
      <c:txPr>
        <a:bodyPr/>
        <a:lstStyle/>
        <a:p>
          <a:pPr>
            <a:defRPr sz="10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5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280466176"/>
        <c:axId val="280467712"/>
      </c:barChart>
      <c:catAx>
        <c:axId val="280466176"/>
        <c:scaling>
          <c:orientation val="maxMin"/>
        </c:scaling>
        <c:delete val="1"/>
        <c:axPos val="b"/>
        <c:majorTickMark val="out"/>
        <c:minorTickMark val="none"/>
        <c:tickLblPos val="none"/>
        <c:crossAx val="280467712"/>
        <c:crosses val="autoZero"/>
        <c:auto val="1"/>
        <c:lblAlgn val="ctr"/>
        <c:lblOffset val="100"/>
        <c:noMultiLvlLbl val="0"/>
      </c:catAx>
      <c:valAx>
        <c:axId val="280467712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280466176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25277161862527"/>
          <c:y val="1.6412992311313348E-2"/>
          <c:w val="0.81374722838137559"/>
          <c:h val="0.7300374727066251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Tak, zajął się sprawą</c:v>
                </c:pt>
              </c:strCache>
            </c:strRef>
          </c:tx>
          <c:spPr>
            <a:solidFill>
              <a:schemeClr val="accent2"/>
            </a:solidFill>
            <a:ln w="23586">
              <a:noFill/>
            </a:ln>
          </c:spPr>
          <c:invertIfNegative val="0"/>
          <c:dLbls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Sheet1!$B$2:$D$2</c:f>
              <c:numCache>
                <c:formatCode>0%</c:formatCode>
                <c:ptCount val="3"/>
                <c:pt idx="0">
                  <c:v>1</c:v>
                </c:pt>
                <c:pt idx="1">
                  <c:v>0.7</c:v>
                </c:pt>
                <c:pt idx="2">
                  <c:v>0.95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Odesłał w inne miejsce</c:v>
                </c:pt>
              </c:strCache>
            </c:strRef>
          </c:tx>
          <c:spPr>
            <a:solidFill>
              <a:schemeClr val="accent1"/>
            </a:solidFill>
            <a:ln w="23586">
              <a:noFill/>
            </a:ln>
          </c:spPr>
          <c:invertIfNegative val="0"/>
          <c:dLbls>
            <c:dLbl>
              <c:idx val="2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Sheet1!$B$3:$D$3</c:f>
              <c:numCache>
                <c:formatCode>0%</c:formatCode>
                <c:ptCount val="3"/>
                <c:pt idx="1">
                  <c:v>0.15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Zachował się inaczej</c:v>
                </c:pt>
              </c:strCache>
            </c:strRef>
          </c:tx>
          <c:spPr>
            <a:solidFill>
              <a:schemeClr val="tx1"/>
            </a:solidFill>
            <a:ln w="23586">
              <a:noFill/>
            </a:ln>
          </c:spPr>
          <c:invertIfNegative val="0"/>
          <c:dLbls>
            <c:dLbl>
              <c:idx val="2"/>
              <c:layout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Sheet1!$B$4:$D$4</c:f>
              <c:numCache>
                <c:formatCode>0%</c:formatCode>
                <c:ptCount val="3"/>
                <c:pt idx="1">
                  <c:v>0.15</c:v>
                </c:pt>
                <c:pt idx="2">
                  <c:v>0.05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280540288"/>
        <c:axId val="280541824"/>
      </c:barChart>
      <c:catAx>
        <c:axId val="28054028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3586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805418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80541824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280540288"/>
        <c:crosses val="autoZero"/>
        <c:crossBetween val="between"/>
      </c:valAx>
      <c:spPr>
        <a:noFill/>
        <a:ln w="23586">
          <a:noFill/>
        </a:ln>
      </c:spPr>
    </c:plotArea>
    <c:legend>
      <c:legendPos val="b"/>
      <c:layout>
        <c:manualLayout>
          <c:xMode val="edge"/>
          <c:yMode val="edge"/>
          <c:x val="1.2576163953833446E-3"/>
          <c:y val="0.74515793588949142"/>
          <c:w val="0.8445230329231026"/>
          <c:h val="0.23531051283619719"/>
        </c:manualLayout>
      </c:layout>
      <c:overlay val="0"/>
      <c:spPr>
        <a:noFill/>
        <a:ln w="23586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>
                  <a:lumMod val="50000"/>
                </a:schemeClr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82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25277161862527"/>
          <c:y val="1.6412992311313348E-2"/>
          <c:w val="0.81374722838137559"/>
          <c:h val="0.6572542168048799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Tak, od razu rozpoczął obsługę mojej sprawy</c:v>
                </c:pt>
              </c:strCache>
            </c:strRef>
          </c:tx>
          <c:spPr>
            <a:solidFill>
              <a:schemeClr val="tx2"/>
            </a:solidFill>
            <a:ln w="23586">
              <a:noFill/>
            </a:ln>
          </c:spPr>
          <c:invertIfNegative val="0"/>
          <c:dLbls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Sheet1!$B$2:$D$2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0.95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Nie od razu, ale wyjaśnił przyczynę / przeprosił</c:v>
                </c:pt>
              </c:strCache>
            </c:strRef>
          </c:tx>
          <c:spPr>
            <a:solidFill>
              <a:schemeClr val="accent1"/>
            </a:solidFill>
            <a:ln w="23586">
              <a:noFill/>
            </a:ln>
          </c:spPr>
          <c:invertIfNegative val="0"/>
          <c:dLbls>
            <c:dLbl>
              <c:idx val="1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2" formatCode="0%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Nie od razu, nie wyjaśnił przyczyny ani nie przeprosił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 w="23586">
              <a:noFill/>
            </a:ln>
          </c:spPr>
          <c:invertIfNegative val="0"/>
          <c:dLbls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 sz="1100"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Sheet1!$B$5:$D$5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280779008"/>
        <c:axId val="280793088"/>
      </c:barChart>
      <c:catAx>
        <c:axId val="28077900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23586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807930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80793088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280779008"/>
        <c:crosses val="autoZero"/>
        <c:crossBetween val="between"/>
      </c:valAx>
      <c:spPr>
        <a:noFill/>
        <a:ln w="23586">
          <a:noFill/>
        </a:ln>
      </c:spPr>
    </c:plotArea>
    <c:legend>
      <c:legendPos val="b"/>
      <c:layout>
        <c:manualLayout>
          <c:xMode val="edge"/>
          <c:yMode val="edge"/>
          <c:x val="0"/>
          <c:y val="0.68759043154025457"/>
          <c:w val="1"/>
          <c:h val="0.27187829378586564"/>
        </c:manualLayout>
      </c:layout>
      <c:overlay val="0"/>
      <c:spPr>
        <a:noFill/>
        <a:ln w="23586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>
                  <a:lumMod val="50000"/>
                </a:schemeClr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82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3"/>
                <c:pt idx="0">
                  <c:v>Tak, powiedział „dzień dobry” lub „w czym mogę pomóc” w uprzejmy sposób</c:v>
                </c:pt>
                <c:pt idx="1">
                  <c:v>Tak, przywitał mnie uprzejmie, ale użył innych słów</c:v>
                </c:pt>
                <c:pt idx="2">
                  <c:v>Nie przywitał mnie w ogóle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3"/>
                <c:pt idx="0">
                  <c:v>0.7</c:v>
                </c:pt>
                <c:pt idx="1">
                  <c:v>0.25</c:v>
                </c:pt>
                <c:pt idx="2">
                  <c:v>0.05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dLbl>
              <c:idx val="0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3"/>
                <c:pt idx="0">
                  <c:v>Tak, powiedział „dzień dobry” lub „w czym mogę pomóc” w uprzejmy sposób</c:v>
                </c:pt>
                <c:pt idx="1">
                  <c:v>Tak, przywitał mnie uprzejmie, ale użył innych słów</c:v>
                </c:pt>
                <c:pt idx="2">
                  <c:v>Nie przywitał mnie w ogóle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3"/>
                <c:pt idx="0">
                  <c:v>0.9</c:v>
                </c:pt>
                <c:pt idx="1">
                  <c:v>0</c:v>
                </c:pt>
                <c:pt idx="2">
                  <c:v>0.1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dLbl>
              <c:idx val="0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3"/>
                <c:pt idx="0">
                  <c:v>Tak, powiedział „dzień dobry” lub „w czym mogę pomóc” w uprzejmy sposób</c:v>
                </c:pt>
                <c:pt idx="1">
                  <c:v>Tak, przywitał mnie uprzejmie, ale użył innych słów</c:v>
                </c:pt>
                <c:pt idx="2">
                  <c:v>Nie przywitał mnie w ogóle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3"/>
                <c:pt idx="0">
                  <c:v>0.95</c:v>
                </c:pt>
                <c:pt idx="1">
                  <c:v>0</c:v>
                </c:pt>
                <c:pt idx="2">
                  <c:v>0.05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280905984"/>
        <c:axId val="280915968"/>
      </c:barChart>
      <c:catAx>
        <c:axId val="2809059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809159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80915968"/>
        <c:scaling>
          <c:orientation val="minMax"/>
          <c:max val="1.05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280905984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1">
                  <c:v>Czy oznakowanie Punktu Informacyjnego jest widoczne /czytelne?</c:v>
                </c:pt>
                <c:pt idx="2">
                  <c:v>Czy oznakowanie poszczególnych stanowisk WOM PI/ delegatur BAISO jest widoczne /czytelne?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1">
                  <c:v>Czy oznakowanie Punktu Informacyjnego jest widoczne /czytelne?</c:v>
                </c:pt>
                <c:pt idx="2">
                  <c:v>Czy oznakowanie poszczególnych stanowisk WOM PI/ delegatur BAISO jest widoczne /czytelne?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1</c:v>
                </c:pt>
                <c:pt idx="1">
                  <c:v>0.95</c:v>
                </c:pt>
                <c:pt idx="2">
                  <c:v>0.95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1">
                  <c:v>Czy oznakowanie Punktu Informacyjnego jest widoczne /czytelne?</c:v>
                </c:pt>
                <c:pt idx="2">
                  <c:v>Czy oznakowanie poszczególnych stanowisk WOM PI/ delegatur BAISO jest widoczne /czytelne?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1</c:v>
                </c:pt>
                <c:pt idx="1">
                  <c:v>0.95</c:v>
                </c:pt>
                <c:pt idx="2">
                  <c:v>0.95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266237056"/>
        <c:axId val="266238592"/>
      </c:barChart>
      <c:catAx>
        <c:axId val="26623705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662385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66238592"/>
        <c:scaling>
          <c:orientation val="minMax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266237056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796992481203006E-3"/>
          <c:y val="3.6429872495446318E-2"/>
          <c:w val="1"/>
          <c:h val="0.9456755233494363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tx2"/>
            </a:solidFill>
            <a:ln w="23104">
              <a:noFill/>
            </a:ln>
          </c:spPr>
          <c:invertIfNegative val="0"/>
          <c:dLbls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Sheet1!$A$2:$A$31</c:f>
              <c:strCache>
                <c:ptCount val="22"/>
                <c:pt idx="1">
                  <c:v>Czy urzędnik podczas rozmowy starał się podtrzymywać kontakt wzrokowy z Tobą?</c:v>
                </c:pt>
                <c:pt idx="5">
                  <c:v>Czy urzędnik mówił wyraźnie?</c:v>
                </c:pt>
                <c:pt idx="9">
                  <c:v>Czy podczas rozmowy z Tobą urzędnik zajmował się prywatnymi sprawami? </c:v>
                </c:pt>
                <c:pt idx="12">
                  <c:v>Czy podczas rozmowy z Tobą urzędnik jadł posiłek / pił herbatę, kawę lub inny napój? </c:v>
                </c:pt>
                <c:pt idx="17">
                  <c:v>Czy urzędnik okazywał zniecierpliwienie?</c:v>
                </c:pt>
                <c:pt idx="21">
                  <c:v>Czy urzędnik uprzejmie Cię pożegnał?</c:v>
                </c:pt>
              </c:strCache>
            </c:strRef>
          </c:cat>
          <c:val>
            <c:numRef>
              <c:f>Sheet1!$B$2:$B$31</c:f>
              <c:numCache>
                <c:formatCode>0%</c:formatCode>
                <c:ptCount val="24"/>
                <c:pt idx="0">
                  <c:v>1</c:v>
                </c:pt>
                <c:pt idx="1">
                  <c:v>0.95</c:v>
                </c:pt>
                <c:pt idx="2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8">
                  <c:v>1</c:v>
                </c:pt>
                <c:pt idx="10">
                  <c:v>0.05</c:v>
                </c:pt>
                <c:pt idx="12">
                  <c:v>1</c:v>
                </c:pt>
                <c:pt idx="16">
                  <c:v>1</c:v>
                </c:pt>
                <c:pt idx="17">
                  <c:v>0.15</c:v>
                </c:pt>
                <c:pt idx="18">
                  <c:v>0.05</c:v>
                </c:pt>
                <c:pt idx="20">
                  <c:v>0.95</c:v>
                </c:pt>
                <c:pt idx="21">
                  <c:v>0.9</c:v>
                </c:pt>
                <c:pt idx="22">
                  <c:v>0.95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104">
              <a:noFill/>
            </a:ln>
          </c:spPr>
          <c:invertIfNegative val="0"/>
          <c:dLbls>
            <c:dLbl>
              <c:idx val="4"/>
              <c:layout>
                <c:manualLayout>
                  <c:x val="9.0809559582339487E-3"/>
                  <c:y val="9.7115065527172127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3312014343604338E-2"/>
                  <c:y val="3.751495880413858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9.0809559582339487E-3"/>
                  <c:y val="-2.142708446696268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3687845360944301E-2"/>
                  <c:y val="2.88864833518765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Sheet1!$A$2:$A$31</c:f>
              <c:strCache>
                <c:ptCount val="22"/>
                <c:pt idx="1">
                  <c:v>Czy urzędnik podczas rozmowy starał się podtrzymywać kontakt wzrokowy z Tobą?</c:v>
                </c:pt>
                <c:pt idx="5">
                  <c:v>Czy urzędnik mówił wyraźnie?</c:v>
                </c:pt>
                <c:pt idx="9">
                  <c:v>Czy podczas rozmowy z Tobą urzędnik zajmował się prywatnymi sprawami? </c:v>
                </c:pt>
                <c:pt idx="12">
                  <c:v>Czy podczas rozmowy z Tobą urzędnik jadł posiłek / pił herbatę, kawę lub inny napój? </c:v>
                </c:pt>
                <c:pt idx="17">
                  <c:v>Czy urzędnik okazywał zniecierpliwienie?</c:v>
                </c:pt>
                <c:pt idx="21">
                  <c:v>Czy urzędnik uprzejmie Cię pożegnał?</c:v>
                </c:pt>
              </c:strCache>
            </c:strRef>
          </c:cat>
          <c:val>
            <c:numRef>
              <c:f>Sheet1!$C$2:$C$31</c:f>
              <c:numCache>
                <c:formatCode>0%</c:formatCode>
                <c:ptCount val="24"/>
                <c:pt idx="1">
                  <c:v>0.05</c:v>
                </c:pt>
                <c:pt idx="9">
                  <c:v>1</c:v>
                </c:pt>
                <c:pt idx="10">
                  <c:v>0.95</c:v>
                </c:pt>
                <c:pt idx="13">
                  <c:v>1</c:v>
                </c:pt>
                <c:pt idx="14">
                  <c:v>1</c:v>
                </c:pt>
                <c:pt idx="17">
                  <c:v>0.85</c:v>
                </c:pt>
                <c:pt idx="18">
                  <c:v>0.95</c:v>
                </c:pt>
                <c:pt idx="20">
                  <c:v>0.05</c:v>
                </c:pt>
                <c:pt idx="21">
                  <c:v>0.1</c:v>
                </c:pt>
                <c:pt idx="22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chemeClr val="tx1"/>
            </a:solidFill>
            <a:ln w="23104"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dLbl>
              <c:idx val="11"/>
              <c:layout>
                <c:manualLayout>
                  <c:x val="-0.1544528786282322"/>
                  <c:y val="5.239064586712876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Sheet1!$A$2:$A$31</c:f>
              <c:strCache>
                <c:ptCount val="22"/>
                <c:pt idx="1">
                  <c:v>Czy urzędnik podczas rozmowy starał się podtrzymywać kontakt wzrokowy z Tobą?</c:v>
                </c:pt>
                <c:pt idx="5">
                  <c:v>Czy urzędnik mówił wyraźnie?</c:v>
                </c:pt>
                <c:pt idx="9">
                  <c:v>Czy podczas rozmowy z Tobą urzędnik zajmował się prywatnymi sprawami? </c:v>
                </c:pt>
                <c:pt idx="12">
                  <c:v>Czy podczas rozmowy z Tobą urzędnik jadł posiłek / pił herbatę, kawę lub inny napój? </c:v>
                </c:pt>
                <c:pt idx="17">
                  <c:v>Czy urzędnik okazywał zniecierpliwienie?</c:v>
                </c:pt>
                <c:pt idx="21">
                  <c:v>Czy urzędnik uprzejmie Cię pożegnał?</c:v>
                </c:pt>
              </c:strCache>
            </c:strRef>
          </c:cat>
          <c:val>
            <c:numRef>
              <c:f>Sheet1!$D$2:$D$31</c:f>
              <c:numCache>
                <c:formatCode>General</c:formatCode>
                <c:ptCount val="24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281020288"/>
        <c:axId val="281021824"/>
      </c:barChart>
      <c:catAx>
        <c:axId val="281020288"/>
        <c:scaling>
          <c:orientation val="maxMin"/>
        </c:scaling>
        <c:delete val="1"/>
        <c:axPos val="l"/>
        <c:majorTickMark val="out"/>
        <c:minorTickMark val="none"/>
        <c:tickLblPos val="none"/>
        <c:crossAx val="281021824"/>
        <c:crosses val="autoZero"/>
        <c:auto val="1"/>
        <c:lblAlgn val="ctr"/>
        <c:lblOffset val="100"/>
        <c:noMultiLvlLbl val="0"/>
      </c:catAx>
      <c:valAx>
        <c:axId val="281021824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281020288"/>
        <c:crosses val="autoZero"/>
        <c:crossBetween val="between"/>
        <c:majorUnit val="0.2"/>
      </c:valAx>
      <c:spPr>
        <a:noFill/>
        <a:ln w="23104">
          <a:noFill/>
        </a:ln>
      </c:spPr>
    </c:plotArea>
    <c:legend>
      <c:legendPos val="r"/>
      <c:layout>
        <c:manualLayout>
          <c:xMode val="edge"/>
          <c:yMode val="edge"/>
          <c:x val="6.7669172932330823E-2"/>
          <c:y val="0.96254629629629629"/>
          <c:w val="0.847735262287025"/>
          <c:h val="3.7453703703703704E-2"/>
        </c:manualLayout>
      </c:layout>
      <c:overlay val="0"/>
      <c:spPr>
        <a:noFill/>
        <a:ln w="23104">
          <a:noFill/>
        </a:ln>
      </c:spPr>
      <c:txPr>
        <a:bodyPr/>
        <a:lstStyle/>
        <a:p>
          <a:pPr>
            <a:defRPr sz="106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2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796992481203006E-3"/>
          <c:y val="3.6429872495446318E-2"/>
          <c:w val="1"/>
          <c:h val="0.9046548234280792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tx2"/>
            </a:solidFill>
            <a:ln w="23104">
              <a:noFill/>
            </a:ln>
          </c:spPr>
          <c:invertIfNegative val="0"/>
          <c:dLbls>
            <c:dLbl>
              <c:idx val="10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Sheet1!$A$3:$A$15</c:f>
              <c:strCache>
                <c:ptCount val="10"/>
                <c:pt idx="0">
                  <c:v>Czy urzędnik dopytywał o szczegóły przedstawionej przez Ciebie sprawy</c:v>
                </c:pt>
                <c:pt idx="5">
                  <c:v>Czy urzędnik używał zrozumiałej terminologii?</c:v>
                </c:pt>
                <c:pt idx="9">
                  <c:v> Czy urzędnik opuszczał stanowisko pracy podczas rozmowy z Tobą</c:v>
                </c:pt>
              </c:strCache>
            </c:strRef>
          </c:cat>
          <c:val>
            <c:numRef>
              <c:f>Sheet1!$B$2:$B$15</c:f>
              <c:numCache>
                <c:formatCode>0%</c:formatCode>
                <c:ptCount val="14"/>
                <c:pt idx="0">
                  <c:v>0.65</c:v>
                </c:pt>
                <c:pt idx="1">
                  <c:v>0.7</c:v>
                </c:pt>
                <c:pt idx="2">
                  <c:v>0.5</c:v>
                </c:pt>
                <c:pt idx="5">
                  <c:v>0.95</c:v>
                </c:pt>
                <c:pt idx="6">
                  <c:v>1</c:v>
                </c:pt>
                <c:pt idx="7">
                  <c:v>0.85</c:v>
                </c:pt>
                <c:pt idx="10">
                  <c:v>0.05</c:v>
                </c:pt>
                <c:pt idx="11">
                  <c:v>0.15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104">
              <a:noFill/>
            </a:ln>
          </c:spPr>
          <c:invertIfNegative val="0"/>
          <c:dLbls>
            <c:dLbl>
              <c:idx val="4"/>
              <c:layout>
                <c:manualLayout>
                  <c:x val="9.0809559582339487E-3"/>
                  <c:y val="9.7115065527172127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delete val="1"/>
            </c:dLbl>
            <c:dLbl>
              <c:idx val="7"/>
              <c:layout>
                <c:manualLayout>
                  <c:x val="9.0809559582339487E-3"/>
                  <c:y val="-2.142708446696268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3687845360944301E-2"/>
                  <c:y val="2.88864833518765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Sheet1!$A$3:$A$15</c:f>
              <c:strCache>
                <c:ptCount val="10"/>
                <c:pt idx="0">
                  <c:v>Czy urzędnik dopytywał o szczegóły przedstawionej przez Ciebie sprawy</c:v>
                </c:pt>
                <c:pt idx="5">
                  <c:v>Czy urzędnik używał zrozumiałej terminologii?</c:v>
                </c:pt>
                <c:pt idx="9">
                  <c:v> Czy urzędnik opuszczał stanowisko pracy podczas rozmowy z Tobą</c:v>
                </c:pt>
              </c:strCache>
            </c:strRef>
          </c:cat>
          <c:val>
            <c:numRef>
              <c:f>Sheet1!$C$2:$C$15</c:f>
              <c:numCache>
                <c:formatCode>0%</c:formatCode>
                <c:ptCount val="14"/>
                <c:pt idx="0">
                  <c:v>0.35</c:v>
                </c:pt>
                <c:pt idx="1">
                  <c:v>0.3</c:v>
                </c:pt>
                <c:pt idx="2">
                  <c:v>0.5</c:v>
                </c:pt>
                <c:pt idx="5">
                  <c:v>0.05</c:v>
                </c:pt>
                <c:pt idx="7">
                  <c:v>0.15</c:v>
                </c:pt>
                <c:pt idx="10">
                  <c:v>0.95</c:v>
                </c:pt>
                <c:pt idx="11">
                  <c:v>0.85</c:v>
                </c:pt>
                <c:pt idx="12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281066880"/>
        <c:axId val="281539712"/>
      </c:barChart>
      <c:catAx>
        <c:axId val="281066880"/>
        <c:scaling>
          <c:orientation val="maxMin"/>
        </c:scaling>
        <c:delete val="1"/>
        <c:axPos val="l"/>
        <c:majorTickMark val="out"/>
        <c:minorTickMark val="none"/>
        <c:tickLblPos val="none"/>
        <c:crossAx val="281539712"/>
        <c:crosses val="autoZero"/>
        <c:auto val="1"/>
        <c:lblAlgn val="ctr"/>
        <c:lblOffset val="100"/>
        <c:noMultiLvlLbl val="0"/>
      </c:catAx>
      <c:valAx>
        <c:axId val="281539712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281066880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8.6214233682315067E-2"/>
          <c:y val="0.92442850990525405"/>
          <c:w val="0.847735262287025"/>
          <c:h val="6.4972512165224164E-2"/>
        </c:manualLayout>
      </c:layout>
      <c:overlay val="0"/>
      <c:spPr>
        <a:noFill/>
        <a:ln w="23104">
          <a:noFill/>
        </a:ln>
      </c:spPr>
      <c:txPr>
        <a:bodyPr/>
        <a:lstStyle/>
        <a:p>
          <a:pPr>
            <a:defRPr sz="106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2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285828608"/>
        <c:axId val="285830144"/>
      </c:barChart>
      <c:catAx>
        <c:axId val="285828608"/>
        <c:scaling>
          <c:orientation val="maxMin"/>
        </c:scaling>
        <c:delete val="1"/>
        <c:axPos val="b"/>
        <c:majorTickMark val="out"/>
        <c:minorTickMark val="none"/>
        <c:tickLblPos val="none"/>
        <c:crossAx val="285830144"/>
        <c:crosses val="autoZero"/>
        <c:auto val="1"/>
        <c:lblAlgn val="ctr"/>
        <c:lblOffset val="100"/>
        <c:noMultiLvlLbl val="0"/>
      </c:catAx>
      <c:valAx>
        <c:axId val="285830144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285828608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4"/>
                <c:pt idx="0">
                  <c:v>Wydał druk formularza / wniosku</c:v>
                </c:pt>
                <c:pt idx="1">
                  <c:v>Poinformował, gdzie znaleźć formularz / wniosek na terenie urzędu</c:v>
                </c:pt>
                <c:pt idx="2">
                  <c:v>Poinformował, że są one dostępne na stronie internetowej urzędu</c:v>
                </c:pt>
                <c:pt idx="3">
                  <c:v>Nie dotyczy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5"/>
                <c:pt idx="0">
                  <c:v>0.7</c:v>
                </c:pt>
                <c:pt idx="1">
                  <c:v>0.2</c:v>
                </c:pt>
                <c:pt idx="2">
                  <c:v>0</c:v>
                </c:pt>
                <c:pt idx="3">
                  <c:v>0.1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4"/>
                <c:pt idx="0">
                  <c:v>Wydał druk formularza / wniosku</c:v>
                </c:pt>
                <c:pt idx="1">
                  <c:v>Poinformował, gdzie znaleźć formularz / wniosek na terenie urzędu</c:v>
                </c:pt>
                <c:pt idx="2">
                  <c:v>Poinformował, że są one dostępne na stronie internetowej urzędu</c:v>
                </c:pt>
                <c:pt idx="3">
                  <c:v>Nie dotyczy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5"/>
                <c:pt idx="0">
                  <c:v>0.4</c:v>
                </c:pt>
                <c:pt idx="1">
                  <c:v>0.4</c:v>
                </c:pt>
                <c:pt idx="2">
                  <c:v>0</c:v>
                </c:pt>
                <c:pt idx="3">
                  <c:v>0.2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4"/>
                <c:pt idx="0">
                  <c:v>Wydał druk formularza / wniosku</c:v>
                </c:pt>
                <c:pt idx="1">
                  <c:v>Poinformował, gdzie znaleźć formularz / wniosek na terenie urzędu</c:v>
                </c:pt>
                <c:pt idx="2">
                  <c:v>Poinformował, że są one dostępne na stronie internetowej urzędu</c:v>
                </c:pt>
                <c:pt idx="3">
                  <c:v>Nie dotyczy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5"/>
                <c:pt idx="0">
                  <c:v>0.5</c:v>
                </c:pt>
                <c:pt idx="1">
                  <c:v>0.25</c:v>
                </c:pt>
                <c:pt idx="2">
                  <c:v>0.05</c:v>
                </c:pt>
                <c:pt idx="3">
                  <c:v>0.2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285890048"/>
        <c:axId val="285891584"/>
      </c:barChart>
      <c:catAx>
        <c:axId val="28589004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858915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85891584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285890048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7197608886862E-2"/>
          <c:y val="5.9422750424448369E-2"/>
          <c:w val="0.58692115679056589"/>
          <c:h val="0.79796264855687604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chemeClr val="tx1"/>
            </a:solidFill>
            <a:ln w="14887">
              <a:noFill/>
            </a:ln>
          </c:spPr>
          <c:invertIfNegative val="0"/>
          <c:dLbls>
            <c:spPr>
              <a:noFill/>
              <a:ln w="14887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Sheet1!$B$2:$E$2</c:f>
              <c:numCache>
                <c:formatCode>0%</c:formatCode>
                <c:ptCount val="3"/>
                <c:pt idx="1">
                  <c:v>0.2</c:v>
                </c:pt>
                <c:pt idx="2">
                  <c:v>0.15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14887">
              <a:noFill/>
            </a:ln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14887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Sheet1!$B$3:$E$3</c:f>
              <c:numCache>
                <c:formatCode>0%</c:formatCode>
                <c:ptCount val="3"/>
                <c:pt idx="0">
                  <c:v>0.45</c:v>
                </c:pt>
                <c:pt idx="1">
                  <c:v>0.35</c:v>
                </c:pt>
                <c:pt idx="2">
                  <c:v>0.7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2"/>
            </a:solidFill>
            <a:ln w="14887">
              <a:noFill/>
            </a:ln>
          </c:spPr>
          <c:invertIfNegative val="0"/>
          <c:dLbls>
            <c:dLbl>
              <c:idx val="0"/>
              <c:layout>
                <c:manualLayout>
                  <c:x val="1.0405225096348445E-2"/>
                  <c:y val="-1.713439183892722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5644763556643947E-3"/>
                  <c:y val="-2.069984806151434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14887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Sheet1!$B$4:$E$4</c:f>
              <c:numCache>
                <c:formatCode>0%</c:formatCode>
                <c:ptCount val="3"/>
                <c:pt idx="0">
                  <c:v>0.55000000000000004</c:v>
                </c:pt>
                <c:pt idx="1">
                  <c:v>0.45</c:v>
                </c:pt>
                <c:pt idx="2">
                  <c:v>0.15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286266880"/>
        <c:axId val="286268416"/>
      </c:barChart>
      <c:catAx>
        <c:axId val="286266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488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862684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8626841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286266880"/>
        <c:crosses val="autoZero"/>
        <c:crossBetween val="between"/>
      </c:valAx>
      <c:spPr>
        <a:noFill/>
        <a:ln w="14887">
          <a:noFill/>
        </a:ln>
      </c:spPr>
    </c:plotArea>
    <c:legend>
      <c:legendPos val="r"/>
      <c:overlay val="0"/>
      <c:spPr>
        <a:noFill/>
        <a:ln w="14887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>
                  <a:lumMod val="50000"/>
                </a:schemeClr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21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286313472"/>
        <c:axId val="286315264"/>
      </c:barChart>
      <c:catAx>
        <c:axId val="286313472"/>
        <c:scaling>
          <c:orientation val="maxMin"/>
        </c:scaling>
        <c:delete val="1"/>
        <c:axPos val="b"/>
        <c:numFmt formatCode="General" sourceLinked="1"/>
        <c:majorTickMark val="out"/>
        <c:minorTickMark val="none"/>
        <c:tickLblPos val="none"/>
        <c:crossAx val="286315264"/>
        <c:crosses val="autoZero"/>
        <c:auto val="1"/>
        <c:lblAlgn val="ctr"/>
        <c:lblOffset val="100"/>
        <c:noMultiLvlLbl val="0"/>
      </c:catAx>
      <c:valAx>
        <c:axId val="286315264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286313472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5"/>
                <c:pt idx="0">
                  <c:v>Wyjaśniał sprawę „z głowy”</c:v>
                </c:pt>
                <c:pt idx="1">
                  <c:v>Posługiwał się papierowymi kartami informacyjnymi</c:v>
                </c:pt>
                <c:pt idx="2">
                  <c:v>Posługiwał się papierowymi aktami prawnymi</c:v>
                </c:pt>
                <c:pt idx="3">
                  <c:v>Posługiwał się komputerem</c:v>
                </c:pt>
                <c:pt idx="4">
                  <c:v>Korzystał z pomocy innych urzędników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5"/>
                <c:pt idx="0">
                  <c:v>0.95</c:v>
                </c:pt>
                <c:pt idx="1">
                  <c:v>0.1</c:v>
                </c:pt>
                <c:pt idx="2">
                  <c:v>0.05</c:v>
                </c:pt>
                <c:pt idx="3">
                  <c:v>0.2</c:v>
                </c:pt>
                <c:pt idx="4">
                  <c:v>0.05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5"/>
                <c:pt idx="0">
                  <c:v>Wyjaśniał sprawę „z głowy”</c:v>
                </c:pt>
                <c:pt idx="1">
                  <c:v>Posługiwał się papierowymi kartami informacyjnymi</c:v>
                </c:pt>
                <c:pt idx="2">
                  <c:v>Posługiwał się papierowymi aktami prawnymi</c:v>
                </c:pt>
                <c:pt idx="3">
                  <c:v>Posługiwał się komputerem</c:v>
                </c:pt>
                <c:pt idx="4">
                  <c:v>Korzystał z pomocy innych urzędników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5"/>
                <c:pt idx="0">
                  <c:v>0.85</c:v>
                </c:pt>
                <c:pt idx="1">
                  <c:v>0</c:v>
                </c:pt>
                <c:pt idx="2">
                  <c:v>0</c:v>
                </c:pt>
                <c:pt idx="3">
                  <c:v>0.15</c:v>
                </c:pt>
                <c:pt idx="4">
                  <c:v>0.1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5"/>
                <c:pt idx="0">
                  <c:v>Wyjaśniał sprawę „z głowy”</c:v>
                </c:pt>
                <c:pt idx="1">
                  <c:v>Posługiwał się papierowymi kartami informacyjnymi</c:v>
                </c:pt>
                <c:pt idx="2">
                  <c:v>Posługiwał się papierowymi aktami prawnymi</c:v>
                </c:pt>
                <c:pt idx="3">
                  <c:v>Posługiwał się komputerem</c:v>
                </c:pt>
                <c:pt idx="4">
                  <c:v>Korzystał z pomocy innych urzędników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5"/>
                <c:pt idx="0">
                  <c:v>0.9</c:v>
                </c:pt>
                <c:pt idx="1">
                  <c:v>0</c:v>
                </c:pt>
                <c:pt idx="2">
                  <c:v>0</c:v>
                </c:pt>
                <c:pt idx="3">
                  <c:v>0.05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286362624"/>
        <c:axId val="286376704"/>
      </c:barChart>
      <c:catAx>
        <c:axId val="2863626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863767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86376704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286362624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4"/>
                <c:pt idx="0">
                  <c:v> Dał Ci kartę informacyjną</c:v>
                </c:pt>
                <c:pt idx="1">
                  <c:v> Powiedział gdzie możesz znaleźć kartę informacyjną na terenie Urzędu</c:v>
                </c:pt>
                <c:pt idx="2">
                  <c:v> Powiedział, że taka karta informacyjna jest dostępna na stronie internetowej Urzędu</c:v>
                </c:pt>
                <c:pt idx="3">
                  <c:v> Nie wspomniał o karcie informacyjnej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0.35</c:v>
                </c:pt>
                <c:pt idx="1">
                  <c:v>0.15</c:v>
                </c:pt>
                <c:pt idx="2">
                  <c:v>0.05</c:v>
                </c:pt>
                <c:pt idx="3">
                  <c:v>0.45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4"/>
                <c:pt idx="0">
                  <c:v> Dał Ci kartę informacyjną</c:v>
                </c:pt>
                <c:pt idx="1">
                  <c:v> Powiedział gdzie możesz znaleźć kartę informacyjną na terenie Urzędu</c:v>
                </c:pt>
                <c:pt idx="2">
                  <c:v> Powiedział, że taka karta informacyjna jest dostępna na stronie internetowej Urzędu</c:v>
                </c:pt>
                <c:pt idx="3">
                  <c:v> Nie wspomniał o karcie informacyjnej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0.2</c:v>
                </c:pt>
                <c:pt idx="1">
                  <c:v>0.1</c:v>
                </c:pt>
                <c:pt idx="2">
                  <c:v>0</c:v>
                </c:pt>
                <c:pt idx="3">
                  <c:v>0.7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4"/>
                <c:pt idx="0">
                  <c:v> Dał Ci kartę informacyjną</c:v>
                </c:pt>
                <c:pt idx="1">
                  <c:v> Powiedział gdzie możesz znaleźć kartę informacyjną na terenie Urzędu</c:v>
                </c:pt>
                <c:pt idx="2">
                  <c:v> Powiedział, że taka karta informacyjna jest dostępna na stronie internetowej Urzędu</c:v>
                </c:pt>
                <c:pt idx="3">
                  <c:v> Nie wspomniał o karcie informacyjnej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</c:v>
                </c:pt>
                <c:pt idx="1">
                  <c:v>0.25</c:v>
                </c:pt>
                <c:pt idx="2">
                  <c:v>0.05</c:v>
                </c:pt>
                <c:pt idx="3">
                  <c:v>0.7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286395008"/>
        <c:axId val="286404992"/>
      </c:barChart>
      <c:catAx>
        <c:axId val="28639500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864049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86404992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286395008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286787840"/>
        <c:axId val="286900224"/>
      </c:barChart>
      <c:catAx>
        <c:axId val="286787840"/>
        <c:scaling>
          <c:orientation val="maxMin"/>
        </c:scaling>
        <c:delete val="1"/>
        <c:axPos val="b"/>
        <c:majorTickMark val="out"/>
        <c:minorTickMark val="none"/>
        <c:tickLblPos val="none"/>
        <c:crossAx val="286900224"/>
        <c:crosses val="autoZero"/>
        <c:auto val="1"/>
        <c:lblAlgn val="ctr"/>
        <c:lblOffset val="100"/>
        <c:noMultiLvlLbl val="0"/>
      </c:catAx>
      <c:valAx>
        <c:axId val="286900224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28678784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Wymagane dokumenty</c:v>
                </c:pt>
                <c:pt idx="1">
                  <c:v>Wymagane opłaty/brak opłat</c:v>
                </c:pt>
                <c:pt idx="2">
                  <c:v>Miejsce złożenia dokumentów</c:v>
                </c:pt>
                <c:pt idx="3">
                  <c:v>Termin odpowiedzi (czas oczekiwania na rozpatrzenie)</c:v>
                </c:pt>
                <c:pt idx="4">
                  <c:v>Audytor o wszystko musiał dopytać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0.95</c:v>
                </c:pt>
                <c:pt idx="1">
                  <c:v>0.4</c:v>
                </c:pt>
                <c:pt idx="2">
                  <c:v>0.75</c:v>
                </c:pt>
                <c:pt idx="3">
                  <c:v>0.65</c:v>
                </c:pt>
                <c:pt idx="4">
                  <c:v>0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Wymagane dokumenty</c:v>
                </c:pt>
                <c:pt idx="1">
                  <c:v>Wymagane opłaty/brak opłat</c:v>
                </c:pt>
                <c:pt idx="2">
                  <c:v>Miejsce złożenia dokumentów</c:v>
                </c:pt>
                <c:pt idx="3">
                  <c:v>Termin odpowiedzi (czas oczekiwania na rozpatrzenie)</c:v>
                </c:pt>
                <c:pt idx="4">
                  <c:v>Audytor o wszystko musiał dopytać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0.75</c:v>
                </c:pt>
                <c:pt idx="1">
                  <c:v>0.65</c:v>
                </c:pt>
                <c:pt idx="2">
                  <c:v>0.7</c:v>
                </c:pt>
                <c:pt idx="3">
                  <c:v>0.45</c:v>
                </c:pt>
                <c:pt idx="4">
                  <c:v>0.15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Wymagane dokumenty</c:v>
                </c:pt>
                <c:pt idx="1">
                  <c:v>Wymagane opłaty/brak opłat</c:v>
                </c:pt>
                <c:pt idx="2">
                  <c:v>Miejsce złożenia dokumentów</c:v>
                </c:pt>
                <c:pt idx="3">
                  <c:v>Termin odpowiedzi (czas oczekiwania na rozpatrzenie)</c:v>
                </c:pt>
                <c:pt idx="4">
                  <c:v>Audytor o wszystko musiał dopytać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0.9</c:v>
                </c:pt>
                <c:pt idx="1">
                  <c:v>0.5</c:v>
                </c:pt>
                <c:pt idx="2">
                  <c:v>0.45</c:v>
                </c:pt>
                <c:pt idx="3">
                  <c:v>0.45</c:v>
                </c:pt>
                <c:pt idx="4">
                  <c:v>0.1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287996160"/>
        <c:axId val="288768000"/>
      </c:barChart>
      <c:catAx>
        <c:axId val="28799616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887680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88768000"/>
        <c:scaling>
          <c:orientation val="minMax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287996160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0.0">
                  <c:v>0.1</c:v>
                </c:pt>
                <c:pt idx="2" formatCode="0.0">
                  <c:v>0.1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 formatCode="0.0">
                  <c:v>1.5</c:v>
                </c:pt>
                <c:pt idx="2" formatCode="0.0">
                  <c:v>4.9000000000000004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 formatCode="0.0">
                  <c:v>1.4</c:v>
                </c:pt>
                <c:pt idx="2" formatCode="0.0">
                  <c:v>3.05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266267648"/>
        <c:axId val="266535680"/>
      </c:barChart>
      <c:catAx>
        <c:axId val="266267648"/>
        <c:scaling>
          <c:orientation val="maxMin"/>
        </c:scaling>
        <c:delete val="1"/>
        <c:axPos val="b"/>
        <c:majorTickMark val="out"/>
        <c:minorTickMark val="none"/>
        <c:tickLblPos val="none"/>
        <c:crossAx val="266535680"/>
        <c:crosses val="autoZero"/>
        <c:auto val="1"/>
        <c:lblAlgn val="ctr"/>
        <c:lblOffset val="100"/>
        <c:noMultiLvlLbl val="0"/>
      </c:catAx>
      <c:valAx>
        <c:axId val="266535680"/>
        <c:scaling>
          <c:orientation val="minMax"/>
          <c:max val="15"/>
          <c:min val="0"/>
        </c:scaling>
        <c:delete val="1"/>
        <c:axPos val="r"/>
        <c:numFmt formatCode="0.0" sourceLinked="1"/>
        <c:majorTickMark val="out"/>
        <c:minorTickMark val="none"/>
        <c:tickLblPos val="none"/>
        <c:crossAx val="266267648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0.0">
                  <c:v>0.1</c:v>
                </c:pt>
                <c:pt idx="2" formatCode="0.0">
                  <c:v>0.1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 formatCode="0.0">
                  <c:v>1.5</c:v>
                </c:pt>
                <c:pt idx="2" formatCode="0.0">
                  <c:v>4.9000000000000004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 formatCode="0.0">
                  <c:v>1.4</c:v>
                </c:pt>
                <c:pt idx="2" formatCode="0.0">
                  <c:v>3.05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288783744"/>
        <c:axId val="288785536"/>
      </c:barChart>
      <c:catAx>
        <c:axId val="288783744"/>
        <c:scaling>
          <c:orientation val="maxMin"/>
        </c:scaling>
        <c:delete val="1"/>
        <c:axPos val="b"/>
        <c:majorTickMark val="out"/>
        <c:minorTickMark val="none"/>
        <c:tickLblPos val="none"/>
        <c:crossAx val="288785536"/>
        <c:crosses val="autoZero"/>
        <c:auto val="1"/>
        <c:lblAlgn val="ctr"/>
        <c:lblOffset val="100"/>
        <c:noMultiLvlLbl val="0"/>
      </c:catAx>
      <c:valAx>
        <c:axId val="288785536"/>
        <c:scaling>
          <c:orientation val="minMax"/>
          <c:max val="15"/>
          <c:min val="0"/>
        </c:scaling>
        <c:delete val="1"/>
        <c:axPos val="r"/>
        <c:numFmt formatCode="0.0" sourceLinked="1"/>
        <c:majorTickMark val="out"/>
        <c:minorTickMark val="none"/>
        <c:tickLblPos val="none"/>
        <c:crossAx val="288783744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(N=12)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(N=7)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289000064"/>
        <c:axId val="289014144"/>
      </c:barChart>
      <c:catAx>
        <c:axId val="289000064"/>
        <c:scaling>
          <c:orientation val="maxMin"/>
        </c:scaling>
        <c:delete val="1"/>
        <c:axPos val="b"/>
        <c:majorTickMark val="out"/>
        <c:minorTickMark val="none"/>
        <c:tickLblPos val="none"/>
        <c:crossAx val="289014144"/>
        <c:crosses val="autoZero"/>
        <c:auto val="1"/>
        <c:lblAlgn val="ctr"/>
        <c:lblOffset val="100"/>
        <c:noMultiLvlLbl val="0"/>
      </c:catAx>
      <c:valAx>
        <c:axId val="289014144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289000064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4"/>
                <c:pt idx="0">
                  <c:v>Poinformował mnie o braku opłat </c:v>
                </c:pt>
                <c:pt idx="1">
                  <c:v>Podał sumę nie wchodząc w szczegóły </c:v>
                </c:pt>
                <c:pt idx="2">
                  <c:v>Podał sumę oraz podawał wysokość poszczególnych opłat </c:v>
                </c:pt>
                <c:pt idx="3">
                  <c:v>Nie podał mi spontanicznie żadnej informacji na temat opłat\braku opłat 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4"/>
                <c:pt idx="0">
                  <c:v>0.35</c:v>
                </c:pt>
                <c:pt idx="1">
                  <c:v>0.25</c:v>
                </c:pt>
                <c:pt idx="2">
                  <c:v>0.05</c:v>
                </c:pt>
                <c:pt idx="3">
                  <c:v>0.35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4"/>
                <c:pt idx="0">
                  <c:v>Poinformował mnie o braku opłat </c:v>
                </c:pt>
                <c:pt idx="1">
                  <c:v>Podał sumę nie wchodząc w szczegóły </c:v>
                </c:pt>
                <c:pt idx="2">
                  <c:v>Podał sumę oraz podawał wysokość poszczególnych opłat </c:v>
                </c:pt>
                <c:pt idx="3">
                  <c:v>Nie podał mi spontanicznie żadnej informacji na temat opłat\braku opłat 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4"/>
                <c:pt idx="0">
                  <c:v>0.4</c:v>
                </c:pt>
                <c:pt idx="1">
                  <c:v>0.1</c:v>
                </c:pt>
                <c:pt idx="2">
                  <c:v>0.15</c:v>
                </c:pt>
                <c:pt idx="3">
                  <c:v>0.35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4"/>
                <c:pt idx="0">
                  <c:v>Poinformował mnie o braku opłat </c:v>
                </c:pt>
                <c:pt idx="1">
                  <c:v>Podał sumę nie wchodząc w szczegóły </c:v>
                </c:pt>
                <c:pt idx="2">
                  <c:v>Podał sumę oraz podawał wysokość poszczególnych opłat </c:v>
                </c:pt>
                <c:pt idx="3">
                  <c:v>Nie podał mi spontanicznie żadnej informacji na temat opłat\braku opłat 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4"/>
                <c:pt idx="0">
                  <c:v>0.45</c:v>
                </c:pt>
                <c:pt idx="1">
                  <c:v>0.15</c:v>
                </c:pt>
                <c:pt idx="2">
                  <c:v>0</c:v>
                </c:pt>
                <c:pt idx="3">
                  <c:v>0.4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289041024"/>
        <c:axId val="289059200"/>
      </c:barChart>
      <c:catAx>
        <c:axId val="2890410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890592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89059200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289041024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3"/>
                <c:pt idx="0">
                  <c:v>Poinformował, że wymienił wszystkie opłaty</c:v>
                </c:pt>
                <c:pt idx="1">
                  <c:v>Poinformował o opłatach, których nie wymienił wcześniej</c:v>
                </c:pt>
                <c:pt idx="2">
                  <c:v>Nie odpowiedział na pytanie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0.83333333333333337</c:v>
                </c:pt>
                <c:pt idx="1">
                  <c:v>0.16666666666666666</c:v>
                </c:pt>
                <c:pt idx="2">
                  <c:v>0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(N=9)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3"/>
                <c:pt idx="0">
                  <c:v>Poinformował, że wymienił wszystkie opłaty</c:v>
                </c:pt>
                <c:pt idx="1">
                  <c:v>Poinformował o opłatach, których nie wymienił wcześniej</c:v>
                </c:pt>
                <c:pt idx="2">
                  <c:v>Nie odpowiedział na pytanie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0.56999999999999995</c:v>
                </c:pt>
                <c:pt idx="1">
                  <c:v>0.28999999999999998</c:v>
                </c:pt>
                <c:pt idx="2">
                  <c:v>0.14000000000000001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3"/>
                <c:pt idx="0">
                  <c:v>Poinformował, że wymienił wszystkie opłaty</c:v>
                </c:pt>
                <c:pt idx="1">
                  <c:v>Poinformował o opłatach, których nie wymienił wcześniej</c:v>
                </c:pt>
                <c:pt idx="2">
                  <c:v>Nie odpowiedział na pytanie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0.6</c:v>
                </c:pt>
                <c:pt idx="1">
                  <c:v>0.2</c:v>
                </c:pt>
                <c:pt idx="2">
                  <c:v>0.2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289147520"/>
        <c:axId val="289149312"/>
      </c:barChart>
      <c:catAx>
        <c:axId val="28914752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891493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89149312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289147520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289195520"/>
        <c:axId val="289197056"/>
      </c:barChart>
      <c:catAx>
        <c:axId val="289195520"/>
        <c:scaling>
          <c:orientation val="maxMin"/>
        </c:scaling>
        <c:delete val="1"/>
        <c:axPos val="b"/>
        <c:numFmt formatCode="General" sourceLinked="1"/>
        <c:majorTickMark val="out"/>
        <c:minorTickMark val="none"/>
        <c:tickLblPos val="none"/>
        <c:crossAx val="289197056"/>
        <c:crosses val="autoZero"/>
        <c:auto val="1"/>
        <c:lblAlgn val="ctr"/>
        <c:lblOffset val="100"/>
        <c:noMultiLvlLbl val="0"/>
      </c:catAx>
      <c:valAx>
        <c:axId val="289197056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28919552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3"/>
                <c:pt idx="0">
                  <c:v>Tak, w kasie </c:v>
                </c:pt>
                <c:pt idx="1">
                  <c:v>W ogóle nie poinformował o miejscu uiszczenia opłaty </c:v>
                </c:pt>
                <c:pt idx="2">
                  <c:v>Nie dotyczy 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3"/>
                <c:pt idx="0">
                  <c:v>0.25</c:v>
                </c:pt>
                <c:pt idx="1">
                  <c:v>0.1</c:v>
                </c:pt>
                <c:pt idx="2">
                  <c:v>0.65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3"/>
                <c:pt idx="0">
                  <c:v>Tak, w kasie </c:v>
                </c:pt>
                <c:pt idx="1">
                  <c:v>W ogóle nie poinformował o miejscu uiszczenia opłaty </c:v>
                </c:pt>
                <c:pt idx="2">
                  <c:v>Nie dotyczy </c:v>
                </c:pt>
              </c:strCache>
            </c:strRef>
          </c:cat>
          <c:val>
            <c:numRef>
              <c:f>Sheet1!$C$2:$C$8</c:f>
              <c:numCache>
                <c:formatCode>0%</c:formatCode>
                <c:ptCount val="3"/>
                <c:pt idx="0">
                  <c:v>0.3</c:v>
                </c:pt>
                <c:pt idx="1">
                  <c:v>0.1</c:v>
                </c:pt>
                <c:pt idx="2">
                  <c:v>0.6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3"/>
                <c:pt idx="0">
                  <c:v>Tak, w kasie </c:v>
                </c:pt>
                <c:pt idx="1">
                  <c:v>W ogóle nie poinformował o miejscu uiszczenia opłaty </c:v>
                </c:pt>
                <c:pt idx="2">
                  <c:v>Nie dotyczy </c:v>
                </c:pt>
              </c:strCache>
            </c:strRef>
          </c:cat>
          <c:val>
            <c:numRef>
              <c:f>Sheet1!$D$2:$D$8</c:f>
              <c:numCache>
                <c:formatCode>0%</c:formatCode>
                <c:ptCount val="3"/>
                <c:pt idx="0">
                  <c:v>0.2</c:v>
                </c:pt>
                <c:pt idx="1">
                  <c:v>0.2</c:v>
                </c:pt>
                <c:pt idx="2">
                  <c:v>0.6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289293824"/>
        <c:axId val="289295360"/>
      </c:barChart>
      <c:catAx>
        <c:axId val="2892938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892953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89295360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289293824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Tak, prawidłowo mnie poinformował</c:v>
                </c:pt>
                <c:pt idx="1">
                  <c:v>Poinformował mnie ale nieprawidłowo </c:v>
                </c:pt>
                <c:pt idx="2">
                  <c:v>W ogóle mnie nie poinformował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0.1</c:v>
                </c:pt>
                <c:pt idx="1">
                  <c:v>0.1</c:v>
                </c:pt>
                <c:pt idx="2">
                  <c:v>0.1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Tak, prawidłowo mnie poinformował</c:v>
                </c:pt>
                <c:pt idx="1">
                  <c:v>Poinformował mnie ale nieprawidłowo </c:v>
                </c:pt>
                <c:pt idx="2">
                  <c:v>W ogóle mnie nie poinformował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0.8</c:v>
                </c:pt>
                <c:pt idx="1">
                  <c:v>0</c:v>
                </c:pt>
                <c:pt idx="2">
                  <c:v>0.2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Tak, prawidłowo mnie poinformował</c:v>
                </c:pt>
                <c:pt idx="1">
                  <c:v>Poinformował mnie ale nieprawidłowo </c:v>
                </c:pt>
                <c:pt idx="2">
                  <c:v>W ogóle mnie nie poinformował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0.7</c:v>
                </c:pt>
                <c:pt idx="1">
                  <c:v>0</c:v>
                </c:pt>
                <c:pt idx="2">
                  <c:v>0.3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289350784"/>
        <c:axId val="289352320"/>
      </c:barChart>
      <c:catAx>
        <c:axId val="2893507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893523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89352320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289350784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796992481203006E-3"/>
          <c:y val="3.6429872495446318E-2"/>
          <c:w val="1"/>
          <c:h val="0.9456755233494363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tx2"/>
            </a:solidFill>
            <a:ln w="23104">
              <a:noFill/>
            </a:ln>
          </c:spPr>
          <c:invertIfNegative val="0"/>
          <c:dLbls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6"/>
                <c:pt idx="1">
                  <c:v>Czy urzędnik upewnił się, że zrozumiałeś jego /jej wyjaśnienia</c:v>
                </c:pt>
                <c:pt idx="5">
                  <c:v>Czy urzędnik poinformował Cię, że istnieje możliwość telefonicznego poinformowania o odbiorze decyzji</c:v>
                </c:pt>
              </c:strCache>
            </c:strRef>
          </c:cat>
          <c:val>
            <c:numRef>
              <c:f>Sheet1!$B$2:$B$11</c:f>
              <c:numCache>
                <c:formatCode>0%</c:formatCode>
                <c:ptCount val="9"/>
                <c:pt idx="0">
                  <c:v>0.65</c:v>
                </c:pt>
                <c:pt idx="1">
                  <c:v>0.65</c:v>
                </c:pt>
                <c:pt idx="2">
                  <c:v>0.6</c:v>
                </c:pt>
                <c:pt idx="4">
                  <c:v>0.45</c:v>
                </c:pt>
                <c:pt idx="5">
                  <c:v>0.2</c:v>
                </c:pt>
                <c:pt idx="6">
                  <c:v>0.25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104">
              <a:noFill/>
            </a:ln>
          </c:spPr>
          <c:invertIfNegative val="0"/>
          <c:dLbls>
            <c:dLbl>
              <c:idx val="4"/>
              <c:layout>
                <c:manualLayout>
                  <c:x val="9.0809559582339487E-3"/>
                  <c:y val="9.7115065527172127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3312014343604338E-2"/>
                  <c:y val="3.751495880413858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9.0809559582339487E-3"/>
                  <c:y val="-2.142708446696268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3687845360944301E-2"/>
                  <c:y val="2.88864833518765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6"/>
                <c:pt idx="1">
                  <c:v>Czy urzędnik upewnił się, że zrozumiałeś jego /jej wyjaśnienia</c:v>
                </c:pt>
                <c:pt idx="5">
                  <c:v>Czy urzędnik poinformował Cię, że istnieje możliwość telefonicznego poinformowania o odbiorze decyzji</c:v>
                </c:pt>
              </c:strCache>
            </c:strRef>
          </c:cat>
          <c:val>
            <c:numRef>
              <c:f>Sheet1!$C$2:$C$11</c:f>
              <c:numCache>
                <c:formatCode>0%</c:formatCode>
                <c:ptCount val="9"/>
                <c:pt idx="0">
                  <c:v>0.35</c:v>
                </c:pt>
                <c:pt idx="1">
                  <c:v>0.35</c:v>
                </c:pt>
                <c:pt idx="2">
                  <c:v>0.4</c:v>
                </c:pt>
                <c:pt idx="4">
                  <c:v>0.55000000000000004</c:v>
                </c:pt>
                <c:pt idx="5">
                  <c:v>0.8</c:v>
                </c:pt>
                <c:pt idx="6">
                  <c:v>0.75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289491584"/>
        <c:axId val="289505664"/>
      </c:barChart>
      <c:catAx>
        <c:axId val="289491584"/>
        <c:scaling>
          <c:orientation val="maxMin"/>
        </c:scaling>
        <c:delete val="1"/>
        <c:axPos val="l"/>
        <c:majorTickMark val="out"/>
        <c:minorTickMark val="none"/>
        <c:tickLblPos val="none"/>
        <c:crossAx val="289505664"/>
        <c:crosses val="autoZero"/>
        <c:auto val="1"/>
        <c:lblAlgn val="ctr"/>
        <c:lblOffset val="100"/>
        <c:noMultiLvlLbl val="0"/>
      </c:catAx>
      <c:valAx>
        <c:axId val="289505664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289491584"/>
        <c:crosses val="autoZero"/>
        <c:crossBetween val="between"/>
        <c:majorUnit val="0.2"/>
      </c:valAx>
      <c:spPr>
        <a:noFill/>
        <a:ln w="23104">
          <a:noFill/>
        </a:ln>
      </c:spPr>
    </c:plotArea>
    <c:legend>
      <c:legendPos val="r"/>
      <c:layout>
        <c:manualLayout>
          <c:xMode val="edge"/>
          <c:yMode val="edge"/>
          <c:x val="6.7669172932330823E-2"/>
          <c:y val="0.86426488614836006"/>
          <c:w val="0.847735262287025"/>
          <c:h val="6.4972512165224164E-2"/>
        </c:manualLayout>
      </c:layout>
      <c:overlay val="0"/>
      <c:spPr>
        <a:noFill/>
        <a:ln w="23104">
          <a:noFill/>
        </a:ln>
      </c:spPr>
      <c:txPr>
        <a:bodyPr/>
        <a:lstStyle/>
        <a:p>
          <a:pPr>
            <a:defRPr sz="106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2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796992481203006E-3"/>
          <c:y val="3.6429872495446318E-2"/>
          <c:w val="1"/>
          <c:h val="0.80456419753086417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 (zdecydowanie + raczej tak)</c:v>
                </c:pt>
              </c:strCache>
            </c:strRef>
          </c:tx>
          <c:spPr>
            <a:solidFill>
              <a:schemeClr val="tx2"/>
            </a:solidFill>
            <a:ln w="23104">
              <a:noFill/>
            </a:ln>
          </c:spPr>
          <c:invertIfNegative val="0"/>
          <c:dLbls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2"/>
                <c:pt idx="1">
                  <c:v>Czy podczas rozmowy odczuwałeś(aś) niechęć ze strony urzędnika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3"/>
                <c:pt idx="0">
                  <c:v>0.1</c:v>
                </c:pt>
                <c:pt idx="1">
                  <c:v>0.1</c:v>
                </c:pt>
                <c:pt idx="2">
                  <c:v>0.05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 (zdecydowanie + raczej nie)</c:v>
                </c:pt>
              </c:strCache>
            </c:strRef>
          </c:tx>
          <c:spPr>
            <a:solidFill>
              <a:schemeClr val="accent1"/>
            </a:solidFill>
            <a:ln w="23104">
              <a:noFill/>
            </a:ln>
          </c:spPr>
          <c:invertIfNegative val="0"/>
          <c:dLbls>
            <c:dLbl>
              <c:idx val="4"/>
              <c:layout>
                <c:manualLayout>
                  <c:x val="9.0809559582339487E-3"/>
                  <c:y val="9.7115065527172127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3312014343604338E-2"/>
                  <c:y val="3.751495880413858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9.0809559582339487E-3"/>
                  <c:y val="-2.142708446696268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3687845360944301E-2"/>
                  <c:y val="2.88864833518765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2"/>
                <c:pt idx="1">
                  <c:v>Czy podczas rozmowy odczuwałeś(aś) niechęć ze strony urzędnika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3"/>
                <c:pt idx="0">
                  <c:v>0.9</c:v>
                </c:pt>
                <c:pt idx="1">
                  <c:v>0.9</c:v>
                </c:pt>
                <c:pt idx="2">
                  <c:v>0.95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289695616"/>
        <c:axId val="289697152"/>
      </c:barChart>
      <c:catAx>
        <c:axId val="289695616"/>
        <c:scaling>
          <c:orientation val="maxMin"/>
        </c:scaling>
        <c:delete val="1"/>
        <c:axPos val="l"/>
        <c:majorTickMark val="out"/>
        <c:minorTickMark val="none"/>
        <c:tickLblPos val="none"/>
        <c:crossAx val="289697152"/>
        <c:crosses val="autoZero"/>
        <c:auto val="1"/>
        <c:lblAlgn val="ctr"/>
        <c:lblOffset val="100"/>
        <c:noMultiLvlLbl val="0"/>
      </c:catAx>
      <c:valAx>
        <c:axId val="289697152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289695616"/>
        <c:crosses val="autoZero"/>
        <c:crossBetween val="between"/>
        <c:majorUnit val="0.2"/>
      </c:valAx>
      <c:spPr>
        <a:noFill/>
        <a:ln w="23104">
          <a:noFill/>
        </a:ln>
      </c:spPr>
    </c:plotArea>
    <c:legend>
      <c:legendPos val="b"/>
      <c:overlay val="0"/>
      <c:spPr>
        <a:noFill/>
        <a:ln w="23104">
          <a:noFill/>
        </a:ln>
      </c:spPr>
      <c:txPr>
        <a:bodyPr/>
        <a:lstStyle/>
        <a:p>
          <a:pPr>
            <a:defRPr sz="106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2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289832320"/>
        <c:axId val="289846400"/>
      </c:barChart>
      <c:catAx>
        <c:axId val="289832320"/>
        <c:scaling>
          <c:orientation val="maxMin"/>
        </c:scaling>
        <c:delete val="1"/>
        <c:axPos val="b"/>
        <c:majorTickMark val="out"/>
        <c:minorTickMark val="none"/>
        <c:tickLblPos val="none"/>
        <c:crossAx val="289846400"/>
        <c:crosses val="autoZero"/>
        <c:auto val="1"/>
        <c:lblAlgn val="ctr"/>
        <c:lblOffset val="100"/>
        <c:noMultiLvlLbl val="0"/>
      </c:catAx>
      <c:valAx>
        <c:axId val="289846400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28983232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6"/>
                <c:pt idx="0">
                  <c:v>Na sali, kieszonki, stojaki</c:v>
                </c:pt>
                <c:pt idx="1">
                  <c:v>Przy okienku, na ladzie</c:v>
                </c:pt>
                <c:pt idx="2">
                  <c:v>na tablicy</c:v>
                </c:pt>
                <c:pt idx="3">
                  <c:v>na stolikach</c:v>
                </c:pt>
                <c:pt idx="4">
                  <c:v>W innym miejscu </c:v>
                </c:pt>
                <c:pt idx="5">
                  <c:v>Nie ma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6"/>
                <c:pt idx="0">
                  <c:v>0.85</c:v>
                </c:pt>
                <c:pt idx="1">
                  <c:v>0.1</c:v>
                </c:pt>
                <c:pt idx="2">
                  <c:v>0.15</c:v>
                </c:pt>
                <c:pt idx="3">
                  <c:v>0.1</c:v>
                </c:pt>
                <c:pt idx="4">
                  <c:v>0</c:v>
                </c:pt>
                <c:pt idx="5">
                  <c:v>0.05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6"/>
                <c:pt idx="0">
                  <c:v>Na sali, kieszonki, stojaki</c:v>
                </c:pt>
                <c:pt idx="1">
                  <c:v>Przy okienku, na ladzie</c:v>
                </c:pt>
                <c:pt idx="2">
                  <c:v>na tablicy</c:v>
                </c:pt>
                <c:pt idx="3">
                  <c:v>na stolikach</c:v>
                </c:pt>
                <c:pt idx="4">
                  <c:v>W innym miejscu </c:v>
                </c:pt>
                <c:pt idx="5">
                  <c:v>Nie ma</c:v>
                </c:pt>
              </c:strCache>
            </c:strRef>
          </c:cat>
          <c:val>
            <c:numRef>
              <c:f>Sheet1!$C$2:$C$8</c:f>
              <c:numCache>
                <c:formatCode>0%</c:formatCode>
                <c:ptCount val="6"/>
                <c:pt idx="0">
                  <c:v>0.85</c:v>
                </c:pt>
                <c:pt idx="1">
                  <c:v>0.15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0.15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6"/>
                <c:pt idx="0">
                  <c:v>Na sali, kieszonki, stojaki</c:v>
                </c:pt>
                <c:pt idx="1">
                  <c:v>Przy okienku, na ladzie</c:v>
                </c:pt>
                <c:pt idx="2">
                  <c:v>na tablicy</c:v>
                </c:pt>
                <c:pt idx="3">
                  <c:v>na stolikach</c:v>
                </c:pt>
                <c:pt idx="4">
                  <c:v>W innym miejscu </c:v>
                </c:pt>
                <c:pt idx="5">
                  <c:v>Nie ma</c:v>
                </c:pt>
              </c:strCache>
            </c:strRef>
          </c:cat>
          <c:val>
            <c:numRef>
              <c:f>Sheet1!$D$2:$D$8</c:f>
              <c:numCache>
                <c:formatCode>0%</c:formatCode>
                <c:ptCount val="6"/>
                <c:pt idx="0">
                  <c:v>0.8</c:v>
                </c:pt>
                <c:pt idx="1">
                  <c:v>0.1</c:v>
                </c:pt>
                <c:pt idx="2">
                  <c:v>0</c:v>
                </c:pt>
                <c:pt idx="3">
                  <c:v>0</c:v>
                </c:pt>
                <c:pt idx="4">
                  <c:v>0.05</c:v>
                </c:pt>
                <c:pt idx="5">
                  <c:v>0.15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266595328"/>
        <c:axId val="266597120"/>
      </c:barChart>
      <c:catAx>
        <c:axId val="26659532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665971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66597120"/>
        <c:scaling>
          <c:orientation val="minMax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266595328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Czy urzędnik w czasie załatwiania sprawy był uprzejmy i miły?</c:v>
                </c:pt>
                <c:pt idx="1">
                  <c:v>Czy urzędnik w czasie załatwiania sprawy udzielał informacji w sposób zrozumiały?</c:v>
                </c:pt>
                <c:pt idx="2">
                  <c:v>Czy urzędnik w czasie załatwiania sprawy udzielał informacji w sposób kompetentny?</c:v>
                </c:pt>
                <c:pt idx="3">
                  <c:v>Czy urzędnik w czasie załatwiania sprawy poświęcił Ci dużo uwagi/ czasu?</c:v>
                </c:pt>
                <c:pt idx="4">
                  <c:v>Czy jesteś zadowolony ze sposobu obsługi przez urzędnika?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Czy urzędnik w czasie załatwiania sprawy był uprzejmy i miły?</c:v>
                </c:pt>
                <c:pt idx="1">
                  <c:v>Czy urzędnik w czasie załatwiania sprawy udzielał informacji w sposób zrozumiały?</c:v>
                </c:pt>
                <c:pt idx="2">
                  <c:v>Czy urzędnik w czasie załatwiania sprawy udzielał informacji w sposób kompetentny?</c:v>
                </c:pt>
                <c:pt idx="3">
                  <c:v>Czy urzędnik w czasie załatwiania sprawy poświęcił Ci dużo uwagi/ czasu?</c:v>
                </c:pt>
                <c:pt idx="4">
                  <c:v>Czy jesteś zadowolony ze sposobu obsługi przez urzędnika?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1</c:v>
                </c:pt>
                <c:pt idx="1">
                  <c:v>1</c:v>
                </c:pt>
                <c:pt idx="2">
                  <c:v>0.95</c:v>
                </c:pt>
                <c:pt idx="3">
                  <c:v>0.85</c:v>
                </c:pt>
                <c:pt idx="4">
                  <c:v>0.85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Czy urzędnik w czasie załatwiania sprawy był uprzejmy i miły?</c:v>
                </c:pt>
                <c:pt idx="1">
                  <c:v>Czy urzędnik w czasie załatwiania sprawy udzielał informacji w sposób zrozumiały?</c:v>
                </c:pt>
                <c:pt idx="2">
                  <c:v>Czy urzędnik w czasie załatwiania sprawy udzielał informacji w sposób kompetentny?</c:v>
                </c:pt>
                <c:pt idx="3">
                  <c:v>Czy urzędnik w czasie załatwiania sprawy poświęcił Ci dużo uwagi/ czasu?</c:v>
                </c:pt>
                <c:pt idx="4">
                  <c:v>Czy jesteś zadowolony ze sposobu obsługi przez urzędnika?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0.95</c:v>
                </c:pt>
                <c:pt idx="1">
                  <c:v>0.95</c:v>
                </c:pt>
                <c:pt idx="2">
                  <c:v>1</c:v>
                </c:pt>
                <c:pt idx="3">
                  <c:v>0.95</c:v>
                </c:pt>
                <c:pt idx="4">
                  <c:v>0.95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290147712"/>
        <c:axId val="290169984"/>
      </c:barChart>
      <c:catAx>
        <c:axId val="290147712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2901699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90169984"/>
        <c:scaling>
          <c:orientation val="minMax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290147712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2.0661157024793432E-3"/>
          <c:w val="0.9992373868132729"/>
          <c:h val="0.8904958677685959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Zdecydowanie tak</c:v>
                </c:pt>
              </c:strCache>
            </c:strRef>
          </c:tx>
          <c:spPr>
            <a:solidFill>
              <a:srgbClr val="008000"/>
            </a:solidFill>
            <a:ln w="23713">
              <a:noFill/>
            </a:ln>
          </c:spPr>
          <c:invertIfNegative val="0"/>
          <c:dLbls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Sheet1!$A$2:$A$20</c:f>
              <c:strCache>
                <c:ptCount val="17"/>
                <c:pt idx="0">
                  <c:v>czy jesteś zadowolony ze sposobu obsługi</c:v>
                </c:pt>
                <c:pt idx="4">
                  <c:v>czy urzędnik w czasie załatwiania sprawy poświęcił Ci dużo uwagi/czasu?</c:v>
                </c:pt>
                <c:pt idx="8">
                  <c:v>czy urzędnik w czasie załatwiania sprawy udzialał informacji w sposób kompetentny</c:v>
                </c:pt>
                <c:pt idx="12">
                  <c:v>czy urzędnik w czasie załatwiania sprawy udzielał informacji w sposób zrozumiały?</c:v>
                </c:pt>
                <c:pt idx="16">
                  <c:v>czy urzednik w czasie załatwiania sprawy był uprzejmy i miły?</c:v>
                </c:pt>
              </c:strCache>
            </c:strRef>
          </c:cat>
          <c:val>
            <c:numRef>
              <c:f>Sheet1!$B$2:$B$20</c:f>
              <c:numCache>
                <c:formatCode>0%</c:formatCode>
                <c:ptCount val="19"/>
                <c:pt idx="0">
                  <c:v>0.5</c:v>
                </c:pt>
                <c:pt idx="1">
                  <c:v>0.55000000000000004</c:v>
                </c:pt>
                <c:pt idx="2">
                  <c:v>0.65</c:v>
                </c:pt>
                <c:pt idx="4">
                  <c:v>0.6</c:v>
                </c:pt>
                <c:pt idx="5">
                  <c:v>0.7</c:v>
                </c:pt>
                <c:pt idx="6">
                  <c:v>0.9</c:v>
                </c:pt>
                <c:pt idx="8">
                  <c:v>0.7</c:v>
                </c:pt>
                <c:pt idx="9">
                  <c:v>0.65</c:v>
                </c:pt>
                <c:pt idx="10">
                  <c:v>0.75</c:v>
                </c:pt>
                <c:pt idx="12">
                  <c:v>0.7</c:v>
                </c:pt>
                <c:pt idx="13">
                  <c:v>0.75</c:v>
                </c:pt>
                <c:pt idx="14">
                  <c:v>0.8</c:v>
                </c:pt>
                <c:pt idx="16">
                  <c:v>0.5</c:v>
                </c:pt>
                <c:pt idx="17">
                  <c:v>0.8</c:v>
                </c:pt>
                <c:pt idx="18">
                  <c:v>0.9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Raczej tak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 w="23713">
              <a:noFill/>
            </a:ln>
          </c:spPr>
          <c:invertIfNegative val="0"/>
          <c:dLbls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2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Sheet1!$A$2:$A$20</c:f>
              <c:strCache>
                <c:ptCount val="17"/>
                <c:pt idx="0">
                  <c:v>czy jesteś zadowolony ze sposobu obsługi</c:v>
                </c:pt>
                <c:pt idx="4">
                  <c:v>czy urzędnik w czasie załatwiania sprawy poświęcił Ci dużo uwagi/czasu?</c:v>
                </c:pt>
                <c:pt idx="8">
                  <c:v>czy urzędnik w czasie załatwiania sprawy udzialał informacji w sposób kompetentny</c:v>
                </c:pt>
                <c:pt idx="12">
                  <c:v>czy urzędnik w czasie załatwiania sprawy udzielał informacji w sposób zrozumiały?</c:v>
                </c:pt>
                <c:pt idx="16">
                  <c:v>czy urzednik w czasie załatwiania sprawy był uprzejmy i miły?</c:v>
                </c:pt>
              </c:strCache>
            </c:strRef>
          </c:cat>
          <c:val>
            <c:numRef>
              <c:f>Sheet1!$C$2:$C$20</c:f>
              <c:numCache>
                <c:formatCode>0%</c:formatCode>
                <c:ptCount val="19"/>
                <c:pt idx="0">
                  <c:v>0.45</c:v>
                </c:pt>
                <c:pt idx="1">
                  <c:v>0.3</c:v>
                </c:pt>
                <c:pt idx="2">
                  <c:v>0.35</c:v>
                </c:pt>
                <c:pt idx="4">
                  <c:v>0.35</c:v>
                </c:pt>
                <c:pt idx="5">
                  <c:v>0.15</c:v>
                </c:pt>
                <c:pt idx="6">
                  <c:v>0.1</c:v>
                </c:pt>
                <c:pt idx="8">
                  <c:v>0.3</c:v>
                </c:pt>
                <c:pt idx="9">
                  <c:v>0.3</c:v>
                </c:pt>
                <c:pt idx="10">
                  <c:v>0.25</c:v>
                </c:pt>
                <c:pt idx="12">
                  <c:v>0.25</c:v>
                </c:pt>
                <c:pt idx="13">
                  <c:v>0.25</c:v>
                </c:pt>
                <c:pt idx="14">
                  <c:v>0.2</c:v>
                </c:pt>
                <c:pt idx="16">
                  <c:v>0.45</c:v>
                </c:pt>
                <c:pt idx="17">
                  <c:v>0.2</c:v>
                </c:pt>
                <c:pt idx="18">
                  <c:v>0.1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Raczej nie</c:v>
                </c:pt>
              </c:strCache>
            </c:strRef>
          </c:tx>
          <c:spPr>
            <a:solidFill>
              <a:schemeClr val="accent4"/>
            </a:solidFill>
            <a:ln w="23713">
              <a:noFill/>
            </a:ln>
          </c:spPr>
          <c:invertIfNegative val="0"/>
          <c:dLbls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Sheet1!$A$2:$A$20</c:f>
              <c:strCache>
                <c:ptCount val="17"/>
                <c:pt idx="0">
                  <c:v>czy jesteś zadowolony ze sposobu obsługi</c:v>
                </c:pt>
                <c:pt idx="4">
                  <c:v>czy urzędnik w czasie załatwiania sprawy poświęcił Ci dużo uwagi/czasu?</c:v>
                </c:pt>
                <c:pt idx="8">
                  <c:v>czy urzędnik w czasie załatwiania sprawy udzialał informacji w sposób kompetentny</c:v>
                </c:pt>
                <c:pt idx="12">
                  <c:v>czy urzędnik w czasie załatwiania sprawy udzielał informacji w sposób zrozumiały?</c:v>
                </c:pt>
                <c:pt idx="16">
                  <c:v>czy urzednik w czasie załatwiania sprawy był uprzejmy i miły?</c:v>
                </c:pt>
              </c:strCache>
            </c:strRef>
          </c:cat>
          <c:val>
            <c:numRef>
              <c:f>Sheet1!$D$2:$D$20</c:f>
              <c:numCache>
                <c:formatCode>0%</c:formatCode>
                <c:ptCount val="19"/>
                <c:pt idx="1">
                  <c:v>0.1</c:v>
                </c:pt>
                <c:pt idx="5">
                  <c:v>0.1</c:v>
                </c:pt>
                <c:pt idx="9">
                  <c:v>0.05</c:v>
                </c:pt>
                <c:pt idx="12">
                  <c:v>0.05</c:v>
                </c:pt>
                <c:pt idx="16">
                  <c:v>0.05</c:v>
                </c:pt>
              </c:numCache>
            </c:numRef>
          </c:val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Zdecydowanie nie</c:v>
                </c:pt>
              </c:strCache>
            </c:strRef>
          </c:tx>
          <c:spPr>
            <a:solidFill>
              <a:srgbClr val="C00000"/>
            </a:solidFill>
            <a:ln w="23713">
              <a:noFill/>
            </a:ln>
          </c:spPr>
          <c:invertIfNegative val="0"/>
          <c:dLbls>
            <c:dLbl>
              <c:idx val="3"/>
              <c:layout>
                <c:manualLayout>
                  <c:x val="0.97001763668430463"/>
                  <c:y val="-2.447020877366131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96472663139329928"/>
                  <c:y val="-1.375393479380026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20" b="0" i="0" u="none" strike="noStrike" baseline="0">
                    <a:solidFill>
                      <a:schemeClr val="bg2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Sheet1!$A$2:$A$20</c:f>
              <c:strCache>
                <c:ptCount val="17"/>
                <c:pt idx="0">
                  <c:v>czy jesteś zadowolony ze sposobu obsługi</c:v>
                </c:pt>
                <c:pt idx="4">
                  <c:v>czy urzędnik w czasie załatwiania sprawy poświęcił Ci dużo uwagi/czasu?</c:v>
                </c:pt>
                <c:pt idx="8">
                  <c:v>czy urzędnik w czasie załatwiania sprawy udzialał informacji w sposób kompetentny</c:v>
                </c:pt>
                <c:pt idx="12">
                  <c:v>czy urzędnik w czasie załatwiania sprawy udzielał informacji w sposób zrozumiały?</c:v>
                </c:pt>
                <c:pt idx="16">
                  <c:v>czy urzednik w czasie załatwiania sprawy był uprzejmy i miły?</c:v>
                </c:pt>
              </c:strCache>
            </c:strRef>
          </c:cat>
          <c:val>
            <c:numRef>
              <c:f>Sheet1!$E$2:$E$20</c:f>
              <c:numCache>
                <c:formatCode>0%</c:formatCode>
                <c:ptCount val="19"/>
                <c:pt idx="0">
                  <c:v>0.05</c:v>
                </c:pt>
                <c:pt idx="1">
                  <c:v>0.05</c:v>
                </c:pt>
                <c:pt idx="4">
                  <c:v>0.05</c:v>
                </c:pt>
                <c:pt idx="5">
                  <c:v>0.05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290406400"/>
        <c:axId val="290407936"/>
      </c:barChart>
      <c:catAx>
        <c:axId val="29040640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904079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90407936"/>
        <c:scaling>
          <c:orientation val="minMax"/>
          <c:max val="1"/>
          <c:min val="0"/>
        </c:scaling>
        <c:delete val="1"/>
        <c:axPos val="b"/>
        <c:numFmt formatCode="0%" sourceLinked="1"/>
        <c:majorTickMark val="out"/>
        <c:minorTickMark val="none"/>
        <c:tickLblPos val="none"/>
        <c:crossAx val="290406400"/>
        <c:crosses val="autoZero"/>
        <c:crossBetween val="between"/>
      </c:valAx>
      <c:spPr>
        <a:noFill/>
        <a:ln w="23713">
          <a:noFill/>
        </a:ln>
      </c:spPr>
    </c:plotArea>
    <c:legend>
      <c:legendPos val="b"/>
      <c:layout>
        <c:manualLayout>
          <c:xMode val="edge"/>
          <c:yMode val="edge"/>
          <c:x val="1.4109347442680775E-2"/>
          <c:y val="0.93985044029259679"/>
          <c:w val="0.98589065255732011"/>
          <c:h val="6.0149559707403433E-2"/>
        </c:manualLayout>
      </c:layout>
      <c:overlay val="0"/>
      <c:spPr>
        <a:noFill/>
        <a:ln w="23713">
          <a:noFill/>
        </a:ln>
      </c:spPr>
      <c:txPr>
        <a:bodyPr/>
        <a:lstStyle/>
        <a:p>
          <a:pPr>
            <a:defRPr sz="1027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2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77828054298654"/>
          <c:y val="4.0322580645161393E-3"/>
          <c:w val="0.84615384615384714"/>
          <c:h val="0.8427419354838733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2"/>
            </a:solidFill>
            <a:ln w="23282">
              <a:noFill/>
            </a:ln>
          </c:spPr>
          <c:invertIfNegative val="0"/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(N=17)</c:v>
                </c:pt>
                <c:pt idx="2">
                  <c:v>2011 (N=17)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3"/>
                <c:pt idx="0">
                  <c:v>0.95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invertIfNegative val="0"/>
          <c:dLbls>
            <c:dLbl>
              <c:idx val="1"/>
              <c:layout>
                <c:manualLayout>
                  <c:x val="0.97171945701357687"/>
                  <c:y val="1.226836985337853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(N=17)</c:v>
                </c:pt>
                <c:pt idx="2">
                  <c:v>2011 (N=17)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chemeClr val="tx1"/>
            </a:solidFill>
            <a:ln w="23282">
              <a:noFill/>
            </a:ln>
          </c:spPr>
          <c:invertIfNegative val="0"/>
          <c:dLbls>
            <c:dLbl>
              <c:idx val="2"/>
              <c:layout>
                <c:manualLayout>
                  <c:x val="0.97624434389140269"/>
                  <c:y val="1.495682807660998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(N=17)</c:v>
                </c:pt>
                <c:pt idx="2">
                  <c:v>2011 (N=17)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3"/>
                <c:pt idx="0" formatCode="0%">
                  <c:v>0.05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266687232"/>
        <c:axId val="266688768"/>
      </c:barChart>
      <c:catAx>
        <c:axId val="26668723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666887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66688768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266687232"/>
        <c:crosses val="autoZero"/>
        <c:crossBetween val="between"/>
        <c:majorUnit val="0.2"/>
      </c:valAx>
      <c:spPr>
        <a:noFill/>
        <a:ln w="2328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77828054298654"/>
          <c:y val="4.0322580645161393E-3"/>
          <c:w val="0.84615384615384714"/>
          <c:h val="0.8427419354838733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2"/>
            </a:solidFill>
            <a:ln w="23282">
              <a:noFill/>
            </a:ln>
          </c:spPr>
          <c:invertIfNegative val="0"/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(N=17)</c:v>
                </c:pt>
                <c:pt idx="2">
                  <c:v>2011 (N=17)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3"/>
                <c:pt idx="0">
                  <c:v>0.9</c:v>
                </c:pt>
                <c:pt idx="1">
                  <c:v>0.94</c:v>
                </c:pt>
                <c:pt idx="2">
                  <c:v>0.94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invertIfNegative val="0"/>
          <c:dLbls>
            <c:dLbl>
              <c:idx val="1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(N=17)</c:v>
                </c:pt>
                <c:pt idx="2">
                  <c:v>2011 (N=17)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3"/>
                <c:pt idx="0">
                  <c:v>0.05</c:v>
                </c:pt>
                <c:pt idx="1">
                  <c:v>0.06</c:v>
                </c:pt>
                <c:pt idx="2">
                  <c:v>0.06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chemeClr val="tx1"/>
            </a:solidFill>
            <a:ln w="23282">
              <a:noFill/>
            </a:ln>
          </c:spPr>
          <c:invertIfNegative val="0"/>
          <c:dLbls>
            <c:dLbl>
              <c:idx val="2"/>
              <c:layout>
                <c:manualLayout>
                  <c:x val="0.97624434389140269"/>
                  <c:y val="1.495698608308473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(N=17)</c:v>
                </c:pt>
                <c:pt idx="2">
                  <c:v>2011 (N=17)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3"/>
                <c:pt idx="0" formatCode="0%">
                  <c:v>0.05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266703616"/>
        <c:axId val="266705152"/>
      </c:barChart>
      <c:catAx>
        <c:axId val="26670361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667051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66705152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266703616"/>
        <c:crosses val="autoZero"/>
        <c:crossBetween val="between"/>
        <c:majorUnit val="0.2"/>
      </c:valAx>
      <c:spPr>
        <a:noFill/>
        <a:ln w="23282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0.0">
                  <c:v>0.1</c:v>
                </c:pt>
                <c:pt idx="2" formatCode="0.0">
                  <c:v>0.1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 formatCode="0.0">
                  <c:v>1.5</c:v>
                </c:pt>
                <c:pt idx="2" formatCode="0.0">
                  <c:v>4.9000000000000004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 formatCode="0.0">
                  <c:v>1.4</c:v>
                </c:pt>
                <c:pt idx="2" formatCode="0.0">
                  <c:v>3.05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266774400"/>
        <c:axId val="266775936"/>
      </c:barChart>
      <c:catAx>
        <c:axId val="266774400"/>
        <c:scaling>
          <c:orientation val="maxMin"/>
        </c:scaling>
        <c:delete val="1"/>
        <c:axPos val="b"/>
        <c:majorTickMark val="out"/>
        <c:minorTickMark val="none"/>
        <c:tickLblPos val="none"/>
        <c:crossAx val="266775936"/>
        <c:crosses val="autoZero"/>
        <c:auto val="1"/>
        <c:lblAlgn val="ctr"/>
        <c:lblOffset val="100"/>
        <c:noMultiLvlLbl val="0"/>
      </c:catAx>
      <c:valAx>
        <c:axId val="266775936"/>
        <c:scaling>
          <c:orientation val="minMax"/>
          <c:max val="15"/>
          <c:min val="0"/>
        </c:scaling>
        <c:delete val="1"/>
        <c:axPos val="r"/>
        <c:numFmt formatCode="0.0" sourceLinked="1"/>
        <c:majorTickMark val="out"/>
        <c:minorTickMark val="none"/>
        <c:tickLblPos val="none"/>
        <c:crossAx val="26677440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informacji, przy punkcie informacyjnym</c:v>
                </c:pt>
                <c:pt idx="3">
                  <c:v>W innym miejscu 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0.9</c:v>
                </c:pt>
                <c:pt idx="1">
                  <c:v>0.05</c:v>
                </c:pt>
                <c:pt idx="2">
                  <c:v>0.1</c:v>
                </c:pt>
                <c:pt idx="3">
                  <c:v>0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informacji, przy punkcie informacyjnym</c:v>
                </c:pt>
                <c:pt idx="3">
                  <c:v>W innym miejscu 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0.9</c:v>
                </c:pt>
                <c:pt idx="1">
                  <c:v>0.25</c:v>
                </c:pt>
                <c:pt idx="2">
                  <c:v>0.1</c:v>
                </c:pt>
                <c:pt idx="3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informacji, przy punkcie informacyjnym</c:v>
                </c:pt>
                <c:pt idx="3">
                  <c:v>W innym miejscu 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0.95</c:v>
                </c:pt>
                <c:pt idx="1">
                  <c:v>0.25</c:v>
                </c:pt>
                <c:pt idx="2">
                  <c:v>0.15</c:v>
                </c:pt>
                <c:pt idx="3">
                  <c:v>0.15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266794880"/>
        <c:axId val="266796416"/>
      </c:barChart>
      <c:catAx>
        <c:axId val="26679488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667964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66796416"/>
        <c:scaling>
          <c:orientation val="minMax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266794880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77828054298654"/>
          <c:y val="4.0322580645161393E-3"/>
          <c:w val="0.84615384615384714"/>
          <c:h val="0.8427419354838733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2"/>
            </a:solidFill>
            <a:ln w="23282">
              <a:noFill/>
            </a:ln>
          </c:spPr>
          <c:invertIfNegative val="0"/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(N=19)</c:v>
                </c:pt>
                <c:pt idx="2">
                  <c:v>2011 (N=20)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3"/>
                <c:pt idx="0">
                  <c:v>0.95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invertIfNegative val="0"/>
          <c:dLbls>
            <c:dLbl>
              <c:idx val="1"/>
              <c:layout>
                <c:manualLayout>
                  <c:x val="0.97171945701357687"/>
                  <c:y val="1.226836985337853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(N=19)</c:v>
                </c:pt>
                <c:pt idx="2">
                  <c:v>2011 (N=20)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chemeClr val="tx1"/>
            </a:solidFill>
            <a:ln w="23282">
              <a:noFill/>
            </a:ln>
          </c:spPr>
          <c:invertIfNegative val="0"/>
          <c:dLbls>
            <c:dLbl>
              <c:idx val="2"/>
              <c:layout>
                <c:manualLayout>
                  <c:x val="0.97624434389140269"/>
                  <c:y val="1.495682807660998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(N=19)</c:v>
                </c:pt>
                <c:pt idx="2">
                  <c:v>2011 (N=20)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3"/>
                <c:pt idx="0" formatCode="0%">
                  <c:v>0.05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276974976"/>
        <c:axId val="276993152"/>
      </c:barChart>
      <c:catAx>
        <c:axId val="27697497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769931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76993152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276974976"/>
        <c:crosses val="autoZero"/>
        <c:crossBetween val="between"/>
        <c:majorUnit val="0.2"/>
      </c:valAx>
      <c:spPr>
        <a:noFill/>
        <a:ln w="2328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0.50025</cdr:x>
      <cdr:y>0.499</cdr:y>
    </cdr:from>
    <cdr:to>
      <cdr:x>0.5025</cdr:x>
      <cdr:y>0.5635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212155" y="1178738"/>
          <a:ext cx="18945" cy="15236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0.50025</cdr:x>
      <cdr:y>0.499</cdr:y>
    </cdr:from>
    <cdr:to>
      <cdr:x>0.5025</cdr:x>
      <cdr:y>0.5635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212155" y="1178738"/>
          <a:ext cx="18945" cy="15236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3605C5-4689-4961-9C0C-172EFBF6030A}" type="datetimeFigureOut">
              <a:rPr lang="pl-PL" smtClean="0"/>
              <a:t>2014-02-06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9B9D62-D7BA-4375-868A-1A1F6D8ECF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2587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w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7.w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RC: Slajd tytułowy (Arial L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2484562" y="3825838"/>
            <a:ext cx="5759326" cy="1512168"/>
          </a:xfrm>
          <a:prstGeom prst="rect">
            <a:avLst/>
          </a:prstGeom>
        </p:spPr>
        <p:txBody>
          <a:bodyPr lIns="0" tIns="0" rIns="0" bIns="152400" anchor="b" anchorCtr="0">
            <a:normAutofit/>
          </a:bodyPr>
          <a:lstStyle>
            <a:lvl1pPr algn="r">
              <a:defRPr sz="3000" b="0" cap="all" baseline="0">
                <a:solidFill>
                  <a:srgbClr val="808285"/>
                </a:solidFill>
                <a:latin typeface="+mn-lt"/>
              </a:defRPr>
            </a:lvl1pPr>
          </a:lstStyle>
          <a:p>
            <a:r>
              <a:rPr lang="pl-PL" dirty="0" smtClean="0"/>
              <a:t>Tytuł prezentacji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 hasCustomPrompt="1"/>
          </p:nvPr>
        </p:nvSpPr>
        <p:spPr>
          <a:xfrm>
            <a:off x="2484562" y="5338006"/>
            <a:ext cx="5759326" cy="612000"/>
          </a:xfrm>
          <a:noFill/>
          <a:ln w="6350" cap="rnd">
            <a:noFill/>
          </a:ln>
        </p:spPr>
        <p:txBody>
          <a:bodyPr wrap="none" lIns="0" tIns="152400" rIns="0" bIns="0"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400" baseline="0">
                <a:solidFill>
                  <a:srgbClr val="ACADAE"/>
                </a:solidFill>
                <a:latin typeface="+mn-lt"/>
              </a:defRPr>
            </a:lvl1pPr>
            <a:lvl2pPr marL="457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Podtytuł prezentacji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D9FA-31DE-451B-A13A-42FD8C137E37}" type="datetime1">
              <a:rPr lang="pl-PL" smtClean="0"/>
              <a:t>2014-02-06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15" name="Obraz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1988" y="900000"/>
            <a:ext cx="1231900" cy="1689100"/>
          </a:xfrm>
          <a:prstGeom prst="rect">
            <a:avLst/>
          </a:prstGeom>
        </p:spPr>
      </p:pic>
      <p:pic>
        <p:nvPicPr>
          <p:cNvPr id="16" name="Obraz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7100" cy="5991225"/>
          </a:xfrm>
          <a:prstGeom prst="rect">
            <a:avLst/>
          </a:prstGeom>
        </p:spPr>
      </p:pic>
      <p:cxnSp>
        <p:nvCxnSpPr>
          <p:cNvPr id="20" name="Łącznik prostoliniowy 19"/>
          <p:cNvCxnSpPr/>
          <p:nvPr userDrawn="1"/>
        </p:nvCxnSpPr>
        <p:spPr>
          <a:xfrm>
            <a:off x="5076850" y="5338006"/>
            <a:ext cx="3167038" cy="0"/>
          </a:xfrm>
          <a:prstGeom prst="line">
            <a:avLst/>
          </a:prstGeom>
          <a:ln w="6350">
            <a:solidFill>
              <a:srgbClr val="808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9978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C: 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DCA6B-397E-41DA-876E-D10B9A7ACBAC}" type="datetime1">
              <a:rPr lang="pl-PL" smtClean="0"/>
              <a:t>2014-02-06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  <p:pic>
        <p:nvPicPr>
          <p:cNvPr id="6" name="ARC: Belka. Część kolorowa" descr="C:\Users\Michał\Desktop\Belka. Część kolorowa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233" y="-134601"/>
            <a:ext cx="1554163" cy="157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ARC: Logo" descr="C:\Users\Michał\Desktop\Logo ARC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748" y="358081"/>
            <a:ext cx="587477" cy="80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ARC: Tytuł slajdu"/>
          <p:cNvSpPr>
            <a:spLocks noGrp="1"/>
          </p:cNvSpPr>
          <p:nvPr>
            <p:ph type="title" hasCustomPrompt="1"/>
          </p:nvPr>
        </p:nvSpPr>
        <p:spPr>
          <a:xfrm>
            <a:off x="899999" y="0"/>
            <a:ext cx="7885225" cy="1440000"/>
          </a:xfrm>
          <a:custGeom>
            <a:avLst/>
            <a:gdLst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225" h="1440000">
                <a:moveTo>
                  <a:pt x="0" y="0"/>
                </a:moveTo>
                <a:lnTo>
                  <a:pt x="7885225" y="0"/>
                </a:lnTo>
                <a:cubicBezTo>
                  <a:pt x="3971252" y="1308942"/>
                  <a:pt x="7885225" y="960000"/>
                  <a:pt x="7885225" y="1440000"/>
                </a:cubicBezTo>
                <a:lnTo>
                  <a:pt x="0" y="144000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 vert="horz" lIns="360000" tIns="45717" rIns="720000" bIns="45717" rtlCol="0" anchor="ctr">
            <a:normAutofit/>
          </a:bodyPr>
          <a:lstStyle>
            <a:lvl1pPr>
              <a:defRPr b="0">
                <a:latin typeface="+mn-lt"/>
              </a:defRPr>
            </a:lvl1pPr>
          </a:lstStyle>
          <a:p>
            <a:r>
              <a:rPr lang="pl-PL" b="1" dirty="0" smtClean="0"/>
              <a:t>Tytuł</a:t>
            </a:r>
            <a:r>
              <a:rPr lang="pl-PL" dirty="0" smtClean="0"/>
              <a:t> </a:t>
            </a:r>
            <a:r>
              <a:rPr lang="pl-PL" b="0" dirty="0" smtClean="0">
                <a:latin typeface="+mn-lt"/>
              </a:rPr>
              <a:t>slajdu</a:t>
            </a:r>
            <a:endParaRPr lang="pl-PL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869154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ARC: 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917F0-9891-475F-AB62-0E4DD4A06A9C}" type="datetime1">
              <a:rPr lang="pl-PL" smtClean="0"/>
              <a:t>2014-02-06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86446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RC: 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457282" y="273113"/>
            <a:ext cx="3008835" cy="1162319"/>
          </a:xfrm>
          <a:prstGeom prst="rect">
            <a:avLst/>
          </a:prstGeom>
        </p:spPr>
        <p:txBody>
          <a:bodyPr tIns="122400" bIns="122400" anchor="b"/>
          <a:lstStyle>
            <a:lvl1pPr algn="l">
              <a:defRPr sz="2000" b="1" cap="all" baseline="0"/>
            </a:lvl1pPr>
          </a:lstStyle>
          <a:p>
            <a:r>
              <a:rPr lang="pl-PL" dirty="0" smtClean="0"/>
              <a:t>Tytuł zawartości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xfrm>
            <a:off x="3575671" y="273116"/>
            <a:ext cx="5112638" cy="5854468"/>
          </a:xfrm>
          <a:noFill/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457282" y="1435435"/>
            <a:ext cx="3008835" cy="4692149"/>
          </a:xfrm>
          <a:noFill/>
        </p:spPr>
        <p:txBody>
          <a:bodyPr tIns="122400" bIns="122400"/>
          <a:lstStyle>
            <a:lvl1pPr marL="0" indent="0">
              <a:buNone/>
              <a:defRPr sz="1400" baseline="0">
                <a:solidFill>
                  <a:srgbClr val="808285"/>
                </a:solidFill>
              </a:defRPr>
            </a:lvl1pPr>
            <a:lvl2pPr marL="457156" indent="0">
              <a:buNone/>
              <a:defRPr sz="1200"/>
            </a:lvl2pPr>
            <a:lvl3pPr marL="914307" indent="0">
              <a:buNone/>
              <a:defRPr sz="1000"/>
            </a:lvl3pPr>
            <a:lvl4pPr marL="1371463" indent="0">
              <a:buNone/>
              <a:defRPr sz="900"/>
            </a:lvl4pPr>
            <a:lvl5pPr marL="1828617" indent="0">
              <a:buNone/>
              <a:defRPr sz="900"/>
            </a:lvl5pPr>
            <a:lvl6pPr marL="2285773" indent="0">
              <a:buNone/>
              <a:defRPr sz="900"/>
            </a:lvl6pPr>
            <a:lvl7pPr marL="2742924" indent="0">
              <a:buNone/>
              <a:defRPr sz="900"/>
            </a:lvl7pPr>
            <a:lvl8pPr marL="3200080" indent="0">
              <a:buNone/>
              <a:defRPr sz="900"/>
            </a:lvl8pPr>
            <a:lvl9pPr marL="3657234" indent="0">
              <a:buNone/>
              <a:defRPr sz="900"/>
            </a:lvl9pPr>
          </a:lstStyle>
          <a:p>
            <a:pPr lvl="0"/>
            <a:r>
              <a:rPr lang="pl-PL" dirty="0" smtClean="0"/>
              <a:t>Opis zawartości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F803D-0944-4A2B-8BE7-AAE467CAD308}" type="datetime1">
              <a:rPr lang="pl-PL" smtClean="0"/>
              <a:t>2014-02-06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8390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RC: 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599" y="4801714"/>
            <a:ext cx="5487353" cy="566869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 dirty="0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599" y="612919"/>
            <a:ext cx="5487353" cy="4115753"/>
          </a:xfrm>
          <a:noFill/>
        </p:spPr>
        <p:txBody>
          <a:bodyPr/>
          <a:lstStyle>
            <a:lvl1pPr marL="0" indent="0">
              <a:buNone/>
              <a:defRPr sz="3200"/>
            </a:lvl1pPr>
            <a:lvl2pPr marL="457156" indent="0">
              <a:buNone/>
              <a:defRPr sz="2800"/>
            </a:lvl2pPr>
            <a:lvl3pPr marL="914307" indent="0">
              <a:buNone/>
              <a:defRPr sz="2400"/>
            </a:lvl3pPr>
            <a:lvl4pPr marL="1371463" indent="0">
              <a:buNone/>
              <a:defRPr sz="2000"/>
            </a:lvl4pPr>
            <a:lvl5pPr marL="1828617" indent="0">
              <a:buNone/>
              <a:defRPr sz="2000"/>
            </a:lvl5pPr>
            <a:lvl6pPr marL="2285773" indent="0">
              <a:buNone/>
              <a:defRPr sz="2000"/>
            </a:lvl6pPr>
            <a:lvl7pPr marL="2742924" indent="0">
              <a:buNone/>
              <a:defRPr sz="2000"/>
            </a:lvl7pPr>
            <a:lvl8pPr marL="3200080" indent="0">
              <a:buNone/>
              <a:defRPr sz="2000"/>
            </a:lvl8pPr>
            <a:lvl9pPr marL="3657234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599" y="5368581"/>
            <a:ext cx="5487353" cy="805048"/>
          </a:xfrm>
          <a:noFill/>
        </p:spPr>
        <p:txBody>
          <a:bodyPr/>
          <a:lstStyle>
            <a:lvl1pPr marL="0" indent="0">
              <a:buNone/>
              <a:defRPr sz="1400">
                <a:solidFill>
                  <a:srgbClr val="808285"/>
                </a:solidFill>
              </a:defRPr>
            </a:lvl1pPr>
            <a:lvl2pPr marL="457156" indent="0">
              <a:buNone/>
              <a:defRPr sz="1200"/>
            </a:lvl2pPr>
            <a:lvl3pPr marL="914307" indent="0">
              <a:buNone/>
              <a:defRPr sz="1000"/>
            </a:lvl3pPr>
            <a:lvl4pPr marL="1371463" indent="0">
              <a:buNone/>
              <a:defRPr sz="900"/>
            </a:lvl4pPr>
            <a:lvl5pPr marL="1828617" indent="0">
              <a:buNone/>
              <a:defRPr sz="900"/>
            </a:lvl5pPr>
            <a:lvl6pPr marL="2285773" indent="0">
              <a:buNone/>
              <a:defRPr sz="900"/>
            </a:lvl6pPr>
            <a:lvl7pPr marL="2742924" indent="0">
              <a:buNone/>
              <a:defRPr sz="900"/>
            </a:lvl7pPr>
            <a:lvl8pPr marL="3200080" indent="0">
              <a:buNone/>
              <a:defRPr sz="900"/>
            </a:lvl8pPr>
            <a:lvl9pPr marL="365723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4136-B027-41CE-805F-6C429DBD2A0E}" type="datetime1">
              <a:rPr lang="pl-PL" smtClean="0"/>
              <a:t>2014-02-06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1411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RC: Slajd tytułowy (Arial Bol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2484562" y="3825838"/>
            <a:ext cx="5759326" cy="1512168"/>
          </a:xfrm>
          <a:prstGeom prst="rect">
            <a:avLst/>
          </a:prstGeom>
        </p:spPr>
        <p:txBody>
          <a:bodyPr lIns="0" tIns="0" rIns="0" bIns="152400" anchor="b" anchorCtr="0">
            <a:normAutofit/>
          </a:bodyPr>
          <a:lstStyle>
            <a:lvl1pPr algn="r">
              <a:defRPr sz="3000" b="1" cap="all" baseline="0">
                <a:solidFill>
                  <a:srgbClr val="808285"/>
                </a:solidFill>
                <a:latin typeface="+mn-lt"/>
              </a:defRPr>
            </a:lvl1pPr>
          </a:lstStyle>
          <a:p>
            <a:r>
              <a:rPr lang="pl-PL" dirty="0" smtClean="0"/>
              <a:t>Tytuł prezentacji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 hasCustomPrompt="1"/>
          </p:nvPr>
        </p:nvSpPr>
        <p:spPr>
          <a:xfrm>
            <a:off x="2484562" y="5338006"/>
            <a:ext cx="5759326" cy="612000"/>
          </a:xfrm>
          <a:noFill/>
          <a:ln w="6350" cap="rnd">
            <a:noFill/>
          </a:ln>
        </p:spPr>
        <p:txBody>
          <a:bodyPr wrap="none" lIns="0" tIns="152400" rIns="0" bIns="0"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lang="pl-PL" sz="1400" kern="1200" baseline="0" dirty="0" smtClean="0">
                <a:solidFill>
                  <a:srgbClr val="ACADAE"/>
                </a:solidFill>
                <a:latin typeface="+mn-lt"/>
                <a:ea typeface="+mn-ea"/>
                <a:cs typeface="+mn-cs"/>
              </a:defRPr>
            </a:lvl1pPr>
            <a:lvl2pPr marL="457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Podtytuł prezentacji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565F-BDD4-421B-B51B-0CBD21F9CC36}" type="datetime1">
              <a:rPr lang="pl-PL" smtClean="0"/>
              <a:t>2014-02-06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15" name="Obraz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1988" y="900000"/>
            <a:ext cx="1231900" cy="1689100"/>
          </a:xfrm>
          <a:prstGeom prst="rect">
            <a:avLst/>
          </a:prstGeom>
        </p:spPr>
      </p:pic>
      <p:pic>
        <p:nvPicPr>
          <p:cNvPr id="16" name="Obraz 1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27100" cy="5991225"/>
          </a:xfrm>
          <a:prstGeom prst="rect">
            <a:avLst/>
          </a:prstGeom>
        </p:spPr>
      </p:pic>
      <p:cxnSp>
        <p:nvCxnSpPr>
          <p:cNvPr id="20" name="Łącznik prostoliniowy 19"/>
          <p:cNvCxnSpPr/>
          <p:nvPr userDrawn="1"/>
        </p:nvCxnSpPr>
        <p:spPr>
          <a:xfrm>
            <a:off x="5076850" y="5338006"/>
            <a:ext cx="3167038" cy="0"/>
          </a:xfrm>
          <a:prstGeom prst="line">
            <a:avLst/>
          </a:prstGeom>
          <a:ln w="6350">
            <a:solidFill>
              <a:srgbClr val="808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34165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RC: Sekc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900000" y="4168498"/>
            <a:ext cx="7773750" cy="1362390"/>
          </a:xfrm>
          <a:prstGeom prst="rect">
            <a:avLst/>
          </a:prstGeom>
        </p:spPr>
        <p:txBody>
          <a:bodyPr lIns="0" tIns="0" rIns="0" bIns="122400" anchor="b" anchorCtr="0"/>
          <a:lstStyle>
            <a:lvl1pPr algn="l">
              <a:defRPr sz="3800" b="1" cap="all">
                <a:solidFill>
                  <a:srgbClr val="808285"/>
                </a:solidFill>
              </a:defRPr>
            </a:lvl1pPr>
          </a:lstStyle>
          <a:p>
            <a:r>
              <a:rPr lang="pl-PL" dirty="0" smtClean="0"/>
              <a:t>Tytuł sekcji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900000" y="5530888"/>
            <a:ext cx="7773750" cy="604800"/>
          </a:xfrm>
          <a:noFill/>
        </p:spPr>
        <p:txBody>
          <a:bodyPr lIns="0" tIns="122400" rIns="0" bIns="0" anchor="t" anchorCtr="0">
            <a:normAutofit/>
          </a:bodyPr>
          <a:lstStyle>
            <a:lvl1pPr marL="0" indent="0">
              <a:buNone/>
              <a:defRPr sz="3800" cap="all" baseline="0">
                <a:solidFill>
                  <a:srgbClr val="ACADAE"/>
                </a:solidFill>
              </a:defRPr>
            </a:lvl1pPr>
            <a:lvl2pPr marL="4571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 smtClean="0"/>
              <a:t>Podtytuł sekcji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A2905-12A1-45E8-B4AD-5B501344FC39}" type="datetime1">
              <a:rPr lang="pl-PL" smtClean="0"/>
              <a:t>2014-02-06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  <p:pic>
        <p:nvPicPr>
          <p:cNvPr id="9" name="Obraz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t="1851" r="358" b="-1"/>
          <a:stretch/>
        </p:blipFill>
        <p:spPr>
          <a:xfrm>
            <a:off x="3059113" y="0"/>
            <a:ext cx="6084000" cy="900231"/>
          </a:xfrm>
          <a:prstGeom prst="rect">
            <a:avLst/>
          </a:prstGeom>
        </p:spPr>
      </p:pic>
      <p:cxnSp>
        <p:nvCxnSpPr>
          <p:cNvPr id="8" name="Łącznik prostoliniowy 7"/>
          <p:cNvCxnSpPr/>
          <p:nvPr userDrawn="1"/>
        </p:nvCxnSpPr>
        <p:spPr>
          <a:xfrm>
            <a:off x="0" y="5528536"/>
            <a:ext cx="3059113" cy="0"/>
          </a:xfrm>
          <a:prstGeom prst="line">
            <a:avLst/>
          </a:prstGeom>
          <a:ln w="6350">
            <a:solidFill>
              <a:srgbClr val="A7A9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5176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RC: Podsekc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900000" y="4168498"/>
            <a:ext cx="7773750" cy="1362390"/>
          </a:xfrm>
          <a:prstGeom prst="rect">
            <a:avLst/>
          </a:prstGeom>
        </p:spPr>
        <p:txBody>
          <a:bodyPr lIns="0" tIns="0" rIns="0" bIns="122400" anchor="b" anchorCtr="0"/>
          <a:lstStyle>
            <a:lvl1pPr algn="l">
              <a:defRPr sz="3800" b="1" cap="all">
                <a:solidFill>
                  <a:srgbClr val="808285"/>
                </a:solidFill>
              </a:defRPr>
            </a:lvl1pPr>
          </a:lstStyle>
          <a:p>
            <a:r>
              <a:rPr lang="pl-PL" dirty="0" smtClean="0"/>
              <a:t>Tytuł sekcji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900000" y="5530888"/>
            <a:ext cx="7773750" cy="604800"/>
          </a:xfrm>
          <a:noFill/>
        </p:spPr>
        <p:txBody>
          <a:bodyPr lIns="0" tIns="122400" rIns="0" bIns="0" anchor="t" anchorCtr="0">
            <a:normAutofit/>
          </a:bodyPr>
          <a:lstStyle>
            <a:lvl1pPr marL="0" indent="0">
              <a:buNone/>
              <a:defRPr sz="3800" cap="all" baseline="0">
                <a:solidFill>
                  <a:srgbClr val="ACADAE"/>
                </a:solidFill>
              </a:defRPr>
            </a:lvl1pPr>
            <a:lvl2pPr marL="4571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 smtClean="0"/>
              <a:t>Podtytuł sekcji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A2905-12A1-45E8-B4AD-5B501344FC39}" type="datetime1">
              <a:rPr lang="pl-PL" smtClean="0"/>
              <a:t>2014-02-06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  <p:pic>
        <p:nvPicPr>
          <p:cNvPr id="9" name="Obraz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817" r="166"/>
          <a:stretch/>
        </p:blipFill>
        <p:spPr>
          <a:xfrm>
            <a:off x="5984311" y="0"/>
            <a:ext cx="3161277" cy="900000"/>
          </a:xfrm>
          <a:prstGeom prst="rect">
            <a:avLst/>
          </a:prstGeom>
        </p:spPr>
      </p:pic>
      <p:cxnSp>
        <p:nvCxnSpPr>
          <p:cNvPr id="8" name="Łącznik prostoliniowy 7"/>
          <p:cNvCxnSpPr/>
          <p:nvPr userDrawn="1"/>
        </p:nvCxnSpPr>
        <p:spPr>
          <a:xfrm>
            <a:off x="0" y="5528536"/>
            <a:ext cx="3059113" cy="0"/>
          </a:xfrm>
          <a:prstGeom prst="line">
            <a:avLst/>
          </a:prstGeom>
          <a:ln w="6350">
            <a:solidFill>
              <a:srgbClr val="A7A9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92468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C: Tytuł i zawartość (tło podstawow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noFill/>
        </p:spPr>
        <p:txBody>
          <a:bodyPr/>
          <a:lstStyle>
            <a:lvl1pPr>
              <a:defRPr>
                <a:solidFill>
                  <a:srgbClr val="808285"/>
                </a:solidFill>
              </a:defRPr>
            </a:lvl1pPr>
            <a:lvl2pPr>
              <a:defRPr>
                <a:solidFill>
                  <a:srgbClr val="808285"/>
                </a:solidFill>
              </a:defRPr>
            </a:lvl2pPr>
            <a:lvl3pPr>
              <a:defRPr>
                <a:solidFill>
                  <a:srgbClr val="808285"/>
                </a:solidFill>
              </a:defRPr>
            </a:lvl3pPr>
            <a:lvl4pPr>
              <a:defRPr>
                <a:solidFill>
                  <a:srgbClr val="808285"/>
                </a:solidFill>
              </a:defRPr>
            </a:lvl4pPr>
            <a:lvl5pPr>
              <a:defRPr>
                <a:solidFill>
                  <a:srgbClr val="808285"/>
                </a:solidFill>
              </a:defRPr>
            </a:lvl5pPr>
          </a:lstStyle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CD87F-DC19-4E90-B808-6268A35119D9}" type="datetime1">
              <a:rPr lang="pl-PL" smtClean="0"/>
              <a:t>2014-02-06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  <p:pic>
        <p:nvPicPr>
          <p:cNvPr id="7" name="ARC: Belka. Część kolorowa" descr="C:\Users\Michał\Desktop\Belka. Część kolorowa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233" y="-134601"/>
            <a:ext cx="1554163" cy="157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RC: Tytuł slajdu"/>
          <p:cNvSpPr>
            <a:spLocks noGrp="1"/>
          </p:cNvSpPr>
          <p:nvPr>
            <p:ph type="title" hasCustomPrompt="1"/>
          </p:nvPr>
        </p:nvSpPr>
        <p:spPr>
          <a:xfrm>
            <a:off x="899999" y="0"/>
            <a:ext cx="7885225" cy="1440000"/>
          </a:xfrm>
          <a:custGeom>
            <a:avLst/>
            <a:gdLst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225" h="1440000">
                <a:moveTo>
                  <a:pt x="0" y="0"/>
                </a:moveTo>
                <a:lnTo>
                  <a:pt x="7885225" y="0"/>
                </a:lnTo>
                <a:cubicBezTo>
                  <a:pt x="3971252" y="1308942"/>
                  <a:pt x="7885225" y="960000"/>
                  <a:pt x="7885225" y="1440000"/>
                </a:cubicBezTo>
                <a:lnTo>
                  <a:pt x="0" y="1440000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 vert="horz" lIns="360000" tIns="45717" rIns="720000" bIns="45717" rtlCol="0" anchor="ctr">
            <a:normAutofit/>
          </a:bodyPr>
          <a:lstStyle>
            <a:lvl1pPr>
              <a:defRPr b="0">
                <a:solidFill>
                  <a:srgbClr val="808285"/>
                </a:solidFill>
                <a:latin typeface="+mn-lt"/>
              </a:defRPr>
            </a:lvl1pPr>
          </a:lstStyle>
          <a:p>
            <a:r>
              <a:rPr lang="pl-PL" b="1" dirty="0" smtClean="0"/>
              <a:t>Tytuł</a:t>
            </a:r>
            <a:r>
              <a:rPr lang="pl-PL" dirty="0" smtClean="0"/>
              <a:t> </a:t>
            </a:r>
            <a:r>
              <a:rPr lang="pl-PL" b="0" dirty="0" smtClean="0">
                <a:latin typeface="+mn-lt"/>
              </a:rPr>
              <a:t>slajdu</a:t>
            </a:r>
            <a:endParaRPr lang="pl-PL" b="0" dirty="0">
              <a:latin typeface="+mn-lt"/>
            </a:endParaRPr>
          </a:p>
        </p:txBody>
      </p:sp>
      <p:pic>
        <p:nvPicPr>
          <p:cNvPr id="9" name="ARC: Logo" descr="C:\Users\Michał\Desktop\Logo ARC.wmf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748" y="358081"/>
            <a:ext cx="587477" cy="80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847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C: Spis tre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70D38-50E5-45C8-8820-158C0444BBC2}" type="datetime1">
              <a:rPr lang="pl-PL" smtClean="0"/>
              <a:t>2014-02-06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  <p:pic>
        <p:nvPicPr>
          <p:cNvPr id="7" name="ARC: Belka. Część kolorowa" descr="C:\Users\Michał\Desktop\Belka. Część kolorowa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233" y="-134601"/>
            <a:ext cx="1554163" cy="157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ARC: Logo" descr="C:\Users\Michał\Desktop\Logo ARC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748" y="358081"/>
            <a:ext cx="587477" cy="80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ARC: Tytuł slajdu"/>
          <p:cNvSpPr txBox="1">
            <a:spLocks/>
          </p:cNvSpPr>
          <p:nvPr userDrawn="1"/>
        </p:nvSpPr>
        <p:spPr>
          <a:xfrm>
            <a:off x="900386" y="1"/>
            <a:ext cx="7885225" cy="1440000"/>
          </a:xfrm>
          <a:custGeom>
            <a:avLst/>
            <a:gdLst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225" h="1440000">
                <a:moveTo>
                  <a:pt x="0" y="0"/>
                </a:moveTo>
                <a:lnTo>
                  <a:pt x="7885225" y="0"/>
                </a:lnTo>
                <a:cubicBezTo>
                  <a:pt x="3971252" y="1308942"/>
                  <a:pt x="7885225" y="960000"/>
                  <a:pt x="7885225" y="1440000"/>
                </a:cubicBezTo>
                <a:lnTo>
                  <a:pt x="0" y="144000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 vert="horz" lIns="360000" tIns="45717" rIns="720000" bIns="45717" rtlCol="0" anchor="ctr">
            <a:normAutofit/>
          </a:bodyPr>
          <a:lstStyle>
            <a:lvl1pPr marL="0" indent="0" algn="l" defTabSz="914307" rtl="0" eaLnBrk="1" latinLnBrk="0" hangingPunct="1">
              <a:spcBef>
                <a:spcPct val="0"/>
              </a:spcBef>
              <a:buNone/>
              <a:tabLst>
                <a:tab pos="2066925" algn="l"/>
              </a:tabLst>
              <a:defRPr sz="3800" b="1" kern="1200" baseline="0">
                <a:solidFill>
                  <a:srgbClr val="808285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/>
              <a:t>Tytuł</a:t>
            </a:r>
            <a:r>
              <a:rPr lang="pl-PL" dirty="0" smtClean="0"/>
              <a:t> </a:t>
            </a:r>
            <a:r>
              <a:rPr lang="pl-PL" b="0" dirty="0" smtClean="0">
                <a:latin typeface="+mn-lt"/>
              </a:rPr>
              <a:t>slajdu</a:t>
            </a:r>
            <a:endParaRPr lang="pl-PL" b="0" dirty="0">
              <a:latin typeface="+mn-lt"/>
            </a:endParaRPr>
          </a:p>
        </p:txBody>
      </p:sp>
      <p:sp>
        <p:nvSpPr>
          <p:cNvPr id="10" name="ARC: Tytuł slajdu"/>
          <p:cNvSpPr>
            <a:spLocks noGrp="1"/>
          </p:cNvSpPr>
          <p:nvPr>
            <p:ph type="title" hasCustomPrompt="1"/>
          </p:nvPr>
        </p:nvSpPr>
        <p:spPr>
          <a:xfrm>
            <a:off x="899999" y="0"/>
            <a:ext cx="7885225" cy="1440000"/>
          </a:xfrm>
          <a:custGeom>
            <a:avLst/>
            <a:gdLst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225" h="1440000">
                <a:moveTo>
                  <a:pt x="0" y="0"/>
                </a:moveTo>
                <a:lnTo>
                  <a:pt x="7885225" y="0"/>
                </a:lnTo>
                <a:cubicBezTo>
                  <a:pt x="3971252" y="1308942"/>
                  <a:pt x="7885225" y="960000"/>
                  <a:pt x="7885225" y="1440000"/>
                </a:cubicBezTo>
                <a:lnTo>
                  <a:pt x="0" y="144000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 vert="horz" lIns="360000" tIns="45717" rIns="720000" bIns="45717" rtlCol="0" anchor="ctr">
            <a:normAutofit/>
          </a:bodyPr>
          <a:lstStyle>
            <a:lvl1pPr>
              <a:defRPr b="0">
                <a:latin typeface="+mn-lt"/>
              </a:defRPr>
            </a:lvl1pPr>
          </a:lstStyle>
          <a:p>
            <a:r>
              <a:rPr lang="pl-PL" b="1" dirty="0" smtClean="0"/>
              <a:t>Spis </a:t>
            </a:r>
            <a:r>
              <a:rPr lang="pl-PL" b="0" dirty="0" smtClean="0">
                <a:latin typeface="+mn-lt"/>
              </a:rPr>
              <a:t>treści</a:t>
            </a:r>
            <a:endParaRPr lang="pl-PL" b="0" dirty="0">
              <a:latin typeface="+mn-lt"/>
            </a:endParaRPr>
          </a:p>
        </p:txBody>
      </p:sp>
      <p:sp>
        <p:nvSpPr>
          <p:cNvPr id="3" name="SmartArt Placeholder 2"/>
          <p:cNvSpPr>
            <a:spLocks noGrp="1"/>
          </p:cNvSpPr>
          <p:nvPr>
            <p:ph type="dgm" sz="quarter" idx="13"/>
          </p:nvPr>
        </p:nvSpPr>
        <p:spPr>
          <a:xfrm>
            <a:off x="457200" y="1630363"/>
            <a:ext cx="8231188" cy="4464050"/>
          </a:xfrm>
        </p:spPr>
        <p:txBody>
          <a:bodyPr/>
          <a:lstStyle/>
          <a:p>
            <a:r>
              <a:rPr lang="en-US" smtClean="0"/>
              <a:t>Click icon to add SmartArt graphic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669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C: Kompu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ichał\Desktop\ARC\__ok\LAPTOP-2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294" y="1989634"/>
            <a:ext cx="7249908" cy="4211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xfrm>
            <a:off x="2186065" y="2349674"/>
            <a:ext cx="4901470" cy="3202620"/>
          </a:xfrm>
          <a:noFill/>
        </p:spPr>
        <p:txBody>
          <a:bodyPr/>
          <a:lstStyle>
            <a:lvl1pPr>
              <a:defRPr baseline="0">
                <a:solidFill>
                  <a:srgbClr val="808285"/>
                </a:solidFill>
              </a:defRPr>
            </a:lvl1pPr>
            <a:lvl2pPr>
              <a:defRPr>
                <a:solidFill>
                  <a:srgbClr val="808285"/>
                </a:solidFill>
              </a:defRPr>
            </a:lvl2pPr>
            <a:lvl3pPr>
              <a:defRPr>
                <a:solidFill>
                  <a:srgbClr val="808285"/>
                </a:solidFill>
              </a:defRPr>
            </a:lvl3pPr>
            <a:lvl4pPr>
              <a:defRPr>
                <a:solidFill>
                  <a:srgbClr val="808285"/>
                </a:solidFill>
              </a:defRPr>
            </a:lvl4pPr>
            <a:lvl5pPr>
              <a:defRPr>
                <a:solidFill>
                  <a:srgbClr val="808285"/>
                </a:solidFill>
              </a:defRPr>
            </a:lvl5pPr>
          </a:lstStyle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70D38-50E5-45C8-8820-158C0444BBC2}" type="datetime1">
              <a:rPr lang="pl-PL" smtClean="0"/>
              <a:t>2014-02-06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  <p:pic>
        <p:nvPicPr>
          <p:cNvPr id="7" name="ARC: Belka. Część kolorowa" descr="C:\Users\Michał\Desktop\Belka. Część kolorowa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233" y="-134601"/>
            <a:ext cx="1554163" cy="157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ARC: Logo" descr="C:\Users\Michał\Desktop\Logo ARC.wmf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748" y="358081"/>
            <a:ext cx="587477" cy="80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RC: Tytuł slajdu"/>
          <p:cNvSpPr>
            <a:spLocks noGrp="1"/>
          </p:cNvSpPr>
          <p:nvPr>
            <p:ph type="title" hasCustomPrompt="1"/>
          </p:nvPr>
        </p:nvSpPr>
        <p:spPr>
          <a:xfrm>
            <a:off x="899999" y="0"/>
            <a:ext cx="7885225" cy="1440000"/>
          </a:xfrm>
          <a:custGeom>
            <a:avLst/>
            <a:gdLst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225" h="1440000">
                <a:moveTo>
                  <a:pt x="0" y="0"/>
                </a:moveTo>
                <a:lnTo>
                  <a:pt x="7885225" y="0"/>
                </a:lnTo>
                <a:cubicBezTo>
                  <a:pt x="3971252" y="1308942"/>
                  <a:pt x="7885225" y="960000"/>
                  <a:pt x="7885225" y="1440000"/>
                </a:cubicBezTo>
                <a:lnTo>
                  <a:pt x="0" y="1440000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  <p:txBody>
          <a:bodyPr vert="horz" lIns="360000" tIns="45717" rIns="720000" bIns="45717" rtlCol="0" anchor="ctr">
            <a:normAutofit/>
          </a:bodyPr>
          <a:lstStyle>
            <a:lvl1pPr>
              <a:defRPr b="0">
                <a:latin typeface="+mn-lt"/>
              </a:defRPr>
            </a:lvl1pPr>
          </a:lstStyle>
          <a:p>
            <a:r>
              <a:rPr lang="pl-PL" b="1" dirty="0" smtClean="0"/>
              <a:t>Tytuł</a:t>
            </a:r>
            <a:r>
              <a:rPr lang="pl-PL" dirty="0" smtClean="0"/>
              <a:t> </a:t>
            </a:r>
            <a:r>
              <a:rPr lang="pl-PL" b="0" dirty="0" smtClean="0">
                <a:latin typeface="+mn-lt"/>
              </a:rPr>
              <a:t>slajdu</a:t>
            </a:r>
            <a:endParaRPr lang="pl-PL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51882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C: 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 hasCustomPrompt="1"/>
          </p:nvPr>
        </p:nvSpPr>
        <p:spPr>
          <a:xfrm>
            <a:off x="457282" y="1600573"/>
            <a:ext cx="4039301" cy="4527011"/>
          </a:xfrm>
          <a:noFill/>
        </p:spPr>
        <p:txBody>
          <a:bodyPr/>
          <a:lstStyle>
            <a:lvl1pPr>
              <a:defRPr sz="2800">
                <a:solidFill>
                  <a:srgbClr val="808285"/>
                </a:solidFill>
              </a:defRPr>
            </a:lvl1pPr>
            <a:lvl2pPr>
              <a:defRPr sz="2400">
                <a:solidFill>
                  <a:srgbClr val="808285"/>
                </a:solidFill>
              </a:defRPr>
            </a:lvl2pPr>
            <a:lvl3pPr>
              <a:defRPr sz="2000">
                <a:solidFill>
                  <a:srgbClr val="808285"/>
                </a:solidFill>
              </a:defRPr>
            </a:lvl3pPr>
            <a:lvl4pPr>
              <a:defRPr sz="1800">
                <a:solidFill>
                  <a:srgbClr val="808285"/>
                </a:solidFill>
              </a:defRPr>
            </a:lvl4pPr>
            <a:lvl5pPr>
              <a:defRPr sz="1800">
                <a:solidFill>
                  <a:srgbClr val="808285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 hasCustomPrompt="1"/>
          </p:nvPr>
        </p:nvSpPr>
        <p:spPr>
          <a:xfrm>
            <a:off x="4649007" y="1600573"/>
            <a:ext cx="4039301" cy="4527011"/>
          </a:xfrm>
          <a:noFill/>
        </p:spPr>
        <p:txBody>
          <a:bodyPr/>
          <a:lstStyle>
            <a:lvl1pPr>
              <a:defRPr sz="2800">
                <a:solidFill>
                  <a:srgbClr val="808285"/>
                </a:solidFill>
              </a:defRPr>
            </a:lvl1pPr>
            <a:lvl2pPr>
              <a:defRPr sz="2400">
                <a:solidFill>
                  <a:srgbClr val="808285"/>
                </a:solidFill>
              </a:defRPr>
            </a:lvl2pPr>
            <a:lvl3pPr>
              <a:defRPr sz="2000">
                <a:solidFill>
                  <a:srgbClr val="808285"/>
                </a:solidFill>
              </a:defRPr>
            </a:lvl3pPr>
            <a:lvl4pPr>
              <a:defRPr sz="1800">
                <a:solidFill>
                  <a:srgbClr val="808285"/>
                </a:solidFill>
              </a:defRPr>
            </a:lvl4pPr>
            <a:lvl5pPr>
              <a:defRPr sz="1800">
                <a:solidFill>
                  <a:srgbClr val="808285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486C1-1170-4B85-8B6E-87798A11EA3B}" type="datetime1">
              <a:rPr lang="pl-PL" smtClean="0"/>
              <a:t>2014-02-06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  <p:pic>
        <p:nvPicPr>
          <p:cNvPr id="11" name="ARC: Belka. Część kolorowa" descr="C:\Users\Michał\Desktop\Belka. Część kolorowa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233" y="-134601"/>
            <a:ext cx="1554163" cy="157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ARC: Logo" descr="C:\Users\Michał\Desktop\Logo ARC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748" y="358081"/>
            <a:ext cx="587477" cy="80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ARC: Tytuł slajdu"/>
          <p:cNvSpPr>
            <a:spLocks noGrp="1"/>
          </p:cNvSpPr>
          <p:nvPr>
            <p:ph type="title" hasCustomPrompt="1"/>
          </p:nvPr>
        </p:nvSpPr>
        <p:spPr>
          <a:xfrm>
            <a:off x="899999" y="0"/>
            <a:ext cx="7885225" cy="1440000"/>
          </a:xfrm>
          <a:custGeom>
            <a:avLst/>
            <a:gdLst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225" h="1440000">
                <a:moveTo>
                  <a:pt x="0" y="0"/>
                </a:moveTo>
                <a:lnTo>
                  <a:pt x="7885225" y="0"/>
                </a:lnTo>
                <a:cubicBezTo>
                  <a:pt x="3971252" y="1308942"/>
                  <a:pt x="7885225" y="960000"/>
                  <a:pt x="7885225" y="1440000"/>
                </a:cubicBezTo>
                <a:lnTo>
                  <a:pt x="0" y="144000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 vert="horz" lIns="360000" tIns="45717" rIns="720000" bIns="45717" rtlCol="0" anchor="ctr">
            <a:normAutofit/>
          </a:bodyPr>
          <a:lstStyle>
            <a:lvl1pPr>
              <a:defRPr b="0">
                <a:latin typeface="+mn-lt"/>
              </a:defRPr>
            </a:lvl1pPr>
          </a:lstStyle>
          <a:p>
            <a:r>
              <a:rPr lang="pl-PL" b="1" dirty="0" smtClean="0"/>
              <a:t>Tytuł</a:t>
            </a:r>
            <a:r>
              <a:rPr lang="pl-PL" dirty="0" smtClean="0"/>
              <a:t> </a:t>
            </a:r>
            <a:r>
              <a:rPr lang="pl-PL" b="0" dirty="0" smtClean="0">
                <a:latin typeface="+mn-lt"/>
              </a:rPr>
              <a:t>slajdu</a:t>
            </a:r>
            <a:endParaRPr lang="pl-PL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11889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C: 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457279" y="1535469"/>
            <a:ext cx="4040890" cy="639910"/>
          </a:xfrm>
          <a:noFill/>
        </p:spPr>
        <p:txBody>
          <a:bodyPr anchor="b">
            <a:noAutofit/>
          </a:bodyPr>
          <a:lstStyle>
            <a:lvl1pPr marL="0" indent="0">
              <a:buNone/>
              <a:defRPr sz="2000" b="1" cap="all" baseline="0">
                <a:solidFill>
                  <a:srgbClr val="808285"/>
                </a:solidFill>
              </a:defRPr>
            </a:lvl1pPr>
            <a:lvl2pPr marL="457156" indent="0">
              <a:buNone/>
              <a:defRPr sz="2000" b="1"/>
            </a:lvl2pPr>
            <a:lvl3pPr marL="914307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3" indent="0">
              <a:buNone/>
              <a:defRPr sz="1600" b="1"/>
            </a:lvl6pPr>
            <a:lvl7pPr marL="2742924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pl-PL" dirty="0" smtClean="0"/>
              <a:t>Wariant Pierwszy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 hasCustomPrompt="1"/>
          </p:nvPr>
        </p:nvSpPr>
        <p:spPr>
          <a:xfrm>
            <a:off x="457279" y="2175381"/>
            <a:ext cx="4040890" cy="3952203"/>
          </a:xfrm>
          <a:noFill/>
        </p:spPr>
        <p:txBody>
          <a:bodyPr/>
          <a:lstStyle>
            <a:lvl1pPr>
              <a:defRPr sz="2400">
                <a:solidFill>
                  <a:srgbClr val="808285"/>
                </a:solidFill>
              </a:defRPr>
            </a:lvl1pPr>
            <a:lvl2pPr>
              <a:defRPr sz="2000">
                <a:solidFill>
                  <a:srgbClr val="808285"/>
                </a:solidFill>
              </a:defRPr>
            </a:lvl2pPr>
            <a:lvl3pPr>
              <a:defRPr sz="1800">
                <a:solidFill>
                  <a:srgbClr val="808285"/>
                </a:solidFill>
              </a:defRPr>
            </a:lvl3pPr>
            <a:lvl4pPr>
              <a:defRPr sz="1600">
                <a:solidFill>
                  <a:srgbClr val="808285"/>
                </a:solidFill>
              </a:defRPr>
            </a:lvl4pPr>
            <a:lvl5pPr>
              <a:defRPr sz="1600">
                <a:solidFill>
                  <a:srgbClr val="808285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834" y="1535469"/>
            <a:ext cx="4042477" cy="639910"/>
          </a:xfrm>
          <a:noFill/>
        </p:spPr>
        <p:txBody>
          <a:bodyPr anchor="b">
            <a:noAutofit/>
          </a:bodyPr>
          <a:lstStyle>
            <a:lvl1pPr marL="0" indent="0">
              <a:buNone/>
              <a:defRPr sz="2000" b="1" cap="all" baseline="0">
                <a:solidFill>
                  <a:srgbClr val="808285"/>
                </a:solidFill>
              </a:defRPr>
            </a:lvl1pPr>
            <a:lvl2pPr marL="457156" indent="0">
              <a:buNone/>
              <a:defRPr sz="2000" b="1"/>
            </a:lvl2pPr>
            <a:lvl3pPr marL="914307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3" indent="0">
              <a:buNone/>
              <a:defRPr sz="1600" b="1"/>
            </a:lvl6pPr>
            <a:lvl7pPr marL="2742924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pl-PL" dirty="0" smtClean="0"/>
              <a:t>Wariant Drugi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 hasCustomPrompt="1"/>
          </p:nvPr>
        </p:nvSpPr>
        <p:spPr>
          <a:xfrm>
            <a:off x="4645834" y="2175381"/>
            <a:ext cx="4042477" cy="3952203"/>
          </a:xfrm>
          <a:noFill/>
        </p:spPr>
        <p:txBody>
          <a:bodyPr/>
          <a:lstStyle>
            <a:lvl1pPr>
              <a:defRPr sz="2400" baseline="0">
                <a:solidFill>
                  <a:srgbClr val="808285"/>
                </a:solidFill>
              </a:defRPr>
            </a:lvl1pPr>
            <a:lvl2pPr>
              <a:defRPr sz="2000">
                <a:solidFill>
                  <a:srgbClr val="808285"/>
                </a:solidFill>
              </a:defRPr>
            </a:lvl2pPr>
            <a:lvl3pPr>
              <a:defRPr sz="1800">
                <a:solidFill>
                  <a:srgbClr val="808285"/>
                </a:solidFill>
              </a:defRPr>
            </a:lvl3pPr>
            <a:lvl4pPr>
              <a:defRPr sz="1600">
                <a:solidFill>
                  <a:srgbClr val="808285"/>
                </a:solidFill>
              </a:defRPr>
            </a:lvl4pPr>
            <a:lvl5pPr>
              <a:defRPr sz="1600">
                <a:solidFill>
                  <a:srgbClr val="808285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5A1AE-07B3-4F3D-911E-9C672AD81868}" type="datetime1">
              <a:rPr lang="pl-PL" smtClean="0"/>
              <a:t>2014-02-06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  <p:pic>
        <p:nvPicPr>
          <p:cNvPr id="10" name="ARC: Belka. Część kolorowa" descr="C:\Users\Michał\Desktop\Belka. Część kolorowa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233" y="-134601"/>
            <a:ext cx="1554163" cy="157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ARC: Logo" descr="C:\Users\Michał\Desktop\Logo ARC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748" y="358081"/>
            <a:ext cx="587477" cy="80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RC: Tytuł slajdu"/>
          <p:cNvSpPr>
            <a:spLocks noGrp="1"/>
          </p:cNvSpPr>
          <p:nvPr>
            <p:ph type="title" hasCustomPrompt="1"/>
          </p:nvPr>
        </p:nvSpPr>
        <p:spPr>
          <a:xfrm>
            <a:off x="899999" y="0"/>
            <a:ext cx="7885225" cy="1440000"/>
          </a:xfrm>
          <a:custGeom>
            <a:avLst/>
            <a:gdLst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225" h="1440000">
                <a:moveTo>
                  <a:pt x="0" y="0"/>
                </a:moveTo>
                <a:lnTo>
                  <a:pt x="7885225" y="0"/>
                </a:lnTo>
                <a:cubicBezTo>
                  <a:pt x="3971252" y="1308942"/>
                  <a:pt x="7885225" y="960000"/>
                  <a:pt x="7885225" y="1440000"/>
                </a:cubicBezTo>
                <a:lnTo>
                  <a:pt x="0" y="144000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 vert="horz" lIns="360000" tIns="45717" rIns="720000" bIns="45717" rtlCol="0" anchor="ctr">
            <a:normAutofit/>
          </a:bodyPr>
          <a:lstStyle>
            <a:lvl1pPr>
              <a:defRPr b="0">
                <a:latin typeface="+mn-lt"/>
              </a:defRPr>
            </a:lvl1pPr>
          </a:lstStyle>
          <a:p>
            <a:r>
              <a:rPr lang="pl-PL" b="1" dirty="0" smtClean="0"/>
              <a:t>Tytuł</a:t>
            </a:r>
            <a:r>
              <a:rPr lang="pl-PL" dirty="0" smtClean="0"/>
              <a:t> </a:t>
            </a:r>
            <a:r>
              <a:rPr lang="pl-PL" b="0" dirty="0" smtClean="0">
                <a:latin typeface="+mn-lt"/>
              </a:rPr>
              <a:t>slajdu</a:t>
            </a:r>
            <a:endParaRPr lang="pl-PL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90742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80000" y="1980000"/>
            <a:ext cx="7113600" cy="4230000"/>
          </a:xfrm>
          <a:prstGeom prst="rect">
            <a:avLst/>
          </a:prstGeom>
          <a:noFill/>
        </p:spPr>
        <p:txBody>
          <a:bodyPr vert="horz" lIns="91431" tIns="45717" rIns="91431" bIns="45717" rtlCol="0">
            <a:normAutofit/>
          </a:bodyPr>
          <a:lstStyle/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79" y="6357822"/>
            <a:ext cx="2133971" cy="365210"/>
          </a:xfrm>
          <a:prstGeom prst="rect">
            <a:avLst/>
          </a:prstGeom>
        </p:spPr>
        <p:txBody>
          <a:bodyPr vert="horz" lIns="91431" tIns="45717" rIns="91431" bIns="45717" rtlCol="0" anchor="ctr"/>
          <a:lstStyle>
            <a:lvl1pPr algn="l">
              <a:defRPr sz="1200">
                <a:solidFill>
                  <a:srgbClr val="808285"/>
                </a:solidFill>
              </a:defRPr>
            </a:lvl1pPr>
          </a:lstStyle>
          <a:p>
            <a:fld id="{78682ED9-3191-4374-A414-4179BC9DFF8C}" type="datetime1">
              <a:rPr lang="pl-PL" smtClean="0"/>
              <a:t>2014-02-06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745" y="6357822"/>
            <a:ext cx="2896103" cy="365210"/>
          </a:xfrm>
          <a:prstGeom prst="rect">
            <a:avLst/>
          </a:prstGeom>
        </p:spPr>
        <p:txBody>
          <a:bodyPr vert="horz" lIns="91431" tIns="45717" rIns="91431" bIns="4571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4340" y="6357822"/>
            <a:ext cx="2133971" cy="365210"/>
          </a:xfrm>
          <a:prstGeom prst="rect">
            <a:avLst/>
          </a:prstGeom>
        </p:spPr>
        <p:txBody>
          <a:bodyPr vert="horz" lIns="91431" tIns="45717" rIns="91431" bIns="4571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4E41A-66FF-4AB2-8B89-6C45467D7F6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3256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889" r:id="rId2"/>
    <p:sldLayoutId id="2147483891" r:id="rId3"/>
    <p:sldLayoutId id="2147483902" r:id="rId4"/>
    <p:sldLayoutId id="2147483890" r:id="rId5"/>
    <p:sldLayoutId id="2147483905" r:id="rId6"/>
    <p:sldLayoutId id="2147483903" r:id="rId7"/>
    <p:sldLayoutId id="2147483892" r:id="rId8"/>
    <p:sldLayoutId id="2147483893" r:id="rId9"/>
    <p:sldLayoutId id="2147483894" r:id="rId10"/>
    <p:sldLayoutId id="2147483895" r:id="rId11"/>
    <p:sldLayoutId id="2147483896" r:id="rId12"/>
    <p:sldLayoutId id="2147483897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marL="0" indent="0" algn="l" defTabSz="914307" rtl="0" eaLnBrk="1" latinLnBrk="0" hangingPunct="1">
        <a:spcBef>
          <a:spcPct val="0"/>
        </a:spcBef>
        <a:buNone/>
        <a:tabLst>
          <a:tab pos="2066925" algn="l"/>
        </a:tabLst>
        <a:defRPr sz="3800" b="1" kern="1200" baseline="0">
          <a:solidFill>
            <a:srgbClr val="808285"/>
          </a:solidFill>
          <a:latin typeface="+mj-lt"/>
          <a:ea typeface="+mj-ea"/>
          <a:cs typeface="+mj-cs"/>
        </a:defRPr>
      </a:lvl1pPr>
    </p:titleStyle>
    <p:bodyStyle>
      <a:lvl1pPr marL="342864" indent="-342864" algn="l" defTabSz="914307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rgbClr val="808285"/>
          </a:solidFill>
          <a:latin typeface="+mn-lt"/>
          <a:ea typeface="+mn-ea"/>
          <a:cs typeface="+mn-cs"/>
        </a:defRPr>
      </a:lvl1pPr>
      <a:lvl2pPr marL="742874" indent="-285723" algn="l" defTabSz="91430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808285"/>
          </a:solidFill>
          <a:latin typeface="+mn-lt"/>
          <a:ea typeface="+mn-ea"/>
          <a:cs typeface="+mn-cs"/>
        </a:defRPr>
      </a:lvl2pPr>
      <a:lvl3pPr marL="1142884" indent="-228577" algn="l" defTabSz="91430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808285"/>
          </a:solidFill>
          <a:latin typeface="+mn-lt"/>
          <a:ea typeface="+mn-ea"/>
          <a:cs typeface="+mn-cs"/>
        </a:defRPr>
      </a:lvl3pPr>
      <a:lvl4pPr marL="1600040" indent="-228577" algn="l" defTabSz="91430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808285"/>
          </a:solidFill>
          <a:latin typeface="+mn-lt"/>
          <a:ea typeface="+mn-ea"/>
          <a:cs typeface="+mn-cs"/>
        </a:defRPr>
      </a:lvl4pPr>
      <a:lvl5pPr marL="2057195" indent="-228577" algn="l" defTabSz="91430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808285"/>
          </a:solidFill>
          <a:latin typeface="+mn-lt"/>
          <a:ea typeface="+mn-ea"/>
          <a:cs typeface="+mn-cs"/>
        </a:defRPr>
      </a:lvl5pPr>
      <a:lvl6pPr marL="2514347" indent="-228577" algn="l" defTabSz="91430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3" indent="-228577" algn="l" defTabSz="91430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7" indent="-228577" algn="l" defTabSz="91430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3" indent="-228577" algn="l" defTabSz="91430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6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7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3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7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3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4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4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19.xml"/><Relationship Id="rId4" Type="http://schemas.openxmlformats.org/officeDocument/2006/relationships/chart" Target="../charts/char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33.xml"/><Relationship Id="rId4" Type="http://schemas.openxmlformats.org/officeDocument/2006/relationships/chart" Target="../charts/chart3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3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8.xml"/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0.xml"/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TAJEMNICZY KLIENT</a:t>
            </a:r>
            <a:br>
              <a:rPr lang="pl-PL" dirty="0"/>
            </a:br>
            <a:r>
              <a:rPr lang="pl-PL" dirty="0" smtClean="0"/>
              <a:t>URZĄD DZIELNICY WOLA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484562" y="5229994"/>
            <a:ext cx="5759326" cy="612000"/>
          </a:xfrm>
        </p:spPr>
        <p:txBody>
          <a:bodyPr>
            <a:noAutofit/>
          </a:bodyPr>
          <a:lstStyle/>
          <a:p>
            <a:r>
              <a:rPr lang="pl-PL" sz="1800" b="1" dirty="0" smtClean="0">
                <a:solidFill>
                  <a:srgbClr val="808285"/>
                </a:solidFill>
              </a:rPr>
              <a:t>RAPORT DLA</a:t>
            </a:r>
            <a:br>
              <a:rPr lang="pl-PL" sz="1800" b="1" dirty="0" smtClean="0">
                <a:solidFill>
                  <a:srgbClr val="808285"/>
                </a:solidFill>
              </a:rPr>
            </a:br>
            <a:r>
              <a:rPr lang="pl-PL" sz="1800" b="1" dirty="0" smtClean="0">
                <a:solidFill>
                  <a:srgbClr val="808285"/>
                </a:solidFill>
              </a:rPr>
              <a:t>URZĘDU M.ST. WARSZAWY</a:t>
            </a:r>
            <a:endParaRPr lang="pl-PL" sz="1800" b="1" dirty="0">
              <a:solidFill>
                <a:srgbClr val="808285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109917" y="6357822"/>
            <a:ext cx="2133971" cy="365210"/>
          </a:xfrm>
        </p:spPr>
        <p:txBody>
          <a:bodyPr/>
          <a:lstStyle/>
          <a:p>
            <a:r>
              <a:rPr lang="pl-PL" b="1" dirty="0" smtClean="0">
                <a:solidFill>
                  <a:srgbClr val="808285"/>
                </a:solidFill>
              </a:rPr>
              <a:t>Warszawa, Grudzień 2013</a:t>
            </a:r>
            <a:endParaRPr lang="pl-PL" b="1" dirty="0">
              <a:solidFill>
                <a:srgbClr val="80828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40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/>
          <p:cNvGrpSpPr/>
          <p:nvPr/>
        </p:nvGrpSpPr>
        <p:grpSpPr>
          <a:xfrm>
            <a:off x="767594" y="2061642"/>
            <a:ext cx="7610400" cy="1054218"/>
            <a:chOff x="757332" y="5363944"/>
            <a:chExt cx="7610400" cy="1054218"/>
          </a:xfrm>
        </p:grpSpPr>
        <p:graphicFrame>
          <p:nvGraphicFramePr>
            <p:cNvPr id="15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70919995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" name="Prostokąt 2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10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Urząd Dzielnicy Wola</a:t>
            </a:r>
            <a:r>
              <a:rPr lang="pl-PL" sz="4200" b="1" dirty="0" smtClean="0"/>
              <a:t/>
            </a:r>
            <a:br>
              <a:rPr lang="pl-PL" sz="4200" b="1" dirty="0" smtClean="0"/>
            </a:br>
            <a:r>
              <a:rPr lang="pl-PL" sz="2800" b="1" dirty="0" smtClean="0">
                <a:solidFill>
                  <a:schemeClr val="accent5"/>
                </a:solidFill>
              </a:rPr>
              <a:t>Otoczenie: Wygląd Urzędu (4)</a:t>
            </a:r>
            <a:endParaRPr lang="pl-PL" sz="2800" b="1" dirty="0">
              <a:solidFill>
                <a:schemeClr val="accent5"/>
              </a:solidFill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614469" y="1756771"/>
            <a:ext cx="3518511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/>
              <a:t>Gdzie znajdują się </a:t>
            </a:r>
            <a:r>
              <a:rPr lang="pl-PL" sz="1200" b="1" u="sng" dirty="0"/>
              <a:t>formularze / wnioski</a:t>
            </a:r>
            <a:r>
              <a:rPr lang="pl-PL" sz="1200" b="1" dirty="0"/>
              <a:t>?</a:t>
            </a:r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9396423"/>
              </p:ext>
            </p:extLst>
          </p:nvPr>
        </p:nvGraphicFramePr>
        <p:xfrm>
          <a:off x="614469" y="2422082"/>
          <a:ext cx="7557812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3584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11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Urząd Dzielnicy Wola</a:t>
            </a:r>
            <a:br>
              <a:rPr lang="pl-PL" b="1" dirty="0" smtClean="0"/>
            </a:br>
            <a:r>
              <a:rPr lang="pl-PL" sz="2800" b="1" dirty="0" smtClean="0">
                <a:solidFill>
                  <a:schemeClr val="accent5"/>
                </a:solidFill>
              </a:rPr>
              <a:t>Otoczenie: Wygląd Urzędu (5)</a:t>
            </a:r>
            <a:endParaRPr lang="pl-PL" sz="2800" b="1" dirty="0">
              <a:solidFill>
                <a:schemeClr val="accent5"/>
              </a:solidFill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614469" y="4179858"/>
            <a:ext cx="7558726" cy="27700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49" tIns="45725" rIns="91449" bIns="45725">
            <a:spAutoFit/>
          </a:bodyPr>
          <a:lstStyle/>
          <a:p>
            <a:r>
              <a:rPr lang="pl-PL" sz="1200" b="1" dirty="0"/>
              <a:t>Czy </a:t>
            </a:r>
            <a:r>
              <a:rPr lang="pl-PL" sz="1200" b="1" u="sng" dirty="0"/>
              <a:t>formularze / wnioski </a:t>
            </a:r>
            <a:r>
              <a:rPr lang="pl-PL" sz="1200" b="1" dirty="0"/>
              <a:t>na terenie urzędu są w miejscu, w którym łatwo je zauważyć</a:t>
            </a:r>
            <a:r>
              <a:rPr lang="pl-PL" sz="1200" b="1" dirty="0" smtClean="0"/>
              <a:t>?</a:t>
            </a:r>
            <a:endParaRPr lang="pl-PL" sz="1200" b="1" dirty="0"/>
          </a:p>
        </p:txBody>
      </p:sp>
      <p:graphicFrame>
        <p:nvGraphicFramePr>
          <p:cNvPr id="1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1071093"/>
              </p:ext>
            </p:extLst>
          </p:nvPr>
        </p:nvGraphicFramePr>
        <p:xfrm>
          <a:off x="614469" y="2142330"/>
          <a:ext cx="7705475" cy="2151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3967801"/>
              </p:ext>
            </p:extLst>
          </p:nvPr>
        </p:nvGraphicFramePr>
        <p:xfrm>
          <a:off x="614469" y="4652595"/>
          <a:ext cx="7705475" cy="2151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14469" y="1756771"/>
            <a:ext cx="7990773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/>
              <a:t>Czy </a:t>
            </a:r>
            <a:r>
              <a:rPr lang="pl-PL" sz="1200" b="1" u="sng" dirty="0"/>
              <a:t>formularze / wnioski</a:t>
            </a:r>
            <a:r>
              <a:rPr lang="pl-PL" sz="1200" b="1" dirty="0"/>
              <a:t>, które są na terenie urzędu są </a:t>
            </a:r>
            <a:r>
              <a:rPr lang="pl-PL" sz="1200" b="1" dirty="0" smtClean="0"/>
              <a:t>uporządkowane?</a:t>
            </a:r>
            <a:endParaRPr lang="pl-PL" sz="1200" b="1" dirty="0"/>
          </a:p>
        </p:txBody>
      </p:sp>
    </p:spTree>
    <p:extLst>
      <p:ext uri="{BB962C8B-B14F-4D97-AF65-F5344CB8AC3E}">
        <p14:creationId xmlns:p14="http://schemas.microsoft.com/office/powerpoint/2010/main" val="86405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/>
          <p:cNvGrpSpPr/>
          <p:nvPr/>
        </p:nvGrpSpPr>
        <p:grpSpPr>
          <a:xfrm>
            <a:off x="767594" y="2061642"/>
            <a:ext cx="7610400" cy="1054218"/>
            <a:chOff x="757332" y="5363944"/>
            <a:chExt cx="7610400" cy="1054218"/>
          </a:xfrm>
        </p:grpSpPr>
        <p:graphicFrame>
          <p:nvGraphicFramePr>
            <p:cNvPr id="15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45054761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" name="Prostokąt 2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12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Urząd Dzielnicy Wola</a:t>
            </a:r>
            <a:br>
              <a:rPr lang="pl-PL" b="1" dirty="0" smtClean="0"/>
            </a:br>
            <a:r>
              <a:rPr lang="pl-PL" sz="2800" b="1" dirty="0" smtClean="0">
                <a:solidFill>
                  <a:schemeClr val="accent5"/>
                </a:solidFill>
              </a:rPr>
              <a:t>Otoczenie: Wygląd Urzędu (6)</a:t>
            </a:r>
            <a:endParaRPr lang="pl-PL" sz="2800" b="1" dirty="0">
              <a:solidFill>
                <a:schemeClr val="accent5"/>
              </a:solidFill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614469" y="1756771"/>
            <a:ext cx="4678405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/>
              <a:t>Gdzie znajdują się wzory wypełnionych </a:t>
            </a:r>
            <a:r>
              <a:rPr lang="pl-PL" sz="1200" b="1" u="sng" dirty="0"/>
              <a:t>formularzy / wniosków</a:t>
            </a:r>
            <a:r>
              <a:rPr lang="pl-PL" sz="1200" b="1" dirty="0"/>
              <a:t>?</a:t>
            </a:r>
            <a:endParaRPr lang="en-GB" sz="1200" b="1" dirty="0"/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4034632"/>
              </p:ext>
            </p:extLst>
          </p:nvPr>
        </p:nvGraphicFramePr>
        <p:xfrm>
          <a:off x="614469" y="2422082"/>
          <a:ext cx="7557812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8339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13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Urząd Dzielnicy Wola</a:t>
            </a:r>
            <a:r>
              <a:rPr lang="pl-PL" sz="4200" b="1" dirty="0" smtClean="0"/>
              <a:t/>
            </a:r>
            <a:br>
              <a:rPr lang="pl-PL" sz="4200" b="1" dirty="0" smtClean="0"/>
            </a:br>
            <a:r>
              <a:rPr lang="pl-PL" sz="2800" b="1" dirty="0" smtClean="0">
                <a:solidFill>
                  <a:schemeClr val="accent5"/>
                </a:solidFill>
              </a:rPr>
              <a:t>Otoczenie: Wygląd Urzędu (7)</a:t>
            </a:r>
            <a:endParaRPr lang="pl-PL" sz="2800" b="1" dirty="0">
              <a:solidFill>
                <a:schemeClr val="accent5"/>
              </a:solidFill>
            </a:endParaRPr>
          </a:p>
        </p:txBody>
      </p:sp>
      <p:graphicFrame>
        <p:nvGraphicFramePr>
          <p:cNvPr id="18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3260911"/>
              </p:ext>
            </p:extLst>
          </p:nvPr>
        </p:nvGraphicFramePr>
        <p:xfrm>
          <a:off x="2916611" y="1506405"/>
          <a:ext cx="4793756" cy="496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pole tekstowe 6"/>
          <p:cNvSpPr txBox="1">
            <a:spLocks noChangeArrowheads="1"/>
          </p:cNvSpPr>
          <p:nvPr/>
        </p:nvSpPr>
        <p:spPr bwMode="auto">
          <a:xfrm>
            <a:off x="7732325" y="1701602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0" name="pole tekstowe 6"/>
          <p:cNvSpPr txBox="1">
            <a:spLocks noChangeArrowheads="1"/>
          </p:cNvSpPr>
          <p:nvPr/>
        </p:nvSpPr>
        <p:spPr bwMode="auto">
          <a:xfrm>
            <a:off x="7732325" y="2637706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31" name="pole tekstowe 6"/>
          <p:cNvSpPr txBox="1">
            <a:spLocks noChangeArrowheads="1"/>
          </p:cNvSpPr>
          <p:nvPr/>
        </p:nvSpPr>
        <p:spPr bwMode="auto">
          <a:xfrm>
            <a:off x="7732325" y="3592149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 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32" name="pole tekstowe 6"/>
          <p:cNvSpPr txBox="1">
            <a:spLocks noChangeArrowheads="1"/>
          </p:cNvSpPr>
          <p:nvPr/>
        </p:nvSpPr>
        <p:spPr bwMode="auto">
          <a:xfrm>
            <a:off x="7732325" y="4528253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33" name="pole tekstowe 6"/>
          <p:cNvSpPr txBox="1">
            <a:spLocks noChangeArrowheads="1"/>
          </p:cNvSpPr>
          <p:nvPr/>
        </p:nvSpPr>
        <p:spPr bwMode="auto">
          <a:xfrm>
            <a:off x="7732325" y="5464357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cxnSp>
        <p:nvCxnSpPr>
          <p:cNvPr id="34" name="Łącznik prosty 15"/>
          <p:cNvCxnSpPr/>
          <p:nvPr/>
        </p:nvCxnSpPr>
        <p:spPr>
          <a:xfrm flipH="1">
            <a:off x="396330" y="2493690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5" name="Łącznik prosty 18"/>
          <p:cNvCxnSpPr/>
          <p:nvPr/>
        </p:nvCxnSpPr>
        <p:spPr>
          <a:xfrm flipH="1">
            <a:off x="396330" y="3453797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6" name="Łącznik prosty 19"/>
          <p:cNvCxnSpPr/>
          <p:nvPr/>
        </p:nvCxnSpPr>
        <p:spPr>
          <a:xfrm flipH="1">
            <a:off x="396330" y="4413904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7" name="Łącznik prosty 20"/>
          <p:cNvCxnSpPr/>
          <p:nvPr/>
        </p:nvCxnSpPr>
        <p:spPr>
          <a:xfrm flipH="1">
            <a:off x="396330" y="5374010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aphicFrame>
        <p:nvGraphicFramePr>
          <p:cNvPr id="38" name="Tabela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0029316"/>
              </p:ext>
            </p:extLst>
          </p:nvPr>
        </p:nvGraphicFramePr>
        <p:xfrm>
          <a:off x="108298" y="1666058"/>
          <a:ext cx="2808000" cy="460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000"/>
              </a:tblGrid>
              <a:tr h="9216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odległość blatów  stolików od wzorów wypełnionych formularzy/  wniosków na tablicach w skoroszytach jest odpowiednia?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216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liczba blatów  stolików do pisania formularzy  wniosków jest wystarczająca?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216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liczba miejsc siedzących dla oczekujących jest wystarczająca?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216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działa system numerkowy?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216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któryś z pracowników podszedł i zaoferował pomoc?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687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 badania</a:t>
            </a:r>
          </a:p>
        </p:txBody>
      </p:sp>
      <p:grpSp>
        <p:nvGrpSpPr>
          <p:cNvPr id="7" name="Grupa 6"/>
          <p:cNvGrpSpPr/>
          <p:nvPr/>
        </p:nvGrpSpPr>
        <p:grpSpPr>
          <a:xfrm>
            <a:off x="0" y="3605014"/>
            <a:ext cx="8382794" cy="2705100"/>
            <a:chOff x="0" y="3605014"/>
            <a:chExt cx="8382794" cy="2705100"/>
          </a:xfrm>
        </p:grpSpPr>
        <p:sp>
          <p:nvSpPr>
            <p:cNvPr id="5" name="Prostokąt 4"/>
            <p:cNvSpPr/>
            <p:nvPr/>
          </p:nvSpPr>
          <p:spPr>
            <a:xfrm>
              <a:off x="0" y="5302042"/>
              <a:ext cx="2628578" cy="3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794" y="3605014"/>
              <a:ext cx="7620000" cy="270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Tytuł 1"/>
          <p:cNvSpPr txBox="1">
            <a:spLocks/>
          </p:cNvSpPr>
          <p:nvPr/>
        </p:nvSpPr>
        <p:spPr>
          <a:xfrm>
            <a:off x="1692474" y="1413570"/>
            <a:ext cx="6845250" cy="1938454"/>
          </a:xfrm>
          <a:prstGeom prst="rect">
            <a:avLst/>
          </a:prstGeom>
        </p:spPr>
        <p:txBody>
          <a:bodyPr lIns="0" tIns="0" rIns="0" bIns="122400" anchor="b" anchorCtr="0"/>
          <a:lstStyle>
            <a:lvl1pPr marL="0" indent="0" algn="l" defTabSz="914307" rtl="0" eaLnBrk="1" latinLnBrk="0" hangingPunct="1">
              <a:spcBef>
                <a:spcPct val="0"/>
              </a:spcBef>
              <a:buNone/>
              <a:tabLst>
                <a:tab pos="2066925" algn="l"/>
              </a:tabLst>
              <a:defRPr sz="3800" b="1" kern="1200" cap="all" baseline="0">
                <a:solidFill>
                  <a:srgbClr val="80828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l-PL" dirty="0"/>
              <a:t>wygląd Zewnętrzny urzędnika i jego stanowisko </a:t>
            </a:r>
            <a:r>
              <a:rPr lang="pl-PL" dirty="0" smtClean="0"/>
              <a:t>pracy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7766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15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Wola</a:t>
            </a:r>
            <a:br>
              <a:rPr lang="pl-PL" sz="4200" b="1" dirty="0" smtClean="0"/>
            </a:br>
            <a:r>
              <a:rPr lang="pl-PL" sz="3100" b="1" dirty="0" smtClean="0">
                <a:solidFill>
                  <a:schemeClr val="accent5"/>
                </a:solidFill>
              </a:rPr>
              <a:t>Wygląd zewnętrzny urzędnika i jego stanowisko pracy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graphicFrame>
        <p:nvGraphicFramePr>
          <p:cNvPr id="18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5257319"/>
              </p:ext>
            </p:extLst>
          </p:nvPr>
        </p:nvGraphicFramePr>
        <p:xfrm>
          <a:off x="2916611" y="1341562"/>
          <a:ext cx="4793756" cy="439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pole tekstowe 6"/>
          <p:cNvSpPr txBox="1">
            <a:spLocks noChangeArrowheads="1"/>
          </p:cNvSpPr>
          <p:nvPr/>
        </p:nvSpPr>
        <p:spPr bwMode="auto">
          <a:xfrm>
            <a:off x="7732325" y="1479707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1" name="pole tekstowe 6"/>
          <p:cNvSpPr txBox="1">
            <a:spLocks noChangeArrowheads="1"/>
          </p:cNvSpPr>
          <p:nvPr/>
        </p:nvSpPr>
        <p:spPr bwMode="auto">
          <a:xfrm>
            <a:off x="7732325" y="2308897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2" name="pole tekstowe 6"/>
          <p:cNvSpPr txBox="1">
            <a:spLocks noChangeArrowheads="1"/>
          </p:cNvSpPr>
          <p:nvPr/>
        </p:nvSpPr>
        <p:spPr bwMode="auto">
          <a:xfrm>
            <a:off x="7732325" y="3141762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3" name="pole tekstowe 6"/>
          <p:cNvSpPr txBox="1">
            <a:spLocks noChangeArrowheads="1"/>
          </p:cNvSpPr>
          <p:nvPr/>
        </p:nvSpPr>
        <p:spPr bwMode="auto">
          <a:xfrm>
            <a:off x="7732325" y="3952189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 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4" name="pole tekstowe 6"/>
          <p:cNvSpPr txBox="1">
            <a:spLocks noChangeArrowheads="1"/>
          </p:cNvSpPr>
          <p:nvPr/>
        </p:nvSpPr>
        <p:spPr bwMode="auto">
          <a:xfrm>
            <a:off x="7732325" y="4816285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5" name="pole tekstowe 6"/>
          <p:cNvSpPr txBox="1">
            <a:spLocks noChangeArrowheads="1"/>
          </p:cNvSpPr>
          <p:nvPr/>
        </p:nvSpPr>
        <p:spPr bwMode="auto">
          <a:xfrm>
            <a:off x="7732325" y="5680381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15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17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cxnSp>
        <p:nvCxnSpPr>
          <p:cNvPr id="26" name="Łącznik prosty 15"/>
          <p:cNvCxnSpPr/>
          <p:nvPr/>
        </p:nvCxnSpPr>
        <p:spPr>
          <a:xfrm flipH="1">
            <a:off x="396330" y="2227120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7" name="Łącznik prosty 18"/>
          <p:cNvCxnSpPr/>
          <p:nvPr/>
        </p:nvCxnSpPr>
        <p:spPr>
          <a:xfrm flipH="1">
            <a:off x="396330" y="3069754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8" name="Łącznik prosty 19"/>
          <p:cNvCxnSpPr/>
          <p:nvPr/>
        </p:nvCxnSpPr>
        <p:spPr>
          <a:xfrm flipH="1">
            <a:off x="396330" y="4725938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309526"/>
              </p:ext>
            </p:extLst>
          </p:nvPr>
        </p:nvGraphicFramePr>
        <p:xfrm>
          <a:off x="108298" y="1393295"/>
          <a:ext cx="2808000" cy="507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000"/>
              </a:tblGrid>
              <a:tr h="828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urzędnik jest ubrany „na służbowo”?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na biurku urzędnika jest porządek?</a:t>
                      </a:r>
                      <a:endParaRPr lang="pl-PL" sz="1200" b="1" kern="1200" dirty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na biurku są naczynia?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na biurku urzędnika znajdują się tylko przedmioty związane z pracą?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ma identyfikator z imieniem  i nazwiskiem?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6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Gdzie umieszczony był identyfikator?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0" name="Łącznik prosty 19"/>
          <p:cNvCxnSpPr/>
          <p:nvPr/>
        </p:nvCxnSpPr>
        <p:spPr>
          <a:xfrm flipH="1">
            <a:off x="396330" y="3861842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7" name="AutoShape 8"/>
          <p:cNvSpPr>
            <a:spLocks noChangeArrowheads="1"/>
          </p:cNvSpPr>
          <p:nvPr/>
        </p:nvSpPr>
        <p:spPr bwMode="auto">
          <a:xfrm>
            <a:off x="1872578" y="5374010"/>
            <a:ext cx="756000" cy="4320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lIns="90009" tIns="46805" rIns="414041" bIns="46805" anchor="ctr">
            <a:spAutoFit/>
          </a:bodyPr>
          <a:lstStyle/>
          <a:p>
            <a:pPr algn="ctr">
              <a:lnSpc>
                <a:spcPct val="90000"/>
              </a:lnSpc>
            </a:pPr>
            <a:endParaRPr lang="pl-PL" sz="1000">
              <a:solidFill>
                <a:srgbClr val="5090CD"/>
              </a:solidFill>
              <a:latin typeface="Verdana" pitchFamily="34" charset="0"/>
            </a:endParaRPr>
          </a:p>
        </p:txBody>
      </p:sp>
      <p:graphicFrame>
        <p:nvGraphicFramePr>
          <p:cNvPr id="2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5222248"/>
              </p:ext>
            </p:extLst>
          </p:nvPr>
        </p:nvGraphicFramePr>
        <p:xfrm>
          <a:off x="2915167" y="5658644"/>
          <a:ext cx="4795200" cy="12963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9890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 badania</a:t>
            </a:r>
          </a:p>
        </p:txBody>
      </p:sp>
      <p:grpSp>
        <p:nvGrpSpPr>
          <p:cNvPr id="7" name="Grupa 6"/>
          <p:cNvGrpSpPr/>
          <p:nvPr/>
        </p:nvGrpSpPr>
        <p:grpSpPr>
          <a:xfrm>
            <a:off x="0" y="3605014"/>
            <a:ext cx="8382794" cy="2705100"/>
            <a:chOff x="0" y="3605014"/>
            <a:chExt cx="8382794" cy="2705100"/>
          </a:xfrm>
        </p:grpSpPr>
        <p:sp>
          <p:nvSpPr>
            <p:cNvPr id="5" name="Prostokąt 4"/>
            <p:cNvSpPr/>
            <p:nvPr/>
          </p:nvSpPr>
          <p:spPr>
            <a:xfrm>
              <a:off x="0" y="5302042"/>
              <a:ext cx="2628578" cy="3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794" y="3605014"/>
              <a:ext cx="7620000" cy="270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ytuł 1"/>
          <p:cNvSpPr txBox="1">
            <a:spLocks/>
          </p:cNvSpPr>
          <p:nvPr/>
        </p:nvSpPr>
        <p:spPr>
          <a:xfrm>
            <a:off x="3132634" y="1413570"/>
            <a:ext cx="5405090" cy="1938454"/>
          </a:xfrm>
          <a:prstGeom prst="rect">
            <a:avLst/>
          </a:prstGeom>
        </p:spPr>
        <p:txBody>
          <a:bodyPr lIns="0" tIns="0" rIns="0" bIns="122400" anchor="b" anchorCtr="0"/>
          <a:lstStyle>
            <a:lvl1pPr marL="0" indent="0" algn="l" defTabSz="914307" rtl="0" eaLnBrk="1" latinLnBrk="0" hangingPunct="1">
              <a:spcBef>
                <a:spcPct val="0"/>
              </a:spcBef>
              <a:buNone/>
              <a:tabLst>
                <a:tab pos="2066925" algn="l"/>
              </a:tabLst>
              <a:defRPr sz="3800" b="1" kern="1200" cap="all" baseline="0">
                <a:solidFill>
                  <a:srgbClr val="80828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l-PL" dirty="0"/>
              <a:t>Zachowanie urzędnika wobec interesanta</a:t>
            </a:r>
          </a:p>
        </p:txBody>
      </p:sp>
    </p:spTree>
    <p:extLst>
      <p:ext uri="{BB962C8B-B14F-4D97-AF65-F5344CB8AC3E}">
        <p14:creationId xmlns:p14="http://schemas.microsoft.com/office/powerpoint/2010/main" val="147766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a 16"/>
          <p:cNvGrpSpPr/>
          <p:nvPr/>
        </p:nvGrpSpPr>
        <p:grpSpPr>
          <a:xfrm>
            <a:off x="4140746" y="2061642"/>
            <a:ext cx="4525280" cy="1054218"/>
            <a:chOff x="757332" y="5363944"/>
            <a:chExt cx="7610400" cy="1054218"/>
          </a:xfrm>
        </p:grpSpPr>
        <p:graphicFrame>
          <p:nvGraphicFramePr>
            <p:cNvPr id="20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03539187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3" name="Prostokąt 22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17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Wola</a:t>
            </a:r>
            <a:br>
              <a:rPr lang="pl-PL" sz="4200" b="1" dirty="0" smtClean="0"/>
            </a:br>
            <a:r>
              <a:rPr lang="pl-PL" sz="3100" b="1" dirty="0">
                <a:solidFill>
                  <a:schemeClr val="accent5"/>
                </a:solidFill>
              </a:rPr>
              <a:t>Zachowanie urzędnika wobec </a:t>
            </a:r>
            <a:r>
              <a:rPr lang="pl-PL" sz="3100" b="1" dirty="0" smtClean="0">
                <a:solidFill>
                  <a:schemeClr val="accent5"/>
                </a:solidFill>
              </a:rPr>
              <a:t>interesanta (1)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4572794" y="1631325"/>
            <a:ext cx="3332741" cy="277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/>
          <a:lstStyle>
            <a:defPPr>
              <a:defRPr lang="pl-PL"/>
            </a:defPPr>
            <a:lvl1pPr>
              <a:defRPr sz="1200" b="1"/>
            </a:lvl1pPr>
          </a:lstStyle>
          <a:p>
            <a:r>
              <a:rPr lang="pl-PL" dirty="0"/>
              <a:t>Czy urzędnik przywitał Cię? </a:t>
            </a: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500858" y="1631325"/>
            <a:ext cx="4750413" cy="277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>
            <a:spAutoFit/>
          </a:bodyPr>
          <a:lstStyle/>
          <a:p>
            <a:r>
              <a:rPr lang="pl-PL" sz="1200" b="1" dirty="0"/>
              <a:t>Czy urzędnik podjął się obsługi sprawy? 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4950799"/>
              </p:ext>
            </p:extLst>
          </p:nvPr>
        </p:nvGraphicFramePr>
        <p:xfrm>
          <a:off x="4356770" y="2440202"/>
          <a:ext cx="1800000" cy="252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000"/>
              </a:tblGrid>
              <a:tr h="864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Tak, powiedział „dzień dobry” lub „w czym mogę pomóc” w uprzejmy sposób</a:t>
                      </a:r>
                    </a:p>
                  </a:txBody>
                  <a:tcPr marL="6400" marR="6400" marT="6400" marB="0" anchor="ctr">
                    <a:noFill/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Tak, przywitał mnie uprzejmie, ale użył innych słów</a:t>
                      </a:r>
                    </a:p>
                  </a:txBody>
                  <a:tcPr marL="6400" marR="6400" marT="6400" marB="0" anchor="ctr">
                    <a:noFill/>
                  </a:tcPr>
                </a:tc>
              </a:tr>
              <a:tr h="864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Nie przywitał mnie </a:t>
                      </a: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/>
                      </a:r>
                      <a:b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</a:b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w </a:t>
                      </a:r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ogóle</a:t>
                      </a:r>
                    </a:p>
                  </a:txBody>
                  <a:tcPr marL="6400" marR="6400" marT="6400" marB="0" anchor="ctr">
                    <a:noFill/>
                  </a:tcPr>
                </a:tc>
              </a:tr>
            </a:tbl>
          </a:graphicData>
        </a:graphic>
      </p:graphicFrame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500858" y="3933850"/>
            <a:ext cx="3561381" cy="45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>
            <a:spAutoFit/>
          </a:bodyPr>
          <a:lstStyle>
            <a:defPPr>
              <a:defRPr lang="pl-PL"/>
            </a:defPPr>
            <a:lvl1pPr>
              <a:defRPr sz="1200" b="1"/>
            </a:lvl1pPr>
          </a:lstStyle>
          <a:p>
            <a:r>
              <a:rPr lang="pl-PL" dirty="0"/>
              <a:t>Czy urzędnik rozpoczął obsługę sprawy od razu? </a:t>
            </a:r>
          </a:p>
        </p:txBody>
      </p:sp>
      <p:graphicFrame>
        <p:nvGraphicFramePr>
          <p:cNvPr id="2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4742934"/>
              </p:ext>
            </p:extLst>
          </p:nvPr>
        </p:nvGraphicFramePr>
        <p:xfrm>
          <a:off x="324322" y="2022944"/>
          <a:ext cx="3985317" cy="1880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3438070"/>
              </p:ext>
            </p:extLst>
          </p:nvPr>
        </p:nvGraphicFramePr>
        <p:xfrm>
          <a:off x="324322" y="4331704"/>
          <a:ext cx="3985317" cy="2194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9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2836934"/>
              </p:ext>
            </p:extLst>
          </p:nvPr>
        </p:nvGraphicFramePr>
        <p:xfrm>
          <a:off x="5148658" y="2494735"/>
          <a:ext cx="43200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34679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18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Wola</a:t>
            </a:r>
            <a:br>
              <a:rPr lang="pl-PL" sz="4200" b="1" dirty="0" smtClean="0"/>
            </a:br>
            <a:r>
              <a:rPr lang="pl-PL" sz="3100" b="1" dirty="0" smtClean="0">
                <a:solidFill>
                  <a:schemeClr val="accent5"/>
                </a:solidFill>
              </a:rPr>
              <a:t>Zachowanie urzędnika wobec interesanta (2)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graphicFrame>
        <p:nvGraphicFramePr>
          <p:cNvPr id="18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4614928"/>
              </p:ext>
            </p:extLst>
          </p:nvPr>
        </p:nvGraphicFramePr>
        <p:xfrm>
          <a:off x="2916611" y="1506405"/>
          <a:ext cx="4793756" cy="496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pole tekstowe 6"/>
          <p:cNvSpPr txBox="1">
            <a:spLocks noChangeArrowheads="1"/>
          </p:cNvSpPr>
          <p:nvPr/>
        </p:nvSpPr>
        <p:spPr bwMode="auto">
          <a:xfrm>
            <a:off x="7732325" y="1644550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1" name="pole tekstowe 6"/>
          <p:cNvSpPr txBox="1">
            <a:spLocks noChangeArrowheads="1"/>
          </p:cNvSpPr>
          <p:nvPr/>
        </p:nvSpPr>
        <p:spPr bwMode="auto">
          <a:xfrm>
            <a:off x="7732325" y="2422234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2" name="pole tekstowe 6"/>
          <p:cNvSpPr txBox="1">
            <a:spLocks noChangeArrowheads="1"/>
          </p:cNvSpPr>
          <p:nvPr/>
        </p:nvSpPr>
        <p:spPr bwMode="auto">
          <a:xfrm>
            <a:off x="7732325" y="3214322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3" name="pole tekstowe 6"/>
          <p:cNvSpPr txBox="1">
            <a:spLocks noChangeArrowheads="1"/>
          </p:cNvSpPr>
          <p:nvPr/>
        </p:nvSpPr>
        <p:spPr bwMode="auto">
          <a:xfrm>
            <a:off x="7732325" y="4006410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 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4" name="pole tekstowe 6"/>
          <p:cNvSpPr txBox="1">
            <a:spLocks noChangeArrowheads="1"/>
          </p:cNvSpPr>
          <p:nvPr/>
        </p:nvSpPr>
        <p:spPr bwMode="auto">
          <a:xfrm>
            <a:off x="7732325" y="4798498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5" name="pole tekstowe 6"/>
          <p:cNvSpPr txBox="1">
            <a:spLocks noChangeArrowheads="1"/>
          </p:cNvSpPr>
          <p:nvPr/>
        </p:nvSpPr>
        <p:spPr bwMode="auto">
          <a:xfrm>
            <a:off x="7732325" y="5590586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cxnSp>
        <p:nvCxnSpPr>
          <p:cNvPr id="26" name="Łącznik prosty 15"/>
          <p:cNvCxnSpPr/>
          <p:nvPr/>
        </p:nvCxnSpPr>
        <p:spPr>
          <a:xfrm flipH="1">
            <a:off x="396330" y="2391963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7" name="Łącznik prosty 18"/>
          <p:cNvCxnSpPr/>
          <p:nvPr/>
        </p:nvCxnSpPr>
        <p:spPr>
          <a:xfrm flipH="1">
            <a:off x="396330" y="3142314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8" name="Łącznik prosty 19"/>
          <p:cNvCxnSpPr/>
          <p:nvPr/>
        </p:nvCxnSpPr>
        <p:spPr>
          <a:xfrm flipH="1">
            <a:off x="396330" y="4736925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9" name="Łącznik prosty 20"/>
          <p:cNvCxnSpPr/>
          <p:nvPr/>
        </p:nvCxnSpPr>
        <p:spPr>
          <a:xfrm flipH="1">
            <a:off x="396330" y="5518578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901216"/>
              </p:ext>
            </p:extLst>
          </p:nvPr>
        </p:nvGraphicFramePr>
        <p:xfrm>
          <a:off x="108298" y="1558138"/>
          <a:ext cx="2808000" cy="49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000"/>
              </a:tblGrid>
              <a:tr h="828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urzędnik podczas rozmowy starał się podtrzymywać kontakt wzrokowy z Tobą?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mówił wyraźnie?</a:t>
                      </a:r>
                      <a:endParaRPr lang="pl-PL" sz="1200" b="1" kern="1200" dirty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podczas rozmowy z Tobą urzędnik zajmował się prywatnymi sprawami? </a:t>
                      </a: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podczas rozmowy z Tobą urzędnik jadł posiłek / pił herbatę, kawę lub inny napój? </a:t>
                      </a: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okazywał zniecierpliwienie?</a:t>
                      </a: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uprzejmie Cię pożegnał?</a:t>
                      </a: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0" name="Łącznik prosty 19"/>
          <p:cNvCxnSpPr/>
          <p:nvPr/>
        </p:nvCxnSpPr>
        <p:spPr>
          <a:xfrm flipH="1">
            <a:off x="396330" y="3955271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053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 badania</a:t>
            </a:r>
          </a:p>
        </p:txBody>
      </p:sp>
      <p:grpSp>
        <p:nvGrpSpPr>
          <p:cNvPr id="7" name="Grupa 6"/>
          <p:cNvGrpSpPr/>
          <p:nvPr/>
        </p:nvGrpSpPr>
        <p:grpSpPr>
          <a:xfrm>
            <a:off x="0" y="3605014"/>
            <a:ext cx="8382794" cy="2705100"/>
            <a:chOff x="0" y="3605014"/>
            <a:chExt cx="8382794" cy="2705100"/>
          </a:xfrm>
        </p:grpSpPr>
        <p:sp>
          <p:nvSpPr>
            <p:cNvPr id="5" name="Prostokąt 4"/>
            <p:cNvSpPr/>
            <p:nvPr/>
          </p:nvSpPr>
          <p:spPr>
            <a:xfrm>
              <a:off x="0" y="5302042"/>
              <a:ext cx="2628578" cy="3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794" y="3605014"/>
              <a:ext cx="7620000" cy="270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ytuł 1"/>
          <p:cNvSpPr txBox="1">
            <a:spLocks/>
          </p:cNvSpPr>
          <p:nvPr/>
        </p:nvSpPr>
        <p:spPr>
          <a:xfrm>
            <a:off x="3132634" y="1413570"/>
            <a:ext cx="5405090" cy="1938454"/>
          </a:xfrm>
          <a:prstGeom prst="rect">
            <a:avLst/>
          </a:prstGeom>
        </p:spPr>
        <p:txBody>
          <a:bodyPr lIns="0" tIns="0" rIns="0" bIns="122400" anchor="b" anchorCtr="0"/>
          <a:lstStyle>
            <a:lvl1pPr marL="0" indent="0" algn="l" defTabSz="914307" rtl="0" eaLnBrk="1" latinLnBrk="0" hangingPunct="1">
              <a:spcBef>
                <a:spcPct val="0"/>
              </a:spcBef>
              <a:buNone/>
              <a:tabLst>
                <a:tab pos="2066925" algn="l"/>
              </a:tabLst>
              <a:defRPr sz="3800" b="1" kern="1200" cap="all" baseline="0">
                <a:solidFill>
                  <a:srgbClr val="80828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l-PL" dirty="0" smtClean="0"/>
              <a:t>Urzędnik: obsługa </a:t>
            </a:r>
            <a:r>
              <a:rPr lang="pl-PL" dirty="0"/>
              <a:t>przedstawionej </a:t>
            </a:r>
            <a:r>
              <a:rPr lang="pl-PL" dirty="0" smtClean="0"/>
              <a:t>sprawy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8212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Spis treści</a:t>
            </a:r>
            <a:endParaRPr lang="pl-PL" b="1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724026" y="1989633"/>
            <a:ext cx="7878543" cy="360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 dirty="0">
                <a:solidFill>
                  <a:schemeClr val="bg1"/>
                </a:solidFill>
                <a:cs typeface="Tahoma" pitchFamily="34" charset="0"/>
              </a:rPr>
              <a:t>METODOLOGIA BADANIA						   </a:t>
            </a:r>
            <a:r>
              <a:rPr lang="en-US" sz="1400" b="1" dirty="0">
                <a:solidFill>
                  <a:schemeClr val="bg1"/>
                </a:solidFill>
                <a:cs typeface="Tahoma" pitchFamily="34" charset="0"/>
              </a:rPr>
              <a:t>3</a:t>
            </a:r>
            <a:endParaRPr lang="pl-PL" sz="1400" b="1" dirty="0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724026" y="2925751"/>
            <a:ext cx="7878543" cy="360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 dirty="0">
                <a:solidFill>
                  <a:schemeClr val="bg1"/>
                </a:solidFill>
                <a:cs typeface="Tahoma" pitchFamily="34" charset="0"/>
              </a:rPr>
              <a:t>  Otoczenie - wygląd urzędu					 </a:t>
            </a:r>
            <a:r>
              <a:rPr lang="en-US" sz="1400" b="1" dirty="0">
                <a:solidFill>
                  <a:schemeClr val="bg1"/>
                </a:solidFill>
                <a:cs typeface="Tahoma" pitchFamily="34" charset="0"/>
              </a:rPr>
              <a:t>  </a:t>
            </a:r>
            <a:r>
              <a:rPr lang="pl-PL" sz="1400" b="1" dirty="0">
                <a:solidFill>
                  <a:schemeClr val="bg1"/>
                </a:solidFill>
                <a:cs typeface="Tahoma" pitchFamily="34" charset="0"/>
              </a:rPr>
              <a:t> </a:t>
            </a:r>
            <a:r>
              <a:rPr lang="en-US" sz="1400" b="1" dirty="0">
                <a:solidFill>
                  <a:schemeClr val="bg1"/>
                </a:solidFill>
                <a:cs typeface="Tahoma" pitchFamily="34" charset="0"/>
              </a:rPr>
              <a:t>6</a:t>
            </a:r>
            <a:endParaRPr lang="pl-PL" sz="1400" b="1" dirty="0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724026" y="3393810"/>
            <a:ext cx="7878543" cy="360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Wygląd zewnętrzny urzędnika i jego stanowisko pracy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14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724026" y="3861869"/>
            <a:ext cx="7878543" cy="360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Zachowanie się urzędnika wobec interesanta - ogólnie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16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724026" y="4329928"/>
            <a:ext cx="7878543" cy="360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Urzędnik - obsługa przedstawionej sprawy 	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19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724026" y="4797986"/>
            <a:ext cx="7878543" cy="360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Urzędnik - sposób załatwienia przedstawionej sprawy 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23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724026" y="2457692"/>
            <a:ext cx="7878543" cy="360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WYNIKI BADANIA						   	    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4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24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20</a:t>
            </a:fld>
            <a:endParaRPr lang="pl-PL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Wola</a:t>
            </a:r>
            <a:br>
              <a:rPr lang="pl-PL" sz="4200" b="1" dirty="0" smtClean="0"/>
            </a:br>
            <a:r>
              <a:rPr lang="pl-PL" sz="3100" b="1" dirty="0" smtClean="0">
                <a:solidFill>
                  <a:schemeClr val="accent5"/>
                </a:solidFill>
              </a:rPr>
              <a:t>Urzędnik: Obsługa przedstawionej sprawy (1)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graphicFrame>
        <p:nvGraphicFramePr>
          <p:cNvPr id="18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7772386"/>
              </p:ext>
            </p:extLst>
          </p:nvPr>
        </p:nvGraphicFramePr>
        <p:xfrm>
          <a:off x="2916611" y="1722596"/>
          <a:ext cx="4793756" cy="4731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916494"/>
              </p:ext>
            </p:extLst>
          </p:nvPr>
        </p:nvGraphicFramePr>
        <p:xfrm>
          <a:off x="108298" y="1989634"/>
          <a:ext cx="2808000" cy="446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000"/>
              </a:tblGrid>
              <a:tr h="1044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urzędnik dopytywał o szczegóły przedstawionej przez Ciebie sprawy?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8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używał zrozumiałej terminologii?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32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opuszczał stanowisko pracy w trakcie rozmowy z Tobą?</a:t>
                      </a: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pole tekstowe 6"/>
          <p:cNvSpPr txBox="1">
            <a:spLocks noChangeArrowheads="1"/>
          </p:cNvSpPr>
          <p:nvPr/>
        </p:nvSpPr>
        <p:spPr bwMode="auto">
          <a:xfrm>
            <a:off x="7741146" y="1845618"/>
            <a:ext cx="1200358" cy="1141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0" name="pole tekstowe 6"/>
          <p:cNvSpPr txBox="1">
            <a:spLocks noChangeArrowheads="1"/>
          </p:cNvSpPr>
          <p:nvPr/>
        </p:nvSpPr>
        <p:spPr bwMode="auto">
          <a:xfrm>
            <a:off x="7741146" y="3357786"/>
            <a:ext cx="1200358" cy="1141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1" name="pole tekstowe 6"/>
          <p:cNvSpPr txBox="1">
            <a:spLocks noChangeArrowheads="1"/>
          </p:cNvSpPr>
          <p:nvPr/>
        </p:nvSpPr>
        <p:spPr bwMode="auto">
          <a:xfrm>
            <a:off x="7741146" y="4869954"/>
            <a:ext cx="1200358" cy="1141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73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a 13"/>
          <p:cNvGrpSpPr/>
          <p:nvPr/>
        </p:nvGrpSpPr>
        <p:grpSpPr>
          <a:xfrm>
            <a:off x="119522" y="2231560"/>
            <a:ext cx="4525280" cy="1054218"/>
            <a:chOff x="757332" y="5363944"/>
            <a:chExt cx="7610400" cy="1054218"/>
          </a:xfrm>
        </p:grpSpPr>
        <p:graphicFrame>
          <p:nvGraphicFramePr>
            <p:cNvPr id="15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02947851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7" name="Prostokąt 16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21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Wola</a:t>
            </a:r>
            <a:br>
              <a:rPr lang="pl-PL" sz="4200" b="1" dirty="0" smtClean="0"/>
            </a:br>
            <a:r>
              <a:rPr lang="pl-PL" sz="3100" b="1" dirty="0">
                <a:solidFill>
                  <a:schemeClr val="accent5"/>
                </a:solidFill>
              </a:rPr>
              <a:t>Urzędnik: </a:t>
            </a:r>
            <a:r>
              <a:rPr lang="pl-PL" sz="3100" b="1" dirty="0" smtClean="0">
                <a:solidFill>
                  <a:schemeClr val="accent5"/>
                </a:solidFill>
              </a:rPr>
              <a:t>Obsługa przedstawionej sprawy (2)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4738017"/>
              </p:ext>
            </p:extLst>
          </p:nvPr>
        </p:nvGraphicFramePr>
        <p:xfrm>
          <a:off x="972874" y="2674146"/>
          <a:ext cx="4320000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5292874" y="1631325"/>
            <a:ext cx="3332741" cy="646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/>
          <a:lstStyle>
            <a:defPPr>
              <a:defRPr lang="pl-PL"/>
            </a:defPPr>
            <a:lvl1pPr>
              <a:defRPr sz="1200" b="1"/>
            </a:lvl1pPr>
          </a:lstStyle>
          <a:p>
            <a:r>
              <a:rPr lang="pl-PL" dirty="0"/>
              <a:t>Czy urzędnik zaproponował wyjaśnienie formularza/ wniosku / lub wyjaśnił, jak go wypełnić?</a:t>
            </a: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614469" y="1631325"/>
            <a:ext cx="4750413" cy="646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>
            <a:spAutoFit/>
          </a:bodyPr>
          <a:lstStyle/>
          <a:p>
            <a:r>
              <a:rPr lang="pl-PL" sz="1200" b="1" dirty="0"/>
              <a:t>Czy urzędnik wydał Ci druk formularza / wniosku lub poinformował, gdzie możesz znaleźć taki formularz / wniosek?</a:t>
            </a:r>
          </a:p>
        </p:txBody>
      </p:sp>
      <p:graphicFrame>
        <p:nvGraphicFramePr>
          <p:cNvPr id="27" name="Tabela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4920874"/>
              </p:ext>
            </p:extLst>
          </p:nvPr>
        </p:nvGraphicFramePr>
        <p:xfrm>
          <a:off x="108298" y="2601541"/>
          <a:ext cx="1800000" cy="32028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000"/>
              </a:tblGrid>
              <a:tr h="864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Wydał druk </a:t>
                      </a:r>
                    </a:p>
                    <a:p>
                      <a:pPr algn="ctr" fontAlgn="b"/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formularza / wniosku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Poinformował, gdzie znaleźć formularz / wniosek na terenie urzędu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Poinformował, że są one dostępne na stronie internetowej urzędu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481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Nie dotyczy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2572810"/>
              </p:ext>
            </p:extLst>
          </p:nvPr>
        </p:nvGraphicFramePr>
        <p:xfrm>
          <a:off x="5662008" y="2280178"/>
          <a:ext cx="2946912" cy="4366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4899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a 15"/>
          <p:cNvGrpSpPr/>
          <p:nvPr/>
        </p:nvGrpSpPr>
        <p:grpSpPr>
          <a:xfrm>
            <a:off x="767594" y="2159552"/>
            <a:ext cx="7610400" cy="1054218"/>
            <a:chOff x="757332" y="5363944"/>
            <a:chExt cx="7610400" cy="1054218"/>
          </a:xfrm>
        </p:grpSpPr>
        <p:graphicFrame>
          <p:nvGraphicFramePr>
            <p:cNvPr id="18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83527935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1" name="Prostokąt 20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22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Wola</a:t>
            </a:r>
            <a:br>
              <a:rPr lang="pl-PL" sz="4200" b="1" dirty="0" smtClean="0"/>
            </a:br>
            <a:r>
              <a:rPr lang="pl-PL" sz="3100" b="1" dirty="0">
                <a:solidFill>
                  <a:schemeClr val="accent5"/>
                </a:solidFill>
              </a:rPr>
              <a:t>Urzędnik: </a:t>
            </a:r>
            <a:r>
              <a:rPr lang="pl-PL" sz="3100" b="1" dirty="0" smtClean="0">
                <a:solidFill>
                  <a:schemeClr val="accent5"/>
                </a:solidFill>
              </a:rPr>
              <a:t>Obsługa przedstawionej sprawy (3)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9912945"/>
              </p:ext>
            </p:extLst>
          </p:nvPr>
        </p:nvGraphicFramePr>
        <p:xfrm>
          <a:off x="937106" y="2421682"/>
          <a:ext cx="4320000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4482776"/>
              </p:ext>
            </p:extLst>
          </p:nvPr>
        </p:nvGraphicFramePr>
        <p:xfrm>
          <a:off x="5436890" y="2494735"/>
          <a:ext cx="4320000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5292874" y="1599967"/>
            <a:ext cx="3332741" cy="276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/>
          <a:lstStyle>
            <a:defPPr>
              <a:defRPr lang="pl-PL"/>
            </a:defPPr>
            <a:lvl1pPr>
              <a:defRPr sz="1200" b="1"/>
            </a:lvl1pPr>
          </a:lstStyle>
          <a:p>
            <a:r>
              <a:rPr lang="pl-PL" dirty="0"/>
              <a:t>Czy urzędnik podczas wyjaśniania przedstawionej sprawy wydał kartę informacyjną?</a:t>
            </a: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614469" y="1599967"/>
            <a:ext cx="3958325" cy="46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>
            <a:spAutoFit/>
          </a:bodyPr>
          <a:lstStyle/>
          <a:p>
            <a:r>
              <a:rPr lang="pl-PL" sz="1200" b="1" dirty="0"/>
              <a:t>Czy urzędnik podczas wyjaśniania przedstawionej przez Ciebie sprawy...?</a:t>
            </a:r>
          </a:p>
        </p:txBody>
      </p:sp>
      <p:graphicFrame>
        <p:nvGraphicFramePr>
          <p:cNvPr id="27" name="Tabela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2468680"/>
              </p:ext>
            </p:extLst>
          </p:nvPr>
        </p:nvGraphicFramePr>
        <p:xfrm>
          <a:off x="36290" y="2422130"/>
          <a:ext cx="1800000" cy="41040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000"/>
              </a:tblGrid>
              <a:tr h="887617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Wyjaśniał sprawę </a:t>
                      </a: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b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</a:b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„</a:t>
                      </a: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z głowy”</a:t>
                      </a: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13648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Posługiwał się papierowymi </a:t>
                      </a: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kartami informacyjnymi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13648">
                <a:tc>
                  <a:txBody>
                    <a:bodyPr/>
                    <a:lstStyle/>
                    <a:p>
                      <a:pPr marL="0" marR="0" indent="0" algn="ctr" defTabSz="91430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Posługiwał się papierowymi aktami prawnymi</a:t>
                      </a:r>
                    </a:p>
                    <a:p>
                      <a:pPr algn="ctr" fontAlgn="b"/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13648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Posługiwał się komputerem</a:t>
                      </a: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7544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Korzystał z pomocy innych urzędników</a:t>
                      </a: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9" name="Tabela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9703994"/>
              </p:ext>
            </p:extLst>
          </p:nvPr>
        </p:nvGraphicFramePr>
        <p:xfrm>
          <a:off x="4652906" y="2422130"/>
          <a:ext cx="1800000" cy="32073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000"/>
              </a:tblGrid>
              <a:tr h="864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Dał Ci kartę informacyjną</a:t>
                      </a:r>
                    </a:p>
                  </a:txBody>
                  <a:tcPr marL="8199" marR="8199" marT="819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Powiedział gdzie możesz znaleźć kartę informacyjną na terenie Urzędu</a:t>
                      </a:r>
                    </a:p>
                  </a:txBody>
                  <a:tcPr marL="8199" marR="8199" marT="819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Powiedział, że taka karta informacyjna jest dostępna na stronie internetowej Urzędu</a:t>
                      </a:r>
                    </a:p>
                  </a:txBody>
                  <a:tcPr marL="8199" marR="8199" marT="819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530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Nie wspomniał o karcie informacyjnej</a:t>
                      </a:r>
                    </a:p>
                  </a:txBody>
                  <a:tcPr marL="8199" marR="8199" marT="819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757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 badania</a:t>
            </a:r>
          </a:p>
        </p:txBody>
      </p:sp>
      <p:grpSp>
        <p:nvGrpSpPr>
          <p:cNvPr id="7" name="Grupa 6"/>
          <p:cNvGrpSpPr/>
          <p:nvPr/>
        </p:nvGrpSpPr>
        <p:grpSpPr>
          <a:xfrm>
            <a:off x="0" y="3605014"/>
            <a:ext cx="8382794" cy="2705100"/>
            <a:chOff x="0" y="3605014"/>
            <a:chExt cx="8382794" cy="2705100"/>
          </a:xfrm>
        </p:grpSpPr>
        <p:sp>
          <p:nvSpPr>
            <p:cNvPr id="5" name="Prostokąt 4"/>
            <p:cNvSpPr/>
            <p:nvPr/>
          </p:nvSpPr>
          <p:spPr>
            <a:xfrm>
              <a:off x="0" y="5302042"/>
              <a:ext cx="2628578" cy="3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794" y="3605014"/>
              <a:ext cx="7620000" cy="270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ytuł 1"/>
          <p:cNvSpPr txBox="1">
            <a:spLocks/>
          </p:cNvSpPr>
          <p:nvPr/>
        </p:nvSpPr>
        <p:spPr>
          <a:xfrm>
            <a:off x="1620466" y="1413570"/>
            <a:ext cx="6917258" cy="1938454"/>
          </a:xfrm>
          <a:prstGeom prst="rect">
            <a:avLst/>
          </a:prstGeom>
        </p:spPr>
        <p:txBody>
          <a:bodyPr lIns="0" tIns="0" rIns="0" bIns="122400" anchor="b" anchorCtr="0"/>
          <a:lstStyle>
            <a:lvl1pPr marL="0" indent="0" algn="l" defTabSz="914307" rtl="0" eaLnBrk="1" latinLnBrk="0" hangingPunct="1">
              <a:spcBef>
                <a:spcPct val="0"/>
              </a:spcBef>
              <a:buNone/>
              <a:tabLst>
                <a:tab pos="2066925" algn="l"/>
              </a:tabLst>
              <a:defRPr sz="3800" b="1" kern="1200" cap="all" baseline="0">
                <a:solidFill>
                  <a:srgbClr val="80828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l-PL" dirty="0" smtClean="0"/>
              <a:t>Urzędnik: </a:t>
            </a:r>
            <a:br>
              <a:rPr lang="pl-PL" dirty="0" smtClean="0"/>
            </a:br>
            <a:r>
              <a:rPr lang="pl-PL" dirty="0" smtClean="0"/>
              <a:t>sposób załatwienia przedstawionej </a:t>
            </a:r>
            <a:r>
              <a:rPr lang="pl-PL" dirty="0"/>
              <a:t>sprawy</a:t>
            </a:r>
          </a:p>
        </p:txBody>
      </p:sp>
    </p:spTree>
    <p:extLst>
      <p:ext uri="{BB962C8B-B14F-4D97-AF65-F5344CB8AC3E}">
        <p14:creationId xmlns:p14="http://schemas.microsoft.com/office/powerpoint/2010/main" val="12790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/>
          <p:cNvGrpSpPr/>
          <p:nvPr/>
        </p:nvGrpSpPr>
        <p:grpSpPr>
          <a:xfrm>
            <a:off x="767594" y="2061642"/>
            <a:ext cx="7610400" cy="1054218"/>
            <a:chOff x="757332" y="5363944"/>
            <a:chExt cx="7610400" cy="1054218"/>
          </a:xfrm>
        </p:grpSpPr>
        <p:graphicFrame>
          <p:nvGraphicFramePr>
            <p:cNvPr id="15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91670827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" name="Prostokąt 2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24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Wola</a:t>
            </a:r>
            <a:br>
              <a:rPr lang="pl-PL" sz="4200" b="1" dirty="0" smtClean="0"/>
            </a:br>
            <a:r>
              <a:rPr lang="pl-PL" sz="3100" b="1" dirty="0">
                <a:solidFill>
                  <a:schemeClr val="accent5"/>
                </a:solidFill>
              </a:rPr>
              <a:t>U</a:t>
            </a:r>
            <a:r>
              <a:rPr lang="pl-PL" sz="3100" b="1" dirty="0" smtClean="0">
                <a:solidFill>
                  <a:schemeClr val="accent5"/>
                </a:solidFill>
              </a:rPr>
              <a:t>rzędnik: Sposób załatwienia przedstawionej sprawy (1)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252314" y="6418162"/>
            <a:ext cx="2294335" cy="324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lIns="180018" tIns="45725" rIns="180018" bIns="45725" anchor="ctr"/>
          <a:lstStyle/>
          <a:p>
            <a:pPr algn="ctr">
              <a:lnSpc>
                <a:spcPct val="90000"/>
              </a:lnSpc>
            </a:pPr>
            <a:r>
              <a:rPr lang="pl-PL" sz="1200" dirty="0">
                <a:solidFill>
                  <a:schemeClr val="tx1">
                    <a:lumMod val="50000"/>
                  </a:schemeClr>
                </a:solidFill>
              </a:rPr>
              <a:t>Odsetek odpowiedzi „TAK”</a:t>
            </a:r>
            <a:endParaRPr lang="en-GB" sz="1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614469" y="1756771"/>
            <a:ext cx="4678405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 smtClean="0"/>
              <a:t>Sprawy, o których urzędnik poinformował sam (</a:t>
            </a:r>
            <a:r>
              <a:rPr lang="pl-PL" sz="1200" b="1" u="sng" dirty="0" smtClean="0"/>
              <a:t>bez dopytywania</a:t>
            </a:r>
            <a:r>
              <a:rPr lang="pl-PL" sz="1200" b="1" dirty="0" smtClean="0"/>
              <a:t>)</a:t>
            </a:r>
            <a:endParaRPr lang="pl-PL" sz="1200" b="1" dirty="0"/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9250098"/>
              </p:ext>
            </p:extLst>
          </p:nvPr>
        </p:nvGraphicFramePr>
        <p:xfrm>
          <a:off x="614469" y="2422082"/>
          <a:ext cx="7557812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7924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/>
          <p:cNvGrpSpPr/>
          <p:nvPr/>
        </p:nvGrpSpPr>
        <p:grpSpPr>
          <a:xfrm>
            <a:off x="119522" y="2231560"/>
            <a:ext cx="4525280" cy="1054218"/>
            <a:chOff x="757332" y="5363944"/>
            <a:chExt cx="7610400" cy="1054218"/>
          </a:xfrm>
        </p:grpSpPr>
        <p:graphicFrame>
          <p:nvGraphicFramePr>
            <p:cNvPr id="15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17553174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" name="Prostokąt 2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grpSp>
        <p:nvGrpSpPr>
          <p:cNvPr id="23" name="Grupa 22"/>
          <p:cNvGrpSpPr/>
          <p:nvPr/>
        </p:nvGrpSpPr>
        <p:grpSpPr>
          <a:xfrm>
            <a:off x="4140746" y="2231560"/>
            <a:ext cx="4525280" cy="1054218"/>
            <a:chOff x="757332" y="5363944"/>
            <a:chExt cx="7610400" cy="1054218"/>
          </a:xfrm>
        </p:grpSpPr>
        <p:graphicFrame>
          <p:nvGraphicFramePr>
            <p:cNvPr id="24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49381009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25" name="Prostokąt 24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25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Wola</a:t>
            </a:r>
            <a:br>
              <a:rPr lang="pl-PL" sz="4200" b="1" dirty="0" smtClean="0"/>
            </a:br>
            <a:r>
              <a:rPr lang="pl-PL" sz="3100" b="1" dirty="0">
                <a:solidFill>
                  <a:schemeClr val="accent5"/>
                </a:solidFill>
              </a:rPr>
              <a:t>Urzędnik: Sposób załatwienia przedstawionej </a:t>
            </a:r>
            <a:r>
              <a:rPr lang="pl-PL" sz="3100" b="1" dirty="0" smtClean="0">
                <a:solidFill>
                  <a:schemeClr val="accent5"/>
                </a:solidFill>
              </a:rPr>
              <a:t>sprawy (2)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8318048"/>
              </p:ext>
            </p:extLst>
          </p:nvPr>
        </p:nvGraphicFramePr>
        <p:xfrm>
          <a:off x="972874" y="2494735"/>
          <a:ext cx="4320000" cy="313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Tabe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2040743"/>
              </p:ext>
            </p:extLst>
          </p:nvPr>
        </p:nvGraphicFramePr>
        <p:xfrm>
          <a:off x="180306" y="2422130"/>
          <a:ext cx="1800000" cy="327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000"/>
              </a:tblGrid>
              <a:tr h="828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Poinformował mnie </a:t>
                      </a: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b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</a:b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o </a:t>
                      </a: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braku opłat </a:t>
                      </a: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Podał sumę nie wchodząc </a:t>
                      </a: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b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</a:b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w </a:t>
                      </a: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szczegóły </a:t>
                      </a: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Podał sumę oraz podawał wysokość poszczególnych opłat </a:t>
                      </a: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64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Nie podał mi spontanicznie żadnej informacji na temat opłat\braku opłat </a:t>
                      </a: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9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6308856"/>
              </p:ext>
            </p:extLst>
          </p:nvPr>
        </p:nvGraphicFramePr>
        <p:xfrm>
          <a:off x="5029215" y="2494735"/>
          <a:ext cx="4320000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0" name="Tabe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205023"/>
              </p:ext>
            </p:extLst>
          </p:nvPr>
        </p:nvGraphicFramePr>
        <p:xfrm>
          <a:off x="4212754" y="2422130"/>
          <a:ext cx="1800000" cy="241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000"/>
              </a:tblGrid>
              <a:tr h="828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Poinformował, że wymienił wszystkie opłaty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Poinformował o opłatach, których nie wymienił wcześniej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Nie odpowiedział na pytanie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5292874" y="1446659"/>
            <a:ext cx="3332741" cy="276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>
            <a:defPPr>
              <a:defRPr lang="pl-PL"/>
            </a:defPPr>
            <a:lvl1pPr>
              <a:defRPr sz="1200" b="1"/>
            </a:lvl1pPr>
          </a:lstStyle>
          <a:p>
            <a:r>
              <a:rPr lang="pl-PL" dirty="0"/>
              <a:t>Czy </a:t>
            </a:r>
            <a:r>
              <a:rPr lang="pl-PL" u="sng" dirty="0" smtClean="0"/>
              <a:t>po dopytaniu</a:t>
            </a:r>
            <a:r>
              <a:rPr lang="pl-PL" dirty="0" smtClean="0"/>
              <a:t> urzędnik</a:t>
            </a:r>
            <a:r>
              <a:rPr lang="pl-PL" dirty="0"/>
              <a:t>... </a:t>
            </a: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614469" y="1446659"/>
            <a:ext cx="4750413" cy="831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>
            <a:spAutoFit/>
          </a:bodyPr>
          <a:lstStyle/>
          <a:p>
            <a:r>
              <a:rPr lang="pl-PL" sz="1200" b="1" dirty="0"/>
              <a:t>W jaki sposób urzędnik </a:t>
            </a:r>
            <a:r>
              <a:rPr lang="pl-PL" sz="1200" b="1" u="sng" dirty="0" smtClean="0"/>
              <a:t>spontanicznie</a:t>
            </a:r>
            <a:r>
              <a:rPr lang="pl-PL" sz="1200" b="1" dirty="0" smtClean="0"/>
              <a:t>, </a:t>
            </a:r>
            <a:r>
              <a:rPr lang="pl-PL" sz="1200" b="1" dirty="0"/>
              <a:t>bez Twojego </a:t>
            </a:r>
            <a:r>
              <a:rPr lang="pl-PL" sz="1200" b="1" dirty="0" smtClean="0"/>
              <a:t>dopytywania </a:t>
            </a:r>
            <a:r>
              <a:rPr lang="pl-PL" sz="1200" b="1" dirty="0"/>
              <a:t>poinformował Cię o opłatach/braku opłat, </a:t>
            </a:r>
            <a:r>
              <a:rPr lang="pl-PL" sz="1200" b="1" dirty="0" smtClean="0"/>
              <a:t>jakie </a:t>
            </a:r>
            <a:r>
              <a:rPr lang="pl-PL" sz="1200" b="1" dirty="0"/>
              <a:t>są wymagane przy załatwianiu przedstawionej przez Ciebie sprawy? </a:t>
            </a:r>
          </a:p>
        </p:txBody>
      </p:sp>
    </p:spTree>
    <p:extLst>
      <p:ext uri="{BB962C8B-B14F-4D97-AF65-F5344CB8AC3E}">
        <p14:creationId xmlns:p14="http://schemas.microsoft.com/office/powerpoint/2010/main" val="169480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a 17"/>
          <p:cNvGrpSpPr/>
          <p:nvPr/>
        </p:nvGrpSpPr>
        <p:grpSpPr>
          <a:xfrm>
            <a:off x="767594" y="2159552"/>
            <a:ext cx="7610400" cy="1054218"/>
            <a:chOff x="757332" y="5363944"/>
            <a:chExt cx="7610400" cy="1054218"/>
          </a:xfrm>
        </p:grpSpPr>
        <p:graphicFrame>
          <p:nvGraphicFramePr>
            <p:cNvPr id="21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6165829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7" name="Prostokąt 26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26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Wola</a:t>
            </a:r>
            <a:br>
              <a:rPr lang="pl-PL" sz="4200" b="1" dirty="0" smtClean="0"/>
            </a:br>
            <a:r>
              <a:rPr lang="pl-PL" sz="3100" b="1" dirty="0">
                <a:solidFill>
                  <a:schemeClr val="accent5"/>
                </a:solidFill>
              </a:rPr>
              <a:t>Urzędnik: Sposób załatwienia przedstawionej </a:t>
            </a:r>
            <a:r>
              <a:rPr lang="pl-PL" sz="3100" b="1" dirty="0" smtClean="0">
                <a:solidFill>
                  <a:schemeClr val="accent5"/>
                </a:solidFill>
              </a:rPr>
              <a:t>sprawy (3)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3969625"/>
              </p:ext>
            </p:extLst>
          </p:nvPr>
        </p:nvGraphicFramePr>
        <p:xfrm>
          <a:off x="1044402" y="2493690"/>
          <a:ext cx="4392008" cy="24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3912566"/>
              </p:ext>
            </p:extLst>
          </p:nvPr>
        </p:nvGraphicFramePr>
        <p:xfrm>
          <a:off x="4957207" y="2587562"/>
          <a:ext cx="4320000" cy="235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0" name="Tabe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8466600"/>
              </p:ext>
            </p:extLst>
          </p:nvPr>
        </p:nvGraphicFramePr>
        <p:xfrm>
          <a:off x="4140746" y="2514957"/>
          <a:ext cx="1800000" cy="241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000"/>
              </a:tblGrid>
              <a:tr h="828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Tak, prawidłowo mnie poinformował</a:t>
                      </a:r>
                      <a:endParaRPr lang="pl-PL" sz="1200" b="1" i="0" u="none" strike="noStrike" kern="1200" baseline="0" dirty="0" smtClean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Poinformował mnie ale nieprawidłowo 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W ogóle mnie nie poinformował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5292874" y="1743983"/>
            <a:ext cx="3332741" cy="46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/>
          <a:lstStyle>
            <a:defPPr>
              <a:defRPr lang="pl-PL"/>
            </a:defPPr>
            <a:lvl1pPr>
              <a:defRPr sz="1200" b="1"/>
            </a:lvl1pPr>
          </a:lstStyle>
          <a:p>
            <a:r>
              <a:rPr lang="pl-PL" dirty="0"/>
              <a:t>Czy urzędnik poinformował o terminie odpowiedzi na przedstawioną sprawę? </a:t>
            </a: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614469" y="1743983"/>
            <a:ext cx="3814309" cy="46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>
            <a:spAutoFit/>
          </a:bodyPr>
          <a:lstStyle/>
          <a:p>
            <a:r>
              <a:rPr lang="pl-PL" sz="1200" b="1" dirty="0"/>
              <a:t>Czy urzędnik poinformował, gdzie można uiścić opłatę?</a:t>
            </a:r>
          </a:p>
        </p:txBody>
      </p:sp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7792858"/>
              </p:ext>
            </p:extLst>
          </p:nvPr>
        </p:nvGraphicFramePr>
        <p:xfrm>
          <a:off x="108298" y="2548493"/>
          <a:ext cx="1872208" cy="23229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2208"/>
              </a:tblGrid>
              <a:tr h="747481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Tak, w kasie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47481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W ogóle nie poinformował o miejscu uiszczenia opłaty 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Nie dotyczy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769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27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Wola</a:t>
            </a:r>
            <a:br>
              <a:rPr lang="pl-PL" sz="4200" b="1" dirty="0" smtClean="0"/>
            </a:br>
            <a:r>
              <a:rPr lang="pl-PL" sz="3100" b="1" dirty="0" smtClean="0">
                <a:solidFill>
                  <a:schemeClr val="accent5"/>
                </a:solidFill>
              </a:rPr>
              <a:t>Urzędnik: Sposób załatwiania przedstawionej sprawy (4)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graphicFrame>
        <p:nvGraphicFramePr>
          <p:cNvPr id="18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8373622"/>
              </p:ext>
            </p:extLst>
          </p:nvPr>
        </p:nvGraphicFramePr>
        <p:xfrm>
          <a:off x="2916611" y="1722597"/>
          <a:ext cx="4793756" cy="323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2" name="pole tekstowe 6"/>
          <p:cNvSpPr txBox="1">
            <a:spLocks noChangeArrowheads="1"/>
          </p:cNvSpPr>
          <p:nvPr/>
        </p:nvSpPr>
        <p:spPr bwMode="auto">
          <a:xfrm>
            <a:off x="7732325" y="5274116"/>
            <a:ext cx="1200358" cy="1108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</a:t>
            </a: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8574925"/>
              </p:ext>
            </p:extLst>
          </p:nvPr>
        </p:nvGraphicFramePr>
        <p:xfrm>
          <a:off x="108298" y="1989634"/>
          <a:ext cx="2808000" cy="475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000"/>
              </a:tblGrid>
              <a:tr h="828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urzędnik upewnił się, że zrozumiałeś(</a:t>
                      </a:r>
                      <a:r>
                        <a:rPr lang="pl-PL" sz="1200" b="1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aś</a:t>
                      </a: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) jego /jej wyjaśnienia?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96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poinformował Cię, że istnieje możliwość telefonicznego poinformowania o odbiorze decyzji?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28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podczas rozmowy odczuwałeś(</a:t>
                      </a:r>
                      <a:r>
                        <a:rPr lang="pl-PL" sz="1200" b="1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aś</a:t>
                      </a: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) niechęć ze strony urzędnika?</a:t>
                      </a: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4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5891325"/>
              </p:ext>
            </p:extLst>
          </p:nvPr>
        </p:nvGraphicFramePr>
        <p:xfrm>
          <a:off x="2924286" y="5158154"/>
          <a:ext cx="4793756" cy="15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pole tekstowe 6"/>
          <p:cNvSpPr txBox="1">
            <a:spLocks noChangeArrowheads="1"/>
          </p:cNvSpPr>
          <p:nvPr/>
        </p:nvSpPr>
        <p:spPr bwMode="auto">
          <a:xfrm>
            <a:off x="7732325" y="1855885"/>
            <a:ext cx="1200358" cy="1141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1" name="pole tekstowe 6"/>
          <p:cNvSpPr txBox="1">
            <a:spLocks noChangeArrowheads="1"/>
          </p:cNvSpPr>
          <p:nvPr/>
        </p:nvSpPr>
        <p:spPr bwMode="auto">
          <a:xfrm>
            <a:off x="7732325" y="3213770"/>
            <a:ext cx="1200358" cy="1141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02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/>
          <p:cNvGrpSpPr/>
          <p:nvPr/>
        </p:nvGrpSpPr>
        <p:grpSpPr>
          <a:xfrm>
            <a:off x="767594" y="2061642"/>
            <a:ext cx="7610400" cy="1054218"/>
            <a:chOff x="757332" y="5363944"/>
            <a:chExt cx="7610400" cy="1054218"/>
          </a:xfrm>
        </p:grpSpPr>
        <p:graphicFrame>
          <p:nvGraphicFramePr>
            <p:cNvPr id="15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95714640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" name="Prostokąt 2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28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Wola</a:t>
            </a:r>
            <a:br>
              <a:rPr lang="pl-PL" sz="4200" b="1" dirty="0" smtClean="0"/>
            </a:br>
            <a:r>
              <a:rPr lang="pl-PL" sz="3100" b="1" dirty="0">
                <a:solidFill>
                  <a:schemeClr val="accent5"/>
                </a:solidFill>
              </a:rPr>
              <a:t>U</a:t>
            </a:r>
            <a:r>
              <a:rPr lang="pl-PL" sz="3100" b="1" dirty="0" smtClean="0">
                <a:solidFill>
                  <a:schemeClr val="accent5"/>
                </a:solidFill>
              </a:rPr>
              <a:t>rzędnik: Sposób załatwienia przedstawionej sprawy (5)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252314" y="6382122"/>
            <a:ext cx="2880320" cy="360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lIns="180018" tIns="45725" rIns="180018" bIns="45725" anchor="ctr"/>
          <a:lstStyle/>
          <a:p>
            <a:pPr algn="ctr">
              <a:lnSpc>
                <a:spcPct val="90000"/>
              </a:lnSpc>
            </a:pPr>
            <a:r>
              <a:rPr lang="pl-PL" sz="1200" dirty="0">
                <a:solidFill>
                  <a:schemeClr val="tx1">
                    <a:lumMod val="50000"/>
                  </a:schemeClr>
                </a:solidFill>
              </a:rPr>
              <a:t>Zsumowane odpowiedzi „zdecydowanie TAK” i „raczej TAK”</a:t>
            </a: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614469" y="1756771"/>
            <a:ext cx="4678405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 smtClean="0"/>
              <a:t>Zachowanie urzędnika</a:t>
            </a:r>
            <a:endParaRPr lang="pl-PL" sz="1200" b="1" dirty="0"/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079911"/>
              </p:ext>
            </p:extLst>
          </p:nvPr>
        </p:nvGraphicFramePr>
        <p:xfrm>
          <a:off x="614469" y="2422082"/>
          <a:ext cx="7557812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7018496"/>
              </p:ext>
            </p:extLst>
          </p:nvPr>
        </p:nvGraphicFramePr>
        <p:xfrm>
          <a:off x="180546" y="2439467"/>
          <a:ext cx="2160000" cy="39210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60000"/>
              </a:tblGrid>
              <a:tr h="78902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był uprzejmy i miły?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udzielał informacji w sposób zrozumiały?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udzielał informacji w sposób kompetentny?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poświęcił Ci dużo uwagi/ czasu?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jesteś </a:t>
                      </a: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zadowolony(na) </a:t>
                      </a:r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ze sposobu obsługi przez urzędnika?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Prostokąt 7"/>
          <p:cNvSpPr/>
          <p:nvPr/>
        </p:nvSpPr>
        <p:spPr>
          <a:xfrm>
            <a:off x="238280" y="5557190"/>
            <a:ext cx="8568952" cy="774000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307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29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Wola</a:t>
            </a:r>
            <a:br>
              <a:rPr lang="pl-PL" sz="4200" b="1" dirty="0" smtClean="0"/>
            </a:br>
            <a:r>
              <a:rPr lang="pl-PL" sz="3100" b="1" dirty="0">
                <a:solidFill>
                  <a:schemeClr val="accent5"/>
                </a:solidFill>
              </a:rPr>
              <a:t>U</a:t>
            </a:r>
            <a:r>
              <a:rPr lang="pl-PL" sz="3100" b="1" dirty="0" smtClean="0">
                <a:solidFill>
                  <a:schemeClr val="accent5"/>
                </a:solidFill>
              </a:rPr>
              <a:t>rzędnik: Sposób załatwienia przedstawionej sprawy (6)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614469" y="1756771"/>
            <a:ext cx="4678405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 smtClean="0"/>
              <a:t>Zachowanie urzędnika</a:t>
            </a:r>
            <a:endParaRPr lang="pl-PL" sz="1200" b="1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5973428"/>
              </p:ext>
            </p:extLst>
          </p:nvPr>
        </p:nvGraphicFramePr>
        <p:xfrm>
          <a:off x="180546" y="2029050"/>
          <a:ext cx="2160000" cy="421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60000"/>
              </a:tblGrid>
              <a:tr h="792000"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był uprzejmy i miły?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udzielał informacji w sposób zrozumiały?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udzielał informacji w sposób kompetentny?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64000"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poświęcił Ci dużo uwagi/ czasu?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972000"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jesteś </a:t>
                      </a: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zadowolony(na) </a:t>
                      </a:r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ze sposobu obsługi przez urzędnika?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7661187"/>
              </p:ext>
            </p:extLst>
          </p:nvPr>
        </p:nvGraphicFramePr>
        <p:xfrm>
          <a:off x="2473450" y="2057876"/>
          <a:ext cx="5040000" cy="4549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pole tekstowe 6"/>
          <p:cNvSpPr txBox="1">
            <a:spLocks noChangeArrowheads="1"/>
          </p:cNvSpPr>
          <p:nvPr/>
        </p:nvSpPr>
        <p:spPr bwMode="auto">
          <a:xfrm>
            <a:off x="7732325" y="2061642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8" name="pole tekstowe 6"/>
          <p:cNvSpPr txBox="1">
            <a:spLocks noChangeArrowheads="1"/>
          </p:cNvSpPr>
          <p:nvPr/>
        </p:nvSpPr>
        <p:spPr bwMode="auto">
          <a:xfrm>
            <a:off x="7732325" y="2925738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9" name="pole tekstowe 6"/>
          <p:cNvSpPr txBox="1">
            <a:spLocks noChangeArrowheads="1"/>
          </p:cNvSpPr>
          <p:nvPr/>
        </p:nvSpPr>
        <p:spPr bwMode="auto">
          <a:xfrm>
            <a:off x="7732325" y="3789834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0" name="pole tekstowe 6"/>
          <p:cNvSpPr txBox="1">
            <a:spLocks noChangeArrowheads="1"/>
          </p:cNvSpPr>
          <p:nvPr/>
        </p:nvSpPr>
        <p:spPr bwMode="auto">
          <a:xfrm>
            <a:off x="7732325" y="4581922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 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N=20)</a:t>
            </a: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cxnSp>
        <p:nvCxnSpPr>
          <p:cNvPr id="21" name="Łącznik prosty 15"/>
          <p:cNvCxnSpPr/>
          <p:nvPr/>
        </p:nvCxnSpPr>
        <p:spPr>
          <a:xfrm flipH="1">
            <a:off x="396330" y="2781722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Łącznik prosty 18"/>
          <p:cNvCxnSpPr/>
          <p:nvPr/>
        </p:nvCxnSpPr>
        <p:spPr>
          <a:xfrm flipH="1">
            <a:off x="396330" y="3645818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Łącznik prosty 19"/>
          <p:cNvCxnSpPr/>
          <p:nvPr/>
        </p:nvCxnSpPr>
        <p:spPr>
          <a:xfrm flipH="1">
            <a:off x="396330" y="4509914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5" name="Łącznik prosty 19"/>
          <p:cNvCxnSpPr/>
          <p:nvPr/>
        </p:nvCxnSpPr>
        <p:spPr>
          <a:xfrm flipH="1">
            <a:off x="396330" y="5374010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6" name="pole tekstowe 6"/>
          <p:cNvSpPr txBox="1">
            <a:spLocks noChangeArrowheads="1"/>
          </p:cNvSpPr>
          <p:nvPr/>
        </p:nvSpPr>
        <p:spPr bwMode="auto">
          <a:xfrm>
            <a:off x="7732325" y="5464357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</a:t>
            </a: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5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3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Metodologia badania</a:t>
            </a:r>
            <a:endParaRPr lang="pl-PL" b="1" dirty="0"/>
          </a:p>
        </p:txBody>
      </p:sp>
      <p:sp>
        <p:nvSpPr>
          <p:cNvPr id="14" name="pole tekstowe 24"/>
          <p:cNvSpPr>
            <a:spLocks noChangeArrowheads="1"/>
          </p:cNvSpPr>
          <p:nvPr/>
        </p:nvSpPr>
        <p:spPr bwMode="auto">
          <a:xfrm>
            <a:off x="972394" y="1707160"/>
            <a:ext cx="2521388" cy="627207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</a:pPr>
            <a:r>
              <a:rPr lang="pl-PL" sz="1400" b="1" dirty="0">
                <a:solidFill>
                  <a:schemeClr val="bg1"/>
                </a:solidFill>
                <a:cs typeface="Tahoma" pitchFamily="34" charset="0"/>
              </a:rPr>
              <a:t>Metoda</a:t>
            </a:r>
          </a:p>
        </p:txBody>
      </p:sp>
      <p:sp>
        <p:nvSpPr>
          <p:cNvPr id="15" name="Prostokąt zaokrąglony 14"/>
          <p:cNvSpPr/>
          <p:nvPr/>
        </p:nvSpPr>
        <p:spPr>
          <a:xfrm>
            <a:off x="3649385" y="1705571"/>
            <a:ext cx="4861769" cy="630384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9" tIns="45725" rIns="91449" bIns="45725" anchor="ctr"/>
          <a:lstStyle/>
          <a:p>
            <a:pPr>
              <a:defRPr/>
            </a:pPr>
            <a:r>
              <a:rPr lang="pl-PL" sz="1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Obserwacja Uczestnicząca</a:t>
            </a:r>
            <a:endParaRPr lang="pl-PL" sz="1200" b="1" dirty="0">
              <a:solidFill>
                <a:schemeClr val="bg1"/>
              </a:solidFill>
              <a:latin typeface="+mj-lt"/>
              <a:cs typeface="Tahoma" pitchFamily="34" charset="0"/>
            </a:endParaRPr>
          </a:p>
        </p:txBody>
      </p:sp>
      <p:sp>
        <p:nvSpPr>
          <p:cNvPr id="16" name="pole tekstowe 24"/>
          <p:cNvSpPr>
            <a:spLocks noChangeArrowheads="1"/>
          </p:cNvSpPr>
          <p:nvPr/>
        </p:nvSpPr>
        <p:spPr bwMode="auto">
          <a:xfrm>
            <a:off x="972394" y="2423446"/>
            <a:ext cx="2521388" cy="62562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Technika</a:t>
            </a:r>
          </a:p>
        </p:txBody>
      </p:sp>
      <p:sp>
        <p:nvSpPr>
          <p:cNvPr id="17" name="pole tekstowe 24"/>
          <p:cNvSpPr>
            <a:spLocks noChangeArrowheads="1"/>
          </p:cNvSpPr>
          <p:nvPr/>
        </p:nvSpPr>
        <p:spPr bwMode="auto">
          <a:xfrm>
            <a:off x="972394" y="4950221"/>
            <a:ext cx="2521388" cy="627208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Dobór próby</a:t>
            </a:r>
          </a:p>
        </p:txBody>
      </p:sp>
      <p:sp>
        <p:nvSpPr>
          <p:cNvPr id="18" name="pole tekstowe 24"/>
          <p:cNvSpPr>
            <a:spLocks noChangeArrowheads="1"/>
          </p:cNvSpPr>
          <p:nvPr/>
        </p:nvSpPr>
        <p:spPr bwMode="auto">
          <a:xfrm>
            <a:off x="972394" y="5665714"/>
            <a:ext cx="2521388" cy="62562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Termin realizacji</a:t>
            </a:r>
          </a:p>
        </p:txBody>
      </p:sp>
      <p:sp>
        <p:nvSpPr>
          <p:cNvPr id="19" name="pole tekstowe 24"/>
          <p:cNvSpPr>
            <a:spLocks noChangeArrowheads="1"/>
          </p:cNvSpPr>
          <p:nvPr/>
        </p:nvSpPr>
        <p:spPr bwMode="auto">
          <a:xfrm>
            <a:off x="972394" y="3138146"/>
            <a:ext cx="2521388" cy="627207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Wielkość próby</a:t>
            </a:r>
            <a:endParaRPr lang="pl-PL" sz="1400" b="1" i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20" name="Prostokąt zaokrąglony 19"/>
          <p:cNvSpPr/>
          <p:nvPr/>
        </p:nvSpPr>
        <p:spPr>
          <a:xfrm>
            <a:off x="3649385" y="2420271"/>
            <a:ext cx="4861769" cy="631971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9" tIns="45725" rIns="91449" bIns="45725" anchor="ctr"/>
          <a:lstStyle/>
          <a:p>
            <a:pPr>
              <a:defRPr/>
            </a:pPr>
            <a:r>
              <a:rPr lang="pl-PL" sz="12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Tajemniczy Klient</a:t>
            </a:r>
            <a:endParaRPr lang="pl-PL" sz="1200" b="1" dirty="0">
              <a:solidFill>
                <a:schemeClr val="bg1"/>
              </a:solidFill>
              <a:latin typeface="+mj-lt"/>
              <a:cs typeface="Tahoma" pitchFamily="34" charset="0"/>
            </a:endParaRPr>
          </a:p>
        </p:txBody>
      </p:sp>
      <p:sp>
        <p:nvSpPr>
          <p:cNvPr id="21" name="Prostokąt zaokrąglony 20"/>
          <p:cNvSpPr/>
          <p:nvPr/>
        </p:nvSpPr>
        <p:spPr>
          <a:xfrm>
            <a:off x="3649385" y="4948633"/>
            <a:ext cx="4861769" cy="630384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9" tIns="45725" rIns="91449" bIns="45725" anchor="ctr"/>
          <a:lstStyle/>
          <a:p>
            <a:pPr>
              <a:defRPr/>
            </a:pPr>
            <a:r>
              <a:rPr lang="pl-PL" sz="12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A</a:t>
            </a:r>
            <a:r>
              <a:rPr lang="pl-PL" sz="1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dresowy </a:t>
            </a:r>
            <a:r>
              <a:rPr lang="pl-PL" sz="12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według listy </a:t>
            </a:r>
            <a:r>
              <a:rPr lang="pl-PL" sz="1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Urzędów</a:t>
            </a:r>
            <a:endParaRPr lang="pl-PL" sz="1200" b="1" dirty="0">
              <a:solidFill>
                <a:schemeClr val="bg1"/>
              </a:solidFill>
              <a:latin typeface="+mj-lt"/>
              <a:cs typeface="Tahoma" pitchFamily="34" charset="0"/>
            </a:endParaRPr>
          </a:p>
        </p:txBody>
      </p:sp>
      <p:sp>
        <p:nvSpPr>
          <p:cNvPr id="22" name="Prostokąt zaokrąglony 21"/>
          <p:cNvSpPr/>
          <p:nvPr/>
        </p:nvSpPr>
        <p:spPr>
          <a:xfrm>
            <a:off x="3649385" y="5663333"/>
            <a:ext cx="4861769" cy="630383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9" tIns="45725" rIns="91449" bIns="45725" anchor="ctr"/>
          <a:lstStyle/>
          <a:p>
            <a:pPr>
              <a:defRPr/>
            </a:pPr>
            <a:r>
              <a:rPr lang="pl-PL" sz="1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07.11.2013 – 10.12.2013</a:t>
            </a:r>
            <a:endParaRPr lang="pl-PL" sz="1200" b="1" dirty="0">
              <a:solidFill>
                <a:schemeClr val="bg1"/>
              </a:solidFill>
              <a:latin typeface="+mj-lt"/>
              <a:cs typeface="Tahoma" pitchFamily="34" charset="0"/>
            </a:endParaRPr>
          </a:p>
        </p:txBody>
      </p:sp>
      <p:sp>
        <p:nvSpPr>
          <p:cNvPr id="23" name="Prostokąt zaokrąglony 22"/>
          <p:cNvSpPr/>
          <p:nvPr/>
        </p:nvSpPr>
        <p:spPr>
          <a:xfrm>
            <a:off x="3649385" y="3136558"/>
            <a:ext cx="4861769" cy="630383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9" tIns="45725" rIns="91449" bIns="45725" anchor="ctr"/>
          <a:lstStyle/>
          <a:p>
            <a:pPr>
              <a:defRPr/>
            </a:pPr>
            <a:r>
              <a:rPr lang="pl-PL" sz="12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17 urzędów – 340 wizyt (20 wizyt </a:t>
            </a:r>
            <a:r>
              <a:rPr lang="pl-PL" sz="1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na Urząd</a:t>
            </a:r>
            <a:r>
              <a:rPr lang="pl-PL" sz="12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)</a:t>
            </a:r>
          </a:p>
        </p:txBody>
      </p:sp>
      <p:sp>
        <p:nvSpPr>
          <p:cNvPr id="24" name="pole tekstowe 24"/>
          <p:cNvSpPr>
            <a:spLocks noChangeArrowheads="1"/>
          </p:cNvSpPr>
          <p:nvPr/>
        </p:nvSpPr>
        <p:spPr bwMode="auto">
          <a:xfrm>
            <a:off x="972394" y="3854433"/>
            <a:ext cx="2521388" cy="1006708"/>
          </a:xfrm>
          <a:prstGeom prst="roundRect">
            <a:avLst>
              <a:gd name="adj" fmla="val 7727"/>
            </a:avLst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Definicja próby</a:t>
            </a:r>
          </a:p>
        </p:txBody>
      </p:sp>
      <p:sp>
        <p:nvSpPr>
          <p:cNvPr id="25" name="Prostokąt zaokrąglony 24"/>
          <p:cNvSpPr/>
          <p:nvPr/>
        </p:nvSpPr>
        <p:spPr>
          <a:xfrm>
            <a:off x="3649385" y="3851257"/>
            <a:ext cx="4861769" cy="1013060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9" tIns="45725" rIns="91449" bIns="45725" anchor="ctr"/>
          <a:lstStyle/>
          <a:p>
            <a:pPr>
              <a:defRPr/>
            </a:pPr>
            <a:r>
              <a:rPr lang="pl-PL" sz="12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Punkty Informacyjne, stanowiska WOM oraz  Delegatury </a:t>
            </a:r>
            <a:r>
              <a:rPr lang="pl-PL" sz="1200" b="1" dirty="0" err="1" smtClean="0">
                <a:solidFill>
                  <a:schemeClr val="bg1"/>
                </a:solidFill>
                <a:latin typeface="+mj-lt"/>
                <a:cs typeface="Arial" pitchFamily="34" charset="0"/>
              </a:rPr>
              <a:t>BAiSO</a:t>
            </a:r>
            <a:r>
              <a:rPr lang="pl-PL" sz="1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 w </a:t>
            </a:r>
            <a:r>
              <a:rPr lang="pl-PL" sz="12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urzędach dzielnicy: Bemowo, Białołęka, Bielany, Ochota, Praga Południe, Praga Północ, Rembertów, Śródmieście, Targówek, Ursus, Ursynów, Wawer, Wesoła, Wilanów, Włochy, Wola,  </a:t>
            </a:r>
            <a:r>
              <a:rPr lang="pl-PL" sz="1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Żoliborz</a:t>
            </a:r>
            <a:endParaRPr lang="pl-PL" sz="12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88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148858" y="2853730"/>
            <a:ext cx="3744416" cy="2808312"/>
          </a:xfrm>
          <a:prstGeom prst="rect">
            <a:avLst/>
          </a:prstGeom>
          <a:noFill/>
        </p:spPr>
        <p:txBody>
          <a:bodyPr vert="horz" lIns="91431" tIns="45717" rIns="91431" bIns="45717" rtlCol="0">
            <a:normAutofit/>
          </a:bodyPr>
          <a:lstStyle/>
          <a:p>
            <a:pPr defTabSz="914307">
              <a:spcBef>
                <a:spcPct val="20000"/>
              </a:spcBef>
              <a:buClr>
                <a:srgbClr val="FF9933"/>
              </a:buClr>
            </a:pPr>
            <a:endParaRPr lang="pl-PL" sz="1600" b="1" dirty="0" smtClean="0">
              <a:solidFill>
                <a:srgbClr val="808285"/>
              </a:solidFill>
            </a:endParaRPr>
          </a:p>
          <a:p>
            <a:pPr defTabSz="914307">
              <a:spcBef>
                <a:spcPct val="20000"/>
              </a:spcBef>
              <a:buClr>
                <a:srgbClr val="FF9933"/>
              </a:buClr>
            </a:pPr>
            <a:endParaRPr lang="pl-PL" sz="1600" b="1" dirty="0">
              <a:solidFill>
                <a:srgbClr val="808285"/>
              </a:solidFill>
            </a:endParaRPr>
          </a:p>
          <a:p>
            <a:pPr defTabSz="914307">
              <a:spcBef>
                <a:spcPct val="20000"/>
              </a:spcBef>
              <a:buClr>
                <a:srgbClr val="FF9933"/>
              </a:buClr>
            </a:pPr>
            <a:r>
              <a:rPr lang="pl-PL" sz="1600" b="1" dirty="0" smtClean="0">
                <a:solidFill>
                  <a:srgbClr val="808285"/>
                </a:solidFill>
              </a:rPr>
              <a:t>ARC </a:t>
            </a:r>
            <a:r>
              <a:rPr lang="pl-PL" sz="1600" b="1" dirty="0">
                <a:solidFill>
                  <a:srgbClr val="808285"/>
                </a:solidFill>
              </a:rPr>
              <a:t>Rynek i Opinia Sp. z o. o.</a:t>
            </a:r>
          </a:p>
          <a:p>
            <a:pPr defTabSz="914307">
              <a:spcBef>
                <a:spcPct val="20000"/>
              </a:spcBef>
              <a:buClr>
                <a:srgbClr val="FF9933"/>
              </a:buClr>
            </a:pPr>
            <a:r>
              <a:rPr lang="pl-PL" sz="1600" b="1" dirty="0">
                <a:solidFill>
                  <a:srgbClr val="808285"/>
                </a:solidFill>
              </a:rPr>
              <a:t>ul. Juliusza Słowackiego 12</a:t>
            </a:r>
          </a:p>
          <a:p>
            <a:pPr defTabSz="914307">
              <a:spcBef>
                <a:spcPct val="20000"/>
              </a:spcBef>
              <a:buClr>
                <a:srgbClr val="FF9933"/>
              </a:buClr>
            </a:pPr>
            <a:r>
              <a:rPr lang="pl-PL" sz="1600" b="1" dirty="0">
                <a:solidFill>
                  <a:srgbClr val="808285"/>
                </a:solidFill>
              </a:rPr>
              <a:t>- budynek KIRKOR</a:t>
            </a:r>
          </a:p>
          <a:p>
            <a:pPr defTabSz="914307">
              <a:spcBef>
                <a:spcPct val="20000"/>
              </a:spcBef>
              <a:buClr>
                <a:srgbClr val="FF9933"/>
              </a:buClr>
            </a:pPr>
            <a:r>
              <a:rPr lang="pl-PL" sz="1600" b="1" dirty="0">
                <a:solidFill>
                  <a:srgbClr val="808285"/>
                </a:solidFill>
              </a:rPr>
              <a:t>01-627 Warszawa</a:t>
            </a:r>
          </a:p>
          <a:p>
            <a:pPr defTabSz="914307">
              <a:spcBef>
                <a:spcPct val="20000"/>
              </a:spcBef>
              <a:buClr>
                <a:srgbClr val="FF9933"/>
              </a:buClr>
            </a:pPr>
            <a:r>
              <a:rPr lang="pl-PL" sz="1600" b="1" dirty="0">
                <a:solidFill>
                  <a:srgbClr val="808285"/>
                </a:solidFill>
              </a:rPr>
              <a:t>tel.: +48 22 584 85 00 </a:t>
            </a:r>
          </a:p>
          <a:p>
            <a:pPr defTabSz="914307">
              <a:spcBef>
                <a:spcPct val="20000"/>
              </a:spcBef>
              <a:buClr>
                <a:srgbClr val="FF9933"/>
              </a:buClr>
            </a:pPr>
            <a:r>
              <a:rPr lang="pl-PL" sz="1600" b="1" dirty="0">
                <a:solidFill>
                  <a:srgbClr val="808285"/>
                </a:solidFill>
              </a:rPr>
              <a:t>fax.: +48 22 584 85 01  </a:t>
            </a:r>
            <a:endParaRPr lang="pl-PL" sz="1600" b="1" dirty="0" smtClean="0">
              <a:solidFill>
                <a:srgbClr val="808285"/>
              </a:solidFill>
            </a:endParaRPr>
          </a:p>
          <a:p>
            <a:pPr defTabSz="914307">
              <a:spcBef>
                <a:spcPct val="20000"/>
              </a:spcBef>
              <a:buClr>
                <a:srgbClr val="FF9933"/>
              </a:buClr>
            </a:pPr>
            <a:endParaRPr lang="pl-PL" sz="1600" b="1" dirty="0" smtClean="0">
              <a:solidFill>
                <a:srgbClr val="808285"/>
              </a:solidFill>
            </a:endParaRPr>
          </a:p>
          <a:p>
            <a:pPr defTabSz="914307">
              <a:spcBef>
                <a:spcPct val="20000"/>
              </a:spcBef>
              <a:buClr>
                <a:srgbClr val="FF9933"/>
              </a:buClr>
            </a:pPr>
            <a:endParaRPr lang="pl-PL" sz="1600" b="1" dirty="0">
              <a:solidFill>
                <a:srgbClr val="808285"/>
              </a:solidFill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148858" y="5482022"/>
            <a:ext cx="3744416" cy="360040"/>
          </a:xfrm>
          <a:prstGeom prst="rect">
            <a:avLst/>
          </a:prstGeom>
          <a:noFill/>
        </p:spPr>
        <p:txBody>
          <a:bodyPr vert="horz" lIns="91431" tIns="45717" rIns="91431" bIns="45717" rtlCol="0">
            <a:normAutofit/>
          </a:bodyPr>
          <a:lstStyle/>
          <a:p>
            <a:pPr defTabSz="914307">
              <a:spcBef>
                <a:spcPct val="20000"/>
              </a:spcBef>
              <a:buClr>
                <a:srgbClr val="FF9933"/>
              </a:buClr>
            </a:pPr>
            <a:r>
              <a:rPr lang="pl-PL" sz="1600" b="1" dirty="0" smtClean="0">
                <a:solidFill>
                  <a:schemeClr val="tx1">
                    <a:lumMod val="50000"/>
                  </a:schemeClr>
                </a:solidFill>
              </a:rPr>
              <a:t>TO, CO ISTOTNE</a:t>
            </a:r>
            <a:endParaRPr lang="pl-PL" sz="1600" b="1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22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 badania</a:t>
            </a:r>
          </a:p>
        </p:txBody>
      </p:sp>
      <p:grpSp>
        <p:nvGrpSpPr>
          <p:cNvPr id="7" name="Grupa 6"/>
          <p:cNvGrpSpPr/>
          <p:nvPr/>
        </p:nvGrpSpPr>
        <p:grpSpPr>
          <a:xfrm>
            <a:off x="0" y="3605014"/>
            <a:ext cx="8382794" cy="2705100"/>
            <a:chOff x="0" y="3605014"/>
            <a:chExt cx="8382794" cy="2705100"/>
          </a:xfrm>
        </p:grpSpPr>
        <p:sp>
          <p:nvSpPr>
            <p:cNvPr id="5" name="Prostokąt 4"/>
            <p:cNvSpPr/>
            <p:nvPr/>
          </p:nvSpPr>
          <p:spPr>
            <a:xfrm>
              <a:off x="0" y="5302042"/>
              <a:ext cx="2628578" cy="3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794" y="3605014"/>
              <a:ext cx="7620000" cy="270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Tytuł 1"/>
          <p:cNvSpPr txBox="1">
            <a:spLocks/>
          </p:cNvSpPr>
          <p:nvPr/>
        </p:nvSpPr>
        <p:spPr>
          <a:xfrm>
            <a:off x="3990306" y="843268"/>
            <a:ext cx="4392488" cy="1362390"/>
          </a:xfrm>
          <a:prstGeom prst="rect">
            <a:avLst/>
          </a:prstGeom>
        </p:spPr>
        <p:txBody>
          <a:bodyPr lIns="0" tIns="0" rIns="0" bIns="122400" anchor="b" anchorCtr="0"/>
          <a:lstStyle>
            <a:lvl1pPr marL="0" indent="0" algn="l" defTabSz="914307" rtl="0" eaLnBrk="1" latinLnBrk="0" hangingPunct="1">
              <a:spcBef>
                <a:spcPct val="0"/>
              </a:spcBef>
              <a:buNone/>
              <a:tabLst>
                <a:tab pos="2066925" algn="l"/>
              </a:tabLst>
              <a:defRPr sz="3800" b="1" kern="1200" cap="all" baseline="0">
                <a:solidFill>
                  <a:srgbClr val="80828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l-PL" dirty="0" smtClean="0"/>
              <a:t>Wyniki badania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458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5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Kryteria oceny</a:t>
            </a:r>
            <a:endParaRPr lang="pl-PL" b="1" dirty="0"/>
          </a:p>
        </p:txBody>
      </p: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703386" y="1829223"/>
            <a:ext cx="7738819" cy="3658447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lIns="92084" tIns="46043" rIns="92084" bIns="46043"/>
          <a:lstStyle/>
          <a:p>
            <a:pPr marL="476269" lvl="1" indent="-285750">
              <a:lnSpc>
                <a:spcPct val="250000"/>
              </a:lnSpc>
              <a:buClr>
                <a:schemeClr val="accent4"/>
              </a:buClr>
              <a:buFont typeface="Symbol" panose="05050102010706020507" pitchFamily="18" charset="2"/>
              <a:buChar char="Þ"/>
            </a:pPr>
            <a:r>
              <a:rPr lang="pl-PL" sz="1600" b="1" dirty="0" smtClean="0"/>
              <a:t>OTOCZENIE: WYGLĄD </a:t>
            </a:r>
            <a:r>
              <a:rPr lang="pl-PL" sz="1600" b="1" dirty="0"/>
              <a:t>URZĘDU</a:t>
            </a:r>
          </a:p>
          <a:p>
            <a:pPr marL="476269" lvl="1" indent="-285750">
              <a:lnSpc>
                <a:spcPct val="250000"/>
              </a:lnSpc>
              <a:buClr>
                <a:schemeClr val="accent4"/>
              </a:buClr>
              <a:buFont typeface="Symbol" panose="05050102010706020507" pitchFamily="18" charset="2"/>
              <a:buChar char="Þ"/>
            </a:pPr>
            <a:r>
              <a:rPr lang="pl-PL" sz="1600" b="1" dirty="0"/>
              <a:t>WYGLĄD ZEWNĘTRZNY URZĘDNIKA I JEGO STANOWISKO PRACY</a:t>
            </a:r>
            <a:endParaRPr lang="pl-PL" sz="1600" b="1" dirty="0">
              <a:solidFill>
                <a:srgbClr val="990099"/>
              </a:solidFill>
            </a:endParaRPr>
          </a:p>
          <a:p>
            <a:pPr marL="476269" lvl="1" indent="-285750">
              <a:lnSpc>
                <a:spcPct val="250000"/>
              </a:lnSpc>
              <a:buClr>
                <a:schemeClr val="accent4"/>
              </a:buClr>
              <a:buFont typeface="Symbol" panose="05050102010706020507" pitchFamily="18" charset="2"/>
              <a:buChar char="Þ"/>
            </a:pPr>
            <a:r>
              <a:rPr lang="pl-PL" sz="1600" b="1" dirty="0" smtClean="0"/>
              <a:t>URZĘDNIK: </a:t>
            </a:r>
            <a:r>
              <a:rPr lang="pl-PL" sz="1600" b="1" dirty="0"/>
              <a:t>ZACHOWANIE SIĘ WOBEC KLIENTA</a:t>
            </a:r>
            <a:endParaRPr lang="pl-PL" sz="1600" b="1" dirty="0">
              <a:solidFill>
                <a:schemeClr val="accent1"/>
              </a:solidFill>
            </a:endParaRPr>
          </a:p>
          <a:p>
            <a:pPr marL="476269" lvl="1" indent="-285750">
              <a:lnSpc>
                <a:spcPct val="250000"/>
              </a:lnSpc>
              <a:buClr>
                <a:schemeClr val="accent4"/>
              </a:buClr>
              <a:buFont typeface="Symbol" panose="05050102010706020507" pitchFamily="18" charset="2"/>
              <a:buChar char="Þ"/>
            </a:pPr>
            <a:r>
              <a:rPr lang="pl-PL" sz="1600" b="1" dirty="0" smtClean="0"/>
              <a:t>URZĘDNIK: </a:t>
            </a:r>
            <a:r>
              <a:rPr lang="pl-PL" sz="1600" b="1" dirty="0"/>
              <a:t>OBSŁUGA PRZEDSTAWIONEJ SPRAWY</a:t>
            </a:r>
            <a:endParaRPr lang="pl-PL" sz="1600" b="1" dirty="0">
              <a:solidFill>
                <a:schemeClr val="accent1"/>
              </a:solidFill>
            </a:endParaRPr>
          </a:p>
          <a:p>
            <a:pPr marL="476269" lvl="1" indent="-285750">
              <a:lnSpc>
                <a:spcPct val="250000"/>
              </a:lnSpc>
              <a:buClr>
                <a:schemeClr val="accent4"/>
              </a:buClr>
              <a:buFont typeface="Symbol" panose="05050102010706020507" pitchFamily="18" charset="2"/>
              <a:buChar char="Þ"/>
            </a:pPr>
            <a:r>
              <a:rPr lang="pl-PL" sz="1600" b="1" dirty="0" smtClean="0"/>
              <a:t>URZĘDNIK: </a:t>
            </a:r>
            <a:r>
              <a:rPr lang="pl-PL" sz="1600" b="1" dirty="0"/>
              <a:t>SPOSÓB ZAŁATWIENIA PRZEDSTAWIONEJ SPRAWY</a:t>
            </a:r>
          </a:p>
        </p:txBody>
      </p:sp>
    </p:spTree>
    <p:extLst>
      <p:ext uri="{BB962C8B-B14F-4D97-AF65-F5344CB8AC3E}">
        <p14:creationId xmlns:p14="http://schemas.microsoft.com/office/powerpoint/2010/main" val="262696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 badania</a:t>
            </a:r>
          </a:p>
        </p:txBody>
      </p:sp>
      <p:grpSp>
        <p:nvGrpSpPr>
          <p:cNvPr id="7" name="Grupa 6"/>
          <p:cNvGrpSpPr/>
          <p:nvPr/>
        </p:nvGrpSpPr>
        <p:grpSpPr>
          <a:xfrm>
            <a:off x="0" y="3605014"/>
            <a:ext cx="8382794" cy="2705100"/>
            <a:chOff x="0" y="3605014"/>
            <a:chExt cx="8382794" cy="2705100"/>
          </a:xfrm>
        </p:grpSpPr>
        <p:sp>
          <p:nvSpPr>
            <p:cNvPr id="5" name="Prostokąt 4"/>
            <p:cNvSpPr/>
            <p:nvPr/>
          </p:nvSpPr>
          <p:spPr>
            <a:xfrm>
              <a:off x="0" y="5302042"/>
              <a:ext cx="2628578" cy="3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794" y="3605014"/>
              <a:ext cx="7620000" cy="270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Tytuł 1"/>
          <p:cNvSpPr txBox="1">
            <a:spLocks/>
          </p:cNvSpPr>
          <p:nvPr/>
        </p:nvSpPr>
        <p:spPr>
          <a:xfrm>
            <a:off x="4145236" y="1413570"/>
            <a:ext cx="4392488" cy="1362390"/>
          </a:xfrm>
          <a:prstGeom prst="rect">
            <a:avLst/>
          </a:prstGeom>
        </p:spPr>
        <p:txBody>
          <a:bodyPr lIns="0" tIns="0" rIns="0" bIns="122400" anchor="b" anchorCtr="0"/>
          <a:lstStyle>
            <a:lvl1pPr marL="0" indent="0" algn="l" defTabSz="914307" rtl="0" eaLnBrk="1" latinLnBrk="0" hangingPunct="1">
              <a:spcBef>
                <a:spcPct val="0"/>
              </a:spcBef>
              <a:buNone/>
              <a:tabLst>
                <a:tab pos="2066925" algn="l"/>
              </a:tabLst>
              <a:defRPr sz="3800" b="1" kern="1200" cap="all" baseline="0">
                <a:solidFill>
                  <a:srgbClr val="80828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l-PL" dirty="0" smtClean="0"/>
              <a:t>Otoczenie:  </a:t>
            </a:r>
            <a:r>
              <a:rPr lang="pl-PL" dirty="0"/>
              <a:t>wygląd urzędu</a:t>
            </a:r>
          </a:p>
        </p:txBody>
      </p:sp>
    </p:spTree>
    <p:extLst>
      <p:ext uri="{BB962C8B-B14F-4D97-AF65-F5344CB8AC3E}">
        <p14:creationId xmlns:p14="http://schemas.microsoft.com/office/powerpoint/2010/main" val="8764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2402134"/>
              </p:ext>
            </p:extLst>
          </p:nvPr>
        </p:nvGraphicFramePr>
        <p:xfrm>
          <a:off x="767690" y="2202447"/>
          <a:ext cx="7610209" cy="1049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7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Urząd Dzielnicy Wola</a:t>
            </a:r>
            <a:br>
              <a:rPr lang="pl-PL" b="1" dirty="0" smtClean="0"/>
            </a:br>
            <a:r>
              <a:rPr lang="pl-PL" sz="2800" b="1" dirty="0" smtClean="0">
                <a:solidFill>
                  <a:schemeClr val="accent5"/>
                </a:solidFill>
              </a:rPr>
              <a:t>Otoczenie: Wygląd Urzędu (1)</a:t>
            </a:r>
            <a:endParaRPr lang="pl-PL" sz="2800" b="1" dirty="0">
              <a:solidFill>
                <a:schemeClr val="accent5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4469" y="3362366"/>
            <a:ext cx="3518511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>
                <a:solidFill>
                  <a:schemeClr val="accent5"/>
                </a:solidFill>
              </a:rPr>
              <a:t>OTOCZENIE – WYGLĄD URZĘDU (1)</a:t>
            </a:r>
            <a:endParaRPr lang="en-GB" sz="1200" b="1" dirty="0">
              <a:solidFill>
                <a:schemeClr val="accent5"/>
              </a:solidFill>
            </a:endParaRP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7388063"/>
              </p:ext>
            </p:extLst>
          </p:nvPr>
        </p:nvGraphicFramePr>
        <p:xfrm>
          <a:off x="590653" y="3676396"/>
          <a:ext cx="7557812" cy="2705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60426" y="1721322"/>
            <a:ext cx="4026599" cy="457306"/>
          </a:xfrm>
          <a:prstGeom prst="rect">
            <a:avLst/>
          </a:prstGeom>
          <a:noFill/>
          <a:ln w="0">
            <a:noFill/>
            <a:miter lim="800000"/>
            <a:headEnd/>
            <a:tailEnd type="none" w="lg" len="lg"/>
          </a:ln>
        </p:spPr>
        <p:txBody>
          <a:bodyPr lIns="91449" tIns="45725" rIns="91449" bIns="45725">
            <a:spAutoFit/>
          </a:bodyPr>
          <a:lstStyle/>
          <a:p>
            <a:pPr algn="ctr"/>
            <a:r>
              <a:rPr lang="pl-PL" sz="1200" b="1" dirty="0">
                <a:solidFill>
                  <a:schemeClr val="tx1">
                    <a:lumMod val="50000"/>
                  </a:schemeClr>
                </a:solidFill>
              </a:rPr>
              <a:t>ŚREDNI CZAS OCZEKIWANIA NA OBSŁUGĘ PRZED PI/ WOM/ DELEGATURĄ </a:t>
            </a:r>
            <a:r>
              <a:rPr lang="pl-PL" sz="1200" b="1" dirty="0" err="1">
                <a:solidFill>
                  <a:schemeClr val="tx1">
                    <a:lumMod val="50000"/>
                  </a:schemeClr>
                </a:solidFill>
              </a:rPr>
              <a:t>BAiSO</a:t>
            </a:r>
            <a:endParaRPr lang="pl-PL" sz="12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012609" y="1721322"/>
            <a:ext cx="3664586" cy="457306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lIns="91449" tIns="45725" rIns="91449" bIns="45725">
            <a:spAutoFit/>
          </a:bodyPr>
          <a:lstStyle/>
          <a:p>
            <a:pPr algn="ctr"/>
            <a:r>
              <a:rPr lang="pl-PL" sz="1200" b="1">
                <a:solidFill>
                  <a:schemeClr val="tx1">
                    <a:lumMod val="50000"/>
                  </a:schemeClr>
                </a:solidFill>
              </a:rPr>
              <a:t>ŚREDNIA LICZBA OSÓB W KOLEJCE DO PI/ WOM/ DELEGATUR</a:t>
            </a:r>
            <a:r>
              <a:rPr lang="pl-PL" sz="1200" b="1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Y</a:t>
            </a:r>
            <a:r>
              <a:rPr lang="pl-PL" sz="1200" b="1">
                <a:solidFill>
                  <a:schemeClr val="tx1">
                    <a:lumMod val="50000"/>
                  </a:schemeClr>
                </a:solidFill>
              </a:rPr>
              <a:t> BAiSO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252314" y="6418162"/>
            <a:ext cx="2294335" cy="324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lIns="180018" tIns="45725" rIns="180018" bIns="45725" anchor="ctr"/>
          <a:lstStyle/>
          <a:p>
            <a:pPr algn="ctr">
              <a:lnSpc>
                <a:spcPct val="90000"/>
              </a:lnSpc>
            </a:pPr>
            <a:r>
              <a:rPr lang="pl-PL" sz="1200" dirty="0">
                <a:solidFill>
                  <a:schemeClr val="tx1">
                    <a:lumMod val="50000"/>
                  </a:schemeClr>
                </a:solidFill>
              </a:rPr>
              <a:t>Odsetek odpowiedzi „TAK”</a:t>
            </a:r>
            <a:endParaRPr lang="en-GB" sz="1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614469" y="1468739"/>
            <a:ext cx="3518511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 smtClean="0">
                <a:solidFill>
                  <a:schemeClr val="accent5"/>
                </a:solidFill>
              </a:rPr>
              <a:t>FUNKCJONOWANIE URZĘDU </a:t>
            </a:r>
            <a:endParaRPr lang="en-GB" sz="1200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79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/>
          <p:cNvGrpSpPr/>
          <p:nvPr/>
        </p:nvGrpSpPr>
        <p:grpSpPr>
          <a:xfrm>
            <a:off x="767594" y="2061642"/>
            <a:ext cx="7610400" cy="1054218"/>
            <a:chOff x="757332" y="5363944"/>
            <a:chExt cx="7610400" cy="1054218"/>
          </a:xfrm>
        </p:grpSpPr>
        <p:graphicFrame>
          <p:nvGraphicFramePr>
            <p:cNvPr id="15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6266959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" name="Prostokąt 2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8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Urząd Dzielnicy Wola</a:t>
            </a:r>
            <a:br>
              <a:rPr lang="pl-PL" b="1" dirty="0" smtClean="0"/>
            </a:br>
            <a:r>
              <a:rPr lang="pl-PL" sz="2800" b="1" dirty="0" smtClean="0">
                <a:solidFill>
                  <a:schemeClr val="accent5"/>
                </a:solidFill>
              </a:rPr>
              <a:t>Otoczenie: Wygląd Urzędu (2)</a:t>
            </a:r>
            <a:endParaRPr lang="pl-PL" sz="2800" b="1" dirty="0">
              <a:solidFill>
                <a:schemeClr val="accent5"/>
              </a:solidFill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614469" y="1756771"/>
            <a:ext cx="3518511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/>
              <a:t>Gdzie znajdują się </a:t>
            </a:r>
            <a:r>
              <a:rPr lang="pl-PL" sz="1200" b="1" u="sng" dirty="0"/>
              <a:t>karty informacyjne</a:t>
            </a:r>
            <a:r>
              <a:rPr lang="pl-PL" sz="1200" b="1" dirty="0"/>
              <a:t>?</a:t>
            </a:r>
            <a:endParaRPr lang="en-GB" sz="1200" b="1" dirty="0"/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9682908"/>
              </p:ext>
            </p:extLst>
          </p:nvPr>
        </p:nvGraphicFramePr>
        <p:xfrm>
          <a:off x="614469" y="2422082"/>
          <a:ext cx="7557812" cy="435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3270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9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Urząd Dzielnicy Wola</a:t>
            </a:r>
            <a:br>
              <a:rPr lang="pl-PL" b="1" dirty="0" smtClean="0"/>
            </a:br>
            <a:r>
              <a:rPr lang="pl-PL" sz="2800" b="1" dirty="0" smtClean="0">
                <a:solidFill>
                  <a:schemeClr val="accent5"/>
                </a:solidFill>
              </a:rPr>
              <a:t>Otoczenie: Wygląd Urzędu (3)</a:t>
            </a:r>
            <a:endParaRPr lang="pl-PL" sz="2800" b="1" dirty="0">
              <a:solidFill>
                <a:schemeClr val="accent5"/>
              </a:solidFill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614469" y="4179858"/>
            <a:ext cx="7558726" cy="27700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49" tIns="45725" rIns="91449" bIns="45725">
            <a:spAutoFit/>
          </a:bodyPr>
          <a:lstStyle/>
          <a:p>
            <a:r>
              <a:rPr lang="pl-PL" sz="1200" b="1" dirty="0"/>
              <a:t>Czy </a:t>
            </a:r>
            <a:r>
              <a:rPr lang="pl-PL" sz="1200" b="1" u="sng" dirty="0"/>
              <a:t>karty informacyjne</a:t>
            </a:r>
            <a:r>
              <a:rPr lang="pl-PL" sz="1200" b="1" dirty="0"/>
              <a:t> na terenie urzędu są w miejscu, w którym łatwo je zauważyć?</a:t>
            </a:r>
          </a:p>
        </p:txBody>
      </p:sp>
      <p:graphicFrame>
        <p:nvGraphicFramePr>
          <p:cNvPr id="1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4558007"/>
              </p:ext>
            </p:extLst>
          </p:nvPr>
        </p:nvGraphicFramePr>
        <p:xfrm>
          <a:off x="614469" y="2142330"/>
          <a:ext cx="7705475" cy="2151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2905810"/>
              </p:ext>
            </p:extLst>
          </p:nvPr>
        </p:nvGraphicFramePr>
        <p:xfrm>
          <a:off x="614469" y="4652595"/>
          <a:ext cx="7705475" cy="2151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14469" y="1756771"/>
            <a:ext cx="7990773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/>
              <a:t>Czy </a:t>
            </a:r>
            <a:r>
              <a:rPr lang="pl-PL" sz="1200" b="1" u="sng" dirty="0"/>
              <a:t>karty informacyjne</a:t>
            </a:r>
            <a:r>
              <a:rPr lang="pl-PL" sz="1200" b="1" dirty="0"/>
              <a:t>, które są na terenie urzędu są </a:t>
            </a:r>
            <a:r>
              <a:rPr lang="pl-PL" sz="1200" b="1" dirty="0" smtClean="0"/>
              <a:t>uporządkowane?</a:t>
            </a:r>
            <a:endParaRPr lang="pl-PL" sz="1200" b="1" dirty="0"/>
          </a:p>
        </p:txBody>
      </p:sp>
    </p:spTree>
    <p:extLst>
      <p:ext uri="{BB962C8B-B14F-4D97-AF65-F5344CB8AC3E}">
        <p14:creationId xmlns:p14="http://schemas.microsoft.com/office/powerpoint/2010/main" val="32130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RC">
  <a:themeElements>
    <a:clrScheme name="ARC">
      <a:dk1>
        <a:srgbClr val="808285"/>
      </a:dk1>
      <a:lt1>
        <a:srgbClr val="FFFFFF"/>
      </a:lt1>
      <a:dk2>
        <a:srgbClr val="F89728"/>
      </a:dk2>
      <a:lt2>
        <a:srgbClr val="FFFFFF"/>
      </a:lt2>
      <a:accent1>
        <a:srgbClr val="0070C0"/>
      </a:accent1>
      <a:accent2>
        <a:srgbClr val="F89728"/>
      </a:accent2>
      <a:accent3>
        <a:srgbClr val="808285"/>
      </a:accent3>
      <a:accent4>
        <a:srgbClr val="E34A21"/>
      </a:accent4>
      <a:accent5>
        <a:srgbClr val="477237"/>
      </a:accent5>
      <a:accent6>
        <a:srgbClr val="827364"/>
      </a:accent6>
      <a:hlink>
        <a:srgbClr val="00229F"/>
      </a:hlink>
      <a:folHlink>
        <a:srgbClr val="00229F"/>
      </a:folHlink>
    </a:clrScheme>
    <a:fontScheme name="ARC">
      <a:majorFont>
        <a:latin typeface="Arial Bold"/>
        <a:ea typeface=""/>
        <a:cs typeface=""/>
      </a:majorFont>
      <a:minorFont>
        <a:latin typeface="Arial Light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ARC.potx" id="{B6432285-ECAB-4A57-AEC2-5431D4683B3D}" vid="{B8EFF4A2-3A65-4C9A-AAAC-73979D6A8750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ARC</Template>
  <TotalTime>530</TotalTime>
  <Words>1498</Words>
  <Application>Microsoft Office PowerPoint</Application>
  <PresentationFormat>Niestandardowy</PresentationFormat>
  <Paragraphs>269</Paragraphs>
  <Slides>30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1" baseType="lpstr">
      <vt:lpstr>ARC</vt:lpstr>
      <vt:lpstr>TAJEMNICZY KLIENT URZĄD DZIELNICY WOLA</vt:lpstr>
      <vt:lpstr>Spis treści</vt:lpstr>
      <vt:lpstr>Metodologia badania</vt:lpstr>
      <vt:lpstr>Wyniki badania</vt:lpstr>
      <vt:lpstr>Kryteria oceny</vt:lpstr>
      <vt:lpstr>Wyniki badania</vt:lpstr>
      <vt:lpstr>Urząd Dzielnicy Wola Otoczenie: Wygląd Urzędu (1)</vt:lpstr>
      <vt:lpstr>Urząd Dzielnicy Wola Otoczenie: Wygląd Urzędu (2)</vt:lpstr>
      <vt:lpstr>Urząd Dzielnicy Wola Otoczenie: Wygląd Urzędu (3)</vt:lpstr>
      <vt:lpstr>Urząd Dzielnicy Wola Otoczenie: Wygląd Urzędu (4)</vt:lpstr>
      <vt:lpstr>Urząd Dzielnicy Wola Otoczenie: Wygląd Urzędu (5)</vt:lpstr>
      <vt:lpstr>Urząd Dzielnicy Wola Otoczenie: Wygląd Urzędu (6)</vt:lpstr>
      <vt:lpstr>Urząd Dzielnicy Wola Otoczenie: Wygląd Urzędu (7)</vt:lpstr>
      <vt:lpstr>Wyniki badania</vt:lpstr>
      <vt:lpstr>Urząd Dzielnicy Wola Wygląd zewnętrzny urzędnika i jego stanowisko pracy</vt:lpstr>
      <vt:lpstr>Wyniki badania</vt:lpstr>
      <vt:lpstr>Urząd Dzielnicy Wola Zachowanie urzędnika wobec interesanta (1)</vt:lpstr>
      <vt:lpstr>Urząd Dzielnicy Wola Zachowanie urzędnika wobec interesanta (2)</vt:lpstr>
      <vt:lpstr>Wyniki badania</vt:lpstr>
      <vt:lpstr>Urząd Dzielnicy Wola Urzędnik: Obsługa przedstawionej sprawy (1)</vt:lpstr>
      <vt:lpstr>Urząd Dzielnicy Wola Urzędnik: Obsługa przedstawionej sprawy (2)</vt:lpstr>
      <vt:lpstr>Urząd Dzielnicy Wola Urzędnik: Obsługa przedstawionej sprawy (3)</vt:lpstr>
      <vt:lpstr>Wyniki badania</vt:lpstr>
      <vt:lpstr>Urząd Dzielnicy Wola Urzędnik: Sposób załatwienia przedstawionej sprawy (1)</vt:lpstr>
      <vt:lpstr>Urząd Dzielnicy Wola Urzędnik: Sposób załatwienia przedstawionej sprawy (2)</vt:lpstr>
      <vt:lpstr>Urząd Dzielnicy Wola Urzędnik: Sposób załatwienia przedstawionej sprawy (3)</vt:lpstr>
      <vt:lpstr>Urząd Dzielnicy Wola Urzędnik: Sposób załatwiania przedstawionej sprawy (4)</vt:lpstr>
      <vt:lpstr>Urząd Dzielnicy Wola Urzędnik: Sposób załatwienia przedstawionej sprawy (5)</vt:lpstr>
      <vt:lpstr>Urząd Dzielnicy Wola Urzędnik: Sposób załatwienia przedstawionej sprawy (6)</vt:lpstr>
      <vt:lpstr>Prezentacja programu PowerPoint</vt:lpstr>
    </vt:vector>
  </TitlesOfParts>
  <Company>Centrum Edukacji Nowoczesnej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ARC</dc:creator>
  <cp:keywords>ARC;Rynek;Opinia</cp:keywords>
  <cp:lastModifiedBy>Natalia Jońca</cp:lastModifiedBy>
  <cp:revision>88</cp:revision>
  <dcterms:created xsi:type="dcterms:W3CDTF">2013-09-17T08:07:59Z</dcterms:created>
  <dcterms:modified xsi:type="dcterms:W3CDTF">2014-02-06T13:46:55Z</dcterms:modified>
</cp:coreProperties>
</file>