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4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5.xml" ContentType="application/vnd.openxmlformats-officedocument.drawingml.chartshapes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8" r:id="rId3"/>
    <p:sldId id="319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20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9878" autoAdjust="0"/>
  </p:normalViewPr>
  <p:slideViewPr>
    <p:cSldViewPr showGuides="1">
      <p:cViewPr varScale="1">
        <p:scale>
          <a:sx n="103" d="100"/>
          <a:sy n="103" d="100"/>
        </p:scale>
        <p:origin x="-880" y="-112"/>
      </p:cViewPr>
      <p:guideLst>
        <p:guide orient="horz" pos="1525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Relationship Id="rId2" Type="http://schemas.openxmlformats.org/officeDocument/2006/relationships/chartUserShapes" Target="../drawings/drawing3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Relationship Id="rId2" Type="http://schemas.openxmlformats.org/officeDocument/2006/relationships/chartUserShapes" Target="../drawings/drawing4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Relationship Id="rId2" Type="http://schemas.openxmlformats.org/officeDocument/2006/relationships/chartUserShapes" Target="../drawings/drawing5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#.00">
                  <c:v>8.35</c:v>
                </c:pt>
                <c:pt idx="2" formatCode="####.00">
                  <c:v>4.6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10.95238095238096</c:v>
                </c:pt>
                <c:pt idx="2" formatCode="0.0">
                  <c:v>3.523809523809524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4.55</c:v>
                </c:pt>
                <c:pt idx="2" formatCode="0.0">
                  <c:v>0.85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2047864"/>
        <c:axId val="2116038408"/>
      </c:barChart>
      <c:catAx>
        <c:axId val="-2122047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116038408"/>
        <c:crosses val="autoZero"/>
        <c:auto val="1"/>
        <c:lblAlgn val="ctr"/>
        <c:lblOffset val="100"/>
        <c:noMultiLvlLbl val="0"/>
      </c:catAx>
      <c:valAx>
        <c:axId val="2116038408"/>
        <c:scaling>
          <c:orientation val="minMax"/>
          <c:max val="15.0"/>
          <c:min val="0.0"/>
        </c:scaling>
        <c:delete val="1"/>
        <c:axPos val="l"/>
        <c:numFmt formatCode="####.00" sourceLinked="1"/>
        <c:majorTickMark val="out"/>
        <c:minorTickMark val="none"/>
        <c:tickLblPos val="none"/>
        <c:crossAx val="-2122047864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0.65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0.3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1548344"/>
        <c:axId val="-2121494456"/>
      </c:barChart>
      <c:catAx>
        <c:axId val="-21215483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494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49445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54834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solidFill>
        <a:schemeClr val="bg2"/>
      </a:solidFill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6506728"/>
        <c:axId val="-2121291080"/>
      </c:barChart>
      <c:catAx>
        <c:axId val="211650672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1291080"/>
        <c:crosses val="autoZero"/>
        <c:auto val="1"/>
        <c:lblAlgn val="ctr"/>
        <c:lblOffset val="100"/>
        <c:noMultiLvlLbl val="0"/>
      </c:catAx>
      <c:valAx>
        <c:axId val="-2121291080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2116506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</c:v>
                </c:pt>
                <c:pt idx="1">
                  <c:v>0.15</c:v>
                </c:pt>
                <c:pt idx="2">
                  <c:v>0.35</c:v>
                </c:pt>
                <c:pt idx="3">
                  <c:v>0.0</c:v>
                </c:pt>
                <c:pt idx="4">
                  <c:v>0.05</c:v>
                </c:pt>
                <c:pt idx="5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0.25</c:v>
                </c:pt>
                <c:pt idx="1">
                  <c:v>0.1</c:v>
                </c:pt>
                <c:pt idx="2">
                  <c:v>0.55</c:v>
                </c:pt>
                <c:pt idx="3">
                  <c:v>0.15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</c:v>
                </c:pt>
                <c:pt idx="1">
                  <c:v>0.05</c:v>
                </c:pt>
                <c:pt idx="2">
                  <c:v>0.2</c:v>
                </c:pt>
                <c:pt idx="3">
                  <c:v>0.0</c:v>
                </c:pt>
                <c:pt idx="4">
                  <c:v>0.05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6644824"/>
        <c:axId val="-2122209288"/>
      </c:barChart>
      <c:catAx>
        <c:axId val="21166448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2209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220928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6448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8925318761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19"/>
                <c:pt idx="0">
                  <c:v>0.75</c:v>
                </c:pt>
                <c:pt idx="1">
                  <c:v>0.6</c:v>
                </c:pt>
                <c:pt idx="2">
                  <c:v>0.6</c:v>
                </c:pt>
                <c:pt idx="4">
                  <c:v>0.9</c:v>
                </c:pt>
                <c:pt idx="5">
                  <c:v>0.75</c:v>
                </c:pt>
                <c:pt idx="6">
                  <c:v>0.9</c:v>
                </c:pt>
                <c:pt idx="8">
                  <c:v>0.9</c:v>
                </c:pt>
                <c:pt idx="9">
                  <c:v>0.8</c:v>
                </c:pt>
                <c:pt idx="10">
                  <c:v>0.95</c:v>
                </c:pt>
                <c:pt idx="12">
                  <c:v>0.9</c:v>
                </c:pt>
                <c:pt idx="13">
                  <c:v>0.95</c:v>
                </c:pt>
                <c:pt idx="14">
                  <c:v>0.9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19"/>
                <c:pt idx="0">
                  <c:v>0.25</c:v>
                </c:pt>
                <c:pt idx="1">
                  <c:v>0.4</c:v>
                </c:pt>
                <c:pt idx="2">
                  <c:v>0.4</c:v>
                </c:pt>
                <c:pt idx="4">
                  <c:v>0.1</c:v>
                </c:pt>
                <c:pt idx="5">
                  <c:v>0.25</c:v>
                </c:pt>
                <c:pt idx="6">
                  <c:v>0.1</c:v>
                </c:pt>
                <c:pt idx="8">
                  <c:v>0.1</c:v>
                </c:pt>
                <c:pt idx="9">
                  <c:v>0.2</c:v>
                </c:pt>
                <c:pt idx="10">
                  <c:v>0.05</c:v>
                </c:pt>
                <c:pt idx="12">
                  <c:v>0.1</c:v>
                </c:pt>
                <c:pt idx="13">
                  <c:v>0.05</c:v>
                </c:pt>
                <c:pt idx="14">
                  <c:v>0.1</c:v>
                </c:pt>
                <c:pt idx="16">
                  <c:v>1.0</c:v>
                </c:pt>
                <c:pt idx="17">
                  <c:v>1.0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2213560"/>
        <c:axId val="-2121437432"/>
      </c:barChart>
      <c:catAx>
        <c:axId val="-21222135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1437432"/>
        <c:crosses val="autoZero"/>
        <c:auto val="1"/>
        <c:lblAlgn val="ctr"/>
        <c:lblOffset val="100"/>
        <c:noMultiLvlLbl val="0"/>
      </c:catAx>
      <c:valAx>
        <c:axId val="-21214374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2135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36247723132969"/>
          <c:w val="0.862781954887218"/>
          <c:h val="0.0655737704918033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9"/>
                <c:pt idx="2">
                  <c:v>Czy urzędnik jest ubrany “na służbowo”?</c:v>
                </c:pt>
                <c:pt idx="6">
                  <c:v>Czy na biurku urzędnika jest porządek?</c:v>
                </c:pt>
                <c:pt idx="10">
                  <c:v>Czy na biurku są naczynia? </c:v>
                </c:pt>
                <c:pt idx="13">
                  <c:v>Czy na biurku urzędnika znajdują się tylko przedmioty związane z pracą? 
</c:v>
                </c:pt>
                <c:pt idx="18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1.0</c:v>
                </c:pt>
                <c:pt idx="1">
                  <c:v>0.52</c:v>
                </c:pt>
                <c:pt idx="2">
                  <c:v>0.85</c:v>
                </c:pt>
                <c:pt idx="4">
                  <c:v>0.9</c:v>
                </c:pt>
                <c:pt idx="5">
                  <c:v>0.67</c:v>
                </c:pt>
                <c:pt idx="6">
                  <c:v>0.8</c:v>
                </c:pt>
                <c:pt idx="8">
                  <c:v>0.05</c:v>
                </c:pt>
                <c:pt idx="10">
                  <c:v>0.05</c:v>
                </c:pt>
                <c:pt idx="12">
                  <c:v>0.8</c:v>
                </c:pt>
                <c:pt idx="13">
                  <c:v>0.71</c:v>
                </c:pt>
                <c:pt idx="14">
                  <c:v>0.8</c:v>
                </c:pt>
                <c:pt idx="16">
                  <c:v>0.55</c:v>
                </c:pt>
                <c:pt idx="17">
                  <c:v>0.57</c:v>
                </c:pt>
                <c:pt idx="18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9"/>
                <c:pt idx="2">
                  <c:v>Czy urzędnik jest ubrany “na służbowo”?</c:v>
                </c:pt>
                <c:pt idx="6">
                  <c:v>Czy na biurku urzędnika jest porządek?</c:v>
                </c:pt>
                <c:pt idx="10">
                  <c:v>Czy na biurku są naczynia? </c:v>
                </c:pt>
                <c:pt idx="13">
                  <c:v>Czy na biurku urzędnika znajdują się tylko przedmioty związane z pracą? 
</c:v>
                </c:pt>
                <c:pt idx="18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1">
                  <c:v>0.24</c:v>
                </c:pt>
                <c:pt idx="2">
                  <c:v>0.15</c:v>
                </c:pt>
                <c:pt idx="5">
                  <c:v>0.05</c:v>
                </c:pt>
                <c:pt idx="6">
                  <c:v>0.05</c:v>
                </c:pt>
                <c:pt idx="8">
                  <c:v>0.85</c:v>
                </c:pt>
                <c:pt idx="9">
                  <c:v>0.71</c:v>
                </c:pt>
                <c:pt idx="10">
                  <c:v>0.8</c:v>
                </c:pt>
                <c:pt idx="12">
                  <c:v>0.1</c:v>
                </c:pt>
                <c:pt idx="14">
                  <c:v>0.05</c:v>
                </c:pt>
                <c:pt idx="16">
                  <c:v>0.45</c:v>
                </c:pt>
                <c:pt idx="17">
                  <c:v>0.43</c:v>
                </c:pt>
                <c:pt idx="18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</c:f>
              <c:strCache>
                <c:ptCount val="19"/>
                <c:pt idx="2">
                  <c:v>Czy urzędnik jest ubrany “na służbowo”?</c:v>
                </c:pt>
                <c:pt idx="6">
                  <c:v>Czy na biurku urzędnika jest porządek?</c:v>
                </c:pt>
                <c:pt idx="10">
                  <c:v>Czy na biurku są naczynia? </c:v>
                </c:pt>
                <c:pt idx="13">
                  <c:v>Czy na biurku urzędnika znajdują się tylko przedmioty związane z pracą? 
</c:v>
                </c:pt>
                <c:pt idx="18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1">
                  <c:v>0.24</c:v>
                </c:pt>
                <c:pt idx="4">
                  <c:v>0.1</c:v>
                </c:pt>
                <c:pt idx="5">
                  <c:v>0.28</c:v>
                </c:pt>
                <c:pt idx="6">
                  <c:v>0.15</c:v>
                </c:pt>
                <c:pt idx="8">
                  <c:v>0.1</c:v>
                </c:pt>
                <c:pt idx="9">
                  <c:v>0.29</c:v>
                </c:pt>
                <c:pt idx="10">
                  <c:v>0.15</c:v>
                </c:pt>
                <c:pt idx="12">
                  <c:v>0.1</c:v>
                </c:pt>
                <c:pt idx="13">
                  <c:v>0.29</c:v>
                </c:pt>
                <c:pt idx="14">
                  <c:v>0.15</c:v>
                </c:pt>
                <c:pt idx="18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8742904"/>
        <c:axId val="-2128626808"/>
      </c:barChart>
      <c:catAx>
        <c:axId val="-21287429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8626808"/>
        <c:crosses val="autoZero"/>
        <c:auto val="1"/>
        <c:lblAlgn val="ctr"/>
        <c:lblOffset val="100"/>
        <c:noMultiLvlLbl val="0"/>
      </c:catAx>
      <c:valAx>
        <c:axId val="-212862680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874290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43825760009479"/>
          <c:y val="0.94209541062802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606060606060606"/>
          <c:w val="1.0"/>
          <c:h val="0.569696969696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2013 (N=12)</c:v>
                </c:pt>
                <c:pt idx="1">
                  <c:v>2012 (N=14)</c:v>
                </c:pt>
                <c:pt idx="2">
                  <c:v>2011 (N=11)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0.91</c:v>
                </c:pt>
                <c:pt idx="1">
                  <c:v>0.93</c:v>
                </c:pt>
                <c:pt idx="2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736257498725841"/>
                  <c:y val="-0.369475623598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2013 (N=12)</c:v>
                </c:pt>
                <c:pt idx="1">
                  <c:v>2012 (N=14)</c:v>
                </c:pt>
                <c:pt idx="2">
                  <c:v>2011 (N=11)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2013 (N=12)</c:v>
                </c:pt>
                <c:pt idx="1">
                  <c:v>2012 (N=14)</c:v>
                </c:pt>
                <c:pt idx="2">
                  <c:v>2011 (N=11)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 formatCode="0%">
                  <c:v>0.09</c:v>
                </c:pt>
                <c:pt idx="2" formatCode="0%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9186968"/>
        <c:axId val="-2128725784"/>
      </c:barChart>
      <c:catAx>
        <c:axId val="-21291869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28725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72578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9186968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0.00658978583196046"/>
          <c:y val="0.581818181818182"/>
          <c:w val="0.976935749588139"/>
          <c:h val="0.29090909090909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9217464"/>
        <c:axId val="-2129371112"/>
      </c:barChart>
      <c:catAx>
        <c:axId val="-212921746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9371112"/>
        <c:crosses val="autoZero"/>
        <c:auto val="1"/>
        <c:lblAlgn val="ctr"/>
        <c:lblOffset val="100"/>
        <c:noMultiLvlLbl val="0"/>
      </c:catAx>
      <c:valAx>
        <c:axId val="-212937111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9217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0.85</c:v>
                </c:pt>
                <c:pt idx="1">
                  <c:v>0.1</c:v>
                </c:pt>
                <c:pt idx="2">
                  <c:v>0.0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0.48</c:v>
                </c:pt>
                <c:pt idx="1">
                  <c:v>0.14</c:v>
                </c:pt>
                <c:pt idx="2">
                  <c:v>0.0</c:v>
                </c:pt>
                <c:pt idx="3">
                  <c:v>0.38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0.75</c:v>
                </c:pt>
                <c:pt idx="1">
                  <c:v>0.1</c:v>
                </c:pt>
                <c:pt idx="2">
                  <c:v>0.0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9178952"/>
        <c:axId val="-2129415960"/>
      </c:barChart>
      <c:catAx>
        <c:axId val="-2129178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9415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941596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91789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29624840"/>
        <c:axId val="-2128910232"/>
      </c:barChart>
      <c:catAx>
        <c:axId val="-2129624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8910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9102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129624840"/>
        <c:crosses val="autoZero"/>
        <c:crossBetween val="between"/>
        <c:majorUnit val="1.0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0125761639538334"/>
          <c:y val="0.745157935889491"/>
          <c:w val="0.844523032923103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65725421680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28699160"/>
        <c:axId val="-2128708344"/>
      </c:barChart>
      <c:catAx>
        <c:axId val="-2128699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8708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870834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8699160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"/>
          <c:y val="0.687590431540255"/>
          <c:w val="1.0"/>
          <c:h val="0.271878293785866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1.0</c:v>
                </c:pt>
                <c:pt idx="1">
                  <c:v>0.9</c:v>
                </c:pt>
                <c:pt idx="2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0.75</c:v>
                </c:pt>
                <c:pt idx="1">
                  <c:v>0.95</c:v>
                </c:pt>
                <c:pt idx="2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 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6580584"/>
        <c:axId val="2116658360"/>
      </c:barChart>
      <c:catAx>
        <c:axId val="2116580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6658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658360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5805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0.95</c:v>
                </c:pt>
                <c:pt idx="1">
                  <c:v>0.81</c:v>
                </c:pt>
                <c:pt idx="2">
                  <c:v>0.9</c:v>
                </c:pt>
                <c:pt idx="4">
                  <c:v>1.0</c:v>
                </c:pt>
                <c:pt idx="5">
                  <c:v>0.95</c:v>
                </c:pt>
                <c:pt idx="6">
                  <c:v>1.0</c:v>
                </c:pt>
                <c:pt idx="8">
                  <c:v>0.05</c:v>
                </c:pt>
                <c:pt idx="10">
                  <c:v>0.1</c:v>
                </c:pt>
                <c:pt idx="17">
                  <c:v>0.1</c:v>
                </c:pt>
                <c:pt idx="18">
                  <c:v>0.05</c:v>
                </c:pt>
                <c:pt idx="20">
                  <c:v>0.95</c:v>
                </c:pt>
                <c:pt idx="21">
                  <c:v>0.86</c:v>
                </c:pt>
                <c:pt idx="2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0.05</c:v>
                </c:pt>
                <c:pt idx="1">
                  <c:v>0.19</c:v>
                </c:pt>
                <c:pt idx="2">
                  <c:v>0.1</c:v>
                </c:pt>
                <c:pt idx="4">
                  <c:v>0.0</c:v>
                </c:pt>
                <c:pt idx="5">
                  <c:v>0.05</c:v>
                </c:pt>
                <c:pt idx="8">
                  <c:v>0.95</c:v>
                </c:pt>
                <c:pt idx="9">
                  <c:v>1.0</c:v>
                </c:pt>
                <c:pt idx="10">
                  <c:v>0.9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6">
                  <c:v>1.0</c:v>
                </c:pt>
                <c:pt idx="17">
                  <c:v>0.9</c:v>
                </c:pt>
                <c:pt idx="18">
                  <c:v>0.95</c:v>
                </c:pt>
                <c:pt idx="20">
                  <c:v>0.05</c:v>
                </c:pt>
                <c:pt idx="21">
                  <c:v>0.14</c:v>
                </c:pt>
                <c:pt idx="2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30480008"/>
        <c:axId val="-2118101416"/>
      </c:barChart>
      <c:catAx>
        <c:axId val="-21304800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8101416"/>
        <c:crosses val="autoZero"/>
        <c:auto val="1"/>
        <c:lblAlgn val="ctr"/>
        <c:lblOffset val="100"/>
        <c:noMultiLvlLbl val="0"/>
      </c:catAx>
      <c:valAx>
        <c:axId val="-211810141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3048000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62546296296296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4654823428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0.7</c:v>
                </c:pt>
                <c:pt idx="1">
                  <c:v>0.33</c:v>
                </c:pt>
                <c:pt idx="2">
                  <c:v>0.8</c:v>
                </c:pt>
                <c:pt idx="4">
                  <c:v>1.0</c:v>
                </c:pt>
                <c:pt idx="5">
                  <c:v>0.95</c:v>
                </c:pt>
                <c:pt idx="6">
                  <c:v>1.0</c:v>
                </c:pt>
                <c:pt idx="9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0.3</c:v>
                </c:pt>
                <c:pt idx="1">
                  <c:v>0.67</c:v>
                </c:pt>
                <c:pt idx="2">
                  <c:v>0.2</c:v>
                </c:pt>
                <c:pt idx="5">
                  <c:v>0.05</c:v>
                </c:pt>
                <c:pt idx="8">
                  <c:v>1.0</c:v>
                </c:pt>
                <c:pt idx="9">
                  <c:v>0.9</c:v>
                </c:pt>
                <c:pt idx="10">
                  <c:v>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30341736"/>
        <c:axId val="-2117798472"/>
      </c:barChart>
      <c:catAx>
        <c:axId val="-21303417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17798472"/>
        <c:crosses val="autoZero"/>
        <c:auto val="1"/>
        <c:lblAlgn val="ctr"/>
        <c:lblOffset val="100"/>
        <c:noMultiLvlLbl val="0"/>
      </c:catAx>
      <c:valAx>
        <c:axId val="-211779847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3034173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86214233682315"/>
          <c:y val="0.924428509905254"/>
          <c:w val="0.847735262287025"/>
          <c:h val="0.064972512165224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30582664"/>
        <c:axId val="-2117924232"/>
      </c:barChart>
      <c:catAx>
        <c:axId val="-213058266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7924232"/>
        <c:crosses val="autoZero"/>
        <c:auto val="1"/>
        <c:lblAlgn val="ctr"/>
        <c:lblOffset val="100"/>
        <c:noMultiLvlLbl val="0"/>
      </c:catAx>
      <c:valAx>
        <c:axId val="-211792423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305826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</c:v>
                </c:pt>
                <c:pt idx="1">
                  <c:v>0.25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0.76</c:v>
                </c:pt>
                <c:pt idx="1">
                  <c:v>0.0</c:v>
                </c:pt>
                <c:pt idx="2">
                  <c:v>0.1</c:v>
                </c:pt>
                <c:pt idx="3">
                  <c:v>0.14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0.65</c:v>
                </c:pt>
                <c:pt idx="1">
                  <c:v>0.05</c:v>
                </c:pt>
                <c:pt idx="2">
                  <c:v>0.2</c:v>
                </c:pt>
                <c:pt idx="3">
                  <c:v>0.1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7532184"/>
        <c:axId val="-2140676440"/>
      </c:barChart>
      <c:catAx>
        <c:axId val="-2117532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40676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067644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75321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7197608886862"/>
          <c:y val="0.0594227504244484"/>
          <c:w val="0.586921156790566"/>
          <c:h val="0.7979626485568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0.55</c:v>
                </c:pt>
                <c:pt idx="1">
                  <c:v>0.76</c:v>
                </c:pt>
                <c:pt idx="2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0.0104052250963484"/>
                  <c:y val="-0.0171343918389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356447635566439"/>
                  <c:y val="-0.02069984806151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0.4</c:v>
                </c:pt>
                <c:pt idx="1">
                  <c:v>0.14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17276456"/>
        <c:axId val="-2129881608"/>
      </c:barChart>
      <c:catAx>
        <c:axId val="-2117276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9881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98816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11727645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076957368"/>
        <c:axId val="-2076961560"/>
      </c:barChart>
      <c:catAx>
        <c:axId val="-207695736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076961560"/>
        <c:crosses val="autoZero"/>
        <c:auto val="1"/>
        <c:lblAlgn val="ctr"/>
        <c:lblOffset val="100"/>
        <c:noMultiLvlLbl val="0"/>
      </c:catAx>
      <c:valAx>
        <c:axId val="-2076961560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0769573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aktami prawnymi (ustawy, dzien...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0.95</c:v>
                </c:pt>
                <c:pt idx="1">
                  <c:v>0.0</c:v>
                </c:pt>
                <c:pt idx="2">
                  <c:v>0.0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aktami prawnymi (ustawy, dzien...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0.81</c:v>
                </c:pt>
                <c:pt idx="1">
                  <c:v>0.0476190476190476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aktami prawnymi (ustawy, dzien...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</c:v>
                </c:pt>
                <c:pt idx="1">
                  <c:v>0.0</c:v>
                </c:pt>
                <c:pt idx="2">
                  <c:v>0.1</c:v>
                </c:pt>
                <c:pt idx="3">
                  <c:v>0.05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76850872"/>
        <c:axId val="-2076243688"/>
      </c:barChart>
      <c:catAx>
        <c:axId val="-2076850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243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24368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0768508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0.05</c:v>
                </c:pt>
                <c:pt idx="3">
                  <c:v>0.7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0.14</c:v>
                </c:pt>
                <c:pt idx="1">
                  <c:v>0.1</c:v>
                </c:pt>
                <c:pt idx="2">
                  <c:v>0.1</c:v>
                </c:pt>
                <c:pt idx="3">
                  <c:v>0.62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layout>
                <c:manualLayout>
                  <c:x val="-0.032337962962963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</c:v>
                </c:pt>
                <c:pt idx="1">
                  <c:v>0.0</c:v>
                </c:pt>
                <c:pt idx="2">
                  <c:v>0.1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76897656"/>
        <c:axId val="-2076894184"/>
      </c:barChart>
      <c:catAx>
        <c:axId val="-2076897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894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89418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0768976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076827608"/>
        <c:axId val="-2076722584"/>
      </c:barChart>
      <c:catAx>
        <c:axId val="-207682760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076722584"/>
        <c:crosses val="autoZero"/>
        <c:auto val="1"/>
        <c:lblAlgn val="ctr"/>
        <c:lblOffset val="100"/>
        <c:noMultiLvlLbl val="0"/>
      </c:catAx>
      <c:valAx>
        <c:axId val="-2076722584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0768276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0.55</c:v>
                </c:pt>
                <c:pt idx="2">
                  <c:v>0.65</c:v>
                </c:pt>
                <c:pt idx="3">
                  <c:v>0.55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0.666666666666667</c:v>
                </c:pt>
                <c:pt idx="1">
                  <c:v>0.476190476190476</c:v>
                </c:pt>
                <c:pt idx="2">
                  <c:v>0.333333333333333</c:v>
                </c:pt>
                <c:pt idx="3">
                  <c:v>0.380952380952381</c:v>
                </c:pt>
                <c:pt idx="4">
                  <c:v>0.285714285714286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0.7</c:v>
                </c:pt>
                <c:pt idx="2">
                  <c:v>0.7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76437112"/>
        <c:axId val="-2076433672"/>
      </c:barChart>
      <c:catAx>
        <c:axId val="-20764371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433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433672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0764371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6798856"/>
        <c:axId val="-2144286984"/>
      </c:barChart>
      <c:catAx>
        <c:axId val="211679885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44286984"/>
        <c:crosses val="autoZero"/>
        <c:auto val="1"/>
        <c:lblAlgn val="ctr"/>
        <c:lblOffset val="100"/>
        <c:noMultiLvlLbl val="0"/>
      </c:catAx>
      <c:valAx>
        <c:axId val="-2144286984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2116798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9606104"/>
        <c:axId val="-2125346696"/>
      </c:barChart>
      <c:catAx>
        <c:axId val="-21196061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25346696"/>
        <c:crosses val="autoZero"/>
        <c:auto val="1"/>
        <c:lblAlgn val="ctr"/>
        <c:lblOffset val="100"/>
        <c:noMultiLvlLbl val="0"/>
      </c:catAx>
      <c:valAx>
        <c:axId val="-2125346696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196061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(N=6)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5155704"/>
        <c:axId val="-2124993112"/>
      </c:barChart>
      <c:catAx>
        <c:axId val="-21251557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4993112"/>
        <c:crosses val="autoZero"/>
        <c:auto val="1"/>
        <c:lblAlgn val="ctr"/>
        <c:lblOffset val="100"/>
        <c:noMultiLvlLbl val="0"/>
      </c:catAx>
      <c:valAx>
        <c:axId val="-2124993112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51557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0.35</c:v>
                </c:pt>
                <c:pt idx="2">
                  <c:v>0.0</c:v>
                </c:pt>
                <c:pt idx="3">
                  <c:v>0.0</c:v>
                </c:pt>
                <c:pt idx="4">
                  <c:v>0.35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0.05</c:v>
                </c:pt>
                <c:pt idx="3">
                  <c:v>0.0</c:v>
                </c:pt>
                <c:pt idx="4">
                  <c:v>0.55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0.35</c:v>
                </c:pt>
                <c:pt idx="1">
                  <c:v>0.1</c:v>
                </c:pt>
                <c:pt idx="2">
                  <c:v>0.25</c:v>
                </c:pt>
                <c:pt idx="3">
                  <c:v>0.0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9832792"/>
        <c:axId val="-2115488024"/>
      </c:barChart>
      <c:catAx>
        <c:axId val="-2119832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5488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48802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98327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7037037"/>
          <c:y val="0.0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0.1</c:v>
                </c:pt>
                <c:pt idx="2">
                  <c:v>0.0</c:v>
                </c:pt>
                <c:pt idx="3">
                  <c:v>0.5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(N=17)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</c:v>
                </c:pt>
                <c:pt idx="1">
                  <c:v>0.12</c:v>
                </c:pt>
                <c:pt idx="2">
                  <c:v>0.18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(N=6)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0.67</c:v>
                </c:pt>
                <c:pt idx="1">
                  <c:v>0.17</c:v>
                </c:pt>
                <c:pt idx="2">
                  <c:v>0.17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0176584"/>
        <c:axId val="-2125145336"/>
      </c:barChart>
      <c:catAx>
        <c:axId val="-2120176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5145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514533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01765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076492904"/>
        <c:axId val="-2076489928"/>
      </c:barChart>
      <c:catAx>
        <c:axId val="-20764929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076489928"/>
        <c:crosses val="autoZero"/>
        <c:auto val="1"/>
        <c:lblAlgn val="ctr"/>
        <c:lblOffset val="100"/>
        <c:noMultiLvlLbl val="0"/>
      </c:catAx>
      <c:valAx>
        <c:axId val="-2076489928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076492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3"/>
                <c:pt idx="0">
                  <c:v>0.35</c:v>
                </c:pt>
                <c:pt idx="1">
                  <c:v>0.1</c:v>
                </c:pt>
                <c:pt idx="2">
                  <c:v>0.55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3"/>
                <c:pt idx="0">
                  <c:v>0.24</c:v>
                </c:pt>
                <c:pt idx="1">
                  <c:v>0.1</c:v>
                </c:pt>
                <c:pt idx="2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076429912"/>
        <c:axId val="-2076426472"/>
      </c:barChart>
      <c:catAx>
        <c:axId val="-20764299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076426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642647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0764299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Tak, prawidłowo mnie poinformował</c:v>
                </c:pt>
                <c:pt idx="1">
                  <c:v>W ogóle mnie nie poinformował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Tak, prawidłowo mnie poinformował</c:v>
                </c:pt>
                <c:pt idx="1">
                  <c:v>W ogóle mnie nie poinformował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Tak, prawidłowo mnie poinformował</c:v>
                </c:pt>
                <c:pt idx="1">
                  <c:v>W ogóle mnie nie poinformował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9280104"/>
        <c:axId val="-2119396456"/>
      </c:barChart>
      <c:catAx>
        <c:axId val="-2119280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9396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39645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92801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0.55</c:v>
                </c:pt>
                <c:pt idx="1">
                  <c:v>0.33</c:v>
                </c:pt>
                <c:pt idx="2">
                  <c:v>0.7</c:v>
                </c:pt>
                <c:pt idx="4">
                  <c:v>0.25</c:v>
                </c:pt>
                <c:pt idx="5">
                  <c:v>0.1</c:v>
                </c:pt>
                <c:pt idx="6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0.45</c:v>
                </c:pt>
                <c:pt idx="1">
                  <c:v>0.67</c:v>
                </c:pt>
                <c:pt idx="2">
                  <c:v>0.3</c:v>
                </c:pt>
                <c:pt idx="4">
                  <c:v>0.5</c:v>
                </c:pt>
                <c:pt idx="5">
                  <c:v>0.9</c:v>
                </c:pt>
                <c:pt idx="6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8419944"/>
        <c:axId val="-2120513736"/>
      </c:barChart>
      <c:catAx>
        <c:axId val="-21184199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0513736"/>
        <c:crosses val="autoZero"/>
        <c:auto val="1"/>
        <c:lblAlgn val="ctr"/>
        <c:lblOffset val="100"/>
        <c:noMultiLvlLbl val="0"/>
      </c:catAx>
      <c:valAx>
        <c:axId val="-212051373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84199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2132749351448"/>
          <c:y val="0.416101742134393"/>
          <c:w val="0.526363669740387"/>
          <c:h val="0.20952973515099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8045641975308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1.0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2879368"/>
        <c:axId val="-2121114120"/>
      </c:barChart>
      <c:catAx>
        <c:axId val="-21228793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21114120"/>
        <c:crosses val="autoZero"/>
        <c:auto val="1"/>
        <c:lblAlgn val="ctr"/>
        <c:lblOffset val="100"/>
        <c:noMultiLvlLbl val="0"/>
      </c:catAx>
      <c:valAx>
        <c:axId val="-212111412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87936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0133144"/>
        <c:axId val="-2125273528"/>
      </c:barChart>
      <c:catAx>
        <c:axId val="-212013314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5273528"/>
        <c:crosses val="autoZero"/>
        <c:auto val="1"/>
        <c:lblAlgn val="ctr"/>
        <c:lblOffset val="100"/>
        <c:noMultiLvlLbl val="0"/>
      </c:catAx>
      <c:valAx>
        <c:axId val="-2125273528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01331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</c:v>
                </c:pt>
                <c:pt idx="1">
                  <c:v>0.2</c:v>
                </c:pt>
                <c:pt idx="2">
                  <c:v>0.0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0.85</c:v>
                </c:pt>
                <c:pt idx="1">
                  <c:v>0.1</c:v>
                </c:pt>
                <c:pt idx="2">
                  <c:v>0.0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Nie ma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0.85</c:v>
                </c:pt>
                <c:pt idx="1">
                  <c:v>0.3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1583208"/>
        <c:axId val="-2121390008"/>
      </c:barChart>
      <c:catAx>
        <c:axId val="-2121583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390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39000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5832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1.0</c:v>
                </c:pt>
                <c:pt idx="1">
                  <c:v>0.95</c:v>
                </c:pt>
                <c:pt idx="2">
                  <c:v>1.0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0.95</c:v>
                </c:pt>
                <c:pt idx="2">
                  <c:v>0.81</c:v>
                </c:pt>
                <c:pt idx="3">
                  <c:v>0.86</c:v>
                </c:pt>
                <c:pt idx="4">
                  <c:v>0.76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9381144"/>
        <c:axId val="-2119368008"/>
      </c:barChart>
      <c:catAx>
        <c:axId val="-21193811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19368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36800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93811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206611570247934"/>
          <c:w val="0.999237386813273"/>
          <c:h val="0.890495867768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0.65</c:v>
                </c:pt>
                <c:pt idx="1">
                  <c:v>0.33</c:v>
                </c:pt>
                <c:pt idx="2">
                  <c:v>0.55</c:v>
                </c:pt>
                <c:pt idx="4">
                  <c:v>0.6</c:v>
                </c:pt>
                <c:pt idx="5">
                  <c:v>0.43</c:v>
                </c:pt>
                <c:pt idx="6">
                  <c:v>0.65</c:v>
                </c:pt>
                <c:pt idx="8">
                  <c:v>0.75</c:v>
                </c:pt>
                <c:pt idx="9">
                  <c:v>0.42</c:v>
                </c:pt>
                <c:pt idx="10">
                  <c:v>0.65</c:v>
                </c:pt>
                <c:pt idx="12">
                  <c:v>0.8</c:v>
                </c:pt>
                <c:pt idx="13">
                  <c:v>0.48</c:v>
                </c:pt>
                <c:pt idx="14">
                  <c:v>0.7</c:v>
                </c:pt>
                <c:pt idx="16">
                  <c:v>0.7</c:v>
                </c:pt>
                <c:pt idx="17">
                  <c:v>0.52</c:v>
                </c:pt>
                <c:pt idx="18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0.25</c:v>
                </c:pt>
                <c:pt idx="1">
                  <c:v>0.43</c:v>
                </c:pt>
                <c:pt idx="2">
                  <c:v>0.45</c:v>
                </c:pt>
                <c:pt idx="4">
                  <c:v>0.25</c:v>
                </c:pt>
                <c:pt idx="5">
                  <c:v>0.43</c:v>
                </c:pt>
                <c:pt idx="6">
                  <c:v>0.3</c:v>
                </c:pt>
                <c:pt idx="8">
                  <c:v>0.15</c:v>
                </c:pt>
                <c:pt idx="9">
                  <c:v>0.38</c:v>
                </c:pt>
                <c:pt idx="10">
                  <c:v>0.35</c:v>
                </c:pt>
                <c:pt idx="12">
                  <c:v>0.15</c:v>
                </c:pt>
                <c:pt idx="13">
                  <c:v>0.48</c:v>
                </c:pt>
                <c:pt idx="14">
                  <c:v>0.25</c:v>
                </c:pt>
                <c:pt idx="16">
                  <c:v>0.25</c:v>
                </c:pt>
                <c:pt idx="17">
                  <c:v>0.38</c:v>
                </c:pt>
                <c:pt idx="18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0.05</c:v>
                </c:pt>
                <c:pt idx="1">
                  <c:v>0.19</c:v>
                </c:pt>
                <c:pt idx="4">
                  <c:v>0.1</c:v>
                </c:pt>
                <c:pt idx="5">
                  <c:v>0.14</c:v>
                </c:pt>
                <c:pt idx="6">
                  <c:v>0.05</c:v>
                </c:pt>
                <c:pt idx="8">
                  <c:v>0.05</c:v>
                </c:pt>
                <c:pt idx="9">
                  <c:v>0.1</c:v>
                </c:pt>
                <c:pt idx="13">
                  <c:v>0.04</c:v>
                </c:pt>
                <c:pt idx="14">
                  <c:v>0.05</c:v>
                </c:pt>
                <c:pt idx="16">
                  <c:v>0.05</c:v>
                </c:pt>
                <c:pt idx="17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"/>
                  <c:y val="-0.02447020877366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"/>
                  <c:y val="0.0002044302002756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0">
                  <c:v>0.05</c:v>
                </c:pt>
                <c:pt idx="1">
                  <c:v>0.05</c:v>
                </c:pt>
                <c:pt idx="4">
                  <c:v>0.05</c:v>
                </c:pt>
                <c:pt idx="8">
                  <c:v>0.05</c:v>
                </c:pt>
                <c:pt idx="9">
                  <c:v>0.1</c:v>
                </c:pt>
                <c:pt idx="12">
                  <c:v>0.05</c:v>
                </c:pt>
                <c:pt idx="17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-2119264984"/>
        <c:axId val="-2119271080"/>
      </c:barChart>
      <c:catAx>
        <c:axId val="-2119264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19271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9271080"/>
        <c:scaling>
          <c:orientation val="minMax"/>
          <c:max val="1.0"/>
          <c:min val="0.0"/>
        </c:scaling>
        <c:delete val="1"/>
        <c:axPos val="b"/>
        <c:numFmt formatCode="0%" sourceLinked="1"/>
        <c:majorTickMark val="out"/>
        <c:minorTickMark val="none"/>
        <c:tickLblPos val="none"/>
        <c:crossAx val="-2119264984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0.0141093474426808"/>
          <c:y val="0.939850440292597"/>
          <c:w val="0.98589065255732"/>
          <c:h val="0.0601495597074034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(N=18)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0.95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36985337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(N=18)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(N=18)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1933432"/>
        <c:axId val="-2121939912"/>
      </c:barChart>
      <c:catAx>
        <c:axId val="-21219334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939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93991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93343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(N=18)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0.8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(N=18)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0.05</c:v>
                </c:pt>
                <c:pt idx="1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(N=18)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21545272"/>
        <c:axId val="-2121679128"/>
      </c:barChart>
      <c:catAx>
        <c:axId val="-21215452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679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67912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54527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2145128"/>
        <c:axId val="-2121691288"/>
      </c:barChart>
      <c:catAx>
        <c:axId val="-212214512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1691288"/>
        <c:crosses val="autoZero"/>
        <c:auto val="1"/>
        <c:lblAlgn val="ctr"/>
        <c:lblOffset val="100"/>
        <c:noMultiLvlLbl val="0"/>
      </c:catAx>
      <c:valAx>
        <c:axId val="-2121691288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221451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</c:v>
                </c:pt>
                <c:pt idx="1">
                  <c:v>0.35</c:v>
                </c:pt>
                <c:pt idx="2">
                  <c:v>0.0</c:v>
                </c:pt>
                <c:pt idx="3">
                  <c:v>0.0</c:v>
                </c:pt>
                <c:pt idx="4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</c:v>
                </c:pt>
                <c:pt idx="1">
                  <c:v>0.7</c:v>
                </c:pt>
                <c:pt idx="2">
                  <c:v>0.05</c:v>
                </c:pt>
                <c:pt idx="3">
                  <c:v>0.05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</c:v>
                </c:pt>
                <c:pt idx="1">
                  <c:v>0.55</c:v>
                </c:pt>
                <c:pt idx="2">
                  <c:v>0.2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2211528"/>
        <c:axId val="-2121360728"/>
      </c:barChart>
      <c:catAx>
        <c:axId val="-2122211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360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360728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2115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</c:v>
                </c:pt>
                <c:pt idx="1">
                  <c:v>0.95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116641064"/>
        <c:axId val="-2121930840"/>
      </c:barChart>
      <c:catAx>
        <c:axId val="2116641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1930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93084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64106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0.00333</cdr:x>
      <cdr:y>0.47217</cdr:y>
    </cdr:from>
    <cdr:to>
      <cdr:x>0.52845</cdr:x>
      <cdr:y>1</cdr:y>
    </cdr:to>
    <cdr:sp macro="" textlink="">
      <cdr:nvSpPr>
        <cdr:cNvPr id="2" name="pole tekstowe 15"/>
        <cdr:cNvSpPr txBox="1"/>
      </cdr:nvSpPr>
      <cdr:spPr>
        <a:xfrm xmlns:a="http://schemas.openxmlformats.org/drawingml/2006/main">
          <a:off x="15069" y="649470"/>
          <a:ext cx="2376255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* W niektórych sytuacjach audytorzy byli obsługiwani przez dwóch urzędników.</a:t>
          </a:r>
          <a:endParaRPr lang="en-GB" sz="1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0.00198</cdr:x>
      <cdr:y>0.47217</cdr:y>
    </cdr:from>
    <cdr:to>
      <cdr:x>0.31423</cdr:x>
      <cdr:y>1</cdr:y>
    </cdr:to>
    <cdr:sp macro="" textlink="">
      <cdr:nvSpPr>
        <cdr:cNvPr id="2" name="pole tekstowe 8"/>
        <cdr:cNvSpPr txBox="1"/>
      </cdr:nvSpPr>
      <cdr:spPr>
        <a:xfrm xmlns:a="http://schemas.openxmlformats.org/drawingml/2006/main">
          <a:off x="15068" y="649470"/>
          <a:ext cx="2376288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* W niektórych sytuacjach audytorzy byli obsługiwani przez dwóch urzędników.</a:t>
          </a:r>
          <a:endParaRPr lang="en-GB" sz="1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0.00198</cdr:x>
      <cdr:y>0.47217</cdr:y>
    </cdr:from>
    <cdr:to>
      <cdr:x>0.31423</cdr:x>
      <cdr:y>1</cdr:y>
    </cdr:to>
    <cdr:sp macro="" textlink="">
      <cdr:nvSpPr>
        <cdr:cNvPr id="2" name="pole tekstowe 8"/>
        <cdr:cNvSpPr txBox="1"/>
      </cdr:nvSpPr>
      <cdr:spPr>
        <a:xfrm xmlns:a="http://schemas.openxmlformats.org/drawingml/2006/main">
          <a:off x="15068" y="649470"/>
          <a:ext cx="2376288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00" dirty="0" smtClean="0"/>
            <a:t>* W niektórych sytuacjach audytorzy byli obsługiwani przez dwóch urzędników.</a:t>
          </a:r>
          <a:endParaRPr lang="en-GB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15.11.14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15.11.14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5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4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8.xml"/><Relationship Id="rId3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chart" Target="../charts/chart32.xml"/><Relationship Id="rId5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7.xml"/><Relationship Id="rId3" Type="http://schemas.openxmlformats.org/officeDocument/2006/relationships/chart" Target="../charts/char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9.xml"/><Relationship Id="rId3" Type="http://schemas.openxmlformats.org/officeDocument/2006/relationships/chart" Target="../charts/char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office@arc.com.pl" TargetMode="Externa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2474" y="3825838"/>
            <a:ext cx="6551414" cy="1512168"/>
          </a:xfrm>
        </p:spPr>
        <p:txBody>
          <a:bodyPr>
            <a:no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Białołęka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Listopad 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976896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Białołęka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(4)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722443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Białołęka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(5)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002224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917029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196681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Białołęka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(6)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679240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Białołęka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(7)</a:t>
            </a:r>
            <a:endParaRPr lang="pl-PL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82455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61860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085072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26555" y="228941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11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=12)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799708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05693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473954"/>
              </p:ext>
            </p:extLst>
          </p:nvPr>
        </p:nvGraphicFramePr>
        <p:xfrm>
          <a:off x="5220866" y="2494735"/>
          <a:ext cx="432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0783"/>
              </p:ext>
            </p:extLst>
          </p:nvPr>
        </p:nvGraphicFramePr>
        <p:xfrm>
          <a:off x="4428978" y="2440202"/>
          <a:ext cx="1800000" cy="33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04743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94395"/>
              </p:ext>
            </p:extLst>
          </p:nvPr>
        </p:nvGraphicFramePr>
        <p:xfrm>
          <a:off x="288889" y="4314168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7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25329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65819" y="400688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6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53380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5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00190"/>
              </p:ext>
            </p:extLst>
          </p:nvPr>
        </p:nvGraphicFramePr>
        <p:xfrm>
          <a:off x="108298" y="1989634"/>
          <a:ext cx="2808000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880087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430704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599976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296543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41053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752139"/>
              </p:ext>
            </p:extLst>
          </p:nvPr>
        </p:nvGraphicFramePr>
        <p:xfrm>
          <a:off x="767594" y="2488527"/>
          <a:ext cx="4320000" cy="3749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059066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703994"/>
              </p:ext>
            </p:extLst>
          </p:nvPr>
        </p:nvGraphicFramePr>
        <p:xfrm>
          <a:off x="4652906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784179"/>
              </p:ext>
            </p:extLst>
          </p:nvPr>
        </p:nvGraphicFramePr>
        <p:xfrm>
          <a:off x="0" y="2467588"/>
          <a:ext cx="1800000" cy="3654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0464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58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58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53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406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wiem, trudno powiedzieć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8" y="645947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133778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80792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132634" y="638212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012374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635616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331249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58022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91600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027460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710617"/>
              </p:ext>
            </p:extLst>
          </p:nvPr>
        </p:nvGraphicFramePr>
        <p:xfrm>
          <a:off x="1044402" y="2493690"/>
          <a:ext cx="4392488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884738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861964"/>
              </p:ext>
            </p:extLst>
          </p:nvPr>
        </p:nvGraphicFramePr>
        <p:xfrm>
          <a:off x="4572794" y="2514956"/>
          <a:ext cx="1368152" cy="2354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</a:tblGrid>
              <a:tr h="123102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397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065489"/>
              </p:ext>
            </p:extLst>
          </p:nvPr>
        </p:nvGraphicFramePr>
        <p:xfrm>
          <a:off x="108298" y="2421682"/>
          <a:ext cx="1872208" cy="2177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84810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70283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89317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628665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9059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779840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173695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428060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80306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3132634" y="638212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Białołęka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0586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7041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l-PL" sz="1100" dirty="0"/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1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6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91165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Białołęka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(1)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077890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73680" y="2070796"/>
            <a:ext cx="7610400" cy="1136894"/>
            <a:chOff x="757332" y="5281268"/>
            <a:chExt cx="7610400" cy="1136894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4684407"/>
                </p:ext>
              </p:extLst>
            </p:nvPr>
          </p:nvGraphicFramePr>
          <p:xfrm>
            <a:off x="757523" y="5281268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Białołęka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(2)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326328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Białołęka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tx2"/>
                </a:solidFill>
              </a:rPr>
              <a:t>Otoczenie: Wygląd Urzędu (3)</a:t>
            </a:r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206782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724576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1265</TotalTime>
  <Words>1878</Words>
  <Application>Microsoft Macintosh PowerPoint</Application>
  <PresentationFormat>Niestandardowy</PresentationFormat>
  <Paragraphs>319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Białołęka</vt:lpstr>
      <vt:lpstr>Spis treści</vt:lpstr>
      <vt:lpstr>Informacje o metodzie</vt:lpstr>
      <vt:lpstr>Wyniki badania</vt:lpstr>
      <vt:lpstr>Kryteria oceny</vt:lpstr>
      <vt:lpstr>Wyniki badania</vt:lpstr>
      <vt:lpstr>Urząd Dzielnicy Białołęka Otoczenie: Wygląd Urzędu (1)</vt:lpstr>
      <vt:lpstr>Urząd Dzielnicy Białołęka Otoczenie: Wygląd Urzędu (2)</vt:lpstr>
      <vt:lpstr>Urząd Dzielnicy Białołęka Otoczenie: Wygląd Urzędu (3)</vt:lpstr>
      <vt:lpstr>Urząd Dzielnicy Białołęka Otoczenie: Wygląd Urzędu (4)</vt:lpstr>
      <vt:lpstr>Urząd Dzielnicy Białołęka Otoczenie: Wygląd Urzędu (5)</vt:lpstr>
      <vt:lpstr>Urząd Dzielnicy Białołęka Otoczenie: Wygląd Urzędu (6)</vt:lpstr>
      <vt:lpstr>Urząd Dzielnicy Białołęka Otoczenie: Wygląd Urzędu (7)</vt:lpstr>
      <vt:lpstr>Wyniki badania</vt:lpstr>
      <vt:lpstr>Urząd Dzielnicy Białołęka Wygląd zewnętrzny urzędnika i jego stanowisko pracy</vt:lpstr>
      <vt:lpstr>Wyniki badania</vt:lpstr>
      <vt:lpstr>Urząd Dzielnicy Białołęka Zachowanie urzędnika wobec interesanta (1)</vt:lpstr>
      <vt:lpstr>Urząd Dzielnicy Białołęka Zachowanie urzędnika wobec interesanta (2)</vt:lpstr>
      <vt:lpstr>Wyniki badania</vt:lpstr>
      <vt:lpstr>Urząd Dzielnicy Białołęka Urzędnik: Obsługa przedstawionej sprawy (1)</vt:lpstr>
      <vt:lpstr>Urząd Dzielnicy Białołęka Urzędnik: Obsługa przedstawionej sprawy (2)</vt:lpstr>
      <vt:lpstr>Urząd Dzielnicy Białołęka Urzędnik: Obsługa przedstawionej sprawy (3)</vt:lpstr>
      <vt:lpstr>Wyniki badania</vt:lpstr>
      <vt:lpstr>Urząd Dzielnicy Białołęka Urzędnik: Sposób załatwienia przedstawionej sprawy (1)</vt:lpstr>
      <vt:lpstr>Urząd Dzielnicy Białołęka Urzędnik: Sposób załatwienia przedstawionej sprawy (2)</vt:lpstr>
      <vt:lpstr>Urząd Dzielnicy Białołęka Urzędnik: Sposób załatwienia przedstawionej sprawy (3)</vt:lpstr>
      <vt:lpstr>Urząd Dzielnicy Białołęka Urzędnik: Sposób załatwiania przedstawionej sprawy (4)</vt:lpstr>
      <vt:lpstr>Urząd Dzielnicy Białołęka Urzędnik: Sposób załatwienia przedstawionej sprawy (5)</vt:lpstr>
      <vt:lpstr>Urząd Dzielnicy Białołęka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137</cp:revision>
  <dcterms:created xsi:type="dcterms:W3CDTF">2013-09-17T08:07:59Z</dcterms:created>
  <dcterms:modified xsi:type="dcterms:W3CDTF">2014-11-15T18:25:55Z</dcterms:modified>
</cp:coreProperties>
</file>