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9" r:id="rId3"/>
    <p:sldId id="320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18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9878" autoAdjust="0"/>
  </p:normalViewPr>
  <p:slideViewPr>
    <p:cSldViewPr showGuides="1">
      <p:cViewPr varScale="1">
        <p:scale>
          <a:sx n="103" d="100"/>
          <a:sy n="103" d="100"/>
        </p:scale>
        <p:origin x="-920" y="-104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#.00">
                  <c:v>6.8</c:v>
                </c:pt>
                <c:pt idx="2" formatCode="####.00">
                  <c:v>2.4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4.649999999999999</c:v>
                </c:pt>
                <c:pt idx="2" formatCode="0.0">
                  <c:v>1.8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5.7</c:v>
                </c:pt>
                <c:pt idx="2" formatCode="0.0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076683576"/>
        <c:axId val="-2076595640"/>
      </c:barChart>
      <c:catAx>
        <c:axId val="-20766835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2076595640"/>
        <c:crosses val="autoZero"/>
        <c:auto val="1"/>
        <c:lblAlgn val="ctr"/>
        <c:lblOffset val="100"/>
        <c:noMultiLvlLbl val="0"/>
      </c:catAx>
      <c:valAx>
        <c:axId val="-2076595640"/>
        <c:scaling>
          <c:orientation val="minMax"/>
          <c:max val="15.0"/>
          <c:min val="0.0"/>
        </c:scaling>
        <c:delete val="1"/>
        <c:axPos val="l"/>
        <c:numFmt formatCode="####.00" sourceLinked="1"/>
        <c:majorTickMark val="out"/>
        <c:minorTickMark val="none"/>
        <c:tickLblPos val="none"/>
        <c:crossAx val="-2076683576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0.05</c:v>
                </c:pt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049187816"/>
        <c:axId val="-2076381544"/>
      </c:barChart>
      <c:catAx>
        <c:axId val="2049187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076381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638154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4918781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076232680"/>
        <c:axId val="-2076250408"/>
      </c:barChart>
      <c:catAx>
        <c:axId val="-20762326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076250408"/>
        <c:crosses val="autoZero"/>
        <c:auto val="1"/>
        <c:lblAlgn val="ctr"/>
        <c:lblOffset val="100"/>
        <c:noMultiLvlLbl val="0"/>
      </c:catAx>
      <c:valAx>
        <c:axId val="-2076250408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0762326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</c:v>
                </c:pt>
                <c:pt idx="1">
                  <c:v>0.05</c:v>
                </c:pt>
                <c:pt idx="2">
                  <c:v>0.2</c:v>
                </c:pt>
                <c:pt idx="3">
                  <c:v>0.0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0.0</c:v>
                </c:pt>
                <c:pt idx="2">
                  <c:v>0.2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0.05</c:v>
                </c:pt>
                <c:pt idx="2">
                  <c:v>0.2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6573832"/>
        <c:axId val="-2126530744"/>
      </c:barChart>
      <c:catAx>
        <c:axId val="-21265738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6530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530744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65738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8925318761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0.85</c:v>
                </c:pt>
                <c:pt idx="1">
                  <c:v>0.6</c:v>
                </c:pt>
                <c:pt idx="2">
                  <c:v>0.65</c:v>
                </c:pt>
                <c:pt idx="4">
                  <c:v>1.0</c:v>
                </c:pt>
                <c:pt idx="5">
                  <c:v>1.0</c:v>
                </c:pt>
                <c:pt idx="6">
                  <c:v>0.9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2">
                  <c:v>0.95</c:v>
                </c:pt>
                <c:pt idx="13">
                  <c:v>1.0</c:v>
                </c:pt>
                <c:pt idx="14">
                  <c:v>0.95</c:v>
                </c:pt>
                <c:pt idx="16">
                  <c:v>0.05</c:v>
                </c:pt>
                <c:pt idx="17">
                  <c:v>0.2</c:v>
                </c:pt>
                <c:pt idx="18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142149496136224"/>
                  <c:y val="-0.001361111111111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0.15</c:v>
                </c:pt>
                <c:pt idx="1">
                  <c:v>0.4</c:v>
                </c:pt>
                <c:pt idx="2">
                  <c:v>0.35</c:v>
                </c:pt>
                <c:pt idx="6">
                  <c:v>0.1</c:v>
                </c:pt>
                <c:pt idx="12">
                  <c:v>0.05</c:v>
                </c:pt>
                <c:pt idx="14">
                  <c:v>0.05</c:v>
                </c:pt>
                <c:pt idx="16">
                  <c:v>0.95</c:v>
                </c:pt>
                <c:pt idx="17">
                  <c:v>0.8</c:v>
                </c:pt>
                <c:pt idx="18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7138312"/>
        <c:axId val="-2126595384"/>
      </c:barChart>
      <c:catAx>
        <c:axId val="-21271383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6595384"/>
        <c:crosses val="autoZero"/>
        <c:auto val="1"/>
        <c:lblAlgn val="ctr"/>
        <c:lblOffset val="100"/>
        <c:noMultiLvlLbl val="0"/>
      </c:catAx>
      <c:valAx>
        <c:axId val="-212659538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713831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36247723132969"/>
          <c:w val="0.862781954887218"/>
          <c:h val="0.0655737704918033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0.8</c:v>
                </c:pt>
                <c:pt idx="1">
                  <c:v>0.9</c:v>
                </c:pt>
                <c:pt idx="2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0.85</c:v>
                </c:pt>
                <c:pt idx="8">
                  <c:v>0.05</c:v>
                </c:pt>
                <c:pt idx="12">
                  <c:v>0.95</c:v>
                </c:pt>
                <c:pt idx="13">
                  <c:v>0.95</c:v>
                </c:pt>
                <c:pt idx="14">
                  <c:v>0.85</c:v>
                </c:pt>
                <c:pt idx="16">
                  <c:v>0.7</c:v>
                </c:pt>
                <c:pt idx="17">
                  <c:v>0.8</c:v>
                </c:pt>
                <c:pt idx="18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0.15</c:v>
                </c:pt>
                <c:pt idx="1">
                  <c:v>0.05</c:v>
                </c:pt>
                <c:pt idx="4">
                  <c:v>0.05</c:v>
                </c:pt>
                <c:pt idx="6">
                  <c:v>0.05</c:v>
                </c:pt>
                <c:pt idx="8">
                  <c:v>0.95</c:v>
                </c:pt>
                <c:pt idx="9">
                  <c:v>0.95</c:v>
                </c:pt>
                <c:pt idx="10">
                  <c:v>0.9</c:v>
                </c:pt>
                <c:pt idx="14">
                  <c:v>0.05</c:v>
                </c:pt>
                <c:pt idx="16">
                  <c:v>0.2</c:v>
                </c:pt>
                <c:pt idx="17">
                  <c:v>0.15</c:v>
                </c:pt>
                <c:pt idx="18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5">
                  <c:v>0.05</c:v>
                </c:pt>
                <c:pt idx="6">
                  <c:v>0.1</c:v>
                </c:pt>
                <c:pt idx="9">
                  <c:v>0.05</c:v>
                </c:pt>
                <c:pt idx="10">
                  <c:v>0.1</c:v>
                </c:pt>
                <c:pt idx="12">
                  <c:v>0.05</c:v>
                </c:pt>
                <c:pt idx="13">
                  <c:v>0.05</c:v>
                </c:pt>
                <c:pt idx="14">
                  <c:v>0.1</c:v>
                </c:pt>
                <c:pt idx="16">
                  <c:v>0.1</c:v>
                </c:pt>
                <c:pt idx="17">
                  <c:v>0.05</c:v>
                </c:pt>
                <c:pt idx="18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6728296"/>
        <c:axId val="-2126801784"/>
      </c:barChart>
      <c:catAx>
        <c:axId val="-21267282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6801784"/>
        <c:crosses val="autoZero"/>
        <c:auto val="1"/>
        <c:lblAlgn val="ctr"/>
        <c:lblOffset val="100"/>
        <c:noMultiLvlLbl val="0"/>
      </c:catAx>
      <c:valAx>
        <c:axId val="-212680178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67282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43825760009479"/>
          <c:y val="0.94209541062802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606060606060606"/>
          <c:w val="1.0"/>
          <c:h val="0.569696969696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(N=16)</c:v>
                </c:pt>
                <c:pt idx="2">
                  <c:v>2012 (N=18)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0.58</c:v>
                </c:pt>
                <c:pt idx="1">
                  <c:v>0.8125</c:v>
                </c:pt>
                <c:pt idx="2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736257498725841"/>
                  <c:y val="-0.369475623598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(N=16)</c:v>
                </c:pt>
                <c:pt idx="2">
                  <c:v>2012 (N=18)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0.21</c:v>
                </c:pt>
                <c:pt idx="1">
                  <c:v>0.125</c:v>
                </c:pt>
                <c:pt idx="2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(N=16)</c:v>
                </c:pt>
                <c:pt idx="2">
                  <c:v>2012 (N=18)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0.21</c:v>
                </c:pt>
                <c:pt idx="1">
                  <c:v>0.0625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27164056"/>
        <c:axId val="-2127327144"/>
      </c:barChart>
      <c:catAx>
        <c:axId val="-21271640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27327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732714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7164056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0.00658978583196046"/>
          <c:y val="0.581818181818182"/>
          <c:w val="0.976935749588139"/>
          <c:h val="0.290909090909091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6591736"/>
        <c:axId val="-2126617048"/>
      </c:barChart>
      <c:catAx>
        <c:axId val="-212659173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6617048"/>
        <c:crosses val="autoZero"/>
        <c:auto val="1"/>
        <c:lblAlgn val="ctr"/>
        <c:lblOffset val="100"/>
        <c:noMultiLvlLbl val="0"/>
      </c:catAx>
      <c:valAx>
        <c:axId val="-2126617048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65917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0.05</c:v>
                </c:pt>
                <c:pt idx="2">
                  <c:v>0.0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0.85</c:v>
                </c:pt>
                <c:pt idx="1">
                  <c:v>0.05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</c:v>
                </c:pt>
                <c:pt idx="1">
                  <c:v>0.15</c:v>
                </c:pt>
                <c:pt idx="2">
                  <c:v>0.05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6858808"/>
        <c:axId val="-2126881848"/>
      </c:barChart>
      <c:catAx>
        <c:axId val="-2126858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6881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881848"/>
        <c:scaling>
          <c:orientation val="minMax"/>
          <c:max val="1.05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68588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0.85</c:v>
                </c:pt>
                <c:pt idx="1">
                  <c:v>0.75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27160936"/>
        <c:axId val="-2127170648"/>
      </c:barChart>
      <c:catAx>
        <c:axId val="-2127160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7170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71706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12716093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0125761639538334"/>
          <c:y val="0.745157935889491"/>
          <c:w val="0.844523032923103"/>
          <c:h val="0.23531051283619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657254216804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27348536"/>
        <c:axId val="-2127370360"/>
      </c:barChart>
      <c:catAx>
        <c:axId val="-2127348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7370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73703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127348536"/>
        <c:crosses val="autoZero"/>
        <c:crossBetween val="between"/>
        <c:majorUnit val="1.0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"/>
          <c:y val="0.687590431540255"/>
          <c:w val="1.0"/>
          <c:h val="0.271878293785866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WOMWOM/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WOMWOM/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WOMWOM/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076547528"/>
        <c:axId val="-2076544088"/>
      </c:barChart>
      <c:catAx>
        <c:axId val="-2076547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076544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654408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0765475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0.85</c:v>
                </c:pt>
                <c:pt idx="1">
                  <c:v>0.8</c:v>
                </c:pt>
                <c:pt idx="2">
                  <c:v>1.0</c:v>
                </c:pt>
                <c:pt idx="4">
                  <c:v>1.0</c:v>
                </c:pt>
                <c:pt idx="5">
                  <c:v>0.95</c:v>
                </c:pt>
                <c:pt idx="6">
                  <c:v>1.0</c:v>
                </c:pt>
                <c:pt idx="8">
                  <c:v>0.1</c:v>
                </c:pt>
                <c:pt idx="9">
                  <c:v>0.05</c:v>
                </c:pt>
                <c:pt idx="10">
                  <c:v>0.1</c:v>
                </c:pt>
                <c:pt idx="12">
                  <c:v>0.05</c:v>
                </c:pt>
                <c:pt idx="16">
                  <c:v>0.05</c:v>
                </c:pt>
                <c:pt idx="17">
                  <c:v>0.1</c:v>
                </c:pt>
                <c:pt idx="18">
                  <c:v>0.05</c:v>
                </c:pt>
                <c:pt idx="20">
                  <c:v>0.9</c:v>
                </c:pt>
                <c:pt idx="21">
                  <c:v>0.95</c:v>
                </c:pt>
                <c:pt idx="2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0.15</c:v>
                </c:pt>
                <c:pt idx="1">
                  <c:v>0.2</c:v>
                </c:pt>
                <c:pt idx="5">
                  <c:v>0.05</c:v>
                </c:pt>
                <c:pt idx="8">
                  <c:v>0.9</c:v>
                </c:pt>
                <c:pt idx="9">
                  <c:v>0.95</c:v>
                </c:pt>
                <c:pt idx="10">
                  <c:v>0.9</c:v>
                </c:pt>
                <c:pt idx="12">
                  <c:v>0.95</c:v>
                </c:pt>
                <c:pt idx="13">
                  <c:v>1.0</c:v>
                </c:pt>
                <c:pt idx="14">
                  <c:v>1.0</c:v>
                </c:pt>
                <c:pt idx="16">
                  <c:v>0.95</c:v>
                </c:pt>
                <c:pt idx="17">
                  <c:v>0.9</c:v>
                </c:pt>
                <c:pt idx="18">
                  <c:v>0.95</c:v>
                </c:pt>
                <c:pt idx="20">
                  <c:v>0.1</c:v>
                </c:pt>
                <c:pt idx="21">
                  <c:v>0.05</c:v>
                </c:pt>
                <c:pt idx="2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7515288"/>
        <c:axId val="-2127521064"/>
      </c:barChart>
      <c:catAx>
        <c:axId val="-21275152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7521064"/>
        <c:crosses val="autoZero"/>
        <c:auto val="1"/>
        <c:lblAlgn val="ctr"/>
        <c:lblOffset val="100"/>
        <c:noMultiLvlLbl val="0"/>
      </c:catAx>
      <c:valAx>
        <c:axId val="-212752106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751528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62546296296296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4654823428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. 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0.75</c:v>
                </c:pt>
                <c:pt idx="1">
                  <c:v>0.75</c:v>
                </c:pt>
                <c:pt idx="2">
                  <c:v>0.8</c:v>
                </c:pt>
                <c:pt idx="4">
                  <c:v>1.0</c:v>
                </c:pt>
                <c:pt idx="5">
                  <c:v>1.0</c:v>
                </c:pt>
                <c:pt idx="6">
                  <c:v>0.95</c:v>
                </c:pt>
                <c:pt idx="9">
                  <c:v>0.1</c:v>
                </c:pt>
                <c:pt idx="1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. 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0.25</c:v>
                </c:pt>
                <c:pt idx="1">
                  <c:v>0.25</c:v>
                </c:pt>
                <c:pt idx="2">
                  <c:v>0.2</c:v>
                </c:pt>
                <c:pt idx="6">
                  <c:v>0.05</c:v>
                </c:pt>
                <c:pt idx="8">
                  <c:v>1.0</c:v>
                </c:pt>
                <c:pt idx="9">
                  <c:v>0.9</c:v>
                </c:pt>
                <c:pt idx="10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8285928"/>
        <c:axId val="-2127626296"/>
      </c:barChart>
      <c:catAx>
        <c:axId val="-21282859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7626296"/>
        <c:crosses val="autoZero"/>
        <c:auto val="1"/>
        <c:lblAlgn val="ctr"/>
        <c:lblOffset val="100"/>
        <c:noMultiLvlLbl val="0"/>
      </c:catAx>
      <c:valAx>
        <c:axId val="-212762629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82859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86214233682315"/>
          <c:y val="0.924428509905254"/>
          <c:w val="0.847735262287025"/>
          <c:h val="0.064972512165224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8088664"/>
        <c:axId val="-2128515000"/>
      </c:barChart>
      <c:catAx>
        <c:axId val="-212808866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28515000"/>
        <c:crosses val="autoZero"/>
        <c:auto val="1"/>
        <c:lblAlgn val="ctr"/>
        <c:lblOffset val="100"/>
        <c:noMultiLvlLbl val="0"/>
      </c:catAx>
      <c:valAx>
        <c:axId val="-2128515000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80886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0.65</c:v>
                </c:pt>
                <c:pt idx="1">
                  <c:v>0.15</c:v>
                </c:pt>
                <c:pt idx="2">
                  <c:v>0.05</c:v>
                </c:pt>
                <c:pt idx="3">
                  <c:v>0.0</c:v>
                </c:pt>
                <c:pt idx="4">
                  <c:v>0.15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0.7</c:v>
                </c:pt>
                <c:pt idx="1">
                  <c:v>0.25</c:v>
                </c:pt>
                <c:pt idx="2">
                  <c:v>0.0</c:v>
                </c:pt>
                <c:pt idx="3">
                  <c:v>0.05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0.7</c:v>
                </c:pt>
                <c:pt idx="1">
                  <c:v>0.05</c:v>
                </c:pt>
                <c:pt idx="2">
                  <c:v>0.0</c:v>
                </c:pt>
                <c:pt idx="3">
                  <c:v>0.25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7636808"/>
        <c:axId val="-2127647080"/>
      </c:barChart>
      <c:catAx>
        <c:axId val="-2127636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7647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764708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76368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7197608886862"/>
          <c:y val="0.0594227504244484"/>
          <c:w val="0.586921156790566"/>
          <c:h val="0.7979626485568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2" formatCode="0%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0.55</c:v>
                </c:pt>
                <c:pt idx="1">
                  <c:v>0.7</c:v>
                </c:pt>
                <c:pt idx="2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0.0104052250963484"/>
                  <c:y val="-0.01713439183892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356447635566439"/>
                  <c:y val="-0.02069984806151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0.45</c:v>
                </c:pt>
                <c:pt idx="1">
                  <c:v>0.3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27800120"/>
        <c:axId val="-2127812488"/>
      </c:barChart>
      <c:catAx>
        <c:axId val="-2127800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7812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7812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2127800120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7884648"/>
        <c:axId val="-2127886856"/>
      </c:barChart>
      <c:catAx>
        <c:axId val="-212788464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27886856"/>
        <c:crosses val="autoZero"/>
        <c:auto val="1"/>
        <c:lblAlgn val="ctr"/>
        <c:lblOffset val="100"/>
        <c:noMultiLvlLbl val="0"/>
      </c:catAx>
      <c:valAx>
        <c:axId val="-2127886856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78846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Nie wiem/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</c:v>
                </c:pt>
                <c:pt idx="1">
                  <c:v>0.05</c:v>
                </c:pt>
                <c:pt idx="2">
                  <c:v>0.1</c:v>
                </c:pt>
                <c:pt idx="3">
                  <c:v>0.0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Nie wiem/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0.05</c:v>
                </c:pt>
                <c:pt idx="3">
                  <c:v>0.15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Nie wiem/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0.95</c:v>
                </c:pt>
                <c:pt idx="1">
                  <c:v>0.0</c:v>
                </c:pt>
                <c:pt idx="2">
                  <c:v>0.2</c:v>
                </c:pt>
                <c:pt idx="3">
                  <c:v>0.05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8015656"/>
        <c:axId val="-2128021576"/>
      </c:barChart>
      <c:catAx>
        <c:axId val="-2128015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8021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02157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80156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</c:v>
                </c:pt>
                <c:pt idx="1">
                  <c:v>0.2</c:v>
                </c:pt>
                <c:pt idx="2">
                  <c:v>0.15</c:v>
                </c:pt>
                <c:pt idx="3">
                  <c:v>0.65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0.15</c:v>
                </c:pt>
                <c:pt idx="1">
                  <c:v>0.1</c:v>
                </c:pt>
                <c:pt idx="2">
                  <c:v>0.0</c:v>
                </c:pt>
                <c:pt idx="3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>
                <c:manualLayout>
                  <c:x val="-0.0029400462962963"/>
                  <c:y val="7.6452599388379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</c:v>
                </c:pt>
                <c:pt idx="1">
                  <c:v>0.2</c:v>
                </c:pt>
                <c:pt idx="2">
                  <c:v>0.05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8114552"/>
        <c:axId val="-2128118232"/>
      </c:barChart>
      <c:catAx>
        <c:axId val="-2128114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8118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1182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81145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8246376"/>
        <c:axId val="-2128251624"/>
      </c:barChart>
      <c:catAx>
        <c:axId val="-212824637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8251624"/>
        <c:crosses val="autoZero"/>
        <c:auto val="1"/>
        <c:lblAlgn val="ctr"/>
        <c:lblOffset val="100"/>
        <c:noMultiLvlLbl val="0"/>
      </c:catAx>
      <c:valAx>
        <c:axId val="-2128251624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82463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0.6</c:v>
                </c:pt>
                <c:pt idx="2">
                  <c:v>0.8</c:v>
                </c:pt>
                <c:pt idx="3">
                  <c:v>0.75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0.75</c:v>
                </c:pt>
                <c:pt idx="1">
                  <c:v>0.4</c:v>
                </c:pt>
                <c:pt idx="2">
                  <c:v>0.65</c:v>
                </c:pt>
                <c:pt idx="3">
                  <c:v>0.5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0.65</c:v>
                </c:pt>
                <c:pt idx="2">
                  <c:v>0.7</c:v>
                </c:pt>
                <c:pt idx="3">
                  <c:v>0.5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8336616"/>
        <c:axId val="-2128340120"/>
      </c:barChart>
      <c:catAx>
        <c:axId val="-2128336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8340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340120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83366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077031880"/>
        <c:axId val="-2077028840"/>
      </c:barChart>
      <c:catAx>
        <c:axId val="-20770318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077028840"/>
        <c:crosses val="autoZero"/>
        <c:auto val="1"/>
        <c:lblAlgn val="ctr"/>
        <c:lblOffset val="100"/>
        <c:noMultiLvlLbl val="0"/>
      </c:catAx>
      <c:valAx>
        <c:axId val="-2077028840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0770318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115143352"/>
        <c:axId val="-2121884472"/>
      </c:barChart>
      <c:catAx>
        <c:axId val="211514335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21884472"/>
        <c:crosses val="autoZero"/>
        <c:auto val="1"/>
        <c:lblAlgn val="ctr"/>
        <c:lblOffset val="100"/>
        <c:noMultiLvlLbl val="0"/>
      </c:catAx>
      <c:valAx>
        <c:axId val="-2121884472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21151433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(N=14)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116508856"/>
        <c:axId val="2116865192"/>
      </c:barChart>
      <c:catAx>
        <c:axId val="211650885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116865192"/>
        <c:crosses val="autoZero"/>
        <c:auto val="1"/>
        <c:lblAlgn val="ctr"/>
        <c:lblOffset val="100"/>
        <c:noMultiLvlLbl val="0"/>
      </c:catAx>
      <c:valAx>
        <c:axId val="2116865192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2116508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0.2</c:v>
                </c:pt>
                <c:pt idx="2">
                  <c:v>0.1</c:v>
                </c:pt>
                <c:pt idx="3">
                  <c:v>0.0</c:v>
                </c:pt>
                <c:pt idx="4">
                  <c:v>0.35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0.15</c:v>
                </c:pt>
                <c:pt idx="2">
                  <c:v>0.15</c:v>
                </c:pt>
                <c:pt idx="3">
                  <c:v>0.0</c:v>
                </c:pt>
                <c:pt idx="4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0.35</c:v>
                </c:pt>
                <c:pt idx="1">
                  <c:v>0.2</c:v>
                </c:pt>
                <c:pt idx="2">
                  <c:v>0.05</c:v>
                </c:pt>
                <c:pt idx="3">
                  <c:v>0.05</c:v>
                </c:pt>
                <c:pt idx="4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2103704"/>
        <c:axId val="-2122021160"/>
      </c:barChart>
      <c:catAx>
        <c:axId val="-2122103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2021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202116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21037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0.1</c:v>
                </c:pt>
                <c:pt idx="2">
                  <c:v>0.05</c:v>
                </c:pt>
                <c:pt idx="3">
                  <c:v>0.35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0.857142857142857</c:v>
                </c:pt>
                <c:pt idx="1">
                  <c:v>0.0714285714285714</c:v>
                </c:pt>
                <c:pt idx="2">
                  <c:v>0.0714285714285714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0.43</c:v>
                </c:pt>
                <c:pt idx="1">
                  <c:v>0.29</c:v>
                </c:pt>
                <c:pt idx="2">
                  <c:v>0.29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16291096"/>
        <c:axId val="-2121730120"/>
      </c:barChart>
      <c:catAx>
        <c:axId val="2116291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730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73012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62910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8212120"/>
        <c:axId val="-2141670312"/>
      </c:barChart>
      <c:catAx>
        <c:axId val="-211821212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41670312"/>
        <c:crosses val="autoZero"/>
        <c:auto val="1"/>
        <c:lblAlgn val="ctr"/>
        <c:lblOffset val="100"/>
        <c:noMultiLvlLbl val="0"/>
      </c:catAx>
      <c:valAx>
        <c:axId val="-2141670312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182121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 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0.25</c:v>
                </c:pt>
                <c:pt idx="1">
                  <c:v>0.05</c:v>
                </c:pt>
                <c:pt idx="2">
                  <c:v>0.1</c:v>
                </c:pt>
                <c:pt idx="3">
                  <c:v>0.6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 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0.3</c:v>
                </c:pt>
                <c:pt idx="1">
                  <c:v>0.0</c:v>
                </c:pt>
                <c:pt idx="2">
                  <c:v>0.05</c:v>
                </c:pt>
                <c:pt idx="3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 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0.25</c:v>
                </c:pt>
                <c:pt idx="1">
                  <c:v>0.0</c:v>
                </c:pt>
                <c:pt idx="2">
                  <c:v>0.2</c:v>
                </c:pt>
                <c:pt idx="3">
                  <c:v>0.55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8340616"/>
        <c:axId val="-2141537048"/>
      </c:barChart>
      <c:catAx>
        <c:axId val="-2118340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41537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153704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83406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</c:v>
                </c:pt>
                <c:pt idx="1">
                  <c:v>0.0</c:v>
                </c:pt>
                <c:pt idx="2">
                  <c:v>0.2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</c:v>
                </c:pt>
                <c:pt idx="1">
                  <c:v>0.05</c:v>
                </c:pt>
                <c:pt idx="2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0.75</c:v>
                </c:pt>
                <c:pt idx="1">
                  <c:v>0.0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8464440"/>
        <c:axId val="-2118465496"/>
      </c:barChart>
      <c:catAx>
        <c:axId val="-2118464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8465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846549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84644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0.85</c:v>
                </c:pt>
                <c:pt idx="1">
                  <c:v>0.8</c:v>
                </c:pt>
                <c:pt idx="2">
                  <c:v>0.55</c:v>
                </c:pt>
                <c:pt idx="4">
                  <c:v>0.2</c:v>
                </c:pt>
                <c:pt idx="5">
                  <c:v>0.45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0.15</c:v>
                </c:pt>
                <c:pt idx="1">
                  <c:v>0.2</c:v>
                </c:pt>
                <c:pt idx="2">
                  <c:v>0.45</c:v>
                </c:pt>
                <c:pt idx="4">
                  <c:v>0.6</c:v>
                </c:pt>
                <c:pt idx="5">
                  <c:v>0.55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41716696"/>
        <c:axId val="-2128475080"/>
      </c:barChart>
      <c:catAx>
        <c:axId val="-21417166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8475080"/>
        <c:crosses val="autoZero"/>
        <c:auto val="1"/>
        <c:lblAlgn val="ctr"/>
        <c:lblOffset val="100"/>
        <c:noMultiLvlLbl val="0"/>
      </c:catAx>
      <c:valAx>
        <c:axId val="-212847508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17166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53118848769107"/>
          <c:y val="0.420032997783639"/>
          <c:w val="0.423041765162849"/>
          <c:h val="0.20952973515099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8045641975308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8563160"/>
        <c:axId val="-2118566536"/>
      </c:barChart>
      <c:catAx>
        <c:axId val="-21185631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8566536"/>
        <c:crosses val="autoZero"/>
        <c:auto val="1"/>
        <c:lblAlgn val="ctr"/>
        <c:lblOffset val="100"/>
        <c:noMultiLvlLbl val="0"/>
      </c:catAx>
      <c:valAx>
        <c:axId val="-211856653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85631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078874744"/>
        <c:axId val="2114037160"/>
      </c:barChart>
      <c:catAx>
        <c:axId val="207887474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114037160"/>
        <c:crosses val="autoZero"/>
        <c:auto val="1"/>
        <c:lblAlgn val="ctr"/>
        <c:lblOffset val="100"/>
        <c:noMultiLvlLbl val="0"/>
      </c:catAx>
      <c:valAx>
        <c:axId val="2114037160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20788747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W innym miejscu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0.75</c:v>
                </c:pt>
                <c:pt idx="1">
                  <c:v>0.15</c:v>
                </c:pt>
                <c:pt idx="2">
                  <c:v>0.1</c:v>
                </c:pt>
                <c:pt idx="3">
                  <c:v>0.05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W innym miejscu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0.0</c:v>
                </c:pt>
                <c:pt idx="2">
                  <c:v>0.05</c:v>
                </c:pt>
                <c:pt idx="3">
                  <c:v>0.0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W innym miejscu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1.0</c:v>
                </c:pt>
                <c:pt idx="1">
                  <c:v>0.3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076967864"/>
        <c:axId val="-2076964424"/>
      </c:barChart>
      <c:catAx>
        <c:axId val="-2076967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076964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6964424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0769678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1.0</c:v>
                </c:pt>
                <c:pt idx="2">
                  <c:v>1.0</c:v>
                </c:pt>
                <c:pt idx="3">
                  <c:v>0.95</c:v>
                </c:pt>
                <c:pt idx="4">
                  <c:v>0.85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1.0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0.85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30258920"/>
        <c:axId val="-2117384168"/>
      </c:barChart>
      <c:catAx>
        <c:axId val="-21302589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17384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738416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302589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206611570247934"/>
          <c:w val="0.999237386813273"/>
          <c:h val="0.8904958677685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0.6</c:v>
                </c:pt>
                <c:pt idx="1">
                  <c:v>0.7</c:v>
                </c:pt>
                <c:pt idx="2">
                  <c:v>0.6</c:v>
                </c:pt>
                <c:pt idx="4">
                  <c:v>0.8</c:v>
                </c:pt>
                <c:pt idx="5">
                  <c:v>0.8</c:v>
                </c:pt>
                <c:pt idx="6">
                  <c:v>0.7</c:v>
                </c:pt>
                <c:pt idx="8">
                  <c:v>0.65</c:v>
                </c:pt>
                <c:pt idx="9">
                  <c:v>0.8</c:v>
                </c:pt>
                <c:pt idx="10">
                  <c:v>0.7</c:v>
                </c:pt>
                <c:pt idx="12">
                  <c:v>0.75</c:v>
                </c:pt>
                <c:pt idx="13">
                  <c:v>0.9</c:v>
                </c:pt>
                <c:pt idx="14">
                  <c:v>0.85</c:v>
                </c:pt>
                <c:pt idx="16">
                  <c:v>0.75</c:v>
                </c:pt>
                <c:pt idx="17">
                  <c:v>0.8</c:v>
                </c:pt>
                <c:pt idx="1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0.35</c:v>
                </c:pt>
                <c:pt idx="1">
                  <c:v>0.25</c:v>
                </c:pt>
                <c:pt idx="2">
                  <c:v>0.25</c:v>
                </c:pt>
                <c:pt idx="4">
                  <c:v>0.15</c:v>
                </c:pt>
                <c:pt idx="5">
                  <c:v>0.15</c:v>
                </c:pt>
                <c:pt idx="6">
                  <c:v>0.25</c:v>
                </c:pt>
                <c:pt idx="8">
                  <c:v>0.2</c:v>
                </c:pt>
                <c:pt idx="9">
                  <c:v>0.15</c:v>
                </c:pt>
                <c:pt idx="10">
                  <c:v>0.3</c:v>
                </c:pt>
                <c:pt idx="12">
                  <c:v>0.25</c:v>
                </c:pt>
                <c:pt idx="13">
                  <c:v>0.05</c:v>
                </c:pt>
                <c:pt idx="14">
                  <c:v>0.15</c:v>
                </c:pt>
                <c:pt idx="16">
                  <c:v>0.25</c:v>
                </c:pt>
                <c:pt idx="17">
                  <c:v>0.2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 formatCode="0%">
                  <c:v>0.05</c:v>
                </c:pt>
                <c:pt idx="2" formatCode="0%">
                  <c:v>0.1</c:v>
                </c:pt>
                <c:pt idx="5" formatCode="0%">
                  <c:v>0.05</c:v>
                </c:pt>
                <c:pt idx="6" formatCode="0%">
                  <c:v>0.05</c:v>
                </c:pt>
                <c:pt idx="8" formatCode="0%">
                  <c:v>0.15</c:v>
                </c:pt>
                <c:pt idx="13" formatCode="0%">
                  <c:v>0.05</c:v>
                </c:pt>
                <c:pt idx="18" formatCode="0%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"/>
                  <c:y val="-0.02447020877366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"/>
                  <c:y val="-0.002587251029295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1">
                  <c:v>0.05</c:v>
                </c:pt>
                <c:pt idx="2">
                  <c:v>0.05</c:v>
                </c:pt>
                <c:pt idx="4">
                  <c:v>0.05</c:v>
                </c:pt>
                <c:pt idx="9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-2130627976"/>
        <c:axId val="-2141132056"/>
      </c:barChart>
      <c:catAx>
        <c:axId val="-2130627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41132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1132056"/>
        <c:scaling>
          <c:orientation val="minMax"/>
          <c:max val="1.0"/>
          <c:min val="0.0"/>
        </c:scaling>
        <c:delete val="1"/>
        <c:axPos val="b"/>
        <c:numFmt formatCode="0%" sourceLinked="1"/>
        <c:majorTickMark val="out"/>
        <c:minorTickMark val="none"/>
        <c:tickLblPos val="none"/>
        <c:crossAx val="-2130627976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0.0141093474426808"/>
          <c:y val="0.939850440292597"/>
          <c:w val="0.98589065255732"/>
          <c:h val="0.0601495597074034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076905608"/>
        <c:axId val="-2076902232"/>
      </c:barChart>
      <c:catAx>
        <c:axId val="-2076905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076902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69022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076905608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076782408"/>
        <c:axId val="-2076779032"/>
      </c:barChart>
      <c:catAx>
        <c:axId val="-20767824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076779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67790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076782408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076721480"/>
        <c:axId val="-2076718440"/>
      </c:barChart>
      <c:catAx>
        <c:axId val="-20767214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076718440"/>
        <c:crosses val="autoZero"/>
        <c:auto val="1"/>
        <c:lblAlgn val="ctr"/>
        <c:lblOffset val="100"/>
        <c:noMultiLvlLbl val="0"/>
      </c:catAx>
      <c:valAx>
        <c:axId val="-2076718440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0767214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0.15</c:v>
                </c:pt>
                <c:pt idx="2">
                  <c:v>0.0</c:v>
                </c:pt>
                <c:pt idx="3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0.95</c:v>
                </c:pt>
                <c:pt idx="1">
                  <c:v>0.1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Nie ma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0.95</c:v>
                </c:pt>
                <c:pt idx="1">
                  <c:v>0.2</c:v>
                </c:pt>
                <c:pt idx="2">
                  <c:v>0.1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076460184"/>
        <c:axId val="-2076456744"/>
      </c:barChart>
      <c:catAx>
        <c:axId val="-2076460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076456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6456744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0764601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0.05</c:v>
                </c:pt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076424072"/>
        <c:axId val="-2076420696"/>
      </c:barChart>
      <c:catAx>
        <c:axId val="-2076424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076420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642069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07642407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15.11.14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15.11.14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5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4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8.xml"/><Relationship Id="rId3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4" Type="http://schemas.openxmlformats.org/officeDocument/2006/relationships/chart" Target="../charts/chart32.xml"/><Relationship Id="rId5" Type="http://schemas.openxmlformats.org/officeDocument/2006/relationships/chart" Target="../charts/chart33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4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7.xml"/><Relationship Id="rId3" Type="http://schemas.openxmlformats.org/officeDocument/2006/relationships/chart" Target="../charts/char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9.xml"/><Relationship Id="rId3" Type="http://schemas.openxmlformats.org/officeDocument/2006/relationships/chart" Target="../charts/char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office@arc.com.pl" TargetMode="Externa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/>
              <a:t>URZĄD </a:t>
            </a:r>
            <a:r>
              <a:rPr lang="pl-PL" smtClean="0"/>
              <a:t>DZIELNICY Bielany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>
                <a:solidFill>
                  <a:srgbClr val="808285"/>
                </a:solidFill>
              </a:rPr>
              <a:t>Warszawa, Listopad </a:t>
            </a:r>
            <a:r>
              <a:rPr lang="pl-PL" b="1" dirty="0" smtClean="0">
                <a:solidFill>
                  <a:srgbClr val="808285"/>
                </a:solidFill>
              </a:rPr>
              <a:t>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71182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Bielany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331283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Bielany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863998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76132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369537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Bielany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59746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Bielany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947418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44746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608193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14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18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7814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31558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878453" y="6128206"/>
            <a:ext cx="5026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endParaRPr lang="pl-PL" sz="105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252592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859076"/>
              </p:ext>
            </p:extLst>
          </p:nvPr>
        </p:nvGraphicFramePr>
        <p:xfrm>
          <a:off x="5220866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20293"/>
              </p:ext>
            </p:extLst>
          </p:nvPr>
        </p:nvGraphicFramePr>
        <p:xfrm>
          <a:off x="4428978" y="2440202"/>
          <a:ext cx="1800000" cy="4157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8468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9429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9429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108468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455784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183124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771537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9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548973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06721"/>
              </p:ext>
            </p:extLst>
          </p:nvPr>
        </p:nvGraphicFramePr>
        <p:xfrm>
          <a:off x="108298" y="1989634"/>
          <a:ext cx="2808000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71486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645716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1668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369907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07343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8977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383689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09054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wiem/ trudno powiedzieć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03994"/>
              </p:ext>
            </p:extLst>
          </p:nvPr>
        </p:nvGraphicFramePr>
        <p:xfrm>
          <a:off x="4652906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664678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73461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38425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07093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955092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613100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95480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380101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146877"/>
              </p:ext>
            </p:extLst>
          </p:nvPr>
        </p:nvGraphicFramePr>
        <p:xfrm>
          <a:off x="972394" y="2632411"/>
          <a:ext cx="4536024" cy="386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79809"/>
              </p:ext>
            </p:extLst>
          </p:nvPr>
        </p:nvGraphicFramePr>
        <p:xfrm>
          <a:off x="108298" y="2514955"/>
          <a:ext cx="1800000" cy="3939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0667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67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67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914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768707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70198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mnie,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023217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714" y="368994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28975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997619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267174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76486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32793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Bielany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6369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2433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0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2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0817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Bielany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787261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969993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Bielany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760370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Bielany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679319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60787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707</TotalTime>
  <Words>1699</Words>
  <Application>Microsoft Macintosh PowerPoint</Application>
  <PresentationFormat>Niestandardowy</PresentationFormat>
  <Paragraphs>299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Bielany</vt:lpstr>
      <vt:lpstr>Spis treści</vt:lpstr>
      <vt:lpstr>Informacje o metodzie</vt:lpstr>
      <vt:lpstr>Wyniki badania</vt:lpstr>
      <vt:lpstr>Kryteria oceny</vt:lpstr>
      <vt:lpstr>Wyniki badania</vt:lpstr>
      <vt:lpstr>Urząd Dzielnicy Bielany Otoczenie: Wygląd Urzędu (1)</vt:lpstr>
      <vt:lpstr>Urząd Dzielnicy Bielany Otoczenie: Wygląd Urzędu (2)</vt:lpstr>
      <vt:lpstr>Urząd Dzielnicy Bielany Otoczenie: Wygląd Urzędu (3)</vt:lpstr>
      <vt:lpstr>Urząd Dzielnicy Bielany Otoczenie: Wygląd Urzędu (4)</vt:lpstr>
      <vt:lpstr>Urząd Dzielnicy Bielany Otoczenie: Wygląd Urzędu (5)</vt:lpstr>
      <vt:lpstr>Urząd Dzielnicy Bielany Otoczenie: Wygląd Urzędu (6)</vt:lpstr>
      <vt:lpstr>Urząd Dzielnicy Bielany Otoczenie: Wygląd Urzędu (7)</vt:lpstr>
      <vt:lpstr>Wyniki badania</vt:lpstr>
      <vt:lpstr>Urząd Dzielnicy Bielany Wygląd zewnętrzny urzędnika i jego stanowisko pracy</vt:lpstr>
      <vt:lpstr>Wyniki badania</vt:lpstr>
      <vt:lpstr>Urząd Dzielnicy Bielany Zachowanie urzędnika wobec interesanta (1)</vt:lpstr>
      <vt:lpstr>Urząd Dzielnicy Bielany Zachowanie urzędnika wobec interesanta (2)</vt:lpstr>
      <vt:lpstr>Wyniki badania</vt:lpstr>
      <vt:lpstr>Urząd Dzielnicy Bielany Urzędnik: Obsługa przedstawionej sprawy (1)</vt:lpstr>
      <vt:lpstr>Urząd Dzielnicy Bielany Urzędnik: Obsługa przedstawionej sprawy (2)</vt:lpstr>
      <vt:lpstr>Urząd Dzielnicy Bielany Urzędnik: Obsługa przedstawionej sprawy (3)</vt:lpstr>
      <vt:lpstr>Wyniki badania</vt:lpstr>
      <vt:lpstr>Urząd Dzielnicy Bielany Urzędnik: Sposób załatwienia przedstawionej sprawy (1)</vt:lpstr>
      <vt:lpstr>Urząd Dzielnicy Bielany Urzędnik: Sposób załatwienia przedstawionej sprawy (2)</vt:lpstr>
      <vt:lpstr>Urząd Dzielnicy Bielany Urzędnik: Sposób załatwienia przedstawionej sprawy (3)</vt:lpstr>
      <vt:lpstr>Urząd Dzielnicy Bielany Urzędnik: Sposób załatwiania przedstawionej sprawy (4)</vt:lpstr>
      <vt:lpstr>Urząd Dzielnicy Bielany Urzędnik: Sposób załatwienia przedstawionej sprawy (5)</vt:lpstr>
      <vt:lpstr>Urząd Dzielnicy Bielany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121</cp:revision>
  <dcterms:created xsi:type="dcterms:W3CDTF">2013-09-17T08:07:59Z</dcterms:created>
  <dcterms:modified xsi:type="dcterms:W3CDTF">2014-11-15T18:22:27Z</dcterms:modified>
</cp:coreProperties>
</file>