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20" r:id="rId3"/>
    <p:sldId id="321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18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19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60" y="6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4.6499999999999986</c:v>
                </c:pt>
                <c:pt idx="2" formatCode="0.0">
                  <c:v>0.77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</c:v>
                </c:pt>
                <c:pt idx="2" formatCode="0.0">
                  <c:v>0.05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2.65</c:v>
                </c:pt>
                <c:pt idx="2" formatCode="0.0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22320"/>
        <c:axId val="293728984"/>
      </c:barChart>
      <c:catAx>
        <c:axId val="293722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93728984"/>
        <c:crosses val="autoZero"/>
        <c:auto val="1"/>
        <c:lblAlgn val="ctr"/>
        <c:lblOffset val="100"/>
        <c:noMultiLvlLbl val="0"/>
      </c:catAx>
      <c:valAx>
        <c:axId val="293728984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9372232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0.9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72519696"/>
        <c:axId val="272520088"/>
      </c:barChart>
      <c:catAx>
        <c:axId val="272519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520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200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1969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72522048"/>
        <c:axId val="272522440"/>
      </c:barChart>
      <c:catAx>
        <c:axId val="2725220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72522440"/>
        <c:crosses val="autoZero"/>
        <c:auto val="1"/>
        <c:lblAlgn val="ctr"/>
        <c:lblOffset val="100"/>
        <c:noMultiLvlLbl val="0"/>
      </c:catAx>
      <c:valAx>
        <c:axId val="27252244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72522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0.2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0.05</c:v>
                </c:pt>
                <c:pt idx="2">
                  <c:v>0.15</c:v>
                </c:pt>
                <c:pt idx="3">
                  <c:v>0.05</c:v>
                </c:pt>
                <c:pt idx="4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</c:v>
                </c:pt>
                <c:pt idx="2">
                  <c:v>0.15</c:v>
                </c:pt>
                <c:pt idx="3">
                  <c:v>0.1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72523224"/>
        <c:axId val="272523616"/>
      </c:barChart>
      <c:catAx>
        <c:axId val="272523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52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236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232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0.9</c:v>
                </c:pt>
                <c:pt idx="1">
                  <c:v>0.55000000000000004</c:v>
                </c:pt>
                <c:pt idx="2">
                  <c:v>0.65</c:v>
                </c:pt>
                <c:pt idx="4">
                  <c:v>0.9</c:v>
                </c:pt>
                <c:pt idx="5">
                  <c:v>0.8</c:v>
                </c:pt>
                <c:pt idx="6">
                  <c:v>0.7</c:v>
                </c:pt>
                <c:pt idx="8">
                  <c:v>0.9</c:v>
                </c:pt>
                <c:pt idx="9">
                  <c:v>0.95</c:v>
                </c:pt>
                <c:pt idx="10">
                  <c:v>0.85</c:v>
                </c:pt>
                <c:pt idx="16">
                  <c:v>0.05</c:v>
                </c:pt>
                <c:pt idx="17">
                  <c:v>0.1</c:v>
                </c:pt>
                <c:pt idx="18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20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0.1</c:v>
                </c:pt>
                <c:pt idx="1">
                  <c:v>0.45</c:v>
                </c:pt>
                <c:pt idx="2">
                  <c:v>0.35</c:v>
                </c:pt>
                <c:pt idx="4">
                  <c:v>0.1</c:v>
                </c:pt>
                <c:pt idx="5">
                  <c:v>0.2</c:v>
                </c:pt>
                <c:pt idx="6">
                  <c:v>0.3</c:v>
                </c:pt>
                <c:pt idx="8">
                  <c:v>0.1</c:v>
                </c:pt>
                <c:pt idx="9">
                  <c:v>0.05</c:v>
                </c:pt>
                <c:pt idx="10">
                  <c:v>0.15</c:v>
                </c:pt>
                <c:pt idx="13">
                  <c:v>0.05</c:v>
                </c:pt>
                <c:pt idx="14">
                  <c:v>0.15</c:v>
                </c:pt>
                <c:pt idx="16">
                  <c:v>0.95</c:v>
                </c:pt>
                <c:pt idx="17">
                  <c:v>0.9</c:v>
                </c:pt>
                <c:pt idx="18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8" formatCode="0%">
                  <c:v>0.01</c:v>
                </c:pt>
                <c:pt idx="12" formatCode="0%">
                  <c:v>1</c:v>
                </c:pt>
                <c:pt idx="13" formatCode="0%">
                  <c:v>0.95</c:v>
                </c:pt>
                <c:pt idx="14" formatCode="0%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2524400"/>
        <c:axId val="272524792"/>
      </c:barChart>
      <c:catAx>
        <c:axId val="2725244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72524792"/>
        <c:crosses val="autoZero"/>
        <c:auto val="1"/>
        <c:lblAlgn val="ctr"/>
        <c:lblOffset val="100"/>
        <c:noMultiLvlLbl val="0"/>
      </c:catAx>
      <c:valAx>
        <c:axId val="2725247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2440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36247723132969"/>
          <c:w val="0.86278195488721798"/>
          <c:h val="6.5573770491803296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</c:v>
                </c:pt>
                <c:pt idx="1">
                  <c:v>0.95</c:v>
                </c:pt>
                <c:pt idx="2">
                  <c:v>0.85</c:v>
                </c:pt>
                <c:pt idx="4">
                  <c:v>1</c:v>
                </c:pt>
                <c:pt idx="5">
                  <c:v>0.95</c:v>
                </c:pt>
                <c:pt idx="6">
                  <c:v>1</c:v>
                </c:pt>
                <c:pt idx="12">
                  <c:v>1</c:v>
                </c:pt>
                <c:pt idx="13">
                  <c:v>0.85</c:v>
                </c:pt>
                <c:pt idx="14">
                  <c:v>0.95</c:v>
                </c:pt>
                <c:pt idx="16">
                  <c:v>0.9</c:v>
                </c:pt>
                <c:pt idx="17">
                  <c:v>0.85</c:v>
                </c:pt>
                <c:pt idx="1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0"/>
                <c:pt idx="2" formatCode="0%">
                  <c:v>0.1</c:v>
                </c:pt>
                <c:pt idx="8" formatCode="0%">
                  <c:v>1</c:v>
                </c:pt>
                <c:pt idx="9" formatCode="0%">
                  <c:v>0.95</c:v>
                </c:pt>
                <c:pt idx="10" formatCode="0%">
                  <c:v>1</c:v>
                </c:pt>
                <c:pt idx="13" formatCode="0%">
                  <c:v>0.1</c:v>
                </c:pt>
                <c:pt idx="14" formatCode="0%">
                  <c:v>0.05</c:v>
                </c:pt>
                <c:pt idx="16" formatCode="0%">
                  <c:v>0.1</c:v>
                </c:pt>
                <c:pt idx="17" formatCode="0%">
                  <c:v>0.15</c:v>
                </c:pt>
                <c:pt idx="18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5">
                  <c:v>0.05</c:v>
                </c:pt>
                <c:pt idx="9">
                  <c:v>0.05</c:v>
                </c:pt>
                <c:pt idx="13">
                  <c:v>0.05</c:v>
                </c:pt>
                <c:pt idx="16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2525968"/>
        <c:axId val="272526360"/>
      </c:barChart>
      <c:catAx>
        <c:axId val="2725259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72526360"/>
        <c:crosses val="autoZero"/>
        <c:auto val="1"/>
        <c:lblAlgn val="ctr"/>
        <c:lblOffset val="100"/>
        <c:noMultiLvlLbl val="0"/>
      </c:catAx>
      <c:valAx>
        <c:axId val="272526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259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2005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(N=17)</c:v>
                </c:pt>
                <c:pt idx="2">
                  <c:v>2012 (N=18)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0.94117647058823495</c:v>
                </c:pt>
                <c:pt idx="2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106E-2"/>
                  <c:y val="-0.36947562359856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(N=17)</c:v>
                </c:pt>
                <c:pt idx="2">
                  <c:v>2012 (N=18)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0.11</c:v>
                </c:pt>
                <c:pt idx="2" formatCode="0%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(N=17)</c:v>
                </c:pt>
                <c:pt idx="2">
                  <c:v>2012 (N=18)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0.11</c:v>
                </c:pt>
                <c:pt idx="1">
                  <c:v>5.8823529411764698E-2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72527144"/>
        <c:axId val="272527536"/>
      </c:barChart>
      <c:catAx>
        <c:axId val="272527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252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275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2714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201"/>
          <c:w val="0.976935749588139"/>
          <c:h val="0.2909090909090910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26240"/>
        <c:axId val="293725848"/>
      </c:barChart>
      <c:catAx>
        <c:axId val="2937262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725848"/>
        <c:crosses val="autoZero"/>
        <c:auto val="1"/>
        <c:lblAlgn val="ctr"/>
        <c:lblOffset val="100"/>
        <c:noMultiLvlLbl val="0"/>
      </c:catAx>
      <c:valAx>
        <c:axId val="2937258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7262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8194444444444395E-2"/>
                  <c:y val="6.4734964322120296E-3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</c:v>
                </c:pt>
                <c:pt idx="1">
                  <c:v>0.15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23496"/>
        <c:axId val="293717224"/>
      </c:barChart>
      <c:catAx>
        <c:axId val="293723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17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172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23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90054648"/>
        <c:axId val="290053080"/>
      </c:barChart>
      <c:catAx>
        <c:axId val="290054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0053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530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5464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E-3"/>
          <c:y val="0.74515793588949097"/>
          <c:w val="0.84452303292310305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65725421680488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43723240"/>
        <c:axId val="280964328"/>
      </c:barChart>
      <c:catAx>
        <c:axId val="243723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0964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9643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2324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59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17616"/>
        <c:axId val="293718400"/>
      </c:barChart>
      <c:catAx>
        <c:axId val="293717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1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184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17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</c:v>
                </c:pt>
                <c:pt idx="1">
                  <c:v>0.95</c:v>
                </c:pt>
                <c:pt idx="2">
                  <c:v>0.95</c:v>
                </c:pt>
                <c:pt idx="4">
                  <c:v>0.95</c:v>
                </c:pt>
                <c:pt idx="5">
                  <c:v>1</c:v>
                </c:pt>
                <c:pt idx="6">
                  <c:v>1</c:v>
                </c:pt>
                <c:pt idx="20">
                  <c:v>1</c:v>
                </c:pt>
                <c:pt idx="21">
                  <c:v>0.9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4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1">
                  <c:v>0.1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4679344"/>
        <c:axId val="294682872"/>
      </c:barChart>
      <c:catAx>
        <c:axId val="294679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4682872"/>
        <c:crosses val="autoZero"/>
        <c:auto val="1"/>
        <c:lblAlgn val="ctr"/>
        <c:lblOffset val="100"/>
        <c:noMultiLvlLbl val="0"/>
      </c:catAx>
      <c:valAx>
        <c:axId val="294682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46793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6254629629629596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4654823428079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</c:v>
                </c:pt>
                <c:pt idx="1">
                  <c:v>0.5</c:v>
                </c:pt>
                <c:pt idx="2">
                  <c:v>0.7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1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</c:v>
                </c:pt>
                <c:pt idx="1">
                  <c:v>0.5</c:v>
                </c:pt>
                <c:pt idx="2">
                  <c:v>0.3</c:v>
                </c:pt>
                <c:pt idx="6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727808"/>
        <c:axId val="293727024"/>
      </c:barChart>
      <c:catAx>
        <c:axId val="293727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727024"/>
        <c:crosses val="autoZero"/>
        <c:auto val="1"/>
        <c:lblAlgn val="ctr"/>
        <c:lblOffset val="100"/>
        <c:noMultiLvlLbl val="0"/>
      </c:catAx>
      <c:valAx>
        <c:axId val="2937270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278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97E-2"/>
          <c:y val="0.92442850990525405"/>
          <c:w val="0.847735262287025"/>
          <c:h val="6.4972512165224205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0042496"/>
        <c:axId val="290044064"/>
      </c:barChart>
      <c:catAx>
        <c:axId val="2900424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0044064"/>
        <c:crosses val="autoZero"/>
        <c:auto val="1"/>
        <c:lblAlgn val="ctr"/>
        <c:lblOffset val="100"/>
        <c:noMultiLvlLbl val="0"/>
      </c:catAx>
      <c:valAx>
        <c:axId val="2900440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00424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0.45</c:v>
                </c:pt>
                <c:pt idx="1">
                  <c:v>0.55000000000000004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</c:v>
                </c:pt>
                <c:pt idx="1">
                  <c:v>0.35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0.75</c:v>
                </c:pt>
                <c:pt idx="1">
                  <c:v>0.2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64448"/>
        <c:axId val="296965232"/>
      </c:barChart>
      <c:catAx>
        <c:axId val="29696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6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652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644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403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0.7</c:v>
                </c:pt>
                <c:pt idx="1">
                  <c:v>0.75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899E-3"/>
                  <c:y val="-2.0699848061514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96969544"/>
        <c:axId val="296969936"/>
      </c:barChart>
      <c:catAx>
        <c:axId val="29696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6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69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9696954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71896"/>
        <c:axId val="296971504"/>
      </c:barChart>
      <c:catAx>
        <c:axId val="2969718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6971504"/>
        <c:crosses val="autoZero"/>
        <c:auto val="1"/>
        <c:lblAlgn val="ctr"/>
        <c:lblOffset val="100"/>
        <c:noMultiLvlLbl val="0"/>
      </c:catAx>
      <c:valAx>
        <c:axId val="2969715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6971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419979611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77384"/>
        <c:axId val="296977776"/>
      </c:barChart>
      <c:catAx>
        <c:axId val="296977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7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77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773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0.1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0.35</c:v>
                </c:pt>
                <c:pt idx="2">
                  <c:v>0.1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72288"/>
        <c:axId val="296973856"/>
      </c:barChart>
      <c:catAx>
        <c:axId val="296972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7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738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722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76992"/>
        <c:axId val="296975816"/>
      </c:barChart>
      <c:catAx>
        <c:axId val="2969769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6975816"/>
        <c:crosses val="autoZero"/>
        <c:auto val="1"/>
        <c:lblAlgn val="ctr"/>
        <c:lblOffset val="100"/>
        <c:noMultiLvlLbl val="0"/>
      </c:catAx>
      <c:valAx>
        <c:axId val="2969758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69769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  <c:pt idx="3">
                  <c:v>0.9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0.5</c:v>
                </c:pt>
                <c:pt idx="2">
                  <c:v>0.75</c:v>
                </c:pt>
                <c:pt idx="3">
                  <c:v>0.45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0.55000000000000004</c:v>
                </c:pt>
                <c:pt idx="2">
                  <c:v>0.75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72518128"/>
        <c:axId val="272511856"/>
      </c:barChart>
      <c:catAx>
        <c:axId val="27251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51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118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181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27416"/>
        <c:axId val="293729376"/>
      </c:barChart>
      <c:catAx>
        <c:axId val="2937274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729376"/>
        <c:crosses val="autoZero"/>
        <c:auto val="1"/>
        <c:lblAlgn val="ctr"/>
        <c:lblOffset val="100"/>
        <c:noMultiLvlLbl val="0"/>
      </c:catAx>
      <c:valAx>
        <c:axId val="29372937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93727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0055432"/>
        <c:axId val="290044848"/>
      </c:barChart>
      <c:catAx>
        <c:axId val="2900554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0044848"/>
        <c:crosses val="autoZero"/>
        <c:auto val="1"/>
        <c:lblAlgn val="ctr"/>
        <c:lblOffset val="100"/>
        <c:noMultiLvlLbl val="0"/>
      </c:catAx>
      <c:valAx>
        <c:axId val="29004484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90055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396904"/>
        <c:axId val="293397296"/>
      </c:barChart>
      <c:catAx>
        <c:axId val="2933969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397296"/>
        <c:crosses val="autoZero"/>
        <c:auto val="1"/>
        <c:lblAlgn val="ctr"/>
        <c:lblOffset val="100"/>
        <c:noMultiLvlLbl val="0"/>
      </c:catAx>
      <c:valAx>
        <c:axId val="2933972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396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0.15</c:v>
                </c:pt>
                <c:pt idx="2">
                  <c:v>0.05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0.15</c:v>
                </c:pt>
                <c:pt idx="3">
                  <c:v>0</c:v>
                </c:pt>
                <c:pt idx="4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399256"/>
        <c:axId val="293399648"/>
      </c:barChart>
      <c:catAx>
        <c:axId val="293399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39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399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3992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0414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0.05</c:v>
                </c:pt>
                <c:pt idx="2">
                  <c:v>0.1</c:v>
                </c:pt>
                <c:pt idx="3">
                  <c:v>0.45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0.67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401608"/>
        <c:axId val="293402000"/>
      </c:barChart>
      <c:catAx>
        <c:axId val="293401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402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02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16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403960"/>
        <c:axId val="293404352"/>
      </c:barChart>
      <c:catAx>
        <c:axId val="29340396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3404352"/>
        <c:crosses val="autoZero"/>
        <c:auto val="1"/>
        <c:lblAlgn val="ctr"/>
        <c:lblOffset val="100"/>
        <c:noMultiLvlLbl val="0"/>
      </c:catAx>
      <c:valAx>
        <c:axId val="2934043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4039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  <c:pt idx="3">
                  <c:v>Tak, w banku </c:v>
                </c:pt>
                <c:pt idx="4">
                  <c:v>Tak, na poczcie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6"/>
                <c:pt idx="0">
                  <c:v>0.35</c:v>
                </c:pt>
                <c:pt idx="1">
                  <c:v>0.05</c:v>
                </c:pt>
                <c:pt idx="2">
                  <c:v>0.6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  <c:pt idx="3">
                  <c:v>Tak, w banku </c:v>
                </c:pt>
                <c:pt idx="4">
                  <c:v>Tak, na poczcie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0.65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  <c:pt idx="3">
                  <c:v>Tak, w banku </c:v>
                </c:pt>
                <c:pt idx="4">
                  <c:v>Tak, na poczcie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6"/>
                <c:pt idx="0">
                  <c:v>0.2</c:v>
                </c:pt>
                <c:pt idx="1">
                  <c:v>0.15</c:v>
                </c:pt>
                <c:pt idx="2">
                  <c:v>0.65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405136"/>
        <c:axId val="293405528"/>
      </c:barChart>
      <c:catAx>
        <c:axId val="293405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405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055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51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0.65</c:v>
                </c:pt>
                <c:pt idx="1">
                  <c:v>0</c:v>
                </c:pt>
                <c:pt idx="2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406312"/>
        <c:axId val="293406704"/>
      </c:barChart>
      <c:catAx>
        <c:axId val="293406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406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06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6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0.45</c:v>
                </c:pt>
                <c:pt idx="1">
                  <c:v>0.6</c:v>
                </c:pt>
                <c:pt idx="2">
                  <c:v>0.5</c:v>
                </c:pt>
                <c:pt idx="4">
                  <c:v>0.15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0.55000000000000004</c:v>
                </c:pt>
                <c:pt idx="1">
                  <c:v>0.4</c:v>
                </c:pt>
                <c:pt idx="2">
                  <c:v>0.5</c:v>
                </c:pt>
                <c:pt idx="4">
                  <c:v>0.6</c:v>
                </c:pt>
                <c:pt idx="5">
                  <c:v>0.8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407880"/>
        <c:axId val="293408272"/>
      </c:barChart>
      <c:catAx>
        <c:axId val="2934078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408272"/>
        <c:crosses val="autoZero"/>
        <c:auto val="1"/>
        <c:lblAlgn val="ctr"/>
        <c:lblOffset val="100"/>
        <c:noMultiLvlLbl val="0"/>
      </c:catAx>
      <c:valAx>
        <c:axId val="293408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788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19200393178125899"/>
          <c:y val="0.353201651746468"/>
          <c:w val="0.58464782104053703"/>
          <c:h val="0.20952973515099699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804564197530863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410624"/>
        <c:axId val="293411016"/>
      </c:barChart>
      <c:catAx>
        <c:axId val="2934106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411016"/>
        <c:crosses val="autoZero"/>
        <c:auto val="1"/>
        <c:lblAlgn val="ctr"/>
        <c:lblOffset val="100"/>
        <c:noMultiLvlLbl val="0"/>
      </c:catAx>
      <c:valAx>
        <c:axId val="293411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106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411800"/>
        <c:axId val="293412192"/>
      </c:barChart>
      <c:catAx>
        <c:axId val="2934118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412192"/>
        <c:crosses val="autoZero"/>
        <c:auto val="1"/>
        <c:lblAlgn val="ctr"/>
        <c:lblOffset val="100"/>
        <c:noMultiLvlLbl val="0"/>
      </c:catAx>
      <c:valAx>
        <c:axId val="2934121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411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0054256"/>
        <c:axId val="290045632"/>
      </c:barChart>
      <c:catAx>
        <c:axId val="290054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004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456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542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0.85</c:v>
                </c:pt>
                <c:pt idx="3">
                  <c:v>0.9</c:v>
                </c:pt>
                <c:pt idx="4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72680"/>
        <c:axId val="296973072"/>
      </c:barChart>
      <c:catAx>
        <c:axId val="296972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697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73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726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02E-3"/>
          <c:w val="0.99923738681327301"/>
          <c:h val="0.89049586776859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</c:v>
                </c:pt>
                <c:pt idx="1">
                  <c:v>0.55000000000000004</c:v>
                </c:pt>
                <c:pt idx="2">
                  <c:v>0.35</c:v>
                </c:pt>
                <c:pt idx="4">
                  <c:v>0.65</c:v>
                </c:pt>
                <c:pt idx="5">
                  <c:v>0.6</c:v>
                </c:pt>
                <c:pt idx="6">
                  <c:v>0.5</c:v>
                </c:pt>
                <c:pt idx="8">
                  <c:v>0.7</c:v>
                </c:pt>
                <c:pt idx="9">
                  <c:v>0.65</c:v>
                </c:pt>
                <c:pt idx="10">
                  <c:v>0.75</c:v>
                </c:pt>
                <c:pt idx="12">
                  <c:v>0.8</c:v>
                </c:pt>
                <c:pt idx="13">
                  <c:v>0.75</c:v>
                </c:pt>
                <c:pt idx="14">
                  <c:v>0.75</c:v>
                </c:pt>
                <c:pt idx="16">
                  <c:v>0.65</c:v>
                </c:pt>
                <c:pt idx="17">
                  <c:v>0.6</c:v>
                </c:pt>
                <c:pt idx="18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0.35</c:v>
                </c:pt>
                <c:pt idx="1">
                  <c:v>0.3</c:v>
                </c:pt>
                <c:pt idx="2">
                  <c:v>0.6</c:v>
                </c:pt>
                <c:pt idx="4">
                  <c:v>0.25</c:v>
                </c:pt>
                <c:pt idx="5">
                  <c:v>0.25</c:v>
                </c:pt>
                <c:pt idx="6">
                  <c:v>0.5</c:v>
                </c:pt>
                <c:pt idx="8">
                  <c:v>0.15</c:v>
                </c:pt>
                <c:pt idx="9">
                  <c:v>0.15</c:v>
                </c:pt>
                <c:pt idx="10">
                  <c:v>0.2</c:v>
                </c:pt>
                <c:pt idx="12">
                  <c:v>0.2</c:v>
                </c:pt>
                <c:pt idx="13">
                  <c:v>0.25</c:v>
                </c:pt>
                <c:pt idx="14">
                  <c:v>0.25</c:v>
                </c:pt>
                <c:pt idx="16">
                  <c:v>0.3</c:v>
                </c:pt>
                <c:pt idx="17">
                  <c:v>0.4</c:v>
                </c:pt>
                <c:pt idx="1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0.15</c:v>
                </c:pt>
                <c:pt idx="1">
                  <c:v>0.15</c:v>
                </c:pt>
                <c:pt idx="2">
                  <c:v>0.05</c:v>
                </c:pt>
                <c:pt idx="4">
                  <c:v>0.1</c:v>
                </c:pt>
                <c:pt idx="5">
                  <c:v>0.15</c:v>
                </c:pt>
                <c:pt idx="8">
                  <c:v>0.15</c:v>
                </c:pt>
                <c:pt idx="9">
                  <c:v>0.2</c:v>
                </c:pt>
                <c:pt idx="12">
                  <c:v>0.05</c:v>
                </c:pt>
                <c:pt idx="16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96"/>
                  <c:y val="-2.4470208773661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895"/>
                  <c:y val="-1.37539347938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1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93720360"/>
        <c:axId val="293723104"/>
      </c:barChart>
      <c:catAx>
        <c:axId val="293720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372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2310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9372036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01"/>
          <c:w val="0.98589065255732"/>
          <c:h val="6.0149559707403398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0041712"/>
        <c:axId val="290053472"/>
      </c:barChart>
      <c:catAx>
        <c:axId val="290041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005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534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4171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0.9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43723632"/>
        <c:axId val="243709128"/>
      </c:barChart>
      <c:catAx>
        <c:axId val="243723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09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091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2363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72513424"/>
        <c:axId val="272513816"/>
      </c:barChart>
      <c:catAx>
        <c:axId val="27251342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72513816"/>
        <c:crosses val="autoZero"/>
        <c:auto val="1"/>
        <c:lblAlgn val="ctr"/>
        <c:lblOffset val="100"/>
        <c:noMultiLvlLbl val="0"/>
      </c:catAx>
      <c:valAx>
        <c:axId val="2725138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72513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0.85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72514992"/>
        <c:axId val="272515384"/>
      </c:barChart>
      <c:catAx>
        <c:axId val="272514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515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153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149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98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72513032"/>
        <c:axId val="272514208"/>
      </c:barChart>
      <c:catAx>
        <c:axId val="272513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51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5142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251303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4522" y="3825838"/>
            <a:ext cx="6119366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Rembertów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</a:t>
            </a:r>
            <a:r>
              <a:rPr lang="pl-PL" b="1" dirty="0">
                <a:solidFill>
                  <a:srgbClr val="808285"/>
                </a:solidFill>
              </a:rPr>
              <a:t>Listopad </a:t>
            </a:r>
            <a:r>
              <a:rPr lang="pl-PL" b="1" dirty="0" smtClean="0">
                <a:solidFill>
                  <a:srgbClr val="808285"/>
                </a:solidFill>
              </a:rPr>
              <a:t>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3521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</a:t>
            </a:r>
            <a:r>
              <a:rPr lang="pl-PL" sz="1200" b="1" u="sng" dirty="0" smtClean="0"/>
              <a:t>wnioski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737677"/>
              </p:ext>
            </p:extLst>
          </p:nvPr>
        </p:nvGraphicFramePr>
        <p:xfrm>
          <a:off x="614469" y="2422082"/>
          <a:ext cx="755781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2979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4112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35692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13332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1842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7507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7304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6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75667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(N=18)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=17)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=18)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60417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4125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079201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91097"/>
              </p:ext>
            </p:extLst>
          </p:nvPr>
        </p:nvGraphicFramePr>
        <p:xfrm>
          <a:off x="4428978" y="2440202"/>
          <a:ext cx="1800000" cy="4013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471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598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598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471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52060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71151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21779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548737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7942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92662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67220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418080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29771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33900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19830"/>
              </p:ext>
            </p:extLst>
          </p:nvPr>
        </p:nvGraphicFramePr>
        <p:xfrm>
          <a:off x="0" y="2349675"/>
          <a:ext cx="1800000" cy="4032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803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9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9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90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90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1088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03894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80463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06155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40161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32684"/>
              </p:ext>
            </p:extLst>
          </p:nvPr>
        </p:nvGraphicFramePr>
        <p:xfrm>
          <a:off x="478881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79951"/>
              </p:ext>
            </p:extLst>
          </p:nvPr>
        </p:nvGraphicFramePr>
        <p:xfrm>
          <a:off x="4068738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897837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05336"/>
              </p:ext>
            </p:extLst>
          </p:nvPr>
        </p:nvGraphicFramePr>
        <p:xfrm>
          <a:off x="904711" y="2601666"/>
          <a:ext cx="4392488" cy="40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492952"/>
              </p:ext>
            </p:extLst>
          </p:nvPr>
        </p:nvGraphicFramePr>
        <p:xfrm>
          <a:off x="5076850" y="2601666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94099"/>
              </p:ext>
            </p:extLst>
          </p:nvPr>
        </p:nvGraphicFramePr>
        <p:xfrm>
          <a:off x="4284762" y="2529962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68849"/>
              </p:ext>
            </p:extLst>
          </p:nvPr>
        </p:nvGraphicFramePr>
        <p:xfrm>
          <a:off x="108298" y="2514955"/>
          <a:ext cx="1800000" cy="3363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7096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6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3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3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3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96519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6174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8994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72078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8493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71916" y="2120663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17050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07450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05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Rembertów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06415"/>
              </p:ext>
            </p:extLst>
          </p:nvPr>
        </p:nvGraphicFramePr>
        <p:xfrm>
          <a:off x="108298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35756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6619" y="467226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4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9" name="Prostokąt 8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609788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144709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62795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01037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3770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18983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1232</TotalTime>
  <Words>1505</Words>
  <Application>Microsoft Office PowerPoint</Application>
  <PresentationFormat>Niestandardowy</PresentationFormat>
  <Paragraphs>292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Rembertów</vt:lpstr>
      <vt:lpstr>Spis treści</vt:lpstr>
      <vt:lpstr>Informacje o metodzie</vt:lpstr>
      <vt:lpstr>Prezentacja programu PowerPoint</vt:lpstr>
      <vt:lpstr>Kryteria oceny</vt:lpstr>
      <vt:lpstr>Wyniki badania</vt:lpstr>
      <vt:lpstr>Urząd Dzielnicy Rembertów Otoczenie: Wygląd Urzędu (1)</vt:lpstr>
      <vt:lpstr>Urząd Dzielnicy Rembertów Otoczenie: Wygląd Urzędu (2)</vt:lpstr>
      <vt:lpstr>Urząd Dzielnicy Rembertów Otoczenie: Wygląd Urzędu (3)</vt:lpstr>
      <vt:lpstr>Urząd Dzielnicy Rembertów Otoczenie: Wygląd Urzędu (4)</vt:lpstr>
      <vt:lpstr>Urząd Dzielnicy Rembertów Otoczenie: Wygląd Urzędu (5)</vt:lpstr>
      <vt:lpstr>Urząd Dzielnicy Rembertów Otoczenie: Wygląd Urzędu (6)</vt:lpstr>
      <vt:lpstr>Urząd Dzielnicy Rembertów Otoczenie: Wygląd Urzędu (7)</vt:lpstr>
      <vt:lpstr>Wyniki badania</vt:lpstr>
      <vt:lpstr>Urząd Dzielnicy Rembertów Wygląd zewnętrzny urzędnika i jego stanowisko pracy</vt:lpstr>
      <vt:lpstr>Wyniki badania</vt:lpstr>
      <vt:lpstr>Urząd Dzielnicy Rembertów Zachowanie urzędnika wobec interesanta (1)</vt:lpstr>
      <vt:lpstr>Urząd Dzielnicy Rembertów Zachowanie urzędnika wobec interesanta (2)</vt:lpstr>
      <vt:lpstr>Wyniki badania</vt:lpstr>
      <vt:lpstr>Urząd Dzielnicy Rembertów Urzędnik: Obsługa przedstawionej sprawy (1)</vt:lpstr>
      <vt:lpstr>Urząd Dzielnicy Rembertów Urzędnik: Obsługa przedstawionej sprawy (2)</vt:lpstr>
      <vt:lpstr>Urząd Dzielnicy Rembertów Urzędnik: Obsługa przedstawionej sprawy (3)</vt:lpstr>
      <vt:lpstr>Wyniki badania</vt:lpstr>
      <vt:lpstr>Urząd Dzielnicy Rembertów Urzędnik: Sposób załatwienia przedstawionej sprawy (1)</vt:lpstr>
      <vt:lpstr>Urząd Dzielnicy Rembertów Urzędnik: Sposób załatwienia przedstawionej sprawy (2)</vt:lpstr>
      <vt:lpstr>Urząd Dzielnicy Rembertów Urzędnik: Sposób załatwienia przedstawionej sprawy (3)</vt:lpstr>
      <vt:lpstr>Urząd Dzielnicy Rembertów Urzędnik: Sposób załatwiania przedstawionej sprawy (4)</vt:lpstr>
      <vt:lpstr>Urząd Dzielnicy Rembertów Urzędnik: Sposób załatwienia przedstawionej sprawy (5)</vt:lpstr>
      <vt:lpstr>Urząd Dzielnicy Rembertów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126</cp:revision>
  <dcterms:created xsi:type="dcterms:W3CDTF">2013-09-17T08:07:59Z</dcterms:created>
  <dcterms:modified xsi:type="dcterms:W3CDTF">2014-12-04T10:24:18Z</dcterms:modified>
</cp:coreProperties>
</file>