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DAE"/>
    <a:srgbClr val="008000"/>
    <a:srgbClr val="808285"/>
    <a:srgbClr val="FFFFFF"/>
    <a:srgbClr val="D1D3D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936" y="-112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5.25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4.55</c:v>
                </c:pt>
                <c:pt idx="2" formatCode="0.0">
                  <c:v>0.35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2.25</c:v>
                </c:pt>
                <c:pt idx="2" formatCode="0.0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371960"/>
        <c:axId val="2046902792"/>
      </c:barChart>
      <c:catAx>
        <c:axId val="-2115371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046902792"/>
        <c:crosses val="autoZero"/>
        <c:auto val="1"/>
        <c:lblAlgn val="ctr"/>
        <c:lblOffset val="100"/>
        <c:noMultiLvlLbl val="0"/>
      </c:catAx>
      <c:valAx>
        <c:axId val="2046902792"/>
        <c:scaling>
          <c:orientation val="minMax"/>
          <c:max val="15.0"/>
          <c:min val="0.0"/>
        </c:scaling>
        <c:delete val="1"/>
        <c:axPos val="l"/>
        <c:numFmt formatCode="0.0" sourceLinked="1"/>
        <c:majorTickMark val="out"/>
        <c:minorTickMark val="none"/>
        <c:tickLblPos val="none"/>
        <c:crossAx val="-2115371960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441064"/>
        <c:axId val="-2116488104"/>
      </c:barChart>
      <c:catAx>
        <c:axId val="-2116441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488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48810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44106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390328"/>
        <c:axId val="-2116417256"/>
      </c:barChart>
      <c:catAx>
        <c:axId val="-21163903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417256"/>
        <c:crosses val="autoZero"/>
        <c:auto val="1"/>
        <c:lblAlgn val="ctr"/>
        <c:lblOffset val="100"/>
        <c:noMultiLvlLbl val="0"/>
      </c:catAx>
      <c:valAx>
        <c:axId val="-2116417256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6390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0.65</c:v>
                </c:pt>
                <c:pt idx="1">
                  <c:v>0.0</c:v>
                </c:pt>
                <c:pt idx="2">
                  <c:v>0.4</c:v>
                </c:pt>
                <c:pt idx="3">
                  <c:v>0.1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0.0</c:v>
                </c:pt>
                <c:pt idx="2">
                  <c:v>0.45</c:v>
                </c:pt>
                <c:pt idx="3">
                  <c:v>0.1</c:v>
                </c:pt>
                <c:pt idx="4">
                  <c:v>0.05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0.85</c:v>
                </c:pt>
                <c:pt idx="1">
                  <c:v>0.05</c:v>
                </c:pt>
                <c:pt idx="2">
                  <c:v>0.1</c:v>
                </c:pt>
                <c:pt idx="3">
                  <c:v>0.0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356232"/>
        <c:axId val="-2116352792"/>
      </c:barChart>
      <c:catAx>
        <c:axId val="-2116356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352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35279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3562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8925318761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1.0</c:v>
                </c:pt>
                <c:pt idx="1">
                  <c:v>0.75</c:v>
                </c:pt>
                <c:pt idx="2">
                  <c:v>0.7</c:v>
                </c:pt>
                <c:pt idx="4">
                  <c:v>1.0</c:v>
                </c:pt>
                <c:pt idx="5">
                  <c:v>1.0</c:v>
                </c:pt>
                <c:pt idx="6">
                  <c:v>0.95</c:v>
                </c:pt>
                <c:pt idx="8">
                  <c:v>0.95</c:v>
                </c:pt>
                <c:pt idx="9">
                  <c:v>1.0</c:v>
                </c:pt>
                <c:pt idx="10">
                  <c:v>0.95</c:v>
                </c:pt>
                <c:pt idx="17">
                  <c:v>0.1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1">
                  <c:v>0.25</c:v>
                </c:pt>
                <c:pt idx="2">
                  <c:v>0.3</c:v>
                </c:pt>
                <c:pt idx="6">
                  <c:v>0.05</c:v>
                </c:pt>
                <c:pt idx="8">
                  <c:v>0.05</c:v>
                </c:pt>
                <c:pt idx="10">
                  <c:v>0.05</c:v>
                </c:pt>
                <c:pt idx="14">
                  <c:v>0.1</c:v>
                </c:pt>
                <c:pt idx="16">
                  <c:v>1.0</c:v>
                </c:pt>
                <c:pt idx="17">
                  <c:v>0.9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2" formatCode="0%">
                  <c:v>1.0</c:v>
                </c:pt>
                <c:pt idx="13" formatCode="0%">
                  <c:v>1.0</c:v>
                </c:pt>
                <c:pt idx="14" formatCode="0%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6343112"/>
        <c:axId val="-2116339992"/>
      </c:barChart>
      <c:catAx>
        <c:axId val="-21163431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6339992"/>
        <c:crosses val="autoZero"/>
        <c:auto val="1"/>
        <c:lblAlgn val="ctr"/>
        <c:lblOffset val="100"/>
        <c:noMultiLvlLbl val="0"/>
      </c:catAx>
      <c:valAx>
        <c:axId val="-211633999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3431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36247723132969"/>
          <c:w val="0.862781954887218"/>
          <c:h val="0.0655737704918033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0.95</c:v>
                </c:pt>
                <c:pt idx="1">
                  <c:v>0.95</c:v>
                </c:pt>
                <c:pt idx="2">
                  <c:v>0.8</c:v>
                </c:pt>
                <c:pt idx="4">
                  <c:v>1.0</c:v>
                </c:pt>
                <c:pt idx="5">
                  <c:v>0.95</c:v>
                </c:pt>
                <c:pt idx="6">
                  <c:v>0.9</c:v>
                </c:pt>
                <c:pt idx="9">
                  <c:v>0.05</c:v>
                </c:pt>
                <c:pt idx="10">
                  <c:v>0.05</c:v>
                </c:pt>
                <c:pt idx="12">
                  <c:v>1.0</c:v>
                </c:pt>
                <c:pt idx="13">
                  <c:v>0.95</c:v>
                </c:pt>
                <c:pt idx="14">
                  <c:v>0.9</c:v>
                </c:pt>
                <c:pt idx="16">
                  <c:v>0.65</c:v>
                </c:pt>
                <c:pt idx="17">
                  <c:v>0.45</c:v>
                </c:pt>
                <c:pt idx="18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1">
                  <c:v>0.05</c:v>
                </c:pt>
                <c:pt idx="2">
                  <c:v>0.1</c:v>
                </c:pt>
                <c:pt idx="8">
                  <c:v>0.95</c:v>
                </c:pt>
                <c:pt idx="9">
                  <c:v>0.95</c:v>
                </c:pt>
                <c:pt idx="10">
                  <c:v>0.85</c:v>
                </c:pt>
                <c:pt idx="16">
                  <c:v>0.35</c:v>
                </c:pt>
                <c:pt idx="17">
                  <c:v>0.45</c:v>
                </c:pt>
                <c:pt idx="18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0" formatCode="0%">
                  <c:v>0.05</c:v>
                </c:pt>
                <c:pt idx="2" formatCode="0%">
                  <c:v>0.1</c:v>
                </c:pt>
                <c:pt idx="5" formatCode="0%">
                  <c:v>0.05</c:v>
                </c:pt>
                <c:pt idx="6" formatCode="0%">
                  <c:v>0.1</c:v>
                </c:pt>
                <c:pt idx="8" formatCode="0%">
                  <c:v>0.05</c:v>
                </c:pt>
                <c:pt idx="10" formatCode="0%">
                  <c:v>0.1</c:v>
                </c:pt>
                <c:pt idx="13" formatCode="0%">
                  <c:v>0.05</c:v>
                </c:pt>
                <c:pt idx="14" formatCode="0%">
                  <c:v>0.1</c:v>
                </c:pt>
                <c:pt idx="17" formatCode="0%">
                  <c:v>0.1</c:v>
                </c:pt>
                <c:pt idx="18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6320152"/>
        <c:axId val="-2116317032"/>
      </c:barChart>
      <c:catAx>
        <c:axId val="-21163201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6317032"/>
        <c:crosses val="autoZero"/>
        <c:auto val="1"/>
        <c:lblAlgn val="ctr"/>
        <c:lblOffset val="100"/>
        <c:noMultiLvlLbl val="0"/>
      </c:catAx>
      <c:valAx>
        <c:axId val="-21163170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3201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43825760009479"/>
          <c:y val="0.94209541062802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606060606060606"/>
          <c:w val="1.0"/>
          <c:h val="0.56969696969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(N=9)</c:v>
                </c:pt>
                <c:pt idx="2">
                  <c:v>2012 (N=15)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0.555555555555556</c:v>
                </c:pt>
                <c:pt idx="2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36257498725841"/>
                  <c:y val="-0.369475623598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(N=9)</c:v>
                </c:pt>
                <c:pt idx="2">
                  <c:v>2012 (N=15)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0.33</c:v>
                </c:pt>
                <c:pt idx="2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(N=9)</c:v>
                </c:pt>
                <c:pt idx="2">
                  <c:v>2012 (N=15)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1">
                  <c:v>0.11</c:v>
                </c:pt>
                <c:pt idx="2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Nie miał żadnego identyfikatora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(N=9)</c:v>
                </c:pt>
                <c:pt idx="2">
                  <c:v>2012 (N=15)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2225080"/>
        <c:axId val="-2121495032"/>
      </c:barChart>
      <c:catAx>
        <c:axId val="-2122225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21495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4950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225080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.0"/>
          <c:y val="0.581818181818182"/>
          <c:w val="1.0"/>
          <c:h val="0.339810318693907"/>
        </c:manualLayout>
      </c:layout>
      <c:overlay val="0"/>
      <c:spPr>
        <a:noFill/>
        <a:ln w="23382">
          <a:noFill/>
        </a:ln>
      </c:spPr>
      <c:txPr>
        <a:bodyPr/>
        <a:lstStyle/>
        <a:p>
          <a:pPr algn="just">
            <a:defRPr sz="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3703768"/>
        <c:axId val="-2130324792"/>
      </c:barChart>
      <c:catAx>
        <c:axId val="-21237037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30324792"/>
        <c:crosses val="autoZero"/>
        <c:auto val="1"/>
        <c:lblAlgn val="ctr"/>
        <c:lblOffset val="100"/>
        <c:noMultiLvlLbl val="0"/>
      </c:catAx>
      <c:valAx>
        <c:axId val="-213032479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37037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"/>
          <c:y val="0.00321508664627931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</c:v>
                </c:pt>
                <c:pt idx="1">
                  <c:v>0.15</c:v>
                </c:pt>
                <c:pt idx="2">
                  <c:v>0.05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79198856"/>
        <c:axId val="-2123802648"/>
      </c:barChart>
      <c:catAx>
        <c:axId val="2079198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3802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380264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791988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18073624"/>
        <c:axId val="2078928472"/>
      </c:barChart>
      <c:catAx>
        <c:axId val="-2118073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8928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89284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18073624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0125761639538334"/>
          <c:y val="0.745157935889491"/>
          <c:w val="0.844523032923103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65725421680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30611416"/>
        <c:axId val="-2123988584"/>
      </c:barChart>
      <c:catAx>
        <c:axId val="-2130611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3988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39885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30611416"/>
        <c:crosses val="autoZero"/>
        <c:crossBetween val="between"/>
        <c:majorUnit val="1.0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"/>
          <c:y val="0.687590431540255"/>
          <c:w val="1.0"/>
          <c:h val="0.27187829378586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368536"/>
        <c:axId val="2046931512"/>
      </c:barChart>
      <c:catAx>
        <c:axId val="-2115368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6931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693151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3685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1.0</c:v>
                </c:pt>
                <c:pt idx="1">
                  <c:v>1.0</c:v>
                </c:pt>
                <c:pt idx="2">
                  <c:v>0.8</c:v>
                </c:pt>
                <c:pt idx="4">
                  <c:v>1.0</c:v>
                </c:pt>
                <c:pt idx="5">
                  <c:v>1.0</c:v>
                </c:pt>
                <c:pt idx="6">
                  <c:v>0.95</c:v>
                </c:pt>
                <c:pt idx="8">
                  <c:v>0.05</c:v>
                </c:pt>
                <c:pt idx="14">
                  <c:v>0.05</c:v>
                </c:pt>
                <c:pt idx="16">
                  <c:v>0.05</c:v>
                </c:pt>
                <c:pt idx="18">
                  <c:v>0.2</c:v>
                </c:pt>
                <c:pt idx="20">
                  <c:v>1.0</c:v>
                </c:pt>
                <c:pt idx="21">
                  <c:v>0.95</c:v>
                </c:pt>
                <c:pt idx="2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2" formatCode="0%">
                  <c:v>0.2</c:v>
                </c:pt>
                <c:pt idx="6" formatCode="0%">
                  <c:v>0.05</c:v>
                </c:pt>
                <c:pt idx="8" formatCode="0%">
                  <c:v>0.95</c:v>
                </c:pt>
                <c:pt idx="9" formatCode="0%">
                  <c:v>1.0</c:v>
                </c:pt>
                <c:pt idx="10" formatCode="0%">
                  <c:v>1.0</c:v>
                </c:pt>
                <c:pt idx="12" formatCode="0%">
                  <c:v>1.0</c:v>
                </c:pt>
                <c:pt idx="13" formatCode="0%">
                  <c:v>1.0</c:v>
                </c:pt>
                <c:pt idx="14" formatCode="0%">
                  <c:v>0.95</c:v>
                </c:pt>
                <c:pt idx="16" formatCode="0%">
                  <c:v>0.95</c:v>
                </c:pt>
                <c:pt idx="17" formatCode="0%">
                  <c:v>1.0</c:v>
                </c:pt>
                <c:pt idx="18" formatCode="0%">
                  <c:v>0.8</c:v>
                </c:pt>
                <c:pt idx="21" formatCode="0%">
                  <c:v>0.05</c:v>
                </c:pt>
                <c:pt idx="22" formatCode="0%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30058120"/>
        <c:axId val="-2117440728"/>
      </c:barChart>
      <c:catAx>
        <c:axId val="-21300581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7440728"/>
        <c:crosses val="autoZero"/>
        <c:auto val="1"/>
        <c:lblAlgn val="ctr"/>
        <c:lblOffset val="100"/>
        <c:noMultiLvlLbl val="0"/>
      </c:catAx>
      <c:valAx>
        <c:axId val="-211744072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300581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62546296296296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465482342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</c:v>
                </c:pt>
                <c:pt idx="1">
                  <c:v>0.6</c:v>
                </c:pt>
                <c:pt idx="2">
                  <c:v>0.63</c:v>
                </c:pt>
                <c:pt idx="4">
                  <c:v>1.0</c:v>
                </c:pt>
                <c:pt idx="5">
                  <c:v>1.0</c:v>
                </c:pt>
                <c:pt idx="6">
                  <c:v>0.95</c:v>
                </c:pt>
                <c:pt idx="9">
                  <c:v>0.1</c:v>
                </c:pt>
                <c:pt idx="1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0.4</c:v>
                </c:pt>
                <c:pt idx="1">
                  <c:v>0.4</c:v>
                </c:pt>
                <c:pt idx="2">
                  <c:v>0.37</c:v>
                </c:pt>
                <c:pt idx="6">
                  <c:v>0.05</c:v>
                </c:pt>
                <c:pt idx="8">
                  <c:v>1.0</c:v>
                </c:pt>
                <c:pt idx="9">
                  <c:v>0.9</c:v>
                </c:pt>
                <c:pt idx="10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7050904"/>
        <c:axId val="-2117066760"/>
      </c:barChart>
      <c:catAx>
        <c:axId val="-21170509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7066760"/>
        <c:crosses val="autoZero"/>
        <c:auto val="1"/>
        <c:lblAlgn val="ctr"/>
        <c:lblOffset val="100"/>
        <c:noMultiLvlLbl val="0"/>
      </c:catAx>
      <c:valAx>
        <c:axId val="-211706676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0509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86214233682315"/>
          <c:y val="0.924428509905254"/>
          <c:w val="0.847735262287025"/>
          <c:h val="0.064972512165224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181480"/>
        <c:axId val="-2116178504"/>
      </c:barChart>
      <c:catAx>
        <c:axId val="-21161814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178504"/>
        <c:crosses val="autoZero"/>
        <c:auto val="1"/>
        <c:lblAlgn val="ctr"/>
        <c:lblOffset val="100"/>
        <c:noMultiLvlLbl val="0"/>
      </c:catAx>
      <c:valAx>
        <c:axId val="-211617850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6181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formularzu|wniosku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</c:v>
                </c:pt>
                <c:pt idx="1">
                  <c:v>0.45</c:v>
                </c:pt>
                <c:pt idx="2">
                  <c:v>0.0</c:v>
                </c:pt>
                <c:pt idx="3">
                  <c:v>0.0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formularzu|wniosku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0.35</c:v>
                </c:pt>
                <c:pt idx="1">
                  <c:v>0.5</c:v>
                </c:pt>
                <c:pt idx="2">
                  <c:v>0.0</c:v>
                </c:pt>
                <c:pt idx="3">
                  <c:v>0.15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formularzu|wniosku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0.47</c:v>
                </c:pt>
                <c:pt idx="1">
                  <c:v>0.32</c:v>
                </c:pt>
                <c:pt idx="2">
                  <c:v>0.05</c:v>
                </c:pt>
                <c:pt idx="3">
                  <c:v>0.16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8405288"/>
        <c:axId val="2049061416"/>
      </c:barChart>
      <c:catAx>
        <c:axId val="2118405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9061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906141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84052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7197608886862"/>
          <c:y val="0.0594227504244484"/>
          <c:w val="0.586921156790566"/>
          <c:h val="0.797962648556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 formatCode="0%">
                  <c:v>0.1</c:v>
                </c:pt>
                <c:pt idx="2" formatCode="0%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</c:v>
                </c:pt>
                <c:pt idx="1">
                  <c:v>0.6</c:v>
                </c:pt>
                <c:pt idx="2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0.0104052250963484"/>
                  <c:y val="-0.0171343918389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356447635566439"/>
                  <c:y val="-0.0206998480615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118549928"/>
        <c:axId val="2118400008"/>
      </c:barChart>
      <c:catAx>
        <c:axId val="211854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840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8400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18549928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8511688"/>
        <c:axId val="2118351144"/>
      </c:barChart>
      <c:catAx>
        <c:axId val="21185116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118351144"/>
        <c:crosses val="autoZero"/>
        <c:auto val="1"/>
        <c:lblAlgn val="ctr"/>
        <c:lblOffset val="100"/>
        <c:noMultiLvlLbl val="0"/>
      </c:catAx>
      <c:valAx>
        <c:axId val="211835114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118511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0.95</c:v>
                </c:pt>
                <c:pt idx="1">
                  <c:v>0.05</c:v>
                </c:pt>
                <c:pt idx="2">
                  <c:v>0.05</c:v>
                </c:pt>
                <c:pt idx="3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5"/>
                <c:pt idx="0" formatCode="0%">
                  <c:v>0.95</c:v>
                </c:pt>
                <c:pt idx="2" formatCode="0%">
                  <c:v>0.1</c:v>
                </c:pt>
                <c:pt idx="3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0.84</c:v>
                </c:pt>
                <c:pt idx="1">
                  <c:v>0.05</c:v>
                </c:pt>
                <c:pt idx="2">
                  <c:v>0.11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963080"/>
        <c:axId val="-2116830488"/>
      </c:barChart>
      <c:catAx>
        <c:axId val="-2116963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830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83048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963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3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</c:v>
                </c:pt>
                <c:pt idx="1">
                  <c:v>0.4</c:v>
                </c:pt>
                <c:pt idx="2">
                  <c:v>0.05</c:v>
                </c:pt>
                <c:pt idx="3">
                  <c:v>0.55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0.088194444444444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0.0</c:v>
                </c:pt>
                <c:pt idx="3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</c:v>
                </c:pt>
                <c:pt idx="1">
                  <c:v>0.21</c:v>
                </c:pt>
                <c:pt idx="2">
                  <c:v>0.05</c:v>
                </c:pt>
                <c:pt idx="3">
                  <c:v>0.58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9108472"/>
        <c:axId val="2119100360"/>
      </c:barChart>
      <c:catAx>
        <c:axId val="2119108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9100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9100360"/>
        <c:scaling>
          <c:orientation val="minMax"/>
          <c:max val="1.05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9108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7171720"/>
        <c:axId val="-2127346264"/>
      </c:barChart>
      <c:catAx>
        <c:axId val="-212717172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7346264"/>
        <c:crosses val="autoZero"/>
        <c:auto val="1"/>
        <c:lblAlgn val="ctr"/>
        <c:lblOffset val="100"/>
        <c:noMultiLvlLbl val="0"/>
      </c:catAx>
      <c:valAx>
        <c:axId val="-212734626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71717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0.75</c:v>
                </c:pt>
                <c:pt idx="2">
                  <c:v>0.85</c:v>
                </c:pt>
                <c:pt idx="3">
                  <c:v>0.75</c:v>
                </c:pt>
                <c:pt idx="4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1.0</c:v>
                </c:pt>
                <c:pt idx="1">
                  <c:v>0.5</c:v>
                </c:pt>
                <c:pt idx="2">
                  <c:v>0.35</c:v>
                </c:pt>
                <c:pt idx="3">
                  <c:v>0.55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0.74</c:v>
                </c:pt>
                <c:pt idx="1">
                  <c:v>0.63</c:v>
                </c:pt>
                <c:pt idx="2">
                  <c:v>0.63</c:v>
                </c:pt>
                <c:pt idx="3">
                  <c:v>0.37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44296664"/>
        <c:axId val="-2121614056"/>
      </c:barChart>
      <c:catAx>
        <c:axId val="-2144296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614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614056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42966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699256"/>
        <c:axId val="-2115897304"/>
      </c:barChart>
      <c:catAx>
        <c:axId val="-21156992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5897304"/>
        <c:crosses val="autoZero"/>
        <c:auto val="1"/>
        <c:lblAlgn val="ctr"/>
        <c:lblOffset val="100"/>
        <c:noMultiLvlLbl val="0"/>
      </c:catAx>
      <c:valAx>
        <c:axId val="-211589730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56992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7608456"/>
        <c:axId val="-2117772504"/>
      </c:barChart>
      <c:catAx>
        <c:axId val="-21176084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7772504"/>
        <c:crosses val="autoZero"/>
        <c:auto val="1"/>
        <c:lblAlgn val="ctr"/>
        <c:lblOffset val="100"/>
        <c:noMultiLvlLbl val="0"/>
      </c:catAx>
      <c:valAx>
        <c:axId val="-211777250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7608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7247432"/>
        <c:axId val="-2117244456"/>
      </c:barChart>
      <c:catAx>
        <c:axId val="-21172474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7244456"/>
        <c:crosses val="autoZero"/>
        <c:auto val="1"/>
        <c:lblAlgn val="ctr"/>
        <c:lblOffset val="100"/>
        <c:noMultiLvlLbl val="0"/>
      </c:catAx>
      <c:valAx>
        <c:axId val="-2117244456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7247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Nie podał sumy tylko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podał sumę oraz podawał wysokość poszczególnych opłat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0.4</c:v>
                </c:pt>
                <c:pt idx="1">
                  <c:v>0.35</c:v>
                </c:pt>
                <c:pt idx="2">
                  <c:v>0.0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Nie podał sumy tylko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podał sumę oraz podawał wysokość poszczególnych opłat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0.3</c:v>
                </c:pt>
                <c:pt idx="1">
                  <c:v>0.2</c:v>
                </c:pt>
                <c:pt idx="2">
                  <c:v>0.05</c:v>
                </c:pt>
                <c:pt idx="3">
                  <c:v>0.45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Nie podał sumy tylko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podał sumę oraz podawał wysokość poszczególnych opłat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0.32</c:v>
                </c:pt>
                <c:pt idx="1">
                  <c:v>0.32</c:v>
                </c:pt>
                <c:pt idx="2">
                  <c:v>0.0</c:v>
                </c:pt>
                <c:pt idx="3">
                  <c:v>0.37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7296344"/>
        <c:axId val="-2117292904"/>
      </c:barChart>
      <c:catAx>
        <c:axId val="-2117296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292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29290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2963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  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0.05</c:v>
                </c:pt>
                <c:pt idx="2">
                  <c:v>0.0</c:v>
                </c:pt>
                <c:pt idx="3">
                  <c:v>0.5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  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0.941176470588235</c:v>
                </c:pt>
                <c:pt idx="1">
                  <c:v>0.0588235294117647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  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0.43</c:v>
                </c:pt>
                <c:pt idx="1">
                  <c:v>0.29</c:v>
                </c:pt>
                <c:pt idx="2">
                  <c:v>0.29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7663560"/>
        <c:axId val="-2117580056"/>
      </c:barChart>
      <c:catAx>
        <c:axId val="-2117663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580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58005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6635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635560"/>
        <c:axId val="-2115058920"/>
      </c:barChart>
      <c:catAx>
        <c:axId val="-211563556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15058920"/>
        <c:crosses val="autoZero"/>
        <c:auto val="1"/>
        <c:lblAlgn val="ctr"/>
        <c:lblOffset val="100"/>
        <c:noMultiLvlLbl val="0"/>
      </c:catAx>
      <c:valAx>
        <c:axId val="-2115058920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56355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3"/>
                <c:pt idx="0">
                  <c:v>0.25</c:v>
                </c:pt>
                <c:pt idx="1">
                  <c:v>0.15</c:v>
                </c:pt>
                <c:pt idx="2">
                  <c:v>0.6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3"/>
                <c:pt idx="0">
                  <c:v>0.25</c:v>
                </c:pt>
                <c:pt idx="1">
                  <c:v>0.05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3"/>
                <c:pt idx="0">
                  <c:v>0.26</c:v>
                </c:pt>
                <c:pt idx="1">
                  <c:v>0.16</c:v>
                </c:pt>
                <c:pt idx="2">
                  <c:v>0.58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491128"/>
        <c:axId val="-2115625544"/>
      </c:barChart>
      <c:catAx>
        <c:axId val="-2115491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625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62554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4911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0.0940740740740741"/>
                  <c:y val="-0.00539415562351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0.0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0.63</c:v>
                </c:pt>
                <c:pt idx="1">
                  <c:v>0.05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5724520"/>
        <c:axId val="-2126247080"/>
      </c:barChart>
      <c:catAx>
        <c:axId val="-2125724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6247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24708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57245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0.75</c:v>
                </c:pt>
                <c:pt idx="1">
                  <c:v>0.7</c:v>
                </c:pt>
                <c:pt idx="2">
                  <c:v>0.47</c:v>
                </c:pt>
                <c:pt idx="4">
                  <c:v>0.45</c:v>
                </c:pt>
                <c:pt idx="5">
                  <c:v>0.3</c:v>
                </c:pt>
                <c:pt idx="6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0.25</c:v>
                </c:pt>
                <c:pt idx="1">
                  <c:v>0.3</c:v>
                </c:pt>
                <c:pt idx="2">
                  <c:v>0.53</c:v>
                </c:pt>
                <c:pt idx="4">
                  <c:v>0.35</c:v>
                </c:pt>
                <c:pt idx="5">
                  <c:v>0.7</c:v>
                </c:pt>
                <c:pt idx="6">
                  <c:v>0.63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53709640"/>
        <c:axId val="2118719288"/>
      </c:barChart>
      <c:catAx>
        <c:axId val="20537096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118719288"/>
        <c:crosses val="autoZero"/>
        <c:auto val="1"/>
        <c:lblAlgn val="ctr"/>
        <c:lblOffset val="100"/>
        <c:noMultiLvlLbl val="0"/>
      </c:catAx>
      <c:valAx>
        <c:axId val="211871928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537096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97975115963349"/>
          <c:y val="0.341407884798732"/>
          <c:w val="0.417743205953745"/>
          <c:h val="0.20952973515099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8045641975308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53638328"/>
        <c:axId val="2053703624"/>
      </c:barChart>
      <c:catAx>
        <c:axId val="20536383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053703624"/>
        <c:crosses val="autoZero"/>
        <c:auto val="1"/>
        <c:lblAlgn val="ctr"/>
        <c:lblOffset val="100"/>
        <c:noMultiLvlLbl val="0"/>
      </c:catAx>
      <c:valAx>
        <c:axId val="205370362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536383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1909096"/>
        <c:axId val="-2127061736"/>
      </c:barChart>
      <c:catAx>
        <c:axId val="-21219090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7061736"/>
        <c:crosses val="autoZero"/>
        <c:auto val="1"/>
        <c:lblAlgn val="ctr"/>
        <c:lblOffset val="100"/>
        <c:noMultiLvlLbl val="0"/>
      </c:catAx>
      <c:valAx>
        <c:axId val="-2127061736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19090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38233234698"/>
          <c:y val="0.0064515610651974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innym miejscu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0.95</c:v>
                </c:pt>
                <c:pt idx="1">
                  <c:v>0.15</c:v>
                </c:pt>
                <c:pt idx="2">
                  <c:v>0.05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innym miejscu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0.65</c:v>
                </c:pt>
                <c:pt idx="1">
                  <c:v>0.05</c:v>
                </c:pt>
                <c:pt idx="2">
                  <c:v>0.15</c:v>
                </c:pt>
                <c:pt idx="3">
                  <c:v>0.3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innym miejscu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1.0</c:v>
                </c:pt>
                <c:pt idx="1">
                  <c:v>0.3</c:v>
                </c:pt>
                <c:pt idx="2">
                  <c:v>0.0</c:v>
                </c:pt>
                <c:pt idx="3">
                  <c:v>0.0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944040"/>
        <c:axId val="2046867528"/>
      </c:barChart>
      <c:catAx>
        <c:axId val="-2115944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6867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686752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9440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1.0</c:v>
                </c:pt>
                <c:pt idx="2">
                  <c:v>0.95</c:v>
                </c:pt>
                <c:pt idx="3">
                  <c:v>1.0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0.84</c:v>
                </c:pt>
                <c:pt idx="1">
                  <c:v>1.0</c:v>
                </c:pt>
                <c:pt idx="2">
                  <c:v>0.74</c:v>
                </c:pt>
                <c:pt idx="3">
                  <c:v>0.74</c:v>
                </c:pt>
                <c:pt idx="4">
                  <c:v>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6967048"/>
        <c:axId val="-2127303512"/>
      </c:barChart>
      <c:catAx>
        <c:axId val="-21269670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27303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30351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69670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206611570247934"/>
          <c:w val="0.999237386813273"/>
          <c:h val="0.890495867768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0.47</c:v>
                </c:pt>
                <c:pt idx="1">
                  <c:v>0.6</c:v>
                </c:pt>
                <c:pt idx="2">
                  <c:v>0.75</c:v>
                </c:pt>
                <c:pt idx="4">
                  <c:v>0.47</c:v>
                </c:pt>
                <c:pt idx="5">
                  <c:v>0.75</c:v>
                </c:pt>
                <c:pt idx="6">
                  <c:v>0.75</c:v>
                </c:pt>
                <c:pt idx="8">
                  <c:v>0.47</c:v>
                </c:pt>
                <c:pt idx="9">
                  <c:v>0.75</c:v>
                </c:pt>
                <c:pt idx="10">
                  <c:v>0.8</c:v>
                </c:pt>
                <c:pt idx="12">
                  <c:v>0.63</c:v>
                </c:pt>
                <c:pt idx="13">
                  <c:v>0.8</c:v>
                </c:pt>
                <c:pt idx="14">
                  <c:v>0.8</c:v>
                </c:pt>
                <c:pt idx="16">
                  <c:v>0.58</c:v>
                </c:pt>
                <c:pt idx="17">
                  <c:v>0.95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0.26</c:v>
                </c:pt>
                <c:pt idx="1">
                  <c:v>0.4</c:v>
                </c:pt>
                <c:pt idx="2">
                  <c:v>0.2</c:v>
                </c:pt>
                <c:pt idx="4">
                  <c:v>0.26</c:v>
                </c:pt>
                <c:pt idx="5">
                  <c:v>0.25</c:v>
                </c:pt>
                <c:pt idx="6">
                  <c:v>0.25</c:v>
                </c:pt>
                <c:pt idx="8">
                  <c:v>0.26</c:v>
                </c:pt>
                <c:pt idx="9">
                  <c:v>0.25</c:v>
                </c:pt>
                <c:pt idx="10">
                  <c:v>0.15</c:v>
                </c:pt>
                <c:pt idx="12">
                  <c:v>0.37</c:v>
                </c:pt>
                <c:pt idx="13">
                  <c:v>0.2</c:v>
                </c:pt>
                <c:pt idx="14">
                  <c:v>0.2</c:v>
                </c:pt>
                <c:pt idx="16">
                  <c:v>0.26</c:v>
                </c:pt>
                <c:pt idx="17">
                  <c:v>0.05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 formatCode="0%">
                  <c:v>0.16</c:v>
                </c:pt>
                <c:pt idx="2" formatCode="0%">
                  <c:v>0.05</c:v>
                </c:pt>
                <c:pt idx="4" formatCode="0%">
                  <c:v>0.21</c:v>
                </c:pt>
                <c:pt idx="8" formatCode="0%">
                  <c:v>0.26</c:v>
                </c:pt>
                <c:pt idx="10" formatCode="0%">
                  <c:v>0.05</c:v>
                </c:pt>
                <c:pt idx="16" formatCode="0%">
                  <c:v>0.11</c:v>
                </c:pt>
                <c:pt idx="18" formatCode="0%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"/>
                  <c:y val="-0.02447020877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777837301587302"/>
                  <c:y val="0.002996111429846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 formatCode="0%">
                  <c:v>0.11</c:v>
                </c:pt>
                <c:pt idx="4" formatCode="0%">
                  <c:v>0.05</c:v>
                </c:pt>
                <c:pt idx="16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-2120564232"/>
        <c:axId val="-2120562056"/>
      </c:barChart>
      <c:catAx>
        <c:axId val="-2120564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0562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0562056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-2120564232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0.0141093474426808"/>
          <c:y val="0.939850440292597"/>
          <c:w val="0.98589065255732"/>
          <c:h val="0.0601495597074034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44141432"/>
        <c:axId val="-2144129576"/>
      </c:barChart>
      <c:catAx>
        <c:axId val="-2144141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4129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412957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414143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0.7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0.3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2116536"/>
        <c:axId val="-2121659720"/>
      </c:barChart>
      <c:catAx>
        <c:axId val="-2122116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659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65972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1165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277896"/>
        <c:axId val="-2115088680"/>
      </c:barChart>
      <c:catAx>
        <c:axId val="-211527789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5088680"/>
        <c:crosses val="autoZero"/>
        <c:auto val="1"/>
        <c:lblAlgn val="ctr"/>
        <c:lblOffset val="100"/>
        <c:noMultiLvlLbl val="0"/>
      </c:catAx>
      <c:valAx>
        <c:axId val="-211508868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5277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0.9</c:v>
                </c:pt>
                <c:pt idx="1">
                  <c:v>0.15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0.95</c:v>
                </c:pt>
                <c:pt idx="1">
                  <c:v>0.35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</c:v>
                </c:pt>
                <c:pt idx="1">
                  <c:v>0.2</c:v>
                </c:pt>
                <c:pt idx="2">
                  <c:v>0.1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357960"/>
        <c:axId val="-2115354520"/>
      </c:barChart>
      <c:catAx>
        <c:axId val="-2115357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354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354520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3579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876296"/>
        <c:axId val="-2116885208"/>
      </c:barChart>
      <c:catAx>
        <c:axId val="-2116876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885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88520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87629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15.11.14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15.11.14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ffice@arc.com.pl" TargetMode="Externa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URSUS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09394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Ursus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39820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Ursus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82759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77541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74082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Ursus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311008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Ursus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37388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6692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11635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29588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24875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84967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04194"/>
              </p:ext>
            </p:extLst>
          </p:nvPr>
        </p:nvGraphicFramePr>
        <p:xfrm>
          <a:off x="4428978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256935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56954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338231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2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54059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97553"/>
              </p:ext>
            </p:extLst>
          </p:nvPr>
        </p:nvGraphicFramePr>
        <p:xfrm>
          <a:off x="108298" y="1989634"/>
          <a:ext cx="28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08542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094506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89872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48807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77510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081644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528500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31772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077503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70408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71171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53186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18491"/>
              </p:ext>
            </p:extLst>
          </p:nvPr>
        </p:nvGraphicFramePr>
        <p:xfrm>
          <a:off x="972874" y="2494734"/>
          <a:ext cx="4320000" cy="395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60241"/>
              </p:ext>
            </p:extLst>
          </p:nvPr>
        </p:nvGraphicFramePr>
        <p:xfrm>
          <a:off x="180306" y="2422130"/>
          <a:ext cx="1800000" cy="41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41156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83001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81580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576546"/>
              </p:ext>
            </p:extLst>
          </p:nvPr>
        </p:nvGraphicFramePr>
        <p:xfrm>
          <a:off x="828378" y="2601666"/>
          <a:ext cx="4606397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11807"/>
              </p:ext>
            </p:extLst>
          </p:nvPr>
        </p:nvGraphicFramePr>
        <p:xfrm>
          <a:off x="36290" y="2718499"/>
          <a:ext cx="1872208" cy="2079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1384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384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76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625406"/>
              </p:ext>
            </p:extLst>
          </p:nvPr>
        </p:nvGraphicFramePr>
        <p:xfrm>
          <a:off x="5077330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15708"/>
              </p:ext>
            </p:extLst>
          </p:nvPr>
        </p:nvGraphicFramePr>
        <p:xfrm>
          <a:off x="4284762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612577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7028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46740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00114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68547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91359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5500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Ursus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289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80856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9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2114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Ursus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24717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1313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Ursus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474422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Ursus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3689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1159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1709</Words>
  <Application>Microsoft Macintosh PowerPoint</Application>
  <PresentationFormat>Niestandardowy</PresentationFormat>
  <Paragraphs>311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URSUS</vt:lpstr>
      <vt:lpstr>Spis treści</vt:lpstr>
      <vt:lpstr>Informacje o metodzie</vt:lpstr>
      <vt:lpstr>Wyniki badania</vt:lpstr>
      <vt:lpstr>Kryteria oceny</vt:lpstr>
      <vt:lpstr>Wyniki badania</vt:lpstr>
      <vt:lpstr>Urząd Dzielnicy Ursus Otoczenie: Wygląd Urzędu (1)</vt:lpstr>
      <vt:lpstr>Urząd Dzielnicy Ursus Otoczenie: Wygląd Urzędu (2)</vt:lpstr>
      <vt:lpstr>Urząd Dzielnicy Ursus Otoczenie: Wygląd Urzędu (3)</vt:lpstr>
      <vt:lpstr>Urząd Dzielnicy Ursus Otoczenie: Wygląd Urzędu (4)</vt:lpstr>
      <vt:lpstr>Urząd Dzielnicy Ursus Otoczenie: Wygląd Urzędu (5)</vt:lpstr>
      <vt:lpstr>Urząd Dzielnicy Ursus Otoczenie: Wygląd Urzędu (6)</vt:lpstr>
      <vt:lpstr>Urząd Dzielnicy Ursus Otoczenie: Wygląd Urzędu (7)</vt:lpstr>
      <vt:lpstr>Wyniki badania</vt:lpstr>
      <vt:lpstr>Urząd Dzielnicy Ursus Wygląd zewnętrzny urzędnika i jego stanowisko pracy</vt:lpstr>
      <vt:lpstr>Wyniki badania</vt:lpstr>
      <vt:lpstr>Urząd Dzielnicy Ursus Zachowanie urzędnika wobec interesanta (1)</vt:lpstr>
      <vt:lpstr>Urząd Dzielnicy Ursus Zachowanie urzędnika wobec interesanta (2)</vt:lpstr>
      <vt:lpstr>Wyniki badania</vt:lpstr>
      <vt:lpstr>Urząd Dzielnicy Ursus Urzędnik: Obsługa przedstawionej sprawy (1)</vt:lpstr>
      <vt:lpstr>Urząd Dzielnicy Ursus Urzędnik: Obsługa przedstawionej sprawy (2)</vt:lpstr>
      <vt:lpstr>Urząd Dzielnicy Ursus Urzędnik: Obsługa przedstawionej sprawy (3)</vt:lpstr>
      <vt:lpstr>Wyniki badania</vt:lpstr>
      <vt:lpstr>Urząd Dzielnicy Ursus Urzędnik: Sposób załatwienia przedstawionej sprawy (1)</vt:lpstr>
      <vt:lpstr>Urząd Dzielnicy Ursus Urzędnik: Sposób załatwienia przedstawionej sprawy (2)</vt:lpstr>
      <vt:lpstr>Urząd Dzielnicy Ursus Urzędnik: Sposób załatwienia przedstawionej sprawy (3)</vt:lpstr>
      <vt:lpstr>Urząd Dzielnicy Ursus Urzędnik: Sposób załatwiania przedstawionej sprawy (4)</vt:lpstr>
      <vt:lpstr>Urząd Dzielnicy Ursus Urzędnik: Sposób załatwienia przedstawionej sprawy (5)</vt:lpstr>
      <vt:lpstr>Urząd Dzielnicy Ursus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123</cp:revision>
  <dcterms:created xsi:type="dcterms:W3CDTF">2013-09-17T08:07:59Z</dcterms:created>
  <dcterms:modified xsi:type="dcterms:W3CDTF">2014-11-15T17:56:02Z</dcterms:modified>
</cp:coreProperties>
</file>