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2"/>
  </p:notesMasterIdLst>
  <p:sldIdLst>
    <p:sldId id="288" r:id="rId2"/>
    <p:sldId id="319" r:id="rId3"/>
    <p:sldId id="320" r:id="rId4"/>
    <p:sldId id="290" r:id="rId5"/>
    <p:sldId id="293" r:id="rId6"/>
    <p:sldId id="291" r:id="rId7"/>
    <p:sldId id="294" r:id="rId8"/>
    <p:sldId id="295" r:id="rId9"/>
    <p:sldId id="296" r:id="rId10"/>
    <p:sldId id="302" r:id="rId11"/>
    <p:sldId id="303" r:id="rId12"/>
    <p:sldId id="304" r:id="rId13"/>
    <p:sldId id="305" r:id="rId14"/>
    <p:sldId id="297" r:id="rId15"/>
    <p:sldId id="313" r:id="rId16"/>
    <p:sldId id="298" r:id="rId17"/>
    <p:sldId id="317" r:id="rId18"/>
    <p:sldId id="306" r:id="rId19"/>
    <p:sldId id="299" r:id="rId20"/>
    <p:sldId id="312" r:id="rId21"/>
    <p:sldId id="316" r:id="rId22"/>
    <p:sldId id="310" r:id="rId23"/>
    <p:sldId id="300" r:id="rId24"/>
    <p:sldId id="307" r:id="rId25"/>
    <p:sldId id="308" r:id="rId26"/>
    <p:sldId id="309" r:id="rId27"/>
    <p:sldId id="311" r:id="rId28"/>
    <p:sldId id="314" r:id="rId29"/>
    <p:sldId id="315" r:id="rId30"/>
    <p:sldId id="318" r:id="rId31"/>
  </p:sldIdLst>
  <p:sldSz cx="9145588" cy="6859588"/>
  <p:notesSz cx="6858000" cy="9144000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808285"/>
    <a:srgbClr val="FFFFFF"/>
    <a:srgbClr val="D1D3D4"/>
    <a:srgbClr val="000000"/>
    <a:srgbClr val="A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howGuides="1">
      <p:cViewPr varScale="1">
        <p:scale>
          <a:sx n="71" d="100"/>
          <a:sy n="71" d="100"/>
        </p:scale>
        <p:origin x="1260" y="60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4.9000000000000004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4.7142857142857144</c:v>
                </c:pt>
                <c:pt idx="2" formatCode="0.0">
                  <c:v>1.3333333333333333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2.8</c:v>
                </c:pt>
                <c:pt idx="2" formatCode="0.0">
                  <c:v>0.35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96970720"/>
        <c:axId val="296963272"/>
      </c:barChart>
      <c:catAx>
        <c:axId val="2969707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96963272"/>
        <c:crosses val="autoZero"/>
        <c:auto val="1"/>
        <c:lblAlgn val="ctr"/>
        <c:lblOffset val="100"/>
        <c:noMultiLvlLbl val="0"/>
      </c:catAx>
      <c:valAx>
        <c:axId val="296963272"/>
        <c:scaling>
          <c:orientation val="minMax"/>
          <c:max val="15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296970720"/>
        <c:crosses val="autoZero"/>
        <c:crossBetween val="between"/>
      </c:valAx>
      <c:spPr>
        <a:noFill/>
        <a:ln w="2325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9860830847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81033480"/>
        <c:axId val="281033088"/>
      </c:barChart>
      <c:catAx>
        <c:axId val="2810334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81033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103308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1033480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81044456"/>
        <c:axId val="281053080"/>
      </c:barChart>
      <c:catAx>
        <c:axId val="28104445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81053080"/>
        <c:crosses val="autoZero"/>
        <c:auto val="1"/>
        <c:lblAlgn val="ctr"/>
        <c:lblOffset val="100"/>
        <c:noMultiLvlLbl val="0"/>
      </c:catAx>
      <c:valAx>
        <c:axId val="281053080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2810444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W innym miejscu </c:v>
                </c:pt>
                <c:pt idx="4">
                  <c:v>Nie są dostępne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0.79</c:v>
                </c:pt>
                <c:pt idx="1">
                  <c:v>0</c:v>
                </c:pt>
                <c:pt idx="2">
                  <c:v>0.26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W innym miejscu </c:v>
                </c:pt>
                <c:pt idx="4">
                  <c:v>Nie są dostępne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0.85</c:v>
                </c:pt>
                <c:pt idx="1">
                  <c:v>0.15</c:v>
                </c:pt>
                <c:pt idx="2">
                  <c:v>0.15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W innym miejscu </c:v>
                </c:pt>
                <c:pt idx="4">
                  <c:v>Nie są dostępne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0.65</c:v>
                </c:pt>
                <c:pt idx="1">
                  <c:v>0</c:v>
                </c:pt>
                <c:pt idx="2">
                  <c:v>0.1</c:v>
                </c:pt>
                <c:pt idx="3">
                  <c:v>0.1</c:v>
                </c:pt>
                <c:pt idx="4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81044848"/>
        <c:axId val="281037792"/>
      </c:barChart>
      <c:catAx>
        <c:axId val="2810448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81037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103779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104484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0892531876138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Sheet1!$A$2:$A$30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/ stolików do pisania formularzy  wniosków jest wystarczająca?</c:v>
                </c:pt>
                <c:pt idx="9">
                  <c:v>Czy liczba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Sheet1!$B$2:$B$30</c:f>
              <c:numCache>
                <c:formatCode>0%</c:formatCode>
                <c:ptCount val="19"/>
                <c:pt idx="0">
                  <c:v>0.68</c:v>
                </c:pt>
                <c:pt idx="1">
                  <c:v>0.95</c:v>
                </c:pt>
                <c:pt idx="2">
                  <c:v>0.7</c:v>
                </c:pt>
                <c:pt idx="4">
                  <c:v>0.53</c:v>
                </c:pt>
                <c:pt idx="5">
                  <c:v>0.75</c:v>
                </c:pt>
                <c:pt idx="6">
                  <c:v>0.9</c:v>
                </c:pt>
                <c:pt idx="8">
                  <c:v>0.53</c:v>
                </c:pt>
                <c:pt idx="9">
                  <c:v>0.75</c:v>
                </c:pt>
                <c:pt idx="10">
                  <c:v>0.9</c:v>
                </c:pt>
                <c:pt idx="12">
                  <c:v>0.79</c:v>
                </c:pt>
                <c:pt idx="13">
                  <c:v>0.9</c:v>
                </c:pt>
                <c:pt idx="14">
                  <c:v>0.95</c:v>
                </c:pt>
                <c:pt idx="16">
                  <c:v>0.26</c:v>
                </c:pt>
                <c:pt idx="17">
                  <c:v>0.3</c:v>
                </c:pt>
                <c:pt idx="18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Sheet1!$A$2:$A$30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/ stolików do pisania formularzy  wniosków jest wystarczająca?</c:v>
                </c:pt>
                <c:pt idx="9">
                  <c:v>Czy liczba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Sheet1!$C$2:$C$30</c:f>
              <c:numCache>
                <c:formatCode>0%</c:formatCode>
                <c:ptCount val="19"/>
                <c:pt idx="0">
                  <c:v>0.32</c:v>
                </c:pt>
                <c:pt idx="1">
                  <c:v>0.05</c:v>
                </c:pt>
                <c:pt idx="2">
                  <c:v>0.3</c:v>
                </c:pt>
                <c:pt idx="4">
                  <c:v>0.47</c:v>
                </c:pt>
                <c:pt idx="5">
                  <c:v>0.25</c:v>
                </c:pt>
                <c:pt idx="6">
                  <c:v>0.1</c:v>
                </c:pt>
                <c:pt idx="8">
                  <c:v>0.47</c:v>
                </c:pt>
                <c:pt idx="9">
                  <c:v>0.25</c:v>
                </c:pt>
                <c:pt idx="10">
                  <c:v>0.1</c:v>
                </c:pt>
                <c:pt idx="12">
                  <c:v>0.16</c:v>
                </c:pt>
                <c:pt idx="13">
                  <c:v>0.1</c:v>
                </c:pt>
                <c:pt idx="16">
                  <c:v>0.74</c:v>
                </c:pt>
                <c:pt idx="17">
                  <c:v>0.7</c:v>
                </c:pt>
                <c:pt idx="18">
                  <c:v>0.9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Brak systemu numerkowego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2"/>
                  <c:y val="5.23906458671287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Sheet1!$A$2:$A$30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/ stolików do pisania formularzy  wniosków jest wystarczająca?</c:v>
                </c:pt>
                <c:pt idx="9">
                  <c:v>Czy liczba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Sheet1!$D$2:$D$30</c:f>
              <c:numCache>
                <c:formatCode>General</c:formatCode>
                <c:ptCount val="19"/>
                <c:pt idx="12" formatCode="0%">
                  <c:v>0.05</c:v>
                </c:pt>
                <c:pt idx="14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81040928"/>
        <c:axId val="281038184"/>
      </c:barChart>
      <c:catAx>
        <c:axId val="28104092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81038184"/>
        <c:crosses val="autoZero"/>
        <c:auto val="1"/>
        <c:lblAlgn val="ctr"/>
        <c:lblOffset val="100"/>
        <c:noMultiLvlLbl val="0"/>
      </c:catAx>
      <c:valAx>
        <c:axId val="28103818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104092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23E-2"/>
          <c:y val="0.93624772313296856"/>
          <c:w val="0.86278195488721809"/>
          <c:h val="6.5573770491803282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45675523349436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9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Sheet1!$B$2:$B$26</c:f>
              <c:numCache>
                <c:formatCode>0%</c:formatCode>
                <c:ptCount val="20"/>
                <c:pt idx="0">
                  <c:v>0.8</c:v>
                </c:pt>
                <c:pt idx="1">
                  <c:v>0.61904761904761907</c:v>
                </c:pt>
                <c:pt idx="2">
                  <c:v>0.85</c:v>
                </c:pt>
                <c:pt idx="4">
                  <c:v>0.9</c:v>
                </c:pt>
                <c:pt idx="5">
                  <c:v>0.76190476190476186</c:v>
                </c:pt>
                <c:pt idx="6">
                  <c:v>1</c:v>
                </c:pt>
                <c:pt idx="9">
                  <c:v>0.19047619047619047</c:v>
                </c:pt>
                <c:pt idx="10">
                  <c:v>0.05</c:v>
                </c:pt>
                <c:pt idx="12">
                  <c:v>0.95</c:v>
                </c:pt>
                <c:pt idx="13">
                  <c:v>0.7142857142857143</c:v>
                </c:pt>
                <c:pt idx="14">
                  <c:v>0.9</c:v>
                </c:pt>
                <c:pt idx="16">
                  <c:v>0.65</c:v>
                </c:pt>
                <c:pt idx="17">
                  <c:v>0.5714285714285714</c:v>
                </c:pt>
                <c:pt idx="18">
                  <c:v>0.6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Sheet1!$C$2:$C$26</c:f>
              <c:numCache>
                <c:formatCode>0%</c:formatCode>
                <c:ptCount val="20"/>
                <c:pt idx="0">
                  <c:v>0.2</c:v>
                </c:pt>
                <c:pt idx="1">
                  <c:v>0.33333333333333337</c:v>
                </c:pt>
                <c:pt idx="2">
                  <c:v>0.15</c:v>
                </c:pt>
                <c:pt idx="4">
                  <c:v>0.05</c:v>
                </c:pt>
                <c:pt idx="5">
                  <c:v>9.5238095238095233E-2</c:v>
                </c:pt>
                <c:pt idx="8">
                  <c:v>0.9</c:v>
                </c:pt>
                <c:pt idx="9">
                  <c:v>0.7142857142857143</c:v>
                </c:pt>
                <c:pt idx="10">
                  <c:v>0.95</c:v>
                </c:pt>
                <c:pt idx="13">
                  <c:v>0.19047619047619047</c:v>
                </c:pt>
                <c:pt idx="14">
                  <c:v>0.05</c:v>
                </c:pt>
                <c:pt idx="16">
                  <c:v>0.35</c:v>
                </c:pt>
                <c:pt idx="17">
                  <c:v>0.33333333333333337</c:v>
                </c:pt>
                <c:pt idx="18">
                  <c:v>0.4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2"/>
                  <c:y val="5.23906458671287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Sheet1!$D$2:$D$26</c:f>
              <c:numCache>
                <c:formatCode>0%</c:formatCode>
                <c:ptCount val="20"/>
                <c:pt idx="1">
                  <c:v>4.7619047619047616E-2</c:v>
                </c:pt>
                <c:pt idx="4">
                  <c:v>0.05</c:v>
                </c:pt>
                <c:pt idx="5">
                  <c:v>0.14285714285714288</c:v>
                </c:pt>
                <c:pt idx="8">
                  <c:v>0.1</c:v>
                </c:pt>
                <c:pt idx="9">
                  <c:v>9.5238095238095233E-2</c:v>
                </c:pt>
                <c:pt idx="12">
                  <c:v>0.05</c:v>
                </c:pt>
                <c:pt idx="13">
                  <c:v>9.5238095238095233E-2</c:v>
                </c:pt>
                <c:pt idx="14">
                  <c:v>0.05</c:v>
                </c:pt>
                <c:pt idx="17">
                  <c:v>9.5238095238095233E-2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81035832"/>
        <c:axId val="281034656"/>
      </c:barChart>
      <c:catAx>
        <c:axId val="28103583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81034656"/>
        <c:crosses val="autoZero"/>
        <c:auto val="1"/>
        <c:lblAlgn val="ctr"/>
        <c:lblOffset val="100"/>
        <c:noMultiLvlLbl val="0"/>
      </c:catAx>
      <c:valAx>
        <c:axId val="28103465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103583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4.3825760009478999E-2"/>
          <c:y val="0.94209541062801927"/>
          <c:w val="0.847735262287025"/>
          <c:h val="3.745370370370370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606060606060623E-3"/>
          <c:w val="1"/>
          <c:h val="0.569696969696969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(N=x)</c:v>
                </c:pt>
                <c:pt idx="1">
                  <c:v>2013 (N=)</c:v>
                </c:pt>
                <c:pt idx="2">
                  <c:v>2012 (N=12)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0.92</c:v>
                </c:pt>
                <c:pt idx="1">
                  <c:v>0.75</c:v>
                </c:pt>
                <c:pt idx="2">
                  <c:v>0.67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4"/>
              <c:layout>
                <c:manualLayout>
                  <c:x val="-7.362574987258412E-2"/>
                  <c:y val="-0.369475623598563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(N=x)</c:v>
                </c:pt>
                <c:pt idx="1">
                  <c:v>2013 (N=)</c:v>
                </c:pt>
                <c:pt idx="2">
                  <c:v>2012 (N=12)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0.08</c:v>
                </c:pt>
                <c:pt idx="1">
                  <c:v>0.16666666666666666</c:v>
                </c:pt>
                <c:pt idx="2">
                  <c:v>0.08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(N=x)</c:v>
                </c:pt>
                <c:pt idx="1">
                  <c:v>2013 (N=)</c:v>
                </c:pt>
                <c:pt idx="2">
                  <c:v>2012 (N=12)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  <c:pt idx="1">
                  <c:v>8.3333333333333329E-2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81028384"/>
        <c:axId val="281054256"/>
      </c:barChart>
      <c:catAx>
        <c:axId val="28102838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81054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105425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1028384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6.5897858319604614E-3"/>
          <c:y val="0.58181818181818157"/>
          <c:w val="0.97693574958813922"/>
          <c:h val="0.29090909090909134"/>
        </c:manualLayout>
      </c:layout>
      <c:overlay val="0"/>
      <c:spPr>
        <a:noFill/>
        <a:ln w="23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81027600"/>
        <c:axId val="281029952"/>
      </c:barChart>
      <c:catAx>
        <c:axId val="281027600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281029952"/>
        <c:crosses val="autoZero"/>
        <c:auto val="1"/>
        <c:lblAlgn val="ctr"/>
        <c:lblOffset val="100"/>
        <c:noMultiLvlLbl val="0"/>
      </c:catAx>
      <c:valAx>
        <c:axId val="28102995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810276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27"/>
          <c:y val="1.6412992311313348E-2"/>
          <c:w val="0.81374722838137559"/>
          <c:h val="0.7300374727066251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0.79</c:v>
                </c:pt>
                <c:pt idx="1">
                  <c:v>0.7</c:v>
                </c:pt>
                <c:pt idx="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0.21</c:v>
                </c:pt>
                <c:pt idx="1">
                  <c:v>0.3</c:v>
                </c:pt>
                <c:pt idx="2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81053472"/>
        <c:axId val="281041320"/>
      </c:barChart>
      <c:catAx>
        <c:axId val="2810534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81041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10413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81053472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1.2576163953833446E-3"/>
          <c:y val="0.74515793588949142"/>
          <c:w val="0.8445230329231026"/>
          <c:h val="0.23531051283619719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27"/>
          <c:y val="1.6412992311313348E-2"/>
          <c:w val="0.81374722838137559"/>
          <c:h val="0.657254216804879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0.90476190476190477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8965397606892453E-3"/>
                  <c:y val="-4.05102181245824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1">
                  <c:v>4.7619047619047616E-2</c:v>
                </c:pt>
                <c:pt idx="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dLbl>
              <c:idx val="1"/>
              <c:layout>
                <c:manualLayout>
                  <c:x val="-5.0367210660803774E-3"/>
                  <c:y val="2.3150388665140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1">
                  <c:v>4.7619047619047616E-2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81056216"/>
        <c:axId val="281054648"/>
      </c:barChart>
      <c:catAx>
        <c:axId val="2810562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81054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10546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1056216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"/>
          <c:y val="0.68759043154025457"/>
          <c:w val="1"/>
          <c:h val="0.27187829378586564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4"/>
                <c:pt idx="0">
                  <c:v>0.6</c:v>
                </c:pt>
                <c:pt idx="1">
                  <c:v>0.2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4"/>
                <c:pt idx="0">
                  <c:v>0.52380952380952384</c:v>
                </c:pt>
                <c:pt idx="1">
                  <c:v>0.14285714285714288</c:v>
                </c:pt>
                <c:pt idx="2">
                  <c:v>0.23809523809523811</c:v>
                </c:pt>
                <c:pt idx="3">
                  <c:v>9.5238095238095233E-2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4"/>
                <c:pt idx="0">
                  <c:v>0.85</c:v>
                </c:pt>
                <c:pt idx="1">
                  <c:v>0.15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81029560"/>
        <c:axId val="281048376"/>
      </c:barChart>
      <c:catAx>
        <c:axId val="281029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81048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10483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102956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jest widoczne /czytelne?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0.84</c:v>
                </c:pt>
                <c:pt idx="1">
                  <c:v>0.95</c:v>
                </c:pt>
                <c:pt idx="2">
                  <c:v>0.79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jest widoczne /czytelne?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jest widoczne /czytelne?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6967976"/>
        <c:axId val="296964840"/>
      </c:barChart>
      <c:catAx>
        <c:axId val="2969679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96964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696484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696797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45675523349436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Sheet1!$B$2:$B$31</c:f>
              <c:numCache>
                <c:formatCode>0%</c:formatCode>
                <c:ptCount val="24"/>
                <c:pt idx="0">
                  <c:v>0.85</c:v>
                </c:pt>
                <c:pt idx="1">
                  <c:v>1</c:v>
                </c:pt>
                <c:pt idx="2">
                  <c:v>1</c:v>
                </c:pt>
                <c:pt idx="4">
                  <c:v>1</c:v>
                </c:pt>
                <c:pt idx="5">
                  <c:v>0.95238095238095244</c:v>
                </c:pt>
                <c:pt idx="6">
                  <c:v>1</c:v>
                </c:pt>
                <c:pt idx="9">
                  <c:v>4.7619047619047616E-2</c:v>
                </c:pt>
                <c:pt idx="10">
                  <c:v>0.05</c:v>
                </c:pt>
                <c:pt idx="13">
                  <c:v>9.5238095238095233E-2</c:v>
                </c:pt>
                <c:pt idx="16">
                  <c:v>0.1</c:v>
                </c:pt>
                <c:pt idx="17">
                  <c:v>0.23809523809523811</c:v>
                </c:pt>
                <c:pt idx="18">
                  <c:v>0.05</c:v>
                </c:pt>
                <c:pt idx="20">
                  <c:v>0.85</c:v>
                </c:pt>
                <c:pt idx="21">
                  <c:v>0.80952380952380953</c:v>
                </c:pt>
                <c:pt idx="2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24"/>
                <c:pt idx="0" formatCode="0%">
                  <c:v>0.15</c:v>
                </c:pt>
                <c:pt idx="5" formatCode="0%">
                  <c:v>4.7619047619047616E-2</c:v>
                </c:pt>
                <c:pt idx="8" formatCode="0%">
                  <c:v>1</c:v>
                </c:pt>
                <c:pt idx="9" formatCode="0%">
                  <c:v>0.95238095238095244</c:v>
                </c:pt>
                <c:pt idx="10" formatCode="0%">
                  <c:v>0.95</c:v>
                </c:pt>
                <c:pt idx="12" formatCode="0%">
                  <c:v>1</c:v>
                </c:pt>
                <c:pt idx="13" formatCode="0%">
                  <c:v>0.90476190476190477</c:v>
                </c:pt>
                <c:pt idx="14" formatCode="0%">
                  <c:v>1</c:v>
                </c:pt>
                <c:pt idx="16" formatCode="0%">
                  <c:v>0.9</c:v>
                </c:pt>
                <c:pt idx="17" formatCode="0%">
                  <c:v>0.76190476190476186</c:v>
                </c:pt>
                <c:pt idx="18" formatCode="0%">
                  <c:v>0.95</c:v>
                </c:pt>
                <c:pt idx="20" formatCode="0%">
                  <c:v>0.15</c:v>
                </c:pt>
                <c:pt idx="21" formatCode="0%">
                  <c:v>0.19047619047619047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2"/>
                  <c:y val="5.23906458671287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81039360"/>
        <c:axId val="281038576"/>
      </c:barChart>
      <c:catAx>
        <c:axId val="28103936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81038576"/>
        <c:crosses val="autoZero"/>
        <c:auto val="1"/>
        <c:lblAlgn val="ctr"/>
        <c:lblOffset val="100"/>
        <c:noMultiLvlLbl val="0"/>
      </c:catAx>
      <c:valAx>
        <c:axId val="2810385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103936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23E-2"/>
          <c:y val="0.96254629629629629"/>
          <c:w val="0.847735262287025"/>
          <c:h val="3.745370370370370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04654823428079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 Czy urzędnik opuszczał stanowisko pracy podczas rozmowy z Tobą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1"/>
                <c:pt idx="0">
                  <c:v>0.65</c:v>
                </c:pt>
                <c:pt idx="1">
                  <c:v>0.7142857142857143</c:v>
                </c:pt>
                <c:pt idx="2">
                  <c:v>0.65</c:v>
                </c:pt>
                <c:pt idx="4">
                  <c:v>1</c:v>
                </c:pt>
                <c:pt idx="5">
                  <c:v>1</c:v>
                </c:pt>
                <c:pt idx="6">
                  <c:v>0.95</c:v>
                </c:pt>
                <c:pt idx="10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 Czy urzędnik opuszczał stanowisko pracy podczas rozmowy z Tobą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1"/>
                <c:pt idx="0">
                  <c:v>0.35</c:v>
                </c:pt>
                <c:pt idx="1">
                  <c:v>0.28571428571428575</c:v>
                </c:pt>
                <c:pt idx="2">
                  <c:v>0.35</c:v>
                </c:pt>
                <c:pt idx="6">
                  <c:v>0.05</c:v>
                </c:pt>
                <c:pt idx="8">
                  <c:v>1</c:v>
                </c:pt>
                <c:pt idx="9">
                  <c:v>1</c:v>
                </c:pt>
                <c:pt idx="10">
                  <c:v>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81036224"/>
        <c:axId val="281046024"/>
      </c:barChart>
      <c:catAx>
        <c:axId val="28103622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81046024"/>
        <c:crosses val="autoZero"/>
        <c:auto val="1"/>
        <c:lblAlgn val="ctr"/>
        <c:lblOffset val="100"/>
        <c:noMultiLvlLbl val="0"/>
      </c:catAx>
      <c:valAx>
        <c:axId val="28104602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103622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8.6214233682315067E-2"/>
          <c:y val="0.92442850990525405"/>
          <c:w val="0.847735262287025"/>
          <c:h val="6.497251216522416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81031520"/>
        <c:axId val="281047200"/>
      </c:barChart>
      <c:catAx>
        <c:axId val="281031520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281047200"/>
        <c:crosses val="autoZero"/>
        <c:auto val="1"/>
        <c:lblAlgn val="ctr"/>
        <c:lblOffset val="100"/>
        <c:noMultiLvlLbl val="0"/>
      </c:catAx>
      <c:valAx>
        <c:axId val="28104720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8103152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0.4</c:v>
                </c:pt>
                <c:pt idx="1">
                  <c:v>0.5</c:v>
                </c:pt>
                <c:pt idx="2">
                  <c:v>0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0.66666666666666674</c:v>
                </c:pt>
                <c:pt idx="1">
                  <c:v>0.14285714285714288</c:v>
                </c:pt>
                <c:pt idx="2">
                  <c:v>0.14285714285714288</c:v>
                </c:pt>
                <c:pt idx="3">
                  <c:v>4.7619047619047616E-2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0.6</c:v>
                </c:pt>
                <c:pt idx="1">
                  <c:v>0.4</c:v>
                </c:pt>
                <c:pt idx="2">
                  <c:v>0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81042888"/>
        <c:axId val="281055432"/>
      </c:barChart>
      <c:catAx>
        <c:axId val="2810428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81055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105543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104288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197608886862E-2"/>
          <c:y val="5.9422750424448369E-2"/>
          <c:w val="0.58692115679056589"/>
          <c:h val="0.797962648556876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3"/>
                <c:pt idx="0" formatCode="0%">
                  <c:v>0.05</c:v>
                </c:pt>
                <c:pt idx="2" formatCode="0%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3"/>
                <c:pt idx="0">
                  <c:v>0.9</c:v>
                </c:pt>
                <c:pt idx="1">
                  <c:v>0.52380952380952384</c:v>
                </c:pt>
                <c:pt idx="2">
                  <c:v>0.7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1.7859372794301288E-3"/>
                  <c:y val="-8.409219362456591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5644763556643947E-3"/>
                  <c:y val="-2.06998480615143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3"/>
                <c:pt idx="0">
                  <c:v>0.05</c:v>
                </c:pt>
                <c:pt idx="1">
                  <c:v>0.47619047619047622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81044064"/>
        <c:axId val="281051512"/>
      </c:barChart>
      <c:catAx>
        <c:axId val="281044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81051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10515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81044064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81047592"/>
        <c:axId val="281038968"/>
      </c:barChart>
      <c:catAx>
        <c:axId val="28104759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281038968"/>
        <c:crosses val="autoZero"/>
        <c:auto val="1"/>
        <c:lblAlgn val="ctr"/>
        <c:lblOffset val="100"/>
        <c:noMultiLvlLbl val="0"/>
      </c:catAx>
      <c:valAx>
        <c:axId val="28103896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810475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0.9</c:v>
                </c:pt>
                <c:pt idx="1">
                  <c:v>0.05</c:v>
                </c:pt>
                <c:pt idx="2">
                  <c:v>0.15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0.9</c:v>
                </c:pt>
                <c:pt idx="1">
                  <c:v>0</c:v>
                </c:pt>
                <c:pt idx="2">
                  <c:v>0</c:v>
                </c:pt>
                <c:pt idx="3">
                  <c:v>0.15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81050728"/>
        <c:axId val="281037008"/>
      </c:barChart>
      <c:catAx>
        <c:axId val="281050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81037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103700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105072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0.05</c:v>
                </c:pt>
                <c:pt idx="1">
                  <c:v>0.4</c:v>
                </c:pt>
                <c:pt idx="2">
                  <c:v>0</c:v>
                </c:pt>
                <c:pt idx="3">
                  <c:v>0.55000000000000004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0.23809523809523811</c:v>
                </c:pt>
                <c:pt idx="1">
                  <c:v>0.19047619047619047</c:v>
                </c:pt>
                <c:pt idx="2">
                  <c:v>9.5238095238095233E-2</c:v>
                </c:pt>
                <c:pt idx="3">
                  <c:v>0.47619047619047622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0.15</c:v>
                </c:pt>
                <c:pt idx="1">
                  <c:v>0.05</c:v>
                </c:pt>
                <c:pt idx="2">
                  <c:v>0.15</c:v>
                </c:pt>
                <c:pt idx="3">
                  <c:v>0.75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3728592"/>
        <c:axId val="293719576"/>
      </c:barChart>
      <c:catAx>
        <c:axId val="2937285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93719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37195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372859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93718792"/>
        <c:axId val="293725064"/>
      </c:barChart>
      <c:catAx>
        <c:axId val="29371879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293725064"/>
        <c:crosses val="autoZero"/>
        <c:auto val="1"/>
        <c:lblAlgn val="ctr"/>
        <c:lblOffset val="100"/>
        <c:noMultiLvlLbl val="0"/>
      </c:catAx>
      <c:valAx>
        <c:axId val="29372506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937187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0.85</c:v>
                </c:pt>
                <c:pt idx="1">
                  <c:v>0.65</c:v>
                </c:pt>
                <c:pt idx="2">
                  <c:v>0.6</c:v>
                </c:pt>
                <c:pt idx="3">
                  <c:v>0.45</c:v>
                </c:pt>
                <c:pt idx="4">
                  <c:v>0.15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0.85</c:v>
                </c:pt>
                <c:pt idx="1">
                  <c:v>0.55000000000000004</c:v>
                </c:pt>
                <c:pt idx="2">
                  <c:v>0.7</c:v>
                </c:pt>
                <c:pt idx="3">
                  <c:v>0.4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0.75</c:v>
                </c:pt>
                <c:pt idx="1">
                  <c:v>0.65</c:v>
                </c:pt>
                <c:pt idx="2">
                  <c:v>0.7</c:v>
                </c:pt>
                <c:pt idx="3">
                  <c:v>0.5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81049944"/>
        <c:axId val="281031912"/>
      </c:barChart>
      <c:catAx>
        <c:axId val="2810499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81031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103191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104994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96968760"/>
        <c:axId val="296966016"/>
      </c:barChart>
      <c:catAx>
        <c:axId val="29696876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96966016"/>
        <c:crosses val="autoZero"/>
        <c:auto val="1"/>
        <c:lblAlgn val="ctr"/>
        <c:lblOffset val="100"/>
        <c:noMultiLvlLbl val="0"/>
      </c:catAx>
      <c:valAx>
        <c:axId val="296966016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29696876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93726632"/>
        <c:axId val="293723888"/>
      </c:barChart>
      <c:catAx>
        <c:axId val="29372663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293723888"/>
        <c:crosses val="autoZero"/>
        <c:auto val="1"/>
        <c:lblAlgn val="ctr"/>
        <c:lblOffset val="100"/>
        <c:noMultiLvlLbl val="0"/>
      </c:catAx>
      <c:valAx>
        <c:axId val="29372388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937266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(N=16)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(N=7)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81042496"/>
        <c:axId val="281049552"/>
      </c:barChart>
      <c:catAx>
        <c:axId val="281042496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281049552"/>
        <c:crosses val="autoZero"/>
        <c:auto val="1"/>
        <c:lblAlgn val="ctr"/>
        <c:lblOffset val="100"/>
        <c:noMultiLvlLbl val="0"/>
      </c:catAx>
      <c:valAx>
        <c:axId val="28104955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8104249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</c:v>
                </c:pt>
                <c:pt idx="1">
                  <c:v>0.25</c:v>
                </c:pt>
                <c:pt idx="2">
                  <c:v>0</c:v>
                </c:pt>
                <c:pt idx="3">
                  <c:v>0</c:v>
                </c:pt>
                <c:pt idx="4">
                  <c:v>0.25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0.47619047619047622</c:v>
                </c:pt>
                <c:pt idx="1">
                  <c:v>0.14285714285714288</c:v>
                </c:pt>
                <c:pt idx="2">
                  <c:v>0.14285714285714288</c:v>
                </c:pt>
                <c:pt idx="3">
                  <c:v>0</c:v>
                </c:pt>
                <c:pt idx="4">
                  <c:v>0.23809523809523811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0.3</c:v>
                </c:pt>
                <c:pt idx="1">
                  <c:v>0.15</c:v>
                </c:pt>
                <c:pt idx="2">
                  <c:v>0.15</c:v>
                </c:pt>
                <c:pt idx="3">
                  <c:v>0.05</c:v>
                </c:pt>
                <c:pt idx="4">
                  <c:v>0.35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81030736"/>
        <c:axId val="281057392"/>
      </c:barChart>
      <c:catAx>
        <c:axId val="281030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81057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105739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103073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0.25</c:v>
                </c:pt>
                <c:pt idx="1">
                  <c:v>0.15</c:v>
                </c:pt>
                <c:pt idx="2">
                  <c:v>0.05</c:v>
                </c:pt>
                <c:pt idx="3">
                  <c:v>0.55000000000000004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0.9375</c:v>
                </c:pt>
                <c:pt idx="1">
                  <c:v>6.25E-2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(N=7)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0.43</c:v>
                </c:pt>
                <c:pt idx="1">
                  <c:v>0.43</c:v>
                </c:pt>
                <c:pt idx="2">
                  <c:v>0.14000000000000001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81027208"/>
        <c:axId val="281042104"/>
      </c:barChart>
      <c:catAx>
        <c:axId val="281027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81042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104210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102720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81040144"/>
        <c:axId val="281050336"/>
      </c:barChart>
      <c:catAx>
        <c:axId val="28104014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281050336"/>
        <c:crosses val="autoZero"/>
        <c:auto val="1"/>
        <c:lblAlgn val="ctr"/>
        <c:lblOffset val="100"/>
        <c:noMultiLvlLbl val="0"/>
      </c:catAx>
      <c:valAx>
        <c:axId val="28105033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810401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3"/>
                <c:pt idx="0">
                  <c:v>0.2</c:v>
                </c:pt>
                <c:pt idx="1">
                  <c:v>0.25</c:v>
                </c:pt>
                <c:pt idx="2">
                  <c:v>0.55000000000000004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3"/>
                <c:pt idx="0">
                  <c:v>0.3</c:v>
                </c:pt>
                <c:pt idx="1">
                  <c:v>0.05</c:v>
                </c:pt>
                <c:pt idx="2">
                  <c:v>0.65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3"/>
                <c:pt idx="0">
                  <c:v>0.25</c:v>
                </c:pt>
                <c:pt idx="1">
                  <c:v>0.15</c:v>
                </c:pt>
                <c:pt idx="2">
                  <c:v>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4675424"/>
        <c:axId val="294680912"/>
      </c:barChart>
      <c:catAx>
        <c:axId val="294675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94680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468091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467542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W ogóle mnie nie poinformował</c:v>
                </c:pt>
                <c:pt idx="2">
                  <c:v>Poinformował mnie ale nieprawidłowo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</c:v>
                </c:pt>
                <c:pt idx="1">
                  <c:v>0.15</c:v>
                </c:pt>
                <c:pt idx="2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W ogóle mnie nie poinformował</c:v>
                </c:pt>
                <c:pt idx="2">
                  <c:v>Poinformował mnie ale nieprawidłowo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0.95238095238095244</c:v>
                </c:pt>
                <c:pt idx="1">
                  <c:v>4.7619047619047616E-2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W ogóle mnie nie poinformował</c:v>
                </c:pt>
                <c:pt idx="2">
                  <c:v>Poinformował mnie ale nieprawidłowo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0.85</c:v>
                </c:pt>
                <c:pt idx="1">
                  <c:v>0.15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3411408"/>
        <c:axId val="293397688"/>
      </c:barChart>
      <c:catAx>
        <c:axId val="293411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93397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339768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341140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45675523349436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Sheet1!$A$3:$A$9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Sheet1!$B$3:$B$9</c:f>
              <c:numCache>
                <c:formatCode>0%</c:formatCode>
                <c:ptCount val="6"/>
                <c:pt idx="0">
                  <c:v>0.66666666666666674</c:v>
                </c:pt>
                <c:pt idx="1">
                  <c:v>0.55000000000000004</c:v>
                </c:pt>
                <c:pt idx="3">
                  <c:v>0.25</c:v>
                </c:pt>
                <c:pt idx="4">
                  <c:v>0.28571428571428575</c:v>
                </c:pt>
                <c:pt idx="5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Sheet1!$A$3:$A$9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Sheet1!$C$3:$C$9</c:f>
              <c:numCache>
                <c:formatCode>0%</c:formatCode>
                <c:ptCount val="6"/>
                <c:pt idx="0">
                  <c:v>0.33333333333333337</c:v>
                </c:pt>
                <c:pt idx="1">
                  <c:v>0.45</c:v>
                </c:pt>
                <c:pt idx="3">
                  <c:v>0.5</c:v>
                </c:pt>
                <c:pt idx="4">
                  <c:v>0.7142857142857143</c:v>
                </c:pt>
                <c:pt idx="5">
                  <c:v>0.8</c:v>
                </c:pt>
              </c:numCache>
            </c:numRef>
          </c:val>
        </c:ser>
        <c:ser>
          <c:idx val="2"/>
          <c:order val="2"/>
          <c:tx>
            <c:strRef>
              <c:f>Sheet1!$D$1:$D$2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Sheet1!$A$3:$A$9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Sheet1!$D$3:$D$9</c:f>
              <c:numCache>
                <c:formatCode>General</c:formatCode>
                <c:ptCount val="6"/>
                <c:pt idx="3" formatCode="0%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93402392"/>
        <c:axId val="293398864"/>
      </c:barChart>
      <c:catAx>
        <c:axId val="29340239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93398864"/>
        <c:crosses val="autoZero"/>
        <c:auto val="1"/>
        <c:lblAlgn val="ctr"/>
        <c:lblOffset val="100"/>
        <c:noMultiLvlLbl val="0"/>
      </c:catAx>
      <c:valAx>
        <c:axId val="29339886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340239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23704168505864712"/>
          <c:y val="0.34140788479873208"/>
          <c:w val="0.47867663685844669"/>
          <c:h val="0.20952973515099738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8045641975308641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0.05</c:v>
                </c:pt>
                <c:pt idx="1">
                  <c:v>4.7619047619047616E-2</c:v>
                </c:pt>
                <c:pt idx="2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0.95</c:v>
                </c:pt>
                <c:pt idx="1">
                  <c:v>0.95238095238095233</c:v>
                </c:pt>
                <c:pt idx="2">
                  <c:v>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93398080"/>
        <c:axId val="293407096"/>
      </c:barChart>
      <c:catAx>
        <c:axId val="29339808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93407096"/>
        <c:crosses val="autoZero"/>
        <c:auto val="1"/>
        <c:lblAlgn val="ctr"/>
        <c:lblOffset val="100"/>
        <c:noMultiLvlLbl val="0"/>
      </c:catAx>
      <c:valAx>
        <c:axId val="2934070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339808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93410232"/>
        <c:axId val="293400432"/>
      </c:barChart>
      <c:catAx>
        <c:axId val="29341023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293400432"/>
        <c:crosses val="autoZero"/>
        <c:auto val="1"/>
        <c:lblAlgn val="ctr"/>
        <c:lblOffset val="100"/>
        <c:noMultiLvlLbl val="0"/>
      </c:catAx>
      <c:valAx>
        <c:axId val="29340043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934102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innym miejscu </c:v>
                </c:pt>
                <c:pt idx="3">
                  <c:v>W punkcie informacyjnym</c:v>
                </c:pt>
                <c:pt idx="4">
                  <c:v>Nie ma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0.95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innym miejscu </c:v>
                </c:pt>
                <c:pt idx="3">
                  <c:v>W punkcie informacyjnym</c:v>
                </c:pt>
                <c:pt idx="4">
                  <c:v>Nie ma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0.85</c:v>
                </c:pt>
                <c:pt idx="1">
                  <c:v>0.25</c:v>
                </c:pt>
                <c:pt idx="2">
                  <c:v>0</c:v>
                </c:pt>
                <c:pt idx="3">
                  <c:v>0.15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innym miejscu </c:v>
                </c:pt>
                <c:pt idx="3">
                  <c:v>W punkcie informacyjnym</c:v>
                </c:pt>
                <c:pt idx="4">
                  <c:v>Nie ma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0.95</c:v>
                </c:pt>
                <c:pt idx="1">
                  <c:v>0.25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6967192"/>
        <c:axId val="296971112"/>
      </c:barChart>
      <c:catAx>
        <c:axId val="296967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96971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697111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696719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</c:v>
                </c:pt>
                <c:pt idx="1">
                  <c:v>0.95</c:v>
                </c:pt>
                <c:pt idx="2">
                  <c:v>0.95</c:v>
                </c:pt>
                <c:pt idx="3">
                  <c:v>0.8</c:v>
                </c:pt>
                <c:pt idx="4">
                  <c:v>0.8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0.80952380952380965</c:v>
                </c:pt>
                <c:pt idx="4">
                  <c:v>0.90476190476190488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0.95</c:v>
                </c:pt>
                <c:pt idx="1">
                  <c:v>1</c:v>
                </c:pt>
                <c:pt idx="2">
                  <c:v>0.9</c:v>
                </c:pt>
                <c:pt idx="3">
                  <c:v>0.95</c:v>
                </c:pt>
                <c:pt idx="4">
                  <c:v>0.95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3403568"/>
        <c:axId val="294678952"/>
      </c:barChart>
      <c:catAx>
        <c:axId val="2934035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94678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467895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340356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661157024793432E-3"/>
          <c:w val="0.9992373868132729"/>
          <c:h val="0.890495867768595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0.65</c:v>
                </c:pt>
                <c:pt idx="1">
                  <c:v>0.57142857142857151</c:v>
                </c:pt>
                <c:pt idx="2">
                  <c:v>0.45</c:v>
                </c:pt>
                <c:pt idx="4">
                  <c:v>0.8</c:v>
                </c:pt>
                <c:pt idx="5">
                  <c:v>0.66666666666666674</c:v>
                </c:pt>
                <c:pt idx="6">
                  <c:v>0.5</c:v>
                </c:pt>
                <c:pt idx="8">
                  <c:v>0.7</c:v>
                </c:pt>
                <c:pt idx="9">
                  <c:v>0.66666666666666674</c:v>
                </c:pt>
                <c:pt idx="10">
                  <c:v>0.5</c:v>
                </c:pt>
                <c:pt idx="12">
                  <c:v>0.75</c:v>
                </c:pt>
                <c:pt idx="13">
                  <c:v>0.76190476190476186</c:v>
                </c:pt>
                <c:pt idx="14">
                  <c:v>0.5</c:v>
                </c:pt>
                <c:pt idx="16">
                  <c:v>0.75</c:v>
                </c:pt>
                <c:pt idx="17">
                  <c:v>0.7142857142857143</c:v>
                </c:pt>
                <c:pt idx="18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0.3</c:v>
                </c:pt>
                <c:pt idx="1">
                  <c:v>0.33333333333333337</c:v>
                </c:pt>
                <c:pt idx="2">
                  <c:v>0.35</c:v>
                </c:pt>
                <c:pt idx="4">
                  <c:v>0.15</c:v>
                </c:pt>
                <c:pt idx="5">
                  <c:v>0.14285714285714288</c:v>
                </c:pt>
                <c:pt idx="6">
                  <c:v>0.3</c:v>
                </c:pt>
                <c:pt idx="8">
                  <c:v>0.2</c:v>
                </c:pt>
                <c:pt idx="9">
                  <c:v>0.33333333333333337</c:v>
                </c:pt>
                <c:pt idx="10">
                  <c:v>0.45</c:v>
                </c:pt>
                <c:pt idx="12">
                  <c:v>0.25</c:v>
                </c:pt>
                <c:pt idx="13">
                  <c:v>0.23809523809523811</c:v>
                </c:pt>
                <c:pt idx="14">
                  <c:v>0.45</c:v>
                </c:pt>
                <c:pt idx="16">
                  <c:v>0.2</c:v>
                </c:pt>
                <c:pt idx="17">
                  <c:v>0.28571428571428575</c:v>
                </c:pt>
                <c:pt idx="18">
                  <c:v>0.4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Sheet1!$D$2:$D$20</c:f>
              <c:numCache>
                <c:formatCode>0%</c:formatCode>
                <c:ptCount val="19"/>
                <c:pt idx="1">
                  <c:v>9.5238095238095233E-2</c:v>
                </c:pt>
                <c:pt idx="2">
                  <c:v>0.2</c:v>
                </c:pt>
                <c:pt idx="4">
                  <c:v>0.05</c:v>
                </c:pt>
                <c:pt idx="5">
                  <c:v>0.19047619047619047</c:v>
                </c:pt>
                <c:pt idx="6">
                  <c:v>0.15</c:v>
                </c:pt>
                <c:pt idx="8">
                  <c:v>0.1</c:v>
                </c:pt>
                <c:pt idx="10">
                  <c:v>0.05</c:v>
                </c:pt>
                <c:pt idx="14">
                  <c:v>0.05</c:v>
                </c:pt>
                <c:pt idx="16">
                  <c:v>0.05</c:v>
                </c:pt>
                <c:pt idx="18">
                  <c:v>0.1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dLbl>
              <c:idx val="3"/>
              <c:layout>
                <c:manualLayout>
                  <c:x val="0.97001763668430463"/>
                  <c:y val="-2.44702087736613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96472663139329928"/>
                  <c:y val="-1.37539347938002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2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Sheet1!$E$2:$E$20</c:f>
              <c:numCache>
                <c:formatCode>General</c:formatCode>
                <c:ptCount val="19"/>
                <c:pt idx="0" formatCode="0%">
                  <c:v>0.05</c:v>
                </c:pt>
                <c:pt idx="6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294682480"/>
        <c:axId val="294680520"/>
      </c:barChart>
      <c:catAx>
        <c:axId val="2946824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4680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4680520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294682480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1.4109347442680775E-2"/>
          <c:y val="0.93985044029259679"/>
          <c:w val="0.98589065255732011"/>
          <c:h val="6.0149559707403433E-2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687"/>
                  <c:y val="1.22683698533785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8280766099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96963664"/>
        <c:axId val="296969152"/>
      </c:barChart>
      <c:catAx>
        <c:axId val="2969636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96969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69691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6963664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0.89</c:v>
                </c:pt>
                <c:pt idx="1">
                  <c:v>0.95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0.11</c:v>
                </c:pt>
                <c:pt idx="1">
                  <c:v>0.05</c:v>
                </c:pt>
                <c:pt idx="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9860830847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96975424"/>
        <c:axId val="296975032"/>
      </c:barChart>
      <c:catAx>
        <c:axId val="2969754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96975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697503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6975424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96976600"/>
        <c:axId val="296968368"/>
      </c:barChart>
      <c:catAx>
        <c:axId val="29697660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96968368"/>
        <c:crosses val="autoZero"/>
        <c:auto val="1"/>
        <c:lblAlgn val="ctr"/>
        <c:lblOffset val="100"/>
        <c:noMultiLvlLbl val="0"/>
      </c:catAx>
      <c:valAx>
        <c:axId val="296968368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2969766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0.84</c:v>
                </c:pt>
                <c:pt idx="1">
                  <c:v>0.42</c:v>
                </c:pt>
                <c:pt idx="2">
                  <c:v>0.05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</c:v>
                </c:pt>
                <c:pt idx="1">
                  <c:v>0.4</c:v>
                </c:pt>
                <c:pt idx="2">
                  <c:v>0.15</c:v>
                </c:pt>
                <c:pt idx="3">
                  <c:v>0.05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0.85</c:v>
                </c:pt>
                <c:pt idx="1">
                  <c:v>0.25</c:v>
                </c:pt>
                <c:pt idx="2">
                  <c:v>0.25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81056608"/>
        <c:axId val="281034264"/>
      </c:barChart>
      <c:catAx>
        <c:axId val="2810566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81034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103426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105660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0.94</c:v>
                </c:pt>
                <c:pt idx="1">
                  <c:v>1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0" formatCode="0%">
                  <c:v>0.06</c:v>
                </c:pt>
                <c:pt idx="2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8280766099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81046416"/>
        <c:axId val="281035440"/>
      </c:barChart>
      <c:catAx>
        <c:axId val="2810464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81035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103544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1046416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t>2014-12-04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t>2014-12-04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t>2014-12-04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t>2014-12-04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t>2014-12-04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t>2014-12-04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t>2014-12-04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office@arc.com.p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 dirty="0" smtClean="0"/>
              <a:t>Urząd Dzielnicy Wilanów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</a:p>
          <a:p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 smtClean="0">
                <a:solidFill>
                  <a:srgbClr val="808285"/>
                </a:solidFill>
              </a:rPr>
              <a:t>Warszawa</a:t>
            </a:r>
            <a:r>
              <a:rPr lang="pl-PL" b="1" smtClean="0">
                <a:solidFill>
                  <a:srgbClr val="808285"/>
                </a:solidFill>
              </a:rPr>
              <a:t>, </a:t>
            </a:r>
            <a:r>
              <a:rPr lang="pl-PL" b="1">
                <a:solidFill>
                  <a:srgbClr val="808285"/>
                </a:solidFill>
              </a:rPr>
              <a:t>Listopad </a:t>
            </a:r>
            <a:r>
              <a:rPr lang="pl-PL" b="1" smtClean="0">
                <a:solidFill>
                  <a:srgbClr val="808285"/>
                </a:solidFill>
              </a:rPr>
              <a:t>2014</a:t>
            </a:r>
            <a:endParaRPr lang="pl-PL" b="1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6082983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Urząd Dzielnicy Wilanów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(4)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wnioski</a:t>
            </a:r>
            <a:r>
              <a:rPr lang="pl-PL" sz="1200" b="1" dirty="0"/>
              <a:t>?</a:t>
            </a: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1457584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Urząd Dzielnicy Wilanów</a:t>
            </a:r>
            <a:br>
              <a:rPr lang="pl-PL" sz="35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(5)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295355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950214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903475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Urząd Dzielnicy Wilanów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(6)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042466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Urząd Dzielnicy Wilanów</a:t>
            </a:r>
            <a:br>
              <a:rPr lang="pl-PL" sz="35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(7)</a:t>
            </a:r>
            <a:endParaRPr lang="pl-PL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050117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7732325" y="359214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2" name="pole tekstowe 6"/>
          <p:cNvSpPr txBox="1">
            <a:spLocks noChangeArrowheads="1"/>
          </p:cNvSpPr>
          <p:nvPr/>
        </p:nvSpPr>
        <p:spPr bwMode="auto">
          <a:xfrm>
            <a:off x="7732325" y="4528253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34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207900"/>
              </p:ext>
            </p:extLst>
          </p:nvPr>
        </p:nvGraphicFramePr>
        <p:xfrm>
          <a:off x="108298" y="1666058"/>
          <a:ext cx="2808000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formularzy/ 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" name="pole tekstowe 6"/>
          <p:cNvSpPr txBox="1">
            <a:spLocks noChangeArrowheads="1"/>
          </p:cNvSpPr>
          <p:nvPr/>
        </p:nvSpPr>
        <p:spPr bwMode="auto">
          <a:xfrm>
            <a:off x="7732325" y="170160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Wilanów</a:t>
            </a:r>
            <a:br>
              <a:rPr lang="pl-PL" sz="39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Wygląd zewnętrzny urzędnika i jego stanowisko pracy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716590"/>
              </p:ext>
            </p:extLst>
          </p:nvPr>
        </p:nvGraphicFramePr>
        <p:xfrm>
          <a:off x="2916611" y="1341562"/>
          <a:ext cx="4793756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47970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30889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14176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5218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16285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80381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 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0697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09526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z imieniem 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82759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2013390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Wilanów</a:t>
            </a:r>
            <a:br>
              <a:rPr lang="pl-PL" sz="39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Zachowanie urzędnika wobec </a:t>
            </a:r>
            <a:r>
              <a:rPr lang="pl-PL" sz="3100" b="1" dirty="0" smtClean="0">
                <a:solidFill>
                  <a:schemeClr val="tx2"/>
                </a:solidFill>
              </a:rPr>
              <a:t>interesanta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107622"/>
              </p:ext>
            </p:extLst>
          </p:nvPr>
        </p:nvGraphicFramePr>
        <p:xfrm>
          <a:off x="4351271" y="2472180"/>
          <a:ext cx="1800000" cy="309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słów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pomóc”, ale nie było to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/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ogóle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421261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471304"/>
              </p:ext>
            </p:extLst>
          </p:nvPr>
        </p:nvGraphicFramePr>
        <p:xfrm>
          <a:off x="324322" y="4331704"/>
          <a:ext cx="4104456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365584"/>
              </p:ext>
            </p:extLst>
          </p:nvPr>
        </p:nvGraphicFramePr>
        <p:xfrm>
          <a:off x="5076650" y="2494735"/>
          <a:ext cx="4320000" cy="31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Wilanów</a:t>
            </a:r>
            <a:br>
              <a:rPr lang="pl-PL" sz="39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Zachowanie urzędnika wobec interesanta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022158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64455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422234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21432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400641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79849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59058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391963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1423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36925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1857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01216"/>
              </p:ext>
            </p:extLst>
          </p:nvPr>
        </p:nvGraphicFramePr>
        <p:xfrm>
          <a:off x="108298" y="1558138"/>
          <a:ext cx="2808000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podtrzymywać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 / pił herbatę, kawę lub inny napój?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955271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Spis treści</a:t>
            </a:r>
            <a:endParaRPr lang="pl-PL" sz="3500" b="1" dirty="0"/>
          </a:p>
        </p:txBody>
      </p:sp>
      <p:sp>
        <p:nvSpPr>
          <p:cNvPr id="5" name="Prostokąt zaokrąglony 4"/>
          <p:cNvSpPr/>
          <p:nvPr/>
        </p:nvSpPr>
        <p:spPr>
          <a:xfrm>
            <a:off x="972394" y="198963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Metodologia badania						 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72394" y="242168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Wyniki Badania						  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972394" y="2853730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Otoczenie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wygląd urzędu		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		 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      6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972394" y="3285778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pracy		 14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972394" y="3717826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Zachowanie się urzędnika wobec interesanta -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ogólnie		 16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972394" y="414987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obsługa przedstawionej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19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72394" y="458192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sposób załatwienia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23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Wilanów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Urzędnik: Obsługa przedstawionej sprawy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347228"/>
              </p:ext>
            </p:extLst>
          </p:nvPr>
        </p:nvGraphicFramePr>
        <p:xfrm>
          <a:off x="2916611" y="1722596"/>
          <a:ext cx="4793756" cy="47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2129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50180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13010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916494"/>
              </p:ext>
            </p:extLst>
          </p:nvPr>
        </p:nvGraphicFramePr>
        <p:xfrm>
          <a:off x="108298" y="1989634"/>
          <a:ext cx="2808000" cy="44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o szczegóły przedstawionej 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538284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Wilanów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</a:t>
            </a:r>
            <a:r>
              <a:rPr lang="pl-PL" sz="3100" b="1" dirty="0" smtClean="0">
                <a:solidFill>
                  <a:schemeClr val="tx2"/>
                </a:solidFill>
              </a:rPr>
              <a:t>Obsługa przedstawionej sprawy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814941"/>
              </p:ext>
            </p:extLst>
          </p:nvPr>
        </p:nvGraphicFramePr>
        <p:xfrm>
          <a:off x="972874" y="2674146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17473"/>
              </p:ext>
            </p:extLst>
          </p:nvPr>
        </p:nvGraphicFramePr>
        <p:xfrm>
          <a:off x="108298" y="2601541"/>
          <a:ext cx="1800000" cy="3957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są one dostępne na stronie internetowej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wspomniał o formularzu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485026"/>
              </p:ext>
            </p:extLst>
          </p:nvPr>
        </p:nvGraphicFramePr>
        <p:xfrm>
          <a:off x="5662008" y="2280178"/>
          <a:ext cx="2946912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233938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Wilanów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</a:t>
            </a:r>
            <a:r>
              <a:rPr lang="pl-PL" sz="3100" b="1" dirty="0" smtClean="0">
                <a:solidFill>
                  <a:schemeClr val="tx2"/>
                </a:solidFill>
              </a:rPr>
              <a:t>Obsługa przedstawionej sprawy (3)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818805"/>
              </p:ext>
            </p:extLst>
          </p:nvPr>
        </p:nvGraphicFramePr>
        <p:xfrm>
          <a:off x="684362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145046"/>
              </p:ext>
            </p:extLst>
          </p:nvPr>
        </p:nvGraphicFramePr>
        <p:xfrm>
          <a:off x="5356778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599967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199544"/>
              </p:ext>
            </p:extLst>
          </p:nvPr>
        </p:nvGraphicFramePr>
        <p:xfrm>
          <a:off x="36290" y="2422130"/>
          <a:ext cx="1800000" cy="471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kartami informacyjnymi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aktami prawnymi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233828"/>
              </p:ext>
            </p:extLst>
          </p:nvPr>
        </p:nvGraphicFramePr>
        <p:xfrm>
          <a:off x="4572794" y="2422130"/>
          <a:ext cx="1800000" cy="3207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315733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Wilanów</a:t>
            </a:r>
            <a:br>
              <a:rPr lang="pl-PL" sz="39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Sprawy, o których urzędnik poinformował sam (</a:t>
            </a:r>
            <a:r>
              <a:rPr lang="pl-PL" sz="1200" b="1" u="sng" dirty="0" smtClean="0"/>
              <a:t>bez dopytywania</a:t>
            </a:r>
            <a:r>
              <a:rPr lang="pl-PL" sz="1200" b="1" dirty="0" smtClean="0"/>
              <a:t>)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076029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ole tekstowe 17"/>
          <p:cNvSpPr txBox="1"/>
          <p:nvPr/>
        </p:nvSpPr>
        <p:spPr>
          <a:xfrm>
            <a:off x="3150493" y="6383283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886623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221430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Wilanów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tx2"/>
                </a:solidFill>
              </a:rPr>
              <a:t>sprawy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385320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932385"/>
              </p:ext>
            </p:extLst>
          </p:nvPr>
        </p:nvGraphicFramePr>
        <p:xfrm>
          <a:off x="180306" y="2422130"/>
          <a:ext cx="1800000" cy="40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sumy tylko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297460"/>
              </p:ext>
            </p:extLst>
          </p:nvPr>
        </p:nvGraphicFramePr>
        <p:xfrm>
          <a:off x="493283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171634"/>
              </p:ext>
            </p:extLst>
          </p:nvPr>
        </p:nvGraphicFramePr>
        <p:xfrm>
          <a:off x="4212754" y="2422130"/>
          <a:ext cx="1800000" cy="316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</a:t>
            </a:r>
            <a:r>
              <a:rPr lang="pl-PL" u="sng" dirty="0" smtClean="0"/>
              <a:t>po dopytaniu</a:t>
            </a:r>
            <a:r>
              <a:rPr lang="pl-PL" dirty="0" smtClean="0"/>
              <a:t> urzędnik</a:t>
            </a:r>
            <a:r>
              <a:rPr lang="pl-PL" dirty="0"/>
              <a:t>...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W jaki sposób urzędnik </a:t>
            </a:r>
            <a:r>
              <a:rPr lang="pl-PL" sz="1200" b="1" u="sng" dirty="0" smtClean="0"/>
              <a:t>spontanicznie</a:t>
            </a:r>
            <a:r>
              <a:rPr lang="pl-PL" sz="1200" b="1" dirty="0" smtClean="0"/>
              <a:t>, </a:t>
            </a:r>
            <a:r>
              <a:rPr lang="pl-PL" sz="1200" b="1" dirty="0"/>
              <a:t>bez Twojego </a:t>
            </a:r>
            <a:r>
              <a:rPr lang="pl-PL" sz="1200" b="1" dirty="0" smtClean="0"/>
              <a:t>dopytywania </a:t>
            </a:r>
            <a:r>
              <a:rPr lang="pl-PL" sz="1200" b="1" dirty="0"/>
              <a:t>poinformował Cię o opłatach/braku opłat, </a:t>
            </a:r>
            <a:r>
              <a:rPr lang="pl-PL" sz="1200" b="1" dirty="0" smtClean="0"/>
              <a:t>jakie </a:t>
            </a:r>
            <a:r>
              <a:rPr lang="pl-PL" sz="1200" b="1" dirty="0"/>
              <a:t>są wymagane przy załatwianiu przedstawionej przez Ciebie sprawy? </a:t>
            </a:r>
          </a:p>
        </p:txBody>
      </p:sp>
      <p:sp>
        <p:nvSpPr>
          <p:cNvPr id="16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  <p:sp>
        <p:nvSpPr>
          <p:cNvPr id="21" name="pole tekstowe 17"/>
          <p:cNvSpPr txBox="1"/>
          <p:nvPr/>
        </p:nvSpPr>
        <p:spPr>
          <a:xfrm>
            <a:off x="3150493" y="6383283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940736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Prostokąt 2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Wilanów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tx2"/>
                </a:solidFill>
              </a:rPr>
              <a:t>sprawy (3)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594855"/>
              </p:ext>
            </p:extLst>
          </p:nvPr>
        </p:nvGraphicFramePr>
        <p:xfrm>
          <a:off x="900866" y="2587562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52291"/>
              </p:ext>
            </p:extLst>
          </p:nvPr>
        </p:nvGraphicFramePr>
        <p:xfrm>
          <a:off x="108298" y="2514957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088241"/>
              </p:ext>
            </p:extLst>
          </p:nvPr>
        </p:nvGraphicFramePr>
        <p:xfrm>
          <a:off x="4932834" y="2587562"/>
          <a:ext cx="4320000" cy="3578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107362"/>
              </p:ext>
            </p:extLst>
          </p:nvPr>
        </p:nvGraphicFramePr>
        <p:xfrm>
          <a:off x="4140746" y="2514956"/>
          <a:ext cx="1800000" cy="3691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1306303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9271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9271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ale nieprawidłowo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sp>
        <p:nvSpPr>
          <p:cNvPr id="14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Wilanów</a:t>
            </a:r>
            <a:br>
              <a:rPr lang="pl-PL" sz="39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Urzędnik: Sposób załatwiania przedstawionej sprawy (4)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869351"/>
              </p:ext>
            </p:extLst>
          </p:nvPr>
        </p:nvGraphicFramePr>
        <p:xfrm>
          <a:off x="2916611" y="1722597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84928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41480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274116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599870"/>
              </p:ext>
            </p:extLst>
          </p:nvPr>
        </p:nvGraphicFramePr>
        <p:xfrm>
          <a:off x="108298" y="198963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zrozumiałeś(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aś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) jego /jej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2203809"/>
              </p:ext>
            </p:extLst>
          </p:nvPr>
        </p:nvGraphicFramePr>
        <p:xfrm>
          <a:off x="2938569" y="5164356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282782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Wilanów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(5)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604333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831181"/>
              </p:ext>
            </p:extLst>
          </p:nvPr>
        </p:nvGraphicFramePr>
        <p:xfrm>
          <a:off x="180546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108298" y="5557190"/>
            <a:ext cx="8568952" cy="774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7"/>
          <p:cNvSpPr txBox="1"/>
          <p:nvPr/>
        </p:nvSpPr>
        <p:spPr>
          <a:xfrm>
            <a:off x="3150493" y="6346678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900" b="1" dirty="0" smtClean="0"/>
              <a:t>Urząd Dzielnicy Wilanów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(6)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305869"/>
              </p:ext>
            </p:extLst>
          </p:nvPr>
        </p:nvGraphicFramePr>
        <p:xfrm>
          <a:off x="180546" y="2029050"/>
          <a:ext cx="2160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zadowolony 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725947"/>
              </p:ext>
            </p:extLst>
          </p:nvPr>
        </p:nvGraphicFramePr>
        <p:xfrm>
          <a:off x="2473450" y="2057876"/>
          <a:ext cx="5040000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206164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" name="pole tekstowe 6"/>
          <p:cNvSpPr txBox="1">
            <a:spLocks noChangeArrowheads="1"/>
          </p:cNvSpPr>
          <p:nvPr/>
        </p:nvSpPr>
        <p:spPr bwMode="auto">
          <a:xfrm>
            <a:off x="7732325" y="292573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3789834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458192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1" name="Łącznik prosty 15"/>
          <p:cNvCxnSpPr/>
          <p:nvPr/>
        </p:nvCxnSpPr>
        <p:spPr>
          <a:xfrm flipH="1">
            <a:off x="396330" y="278172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18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19"/>
          <p:cNvCxnSpPr/>
          <p:nvPr/>
        </p:nvCxnSpPr>
        <p:spPr>
          <a:xfrm flipH="1">
            <a:off x="396330" y="45099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prosty 19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6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Informacje o metodzie</a:t>
            </a:r>
            <a:endParaRPr lang="pl-PL" sz="3500" b="1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Ilościowo-jakościowa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24 września – 31 października 2014 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17 urzędów – 340 wizyt (20 wizyt na Urząd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)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 w 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6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3429000" y="1485900"/>
            <a:ext cx="49530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b="1" dirty="0">
                <a:solidFill>
                  <a:schemeClr val="bg1"/>
                </a:solidFill>
              </a:rPr>
              <a:t>ARC Rynek i Opinia Sp. z </a:t>
            </a:r>
            <a:r>
              <a:rPr lang="pl-PL" b="1" dirty="0" smtClean="0">
                <a:solidFill>
                  <a:schemeClr val="bg1"/>
                </a:solidFill>
              </a:rPr>
              <a:t>o.o</a:t>
            </a:r>
            <a:r>
              <a:rPr lang="pl-PL" b="1" dirty="0">
                <a:solidFill>
                  <a:schemeClr val="bg1"/>
                </a:solidFill>
              </a:rPr>
              <a:t>.</a:t>
            </a:r>
          </a:p>
          <a:p>
            <a:r>
              <a:rPr lang="pl-PL" b="1" dirty="0">
                <a:solidFill>
                  <a:schemeClr val="bg1"/>
                </a:solidFill>
              </a:rPr>
              <a:t>ul. Juliusza Słowackiego 12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01-627 </a:t>
            </a:r>
            <a:r>
              <a:rPr lang="pl-PL" b="1" dirty="0">
                <a:solidFill>
                  <a:schemeClr val="bg1"/>
                </a:solidFill>
              </a:rPr>
              <a:t>Warszawa</a:t>
            </a:r>
          </a:p>
          <a:p>
            <a:r>
              <a:rPr lang="pl-PL" b="1" dirty="0">
                <a:solidFill>
                  <a:schemeClr val="bg1"/>
                </a:solidFill>
              </a:rPr>
              <a:t>tel.: +48 022 584 85 </a:t>
            </a:r>
            <a:r>
              <a:rPr lang="pl-PL" b="1" dirty="0" smtClean="0">
                <a:solidFill>
                  <a:schemeClr val="bg1"/>
                </a:solidFill>
              </a:rPr>
              <a:t>00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fax.: +48 022 584 85 </a:t>
            </a:r>
            <a:r>
              <a:rPr lang="pl-PL" b="1" dirty="0" smtClean="0">
                <a:solidFill>
                  <a:schemeClr val="bg1"/>
                </a:solidFill>
              </a:rPr>
              <a:t>01</a:t>
            </a:r>
          </a:p>
          <a:p>
            <a:r>
              <a:rPr lang="pl-PL" b="1" dirty="0" smtClean="0">
                <a:solidFill>
                  <a:schemeClr val="bg1"/>
                </a:solidFill>
                <a:hlinkClick r:id="rId2"/>
              </a:rPr>
              <a:t>office@arc.com.pl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3363913" y="4437906"/>
            <a:ext cx="495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>
                <a:solidFill>
                  <a:schemeClr val="bg2"/>
                </a:solidFill>
              </a:rPr>
              <a:t>TO, CO ISTOTNE</a:t>
            </a:r>
          </a:p>
        </p:txBody>
      </p:sp>
      <p:pic>
        <p:nvPicPr>
          <p:cNvPr id="55300" name="Picture 10" descr="P:\STANDARDY\LOGOTYP\ARC-LOGO-KOLOR-150.png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914400" y="1524000"/>
            <a:ext cx="1993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570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Kryteria oceny</a:t>
            </a:r>
            <a:endParaRPr lang="pl-PL" sz="3500" b="1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OTOCZENIE: WYGLĄD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PRACY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ZACHOWANIE SIĘ WOBEC KLIENTA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OBSŁUGA PRZEDSTAWIONEJ SPRAWY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26269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047243"/>
              </p:ext>
            </p:extLst>
          </p:nvPr>
        </p:nvGraphicFramePr>
        <p:xfrm>
          <a:off x="767690" y="2202447"/>
          <a:ext cx="7610209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Urząd Dzielnicy Wilanów</a:t>
            </a:r>
            <a:br>
              <a:rPr lang="pl-PL" sz="35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(1)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469" y="3362366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chemeClr val="accent5"/>
                </a:solidFill>
              </a:rPr>
              <a:t>OTOCZENIE – WYGLĄD URZĘDU (1)</a:t>
            </a:r>
            <a:endParaRPr lang="en-GB" sz="1200" b="1" dirty="0">
              <a:solidFill>
                <a:schemeClr val="accent5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437115"/>
              </p:ext>
            </p:extLst>
          </p:nvPr>
        </p:nvGraphicFramePr>
        <p:xfrm>
          <a:off x="590653" y="3676396"/>
          <a:ext cx="7557812" cy="2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426" y="1721322"/>
            <a:ext cx="4026599" cy="457306"/>
          </a:xfrm>
          <a:prstGeom prst="rect">
            <a:avLst/>
          </a:prstGeom>
          <a:noFill/>
          <a:ln w="0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ŚREDNI CZAS OCZEKIWANIA NA OBSŁUGĘ PRZED PI/ WOM/ DELEGATURĄ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12609" y="1721322"/>
            <a:ext cx="3664586" cy="457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ŚREDNIA LICZBA OSÓB W KOLEJCE DO PI/ WOM/ DELEGATUR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Y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 BAiSO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469" y="146873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>
                <a:solidFill>
                  <a:schemeClr val="accent5"/>
                </a:solidFill>
              </a:rPr>
              <a:t>FUNKCJONOWANIE URZĘDU </a:t>
            </a:r>
            <a:endParaRPr lang="en-GB" sz="1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6831440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Urząd Dzielnicy Wilanów</a:t>
            </a:r>
            <a:br>
              <a:rPr lang="pl-PL" sz="35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(2)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23898"/>
              </p:ext>
            </p:extLst>
          </p:nvPr>
        </p:nvGraphicFramePr>
        <p:xfrm>
          <a:off x="614469" y="2422082"/>
          <a:ext cx="7557812" cy="43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Urząd Dzielnicy Wilanów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(3)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490406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465747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683</TotalTime>
  <Words>1745</Words>
  <Application>Microsoft Office PowerPoint</Application>
  <PresentationFormat>Niestandardowy</PresentationFormat>
  <Paragraphs>299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8" baseType="lpstr">
      <vt:lpstr>Arial</vt:lpstr>
      <vt:lpstr>Arial Bold</vt:lpstr>
      <vt:lpstr>Arial Light</vt:lpstr>
      <vt:lpstr>Calibri</vt:lpstr>
      <vt:lpstr>Symbol</vt:lpstr>
      <vt:lpstr>Tahoma</vt:lpstr>
      <vt:lpstr>Verdana</vt:lpstr>
      <vt:lpstr>ARC</vt:lpstr>
      <vt:lpstr>TAJEMNICZY KLIENT Urząd Dzielnicy Wilanów</vt:lpstr>
      <vt:lpstr>Spis treści</vt:lpstr>
      <vt:lpstr>Informacje o metodzie</vt:lpstr>
      <vt:lpstr>Wyniki badania</vt:lpstr>
      <vt:lpstr>Kryteria oceny</vt:lpstr>
      <vt:lpstr>Wyniki badania</vt:lpstr>
      <vt:lpstr>Urząd Dzielnicy Wilanów Otoczenie: Wygląd Urzędu (1)</vt:lpstr>
      <vt:lpstr>Urząd Dzielnicy Wilanów Otoczenie: Wygląd Urzędu (2)</vt:lpstr>
      <vt:lpstr>Urząd Dzielnicy Wilanów Otoczenie: Wygląd Urzędu (3)</vt:lpstr>
      <vt:lpstr>Urząd Dzielnicy Wilanów Otoczenie: Wygląd Urzędu (4)</vt:lpstr>
      <vt:lpstr>Urząd Dzielnicy Wilanów Otoczenie: Wygląd Urzędu (5)</vt:lpstr>
      <vt:lpstr>Urząd Dzielnicy Wilanów Otoczenie: Wygląd Urzędu (6)</vt:lpstr>
      <vt:lpstr>Urząd Dzielnicy Wilanów Otoczenie: Wygląd Urzędu (7)</vt:lpstr>
      <vt:lpstr>Wyniki badania</vt:lpstr>
      <vt:lpstr>Urząd Dzielnicy Wilanów Wygląd zewnętrzny urzędnika i jego stanowisko pracy</vt:lpstr>
      <vt:lpstr>Wyniki badania</vt:lpstr>
      <vt:lpstr>Urząd Dzielnicy Wilanów Zachowanie urzędnika wobec interesanta (1)</vt:lpstr>
      <vt:lpstr>Urząd Dzielnicy Wilanów Zachowanie urzędnika wobec interesanta (2)</vt:lpstr>
      <vt:lpstr>Wyniki badania</vt:lpstr>
      <vt:lpstr>Urząd Dzielnicy Wilanów Urzędnik: Obsługa przedstawionej sprawy (1)</vt:lpstr>
      <vt:lpstr>Urząd Dzielnicy Wilanów Urzędnik: Obsługa przedstawionej sprawy (2)</vt:lpstr>
      <vt:lpstr>Urząd Dzielnicy Wilanów Urzędnik: Obsługa przedstawionej sprawy (3)</vt:lpstr>
      <vt:lpstr>Wyniki badania</vt:lpstr>
      <vt:lpstr>Urząd Dzielnicy Wilanów Urzędnik: Sposób załatwienia przedstawionej sprawy (1)</vt:lpstr>
      <vt:lpstr>Urząd Dzielnicy Wilanów Urzędnik: Sposób załatwienia przedstawionej sprawy (2)</vt:lpstr>
      <vt:lpstr>Urząd Dzielnicy Wilanów Urzędnik: Sposób załatwienia przedstawionej sprawy (3)</vt:lpstr>
      <vt:lpstr>Urząd Dzielnicy Wilanów Urzędnik: Sposób załatwiania przedstawionej sprawy (4)</vt:lpstr>
      <vt:lpstr>Urząd Dzielnicy Wilanów Urzędnik: Sposób załatwienia przedstawionej sprawy (5)</vt:lpstr>
      <vt:lpstr>Urząd Dzielnicy Wilanów Urzędnik: Sposób załatwienia przedstawionej sprawy (6)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Natalia Jońca</cp:lastModifiedBy>
  <cp:revision>151</cp:revision>
  <dcterms:created xsi:type="dcterms:W3CDTF">2013-09-17T08:07:59Z</dcterms:created>
  <dcterms:modified xsi:type="dcterms:W3CDTF">2014-12-04T10:22:35Z</dcterms:modified>
</cp:coreProperties>
</file>