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8" r:id="rId3"/>
    <p:sldId id="319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20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-936" y="-112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Relationship Id="rId2" Type="http://schemas.openxmlformats.org/officeDocument/2006/relationships/chartUserShapes" Target="../drawings/drawing3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2.25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2.619047619047619</c:v>
                </c:pt>
                <c:pt idx="2" formatCode="0.0">
                  <c:v>0.714285714285714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2.6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6286920"/>
        <c:axId val="-2116283896"/>
      </c:barChart>
      <c:catAx>
        <c:axId val="-21162869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2116283896"/>
        <c:crosses val="autoZero"/>
        <c:auto val="1"/>
        <c:lblAlgn val="ctr"/>
        <c:lblOffset val="100"/>
        <c:noMultiLvlLbl val="0"/>
      </c:catAx>
      <c:valAx>
        <c:axId val="-2116283896"/>
        <c:scaling>
          <c:orientation val="minMax"/>
          <c:max val="15.0"/>
          <c:min val="0.0"/>
        </c:scaling>
        <c:delete val="1"/>
        <c:axPos val="l"/>
        <c:numFmt formatCode="0.0" sourceLinked="1"/>
        <c:majorTickMark val="out"/>
        <c:minorTickMark val="none"/>
        <c:tickLblPos val="none"/>
        <c:crossAx val="-2116286920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6973624"/>
        <c:axId val="-2116977192"/>
      </c:barChart>
      <c:catAx>
        <c:axId val="-2116973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977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97719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97362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7019208"/>
        <c:axId val="-2117022152"/>
      </c:barChart>
      <c:catAx>
        <c:axId val="-211701920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7022152"/>
        <c:crosses val="autoZero"/>
        <c:auto val="1"/>
        <c:lblAlgn val="ctr"/>
        <c:lblOffset val="100"/>
        <c:noMultiLvlLbl val="0"/>
      </c:catAx>
      <c:valAx>
        <c:axId val="-2117022152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70192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Nie są dostępne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0.85</c:v>
                </c:pt>
                <c:pt idx="1">
                  <c:v>0.0</c:v>
                </c:pt>
                <c:pt idx="2">
                  <c:v>0.1</c:v>
                </c:pt>
                <c:pt idx="3">
                  <c:v>0.05</c:v>
                </c:pt>
                <c:pt idx="4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Nie są dostępne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1.0</c:v>
                </c:pt>
                <c:pt idx="1">
                  <c:v>0.05</c:v>
                </c:pt>
                <c:pt idx="2">
                  <c:v>0.1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Nie są dostępne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0.65</c:v>
                </c:pt>
                <c:pt idx="1">
                  <c:v>0.05</c:v>
                </c:pt>
                <c:pt idx="2">
                  <c:v>0.0</c:v>
                </c:pt>
                <c:pt idx="3">
                  <c:v>0.0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42259832"/>
        <c:axId val="-2142258424"/>
      </c:barChart>
      <c:catAx>
        <c:axId val="-21422598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42258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2258424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22598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8925318761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19"/>
                <c:pt idx="0">
                  <c:v>1.0</c:v>
                </c:pt>
                <c:pt idx="1">
                  <c:v>0.8</c:v>
                </c:pt>
                <c:pt idx="2">
                  <c:v>0.55</c:v>
                </c:pt>
                <c:pt idx="4">
                  <c:v>1.0</c:v>
                </c:pt>
                <c:pt idx="5">
                  <c:v>0.9</c:v>
                </c:pt>
                <c:pt idx="6">
                  <c:v>0.9</c:v>
                </c:pt>
                <c:pt idx="8">
                  <c:v>0.8</c:v>
                </c:pt>
                <c:pt idx="9">
                  <c:v>1.0</c:v>
                </c:pt>
                <c:pt idx="10">
                  <c:v>0.85</c:v>
                </c:pt>
                <c:pt idx="12">
                  <c:v>1.0</c:v>
                </c:pt>
                <c:pt idx="13">
                  <c:v>0.85</c:v>
                </c:pt>
                <c:pt idx="14">
                  <c:v>0.85</c:v>
                </c:pt>
                <c:pt idx="16">
                  <c:v>0.25</c:v>
                </c:pt>
                <c:pt idx="17">
                  <c:v>0.15</c:v>
                </c:pt>
                <c:pt idx="18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Sheet1!$C$2:$C$30</c:f>
              <c:numCache>
                <c:formatCode>0%</c:formatCode>
                <c:ptCount val="19"/>
                <c:pt idx="1">
                  <c:v>0.2</c:v>
                </c:pt>
                <c:pt idx="2">
                  <c:v>0.45</c:v>
                </c:pt>
                <c:pt idx="5">
                  <c:v>0.1</c:v>
                </c:pt>
                <c:pt idx="6">
                  <c:v>0.1</c:v>
                </c:pt>
                <c:pt idx="8">
                  <c:v>0.2</c:v>
                </c:pt>
                <c:pt idx="10">
                  <c:v>0.15</c:v>
                </c:pt>
                <c:pt idx="13">
                  <c:v>0.05</c:v>
                </c:pt>
                <c:pt idx="14">
                  <c:v>0.1</c:v>
                </c:pt>
                <c:pt idx="16">
                  <c:v>0.75</c:v>
                </c:pt>
                <c:pt idx="17">
                  <c:v>0.85</c:v>
                </c:pt>
                <c:pt idx="18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19"/>
                <c:pt idx="13" formatCode="0%">
                  <c:v>0.1</c:v>
                </c:pt>
                <c:pt idx="14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42448424"/>
        <c:axId val="-2142445304"/>
      </c:barChart>
      <c:catAx>
        <c:axId val="-21424484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42445304"/>
        <c:crosses val="autoZero"/>
        <c:auto val="1"/>
        <c:lblAlgn val="ctr"/>
        <c:lblOffset val="100"/>
        <c:noMultiLvlLbl val="0"/>
      </c:catAx>
      <c:valAx>
        <c:axId val="-214244530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244842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36247723132969"/>
          <c:w val="0.862781954887218"/>
          <c:h val="0.0655737704918033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1.0</c:v>
                </c:pt>
                <c:pt idx="1">
                  <c:v>0.952380952380952</c:v>
                </c:pt>
                <c:pt idx="2">
                  <c:v>0.9</c:v>
                </c:pt>
                <c:pt idx="4">
                  <c:v>1.0</c:v>
                </c:pt>
                <c:pt idx="5">
                  <c:v>0.904761904761905</c:v>
                </c:pt>
                <c:pt idx="6">
                  <c:v>0.7</c:v>
                </c:pt>
                <c:pt idx="8">
                  <c:v>0.05</c:v>
                </c:pt>
                <c:pt idx="9">
                  <c:v>0.0476190476190476</c:v>
                </c:pt>
                <c:pt idx="12">
                  <c:v>1.0</c:v>
                </c:pt>
                <c:pt idx="13">
                  <c:v>0.952380952380952</c:v>
                </c:pt>
                <c:pt idx="14">
                  <c:v>0.85</c:v>
                </c:pt>
                <c:pt idx="16">
                  <c:v>0.45</c:v>
                </c:pt>
                <c:pt idx="17">
                  <c:v>0.80952380952381</c:v>
                </c:pt>
                <c:pt idx="18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1">
                  <c:v>0.0476190476190476</c:v>
                </c:pt>
                <c:pt idx="2">
                  <c:v>0.05</c:v>
                </c:pt>
                <c:pt idx="5">
                  <c:v>0.0476190476190476</c:v>
                </c:pt>
                <c:pt idx="6">
                  <c:v>0.15</c:v>
                </c:pt>
                <c:pt idx="8">
                  <c:v>0.95</c:v>
                </c:pt>
                <c:pt idx="9">
                  <c:v>0.904761904761905</c:v>
                </c:pt>
                <c:pt idx="10">
                  <c:v>0.9</c:v>
                </c:pt>
                <c:pt idx="14">
                  <c:v>0.05</c:v>
                </c:pt>
                <c:pt idx="16">
                  <c:v>0.55</c:v>
                </c:pt>
                <c:pt idx="17">
                  <c:v>0.142857142857143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2" formatCode="0%">
                  <c:v>0.05</c:v>
                </c:pt>
                <c:pt idx="5" formatCode="0%">
                  <c:v>0.0476190476190476</c:v>
                </c:pt>
                <c:pt idx="6" formatCode="0%">
                  <c:v>0.15</c:v>
                </c:pt>
                <c:pt idx="9" formatCode="0%">
                  <c:v>0.0476190476190476</c:v>
                </c:pt>
                <c:pt idx="10" formatCode="0%">
                  <c:v>0.1</c:v>
                </c:pt>
                <c:pt idx="13" formatCode="0%">
                  <c:v>0.0476190476190476</c:v>
                </c:pt>
                <c:pt idx="14" formatCode="0%">
                  <c:v>0.1</c:v>
                </c:pt>
                <c:pt idx="17" formatCode="0%">
                  <c:v>0.0476190476190476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42574376"/>
        <c:axId val="-2142582280"/>
      </c:barChart>
      <c:catAx>
        <c:axId val="-21425743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42582280"/>
        <c:crosses val="autoZero"/>
        <c:auto val="1"/>
        <c:lblAlgn val="ctr"/>
        <c:lblOffset val="100"/>
        <c:noMultiLvlLbl val="0"/>
      </c:catAx>
      <c:valAx>
        <c:axId val="-214258228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257437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43825760009479"/>
          <c:y val="0.94209541062802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606060606060606"/>
          <c:w val="1.0"/>
          <c:h val="0.569696969696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(N=17)</c:v>
                </c:pt>
                <c:pt idx="2">
                  <c:v>2012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0.78</c:v>
                </c:pt>
                <c:pt idx="1">
                  <c:v>1.0</c:v>
                </c:pt>
                <c:pt idx="2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736257498725841"/>
                  <c:y val="-0.369475623598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(N=17)</c:v>
                </c:pt>
                <c:pt idx="2">
                  <c:v>2012 (N=17)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(N=17)</c:v>
                </c:pt>
                <c:pt idx="2">
                  <c:v>2012 (N=17)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 formatCode="0%">
                  <c:v>0.22</c:v>
                </c:pt>
                <c:pt idx="2" formatCode="0%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42707688"/>
        <c:axId val="-2142720520"/>
      </c:barChart>
      <c:catAx>
        <c:axId val="-21427076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42720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272052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2707688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0.00658978583196046"/>
          <c:y val="0.581818181818182"/>
          <c:w val="0.976935749588139"/>
          <c:h val="0.290909090909091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42820232"/>
        <c:axId val="-2142827224"/>
      </c:barChart>
      <c:catAx>
        <c:axId val="-21428202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42827224"/>
        <c:crosses val="autoZero"/>
        <c:auto val="1"/>
        <c:lblAlgn val="ctr"/>
        <c:lblOffset val="100"/>
        <c:noMultiLvlLbl val="0"/>
      </c:catAx>
      <c:valAx>
        <c:axId val="-2142827224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428202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0.85</c:v>
                </c:pt>
                <c:pt idx="1">
                  <c:v>0.95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layout>
                <c:manualLayout>
                  <c:x val="-0.00956034363138491"/>
                  <c:y val="0.01351411010965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42880488"/>
        <c:axId val="-2142877112"/>
      </c:barChart>
      <c:catAx>
        <c:axId val="-2142880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42877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287711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2880488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0125761639538334"/>
          <c:y val="0.745157935889491"/>
          <c:w val="0.844523032923103"/>
          <c:h val="0.23531051283619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657254216804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42940328"/>
        <c:axId val="-2142936792"/>
      </c:barChart>
      <c:catAx>
        <c:axId val="-2142940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42936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29367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142940328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"/>
          <c:y val="0.687590431540255"/>
          <c:w val="1.0"/>
          <c:h val="0.271878293785866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</c:v>
                </c:pt>
                <c:pt idx="1">
                  <c:v>0.2</c:v>
                </c:pt>
                <c:pt idx="2">
                  <c:v>0.0</c:v>
                </c:pt>
                <c:pt idx="3">
                  <c:v>0.1</c:v>
                </c:pt>
                <c:pt idx="4">
                  <c:v>0.15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0.809523809523809</c:v>
                </c:pt>
                <c:pt idx="1">
                  <c:v>0.142857142857143</c:v>
                </c:pt>
                <c:pt idx="2">
                  <c:v>0.0476190476190476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0.15</c:v>
                </c:pt>
                <c:pt idx="2">
                  <c:v>0.0</c:v>
                </c:pt>
                <c:pt idx="3">
                  <c:v>0.0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43023816"/>
        <c:axId val="-2143020344"/>
      </c:barChart>
      <c:catAx>
        <c:axId val="-2143023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43020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302034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30238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0.65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6234648"/>
        <c:axId val="-2116231208"/>
      </c:barChart>
      <c:catAx>
        <c:axId val="-2116234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231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23120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2346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1.0</c:v>
                </c:pt>
                <c:pt idx="1">
                  <c:v>0.904761904761905</c:v>
                </c:pt>
                <c:pt idx="2">
                  <c:v>0.95</c:v>
                </c:pt>
                <c:pt idx="4">
                  <c:v>0.95</c:v>
                </c:pt>
                <c:pt idx="5">
                  <c:v>0.952380952380952</c:v>
                </c:pt>
                <c:pt idx="6">
                  <c:v>1.0</c:v>
                </c:pt>
                <c:pt idx="9">
                  <c:v>0.0476190476190476</c:v>
                </c:pt>
                <c:pt idx="10">
                  <c:v>0.1</c:v>
                </c:pt>
                <c:pt idx="17">
                  <c:v>0.0476190476190476</c:v>
                </c:pt>
                <c:pt idx="18">
                  <c:v>0.05</c:v>
                </c:pt>
                <c:pt idx="20">
                  <c:v>1.0</c:v>
                </c:pt>
                <c:pt idx="21">
                  <c:v>1.0</c:v>
                </c:pt>
                <c:pt idx="2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1">
                  <c:v>0.0952380952380952</c:v>
                </c:pt>
                <c:pt idx="2">
                  <c:v>0.05</c:v>
                </c:pt>
                <c:pt idx="4">
                  <c:v>0.05</c:v>
                </c:pt>
                <c:pt idx="5">
                  <c:v>0.0476190476190476</c:v>
                </c:pt>
                <c:pt idx="8">
                  <c:v>1.0</c:v>
                </c:pt>
                <c:pt idx="9">
                  <c:v>0.952380952380952</c:v>
                </c:pt>
                <c:pt idx="10">
                  <c:v>0.9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6">
                  <c:v>1.0</c:v>
                </c:pt>
                <c:pt idx="17">
                  <c:v>0.952380952380952</c:v>
                </c:pt>
                <c:pt idx="18">
                  <c:v>0.95</c:v>
                </c:pt>
                <c:pt idx="2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43081560"/>
        <c:axId val="-2143078504"/>
      </c:barChart>
      <c:catAx>
        <c:axId val="-21430815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43078504"/>
        <c:crosses val="autoZero"/>
        <c:auto val="1"/>
        <c:lblAlgn val="ctr"/>
        <c:lblOffset val="100"/>
        <c:noMultiLvlLbl val="0"/>
      </c:catAx>
      <c:valAx>
        <c:axId val="-214307850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30815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62546296296296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4654823428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0.6</c:v>
                </c:pt>
                <c:pt idx="1">
                  <c:v>0.619047619047619</c:v>
                </c:pt>
                <c:pt idx="2">
                  <c:v>0.65</c:v>
                </c:pt>
                <c:pt idx="4">
                  <c:v>1.0</c:v>
                </c:pt>
                <c:pt idx="5">
                  <c:v>1.0</c:v>
                </c:pt>
                <c:pt idx="6">
                  <c:v>0.9</c:v>
                </c:pt>
                <c:pt idx="8">
                  <c:v>0.05</c:v>
                </c:pt>
                <c:pt idx="9">
                  <c:v>0.0476190476190476</c:v>
                </c:pt>
                <c:pt idx="10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0.4</c:v>
                </c:pt>
                <c:pt idx="1">
                  <c:v>0.380952380952381</c:v>
                </c:pt>
                <c:pt idx="2">
                  <c:v>0.35</c:v>
                </c:pt>
                <c:pt idx="6">
                  <c:v>0.1</c:v>
                </c:pt>
                <c:pt idx="8">
                  <c:v>0.95</c:v>
                </c:pt>
                <c:pt idx="9">
                  <c:v>0.952380952380952</c:v>
                </c:pt>
                <c:pt idx="10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43189976"/>
        <c:axId val="-2143186936"/>
      </c:barChart>
      <c:catAx>
        <c:axId val="-21431899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43186936"/>
        <c:crosses val="autoZero"/>
        <c:auto val="1"/>
        <c:lblAlgn val="ctr"/>
        <c:lblOffset val="100"/>
        <c:noMultiLvlLbl val="0"/>
      </c:catAx>
      <c:valAx>
        <c:axId val="-214318693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318997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86214233682315"/>
          <c:y val="0.924428509905254"/>
          <c:w val="0.847735262287025"/>
          <c:h val="0.064972512165224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</c:v>
                </c:pt>
                <c:pt idx="1">
                  <c:v>0.15</c:v>
                </c:pt>
                <c:pt idx="2">
                  <c:v>0.0</c:v>
                </c:pt>
                <c:pt idx="3">
                  <c:v>0.0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0.666666666666667</c:v>
                </c:pt>
                <c:pt idx="1">
                  <c:v>0.142857142857143</c:v>
                </c:pt>
                <c:pt idx="2">
                  <c:v>0.0</c:v>
                </c:pt>
                <c:pt idx="3">
                  <c:v>0.190476190476191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0.65</c:v>
                </c:pt>
                <c:pt idx="1">
                  <c:v>0.15</c:v>
                </c:pt>
                <c:pt idx="2">
                  <c:v>0.1</c:v>
                </c:pt>
                <c:pt idx="3">
                  <c:v>0.1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9437976"/>
        <c:axId val="-2128675960"/>
      </c:barChart>
      <c:catAx>
        <c:axId val="-2129437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8675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67596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94379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7197608886862"/>
          <c:y val="0.0594227504244484"/>
          <c:w val="0.586921156790566"/>
          <c:h val="0.7979626485568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1">
                  <c:v>0.0476190476190476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0.65</c:v>
                </c:pt>
                <c:pt idx="1">
                  <c:v>0.571428571428572</c:v>
                </c:pt>
                <c:pt idx="2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0.0104052250963484"/>
                  <c:y val="-0.01713439183892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356447635566439"/>
                  <c:y val="-0.02069984806151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0.35</c:v>
                </c:pt>
                <c:pt idx="1">
                  <c:v>0.380952380952381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29299064"/>
        <c:axId val="-2129439240"/>
      </c:barChart>
      <c:catAx>
        <c:axId val="-2129299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9439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94392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2129299064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8962104"/>
        <c:axId val="-2129125576"/>
      </c:barChart>
      <c:catAx>
        <c:axId val="-21289621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29125576"/>
        <c:crosses val="autoZero"/>
        <c:auto val="1"/>
        <c:lblAlgn val="ctr"/>
        <c:lblOffset val="100"/>
        <c:noMultiLvlLbl val="0"/>
      </c:catAx>
      <c:valAx>
        <c:axId val="-2129125576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89621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9488808"/>
        <c:axId val="-2129028808"/>
      </c:barChart>
      <c:catAx>
        <c:axId val="-212948880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29028808"/>
        <c:crosses val="autoZero"/>
        <c:auto val="1"/>
        <c:lblAlgn val="ctr"/>
        <c:lblOffset val="100"/>
        <c:noMultiLvlLbl val="0"/>
      </c:catAx>
      <c:valAx>
        <c:axId val="-2129028808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94888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0.75</c:v>
                </c:pt>
                <c:pt idx="1">
                  <c:v>0.0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8652216"/>
        <c:axId val="-2128658296"/>
      </c:barChart>
      <c:catAx>
        <c:axId val="-2128652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8658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65829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86522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0.05</c:v>
                </c:pt>
                <c:pt idx="3">
                  <c:v>0.75</c:v>
                </c:pt>
                <c:pt idx="4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0.190476190476191</c:v>
                </c:pt>
                <c:pt idx="1">
                  <c:v>0.0952380952380952</c:v>
                </c:pt>
                <c:pt idx="2">
                  <c:v>0.0</c:v>
                </c:pt>
                <c:pt idx="3">
                  <c:v>0.666666666666667</c:v>
                </c:pt>
                <c:pt idx="4">
                  <c:v>0.0476190476190476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0.05</c:v>
                </c:pt>
                <c:pt idx="3">
                  <c:v>0.65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8742808"/>
        <c:axId val="-2128739432"/>
      </c:barChart>
      <c:catAx>
        <c:axId val="-2128742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8739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7394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87428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047559096"/>
        <c:axId val="2047497064"/>
      </c:barChart>
      <c:catAx>
        <c:axId val="204755909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047497064"/>
        <c:crosses val="autoZero"/>
        <c:auto val="1"/>
        <c:lblAlgn val="ctr"/>
        <c:lblOffset val="100"/>
        <c:noMultiLvlLbl val="0"/>
      </c:catAx>
      <c:valAx>
        <c:axId val="2047497064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20475590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0.65</c:v>
                </c:pt>
                <c:pt idx="2">
                  <c:v>0.55</c:v>
                </c:pt>
                <c:pt idx="3">
                  <c:v>0.5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0.55</c:v>
                </c:pt>
                <c:pt idx="2">
                  <c:v>0.75</c:v>
                </c:pt>
                <c:pt idx="3">
                  <c:v>0.65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0.55</c:v>
                </c:pt>
                <c:pt idx="2">
                  <c:v>0.6</c:v>
                </c:pt>
                <c:pt idx="3">
                  <c:v>0.45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8182328"/>
        <c:axId val="-2118363992"/>
      </c:barChart>
      <c:catAx>
        <c:axId val="-2118182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8363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8363992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81823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6182200"/>
        <c:axId val="-2116179160"/>
      </c:barChart>
      <c:catAx>
        <c:axId val="-211618220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6179160"/>
        <c:crosses val="autoZero"/>
        <c:auto val="1"/>
        <c:lblAlgn val="ctr"/>
        <c:lblOffset val="100"/>
        <c:noMultiLvlLbl val="0"/>
      </c:catAx>
      <c:valAx>
        <c:axId val="-2116179160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61822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113977752"/>
        <c:axId val="-2129929864"/>
      </c:barChart>
      <c:catAx>
        <c:axId val="211397775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29929864"/>
        <c:crosses val="autoZero"/>
        <c:auto val="1"/>
        <c:lblAlgn val="ctr"/>
        <c:lblOffset val="100"/>
        <c:noMultiLvlLbl val="0"/>
      </c:catAx>
      <c:valAx>
        <c:axId val="-2129929864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2113977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30188536"/>
        <c:axId val="-2117337432"/>
      </c:barChart>
      <c:catAx>
        <c:axId val="-213018853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17337432"/>
        <c:crosses val="autoZero"/>
        <c:auto val="1"/>
        <c:lblAlgn val="ctr"/>
        <c:lblOffset val="100"/>
        <c:noMultiLvlLbl val="0"/>
      </c:catAx>
      <c:valAx>
        <c:axId val="-2117337432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301885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0.25</c:v>
                </c:pt>
                <c:pt idx="2">
                  <c:v>0.05</c:v>
                </c:pt>
                <c:pt idx="3">
                  <c:v>0.15</c:v>
                </c:pt>
                <c:pt idx="4">
                  <c:v>0.25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0.523809523809524</c:v>
                </c:pt>
                <c:pt idx="1">
                  <c:v>0.190476190476191</c:v>
                </c:pt>
                <c:pt idx="2">
                  <c:v>0.0952380952380952</c:v>
                </c:pt>
                <c:pt idx="3">
                  <c:v>0.0</c:v>
                </c:pt>
                <c:pt idx="4">
                  <c:v>0.190476190476191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</c:v>
                </c:pt>
                <c:pt idx="1">
                  <c:v>0.35</c:v>
                </c:pt>
                <c:pt idx="2">
                  <c:v>0.0</c:v>
                </c:pt>
                <c:pt idx="3">
                  <c:v>0.0</c:v>
                </c:pt>
                <c:pt idx="4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9700104"/>
        <c:axId val="-2129717384"/>
      </c:barChart>
      <c:catAx>
        <c:axId val="-2129700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9717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971738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97001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0414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0.1</c:v>
                </c:pt>
                <c:pt idx="2">
                  <c:v>0.0</c:v>
                </c:pt>
                <c:pt idx="3">
                  <c:v>0.4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0.941176470588235</c:v>
                </c:pt>
                <c:pt idx="1">
                  <c:v>0.0</c:v>
                </c:pt>
                <c:pt idx="2">
                  <c:v>0.0588235294117647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0.33</c:v>
                </c:pt>
                <c:pt idx="1">
                  <c:v>0.44</c:v>
                </c:pt>
                <c:pt idx="2">
                  <c:v>0.22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53613544"/>
        <c:axId val="2053622184"/>
      </c:barChart>
      <c:catAx>
        <c:axId val="2053613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53622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5362218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536135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118154936"/>
        <c:axId val="2118745752"/>
      </c:barChart>
      <c:catAx>
        <c:axId val="211815493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118745752"/>
        <c:crosses val="autoZero"/>
        <c:auto val="1"/>
        <c:lblAlgn val="ctr"/>
        <c:lblOffset val="100"/>
        <c:noMultiLvlLbl val="0"/>
      </c:catAx>
      <c:valAx>
        <c:axId val="2118745752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21181549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0.45</c:v>
                </c:pt>
                <c:pt idx="1">
                  <c:v>0.0</c:v>
                </c:pt>
                <c:pt idx="2">
                  <c:v>0.55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0.2</c:v>
                </c:pt>
                <c:pt idx="1">
                  <c:v>0.1</c:v>
                </c:pt>
                <c:pt idx="2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0.3</c:v>
                </c:pt>
                <c:pt idx="1">
                  <c:v>0.1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18950136"/>
        <c:axId val="2118324232"/>
      </c:barChart>
      <c:catAx>
        <c:axId val="2118950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8324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83242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89501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0.714285714285714</c:v>
                </c:pt>
                <c:pt idx="1">
                  <c:v>0.0</c:v>
                </c:pt>
                <c:pt idx="2">
                  <c:v>0.285714285714286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</c:v>
                </c:pt>
                <c:pt idx="1">
                  <c:v>0.0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18266824"/>
        <c:axId val="2118248280"/>
      </c:barChart>
      <c:catAx>
        <c:axId val="2118266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8248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824828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82668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0.5</c:v>
                </c:pt>
                <c:pt idx="1">
                  <c:v>0.761904761904762</c:v>
                </c:pt>
                <c:pt idx="2">
                  <c:v>0.45</c:v>
                </c:pt>
                <c:pt idx="4">
                  <c:v>0.35</c:v>
                </c:pt>
                <c:pt idx="5">
                  <c:v>0.571428571428572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0.5</c:v>
                </c:pt>
                <c:pt idx="1">
                  <c:v>0.238095238095238</c:v>
                </c:pt>
                <c:pt idx="2">
                  <c:v>0.55</c:v>
                </c:pt>
                <c:pt idx="4">
                  <c:v>0.45</c:v>
                </c:pt>
                <c:pt idx="5">
                  <c:v>0.428571428571429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40322360"/>
        <c:axId val="-2141101464"/>
      </c:barChart>
      <c:catAx>
        <c:axId val="-21403223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41101464"/>
        <c:crosses val="autoZero"/>
        <c:auto val="1"/>
        <c:lblAlgn val="ctr"/>
        <c:lblOffset val="100"/>
        <c:noMultiLvlLbl val="0"/>
      </c:catAx>
      <c:valAx>
        <c:axId val="-214110146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03223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21146007431334"/>
          <c:y val="0.341407884798732"/>
          <c:w val="0.507818712508522"/>
          <c:h val="0.20952973515099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8045641975308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0.0476190476190476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0.952380952380952</c:v>
                </c:pt>
                <c:pt idx="2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78873352"/>
        <c:axId val="2114002120"/>
      </c:barChart>
      <c:catAx>
        <c:axId val="20788733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114002120"/>
        <c:crosses val="autoZero"/>
        <c:auto val="1"/>
        <c:lblAlgn val="ctr"/>
        <c:lblOffset val="100"/>
        <c:noMultiLvlLbl val="0"/>
      </c:catAx>
      <c:valAx>
        <c:axId val="211400212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7887335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7137544"/>
        <c:axId val="-2117134568"/>
      </c:barChart>
      <c:catAx>
        <c:axId val="-211713754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17134568"/>
        <c:crosses val="autoZero"/>
        <c:auto val="1"/>
        <c:lblAlgn val="ctr"/>
        <c:lblOffset val="100"/>
        <c:noMultiLvlLbl val="0"/>
      </c:catAx>
      <c:valAx>
        <c:axId val="-2117134568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171375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korytarzu</c:v>
                </c:pt>
                <c:pt idx="3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0.45</c:v>
                </c:pt>
                <c:pt idx="1">
                  <c:v>0.1</c:v>
                </c:pt>
                <c:pt idx="2">
                  <c:v>0.45</c:v>
                </c:pt>
                <c:pt idx="3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korytarzu</c:v>
                </c:pt>
                <c:pt idx="3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1.0</c:v>
                </c:pt>
                <c:pt idx="1">
                  <c:v>0.05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korytarzu</c:v>
                </c:pt>
                <c:pt idx="3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0.95</c:v>
                </c:pt>
                <c:pt idx="1">
                  <c:v>0.2</c:v>
                </c:pt>
                <c:pt idx="2">
                  <c:v>0.0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6126360"/>
        <c:axId val="-2116122920"/>
      </c:barChart>
      <c:catAx>
        <c:axId val="-2116126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122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122920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1263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0.9</c:v>
                </c:pt>
                <c:pt idx="3">
                  <c:v>1.0</c:v>
                </c:pt>
                <c:pt idx="4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0.952380952380952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1.0</c:v>
                </c:pt>
                <c:pt idx="2">
                  <c:v>0.85</c:v>
                </c:pt>
                <c:pt idx="3">
                  <c:v>0.9</c:v>
                </c:pt>
                <c:pt idx="4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3967768"/>
        <c:axId val="2113947064"/>
      </c:barChart>
      <c:catAx>
        <c:axId val="-2123967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13947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3947064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39677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206611570247934"/>
          <c:w val="0.999237386813273"/>
          <c:h val="0.8904958677685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poświęcił Ci dużo uwagi/ czasu?</c:v>
                </c:pt>
                <c:pt idx="7">
                  <c:v>Czy urzędnik w czasie załatwiania sprawy udzielał informacji w sposób kompetentny?</c:v>
                </c:pt>
                <c:pt idx="12">
                  <c:v>Czy urzędnik w czasie załatwiania sprawy udzielał informacji w sposób zrozumiały?</c:v>
                </c:pt>
                <c:pt idx="16">
                  <c:v>Czy urzędnik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0.45</c:v>
                </c:pt>
                <c:pt idx="1">
                  <c:v>0.809523809523809</c:v>
                </c:pt>
                <c:pt idx="2">
                  <c:v>0.55</c:v>
                </c:pt>
                <c:pt idx="4">
                  <c:v>0.55</c:v>
                </c:pt>
                <c:pt idx="5">
                  <c:v>0.809523809523809</c:v>
                </c:pt>
                <c:pt idx="6">
                  <c:v>0.65</c:v>
                </c:pt>
                <c:pt idx="8">
                  <c:v>0.5</c:v>
                </c:pt>
                <c:pt idx="9">
                  <c:v>0.714285714285714</c:v>
                </c:pt>
                <c:pt idx="10">
                  <c:v>0.55</c:v>
                </c:pt>
                <c:pt idx="12">
                  <c:v>0.6</c:v>
                </c:pt>
                <c:pt idx="13">
                  <c:v>0.857142857142857</c:v>
                </c:pt>
                <c:pt idx="14">
                  <c:v>0.7</c:v>
                </c:pt>
                <c:pt idx="16">
                  <c:v>0.65</c:v>
                </c:pt>
                <c:pt idx="17">
                  <c:v>0.809523809523809</c:v>
                </c:pt>
                <c:pt idx="18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poświęcił Ci dużo uwagi/ czasu?</c:v>
                </c:pt>
                <c:pt idx="7">
                  <c:v>Czy urzędnik w czasie załatwiania sprawy udzielał informacji w sposób kompetentny?</c:v>
                </c:pt>
                <c:pt idx="12">
                  <c:v>Czy urzędnik w czasie załatwiania sprawy udzielał informacji w sposób zrozumiały?</c:v>
                </c:pt>
                <c:pt idx="16">
                  <c:v>Czy urzędnik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</c:v>
                </c:pt>
                <c:pt idx="1">
                  <c:v>0.19047619047619</c:v>
                </c:pt>
                <c:pt idx="2">
                  <c:v>0.4</c:v>
                </c:pt>
                <c:pt idx="4">
                  <c:v>0.35</c:v>
                </c:pt>
                <c:pt idx="5">
                  <c:v>0.19047619047619</c:v>
                </c:pt>
                <c:pt idx="6">
                  <c:v>0.35</c:v>
                </c:pt>
                <c:pt idx="8">
                  <c:v>0.35</c:v>
                </c:pt>
                <c:pt idx="9">
                  <c:v>0.238095238095238</c:v>
                </c:pt>
                <c:pt idx="10">
                  <c:v>0.35</c:v>
                </c:pt>
                <c:pt idx="12">
                  <c:v>0.4</c:v>
                </c:pt>
                <c:pt idx="13">
                  <c:v>0.142857142857143</c:v>
                </c:pt>
                <c:pt idx="14">
                  <c:v>0.3</c:v>
                </c:pt>
                <c:pt idx="16">
                  <c:v>0.25</c:v>
                </c:pt>
                <c:pt idx="17">
                  <c:v>0.19047619047619</c:v>
                </c:pt>
                <c:pt idx="18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poświęcił Ci dużo uwagi/ czasu?</c:v>
                </c:pt>
                <c:pt idx="7">
                  <c:v>Czy urzędnik w czasie załatwiania sprawy udzielał informacji w sposób kompetentny?</c:v>
                </c:pt>
                <c:pt idx="12">
                  <c:v>Czy urzędnik w czasie załatwiania sprawy udzielał informacji w sposób zrozumiały?</c:v>
                </c:pt>
                <c:pt idx="16">
                  <c:v>Czy urzędnik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0.15</c:v>
                </c:pt>
                <c:pt idx="2">
                  <c:v>0.05</c:v>
                </c:pt>
                <c:pt idx="4">
                  <c:v>0.05</c:v>
                </c:pt>
                <c:pt idx="8">
                  <c:v>0.1</c:v>
                </c:pt>
                <c:pt idx="9">
                  <c:v>0.0476190476190476</c:v>
                </c:pt>
                <c:pt idx="10">
                  <c:v>0.1</c:v>
                </c:pt>
                <c:pt idx="16">
                  <c:v>0.1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"/>
                  <c:y val="-0.02447020877366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"/>
                  <c:y val="0.002996111429846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poświęcił Ci dużo uwagi/ czasu?</c:v>
                </c:pt>
                <c:pt idx="7">
                  <c:v>Czy urzędnik w czasie załatwiania sprawy udzielał informacji w sposób kompetentny?</c:v>
                </c:pt>
                <c:pt idx="12">
                  <c:v>Czy urzędnik w czasie załatwiania sprawy udzielał informacji w sposób zrozumiały?</c:v>
                </c:pt>
                <c:pt idx="16">
                  <c:v>Czy urzędnik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0">
                  <c:v>0.1</c:v>
                </c:pt>
                <c:pt idx="4">
                  <c:v>0.05</c:v>
                </c:pt>
                <c:pt idx="8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-2122933720"/>
        <c:axId val="-2121924824"/>
      </c:barChart>
      <c:catAx>
        <c:axId val="-2122933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1924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924824"/>
        <c:scaling>
          <c:orientation val="minMax"/>
          <c:max val="1.0"/>
          <c:min val="0.0"/>
        </c:scaling>
        <c:delete val="1"/>
        <c:axPos val="b"/>
        <c:numFmt formatCode="0%" sourceLinked="1"/>
        <c:majorTickMark val="out"/>
        <c:minorTickMark val="none"/>
        <c:tickLblPos val="none"/>
        <c:crossAx val="-2122933720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0.0141093474426808"/>
          <c:y val="0.939850440292597"/>
          <c:w val="0.98589065255732"/>
          <c:h val="0.0601495597074034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36985337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6063784"/>
        <c:axId val="-2116060408"/>
      </c:barChart>
      <c:catAx>
        <c:axId val="-2116063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060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06040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06378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6755464"/>
        <c:axId val="-2116759032"/>
      </c:barChart>
      <c:catAx>
        <c:axId val="-21167554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759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7590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75546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6801448"/>
        <c:axId val="-2116804392"/>
      </c:barChart>
      <c:catAx>
        <c:axId val="-211680144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6804392"/>
        <c:crosses val="autoZero"/>
        <c:auto val="1"/>
        <c:lblAlgn val="ctr"/>
        <c:lblOffset val="100"/>
        <c:noMultiLvlLbl val="0"/>
      </c:catAx>
      <c:valAx>
        <c:axId val="-2116804392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6801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0.77</c:v>
                </c:pt>
                <c:pt idx="1">
                  <c:v>0.23</c:v>
                </c:pt>
                <c:pt idx="2">
                  <c:v>0.0</c:v>
                </c:pt>
                <c:pt idx="3">
                  <c:v>0.08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0.95</c:v>
                </c:pt>
                <c:pt idx="1">
                  <c:v>0.15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1.0</c:v>
                </c:pt>
                <c:pt idx="1">
                  <c:v>0.3</c:v>
                </c:pt>
                <c:pt idx="2">
                  <c:v>0.05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6858776"/>
        <c:axId val="-2116862264"/>
      </c:barChart>
      <c:catAx>
        <c:axId val="-2116858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862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862264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8587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36985337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6922888"/>
        <c:axId val="-2116926456"/>
      </c:barChart>
      <c:catAx>
        <c:axId val="-2116922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926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92645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922888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0.00668</cdr:x>
      <cdr:y>0.58947</cdr:y>
    </cdr:from>
    <cdr:to>
      <cdr:x>0.38046</cdr:x>
      <cdr:y>1</cdr:y>
    </cdr:to>
    <cdr:sp macro="" textlink="">
      <cdr:nvSpPr>
        <cdr:cNvPr id="2" name="pole tekstowe 17"/>
        <cdr:cNvSpPr txBox="1"/>
      </cdr:nvSpPr>
      <cdr:spPr>
        <a:xfrm xmlns:a="http://schemas.openxmlformats.org/drawingml/2006/main">
          <a:off x="50800" y="6477686"/>
          <a:ext cx="284460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 smtClean="0"/>
            <a:t>* W niektórych sytuacjach audytorzy byli obsługiwani przez dwóch urzędników.</a:t>
          </a:r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15.11.14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15.11.14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5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4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8.xml"/><Relationship Id="rId3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4" Type="http://schemas.openxmlformats.org/officeDocument/2006/relationships/chart" Target="../charts/chart32.xml"/><Relationship Id="rId5" Type="http://schemas.openxmlformats.org/officeDocument/2006/relationships/chart" Target="../charts/chart33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4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7.xml"/><Relationship Id="rId3" Type="http://schemas.openxmlformats.org/officeDocument/2006/relationships/chart" Target="../charts/char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9.xml"/><Relationship Id="rId3" Type="http://schemas.openxmlformats.org/officeDocument/2006/relationships/chart" Target="../charts/char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office@arc.com.pl" TargetMode="Externa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</a:t>
            </a:r>
            <a:r>
              <a:rPr lang="pl-PL" dirty="0" smtClean="0"/>
              <a:t>WŁOCHY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Listopad 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813473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Włochy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207365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Włochy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172404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020118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436467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Włochy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83387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Włochy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696604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4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5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60452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706854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79514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469966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03650"/>
              </p:ext>
            </p:extLst>
          </p:nvPr>
        </p:nvGraphicFramePr>
        <p:xfrm>
          <a:off x="4356770" y="2440202"/>
          <a:ext cx="1800000" cy="4085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4536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749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749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4536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przywitał, ale użył innych słów,</a:t>
                      </a:r>
                      <a:r>
                        <a:rPr lang="pl-PL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a powitanie nie było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noFill/>
                  </a:tcPr>
                </a:tc>
              </a:tr>
              <a:tr h="84536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998126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721412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243167"/>
              </p:ext>
            </p:extLst>
          </p:nvPr>
        </p:nvGraphicFramePr>
        <p:xfrm>
          <a:off x="5148658" y="2494734"/>
          <a:ext cx="4320000" cy="403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370507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6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209175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2979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01397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988618" y="585520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987564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95908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4103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2619"/>
              </p:ext>
            </p:extLst>
          </p:nvPr>
        </p:nvGraphicFramePr>
        <p:xfrm>
          <a:off x="396330" y="2349674"/>
          <a:ext cx="4525166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982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595491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483015"/>
              </p:ext>
            </p:extLst>
          </p:nvPr>
        </p:nvGraphicFramePr>
        <p:xfrm>
          <a:off x="528477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13346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208639"/>
              </p:ext>
            </p:extLst>
          </p:nvPr>
        </p:nvGraphicFramePr>
        <p:xfrm>
          <a:off x="4428778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809668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419522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4968552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434907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723601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347378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273182"/>
              </p:ext>
            </p:extLst>
          </p:nvPr>
        </p:nvGraphicFramePr>
        <p:xfrm>
          <a:off x="493283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26554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32700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503049"/>
              </p:ext>
            </p:extLst>
          </p:nvPr>
        </p:nvGraphicFramePr>
        <p:xfrm>
          <a:off x="828858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02125"/>
              </p:ext>
            </p:extLst>
          </p:nvPr>
        </p:nvGraphicFramePr>
        <p:xfrm>
          <a:off x="36290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317015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549873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64581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2999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73223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715942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220086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591588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96873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7"/>
          <p:cNvSpPr txBox="1"/>
          <p:nvPr/>
        </p:nvSpPr>
        <p:spPr>
          <a:xfrm>
            <a:off x="4392488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Włochy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0694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255075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5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5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Kryteria oceny</a:t>
            </a:r>
            <a:endParaRPr lang="pl-PL" sz="3500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90872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Włochy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71727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227123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Włochy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873092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Włochy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455718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322408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781</TotalTime>
  <Words>1877</Words>
  <Application>Microsoft Macintosh PowerPoint</Application>
  <PresentationFormat>Niestandardowy</PresentationFormat>
  <Paragraphs>319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WŁOCHY</vt:lpstr>
      <vt:lpstr>Spis treści</vt:lpstr>
      <vt:lpstr>Informacje o metodzie</vt:lpstr>
      <vt:lpstr>Wyniki badania</vt:lpstr>
      <vt:lpstr>Kryteria oceny</vt:lpstr>
      <vt:lpstr>Wyniki badania</vt:lpstr>
      <vt:lpstr>Urząd Dzielnicy Włochy Otoczenie: Wygląd Urzędu (1)</vt:lpstr>
      <vt:lpstr>Urząd Dzielnicy Włochy Otoczenie: Wygląd Urzędu (2)</vt:lpstr>
      <vt:lpstr>Urząd Dzielnicy Włochy Otoczenie: Wygląd Urzędu (3)</vt:lpstr>
      <vt:lpstr>Urząd Dzielnicy Włochy Otoczenie: Wygląd Urzędu (4)</vt:lpstr>
      <vt:lpstr>Urząd Dzielnicy Włochy Otoczenie: Wygląd Urzędu (5)</vt:lpstr>
      <vt:lpstr>Urząd Dzielnicy Włochy Otoczenie: Wygląd Urzędu (6)</vt:lpstr>
      <vt:lpstr>Urząd Dzielnicy Włochy Otoczenie: Wygląd Urzędu (7)</vt:lpstr>
      <vt:lpstr>Wyniki badania</vt:lpstr>
      <vt:lpstr>Urząd Dzielnicy Włochy Wygląd zewnętrzny urzędnika i jego stanowisko pracy</vt:lpstr>
      <vt:lpstr>Wyniki badania</vt:lpstr>
      <vt:lpstr>Urząd Dzielnicy Włochy Zachowanie urzędnika wobec interesanta (1)</vt:lpstr>
      <vt:lpstr>Urząd Dzielnicy Włochy Zachowanie urzędnika wobec interesanta (2)</vt:lpstr>
      <vt:lpstr>Wyniki badania</vt:lpstr>
      <vt:lpstr>Urząd Dzielnicy Włochy Urzędnik: Obsługa przedstawionej sprawy (1)</vt:lpstr>
      <vt:lpstr>Urząd Dzielnicy Włochy Urzędnik: Obsługa przedstawionej sprawy (2)</vt:lpstr>
      <vt:lpstr>Urząd Dzielnicy Włochy Urzędnik: Obsługa przedstawionej sprawy (3)</vt:lpstr>
      <vt:lpstr>Wyniki badania</vt:lpstr>
      <vt:lpstr>Urząd Dzielnicy Włochy Urzędnik: Sposób załatwienia przedstawionej sprawy (1)</vt:lpstr>
      <vt:lpstr>Urząd Dzielnicy Włochy Urzędnik: Sposób załatwienia przedstawionej sprawy (2)</vt:lpstr>
      <vt:lpstr>Urząd Dzielnicy Włochy Urzędnik: Sposób załatwienia przedstawionej sprawy (3)</vt:lpstr>
      <vt:lpstr>Urząd Dzielnicy Włochy Urzędnik: Sposób załatwiania przedstawionej sprawy (4)</vt:lpstr>
      <vt:lpstr>Urząd Dzielnicy Włochy Urzędnik: Sposób załatwienia przedstawionej sprawy (5)</vt:lpstr>
      <vt:lpstr>Urząd Dzielnicy Włochy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169</cp:revision>
  <dcterms:created xsi:type="dcterms:W3CDTF">2013-09-17T08:07:59Z</dcterms:created>
  <dcterms:modified xsi:type="dcterms:W3CDTF">2014-11-15T17:45:08Z</dcterms:modified>
</cp:coreProperties>
</file>