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4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>
        <p:scale>
          <a:sx n="60" d="100"/>
          <a:sy n="60" d="100"/>
        </p:scale>
        <p:origin x="1590" y="30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59907944"/>
        <c:axId val="259909512"/>
      </c:barChart>
      <c:catAx>
        <c:axId val="259907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9909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90951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99079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7845944"/>
        <c:axId val="257846336"/>
      </c:barChart>
      <c:catAx>
        <c:axId val="257845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784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8463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784594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57847904"/>
        <c:axId val="257848296"/>
      </c:barChart>
      <c:catAx>
        <c:axId val="2578479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57848296"/>
        <c:crosses val="autoZero"/>
        <c:auto val="1"/>
        <c:lblAlgn val="ctr"/>
        <c:lblOffset val="100"/>
        <c:noMultiLvlLbl val="0"/>
      </c:catAx>
      <c:valAx>
        <c:axId val="25784829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57847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stojakach/ w kieszonkach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</c:v>
                </c:pt>
                <c:pt idx="1">
                  <c:v>0.1</c:v>
                </c:pt>
                <c:pt idx="2">
                  <c:v>0.3</c:v>
                </c:pt>
                <c:pt idx="3">
                  <c:v>0.1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stojakach/ w kieszonkach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0.45</c:v>
                </c:pt>
                <c:pt idx="1">
                  <c:v>0</c:v>
                </c:pt>
                <c:pt idx="2">
                  <c:v>0.45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stojakach/ w kieszonkach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0.45</c:v>
                </c:pt>
                <c:pt idx="1">
                  <c:v>0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  <c:pt idx="5">
                  <c:v>0.3</c:v>
                </c:pt>
                <c:pt idx="6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57851824"/>
        <c:axId val="257852216"/>
      </c:barChart>
      <c:catAx>
        <c:axId val="257851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7852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85221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78518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0.95</c:v>
                </c:pt>
                <c:pt idx="1">
                  <c:v>0.85</c:v>
                </c:pt>
                <c:pt idx="2">
                  <c:v>0.75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8">
                  <c:v>1</c:v>
                </c:pt>
                <c:pt idx="9">
                  <c:v>1</c:v>
                </c:pt>
                <c:pt idx="10">
                  <c:v>0.95</c:v>
                </c:pt>
                <c:pt idx="12">
                  <c:v>0.95</c:v>
                </c:pt>
                <c:pt idx="13">
                  <c:v>1</c:v>
                </c:pt>
                <c:pt idx="14">
                  <c:v>1</c:v>
                </c:pt>
                <c:pt idx="16">
                  <c:v>0.05</c:v>
                </c:pt>
                <c:pt idx="17">
                  <c:v>0.05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0.05</c:v>
                </c:pt>
                <c:pt idx="1">
                  <c:v>0.15</c:v>
                </c:pt>
                <c:pt idx="2">
                  <c:v>0.25</c:v>
                </c:pt>
                <c:pt idx="6">
                  <c:v>0.05</c:v>
                </c:pt>
                <c:pt idx="10">
                  <c:v>0.05</c:v>
                </c:pt>
                <c:pt idx="16">
                  <c:v>0.95</c:v>
                </c:pt>
                <c:pt idx="17">
                  <c:v>0.95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  <c:pt idx="1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3817848"/>
        <c:axId val="243818240"/>
      </c:barChart>
      <c:catAx>
        <c:axId val="2438178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43818240"/>
        <c:crosses val="autoZero"/>
        <c:auto val="1"/>
        <c:lblAlgn val="ctr"/>
        <c:lblOffset val="100"/>
        <c:noMultiLvlLbl val="0"/>
      </c:catAx>
      <c:valAx>
        <c:axId val="2438182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81784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936247723132969"/>
          <c:w val="0.86278195488721798"/>
          <c:h val="6.5573770491803296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</c:v>
                </c:pt>
                <c:pt idx="1">
                  <c:v>0.95</c:v>
                </c:pt>
                <c:pt idx="2">
                  <c:v>0.8</c:v>
                </c:pt>
                <c:pt idx="4">
                  <c:v>1</c:v>
                </c:pt>
                <c:pt idx="5">
                  <c:v>0.85714285714285698</c:v>
                </c:pt>
                <c:pt idx="6">
                  <c:v>0.95</c:v>
                </c:pt>
                <c:pt idx="10">
                  <c:v>0.05</c:v>
                </c:pt>
                <c:pt idx="12">
                  <c:v>0.95</c:v>
                </c:pt>
                <c:pt idx="13">
                  <c:v>0.85714285714285698</c:v>
                </c:pt>
                <c:pt idx="14">
                  <c:v>0.95</c:v>
                </c:pt>
                <c:pt idx="16">
                  <c:v>0.55000000000000004</c:v>
                </c:pt>
                <c:pt idx="17">
                  <c:v>0.95</c:v>
                </c:pt>
                <c:pt idx="1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  <c:pt idx="5">
                  <c:v>4.7619047619047603E-2</c:v>
                </c:pt>
                <c:pt idx="8">
                  <c:v>1</c:v>
                </c:pt>
                <c:pt idx="9">
                  <c:v>0.952380952380952</c:v>
                </c:pt>
                <c:pt idx="10">
                  <c:v>0.9</c:v>
                </c:pt>
                <c:pt idx="12">
                  <c:v>0.05</c:v>
                </c:pt>
                <c:pt idx="13">
                  <c:v>9.5238095238095205E-2</c:v>
                </c:pt>
                <c:pt idx="16">
                  <c:v>0.45</c:v>
                </c:pt>
                <c:pt idx="17">
                  <c:v>0.05</c:v>
                </c:pt>
                <c:pt idx="1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0" formatCode="0%">
                  <c:v>0.05</c:v>
                </c:pt>
                <c:pt idx="2" formatCode="0%">
                  <c:v>0.1</c:v>
                </c:pt>
                <c:pt idx="5" formatCode="0%">
                  <c:v>9.5238095238095205E-2</c:v>
                </c:pt>
                <c:pt idx="6" formatCode="0%">
                  <c:v>0.05</c:v>
                </c:pt>
                <c:pt idx="9" formatCode="0%">
                  <c:v>4.7619047619047603E-2</c:v>
                </c:pt>
                <c:pt idx="10" formatCode="0%">
                  <c:v>0.05</c:v>
                </c:pt>
                <c:pt idx="13" formatCode="0%">
                  <c:v>4.7619047619047603E-2</c:v>
                </c:pt>
                <c:pt idx="14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3821768"/>
        <c:axId val="243822160"/>
      </c:barChart>
      <c:catAx>
        <c:axId val="2438217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43822160"/>
        <c:crosses val="autoZero"/>
        <c:auto val="1"/>
        <c:lblAlgn val="ctr"/>
        <c:lblOffset val="100"/>
        <c:noMultiLvlLbl val="0"/>
      </c:catAx>
      <c:valAx>
        <c:axId val="243822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8217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787864298725"/>
          <c:w val="0.847735262287025"/>
          <c:h val="3.745370370370369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(N=21)</c:v>
                </c:pt>
                <c:pt idx="2">
                  <c:v>2012 (N=18)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0.36</c:v>
                </c:pt>
                <c:pt idx="1">
                  <c:v>0.6</c:v>
                </c:pt>
                <c:pt idx="2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3625749872584106E-2"/>
                  <c:y val="-0.369475623598564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(N=21)</c:v>
                </c:pt>
                <c:pt idx="2">
                  <c:v>2012 (N=18)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0.46</c:v>
                </c:pt>
                <c:pt idx="1">
                  <c:v>0.3</c:v>
                </c:pt>
                <c:pt idx="2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(N=21)</c:v>
                </c:pt>
                <c:pt idx="2">
                  <c:v>2012 (N=18)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0.18</c:v>
                </c:pt>
                <c:pt idx="1">
                  <c:v>0.1</c:v>
                </c:pt>
                <c:pt idx="2">
                  <c:v>0.28000000000000003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72082864"/>
        <c:axId val="272081296"/>
      </c:barChart>
      <c:catAx>
        <c:axId val="2720828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7208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0812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08286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201"/>
          <c:w val="0.976935749588139"/>
          <c:h val="0.2909090909090910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41983896"/>
        <c:axId val="241984288"/>
      </c:barChart>
      <c:catAx>
        <c:axId val="24198389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41984288"/>
        <c:crosses val="autoZero"/>
        <c:auto val="1"/>
        <c:lblAlgn val="ctr"/>
        <c:lblOffset val="100"/>
        <c:noMultiLvlLbl val="0"/>
      </c:catAx>
      <c:valAx>
        <c:axId val="2419842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41983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2546296296295E-2"/>
                  <c:y val="5.0968399592252797E-7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 a powitanie nie było uprzejme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 a powitanie nie było uprzejme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0.86</c:v>
                </c:pt>
                <c:pt idx="1">
                  <c:v>0.05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 a powitanie nie było uprzejme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1985072"/>
        <c:axId val="241985464"/>
      </c:barChart>
      <c:catAx>
        <c:axId val="24198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1985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9854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19850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03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</c:v>
                </c:pt>
                <c:pt idx="1">
                  <c:v>0.95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7847512"/>
        <c:axId val="241981152"/>
      </c:barChart>
      <c:catAx>
        <c:axId val="257847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198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9811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784751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E-3"/>
          <c:y val="0.74515793588949097"/>
          <c:w val="0.84452303292310305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03"/>
          <c:h val="0.657254216804880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7850648"/>
        <c:axId val="241985856"/>
      </c:barChart>
      <c:catAx>
        <c:axId val="257850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1985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985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7850648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598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7.3</c:v>
                </c:pt>
                <c:pt idx="2">
                  <c:v>1.5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3.1</c:v>
                </c:pt>
                <c:pt idx="2">
                  <c:v>0.7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3.5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92243136"/>
        <c:axId val="92236864"/>
      </c:barChart>
      <c:catAx>
        <c:axId val="92243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2236864"/>
        <c:crosses val="autoZero"/>
        <c:auto val="1"/>
        <c:lblAlgn val="ctr"/>
        <c:lblOffset val="100"/>
        <c:noMultiLvlLbl val="0"/>
      </c:catAx>
      <c:valAx>
        <c:axId val="92236864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92243136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9">
                  <c:v>0.05</c:v>
                </c:pt>
                <c:pt idx="17">
                  <c:v>0.1</c:v>
                </c:pt>
                <c:pt idx="18">
                  <c:v>0.05</c:v>
                </c:pt>
                <c:pt idx="20">
                  <c:v>0.95</c:v>
                </c:pt>
                <c:pt idx="21">
                  <c:v>0.95</c:v>
                </c:pt>
                <c:pt idx="2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361111111111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6" formatCode="0%">
                  <c:v>0.05</c:v>
                </c:pt>
                <c:pt idx="8" formatCode="0%">
                  <c:v>1</c:v>
                </c:pt>
                <c:pt idx="9" formatCode="0%">
                  <c:v>0.95</c:v>
                </c:pt>
                <c:pt idx="10" formatCode="0%">
                  <c:v>1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1</c:v>
                </c:pt>
                <c:pt idx="16" formatCode="0%">
                  <c:v>1</c:v>
                </c:pt>
                <c:pt idx="17" formatCode="0%">
                  <c:v>1</c:v>
                </c:pt>
                <c:pt idx="18" formatCode="0%">
                  <c:v>0.95</c:v>
                </c:pt>
                <c:pt idx="20" formatCode="0%">
                  <c:v>0.05</c:v>
                </c:pt>
                <c:pt idx="21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1980760"/>
        <c:axId val="241986640"/>
      </c:barChart>
      <c:catAx>
        <c:axId val="2419807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41986640"/>
        <c:crosses val="autoZero"/>
        <c:auto val="1"/>
        <c:lblAlgn val="ctr"/>
        <c:lblOffset val="100"/>
        <c:noMultiLvlLbl val="0"/>
      </c:catAx>
      <c:valAx>
        <c:axId val="2419866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19807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96254629629629596"/>
          <c:w val="0.847735262287025"/>
          <c:h val="3.745370370370369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04654823428079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Sheet1!$A$3:$A$17</c:f>
              <c:strCache>
                <c:ptCount val="8"/>
                <c:pt idx="0">
                  <c:v>Czy urzędnik dopytywał o szczegóły przedstawionej przez Ciebie sprawy</c:v>
                </c:pt>
                <c:pt idx="5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1"/>
                <c:pt idx="0">
                  <c:v>0.9</c:v>
                </c:pt>
                <c:pt idx="1">
                  <c:v>0.71</c:v>
                </c:pt>
                <c:pt idx="2">
                  <c:v>0.7</c:v>
                </c:pt>
                <c:pt idx="4">
                  <c:v>1</c:v>
                </c:pt>
                <c:pt idx="5">
                  <c:v>0.95</c:v>
                </c:pt>
                <c:pt idx="6">
                  <c:v>1</c:v>
                </c:pt>
                <c:pt idx="8">
                  <c:v>0.05</c:v>
                </c:pt>
                <c:pt idx="1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Sheet1!$A$3:$A$17</c:f>
              <c:strCache>
                <c:ptCount val="8"/>
                <c:pt idx="0">
                  <c:v>Czy urzędnik dopytywał o szczegóły przedstawionej przez Ciebie sprawy</c:v>
                </c:pt>
                <c:pt idx="5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1"/>
                <c:pt idx="0">
                  <c:v>0.1</c:v>
                </c:pt>
                <c:pt idx="1">
                  <c:v>0.28999999999999998</c:v>
                </c:pt>
                <c:pt idx="2">
                  <c:v>0.3</c:v>
                </c:pt>
                <c:pt idx="5">
                  <c:v>0.05</c:v>
                </c:pt>
                <c:pt idx="8">
                  <c:v>0.95</c:v>
                </c:pt>
                <c:pt idx="9">
                  <c:v>1</c:v>
                </c:pt>
                <c:pt idx="10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3820984"/>
        <c:axId val="243820200"/>
      </c:barChart>
      <c:catAx>
        <c:axId val="2438209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43820200"/>
        <c:crosses val="autoZero"/>
        <c:auto val="1"/>
        <c:lblAlgn val="ctr"/>
        <c:lblOffset val="100"/>
        <c:noMultiLvlLbl val="0"/>
      </c:catAx>
      <c:valAx>
        <c:axId val="2438202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8209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97E-2"/>
          <c:y val="0.92442850990525405"/>
          <c:w val="0.847735262287025"/>
          <c:h val="6.4972512165224205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0.7</c:v>
                </c:pt>
                <c:pt idx="1">
                  <c:v>0.25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0.76190476190476197</c:v>
                </c:pt>
                <c:pt idx="1">
                  <c:v>9.5238095238095205E-2</c:v>
                </c:pt>
                <c:pt idx="2">
                  <c:v>0</c:v>
                </c:pt>
                <c:pt idx="3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0.65</c:v>
                </c:pt>
                <c:pt idx="1">
                  <c:v>0.05</c:v>
                </c:pt>
                <c:pt idx="2">
                  <c:v>0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819024"/>
        <c:axId val="243818632"/>
      </c:barChart>
      <c:catAx>
        <c:axId val="24381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818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8186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8190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403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(N=x)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(N=x)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0.4</c:v>
                </c:pt>
                <c:pt idx="1">
                  <c:v>0.56999999999999995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44763556643899E-3"/>
                  <c:y val="-2.0699848061514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(N=x)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43824512"/>
        <c:axId val="243824120"/>
      </c:barChart>
      <c:catAx>
        <c:axId val="2438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824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824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4382451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41987032"/>
        <c:axId val="241987424"/>
      </c:barChart>
      <c:catAx>
        <c:axId val="2419870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41987424"/>
        <c:crosses val="autoZero"/>
        <c:auto val="1"/>
        <c:lblAlgn val="ctr"/>
        <c:lblOffset val="100"/>
        <c:noMultiLvlLbl val="0"/>
      </c:catAx>
      <c:valAx>
        <c:axId val="2419874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41987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41988208"/>
        <c:axId val="257844768"/>
      </c:barChart>
      <c:catAx>
        <c:axId val="2419882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57844768"/>
        <c:crosses val="autoZero"/>
        <c:auto val="1"/>
        <c:lblAlgn val="ctr"/>
        <c:lblOffset val="100"/>
        <c:noMultiLvlLbl val="0"/>
      </c:catAx>
      <c:valAx>
        <c:axId val="2578447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419882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0.90476190476190499</c:v>
                </c:pt>
                <c:pt idx="1">
                  <c:v>0</c:v>
                </c:pt>
                <c:pt idx="2">
                  <c:v>9.5238095238095205E-2</c:v>
                </c:pt>
                <c:pt idx="3">
                  <c:v>4.7619047619047603E-2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0.85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57849864"/>
        <c:axId val="257851040"/>
      </c:barChart>
      <c:catAx>
        <c:axId val="257849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785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8510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78498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0.14285714285714299</c:v>
                </c:pt>
                <c:pt idx="1">
                  <c:v>4.7619047619047603E-2</c:v>
                </c:pt>
                <c:pt idx="2">
                  <c:v>0</c:v>
                </c:pt>
                <c:pt idx="3">
                  <c:v>0.80952380952380998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72082472"/>
        <c:axId val="272083648"/>
      </c:barChart>
      <c:catAx>
        <c:axId val="272082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083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083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082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0958448"/>
        <c:axId val="280958840"/>
      </c:barChart>
      <c:catAx>
        <c:axId val="2809584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0958840"/>
        <c:crosses val="autoZero"/>
        <c:auto val="1"/>
        <c:lblAlgn val="ctr"/>
        <c:lblOffset val="100"/>
        <c:noMultiLvlLbl val="0"/>
      </c:catAx>
      <c:valAx>
        <c:axId val="2809588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0958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0.85714285714285698</c:v>
                </c:pt>
                <c:pt idx="1">
                  <c:v>0.57142857142857195</c:v>
                </c:pt>
                <c:pt idx="2">
                  <c:v>0.76190476190476197</c:v>
                </c:pt>
                <c:pt idx="3">
                  <c:v>0.33333333333333298</c:v>
                </c:pt>
                <c:pt idx="4">
                  <c:v>4.7619047619047603E-2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0.55000000000000004</c:v>
                </c:pt>
                <c:pt idx="2">
                  <c:v>0.8</c:v>
                </c:pt>
                <c:pt idx="3">
                  <c:v>0.45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0959232"/>
        <c:axId val="280959624"/>
      </c:barChart>
      <c:catAx>
        <c:axId val="280959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0959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09596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09592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59909904"/>
        <c:axId val="259907160"/>
      </c:barChart>
      <c:catAx>
        <c:axId val="2599099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59907160"/>
        <c:crosses val="autoZero"/>
        <c:auto val="1"/>
        <c:lblAlgn val="ctr"/>
        <c:lblOffset val="100"/>
        <c:noMultiLvlLbl val="0"/>
      </c:catAx>
      <c:valAx>
        <c:axId val="2599071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59909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0960408"/>
        <c:axId val="280960800"/>
      </c:barChart>
      <c:catAx>
        <c:axId val="28096040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0960800"/>
        <c:crosses val="autoZero"/>
        <c:auto val="1"/>
        <c:lblAlgn val="ctr"/>
        <c:lblOffset val="100"/>
        <c:noMultiLvlLbl val="0"/>
      </c:catAx>
      <c:valAx>
        <c:axId val="2809608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09604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0.25</c:v>
                </c:pt>
                <c:pt idx="2">
                  <c:v>0.1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0.238095238095238</c:v>
                </c:pt>
                <c:pt idx="1">
                  <c:v>0.238095238095238</c:v>
                </c:pt>
                <c:pt idx="2">
                  <c:v>4.7619047619047603E-2</c:v>
                </c:pt>
                <c:pt idx="3">
                  <c:v>0</c:v>
                </c:pt>
                <c:pt idx="4">
                  <c:v>0.47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0.05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0961584"/>
        <c:axId val="280961976"/>
      </c:barChart>
      <c:catAx>
        <c:axId val="280961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0961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09619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09615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0.65</c:v>
                </c:pt>
                <c:pt idx="1">
                  <c:v>0</c:v>
                </c:pt>
                <c:pt idx="2">
                  <c:v>0</c:v>
                </c:pt>
                <c:pt idx="3">
                  <c:v>0.35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0962760"/>
        <c:axId val="280963152"/>
      </c:barChart>
      <c:catAx>
        <c:axId val="280962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096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09631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09627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72084432"/>
        <c:axId val="243822552"/>
      </c:barChart>
      <c:catAx>
        <c:axId val="2720844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43822552"/>
        <c:crosses val="autoZero"/>
        <c:auto val="1"/>
        <c:lblAlgn val="ctr"/>
        <c:lblOffset val="100"/>
        <c:noMultiLvlLbl val="0"/>
      </c:catAx>
      <c:valAx>
        <c:axId val="2438225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72084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4"/>
                <c:pt idx="0">
                  <c:v>0.35</c:v>
                </c:pt>
                <c:pt idx="1">
                  <c:v>0.05</c:v>
                </c:pt>
                <c:pt idx="2">
                  <c:v>0</c:v>
                </c:pt>
                <c:pt idx="3">
                  <c:v>0.6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4"/>
                <c:pt idx="0">
                  <c:v>0.28571428571428598</c:v>
                </c:pt>
                <c:pt idx="1">
                  <c:v>0.1</c:v>
                </c:pt>
                <c:pt idx="2">
                  <c:v>0</c:v>
                </c:pt>
                <c:pt idx="3">
                  <c:v>0.66666666666666696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4"/>
                <c:pt idx="0">
                  <c:v>0.35</c:v>
                </c:pt>
                <c:pt idx="1">
                  <c:v>0</c:v>
                </c:pt>
                <c:pt idx="2">
                  <c:v>0.05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57849472"/>
        <c:axId val="257845552"/>
      </c:barChart>
      <c:catAx>
        <c:axId val="257849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784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8455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7849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8194444444445498E-3"/>
                  <c:y val="-1.0788311247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0.61904761904761896</c:v>
                </c:pt>
                <c:pt idx="1">
                  <c:v>4.7619047619047603E-2</c:v>
                </c:pt>
                <c:pt idx="2">
                  <c:v>0.33333333333333298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2901472"/>
        <c:axId val="282901864"/>
      </c:barChart>
      <c:catAx>
        <c:axId val="282901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2901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018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01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0.8</c:v>
                </c:pt>
                <c:pt idx="1">
                  <c:v>0.52380952380952395</c:v>
                </c:pt>
                <c:pt idx="2">
                  <c:v>0.6</c:v>
                </c:pt>
                <c:pt idx="4">
                  <c:v>0.35</c:v>
                </c:pt>
                <c:pt idx="5">
                  <c:v>0.38095238095238099</c:v>
                </c:pt>
                <c:pt idx="6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0.2</c:v>
                </c:pt>
                <c:pt idx="1">
                  <c:v>0.476190476190476</c:v>
                </c:pt>
                <c:pt idx="2">
                  <c:v>0.4</c:v>
                </c:pt>
                <c:pt idx="4">
                  <c:v>0.5</c:v>
                </c:pt>
                <c:pt idx="5">
                  <c:v>0.61904761904761896</c:v>
                </c:pt>
                <c:pt idx="6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2903040"/>
        <c:axId val="282903432"/>
      </c:barChart>
      <c:catAx>
        <c:axId val="2829030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2903432"/>
        <c:crosses val="autoZero"/>
        <c:auto val="1"/>
        <c:lblAlgn val="ctr"/>
        <c:lblOffset val="100"/>
        <c:noMultiLvlLbl val="0"/>
      </c:catAx>
      <c:valAx>
        <c:axId val="282903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030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5293736268596101"/>
          <c:y val="0.34140788479873202"/>
          <c:w val="0.52371439013583498"/>
          <c:h val="0.20952973515099699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804564197530863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2904216"/>
        <c:axId val="282904608"/>
      </c:barChart>
      <c:catAx>
        <c:axId val="282904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2904608"/>
        <c:crosses val="autoZero"/>
        <c:auto val="1"/>
        <c:lblAlgn val="ctr"/>
        <c:lblOffset val="100"/>
        <c:noMultiLvlLbl val="0"/>
      </c:catAx>
      <c:valAx>
        <c:axId val="2829046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042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2905392"/>
        <c:axId val="282905784"/>
      </c:barChart>
      <c:catAx>
        <c:axId val="2829053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2905784"/>
        <c:crosses val="autoZero"/>
        <c:auto val="1"/>
        <c:lblAlgn val="ctr"/>
        <c:lblOffset val="100"/>
        <c:noMultiLvlLbl val="0"/>
      </c:catAx>
      <c:valAx>
        <c:axId val="2829057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29053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zadowolony(na)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zadowolony(na)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0.95</c:v>
                </c:pt>
                <c:pt idx="2">
                  <c:v>0.85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zadowolony(na)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2906568"/>
        <c:axId val="282906960"/>
      </c:barChart>
      <c:catAx>
        <c:axId val="2829065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8290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069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065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Nie ma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4"/>
                <c:pt idx="0">
                  <c:v>1</c:v>
                </c:pt>
                <c:pt idx="1">
                  <c:v>0.25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Nie ma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4"/>
                <c:pt idx="0">
                  <c:v>0.85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Nie ma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4"/>
                <c:pt idx="0">
                  <c:v>0.85</c:v>
                </c:pt>
                <c:pt idx="1">
                  <c:v>0.25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59907552"/>
        <c:axId val="259906768"/>
      </c:barChart>
      <c:catAx>
        <c:axId val="259907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990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90676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99075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02E-3"/>
          <c:w val="0.99923738681327301"/>
          <c:h val="0.890495867768596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2012 (N=20)</c:v>
                </c:pt>
                <c:pt idx="1">
                  <c:v>2013 (N=21)</c:v>
                </c:pt>
                <c:pt idx="2">
                  <c:v>2014 (N=x)</c:v>
                </c:pt>
                <c:pt idx="4">
                  <c:v>2012 (N=20)</c:v>
                </c:pt>
                <c:pt idx="5">
                  <c:v>2013 (N=21)</c:v>
                </c:pt>
                <c:pt idx="6">
                  <c:v>2014 (N=x)</c:v>
                </c:pt>
                <c:pt idx="8">
                  <c:v>2012 (N=20)</c:v>
                </c:pt>
                <c:pt idx="9">
                  <c:v>2013 (N=21)</c:v>
                </c:pt>
                <c:pt idx="10">
                  <c:v>2014 (N=x)</c:v>
                </c:pt>
                <c:pt idx="12">
                  <c:v>2012 (N=20)</c:v>
                </c:pt>
                <c:pt idx="13">
                  <c:v>2013 (N=21)</c:v>
                </c:pt>
                <c:pt idx="14">
                  <c:v>2014 (N=x)</c:v>
                </c:pt>
                <c:pt idx="16">
                  <c:v>2012 (N=20)</c:v>
                </c:pt>
                <c:pt idx="17">
                  <c:v>2013 (N=21)</c:v>
                </c:pt>
                <c:pt idx="18">
                  <c:v>2014 (N=x)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</c:v>
                </c:pt>
                <c:pt idx="1">
                  <c:v>0.52380952380952395</c:v>
                </c:pt>
                <c:pt idx="2">
                  <c:v>0.4</c:v>
                </c:pt>
                <c:pt idx="4">
                  <c:v>0.6</c:v>
                </c:pt>
                <c:pt idx="5">
                  <c:v>0.71428571428571397</c:v>
                </c:pt>
                <c:pt idx="6">
                  <c:v>0.65</c:v>
                </c:pt>
                <c:pt idx="8">
                  <c:v>0.55000000000000004</c:v>
                </c:pt>
                <c:pt idx="9">
                  <c:v>0.66666666666666696</c:v>
                </c:pt>
                <c:pt idx="10">
                  <c:v>0.55000000000000004</c:v>
                </c:pt>
                <c:pt idx="12">
                  <c:v>0.75</c:v>
                </c:pt>
                <c:pt idx="13">
                  <c:v>0.76190476190476197</c:v>
                </c:pt>
                <c:pt idx="14">
                  <c:v>0.6</c:v>
                </c:pt>
                <c:pt idx="16">
                  <c:v>0.65</c:v>
                </c:pt>
                <c:pt idx="17">
                  <c:v>0.66666666666666696</c:v>
                </c:pt>
                <c:pt idx="18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2012 (N=20)</c:v>
                </c:pt>
                <c:pt idx="1">
                  <c:v>2013 (N=21)</c:v>
                </c:pt>
                <c:pt idx="2">
                  <c:v>2014 (N=x)</c:v>
                </c:pt>
                <c:pt idx="4">
                  <c:v>2012 (N=20)</c:v>
                </c:pt>
                <c:pt idx="5">
                  <c:v>2013 (N=21)</c:v>
                </c:pt>
                <c:pt idx="6">
                  <c:v>2014 (N=x)</c:v>
                </c:pt>
                <c:pt idx="8">
                  <c:v>2012 (N=20)</c:v>
                </c:pt>
                <c:pt idx="9">
                  <c:v>2013 (N=21)</c:v>
                </c:pt>
                <c:pt idx="10">
                  <c:v>2014 (N=x)</c:v>
                </c:pt>
                <c:pt idx="12">
                  <c:v>2012 (N=20)</c:v>
                </c:pt>
                <c:pt idx="13">
                  <c:v>2013 (N=21)</c:v>
                </c:pt>
                <c:pt idx="14">
                  <c:v>2014 (N=x)</c:v>
                </c:pt>
                <c:pt idx="16">
                  <c:v>2012 (N=20)</c:v>
                </c:pt>
                <c:pt idx="17">
                  <c:v>2013 (N=21)</c:v>
                </c:pt>
                <c:pt idx="18">
                  <c:v>2014 (N=x)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0.42857142857142899</c:v>
                </c:pt>
                <c:pt idx="2">
                  <c:v>0.6</c:v>
                </c:pt>
                <c:pt idx="4">
                  <c:v>0.35</c:v>
                </c:pt>
                <c:pt idx="5">
                  <c:v>0.238095238095238</c:v>
                </c:pt>
                <c:pt idx="6">
                  <c:v>0.35</c:v>
                </c:pt>
                <c:pt idx="8">
                  <c:v>0.4</c:v>
                </c:pt>
                <c:pt idx="9">
                  <c:v>0.19047619047618999</c:v>
                </c:pt>
                <c:pt idx="10">
                  <c:v>0.45</c:v>
                </c:pt>
                <c:pt idx="12">
                  <c:v>0.25</c:v>
                </c:pt>
                <c:pt idx="13">
                  <c:v>0.19047619047618999</c:v>
                </c:pt>
                <c:pt idx="14">
                  <c:v>0.4</c:v>
                </c:pt>
                <c:pt idx="16">
                  <c:v>0.3</c:v>
                </c:pt>
                <c:pt idx="17">
                  <c:v>0.28571428571428598</c:v>
                </c:pt>
                <c:pt idx="1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2012 (N=20)</c:v>
                </c:pt>
                <c:pt idx="1">
                  <c:v>2013 (N=21)</c:v>
                </c:pt>
                <c:pt idx="2">
                  <c:v>2014 (N=x)</c:v>
                </c:pt>
                <c:pt idx="4">
                  <c:v>2012 (N=20)</c:v>
                </c:pt>
                <c:pt idx="5">
                  <c:v>2013 (N=21)</c:v>
                </c:pt>
                <c:pt idx="6">
                  <c:v>2014 (N=x)</c:v>
                </c:pt>
                <c:pt idx="8">
                  <c:v>2012 (N=20)</c:v>
                </c:pt>
                <c:pt idx="9">
                  <c:v>2013 (N=21)</c:v>
                </c:pt>
                <c:pt idx="10">
                  <c:v>2014 (N=x)</c:v>
                </c:pt>
                <c:pt idx="12">
                  <c:v>2012 (N=20)</c:v>
                </c:pt>
                <c:pt idx="13">
                  <c:v>2013 (N=21)</c:v>
                </c:pt>
                <c:pt idx="14">
                  <c:v>2014 (N=x)</c:v>
                </c:pt>
                <c:pt idx="16">
                  <c:v>2012 (N=20)</c:v>
                </c:pt>
                <c:pt idx="17">
                  <c:v>2013 (N=21)</c:v>
                </c:pt>
                <c:pt idx="18">
                  <c:v>2014 (N=x)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 formatCode="0%">
                  <c:v>0.05</c:v>
                </c:pt>
                <c:pt idx="4" formatCode="0%">
                  <c:v>0.05</c:v>
                </c:pt>
                <c:pt idx="5" formatCode="0%">
                  <c:v>4.7619047619047603E-2</c:v>
                </c:pt>
                <c:pt idx="8" formatCode="0%">
                  <c:v>0.05</c:v>
                </c:pt>
                <c:pt idx="9" formatCode="0%">
                  <c:v>0.14285714285714299</c:v>
                </c:pt>
                <c:pt idx="13" formatCode="0%">
                  <c:v>4.7619047619047603E-2</c:v>
                </c:pt>
                <c:pt idx="16" formatCode="0%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96"/>
                  <c:y val="-2.4470208773661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895"/>
                  <c:y val="-1.37539347938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2012 (N=20)</c:v>
                </c:pt>
                <c:pt idx="1">
                  <c:v>2013 (N=21)</c:v>
                </c:pt>
                <c:pt idx="2">
                  <c:v>2014 (N=x)</c:v>
                </c:pt>
                <c:pt idx="4">
                  <c:v>2012 (N=20)</c:v>
                </c:pt>
                <c:pt idx="5">
                  <c:v>2013 (N=21)</c:v>
                </c:pt>
                <c:pt idx="6">
                  <c:v>2014 (N=x)</c:v>
                </c:pt>
                <c:pt idx="8">
                  <c:v>2012 (N=20)</c:v>
                </c:pt>
                <c:pt idx="9">
                  <c:v>2013 (N=21)</c:v>
                </c:pt>
                <c:pt idx="10">
                  <c:v>2014 (N=x)</c:v>
                </c:pt>
                <c:pt idx="12">
                  <c:v>2012 (N=20)</c:v>
                </c:pt>
                <c:pt idx="13">
                  <c:v>2013 (N=21)</c:v>
                </c:pt>
                <c:pt idx="14">
                  <c:v>2014 (N=x)</c:v>
                </c:pt>
                <c:pt idx="16">
                  <c:v>2012 (N=20)</c:v>
                </c:pt>
                <c:pt idx="17">
                  <c:v>2013 (N=21)</c:v>
                </c:pt>
                <c:pt idx="18">
                  <c:v>2014 (N=x)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4.7619047619047603E-2</c:v>
                </c:pt>
                <c:pt idx="17">
                  <c:v>4.7619047619047603E-2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82909704"/>
        <c:axId val="282910096"/>
      </c:barChart>
      <c:catAx>
        <c:axId val="282909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2910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10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8290970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01"/>
          <c:w val="0.98589065255732"/>
          <c:h val="6.0149559707403398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9910688"/>
        <c:axId val="259911080"/>
      </c:barChart>
      <c:catAx>
        <c:axId val="259910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9911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911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9910688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2244312"/>
        <c:axId val="272078552"/>
      </c:barChart>
      <c:catAx>
        <c:axId val="92244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078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0785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224431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72079336"/>
        <c:axId val="272079728"/>
      </c:barChart>
      <c:catAx>
        <c:axId val="2720793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72079728"/>
        <c:crosses val="autoZero"/>
        <c:auto val="1"/>
        <c:lblAlgn val="ctr"/>
        <c:lblOffset val="100"/>
        <c:noMultiLvlLbl val="0"/>
      </c:catAx>
      <c:valAx>
        <c:axId val="27207972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720793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0.9</c:v>
                </c:pt>
                <c:pt idx="1">
                  <c:v>0.4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1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0.9</c:v>
                </c:pt>
                <c:pt idx="1">
                  <c:v>0.35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72080512"/>
        <c:axId val="272080904"/>
      </c:barChart>
      <c:catAx>
        <c:axId val="272080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080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0809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0805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98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72084824"/>
        <c:axId val="272085216"/>
      </c:barChart>
      <c:catAx>
        <c:axId val="272084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08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0852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08482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0.84119</cdr:x>
      <cdr:y>0.26589</cdr:y>
    </cdr:from>
    <cdr:to>
      <cdr:x>0.94634</cdr:x>
      <cdr:y>0.32683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032447" y="1167794"/>
          <a:ext cx="504056" cy="26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4%</a:t>
          </a:r>
          <a:endParaRPr lang="pl-PL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0.00668</cdr:x>
      <cdr:y>0.58947</cdr:y>
    </cdr:from>
    <cdr:to>
      <cdr:x>0.38046</cdr:x>
      <cdr:y>1</cdr:y>
    </cdr:to>
    <cdr:sp macro="" textlink="">
      <cdr:nvSpPr>
        <cdr:cNvPr id="2" name="pole tekstowe 17"/>
        <cdr:cNvSpPr txBox="1"/>
      </cdr:nvSpPr>
      <cdr:spPr>
        <a:xfrm xmlns:a="http://schemas.openxmlformats.org/drawingml/2006/main">
          <a:off x="50800" y="6479501"/>
          <a:ext cx="284460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* W niektórych sytuacjach audytorzy byli obsługiwani przez dwóch urzędników.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ŻOLIBORZ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</a:t>
            </a:r>
            <a:r>
              <a:rPr lang="pl-PL" b="1" smtClean="0">
                <a:solidFill>
                  <a:srgbClr val="808285"/>
                </a:solidFill>
              </a:rPr>
              <a:t>, Listopad </a:t>
            </a:r>
            <a:r>
              <a:rPr lang="pl-PL" b="1" dirty="0" smtClean="0">
                <a:solidFill>
                  <a:srgbClr val="808285"/>
                </a:solidFill>
              </a:rPr>
              <a:t>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556527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Żoliborz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304920"/>
              </p:ext>
            </p:extLst>
          </p:nvPr>
        </p:nvGraphicFramePr>
        <p:xfrm>
          <a:off x="614469" y="2422082"/>
          <a:ext cx="755781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Żoliborz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8056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235259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55642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Żoliborz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85465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Żoliborz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60864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83945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572385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(N=11)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=18)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11755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31" name="pole tekstowe 1"/>
          <p:cNvSpPr txBox="1"/>
          <p:nvPr/>
        </p:nvSpPr>
        <p:spPr>
          <a:xfrm>
            <a:off x="5940946" y="6162383"/>
            <a:ext cx="504056" cy="267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034880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21668"/>
              </p:ext>
            </p:extLst>
          </p:nvPr>
        </p:nvGraphicFramePr>
        <p:xfrm>
          <a:off x="514913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59277"/>
              </p:ext>
            </p:extLst>
          </p:nvPr>
        </p:nvGraphicFramePr>
        <p:xfrm>
          <a:off x="4356770" y="2440202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4435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55102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30698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681117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1397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605599"/>
              </p:ext>
            </p:extLst>
          </p:nvPr>
        </p:nvGraphicFramePr>
        <p:xfrm>
          <a:off x="972874" y="2674146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13758"/>
              </p:ext>
            </p:extLst>
          </p:nvPr>
        </p:nvGraphicFramePr>
        <p:xfrm>
          <a:off x="108298" y="2601541"/>
          <a:ext cx="1800000" cy="3165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99460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3489"/>
              </p:ext>
            </p:extLst>
          </p:nvPr>
        </p:nvGraphicFramePr>
        <p:xfrm>
          <a:off x="396330" y="2301332"/>
          <a:ext cx="4525166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6803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136307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32091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79741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03994"/>
              </p:ext>
            </p:extLst>
          </p:nvPr>
        </p:nvGraphicFramePr>
        <p:xfrm>
          <a:off x="465290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533340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164778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4608512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78397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233742"/>
              </p:ext>
            </p:extLst>
          </p:nvPr>
        </p:nvGraphicFramePr>
        <p:xfrm>
          <a:off x="972874" y="2566743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86115"/>
              </p:ext>
            </p:extLst>
          </p:nvPr>
        </p:nvGraphicFramePr>
        <p:xfrm>
          <a:off x="180306" y="2494138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591007"/>
              </p:ext>
            </p:extLst>
          </p:nvPr>
        </p:nvGraphicFramePr>
        <p:xfrm>
          <a:off x="5221346" y="2566743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899852"/>
              </p:ext>
            </p:extLst>
          </p:nvPr>
        </p:nvGraphicFramePr>
        <p:xfrm>
          <a:off x="4404885" y="2494138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4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27008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110355"/>
              </p:ext>
            </p:extLst>
          </p:nvPr>
        </p:nvGraphicFramePr>
        <p:xfrm>
          <a:off x="1044402" y="2493690"/>
          <a:ext cx="4464496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312261"/>
              </p:ext>
            </p:extLst>
          </p:nvPr>
        </p:nvGraphicFramePr>
        <p:xfrm>
          <a:off x="5149338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69984"/>
              </p:ext>
            </p:extLst>
          </p:nvPr>
        </p:nvGraphicFramePr>
        <p:xfrm>
          <a:off x="4332877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93706"/>
              </p:ext>
            </p:extLst>
          </p:nvPr>
        </p:nvGraphicFramePr>
        <p:xfrm>
          <a:off x="108298" y="2593100"/>
          <a:ext cx="1872208" cy="2924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699786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08274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75932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589611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337742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36180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7"/>
          <p:cNvSpPr txBox="1"/>
          <p:nvPr/>
        </p:nvSpPr>
        <p:spPr>
          <a:xfrm>
            <a:off x="4608512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Żoliborz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6309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20839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1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Kryteria oceny</a:t>
            </a:r>
            <a:endParaRPr lang="pl-PL" sz="3500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OTOCZENIE: WYGLĄD </a:t>
            </a:r>
            <a:r>
              <a:rPr lang="pl-PL" sz="1600" b="1" dirty="0"/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/>
              <a:t>WYGLĄD ZEWNĘTRZNY URZĘDNIKA I JEGO STANOWISKO PRACY</a:t>
            </a:r>
            <a:endParaRPr lang="pl-PL" sz="1600" b="1" dirty="0">
              <a:solidFill>
                <a:srgbClr val="990099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ZACHOWANIE SIĘ WOBEC KLIENTA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OBSŁUGA PRZEDSTAWIONEJ SPRAWY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Żoliborz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015855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01346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5944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Żoliborz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122786"/>
              </p:ext>
            </p:extLst>
          </p:nvPr>
        </p:nvGraphicFramePr>
        <p:xfrm>
          <a:off x="614469" y="2422082"/>
          <a:ext cx="755781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Żoliborz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91922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7596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1151</TotalTime>
  <Words>1734</Words>
  <Application>Microsoft Office PowerPoint</Application>
  <PresentationFormat>Niestandardowy</PresentationFormat>
  <Paragraphs>291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ŻOLIBORZ</vt:lpstr>
      <vt:lpstr>Spis treści</vt:lpstr>
      <vt:lpstr>Informacje o metodzie</vt:lpstr>
      <vt:lpstr>Wyniki badania</vt:lpstr>
      <vt:lpstr>Kryteria oceny</vt:lpstr>
      <vt:lpstr>Wyniki badania</vt:lpstr>
      <vt:lpstr>Urząd Dzielnicy Żoliborz Otoczenie: Wygląd Urzędu (1)</vt:lpstr>
      <vt:lpstr>Urząd Dzielnicy Żoliborz Otoczenie: Wygląd Urzędu (2)</vt:lpstr>
      <vt:lpstr>Urząd Dzielnicy Żoliborz Otoczenie: Wygląd Urzędu (3)</vt:lpstr>
      <vt:lpstr>Urząd Dzielnicy Żoliborz Otoczenie: Wygląd Urzędu (4)</vt:lpstr>
      <vt:lpstr>Urząd Dzielnicy Żoliborz Otoczenie: Wygląd Urzędu (5)</vt:lpstr>
      <vt:lpstr>Urząd Dzielnicy Żoliborz Otoczenie: Wygląd Urzędu (6)</vt:lpstr>
      <vt:lpstr>Urząd Dzielnicy Żoliborz Otoczenie: Wygląd Urzędu (7)</vt:lpstr>
      <vt:lpstr>Wyniki badania</vt:lpstr>
      <vt:lpstr>Urząd Dzielnicy Żoliborz Wygląd zewnętrzny urzędnika i jego stanowisko pracy</vt:lpstr>
      <vt:lpstr>Wyniki badania</vt:lpstr>
      <vt:lpstr>Urząd Dzielnicy Żoliborz Zachowanie urzędnika wobec interesanta (1)</vt:lpstr>
      <vt:lpstr>Urząd Dzielnicy Żoliborz Zachowanie urzędnika wobec interesanta (2)</vt:lpstr>
      <vt:lpstr>Wyniki badania</vt:lpstr>
      <vt:lpstr>Urząd Dzielnicy Żoliborz Urzędnik: Obsługa przedstawionej sprawy (1)</vt:lpstr>
      <vt:lpstr>Urząd Dzielnicy Żoliborz Urzędnik: Obsługa przedstawionej sprawy (2)</vt:lpstr>
      <vt:lpstr>Urząd Dzielnicy Żoliborz Urzędnik: Obsługa przedstawionej sprawy (3)</vt:lpstr>
      <vt:lpstr>Wyniki badania</vt:lpstr>
      <vt:lpstr>Urząd Dzielnicy Żoliborz Urzędnik: Sposób załatwienia przedstawionej sprawy (1)</vt:lpstr>
      <vt:lpstr>Urząd Dzielnicy Żoliborz Urzędnik: Sposób załatwienia przedstawionej sprawy (2)</vt:lpstr>
      <vt:lpstr>Urząd Dzielnicy Żoliborz Urzędnik: Sposób załatwienia przedstawionej sprawy (3)</vt:lpstr>
      <vt:lpstr>Urząd Dzielnicy Żoliborz Urzędnik: Sposób załatwiania przedstawionej sprawy (4)</vt:lpstr>
      <vt:lpstr>Urząd Dzielnicy Żoliborz Urzędnik: Sposób załatwienia przedstawionej sprawy (5)</vt:lpstr>
      <vt:lpstr>Urząd Dzielnicy Żoliborz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131</cp:revision>
  <dcterms:created xsi:type="dcterms:W3CDTF">2013-09-17T08:07:59Z</dcterms:created>
  <dcterms:modified xsi:type="dcterms:W3CDTF">2014-12-04T10:38:54Z</dcterms:modified>
</cp:coreProperties>
</file>