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6" r:id="rId2"/>
  </p:sldMasterIdLst>
  <p:notesMasterIdLst>
    <p:notesMasterId r:id="rId34"/>
  </p:notesMasterIdLst>
  <p:sldIdLst>
    <p:sldId id="288" r:id="rId3"/>
    <p:sldId id="318" r:id="rId4"/>
    <p:sldId id="319" r:id="rId5"/>
    <p:sldId id="290" r:id="rId6"/>
    <p:sldId id="321" r:id="rId7"/>
    <p:sldId id="291" r:id="rId8"/>
    <p:sldId id="294" r:id="rId9"/>
    <p:sldId id="295" r:id="rId10"/>
    <p:sldId id="296" r:id="rId11"/>
    <p:sldId id="302" r:id="rId12"/>
    <p:sldId id="303" r:id="rId13"/>
    <p:sldId id="304" r:id="rId14"/>
    <p:sldId id="305" r:id="rId15"/>
    <p:sldId id="297" r:id="rId16"/>
    <p:sldId id="313" r:id="rId17"/>
    <p:sldId id="298" r:id="rId18"/>
    <p:sldId id="317" r:id="rId19"/>
    <p:sldId id="306" r:id="rId20"/>
    <p:sldId id="299" r:id="rId21"/>
    <p:sldId id="312" r:id="rId22"/>
    <p:sldId id="316" r:id="rId23"/>
    <p:sldId id="310" r:id="rId24"/>
    <p:sldId id="300" r:id="rId25"/>
    <p:sldId id="307" r:id="rId26"/>
    <p:sldId id="308" r:id="rId27"/>
    <p:sldId id="322" r:id="rId28"/>
    <p:sldId id="309" r:id="rId29"/>
    <p:sldId id="311" r:id="rId30"/>
    <p:sldId id="314" r:id="rId31"/>
    <p:sldId id="315" r:id="rId32"/>
    <p:sldId id="320" r:id="rId33"/>
  </p:sldIdLst>
  <p:sldSz cx="9145588" cy="6859588"/>
  <p:notesSz cx="6797675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-966" y="-18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25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1.35</c:v>
                </c:pt>
                <c:pt idx="2" formatCode="###0.0">
                  <c:v>0.70000000000000062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7.8</c:v>
                </c:pt>
                <c:pt idx="2">
                  <c:v>2.75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3.9</c:v>
                </c:pt>
                <c:pt idx="2" formatCode="0.0">
                  <c:v>1.4285714285714286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250496"/>
        <c:axId val="32268672"/>
      </c:barChart>
      <c:catAx>
        <c:axId val="3225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2268672"/>
        <c:crosses val="autoZero"/>
        <c:auto val="1"/>
        <c:lblAlgn val="ctr"/>
        <c:lblOffset val="100"/>
        <c:noMultiLvlLbl val="0"/>
      </c:catAx>
      <c:valAx>
        <c:axId val="32268672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3225049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1022404246716505"/>
          <c:y val="7.2600468758932182E-2"/>
          <c:w val="0.76618447666811951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0132864"/>
        <c:axId val="30139904"/>
      </c:barChart>
      <c:catAx>
        <c:axId val="30132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0139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1399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013286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0229248"/>
        <c:axId val="30230784"/>
      </c:barChart>
      <c:catAx>
        <c:axId val="30229248"/>
        <c:scaling>
          <c:orientation val="maxMin"/>
        </c:scaling>
        <c:delete val="1"/>
        <c:axPos val="b"/>
        <c:majorTickMark val="out"/>
        <c:minorTickMark val="none"/>
        <c:tickLblPos val="none"/>
        <c:crossAx val="30230784"/>
        <c:crosses val="autoZero"/>
        <c:auto val="1"/>
        <c:lblAlgn val="ctr"/>
        <c:lblOffset val="100"/>
        <c:noMultiLvlLbl val="0"/>
      </c:catAx>
      <c:valAx>
        <c:axId val="3023078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02292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Nie ma, brak wzorów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0.1</c:v>
                </c:pt>
                <c:pt idx="2">
                  <c:v>0.15</c:v>
                </c:pt>
                <c:pt idx="3">
                  <c:v>0.35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Nie ma, brak wzorów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0.75</c:v>
                </c:pt>
                <c:pt idx="1">
                  <c:v>0.05</c:v>
                </c:pt>
                <c:pt idx="2">
                  <c:v>0.25</c:v>
                </c:pt>
                <c:pt idx="3">
                  <c:v>0.1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Nie ma, brak wzorów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0.25</c:v>
                </c:pt>
                <c:pt idx="2">
                  <c:v>0.4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0266112"/>
        <c:axId val="30267648"/>
      </c:barChart>
      <c:catAx>
        <c:axId val="30266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026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2676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02661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Sheet1!$A$3:$A$32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Sheet1!$B$2:$B$32</c:f>
              <c:numCache>
                <c:formatCode>0%</c:formatCode>
                <c:ptCount val="19"/>
                <c:pt idx="0">
                  <c:v>1</c:v>
                </c:pt>
                <c:pt idx="1">
                  <c:v>0.9</c:v>
                </c:pt>
                <c:pt idx="2">
                  <c:v>0.95000000000000007</c:v>
                </c:pt>
                <c:pt idx="4">
                  <c:v>1</c:v>
                </c:pt>
                <c:pt idx="5">
                  <c:v>0.95000000000000007</c:v>
                </c:pt>
                <c:pt idx="6">
                  <c:v>0.95000000000000007</c:v>
                </c:pt>
                <c:pt idx="8">
                  <c:v>1</c:v>
                </c:pt>
                <c:pt idx="9">
                  <c:v>0.95000000000000007</c:v>
                </c:pt>
                <c:pt idx="10">
                  <c:v>1</c:v>
                </c:pt>
                <c:pt idx="12">
                  <c:v>1</c:v>
                </c:pt>
                <c:pt idx="13">
                  <c:v>0.9</c:v>
                </c:pt>
                <c:pt idx="14">
                  <c:v>1</c:v>
                </c:pt>
                <c:pt idx="16">
                  <c:v>0.05</c:v>
                </c:pt>
                <c:pt idx="17">
                  <c:v>0.1</c:v>
                </c:pt>
                <c:pt idx="1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Sheet1!$A$3:$A$32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Sheet1!$C$2:$C$32</c:f>
              <c:numCache>
                <c:formatCode>0%</c:formatCode>
                <c:ptCount val="19"/>
                <c:pt idx="1">
                  <c:v>0.1</c:v>
                </c:pt>
                <c:pt idx="2">
                  <c:v>0.05</c:v>
                </c:pt>
                <c:pt idx="5">
                  <c:v>0.05</c:v>
                </c:pt>
                <c:pt idx="6">
                  <c:v>0.05</c:v>
                </c:pt>
                <c:pt idx="9">
                  <c:v>0.05</c:v>
                </c:pt>
                <c:pt idx="13">
                  <c:v>0.1</c:v>
                </c:pt>
                <c:pt idx="16">
                  <c:v>0.95000000000000007</c:v>
                </c:pt>
                <c:pt idx="17">
                  <c:v>0.9</c:v>
                </c:pt>
                <c:pt idx="18">
                  <c:v>0.95000000000000007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432128"/>
        <c:axId val="34433664"/>
      </c:barChart>
      <c:catAx>
        <c:axId val="344321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4433664"/>
        <c:crosses val="autoZero"/>
        <c:auto val="1"/>
        <c:lblAlgn val="ctr"/>
        <c:lblOffset val="100"/>
        <c:noMultiLvlLbl val="0"/>
      </c:catAx>
      <c:valAx>
        <c:axId val="344336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4321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4688624118540878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2"/>
                <c:pt idx="0">
                  <c:v>2014 (N=x)</c:v>
                </c:pt>
                <c:pt idx="1">
                  <c:v>2013 (N=21)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3"/>
                <c:pt idx="0">
                  <c:v>0.82000000000000017</c:v>
                </c:pt>
                <c:pt idx="1">
                  <c:v>0.81</c:v>
                </c:pt>
                <c:pt idx="2">
                  <c:v>0.42857142857142855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Sheet1!$A$3:$A$9</c:f>
              <c:strCache>
                <c:ptCount val="2"/>
                <c:pt idx="0">
                  <c:v>2014 (N=x)</c:v>
                </c:pt>
                <c:pt idx="1">
                  <c:v>2013 (N=21)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3"/>
                <c:pt idx="1">
                  <c:v>6.0000000000000019E-2</c:v>
                </c:pt>
                <c:pt idx="2">
                  <c:v>0.28571428571428586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Sheet1!$A$3:$A$9</c:f>
              <c:strCache>
                <c:ptCount val="2"/>
                <c:pt idx="0">
                  <c:v>2014 (N=x)</c:v>
                </c:pt>
                <c:pt idx="1">
                  <c:v>2013 (N=21)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3"/>
                <c:pt idx="0">
                  <c:v>0.18000000000000005</c:v>
                </c:pt>
                <c:pt idx="1">
                  <c:v>0.13</c:v>
                </c:pt>
                <c:pt idx="2">
                  <c:v>0.28571428571428586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4584832"/>
        <c:axId val="34598912"/>
      </c:barChart>
      <c:catAx>
        <c:axId val="345848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459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989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584832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4"/>
          <c:h val="0.29090909090909167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45675523349437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Sheet1!$A$4:$A$42</c:f>
              <c:strCache>
                <c:ptCount val="18"/>
                <c:pt idx="0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Sheet1!$B$3:$B$47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0.42857142857142855</c:v>
                </c:pt>
                <c:pt idx="4">
                  <c:v>1</c:v>
                </c:pt>
                <c:pt idx="5">
                  <c:v>0.95</c:v>
                </c:pt>
                <c:pt idx="6">
                  <c:v>0.80952380952380953</c:v>
                </c:pt>
                <c:pt idx="10">
                  <c:v>0</c:v>
                </c:pt>
                <c:pt idx="12">
                  <c:v>0.75</c:v>
                </c:pt>
                <c:pt idx="13">
                  <c:v>0.9</c:v>
                </c:pt>
                <c:pt idx="14">
                  <c:v>0.8571428571428571</c:v>
                </c:pt>
                <c:pt idx="16">
                  <c:v>0.85</c:v>
                </c:pt>
                <c:pt idx="17">
                  <c:v>0.8</c:v>
                </c:pt>
                <c:pt idx="18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Sheet1!$A$4:$A$42</c:f>
              <c:strCache>
                <c:ptCount val="18"/>
                <c:pt idx="0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Sheet1!$C$3:$C$47</c:f>
              <c:numCache>
                <c:formatCode>General</c:formatCode>
                <c:ptCount val="20"/>
                <c:pt idx="2" formatCode="0%">
                  <c:v>0.47619047619047622</c:v>
                </c:pt>
                <c:pt idx="6" formatCode="0%">
                  <c:v>0</c:v>
                </c:pt>
                <c:pt idx="8" formatCode="0%">
                  <c:v>1</c:v>
                </c:pt>
                <c:pt idx="9" formatCode="0%">
                  <c:v>0.95</c:v>
                </c:pt>
                <c:pt idx="10" formatCode="0%">
                  <c:v>0.8571428571428571</c:v>
                </c:pt>
                <c:pt idx="12" formatCode="0%">
                  <c:v>0.25</c:v>
                </c:pt>
                <c:pt idx="13" formatCode="0%">
                  <c:v>0.05</c:v>
                </c:pt>
                <c:pt idx="14" formatCode="0%">
                  <c:v>0</c:v>
                </c:pt>
                <c:pt idx="16" formatCode="0%">
                  <c:v>0.1</c:v>
                </c:pt>
                <c:pt idx="17" formatCode="0%">
                  <c:v>0.15</c:v>
                </c:pt>
                <c:pt idx="18" formatCode="0%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Sheet1!$A$4:$A$42</c:f>
              <c:strCache>
                <c:ptCount val="18"/>
                <c:pt idx="0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Sheet1!$D$3:$D$47</c:f>
              <c:numCache>
                <c:formatCode>General</c:formatCode>
                <c:ptCount val="20"/>
                <c:pt idx="2" formatCode="0%">
                  <c:v>9.5238095238095233E-2</c:v>
                </c:pt>
                <c:pt idx="5" formatCode="0%">
                  <c:v>0.05</c:v>
                </c:pt>
                <c:pt idx="6" formatCode="0%">
                  <c:v>0.19047619047619047</c:v>
                </c:pt>
                <c:pt idx="9" formatCode="0%">
                  <c:v>0.05</c:v>
                </c:pt>
                <c:pt idx="10" formatCode="0%">
                  <c:v>0.14285714285714288</c:v>
                </c:pt>
                <c:pt idx="13" formatCode="0%">
                  <c:v>0.05</c:v>
                </c:pt>
                <c:pt idx="14" formatCode="0%">
                  <c:v>0.14285714285714288</c:v>
                </c:pt>
                <c:pt idx="16" formatCode="0%">
                  <c:v>0.05</c:v>
                </c:pt>
                <c:pt idx="17" formatCode="0%">
                  <c:v>0.05</c:v>
                </c:pt>
                <c:pt idx="18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887360"/>
        <c:axId val="37893248"/>
      </c:barChart>
      <c:catAx>
        <c:axId val="37887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7893248"/>
        <c:crosses val="autoZero"/>
        <c:auto val="1"/>
        <c:lblAlgn val="ctr"/>
        <c:lblOffset val="100"/>
        <c:noMultiLvlLbl val="0"/>
      </c:catAx>
      <c:valAx>
        <c:axId val="378932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8873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082"/>
          <c:w val="0.95105716686456299"/>
          <c:h val="5.790459927140255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030336"/>
        <c:axId val="38044416"/>
      </c:barChart>
      <c:catAx>
        <c:axId val="380303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8044416"/>
        <c:crosses val="autoZero"/>
        <c:auto val="1"/>
        <c:lblAlgn val="ctr"/>
        <c:lblOffset val="100"/>
        <c:noMultiLvlLbl val="0"/>
      </c:catAx>
      <c:valAx>
        <c:axId val="380444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030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472828621093679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(N=x*)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0.75</c:v>
                </c:pt>
                <c:pt idx="1">
                  <c:v>0.05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0.7142857142857143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0.19047619047619047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515072"/>
        <c:axId val="38516608"/>
      </c:barChart>
      <c:catAx>
        <c:axId val="3851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51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5166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5150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36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0.85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0.15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8438016"/>
        <c:axId val="38439552"/>
      </c:barChart>
      <c:catAx>
        <c:axId val="38438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43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439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438016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64"/>
          <c:w val="0.78760108668896434"/>
          <c:h val="0.2353105128361973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36"/>
          <c:h val="0.657254216804881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0.95238095238095244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8590720"/>
        <c:axId val="38612992"/>
      </c:barChart>
      <c:catAx>
        <c:axId val="38590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61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612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590720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68"/>
          <c:w val="0.86643722444161908"/>
          <c:h val="0.2834726403254780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428032"/>
        <c:axId val="32429568"/>
      </c:barChart>
      <c:catAx>
        <c:axId val="32428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42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2956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4280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45675523349437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Sheet1!$A$4:$A$51</c:f>
              <c:strCache>
                <c:ptCount val="22"/>
                <c:pt idx="0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Sheet1!$B$3:$B$56</c:f>
              <c:numCache>
                <c:formatCode>0%</c:formatCode>
                <c:ptCount val="24"/>
                <c:pt idx="0">
                  <c:v>1</c:v>
                </c:pt>
                <c:pt idx="1">
                  <c:v>0.95000000000000007</c:v>
                </c:pt>
                <c:pt idx="2">
                  <c:v>0.95238095238095244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10">
                  <c:v>9.5238095238095247E-2</c:v>
                </c:pt>
                <c:pt idx="18">
                  <c:v>9.5238095238095247E-2</c:v>
                </c:pt>
                <c:pt idx="20">
                  <c:v>1</c:v>
                </c:pt>
                <c:pt idx="21">
                  <c:v>0.95000000000000007</c:v>
                </c:pt>
                <c:pt idx="22">
                  <c:v>0.80952380952380965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Sheet1!$A$4:$A$51</c:f>
              <c:strCache>
                <c:ptCount val="22"/>
                <c:pt idx="0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Sheet1!$C$3:$C$56</c:f>
              <c:numCache>
                <c:formatCode>0%</c:formatCode>
                <c:ptCount val="24"/>
                <c:pt idx="1">
                  <c:v>0.05</c:v>
                </c:pt>
                <c:pt idx="2">
                  <c:v>4.7619047619047623E-2</c:v>
                </c:pt>
                <c:pt idx="8">
                  <c:v>1</c:v>
                </c:pt>
                <c:pt idx="9">
                  <c:v>1</c:v>
                </c:pt>
                <c:pt idx="10">
                  <c:v>0.90476190476190466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0.90476190476190466</c:v>
                </c:pt>
                <c:pt idx="21">
                  <c:v>0.05</c:v>
                </c:pt>
                <c:pt idx="22">
                  <c:v>0.19047619047619052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Sheet1!$A$4:$A$51</c:f>
              <c:strCache>
                <c:ptCount val="22"/>
                <c:pt idx="0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Sheet1!$D$3:$D$56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8674816"/>
        <c:axId val="38676352"/>
      </c:barChart>
      <c:catAx>
        <c:axId val="386748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8676352"/>
        <c:crosses val="autoZero"/>
        <c:auto val="1"/>
        <c:lblAlgn val="ctr"/>
        <c:lblOffset val="100"/>
        <c:noMultiLvlLbl val="0"/>
      </c:catAx>
      <c:valAx>
        <c:axId val="386763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6748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23E-2"/>
          <c:y val="0.96254629629629662"/>
          <c:w val="0.77090615375500959"/>
          <c:h val="3.745370370370378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046548234280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Sheet1!$A$5:$A$23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Sheet1!$B$3:$B$28</c:f>
              <c:numCache>
                <c:formatCode>0%</c:formatCode>
                <c:ptCount val="12"/>
                <c:pt idx="0">
                  <c:v>0.85000000000000064</c:v>
                </c:pt>
                <c:pt idx="1">
                  <c:v>0.70000000000000062</c:v>
                </c:pt>
                <c:pt idx="2">
                  <c:v>0.71428571428571463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  <c:pt idx="10">
                  <c:v>4.7619047619047623E-2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Sheet1!$A$5:$A$23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Sheet1!$C$3:$C$28</c:f>
              <c:numCache>
                <c:formatCode>0%</c:formatCode>
                <c:ptCount val="12"/>
                <c:pt idx="0">
                  <c:v>0.15000000000000016</c:v>
                </c:pt>
                <c:pt idx="1">
                  <c:v>0.30000000000000032</c:v>
                </c:pt>
                <c:pt idx="2">
                  <c:v>0.28571428571428625</c:v>
                </c:pt>
                <c:pt idx="8">
                  <c:v>0.95000000000000062</c:v>
                </c:pt>
                <c:pt idx="9">
                  <c:v>1</c:v>
                </c:pt>
                <c:pt idx="10">
                  <c:v>0.95238095238095244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8350208"/>
        <c:axId val="38356096"/>
      </c:barChart>
      <c:catAx>
        <c:axId val="383502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8356096"/>
        <c:crosses val="autoZero"/>
        <c:auto val="1"/>
        <c:lblAlgn val="ctr"/>
        <c:lblOffset val="100"/>
        <c:noMultiLvlLbl val="0"/>
      </c:catAx>
      <c:valAx>
        <c:axId val="38356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3502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05"/>
          <c:w val="0.79784974454269275"/>
          <c:h val="7.557149025484981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737792"/>
        <c:axId val="38739328"/>
      </c:barChart>
      <c:catAx>
        <c:axId val="387377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8739328"/>
        <c:crosses val="autoZero"/>
        <c:auto val="1"/>
        <c:lblAlgn val="ctr"/>
        <c:lblOffset val="100"/>
        <c:noMultiLvlLbl val="0"/>
      </c:catAx>
      <c:valAx>
        <c:axId val="387393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737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2667168453046893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</c:v>
                </c:pt>
                <c:pt idx="1">
                  <c:v>0.1</c:v>
                </c:pt>
                <c:pt idx="2">
                  <c:v>0.15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(N=2o)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0.45</c:v>
                </c:pt>
                <c:pt idx="1">
                  <c:v>0.45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9.5238095238095233E-2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829056"/>
        <c:axId val="38839040"/>
      </c:barChart>
      <c:catAx>
        <c:axId val="38829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83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8390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829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352E-2"/>
          <c:y val="5.9422750424448473E-2"/>
          <c:w val="0.6987616189421332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(N=16***)</c:v>
                </c:pt>
                <c:pt idx="1">
                  <c:v>2014 (N=19)</c:v>
                </c:pt>
                <c:pt idx="2">
                  <c:v>2013 (N=19-)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(N=16***)</c:v>
                </c:pt>
                <c:pt idx="1">
                  <c:v>2014 (N=19)</c:v>
                </c:pt>
                <c:pt idx="2">
                  <c:v>2013 (N=19-)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0.75</c:v>
                </c:pt>
                <c:pt idx="1">
                  <c:v>0.7</c:v>
                </c:pt>
                <c:pt idx="2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4012E-3"/>
                  <c:y val="-2.0699848061514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(N=16***)</c:v>
                </c:pt>
                <c:pt idx="1">
                  <c:v>2014 (N=19)</c:v>
                </c:pt>
                <c:pt idx="2">
                  <c:v>2013 (N=19-)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0.25</c:v>
                </c:pt>
                <c:pt idx="1">
                  <c:v>0.3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8310272"/>
        <c:axId val="38311808"/>
      </c:barChart>
      <c:catAx>
        <c:axId val="3831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31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11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831027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75469304818060401"/>
          <c:y val="0.33058308501097877"/>
          <c:w val="0.21944937616053681"/>
          <c:h val="0.24867266243396519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47766912"/>
        <c:axId val="47772800"/>
      </c:barChart>
      <c:catAx>
        <c:axId val="47766912"/>
        <c:scaling>
          <c:orientation val="maxMin"/>
        </c:scaling>
        <c:delete val="1"/>
        <c:axPos val="b"/>
        <c:majorTickMark val="out"/>
        <c:minorTickMark val="none"/>
        <c:tickLblPos val="none"/>
        <c:crossAx val="47772800"/>
        <c:crosses val="autoZero"/>
        <c:auto val="1"/>
        <c:lblAlgn val="ctr"/>
        <c:lblOffset val="100"/>
        <c:noMultiLvlLbl val="0"/>
      </c:catAx>
      <c:valAx>
        <c:axId val="4777280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477669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</c:v>
                </c:pt>
                <c:pt idx="1">
                  <c:v>0.15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0.8571428571428571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0.23809523809523808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3209344"/>
        <c:axId val="93210880"/>
      </c:barChart>
      <c:catAx>
        <c:axId val="9320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321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210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32093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0.1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0.35</c:v>
                </c:pt>
                <c:pt idx="2">
                  <c:v>0.05</c:v>
                </c:pt>
                <c:pt idx="3">
                  <c:v>0.4</c:v>
                </c:pt>
                <c:pt idx="4">
                  <c:v>0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0.28571428571428575</c:v>
                </c:pt>
                <c:pt idx="1">
                  <c:v>4.7619047619047616E-2</c:v>
                </c:pt>
                <c:pt idx="2">
                  <c:v>9.5238095238095233E-2</c:v>
                </c:pt>
                <c:pt idx="3">
                  <c:v>0.57142857142857151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3255168"/>
        <c:axId val="93256704"/>
      </c:barChart>
      <c:catAx>
        <c:axId val="93255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3256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256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32551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1640064"/>
        <c:axId val="101641600"/>
      </c:barChart>
      <c:catAx>
        <c:axId val="101640064"/>
        <c:scaling>
          <c:orientation val="maxMin"/>
        </c:scaling>
        <c:delete val="1"/>
        <c:axPos val="b"/>
        <c:majorTickMark val="out"/>
        <c:minorTickMark val="none"/>
        <c:tickLblPos val="none"/>
        <c:crossAx val="101641600"/>
        <c:crosses val="autoZero"/>
        <c:auto val="1"/>
        <c:lblAlgn val="ctr"/>
        <c:lblOffset val="100"/>
        <c:noMultiLvlLbl val="0"/>
      </c:catAx>
      <c:valAx>
        <c:axId val="10164160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016400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  <c:pt idx="3">
                  <c:v>0.7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0.65</c:v>
                </c:pt>
                <c:pt idx="2">
                  <c:v>0.75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0.7142857142857143</c:v>
                </c:pt>
                <c:pt idx="1">
                  <c:v>0.42857142857142855</c:v>
                </c:pt>
                <c:pt idx="2">
                  <c:v>0.38095238095238093</c:v>
                </c:pt>
                <c:pt idx="3">
                  <c:v>0.5714285714285714</c:v>
                </c:pt>
                <c:pt idx="4">
                  <c:v>4.7619047619047616E-2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4673920"/>
        <c:axId val="94679808"/>
      </c:barChart>
      <c:catAx>
        <c:axId val="94673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467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6798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46739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471680"/>
        <c:axId val="32485760"/>
      </c:barChart>
      <c:catAx>
        <c:axId val="32471680"/>
        <c:scaling>
          <c:orientation val="maxMin"/>
        </c:scaling>
        <c:delete val="1"/>
        <c:axPos val="b"/>
        <c:majorTickMark val="out"/>
        <c:minorTickMark val="none"/>
        <c:tickLblPos val="none"/>
        <c:crossAx val="32485760"/>
        <c:crosses val="autoZero"/>
        <c:auto val="1"/>
        <c:lblAlgn val="ctr"/>
        <c:lblOffset val="100"/>
        <c:noMultiLvlLbl val="0"/>
      </c:catAx>
      <c:valAx>
        <c:axId val="324857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4716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6943232"/>
        <c:axId val="106944768"/>
      </c:barChart>
      <c:catAx>
        <c:axId val="1069432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06944768"/>
        <c:crosses val="autoZero"/>
        <c:auto val="1"/>
        <c:lblAlgn val="ctr"/>
        <c:lblOffset val="100"/>
        <c:noMultiLvlLbl val="0"/>
      </c:catAx>
      <c:valAx>
        <c:axId val="1069447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06943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6986496"/>
        <c:axId val="106992384"/>
      </c:barChart>
      <c:catAx>
        <c:axId val="10698649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06992384"/>
        <c:crosses val="autoZero"/>
        <c:auto val="1"/>
        <c:lblAlgn val="ctr"/>
        <c:lblOffset val="100"/>
        <c:noMultiLvlLbl val="0"/>
      </c:catAx>
      <c:valAx>
        <c:axId val="1069923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069864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</c:v>
                </c:pt>
                <c:pt idx="1">
                  <c:v>0.2</c:v>
                </c:pt>
                <c:pt idx="2">
                  <c:v>0.15</c:v>
                </c:pt>
                <c:pt idx="3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0.35</c:v>
                </c:pt>
                <c:pt idx="1">
                  <c:v>0.05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07134976"/>
        <c:axId val="107136512"/>
      </c:barChart>
      <c:catAx>
        <c:axId val="107134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13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13651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71349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7037037037"/>
          <c:y val="6.4515800203873595E-3"/>
          <c:w val="0.61261412037037033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Podał wyłacznie sumę**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Podał wyłacznie sumę**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0.15</c:v>
                </c:pt>
                <c:pt idx="2">
                  <c:v>0.05</c:v>
                </c:pt>
                <c:pt idx="3">
                  <c:v>0.45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Podał wyłacznie sumę**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</c:v>
                </c:pt>
                <c:pt idx="1">
                  <c:v>0.2</c:v>
                </c:pt>
                <c:pt idx="2">
                  <c:v>0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07049728"/>
        <c:axId val="107051264"/>
      </c:barChart>
      <c:catAx>
        <c:axId val="107049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05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051264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70497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(N=19)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1409920"/>
        <c:axId val="101416960"/>
      </c:barChart>
      <c:catAx>
        <c:axId val="10140992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01416960"/>
        <c:crosses val="autoZero"/>
        <c:auto val="1"/>
        <c:lblAlgn val="ctr"/>
        <c:lblOffset val="100"/>
        <c:noMultiLvlLbl val="0"/>
      </c:catAx>
      <c:valAx>
        <c:axId val="1014169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014099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1454208"/>
        <c:axId val="101455744"/>
      </c:barChart>
      <c:catAx>
        <c:axId val="10145420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01455744"/>
        <c:crosses val="autoZero"/>
        <c:auto val="1"/>
        <c:lblAlgn val="ctr"/>
        <c:lblOffset val="100"/>
        <c:noMultiLvlLbl val="0"/>
      </c:catAx>
      <c:valAx>
        <c:axId val="1014557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014542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61849374999999995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0.52631578947368418</c:v>
                </c:pt>
                <c:pt idx="1">
                  <c:v>0.31578947368421051</c:v>
                </c:pt>
                <c:pt idx="2">
                  <c:v>0.15789473684210525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01552896"/>
        <c:axId val="101554432"/>
      </c:barChart>
      <c:catAx>
        <c:axId val="101552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55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554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015528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7037037037"/>
          <c:y val="4.5289500509683993E-2"/>
          <c:w val="0.54793819444444447"/>
          <c:h val="0.9547104994903160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1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07225856"/>
        <c:axId val="107227392"/>
      </c:barChart>
      <c:catAx>
        <c:axId val="107225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227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227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072258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7322368"/>
        <c:axId val="107328256"/>
      </c:barChart>
      <c:catAx>
        <c:axId val="107322368"/>
        <c:scaling>
          <c:orientation val="maxMin"/>
        </c:scaling>
        <c:delete val="1"/>
        <c:axPos val="b"/>
        <c:majorTickMark val="out"/>
        <c:minorTickMark val="none"/>
        <c:tickLblPos val="none"/>
        <c:crossAx val="107328256"/>
        <c:crosses val="autoZero"/>
        <c:auto val="1"/>
        <c:lblAlgn val="ctr"/>
        <c:lblOffset val="100"/>
        <c:noMultiLvlLbl val="0"/>
      </c:catAx>
      <c:valAx>
        <c:axId val="10732825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07322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79466774723522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(N=13)**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7378944"/>
        <c:axId val="107384832"/>
      </c:barChart>
      <c:catAx>
        <c:axId val="107378944"/>
        <c:scaling>
          <c:orientation val="maxMin"/>
        </c:scaling>
        <c:delete val="1"/>
        <c:axPos val="b"/>
        <c:majorTickMark val="out"/>
        <c:minorTickMark val="none"/>
        <c:tickLblPos val="none"/>
        <c:crossAx val="107384832"/>
        <c:crosses val="autoZero"/>
        <c:auto val="1"/>
        <c:lblAlgn val="ctr"/>
        <c:lblOffset val="100"/>
        <c:noMultiLvlLbl val="0"/>
      </c:catAx>
      <c:valAx>
        <c:axId val="10738483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07378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90500102155313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0.3</c:v>
                </c:pt>
                <c:pt idx="2">
                  <c:v>0.15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40160"/>
        <c:axId val="34141696"/>
      </c:barChart>
      <c:catAx>
        <c:axId val="3414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4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416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401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0.76923076923076938</c:v>
                </c:pt>
                <c:pt idx="1">
                  <c:v>0.15384615384615385</c:v>
                </c:pt>
                <c:pt idx="2">
                  <c:v>7.6923076923076927E-2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0.23809523809523808</c:v>
                </c:pt>
                <c:pt idx="1">
                  <c:v>0</c:v>
                </c:pt>
                <c:pt idx="2">
                  <c:v>0</c:v>
                </c:pt>
                <c:pt idx="3">
                  <c:v>4.7619047619047616E-2</c:v>
                </c:pt>
                <c:pt idx="4">
                  <c:v>0.7142857142857143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1245056"/>
        <c:axId val="121250944"/>
      </c:barChart>
      <c:catAx>
        <c:axId val="12124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25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2509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245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</c:v>
                </c:pt>
                <c:pt idx="1">
                  <c:v>0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0.80952380952380953</c:v>
                </c:pt>
                <c:pt idx="1">
                  <c:v>4.7619047619047616E-2</c:v>
                </c:pt>
                <c:pt idx="2">
                  <c:v>0.14285714285714288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1295232"/>
        <c:axId val="121296768"/>
      </c:barChart>
      <c:catAx>
        <c:axId val="121295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29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296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2952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45675523349437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Sheet1!$A$5:$A$15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Sheet1!$B$3:$B$20</c:f>
              <c:numCache>
                <c:formatCode>0%</c:formatCode>
                <c:ptCount val="8"/>
                <c:pt idx="0">
                  <c:v>0.85</c:v>
                </c:pt>
                <c:pt idx="1">
                  <c:v>0.55000000000000004</c:v>
                </c:pt>
                <c:pt idx="2">
                  <c:v>0.61904761904761907</c:v>
                </c:pt>
                <c:pt idx="4">
                  <c:v>0.15</c:v>
                </c:pt>
                <c:pt idx="5">
                  <c:v>0.4</c:v>
                </c:pt>
                <c:pt idx="6">
                  <c:v>0.14285714285714288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Sheet1!$A$5:$A$15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Sheet1!$C$3:$C$20</c:f>
              <c:numCache>
                <c:formatCode>0%</c:formatCode>
                <c:ptCount val="8"/>
                <c:pt idx="0">
                  <c:v>0.15</c:v>
                </c:pt>
                <c:pt idx="1">
                  <c:v>0.45</c:v>
                </c:pt>
                <c:pt idx="2">
                  <c:v>0.38095238095238093</c:v>
                </c:pt>
                <c:pt idx="4">
                  <c:v>0.6</c:v>
                </c:pt>
                <c:pt idx="5">
                  <c:v>0.5</c:v>
                </c:pt>
                <c:pt idx="6">
                  <c:v>0.8571428571428571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Sheet1!$A$5:$A$15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Sheet1!$D$3:$D$20</c:f>
              <c:numCache>
                <c:formatCode>General</c:formatCode>
                <c:ptCount val="8"/>
                <c:pt idx="4" formatCode="0%">
                  <c:v>0.25</c:v>
                </c:pt>
                <c:pt idx="5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1010048"/>
        <c:axId val="121011584"/>
      </c:barChart>
      <c:catAx>
        <c:axId val="1210100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1011584"/>
        <c:crosses val="autoZero"/>
        <c:auto val="1"/>
        <c:lblAlgn val="ctr"/>
        <c:lblOffset val="100"/>
        <c:noMultiLvlLbl val="0"/>
      </c:catAx>
      <c:valAx>
        <c:axId val="1210115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0100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3.0572686636533078E-2"/>
          <c:y val="0.39287111672424252"/>
          <c:w val="0.9535316357361534"/>
          <c:h val="0.11204481012344762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8045641975308641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Sheet1!$A$6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Sheet1!$B$1:$D$4</c:f>
              <c:multiLvlStrCache>
                <c:ptCount val="3"/>
                <c:lvl>
                  <c:pt idx="1">
                    <c:v>100%</c:v>
                  </c:pt>
                </c:lvl>
                <c:lvl>
                  <c:pt idx="1">
                    <c:v>100%</c:v>
                  </c:pt>
                </c:lvl>
                <c:lvl>
                  <c:pt idx="0">
                    <c:v>TAK (zdecydowanie + raczej tak)</c:v>
                  </c:pt>
                  <c:pt idx="1">
                    <c:v>NIE (zdecydowanie + raczej nie)</c:v>
                  </c:pt>
                  <c:pt idx="2">
                    <c:v>Nie dotyczy</c:v>
                  </c:pt>
                </c:lvl>
              </c:multiLvlStrCache>
            </c:multiLvlStrRef>
          </c:cat>
          <c:val>
            <c:numRef>
              <c:f>Sheet1!$B$6:$D$6</c:f>
            </c:numRef>
          </c:val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5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Sheet1!$B$3:$B$5</c:f>
              <c:numCache>
                <c:formatCode>General</c:formatCode>
                <c:ptCount val="3"/>
                <c:pt idx="2" formatCode="0%">
                  <c:v>0.14000000000000001</c:v>
                </c:pt>
              </c:numCache>
            </c:numRef>
          </c:val>
        </c:ser>
        <c:ser>
          <c:idx val="3"/>
          <c:order val="2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5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Sheet1!$C$3:$C$5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1097216"/>
        <c:axId val="121119488"/>
      </c:barChart>
      <c:catAx>
        <c:axId val="121097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1119488"/>
        <c:crosses val="autoZero"/>
        <c:auto val="1"/>
        <c:lblAlgn val="ctr"/>
        <c:lblOffset val="100"/>
        <c:noMultiLvlLbl val="0"/>
      </c:catAx>
      <c:valAx>
        <c:axId val="121119488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10972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0"/>
          <c:y val="0.8003769841269841"/>
          <c:w val="1"/>
          <c:h val="0.19122354497354496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1193984"/>
        <c:axId val="121195520"/>
      </c:barChart>
      <c:catAx>
        <c:axId val="121193984"/>
        <c:scaling>
          <c:orientation val="maxMin"/>
        </c:scaling>
        <c:delete val="1"/>
        <c:axPos val="b"/>
        <c:majorTickMark val="out"/>
        <c:minorTickMark val="none"/>
        <c:tickLblPos val="none"/>
        <c:crossAx val="121195520"/>
        <c:crosses val="autoZero"/>
        <c:auto val="1"/>
        <c:lblAlgn val="ctr"/>
        <c:lblOffset val="100"/>
        <c:noMultiLvlLbl val="0"/>
      </c:catAx>
      <c:valAx>
        <c:axId val="1211955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21193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0.95000000000000007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0.95000000000000007</c:v>
                </c:pt>
                <c:pt idx="4">
                  <c:v>0.85000000000000009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0.95000000000000007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1240192"/>
        <c:axId val="121389440"/>
      </c:barChart>
      <c:catAx>
        <c:axId val="1212401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2138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3894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2401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8E-3"/>
          <c:w val="0.99923738681327257"/>
          <c:h val="0.890495867768596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0.57142857142857173</c:v>
                </c:pt>
                <c:pt idx="1">
                  <c:v>0.5</c:v>
                </c:pt>
                <c:pt idx="2">
                  <c:v>0.75000000000000011</c:v>
                </c:pt>
                <c:pt idx="4">
                  <c:v>0.66666666666666674</c:v>
                </c:pt>
                <c:pt idx="5">
                  <c:v>0.60000000000000009</c:v>
                </c:pt>
                <c:pt idx="6">
                  <c:v>1</c:v>
                </c:pt>
                <c:pt idx="8">
                  <c:v>0.61904761904761918</c:v>
                </c:pt>
                <c:pt idx="9">
                  <c:v>0.70000000000000007</c:v>
                </c:pt>
                <c:pt idx="10">
                  <c:v>1</c:v>
                </c:pt>
                <c:pt idx="12">
                  <c:v>0.61904761904761918</c:v>
                </c:pt>
                <c:pt idx="13">
                  <c:v>0.70000000000000007</c:v>
                </c:pt>
                <c:pt idx="14">
                  <c:v>1</c:v>
                </c:pt>
                <c:pt idx="16">
                  <c:v>0.61904761904761918</c:v>
                </c:pt>
                <c:pt idx="17">
                  <c:v>0.55000000000000004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0.33333333333333337</c:v>
                </c:pt>
                <c:pt idx="1">
                  <c:v>0.35000000000000003</c:v>
                </c:pt>
                <c:pt idx="2">
                  <c:v>0.2</c:v>
                </c:pt>
                <c:pt idx="4">
                  <c:v>0.23809523809523817</c:v>
                </c:pt>
                <c:pt idx="5">
                  <c:v>0.35000000000000003</c:v>
                </c:pt>
                <c:pt idx="8">
                  <c:v>0.33333333333333337</c:v>
                </c:pt>
                <c:pt idx="9">
                  <c:v>0.30000000000000004</c:v>
                </c:pt>
                <c:pt idx="12">
                  <c:v>0.38095238095238104</c:v>
                </c:pt>
                <c:pt idx="13">
                  <c:v>0.30000000000000004</c:v>
                </c:pt>
                <c:pt idx="16">
                  <c:v>0.38095238095238104</c:v>
                </c:pt>
                <c:pt idx="17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Sheet1!$D$2:$D$25</c:f>
              <c:numCache>
                <c:formatCode>0%</c:formatCode>
                <c:ptCount val="19"/>
                <c:pt idx="0">
                  <c:v>9.5238095238095247E-2</c:v>
                </c:pt>
                <c:pt idx="1">
                  <c:v>0.1</c:v>
                </c:pt>
                <c:pt idx="2">
                  <c:v>0.05</c:v>
                </c:pt>
                <c:pt idx="4">
                  <c:v>9.5238095238095247E-2</c:v>
                </c:pt>
                <c:pt idx="5">
                  <c:v>0.05</c:v>
                </c:pt>
                <c:pt idx="8">
                  <c:v>4.7619047619047623E-2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63"/>
                  <c:y val="-2.4470208773661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300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Sheet1!$E$2:$E$25</c:f>
              <c:numCache>
                <c:formatCode>0%</c:formatCode>
                <c:ptCount val="19"/>
                <c:pt idx="1">
                  <c:v>0.05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21911936"/>
        <c:axId val="121946496"/>
      </c:barChart>
      <c:catAx>
        <c:axId val="121911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194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9464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2191193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746"/>
          <c:w val="0.98589065255732089"/>
          <c:h val="6.014955970740337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3857536"/>
        <c:axId val="33858304"/>
      </c:barChart>
      <c:catAx>
        <c:axId val="33857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85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8583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85753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3939456"/>
        <c:axId val="33942144"/>
      </c:barChart>
      <c:catAx>
        <c:axId val="33939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4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421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93945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982336"/>
        <c:axId val="33983872"/>
      </c:barChart>
      <c:catAx>
        <c:axId val="33982336"/>
        <c:scaling>
          <c:orientation val="maxMin"/>
        </c:scaling>
        <c:delete val="1"/>
        <c:axPos val="b"/>
        <c:majorTickMark val="out"/>
        <c:minorTickMark val="none"/>
        <c:tickLblPos val="none"/>
        <c:crossAx val="33983872"/>
        <c:crosses val="autoZero"/>
        <c:auto val="1"/>
        <c:lblAlgn val="ctr"/>
        <c:lblOffset val="100"/>
        <c:noMultiLvlLbl val="0"/>
      </c:catAx>
      <c:valAx>
        <c:axId val="339838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3982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0.35</c:v>
                </c:pt>
                <c:pt idx="2">
                  <c:v>0.25</c:v>
                </c:pt>
                <c:pt idx="3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024448"/>
        <c:axId val="34034432"/>
      </c:barChart>
      <c:catAx>
        <c:axId val="34024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03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344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244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0102656"/>
        <c:axId val="30113792"/>
      </c:barChart>
      <c:catAx>
        <c:axId val="30102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011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1137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010265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3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9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7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5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Tytuł </a:t>
            </a:r>
            <a:r>
              <a:rPr lang="pl-PL" b="0" dirty="0" smtClean="0">
                <a:latin typeface="Arial Light"/>
              </a:rPr>
              <a:t>slajdu</a:t>
            </a:r>
            <a:endParaRPr lang="pl-PL" b="0" dirty="0">
              <a:latin typeface="Arial Ligh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95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60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55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85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23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3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4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8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BEMOWO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Bemowo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153822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34997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76297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51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153822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29856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Bemowo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579844"/>
              </p:ext>
            </p:extLst>
          </p:nvPr>
        </p:nvGraphicFramePr>
        <p:xfrm>
          <a:off x="2916611" y="1557585"/>
          <a:ext cx="4793756" cy="491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8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9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5668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533476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2015 (N=20)</a:t>
            </a:r>
          </a:p>
          <a:p>
            <a:pPr fontAlgn="b"/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</a:endParaRP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2013 (N=21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49674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2015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N=20)</a:t>
            </a:r>
            <a:endParaRPr lang="pl-PL" sz="1100" dirty="0">
              <a:solidFill>
                <a:schemeClr val="tx1">
                  <a:lumMod val="50000"/>
                </a:schemeClr>
              </a:solidFill>
            </a:endParaRP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2014 (N=20)</a:t>
            </a: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2013 (N=21*)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698466" y="3189660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2015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N=20)</a:t>
            </a:r>
            <a:endParaRPr lang="pl-PL" sz="1100" dirty="0">
              <a:solidFill>
                <a:schemeClr val="tx1">
                  <a:lumMod val="50000"/>
                </a:schemeClr>
              </a:solidFill>
            </a:endParaRP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2014 (N=20)</a:t>
            </a: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2013 (N=21*)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5858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2015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N=20)</a:t>
            </a:r>
            <a:endParaRPr lang="pl-PL" sz="1100" dirty="0">
              <a:solidFill>
                <a:schemeClr val="tx1">
                  <a:lumMod val="50000"/>
                </a:schemeClr>
              </a:solidFill>
            </a:endParaRP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2014 (N=20)</a:t>
            </a: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2013 (N=21*)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45844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2015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N=20)</a:t>
            </a:r>
            <a:endParaRPr lang="pl-PL" sz="1100" dirty="0">
              <a:solidFill>
                <a:schemeClr val="tx1">
                  <a:lumMod val="50000"/>
                </a:schemeClr>
              </a:solidFill>
            </a:endParaRP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2014 (N=20)</a:t>
            </a: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2013 (N=21*)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698465" y="5724503"/>
            <a:ext cx="1122801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2015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</a:rPr>
              <a:t>N=17*)</a:t>
            </a:r>
            <a:endParaRPr lang="pl-PL" sz="1100" dirty="0">
              <a:solidFill>
                <a:schemeClr val="tx1">
                  <a:lumMod val="50000"/>
                </a:schemeClr>
              </a:solidFill>
            </a:endParaRP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2014 (N=20)</a:t>
            </a:r>
          </a:p>
          <a:p>
            <a:pPr fontAlgn="b"/>
            <a:r>
              <a:rPr lang="pl-PL" sz="1100" dirty="0">
                <a:solidFill>
                  <a:schemeClr val="tx1">
                    <a:lumMod val="50000"/>
                  </a:schemeClr>
                </a:solidFill>
              </a:rPr>
              <a:t>2013 (N=21*)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0565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00903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37595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9478"/>
            <a:ext cx="284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22145"/>
              </p:ext>
            </p:extLst>
          </p:nvPr>
        </p:nvGraphicFramePr>
        <p:xfrm>
          <a:off x="2916611" y="1342050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71028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209238"/>
              </p:ext>
            </p:extLst>
          </p:nvPr>
        </p:nvGraphicFramePr>
        <p:xfrm>
          <a:off x="5220866" y="2494735"/>
          <a:ext cx="3672408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7874"/>
              </p:ext>
            </p:extLst>
          </p:nvPr>
        </p:nvGraphicFramePr>
        <p:xfrm>
          <a:off x="4428978" y="2440202"/>
          <a:ext cx="1511968" cy="4085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1968"/>
              </a:tblGrid>
              <a:tr h="10658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770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770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658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258570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64272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772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667376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684818" y="1677492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  <a:endParaRPr lang="pl-PL" sz="1100" dirty="0"/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r>
              <a:rPr lang="pl-PL" sz="1100" dirty="0" smtClean="0"/>
              <a:t>2013 (N=21*)</a:t>
            </a:r>
            <a:endParaRPr lang="pl-PL" sz="1100" dirty="0"/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82471"/>
            <a:ext cx="1200358" cy="8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r>
              <a:rPr lang="pl-PL" sz="1100" dirty="0" smtClean="0"/>
              <a:t>2013 (N=21*)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3770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r>
              <a:rPr lang="pl-PL" sz="1100" dirty="0" smtClean="0"/>
              <a:t>2013 (N=21*)</a:t>
            </a:r>
            <a:endParaRPr lang="pl-PL" sz="1100" dirty="0"/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r>
              <a:rPr lang="pl-PL" sz="1100" dirty="0" smtClean="0"/>
              <a:t>2013 (N=21*)</a:t>
            </a:r>
            <a:endParaRPr lang="pl-PL" sz="1100" dirty="0"/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r>
              <a:rPr lang="pl-PL" sz="1100" dirty="0" smtClean="0"/>
              <a:t>2013 (N=21*)</a:t>
            </a:r>
            <a:endParaRPr lang="pl-PL" sz="1100" dirty="0"/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r>
              <a:rPr lang="pl-PL" sz="1100" dirty="0" smtClean="0"/>
              <a:t>2013 (N=21*)</a:t>
            </a:r>
            <a:endParaRPr lang="pl-PL" sz="1100" dirty="0"/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61293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pożegnał Cię uprzejmie?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smtClean="0">
                <a:solidFill>
                  <a:schemeClr val="tx1">
                    <a:lumMod val="50000"/>
                  </a:schemeClr>
                </a:solidFill>
              </a:rPr>
              <a:t>Wyniki badania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wygląd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urzędu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0" kern="1200" baseline="0">
                <a:solidFill>
                  <a:srgbClr val="80828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sz="3200" dirty="0" smtClean="0"/>
              <a:t>Spis treści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68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983113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56894" y="1917626"/>
            <a:ext cx="1200358" cy="9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endParaRPr lang="pl-PL" sz="1100" dirty="0"/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endParaRPr lang="pl-PL" sz="1100" dirty="0" smtClean="0"/>
          </a:p>
          <a:p>
            <a:pPr fontAlgn="b"/>
            <a:r>
              <a:rPr lang="pl-PL" sz="1100" dirty="0" smtClean="0"/>
              <a:t>2013 (N=21*)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357786"/>
            <a:ext cx="1200358" cy="9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endParaRPr lang="pl-PL" sz="1100" dirty="0"/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endParaRPr lang="pl-PL" sz="1100" dirty="0" smtClean="0"/>
          </a:p>
          <a:p>
            <a:pPr fontAlgn="b"/>
            <a:r>
              <a:rPr lang="pl-PL" sz="1100" dirty="0" smtClean="0"/>
              <a:t>2013 (N=21*)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4797946"/>
            <a:ext cx="1200358" cy="9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2015 (N=20)</a:t>
            </a:r>
          </a:p>
          <a:p>
            <a:pPr fontAlgn="b"/>
            <a:endParaRPr lang="pl-PL" sz="1100" dirty="0"/>
          </a:p>
          <a:p>
            <a:pPr fontAlgn="b"/>
            <a:r>
              <a:rPr lang="pl-PL" sz="1100" dirty="0" smtClean="0"/>
              <a:t>2014 (N=20)</a:t>
            </a:r>
          </a:p>
          <a:p>
            <a:pPr fontAlgn="b"/>
            <a:endParaRPr lang="pl-PL" sz="1100" dirty="0" smtClean="0"/>
          </a:p>
          <a:p>
            <a:pPr fontAlgn="b"/>
            <a:r>
              <a:rPr lang="pl-PL" sz="1100" dirty="0" smtClean="0"/>
              <a:t>2013 (N=21*)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88992"/>
              </p:ext>
            </p:extLst>
          </p:nvPr>
        </p:nvGraphicFramePr>
        <p:xfrm>
          <a:off x="108298" y="1989635"/>
          <a:ext cx="2808000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92551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5101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8771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50808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452414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21911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69081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801536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325731"/>
              </p:ext>
            </p:extLst>
          </p:nvPr>
        </p:nvGraphicFramePr>
        <p:xfrm>
          <a:off x="994336" y="2428075"/>
          <a:ext cx="4320000" cy="403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7879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97321"/>
            <a:ext cx="3600400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60881"/>
              </p:ext>
            </p:extLst>
          </p:nvPr>
        </p:nvGraphicFramePr>
        <p:xfrm>
          <a:off x="36290" y="2422130"/>
          <a:ext cx="1728192" cy="3239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</a:tblGrid>
              <a:tr h="8639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19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19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19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86451"/>
              </p:ext>
            </p:extLst>
          </p:nvPr>
        </p:nvGraphicFramePr>
        <p:xfrm>
          <a:off x="4580733" y="2422131"/>
          <a:ext cx="1800000" cy="3935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49556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8759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361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2008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2008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1" y="6459478"/>
            <a:ext cx="259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801536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Prostokąt 18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</a:t>
            </a:r>
            <a:r>
              <a:rPr lang="pl-PL" sz="3600" b="1" dirty="0" smtClean="0"/>
              <a:t> </a:t>
            </a:r>
            <a:r>
              <a:rPr lang="pl-PL" sz="3600" dirty="0" smtClean="0"/>
              <a:t>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  <a:p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012611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492674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53812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08847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2014/2013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2739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97548"/>
              </p:ext>
            </p:extLst>
          </p:nvPr>
        </p:nvGraphicFramePr>
        <p:xfrm>
          <a:off x="180306" y="2422130"/>
          <a:ext cx="18000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16739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20861"/>
              </p:ext>
            </p:extLst>
          </p:nvPr>
        </p:nvGraphicFramePr>
        <p:xfrm>
          <a:off x="4212754" y="2493691"/>
          <a:ext cx="1728192" cy="3816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</a:tblGrid>
              <a:tr h="8053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3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527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527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527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</a:t>
            </a:r>
            <a:r>
              <a:rPr lang="pl-PL" dirty="0" smtClean="0"/>
              <a:t>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</a:t>
            </a:r>
            <a:r>
              <a:rPr lang="pl-PL" dirty="0" smtClean="0"/>
              <a:t>braku) </a:t>
            </a:r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-35718" y="645947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000" dirty="0" smtClean="0"/>
              <a:t>*W niektórych sytuacjach audytorzy byli obsługiwani przez dwóch urzędników.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1687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33099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26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smtClean="0">
                <a:solidFill>
                  <a:schemeClr val="tx2"/>
                </a:solidFill>
              </a:rPr>
              <a:t>sprawy 2015 (3</a:t>
            </a:r>
            <a:r>
              <a:rPr lang="pl-PL" sz="3100" dirty="0" smtClean="0">
                <a:solidFill>
                  <a:schemeClr val="tx2"/>
                </a:solidFill>
              </a:rPr>
              <a:t>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143146"/>
              </p:ext>
            </p:extLst>
          </p:nvPr>
        </p:nvGraphicFramePr>
        <p:xfrm>
          <a:off x="972874" y="2637706"/>
          <a:ext cx="4320000" cy="277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937425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>
                <a:solidFill>
                  <a:srgbClr val="808285"/>
                </a:solidFill>
              </a:rPr>
              <a:t>Po dopytaniu o opłaty urzędnik</a:t>
            </a:r>
            <a:r>
              <a:rPr lang="pl-PL" dirty="0" smtClean="0">
                <a:solidFill>
                  <a:srgbClr val="808285"/>
                </a:solidFill>
              </a:rPr>
              <a:t>...</a:t>
            </a:r>
          </a:p>
          <a:p>
            <a:r>
              <a:rPr lang="pl-PL" dirty="0">
                <a:solidFill>
                  <a:srgbClr val="808285"/>
                </a:solidFill>
              </a:rPr>
              <a:t>(zadawane gdy urzędnik nie poinformował o</a:t>
            </a:r>
          </a:p>
          <a:p>
            <a:r>
              <a:rPr lang="pl-PL" dirty="0">
                <a:solidFill>
                  <a:srgbClr val="808285"/>
                </a:solidFill>
              </a:rPr>
              <a:t>opłatach lub ich </a:t>
            </a:r>
            <a:r>
              <a:rPr lang="pl-PL" dirty="0" smtClean="0">
                <a:solidFill>
                  <a:srgbClr val="808285"/>
                </a:solidFill>
              </a:rPr>
              <a:t>braku) </a:t>
            </a:r>
            <a:endParaRPr lang="pl-PL" dirty="0">
              <a:solidFill>
                <a:srgbClr val="808285"/>
              </a:solidFill>
            </a:endParaRPr>
          </a:p>
          <a:p>
            <a:r>
              <a:rPr lang="pl-PL" dirty="0" smtClean="0">
                <a:solidFill>
                  <a:srgbClr val="808285"/>
                </a:solidFill>
              </a:rPr>
              <a:t> </a:t>
            </a:r>
            <a:endParaRPr lang="pl-PL" dirty="0">
              <a:solidFill>
                <a:srgbClr val="808285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>
                <a:solidFill>
                  <a:srgbClr val="808285"/>
                </a:solidFill>
              </a:rPr>
              <a:t>Które ze stwierdzeń najlepiej opisuje to w jaki sposób urzędnik </a:t>
            </a:r>
            <a:r>
              <a:rPr lang="pl-PL" sz="1200" b="1" u="sng" dirty="0" smtClean="0">
                <a:solidFill>
                  <a:srgbClr val="808285"/>
                </a:solidFill>
              </a:rPr>
              <a:t>sam z siebie, bez Twojego dopytywania</a:t>
            </a:r>
            <a:r>
              <a:rPr lang="pl-PL" sz="1200" b="1" dirty="0" smtClean="0">
                <a:solidFill>
                  <a:srgbClr val="808285"/>
                </a:solidFill>
              </a:rPr>
              <a:t> poinformował Cię o opłatach/braku opłat jakie są wymagane przy załatwianiu  przedstawionej przez Ciebie sprawy?</a:t>
            </a:r>
            <a:endParaRPr lang="pl-PL" sz="1200" b="1" dirty="0">
              <a:solidFill>
                <a:srgbClr val="808285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02793"/>
              </p:ext>
            </p:extLst>
          </p:nvPr>
        </p:nvGraphicFramePr>
        <p:xfrm>
          <a:off x="191530" y="2565698"/>
          <a:ext cx="1716968" cy="3763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034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3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2164"/>
              </p:ext>
            </p:extLst>
          </p:nvPr>
        </p:nvGraphicFramePr>
        <p:xfrm>
          <a:off x="3852714" y="2637706"/>
          <a:ext cx="1944216" cy="3551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40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535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1766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6807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4932834" y="2133650"/>
            <a:ext cx="385239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2397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767594" y="2061642"/>
            <a:ext cx="3661184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998135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36290"/>
              </p:ext>
            </p:extLst>
          </p:nvPr>
        </p:nvGraphicFramePr>
        <p:xfrm>
          <a:off x="1153908" y="2601666"/>
          <a:ext cx="4247992" cy="354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74814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48527"/>
              </p:ext>
            </p:extLst>
          </p:nvPr>
        </p:nvGraphicFramePr>
        <p:xfrm>
          <a:off x="4860826" y="2514957"/>
          <a:ext cx="107992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92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297721"/>
              </p:ext>
            </p:extLst>
          </p:nvPr>
        </p:nvGraphicFramePr>
        <p:xfrm>
          <a:off x="108298" y="2503756"/>
          <a:ext cx="1944216" cy="3734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76008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08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08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08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399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700585" y="6466370"/>
            <a:ext cx="295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** W 2015 zmiana podstawy procentowania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80306" y="1557586"/>
            <a:ext cx="648072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>
                <a:solidFill>
                  <a:schemeClr val="bg1"/>
                </a:solidFill>
              </a:rPr>
              <a:t>W 2015 jeden urzędnik wyrażał swoje uwagi/komentarze dotyczące urzędu/urzędników/zarządu/Burmistrza/prezydenta m.st. Warszawy.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Bemowo</a:t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097808"/>
              </p:ext>
            </p:extLst>
          </p:nvPr>
        </p:nvGraphicFramePr>
        <p:xfrm>
          <a:off x="2916611" y="2277666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2472695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912855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29245"/>
              </p:ext>
            </p:extLst>
          </p:nvPr>
        </p:nvGraphicFramePr>
        <p:xfrm>
          <a:off x="108298" y="2503588"/>
          <a:ext cx="2808000" cy="43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006116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36400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Urząd Dzielnicy Bemowo</a:t>
            </a:r>
            <a:br>
              <a:rPr lang="pl-PL" sz="3200" dirty="0" smtClean="0"/>
            </a:br>
            <a:r>
              <a:rPr lang="pl-PL" sz="2800" dirty="0">
                <a:solidFill>
                  <a:schemeClr val="tx2"/>
                </a:solidFill>
              </a:rPr>
              <a:t>U</a:t>
            </a:r>
            <a:r>
              <a:rPr lang="pl-PL" sz="28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718171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3485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492674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079180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353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Urząd Dzielnicy Bemowo</a:t>
            </a:r>
            <a:br>
              <a:rPr lang="pl-PL" sz="3200" dirty="0" smtClean="0"/>
            </a:br>
            <a:r>
              <a:rPr lang="pl-PL" sz="2800" dirty="0">
                <a:solidFill>
                  <a:schemeClr val="tx2"/>
                </a:solidFill>
              </a:rPr>
              <a:t>U</a:t>
            </a:r>
            <a:r>
              <a:rPr lang="pl-PL" sz="2800" dirty="0" smtClean="0">
                <a:solidFill>
                  <a:schemeClr val="tx2"/>
                </a:solidFill>
              </a:rPr>
              <a:t>rzędnik: Sposób załatwienia przedstawionej sprawy (7)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03540"/>
              </p:ext>
            </p:extLst>
          </p:nvPr>
        </p:nvGraphicFramePr>
        <p:xfrm>
          <a:off x="180546" y="1989634"/>
          <a:ext cx="216000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16138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9731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</a:t>
            </a:r>
            <a:r>
              <a:rPr lang="pl-PL" sz="1100" dirty="0" smtClean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5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9" name="Prostokąt 8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3530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9407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Bemowo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55967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83493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Bemowo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286414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Bemowo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09443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48534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1_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1520</TotalTime>
  <Words>1798</Words>
  <Application>Microsoft Office PowerPoint</Application>
  <PresentationFormat>Niestandardowy</PresentationFormat>
  <Paragraphs>326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ARC</vt:lpstr>
      <vt:lpstr>1_ARC</vt:lpstr>
      <vt:lpstr>TAJEMNICZY KLIENT URZĄD DZIELNICY BEMOWO</vt:lpstr>
      <vt:lpstr>Prezentacja programu PowerPoint</vt:lpstr>
      <vt:lpstr>Informacje o metodzie</vt:lpstr>
      <vt:lpstr>Prezentacja programu PowerPoint</vt:lpstr>
      <vt:lpstr>Kryteria oceny</vt:lpstr>
      <vt:lpstr>Wyniki badania</vt:lpstr>
      <vt:lpstr>Urząd Dzielnicy Bemowo Otoczenie: Wygląd Urzędu (1)</vt:lpstr>
      <vt:lpstr>Urząd Dzielnicy Bemowo Otoczenie: Wygląd Urzędu (2)</vt:lpstr>
      <vt:lpstr>Urząd Dzielnicy Bemowo Otoczenie: Wygląd Urzędu (3)</vt:lpstr>
      <vt:lpstr>Urząd Dzielnicy Bemowo Otoczenie: Wygląd Urzędu (4)</vt:lpstr>
      <vt:lpstr>Urząd Dzielnicy Bemowo Otoczenie: Wygląd Urzędu (5)</vt:lpstr>
      <vt:lpstr>Urząd Dzielnicy Bemowo Otoczenie: Wygląd Urzędu (6)</vt:lpstr>
      <vt:lpstr>Urząd Dzielnicy Bemowo Otoczenie: Wygląd Urzędu (7)</vt:lpstr>
      <vt:lpstr>Wyniki badania</vt:lpstr>
      <vt:lpstr>Urząd Dzielnicy Bemowo Wygląd zewnętrzny urzędnika i jego stanowisko pracy</vt:lpstr>
      <vt:lpstr>Wyniki badania</vt:lpstr>
      <vt:lpstr>Urząd Dzielnicy Bemowo Zachowanie urzędnika wobec interesanta (1)</vt:lpstr>
      <vt:lpstr>Urząd Dzielnicy Bemowo Zachowanie urzędnika wobec interesanta (2)</vt:lpstr>
      <vt:lpstr>Wyniki badania</vt:lpstr>
      <vt:lpstr>Urząd Dzielnicy Bemowo Urzędnik: Obsługa przedstawionej sprawy (1)</vt:lpstr>
      <vt:lpstr>Urząd Dzielnicy Bemowo Urzędnik: Obsługa przedstawionej sprawy (2)</vt:lpstr>
      <vt:lpstr>Urząd Dzielnicy Bemowo Urzędnik: Obsługa przedstawionej sprawy (3)</vt:lpstr>
      <vt:lpstr>Wyniki badania</vt:lpstr>
      <vt:lpstr>Urząd Dzielnicy Bemowo Urzędnik: Sposób załatwienia przedstawionej sprawy (1)</vt:lpstr>
      <vt:lpstr>Urząd Dzielnicy Bemowo Urzędnik: Sposób załatwienia przedstawionej sprawy 2014/2013 (2)</vt:lpstr>
      <vt:lpstr>Urząd Dzielnicy Bemowo Urzędnik: Sposób załatwienia przedstawionej sprawy 2015 (3)</vt:lpstr>
      <vt:lpstr>Urząd Dzielnicy Bemowo Urzędnik: Sposób załatwienia przedstawionej sprawy (4)</vt:lpstr>
      <vt:lpstr>Urząd Dzielnicy Bemowo Urzędnik: Sposób załatwiania przedstawionej sprawy (5)</vt:lpstr>
      <vt:lpstr>Urząd Dzielnicy Bemowo Urzędnik: Sposób załatwienia przedstawionej sprawy (6)</vt:lpstr>
      <vt:lpstr>Urząd Dzielnicy Bemowo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208</cp:revision>
  <cp:lastPrinted>2014-02-05T09:33:45Z</cp:lastPrinted>
  <dcterms:created xsi:type="dcterms:W3CDTF">2013-09-17T08:07:59Z</dcterms:created>
  <dcterms:modified xsi:type="dcterms:W3CDTF">2016-01-26T14:02:37Z</dcterms:modified>
</cp:coreProperties>
</file>