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88" r:id="rId2"/>
    <p:sldId id="318" r:id="rId3"/>
    <p:sldId id="321" r:id="rId4"/>
    <p:sldId id="290" r:id="rId5"/>
    <p:sldId id="322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3" r:id="rId27"/>
    <p:sldId id="309" r:id="rId28"/>
    <p:sldId id="311" r:id="rId29"/>
    <p:sldId id="314" r:id="rId30"/>
    <p:sldId id="315" r:id="rId31"/>
    <p:sldId id="320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  <p15:guide id="3" orient="horz" pos="15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99878" autoAdjust="0"/>
  </p:normalViewPr>
  <p:slideViewPr>
    <p:cSldViewPr showGuides="1">
      <p:cViewPr varScale="1">
        <p:scale>
          <a:sx n="100" d="100"/>
          <a:sy n="100" d="100"/>
        </p:scale>
        <p:origin x="-954" y="-90"/>
      </p:cViewPr>
      <p:guideLst>
        <p:guide orient="horz" pos="2568"/>
        <p:guide orient="horz" pos="1525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525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#.00">
                  <c:v>5.0999999999999996</c:v>
                </c:pt>
                <c:pt idx="2" formatCode="####.00">
                  <c:v>3.7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####.00">
                  <c:v>8.3500000000000014</c:v>
                </c:pt>
                <c:pt idx="2" formatCode="####.00">
                  <c:v>4.5999999999999996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10.952380952380956</c:v>
                </c:pt>
                <c:pt idx="2" formatCode="0.0">
                  <c:v>3.5238095238095237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3204096"/>
        <c:axId val="53205632"/>
      </c:barChart>
      <c:catAx>
        <c:axId val="532040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3205632"/>
        <c:crosses val="autoZero"/>
        <c:auto val="1"/>
        <c:lblAlgn val="ctr"/>
        <c:lblOffset val="100"/>
        <c:noMultiLvlLbl val="0"/>
      </c:catAx>
      <c:valAx>
        <c:axId val="53205632"/>
        <c:scaling>
          <c:orientation val="minMax"/>
          <c:max val="15"/>
          <c:min val="0"/>
        </c:scaling>
        <c:delete val="1"/>
        <c:axPos val="l"/>
        <c:numFmt formatCode="####.00" sourceLinked="1"/>
        <c:majorTickMark val="out"/>
        <c:minorTickMark val="none"/>
        <c:tickLblPos val="none"/>
        <c:crossAx val="5320409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027550491714486"/>
          <c:y val="1.7252984962455164E-3"/>
          <c:w val="0.71113053531118542"/>
          <c:h val="0.1679486592992935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0.70000000000000007</c:v>
                </c:pt>
                <c:pt idx="1">
                  <c:v>0.95000000000000007</c:v>
                </c:pt>
                <c:pt idx="2">
                  <c:v>0.65000000000000013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0.30000000000000004</c:v>
                </c:pt>
                <c:pt idx="2" formatCode="0%">
                  <c:v>0.30000000000000004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1">
                  <c:v>0.05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252544"/>
        <c:axId val="62254080"/>
      </c:barChart>
      <c:catAx>
        <c:axId val="622525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254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254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25254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solidFill>
        <a:schemeClr val="bg2"/>
      </a:solidFill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2503552"/>
        <c:axId val="62534016"/>
      </c:barChart>
      <c:catAx>
        <c:axId val="62503552"/>
        <c:scaling>
          <c:orientation val="maxMin"/>
        </c:scaling>
        <c:delete val="1"/>
        <c:axPos val="b"/>
        <c:majorTickMark val="out"/>
        <c:minorTickMark val="none"/>
        <c:tickLblPos val="none"/>
        <c:crossAx val="62534016"/>
        <c:crosses val="autoZero"/>
        <c:auto val="1"/>
        <c:lblAlgn val="ctr"/>
        <c:lblOffset val="100"/>
        <c:noMultiLvlLbl val="0"/>
      </c:catAx>
      <c:valAx>
        <c:axId val="625340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25035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są dostępne, 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  <c:pt idx="5">
                  <c:v>0.05</c:v>
                </c:pt>
                <c:pt idx="6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są dostępne, 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</c:v>
                </c:pt>
                <c:pt idx="1">
                  <c:v>0.15</c:v>
                </c:pt>
                <c:pt idx="2">
                  <c:v>0.35</c:v>
                </c:pt>
                <c:pt idx="3">
                  <c:v>0</c:v>
                </c:pt>
                <c:pt idx="4">
                  <c:v>0</c:v>
                </c:pt>
                <c:pt idx="5">
                  <c:v>0.05</c:v>
                </c:pt>
                <c:pt idx="6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kieszonkach,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są dostępne, 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0.25</c:v>
                </c:pt>
                <c:pt idx="1">
                  <c:v>0.1</c:v>
                </c:pt>
                <c:pt idx="2">
                  <c:v>0.55000000000000004</c:v>
                </c:pt>
                <c:pt idx="3">
                  <c:v>0</c:v>
                </c:pt>
                <c:pt idx="4">
                  <c:v>0.15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2722048"/>
        <c:axId val="62723584"/>
      </c:barChart>
      <c:catAx>
        <c:axId val="62722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72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7235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27220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Sheet1!$A$4:$A$30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0.75</c:v>
                </c:pt>
                <c:pt idx="1">
                  <c:v>0.75</c:v>
                </c:pt>
                <c:pt idx="2">
                  <c:v>0.6</c:v>
                </c:pt>
                <c:pt idx="4">
                  <c:v>0.65</c:v>
                </c:pt>
                <c:pt idx="5">
                  <c:v>0.9</c:v>
                </c:pt>
                <c:pt idx="6">
                  <c:v>0.75</c:v>
                </c:pt>
                <c:pt idx="8">
                  <c:v>0.65</c:v>
                </c:pt>
                <c:pt idx="9">
                  <c:v>0.9</c:v>
                </c:pt>
                <c:pt idx="10">
                  <c:v>0.8</c:v>
                </c:pt>
                <c:pt idx="12">
                  <c:v>1</c:v>
                </c:pt>
                <c:pt idx="13">
                  <c:v>0.9</c:v>
                </c:pt>
                <c:pt idx="14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Sheet1!$A$4:$A$30</c:f>
              <c:strCache>
                <c:ptCount val="17"/>
                <c:pt idx="0">
                  <c:v>Czy odległość blatów  stolików od wzorów wypełnionych formularzy  wniosków na tablicach  w skoroszytach jest odpowiednia?</c:v>
                </c:pt>
                <c:pt idx="4">
                  <c:v>Czy liczba blatów  stolików do pisania formularzy  wniosków jest wystarczająca?</c:v>
                </c:pt>
                <c:pt idx="8">
                  <c:v>Czy ilość miejsc siedzących dla oczekujących jest wystarczająca?</c:v>
                </c:pt>
                <c:pt idx="12">
                  <c:v>Czy działa system numerkowy?</c:v>
                </c:pt>
                <c:pt idx="16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0">
                  <c:v>0.25</c:v>
                </c:pt>
                <c:pt idx="1">
                  <c:v>0.25</c:v>
                </c:pt>
                <c:pt idx="2">
                  <c:v>0.4</c:v>
                </c:pt>
                <c:pt idx="4">
                  <c:v>0.35</c:v>
                </c:pt>
                <c:pt idx="5">
                  <c:v>0.1</c:v>
                </c:pt>
                <c:pt idx="6">
                  <c:v>0.25</c:v>
                </c:pt>
                <c:pt idx="8">
                  <c:v>0.35</c:v>
                </c:pt>
                <c:pt idx="9">
                  <c:v>0.1</c:v>
                </c:pt>
                <c:pt idx="10">
                  <c:v>0.2</c:v>
                </c:pt>
                <c:pt idx="13">
                  <c:v>0.1</c:v>
                </c:pt>
                <c:pt idx="14">
                  <c:v>0.05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2751872"/>
        <c:axId val="62753408"/>
      </c:barChart>
      <c:catAx>
        <c:axId val="627518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2753408"/>
        <c:crosses val="autoZero"/>
        <c:auto val="1"/>
        <c:lblAlgn val="ctr"/>
        <c:lblOffset val="100"/>
        <c:noMultiLvlLbl val="0"/>
      </c:catAx>
      <c:valAx>
        <c:axId val="627534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7518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"/>
          <c:y val="0.93624772313296856"/>
          <c:w val="1"/>
          <c:h val="6.557367149758454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Sheet1!$A$5:$A$29</c:f>
              <c:strCache>
                <c:ptCount val="12"/>
                <c:pt idx="11">
                  <c:v>Czy na biurku urzędnika znajdują się tylko przedmioty związane z pracą? 
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0"/>
                <c:pt idx="0">
                  <c:v>0.90909090909090906</c:v>
                </c:pt>
                <c:pt idx="1">
                  <c:v>1</c:v>
                </c:pt>
                <c:pt idx="2">
                  <c:v>0.52</c:v>
                </c:pt>
                <c:pt idx="4">
                  <c:v>0.72727272727272729</c:v>
                </c:pt>
                <c:pt idx="5">
                  <c:v>0.9</c:v>
                </c:pt>
                <c:pt idx="6">
                  <c:v>0.67000000000000015</c:v>
                </c:pt>
                <c:pt idx="9">
                  <c:v>0.05</c:v>
                </c:pt>
                <c:pt idx="12">
                  <c:v>0.5</c:v>
                </c:pt>
                <c:pt idx="13">
                  <c:v>0.8</c:v>
                </c:pt>
                <c:pt idx="14">
                  <c:v>0.71000000000000008</c:v>
                </c:pt>
                <c:pt idx="16">
                  <c:v>0.59090909090909094</c:v>
                </c:pt>
                <c:pt idx="17">
                  <c:v>0.55000000000000004</c:v>
                </c:pt>
                <c:pt idx="18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Sheet1!$A$5:$A$29</c:f>
              <c:strCache>
                <c:ptCount val="12"/>
                <c:pt idx="11">
                  <c:v>Czy na biurku urzędnika znajdują się tylko przedmioty związane z pracą? 
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0"/>
                <c:pt idx="0" formatCode="0%">
                  <c:v>9.0909090909090939E-2</c:v>
                </c:pt>
                <c:pt idx="2" formatCode="0%">
                  <c:v>0.24000000000000002</c:v>
                </c:pt>
                <c:pt idx="6" formatCode="0%">
                  <c:v>0.05</c:v>
                </c:pt>
                <c:pt idx="8" formatCode="0%">
                  <c:v>0.72727272727272729</c:v>
                </c:pt>
                <c:pt idx="9" formatCode="0%">
                  <c:v>0.85000000000000009</c:v>
                </c:pt>
                <c:pt idx="10" formatCode="0%">
                  <c:v>0.71000000000000008</c:v>
                </c:pt>
                <c:pt idx="12" formatCode="0%">
                  <c:v>0.18181818181818188</c:v>
                </c:pt>
                <c:pt idx="13" formatCode="0%">
                  <c:v>0.1</c:v>
                </c:pt>
                <c:pt idx="16" formatCode="0%">
                  <c:v>0.27272727272727276</c:v>
                </c:pt>
                <c:pt idx="17" formatCode="0%">
                  <c:v>0.45</c:v>
                </c:pt>
                <c:pt idx="18" formatCode="0%">
                  <c:v>0.43000000000000005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Sheet1!$A$5:$A$29</c:f>
              <c:strCache>
                <c:ptCount val="12"/>
                <c:pt idx="11">
                  <c:v>Czy na biurku urzędnika znajdują się tylko przedmioty związane z pracą? 
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0"/>
                <c:pt idx="2" formatCode="0%">
                  <c:v>0.24000000000000002</c:v>
                </c:pt>
                <c:pt idx="4" formatCode="0%">
                  <c:v>0.27272727272727276</c:v>
                </c:pt>
                <c:pt idx="5" formatCode="0%">
                  <c:v>0.1</c:v>
                </c:pt>
                <c:pt idx="6" formatCode="0%">
                  <c:v>0.28000000000000008</c:v>
                </c:pt>
                <c:pt idx="8" formatCode="0%">
                  <c:v>0.27272727272727276</c:v>
                </c:pt>
                <c:pt idx="9" formatCode="0%">
                  <c:v>0.1</c:v>
                </c:pt>
                <c:pt idx="10" formatCode="0%">
                  <c:v>0.29000000000000004</c:v>
                </c:pt>
                <c:pt idx="12" formatCode="0%">
                  <c:v>0.31818181818181823</c:v>
                </c:pt>
                <c:pt idx="13" formatCode="0%">
                  <c:v>0.1</c:v>
                </c:pt>
                <c:pt idx="14" formatCode="0%">
                  <c:v>0.29000000000000004</c:v>
                </c:pt>
                <c:pt idx="16" formatCode="0%">
                  <c:v>0.13636363636363635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4349696"/>
        <c:axId val="64351232"/>
      </c:barChart>
      <c:catAx>
        <c:axId val="643496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4351232"/>
        <c:crosses val="autoZero"/>
        <c:auto val="1"/>
        <c:lblAlgn val="ctr"/>
        <c:lblOffset val="100"/>
        <c:noMultiLvlLbl val="0"/>
      </c:catAx>
      <c:valAx>
        <c:axId val="643512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43496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1.4372863366429161E-3"/>
          <c:y val="0.94209541062802105"/>
          <c:w val="0.99565309540160152"/>
          <c:h val="5.790459927140255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(N=12)</c:v>
                </c:pt>
                <c:pt idx="1">
                  <c:v>2014 (N=12)</c:v>
                </c:pt>
                <c:pt idx="2">
                  <c:v>2013 (N=12)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0.69000000000000017</c:v>
                </c:pt>
                <c:pt idx="1">
                  <c:v>0.91</c:v>
                </c:pt>
                <c:pt idx="2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(N=12)</c:v>
                </c:pt>
                <c:pt idx="1">
                  <c:v>2014 (N=12)</c:v>
                </c:pt>
                <c:pt idx="2">
                  <c:v>2013 (N=12)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(N=12)</c:v>
                </c:pt>
                <c:pt idx="1">
                  <c:v>2014 (N=12)</c:v>
                </c:pt>
                <c:pt idx="2">
                  <c:v>2013 (N=12)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0.31000000000000011</c:v>
                </c:pt>
                <c:pt idx="1">
                  <c:v>9.0000000000000024E-2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4842752"/>
        <c:axId val="64848640"/>
      </c:barChart>
      <c:catAx>
        <c:axId val="648427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64848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8486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4842752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45"/>
          <c:h val="0.29090909090909123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4899328"/>
        <c:axId val="64905216"/>
      </c:barChart>
      <c:catAx>
        <c:axId val="648993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4905216"/>
        <c:crosses val="autoZero"/>
        <c:auto val="1"/>
        <c:lblAlgn val="ctr"/>
        <c:lblOffset val="100"/>
        <c:noMultiLvlLbl val="0"/>
      </c:catAx>
      <c:valAx>
        <c:axId val="649052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4899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63613263888888893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0.72727272727272729</c:v>
                </c:pt>
                <c:pt idx="1">
                  <c:v>0.13636363636363635</c:v>
                </c:pt>
                <c:pt idx="2">
                  <c:v>4.5454545454545456E-2</c:v>
                </c:pt>
                <c:pt idx="3">
                  <c:v>9.0909090909090912E-2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5.938425925925926E-3"/>
                  <c:y val="-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0.48</c:v>
                </c:pt>
                <c:pt idx="1">
                  <c:v>0.14000000000000001</c:v>
                </c:pt>
                <c:pt idx="2">
                  <c:v>0</c:v>
                </c:pt>
                <c:pt idx="3">
                  <c:v>0.38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5301888"/>
        <c:axId val="65619072"/>
      </c:barChart>
      <c:catAx>
        <c:axId val="65301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619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6190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3018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miejsce**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5641472"/>
        <c:axId val="65643264"/>
      </c:barChart>
      <c:catAx>
        <c:axId val="65641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643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6432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5641472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42"/>
          <c:w val="0.84452303292310371"/>
          <c:h val="0.23531051283619711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657254216804881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5725568"/>
        <c:axId val="65727104"/>
      </c:barChart>
      <c:catAx>
        <c:axId val="65725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72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727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725568"/>
        <c:crosses val="autoZero"/>
        <c:crossBetween val="between"/>
      </c:valAx>
      <c:spPr>
        <a:noFill/>
        <a:ln w="235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0.9</c:v>
                </c:pt>
                <c:pt idx="2">
                  <c:v>0.85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0.75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3876992"/>
        <c:axId val="53882880"/>
      </c:barChart>
      <c:catAx>
        <c:axId val="538769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388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8828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38769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Sheet1!$A$4:$A$35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Sheet1!$B$2:$B$37</c:f>
              <c:numCache>
                <c:formatCode>0%</c:formatCode>
                <c:ptCount val="24"/>
                <c:pt idx="0">
                  <c:v>0.95454545454545514</c:v>
                </c:pt>
                <c:pt idx="1">
                  <c:v>0.9500000000000004</c:v>
                </c:pt>
                <c:pt idx="2">
                  <c:v>0.81</c:v>
                </c:pt>
                <c:pt idx="4">
                  <c:v>0.95454545454545514</c:v>
                </c:pt>
                <c:pt idx="5">
                  <c:v>1</c:v>
                </c:pt>
                <c:pt idx="6">
                  <c:v>0.9500000000000004</c:v>
                </c:pt>
                <c:pt idx="9">
                  <c:v>0.05</c:v>
                </c:pt>
                <c:pt idx="18">
                  <c:v>0.1</c:v>
                </c:pt>
                <c:pt idx="20">
                  <c:v>0.95454545454545514</c:v>
                </c:pt>
                <c:pt idx="21">
                  <c:v>0.9500000000000004</c:v>
                </c:pt>
                <c:pt idx="22">
                  <c:v>0.86000000000000043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Sheet1!$A$4:$A$35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Sheet1!$C$2:$C$37</c:f>
              <c:numCache>
                <c:formatCode>0%</c:formatCode>
                <c:ptCount val="24"/>
                <c:pt idx="0">
                  <c:v>4.5454545454545463E-2</c:v>
                </c:pt>
                <c:pt idx="1">
                  <c:v>0.05</c:v>
                </c:pt>
                <c:pt idx="2">
                  <c:v>0.19</c:v>
                </c:pt>
                <c:pt idx="4">
                  <c:v>4.5454545454545463E-2</c:v>
                </c:pt>
                <c:pt idx="5">
                  <c:v>0</c:v>
                </c:pt>
                <c:pt idx="6">
                  <c:v>0.05</c:v>
                </c:pt>
                <c:pt idx="8">
                  <c:v>1</c:v>
                </c:pt>
                <c:pt idx="9">
                  <c:v>0.9500000000000004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0.9</c:v>
                </c:pt>
                <c:pt idx="20">
                  <c:v>4.5454545454545463E-2</c:v>
                </c:pt>
                <c:pt idx="21">
                  <c:v>0.05</c:v>
                </c:pt>
                <c:pt idx="2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Sheet1!$A$4:$A$35</c:f>
              <c:strCache>
                <c:ptCount val="21"/>
                <c:pt idx="0">
                  <c:v>Czy urzędnik podczas rozmowy starał się podtrzymywać kontakt wzrokowy z Tobą?</c:v>
                </c:pt>
                <c:pt idx="4">
                  <c:v>Czy urzędnik mówił wyraźnie?</c:v>
                </c:pt>
                <c:pt idx="8">
                  <c:v>Czy podczas rozmowy z Tobą urzędnik zajmował się prywatnymi sprawami? </c:v>
                </c:pt>
                <c:pt idx="11">
                  <c:v>Czy podczas rozmowy z Tobą urzędnik jadł posiłek / pił herbatę, kawę lub inny napój? </c:v>
                </c:pt>
                <c:pt idx="16">
                  <c:v>Czy urzędnik okazywał zniecierpliwienie?</c:v>
                </c:pt>
                <c:pt idx="20">
                  <c:v>Czy urzędnik uprzejmie Cię pożegnał?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837696"/>
        <c:axId val="65851776"/>
      </c:barChart>
      <c:catAx>
        <c:axId val="658376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5851776"/>
        <c:crosses val="autoZero"/>
        <c:auto val="1"/>
        <c:lblAlgn val="ctr"/>
        <c:lblOffset val="100"/>
        <c:noMultiLvlLbl val="0"/>
      </c:catAx>
      <c:valAx>
        <c:axId val="65851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8376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625462962962964"/>
          <c:w val="0.86098166030978618"/>
          <c:h val="3.7453703703703753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465482342808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Sheet1!$A$4:$A$17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2"/>
                <c:pt idx="0">
                  <c:v>0.59090909090909094</c:v>
                </c:pt>
                <c:pt idx="1">
                  <c:v>0.7000000000000004</c:v>
                </c:pt>
                <c:pt idx="2">
                  <c:v>0.33000000000000035</c:v>
                </c:pt>
                <c:pt idx="4">
                  <c:v>1</c:v>
                </c:pt>
                <c:pt idx="5">
                  <c:v>1</c:v>
                </c:pt>
                <c:pt idx="6">
                  <c:v>0.9500000000000004</c:v>
                </c:pt>
                <c:pt idx="1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l-PL" sz="1100" b="0" i="0" u="none" strike="noStrike" kern="1200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Sheet1!$A$4:$A$17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2"/>
                <c:pt idx="0">
                  <c:v>0.40909090909090939</c:v>
                </c:pt>
                <c:pt idx="1">
                  <c:v>0.30000000000000021</c:v>
                </c:pt>
                <c:pt idx="2">
                  <c:v>0.67000000000000071</c:v>
                </c:pt>
                <c:pt idx="6">
                  <c:v>0.05</c:v>
                </c:pt>
                <c:pt idx="8">
                  <c:v>1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6262528"/>
        <c:axId val="66264064"/>
      </c:barChart>
      <c:catAx>
        <c:axId val="662625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6264064"/>
        <c:crosses val="autoZero"/>
        <c:auto val="1"/>
        <c:lblAlgn val="ctr"/>
        <c:lblOffset val="100"/>
        <c:noMultiLvlLbl val="0"/>
      </c:catAx>
      <c:valAx>
        <c:axId val="662640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62625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7.4191927999672933E-2"/>
          <c:y val="0.87019259931189363"/>
          <c:w val="0.88341959832749106"/>
          <c:h val="0.12980740068810678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82014208"/>
        <c:axId val="82015744"/>
      </c:barChart>
      <c:catAx>
        <c:axId val="8201420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82015744"/>
        <c:crosses val="autoZero"/>
        <c:auto val="1"/>
        <c:lblAlgn val="ctr"/>
        <c:lblOffset val="100"/>
        <c:noMultiLvlLbl val="0"/>
      </c:catAx>
      <c:valAx>
        <c:axId val="820157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20142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0.73</c:v>
                </c:pt>
                <c:pt idx="1">
                  <c:v>0.05</c:v>
                </c:pt>
                <c:pt idx="2">
                  <c:v>0.14000000000000001</c:v>
                </c:pt>
                <c:pt idx="3">
                  <c:v>0</c:v>
                </c:pt>
                <c:pt idx="4">
                  <c:v>0.14000000000000001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0.76</c:v>
                </c:pt>
                <c:pt idx="1">
                  <c:v>0</c:v>
                </c:pt>
                <c:pt idx="2">
                  <c:v>0.1</c:v>
                </c:pt>
                <c:pt idx="3">
                  <c:v>0.14000000000000001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94631424"/>
        <c:axId val="94632960"/>
      </c:barChart>
      <c:catAx>
        <c:axId val="9463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463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6329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46314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3732802336819E-2"/>
          <c:y val="6.2331277441032396E-2"/>
          <c:w val="0.67460073459947223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(N=16***)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(N=16***)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0.625</c:v>
                </c:pt>
                <c:pt idx="1">
                  <c:v>0.55000000000000004</c:v>
                </c:pt>
                <c:pt idx="2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09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34E-3"/>
                  <c:y val="-2.0699848061514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(N=16***)</c:v>
                </c:pt>
                <c:pt idx="1">
                  <c:v>2014 (N=20)</c:v>
                </c:pt>
                <c:pt idx="2">
                  <c:v>2013 (N=21*)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0.375</c:v>
                </c:pt>
                <c:pt idx="1">
                  <c:v>0.4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11229568"/>
        <c:axId val="111337856"/>
      </c:barChart>
      <c:catAx>
        <c:axId val="11122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337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3378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1229568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8142991714716961"/>
          <c:y val="0.40038510194117394"/>
          <c:w val="0.31857008285283034"/>
          <c:h val="0.15851172389912968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773568"/>
        <c:axId val="111775104"/>
      </c:barChart>
      <c:catAx>
        <c:axId val="111773568"/>
        <c:scaling>
          <c:orientation val="maxMin"/>
        </c:scaling>
        <c:delete val="1"/>
        <c:axPos val="b"/>
        <c:majorTickMark val="out"/>
        <c:minorTickMark val="none"/>
        <c:tickLblPos val="none"/>
        <c:crossAx val="111775104"/>
        <c:crosses val="autoZero"/>
        <c:auto val="1"/>
        <c:lblAlgn val="ctr"/>
        <c:lblOffset val="100"/>
        <c:noMultiLvlLbl val="0"/>
      </c:catAx>
      <c:valAx>
        <c:axId val="1117751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11773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0.68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0.23</c:v>
                </c:pt>
                <c:pt idx="4">
                  <c:v>0.09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0.95</c:v>
                </c:pt>
                <c:pt idx="1">
                  <c:v>0.1</c:v>
                </c:pt>
                <c:pt idx="4">
                  <c:v>0.1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0.81</c:v>
                </c:pt>
                <c:pt idx="1">
                  <c:v>0.1</c:v>
                </c:pt>
                <c:pt idx="2">
                  <c:v>4.7619047619047616E-2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807488"/>
        <c:axId val="111899392"/>
      </c:barChart>
      <c:catAx>
        <c:axId val="1118074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89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8993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18074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0.14000000000000001</c:v>
                </c:pt>
                <c:pt idx="2">
                  <c:v>0.23</c:v>
                </c:pt>
                <c:pt idx="3">
                  <c:v>0.55000000000000004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0.05</c:v>
                </c:pt>
                <c:pt idx="3">
                  <c:v>0.7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3.23379629629631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</c:v>
                </c:pt>
                <c:pt idx="2">
                  <c:v>0.1</c:v>
                </c:pt>
                <c:pt idx="3">
                  <c:v>0.62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2472064"/>
        <c:axId val="112473600"/>
      </c:barChart>
      <c:catAx>
        <c:axId val="112472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473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473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24720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3127424"/>
        <c:axId val="113128960"/>
      </c:barChart>
      <c:catAx>
        <c:axId val="113127424"/>
        <c:scaling>
          <c:orientation val="maxMin"/>
        </c:scaling>
        <c:delete val="1"/>
        <c:axPos val="b"/>
        <c:majorTickMark val="out"/>
        <c:minorTickMark val="none"/>
        <c:tickLblPos val="none"/>
        <c:crossAx val="113128960"/>
        <c:crosses val="autoZero"/>
        <c:auto val="1"/>
        <c:lblAlgn val="ctr"/>
        <c:lblOffset val="100"/>
        <c:noMultiLvlLbl val="0"/>
      </c:catAx>
      <c:valAx>
        <c:axId val="1131289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13127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</c:v>
                </c:pt>
                <c:pt idx="1">
                  <c:v>0.64</c:v>
                </c:pt>
                <c:pt idx="2">
                  <c:v>0.55000000000000004</c:v>
                </c:pt>
                <c:pt idx="3">
                  <c:v>0.55000000000000004</c:v>
                </c:pt>
                <c:pt idx="4">
                  <c:v>0.18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0.55000000000000004</c:v>
                </c:pt>
                <c:pt idx="2">
                  <c:v>0.65</c:v>
                </c:pt>
                <c:pt idx="3">
                  <c:v>0.55000000000000004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0.66666666666666663</c:v>
                </c:pt>
                <c:pt idx="1">
                  <c:v>0.47619047619047616</c:v>
                </c:pt>
                <c:pt idx="2">
                  <c:v>0.33333333333333331</c:v>
                </c:pt>
                <c:pt idx="3">
                  <c:v>0.38095238095238093</c:v>
                </c:pt>
                <c:pt idx="4">
                  <c:v>0.2857142857142857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3345664"/>
        <c:axId val="113347200"/>
      </c:barChart>
      <c:catAx>
        <c:axId val="113345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347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3472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33456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0629376"/>
        <c:axId val="60630912"/>
      </c:barChart>
      <c:catAx>
        <c:axId val="60629376"/>
        <c:scaling>
          <c:orientation val="maxMin"/>
        </c:scaling>
        <c:delete val="1"/>
        <c:axPos val="b"/>
        <c:majorTickMark val="out"/>
        <c:minorTickMark val="none"/>
        <c:tickLblPos val="none"/>
        <c:crossAx val="60630912"/>
        <c:crosses val="autoZero"/>
        <c:auto val="1"/>
        <c:lblAlgn val="ctr"/>
        <c:lblOffset val="100"/>
        <c:noMultiLvlLbl val="0"/>
      </c:catAx>
      <c:valAx>
        <c:axId val="6063091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0629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023872"/>
        <c:axId val="141033856"/>
      </c:barChart>
      <c:catAx>
        <c:axId val="14102387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41033856"/>
        <c:crosses val="autoZero"/>
        <c:auto val="1"/>
        <c:lblAlgn val="ctr"/>
        <c:lblOffset val="100"/>
        <c:noMultiLvlLbl val="0"/>
      </c:catAx>
      <c:valAx>
        <c:axId val="14103385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10238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046912"/>
        <c:axId val="141048448"/>
      </c:barChart>
      <c:catAx>
        <c:axId val="14104691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41048448"/>
        <c:crosses val="autoZero"/>
        <c:auto val="1"/>
        <c:lblAlgn val="ctr"/>
        <c:lblOffset val="100"/>
        <c:noMultiLvlLbl val="0"/>
      </c:catAx>
      <c:valAx>
        <c:axId val="1410484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10469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0.3</c:v>
                </c:pt>
                <c:pt idx="1">
                  <c:v>0.35</c:v>
                </c:pt>
                <c:pt idx="2">
                  <c:v>0</c:v>
                </c:pt>
                <c:pt idx="3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0.05</c:v>
                </c:pt>
                <c:pt idx="3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182848"/>
        <c:axId val="141184384"/>
      </c:barChart>
      <c:catAx>
        <c:axId val="141182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18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184384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1828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7037037001"/>
          <c:y val="0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</c:v>
                </c:pt>
                <c:pt idx="1">
                  <c:v>0.1</c:v>
                </c:pt>
                <c:pt idx="2">
                  <c:v>0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0.315</c:v>
                </c:pt>
                <c:pt idx="1">
                  <c:v>5.4000000000000006E-2</c:v>
                </c:pt>
                <c:pt idx="2">
                  <c:v>8.0999999999999989E-2</c:v>
                </c:pt>
                <c:pt idx="3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249152"/>
        <c:axId val="141263232"/>
      </c:barChart>
      <c:catAx>
        <c:axId val="141249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26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6323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2491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(N=14*)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765632"/>
        <c:axId val="156444544"/>
      </c:barChart>
      <c:catAx>
        <c:axId val="1417656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56444544"/>
        <c:crosses val="autoZero"/>
        <c:auto val="1"/>
        <c:lblAlgn val="ctr"/>
        <c:lblOffset val="100"/>
        <c:noMultiLvlLbl val="0"/>
      </c:catAx>
      <c:valAx>
        <c:axId val="1564445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1765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(N=8*)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7001600"/>
        <c:axId val="157003136"/>
      </c:barChart>
      <c:catAx>
        <c:axId val="1570016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57003136"/>
        <c:crosses val="autoZero"/>
        <c:auto val="1"/>
        <c:lblAlgn val="ctr"/>
        <c:lblOffset val="100"/>
        <c:noMultiLvlLbl val="0"/>
      </c:catAx>
      <c:valAx>
        <c:axId val="1570031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57001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7605208970438328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0.42857142857142855</c:v>
                </c:pt>
                <c:pt idx="1">
                  <c:v>0.5</c:v>
                </c:pt>
                <c:pt idx="2">
                  <c:v>7.1428571428571425E-2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</c:v>
                </c:pt>
                <c:pt idx="1">
                  <c:v>podał wyłącznie sumę</c:v>
                </c:pt>
                <c:pt idx="2">
                  <c:v>podał sumę oraz podawał wysokość poszczególnych opłat</c:v>
                </c:pt>
                <c:pt idx="3">
                  <c:v>podawał wyłącznie wysokość poszczególnych opłat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3330304"/>
        <c:axId val="163426304"/>
      </c:barChart>
      <c:catAx>
        <c:axId val="163330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3426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4263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33303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7037037037"/>
          <c:y val="6.4515800203873595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</c:v>
                </c:pt>
                <c:pt idx="2">
                  <c:v>0</c:v>
                </c:pt>
                <c:pt idx="3">
                  <c:v>0.28999999999999998</c:v>
                </c:pt>
                <c:pt idx="4">
                  <c:v>0.28999999999999998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4604160"/>
        <c:axId val="164757504"/>
      </c:barChart>
      <c:catAx>
        <c:axId val="164604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475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7575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460416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5E-3"/>
          <c:y val="9.0163934426229511E-2"/>
          <c:w val="0.94925028835063441"/>
          <c:h val="0.9180327868852439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7253888"/>
        <c:axId val="167255424"/>
      </c:barChart>
      <c:catAx>
        <c:axId val="167253888"/>
        <c:scaling>
          <c:orientation val="maxMin"/>
        </c:scaling>
        <c:delete val="1"/>
        <c:axPos val="b"/>
        <c:majorTickMark val="out"/>
        <c:minorTickMark val="none"/>
        <c:tickLblPos val="none"/>
        <c:crossAx val="167255424"/>
        <c:crosses val="autoZero"/>
        <c:auto val="1"/>
        <c:lblAlgn val="ctr"/>
        <c:lblOffset val="100"/>
        <c:noMultiLvlLbl val="0"/>
      </c:catAx>
      <c:valAx>
        <c:axId val="16725542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672538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168E-2"/>
          <c:w val="0.99794667747235222"/>
          <c:h val="0.21982221460012591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(N=11*)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7310464"/>
        <c:axId val="167312000"/>
      </c:barChart>
      <c:catAx>
        <c:axId val="167310464"/>
        <c:scaling>
          <c:orientation val="maxMin"/>
        </c:scaling>
        <c:delete val="1"/>
        <c:axPos val="b"/>
        <c:majorTickMark val="out"/>
        <c:minorTickMark val="none"/>
        <c:tickLblPos val="none"/>
        <c:crossAx val="167312000"/>
        <c:crosses val="autoZero"/>
        <c:auto val="1"/>
        <c:lblAlgn val="ctr"/>
        <c:lblOffset val="100"/>
        <c:noMultiLvlLbl val="0"/>
      </c:catAx>
      <c:valAx>
        <c:axId val="16731200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67310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3646567065986677E-2"/>
          <c:y val="7.2600468758932168E-2"/>
          <c:w val="0.93758594544043039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ma| brak kart informacyjnych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0.75</c:v>
                </c:pt>
                <c:pt idx="1">
                  <c:v>0.25</c:v>
                </c:pt>
                <c:pt idx="2">
                  <c:v>0.25</c:v>
                </c:pt>
                <c:pt idx="3">
                  <c:v>0.05</c:v>
                </c:pt>
                <c:pt idx="5" formatCode="###0.0%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ma| brak kart informacyjnych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ma| brak kart informacyjnych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0651008"/>
        <c:axId val="60652544"/>
      </c:barChart>
      <c:catAx>
        <c:axId val="60651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65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65254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06510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0.63636363636363635</c:v>
                </c:pt>
                <c:pt idx="1">
                  <c:v>9.0909090909090912E-2</c:v>
                </c:pt>
                <c:pt idx="2">
                  <c:v>0.27272727272727271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0.35</c:v>
                </c:pt>
                <c:pt idx="1">
                  <c:v>0</c:v>
                </c:pt>
                <c:pt idx="2">
                  <c:v>0.1</c:v>
                </c:pt>
                <c:pt idx="3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 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0.24</c:v>
                </c:pt>
                <c:pt idx="1">
                  <c:v>0</c:v>
                </c:pt>
                <c:pt idx="2">
                  <c:v>0.1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7594240"/>
        <c:axId val="167612416"/>
      </c:barChart>
      <c:catAx>
        <c:axId val="167594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612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6124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5942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0.68181818181818177</c:v>
                </c:pt>
                <c:pt idx="1">
                  <c:v>4.5454545454545456E-2</c:v>
                </c:pt>
                <c:pt idx="2">
                  <c:v>0.27272727272727271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</c:v>
                </c:pt>
                <c:pt idx="1">
                  <c:v>0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0.76</c:v>
                </c:pt>
                <c:pt idx="1">
                  <c:v>0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7660544"/>
        <c:axId val="167674624"/>
      </c:barChart>
      <c:catAx>
        <c:axId val="167660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767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674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6605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7"/>
                <c:pt idx="0">
                  <c:v>0.40909090909090912</c:v>
                </c:pt>
                <c:pt idx="1">
                  <c:v>0.55000000000000004</c:v>
                </c:pt>
                <c:pt idx="2">
                  <c:v>0.33</c:v>
                </c:pt>
                <c:pt idx="4">
                  <c:v>0.13636363636363635</c:v>
                </c:pt>
                <c:pt idx="5">
                  <c:v>0.25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7"/>
                <c:pt idx="0">
                  <c:v>0.59</c:v>
                </c:pt>
                <c:pt idx="1">
                  <c:v>0.45</c:v>
                </c:pt>
                <c:pt idx="2">
                  <c:v>0.67</c:v>
                </c:pt>
                <c:pt idx="4">
                  <c:v>0.54545454545454541</c:v>
                </c:pt>
                <c:pt idx="5">
                  <c:v>0.5</c:v>
                </c:pt>
                <c:pt idx="6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Sheet1!$A$4:$A$11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7"/>
                <c:pt idx="4" formatCode="0%">
                  <c:v>0.31818181818181818</c:v>
                </c:pt>
                <c:pt idx="5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7842560"/>
        <c:axId val="167844096"/>
      </c:barChart>
      <c:catAx>
        <c:axId val="1678425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7844096"/>
        <c:crosses val="autoZero"/>
        <c:auto val="1"/>
        <c:lblAlgn val="ctr"/>
        <c:lblOffset val="100"/>
        <c:noMultiLvlLbl val="0"/>
      </c:catAx>
      <c:valAx>
        <c:axId val="1678440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78425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3.0491748015543517E-2"/>
          <c:y val="0.41712727362777507"/>
          <c:w val="0.95361257435714286"/>
          <c:h val="0.1657451431967609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2">
                  <c:v>Czy podczas rozmowy odczuwałeś(aś) niechęć ze strony urzędnika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2">
                  <c:v>Czy podczas rozmowy odczuwałeś(aś) niechęć ze strony urzędnika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7949056"/>
        <c:axId val="167950592"/>
      </c:barChart>
      <c:catAx>
        <c:axId val="1679490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7950592"/>
        <c:crosses val="autoZero"/>
        <c:auto val="1"/>
        <c:lblAlgn val="ctr"/>
        <c:lblOffset val="100"/>
        <c:noMultiLvlLbl val="0"/>
      </c:catAx>
      <c:valAx>
        <c:axId val="16795059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79490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5.0000041720938651E-2"/>
          <c:y val="0.8003769841269841"/>
          <c:w val="0.89999991655812273"/>
          <c:h val="0.19122354497354496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68053376"/>
        <c:axId val="168079744"/>
      </c:barChart>
      <c:catAx>
        <c:axId val="168053376"/>
        <c:scaling>
          <c:orientation val="maxMin"/>
        </c:scaling>
        <c:delete val="1"/>
        <c:axPos val="b"/>
        <c:majorTickMark val="out"/>
        <c:minorTickMark val="none"/>
        <c:tickLblPos val="none"/>
        <c:crossAx val="168079744"/>
        <c:crosses val="autoZero"/>
        <c:auto val="1"/>
        <c:lblAlgn val="ctr"/>
        <c:lblOffset val="100"/>
        <c:noMultiLvlLbl val="0"/>
      </c:catAx>
      <c:valAx>
        <c:axId val="16807974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68053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0.91</c:v>
                </c:pt>
                <c:pt idx="3">
                  <c:v>0.91</c:v>
                </c:pt>
                <c:pt idx="4">
                  <c:v>0.91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0.9500000000000004</c:v>
                </c:pt>
                <c:pt idx="2">
                  <c:v>1</c:v>
                </c:pt>
                <c:pt idx="3">
                  <c:v>0.9500000000000004</c:v>
                </c:pt>
                <c:pt idx="4">
                  <c:v>0.9500000000000004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0.9500000000000004</c:v>
                </c:pt>
                <c:pt idx="2">
                  <c:v>0.81</c:v>
                </c:pt>
                <c:pt idx="3">
                  <c:v>0.86000000000000043</c:v>
                </c:pt>
                <c:pt idx="4">
                  <c:v>0.76000000000000045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8128512"/>
        <c:axId val="168130048"/>
      </c:barChart>
      <c:catAx>
        <c:axId val="1681285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68130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1300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8128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19E-3"/>
          <c:w val="0.99923738681327257"/>
          <c:h val="0.89049586776859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Sheet1!$A$2:$A$25</c:f>
              <c:numCache>
                <c:formatCode>General</c:formatCode>
                <c:ptCount val="19"/>
              </c:numCache>
            </c:numRef>
          </c:cat>
          <c:val>
            <c:numRef>
              <c:f>Sheet1!$B$2:$B$25</c:f>
              <c:numCache>
                <c:formatCode>0%</c:formatCode>
                <c:ptCount val="19"/>
                <c:pt idx="1">
                  <c:v>0.55000000000000004</c:v>
                </c:pt>
                <c:pt idx="2">
                  <c:v>0.5</c:v>
                </c:pt>
                <c:pt idx="4">
                  <c:v>0.43000000000000005</c:v>
                </c:pt>
                <c:pt idx="5">
                  <c:v>0.65000000000000013</c:v>
                </c:pt>
                <c:pt idx="6">
                  <c:v>0.54545454545454541</c:v>
                </c:pt>
                <c:pt idx="8">
                  <c:v>0.42000000000000004</c:v>
                </c:pt>
                <c:pt idx="9">
                  <c:v>0.65000000000000013</c:v>
                </c:pt>
                <c:pt idx="10">
                  <c:v>0.54545454545454541</c:v>
                </c:pt>
                <c:pt idx="12">
                  <c:v>0.48000000000000004</c:v>
                </c:pt>
                <c:pt idx="13">
                  <c:v>0.70000000000000007</c:v>
                </c:pt>
                <c:pt idx="14">
                  <c:v>0.59090909090909094</c:v>
                </c:pt>
                <c:pt idx="16">
                  <c:v>0.52</c:v>
                </c:pt>
                <c:pt idx="17">
                  <c:v>0.65000000000000013</c:v>
                </c:pt>
                <c:pt idx="18">
                  <c:v>0.63636363636363646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Sheet1!$A$2:$A$25</c:f>
              <c:numCache>
                <c:formatCode>General</c:formatCode>
                <c:ptCount val="19"/>
              </c:numCache>
            </c:numRef>
          </c:cat>
          <c:val>
            <c:numRef>
              <c:f>Sheet1!$C$2:$C$25</c:f>
              <c:numCache>
                <c:formatCode>0%</c:formatCode>
                <c:ptCount val="19"/>
                <c:pt idx="1">
                  <c:v>0.45</c:v>
                </c:pt>
                <c:pt idx="2">
                  <c:v>0.40909090909090917</c:v>
                </c:pt>
                <c:pt idx="4">
                  <c:v>0.43000000000000005</c:v>
                </c:pt>
                <c:pt idx="5">
                  <c:v>0.30000000000000004</c:v>
                </c:pt>
                <c:pt idx="6">
                  <c:v>0.3636363636363637</c:v>
                </c:pt>
                <c:pt idx="8">
                  <c:v>0.38000000000000006</c:v>
                </c:pt>
                <c:pt idx="9">
                  <c:v>0.35000000000000003</c:v>
                </c:pt>
                <c:pt idx="10">
                  <c:v>0.3636363636363637</c:v>
                </c:pt>
                <c:pt idx="12">
                  <c:v>0.48000000000000004</c:v>
                </c:pt>
                <c:pt idx="13">
                  <c:v>0.25</c:v>
                </c:pt>
                <c:pt idx="14">
                  <c:v>0.40909090909090917</c:v>
                </c:pt>
                <c:pt idx="16">
                  <c:v>0.38000000000000006</c:v>
                </c:pt>
                <c:pt idx="17">
                  <c:v>0.35000000000000003</c:v>
                </c:pt>
                <c:pt idx="18">
                  <c:v>0.3636363636363637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Sheet1!$A$2:$A$25</c:f>
              <c:numCache>
                <c:formatCode>General</c:formatCode>
                <c:ptCount val="19"/>
              </c:numCache>
            </c:numRef>
          </c:cat>
          <c:val>
            <c:numRef>
              <c:f>Sheet1!$D$2:$D$25</c:f>
              <c:numCache>
                <c:formatCode>General</c:formatCode>
                <c:ptCount val="19"/>
                <c:pt idx="2" formatCode="0%">
                  <c:v>9.0909090909090939E-2</c:v>
                </c:pt>
                <c:pt idx="4" formatCode="0%">
                  <c:v>0.14000000000000001</c:v>
                </c:pt>
                <c:pt idx="5" formatCode="0%">
                  <c:v>0.05</c:v>
                </c:pt>
                <c:pt idx="6" formatCode="0%">
                  <c:v>9.0909090909090939E-2</c:v>
                </c:pt>
                <c:pt idx="8" formatCode="0%">
                  <c:v>0.1</c:v>
                </c:pt>
                <c:pt idx="10" formatCode="0%">
                  <c:v>4.5454545454545463E-2</c:v>
                </c:pt>
                <c:pt idx="12" formatCode="0%">
                  <c:v>4.0000000000000008E-2</c:v>
                </c:pt>
                <c:pt idx="13" formatCode="0%">
                  <c:v>0.05</c:v>
                </c:pt>
                <c:pt idx="16" formatCode="0%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74"/>
                  <c:y val="-2.4470208773661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044302002756514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Sheet1!$A$2:$A$25</c:f>
              <c:numCache>
                <c:formatCode>General</c:formatCode>
                <c:ptCount val="19"/>
              </c:numCache>
            </c:numRef>
          </c:cat>
          <c:val>
            <c:numRef>
              <c:f>Sheet1!$E$2:$E$25</c:f>
              <c:numCache>
                <c:formatCode>General</c:formatCode>
                <c:ptCount val="19"/>
                <c:pt idx="8" formatCode="0%">
                  <c:v>0.1</c:v>
                </c:pt>
                <c:pt idx="10" formatCode="0%">
                  <c:v>4.5454545454545463E-2</c:v>
                </c:pt>
                <c:pt idx="16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68319232"/>
        <c:axId val="168333312"/>
      </c:barChart>
      <c:catAx>
        <c:axId val="168319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8333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33331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68319232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46"/>
          <c:w val="0.9"/>
          <c:h val="4.8450616917588327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82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2.6617437601186204E-4"/>
                  <c:y val="-2.75056238264329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0676736"/>
        <c:axId val="61040128"/>
      </c:barChart>
      <c:catAx>
        <c:axId val="60676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040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0401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067673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1494016"/>
        <c:axId val="61495552"/>
      </c:barChart>
      <c:catAx>
        <c:axId val="61494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495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4955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49401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53E-3"/>
          <c:y val="9.0163934426229511E-2"/>
          <c:w val="0.94925028835063441"/>
          <c:h val="0.9180327868852441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val>
            <c:numRef>
              <c:f>Sheet1!$D$2:$D$4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1560704"/>
        <c:axId val="61562240"/>
      </c:barChart>
      <c:catAx>
        <c:axId val="61560704"/>
        <c:scaling>
          <c:orientation val="maxMin"/>
        </c:scaling>
        <c:delete val="1"/>
        <c:axPos val="b"/>
        <c:majorTickMark val="out"/>
        <c:minorTickMark val="none"/>
        <c:tickLblPos val="none"/>
        <c:crossAx val="61562240"/>
        <c:crosses val="autoZero"/>
        <c:auto val="1"/>
        <c:lblAlgn val="ctr"/>
        <c:lblOffset val="100"/>
        <c:noMultiLvlLbl val="0"/>
      </c:catAx>
      <c:valAx>
        <c:axId val="6156224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1560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168E-2"/>
          <c:w val="0.71113053531118564"/>
          <c:h val="0.219822214600125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</c:v>
                </c:pt>
                <c:pt idx="5">
                  <c:v>Nie ma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0.6</c:v>
                </c:pt>
                <c:pt idx="2">
                  <c:v>0.65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</c:v>
                </c:pt>
                <c:pt idx="5">
                  <c:v>Nie ma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</c:v>
                </c:pt>
                <c:pt idx="5">
                  <c:v>Nie ma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</c:v>
                </c:pt>
                <c:pt idx="1">
                  <c:v>0.7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2131200"/>
        <c:axId val="62132992"/>
      </c:barChart>
      <c:catAx>
        <c:axId val="62131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13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132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62131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0.95000000000000007</c:v>
                </c:pt>
                <c:pt idx="1">
                  <c:v>0.9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169472"/>
        <c:axId val="62171008"/>
      </c:barChart>
      <c:catAx>
        <c:axId val="62169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171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1710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16947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0.00333</cdr:x>
      <cdr:y>0.47217</cdr:y>
    </cdr:from>
    <cdr:to>
      <cdr:x>0.52845</cdr:x>
      <cdr:y>1</cdr:y>
    </cdr:to>
    <cdr:sp macro="" textlink="">
      <cdr:nvSpPr>
        <cdr:cNvPr id="2" name="pole tekstowe 15"/>
        <cdr:cNvSpPr txBox="1"/>
      </cdr:nvSpPr>
      <cdr:spPr>
        <a:xfrm xmlns:a="http://schemas.openxmlformats.org/drawingml/2006/main">
          <a:off x="15069" y="649470"/>
          <a:ext cx="237625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* W niektórych sytuacjach audytorzy byli obsługiwani przez dwóch urzędników.</a:t>
          </a:r>
          <a:endParaRPr lang="en-GB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2474" y="3825838"/>
            <a:ext cx="6551414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Białołęka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2415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157820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6211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11971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2415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12987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47267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1860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457953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26555" y="228941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879433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309849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450328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597791"/>
              </p:ext>
            </p:extLst>
          </p:nvPr>
        </p:nvGraphicFramePr>
        <p:xfrm>
          <a:off x="5220866" y="2494735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16217"/>
              </p:ext>
            </p:extLst>
          </p:nvPr>
        </p:nvGraphicFramePr>
        <p:xfrm>
          <a:off x="4351271" y="2499109"/>
          <a:ext cx="1800000" cy="33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28745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728484"/>
              </p:ext>
            </p:extLst>
          </p:nvPr>
        </p:nvGraphicFramePr>
        <p:xfrm>
          <a:off x="288889" y="4314168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473161" y="6477225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92440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65819" y="400688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95747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518155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026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355683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472593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 smtClean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783871"/>
              </p:ext>
            </p:extLst>
          </p:nvPr>
        </p:nvGraphicFramePr>
        <p:xfrm>
          <a:off x="108298" y="1989634"/>
          <a:ext cx="28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084458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884391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60691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76631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procentowania!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764803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546598"/>
              </p:ext>
            </p:extLst>
          </p:nvPr>
        </p:nvGraphicFramePr>
        <p:xfrm>
          <a:off x="767594" y="2488527"/>
          <a:ext cx="4320000" cy="374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526332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143277"/>
              </p:ext>
            </p:extLst>
          </p:nvPr>
        </p:nvGraphicFramePr>
        <p:xfrm>
          <a:off x="4652906" y="2422130"/>
          <a:ext cx="1720088" cy="4037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0088"/>
              </a:tblGrid>
              <a:tr h="87149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8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256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220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2207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04923"/>
              </p:ext>
            </p:extLst>
          </p:nvPr>
        </p:nvGraphicFramePr>
        <p:xfrm>
          <a:off x="-63402" y="2277665"/>
          <a:ext cx="1899892" cy="3930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9892"/>
              </a:tblGrid>
              <a:tr h="70497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0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4110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62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74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85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wiem, 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747426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395357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132634" y="63821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646235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770058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2014, 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122577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3283"/>
              </p:ext>
            </p:extLst>
          </p:nvPr>
        </p:nvGraphicFramePr>
        <p:xfrm>
          <a:off x="180306" y="2421682"/>
          <a:ext cx="1800200" cy="4032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1960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905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43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335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763931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69408"/>
              </p:ext>
            </p:extLst>
          </p:nvPr>
        </p:nvGraphicFramePr>
        <p:xfrm>
          <a:off x="4212754" y="2422130"/>
          <a:ext cx="1800200" cy="3935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10286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864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19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919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-35718" y="645947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000" dirty="0" smtClean="0"/>
              <a:t>*W niektórych sytuacjach audytorzy byli obsługiwani przez dwóch urzędników.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85592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48809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39073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859582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-35718" y="6459478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l-PL" sz="1000" dirty="0" smtClean="0"/>
              <a:t>*W niektórych sytuacjach audytorzy byli obsługiwani przez dwóch urzędników.</a:t>
            </a:r>
          </a:p>
          <a:p>
            <a:pPr>
              <a:buFont typeface="Arial" charset="0"/>
              <a:buChar char="•"/>
            </a:pPr>
            <a:r>
              <a:rPr lang="pl-PL" sz="1000" dirty="0" smtClean="0"/>
              <a:t>**Zmiana kafeterii w 2015 roku</a:t>
            </a:r>
            <a:endParaRPr lang="en-GB" sz="10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21845"/>
              </p:ext>
            </p:extLst>
          </p:nvPr>
        </p:nvGraphicFramePr>
        <p:xfrm>
          <a:off x="191530" y="2565698"/>
          <a:ext cx="1716968" cy="3691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8341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44541"/>
              </p:ext>
            </p:extLst>
          </p:nvPr>
        </p:nvGraphicFramePr>
        <p:xfrm>
          <a:off x="3852714" y="2599742"/>
          <a:ext cx="1944216" cy="3650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1402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3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392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4932834" y="2133650"/>
            <a:ext cx="385239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11890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767594" y="2133650"/>
            <a:ext cx="3757565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830040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132416"/>
              </p:ext>
            </p:extLst>
          </p:nvPr>
        </p:nvGraphicFramePr>
        <p:xfrm>
          <a:off x="1044402" y="2637706"/>
          <a:ext cx="44644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309142"/>
              </p:ext>
            </p:extLst>
          </p:nvPr>
        </p:nvGraphicFramePr>
        <p:xfrm>
          <a:off x="4957207" y="2587562"/>
          <a:ext cx="4320000" cy="271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45890"/>
              </p:ext>
            </p:extLst>
          </p:nvPr>
        </p:nvGraphicFramePr>
        <p:xfrm>
          <a:off x="4572794" y="2493691"/>
          <a:ext cx="1368152" cy="2880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</a:tblGrid>
              <a:tr h="101918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85294"/>
              </p:ext>
            </p:extLst>
          </p:nvPr>
        </p:nvGraphicFramePr>
        <p:xfrm>
          <a:off x="108298" y="2709713"/>
          <a:ext cx="1872208" cy="2819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64203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700585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procentowania!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582604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7028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89317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28665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40804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750007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17589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2806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80306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3132634" y="63821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079180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053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058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053604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6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838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81282"/>
              </p:ext>
            </p:extLst>
          </p:nvPr>
        </p:nvGraphicFramePr>
        <p:xfrm>
          <a:off x="756370" y="2133650"/>
          <a:ext cx="7610209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Białołęka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553781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tx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2415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60435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Białołęka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58819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1122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1567</TotalTime>
  <Words>2010</Words>
  <Application>Microsoft Office PowerPoint</Application>
  <PresentationFormat>Niestandardowy</PresentationFormat>
  <Paragraphs>345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Białołęka</vt:lpstr>
      <vt:lpstr>Spis treści</vt:lpstr>
      <vt:lpstr>Informacje o metodzie</vt:lpstr>
      <vt:lpstr>Wyniki badania</vt:lpstr>
      <vt:lpstr>Kryteria oceny</vt:lpstr>
      <vt:lpstr>Wyniki badania</vt:lpstr>
      <vt:lpstr>Urząd Dzielnicy Białołęka Otoczenie: Wygląd Urzędu (1)</vt:lpstr>
      <vt:lpstr>Urząd Dzielnicy Białołęka Otoczenie: Wygląd Urzędu (2)</vt:lpstr>
      <vt:lpstr>Urząd Dzielnicy Białołęka Otoczenie: Wygląd Urzędu (3)</vt:lpstr>
      <vt:lpstr>Urząd Dzielnicy Białołęka Otoczenie: Wygląd Urzędu (4)</vt:lpstr>
      <vt:lpstr>Urząd Dzielnicy Białołęka Otoczenie: Wygląd Urzędu (5)</vt:lpstr>
      <vt:lpstr>Urząd Dzielnicy Białołęka Otoczenie: Wygląd Urzędu (6)</vt:lpstr>
      <vt:lpstr>Urząd Dzielnicy Białołęka Otoczenie: Wygląd Urzędu (7)</vt:lpstr>
      <vt:lpstr>Wyniki badania</vt:lpstr>
      <vt:lpstr>Urząd Dzielnicy Białołęka Wygląd zewnętrzny urzędnika i jego stanowisko pracy</vt:lpstr>
      <vt:lpstr>Wyniki badania</vt:lpstr>
      <vt:lpstr>Urząd Dzielnicy Białołęka Zachowanie urzędnika wobec interesanta (1)</vt:lpstr>
      <vt:lpstr>Urząd Dzielnicy Białołęka Zachowanie urzędnika wobec interesanta (2)</vt:lpstr>
      <vt:lpstr>Wyniki badania</vt:lpstr>
      <vt:lpstr>Urząd Dzielnicy Białołęka Urzędnik: Obsługa przedstawionej sprawy (1)</vt:lpstr>
      <vt:lpstr>Urząd Dzielnicy Białołęka Urzędnik: Obsługa przedstawionej sprawy (2)</vt:lpstr>
      <vt:lpstr>Urząd Dzielnicy Białołęka Urzędnik: Obsługa przedstawionej sprawy (3)</vt:lpstr>
      <vt:lpstr>Wyniki badania</vt:lpstr>
      <vt:lpstr>Urząd Dzielnicy Białołęka Urzędnik: Sposób załatwienia przedstawionej sprawy (1)</vt:lpstr>
      <vt:lpstr>Urząd Dzielnicy Białołęka Urzędnik: Sposób załatwienia przedstawionej sprawy 2014, 2013 (2)</vt:lpstr>
      <vt:lpstr>Urząd Dzielnicy Białołęka Urzędnik: Sposób załatwienia przedstawionej sprawy 2015 (2)</vt:lpstr>
      <vt:lpstr>Urząd Dzielnicy Białołęka Urzędnik: Sposób załatwienia przedstawionej sprawy (3)</vt:lpstr>
      <vt:lpstr>Urząd Dzielnicy Białołęka Urzędnik: Sposób załatwiania przedstawionej sprawy (4)</vt:lpstr>
      <vt:lpstr>Urząd Dzielnicy Białołęka Urzędnik: Sposób załatwienia przedstawionej sprawy (5)</vt:lpstr>
      <vt:lpstr>Urząd Dzielnicy Białołęka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188</cp:revision>
  <dcterms:created xsi:type="dcterms:W3CDTF">2013-09-17T08:07:59Z</dcterms:created>
  <dcterms:modified xsi:type="dcterms:W3CDTF">2016-01-27T14:16:32Z</dcterms:modified>
</cp:coreProperties>
</file>