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rawings/drawing2.xml" ContentType="application/vnd.openxmlformats-officedocument.drawingml.chartshapes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drawings/drawing3.xml" ContentType="application/vnd.openxmlformats-officedocument.drawingml.chartshapes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theme/themeOverride1.xml" ContentType="application/vnd.openxmlformats-officedocument.themeOverride+xml"/>
  <Override PartName="/ppt/charts/chart35.xml" ContentType="application/vnd.openxmlformats-officedocument.drawingml.chart+xml"/>
  <Override PartName="/ppt/theme/themeOverride2.xml" ContentType="application/vnd.openxmlformats-officedocument.themeOverride+xml"/>
  <Override PartName="/ppt/charts/chart36.xml" ContentType="application/vnd.openxmlformats-officedocument.drawingml.chart+xml"/>
  <Override PartName="/ppt/theme/themeOverride3.xml" ContentType="application/vnd.openxmlformats-officedocument.themeOverride+xml"/>
  <Override PartName="/ppt/charts/chart37.xml" ContentType="application/vnd.openxmlformats-officedocument.drawingml.chart+xml"/>
  <Override PartName="/ppt/theme/themeOverride4.xml" ContentType="application/vnd.openxmlformats-officedocument.themeOverride+xml"/>
  <Override PartName="/ppt/charts/chart38.xml" ContentType="application/vnd.openxmlformats-officedocument.drawingml.chart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charts/chart43.xml" ContentType="application/vnd.openxmlformats-officedocument.drawingml.chart+xml"/>
  <Override PartName="/ppt/charts/chart44.xml" ContentType="application/vnd.openxmlformats-officedocument.drawingml.chart+xml"/>
  <Override PartName="/ppt/charts/chart45.xml" ContentType="application/vnd.openxmlformats-officedocument.drawingml.chart+xml"/>
  <Override PartName="/ppt/charts/chart4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33"/>
  </p:notesMasterIdLst>
  <p:sldIdLst>
    <p:sldId id="288" r:id="rId2"/>
    <p:sldId id="318" r:id="rId3"/>
    <p:sldId id="321" r:id="rId4"/>
    <p:sldId id="290" r:id="rId5"/>
    <p:sldId id="322" r:id="rId6"/>
    <p:sldId id="291" r:id="rId7"/>
    <p:sldId id="294" r:id="rId8"/>
    <p:sldId id="295" r:id="rId9"/>
    <p:sldId id="296" r:id="rId10"/>
    <p:sldId id="302" r:id="rId11"/>
    <p:sldId id="303" r:id="rId12"/>
    <p:sldId id="304" r:id="rId13"/>
    <p:sldId id="305" r:id="rId14"/>
    <p:sldId id="297" r:id="rId15"/>
    <p:sldId id="313" r:id="rId16"/>
    <p:sldId id="298" r:id="rId17"/>
    <p:sldId id="317" r:id="rId18"/>
    <p:sldId id="306" r:id="rId19"/>
    <p:sldId id="299" r:id="rId20"/>
    <p:sldId id="312" r:id="rId21"/>
    <p:sldId id="316" r:id="rId22"/>
    <p:sldId id="310" r:id="rId23"/>
    <p:sldId id="300" r:id="rId24"/>
    <p:sldId id="307" r:id="rId25"/>
    <p:sldId id="308" r:id="rId26"/>
    <p:sldId id="323" r:id="rId27"/>
    <p:sldId id="309" r:id="rId28"/>
    <p:sldId id="311" r:id="rId29"/>
    <p:sldId id="314" r:id="rId30"/>
    <p:sldId id="315" r:id="rId31"/>
    <p:sldId id="320" r:id="rId32"/>
  </p:sldIdLst>
  <p:sldSz cx="9145588" cy="6859588"/>
  <p:notesSz cx="6858000" cy="9144000"/>
  <p:defaultTextStyle>
    <a:defPPr>
      <a:defRPr lang="pl-PL"/>
    </a:defPPr>
    <a:lvl1pPr marL="0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46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91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737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983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229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474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720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966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568">
          <p15:clr>
            <a:srgbClr val="A4A3A4"/>
          </p15:clr>
        </p15:guide>
        <p15:guide id="2" pos="5556">
          <p15:clr>
            <a:srgbClr val="A4A3A4"/>
          </p15:clr>
        </p15:guide>
        <p15:guide id="3" orient="horz" pos="15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8000"/>
    <a:srgbClr val="808285"/>
    <a:srgbClr val="FFFFFF"/>
    <a:srgbClr val="D1D3D4"/>
    <a:srgbClr val="ACAD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11" autoAdjust="0"/>
    <p:restoredTop sz="99878" autoAdjust="0"/>
  </p:normalViewPr>
  <p:slideViewPr>
    <p:cSldViewPr showGuides="1">
      <p:cViewPr varScale="1">
        <p:scale>
          <a:sx n="100" d="100"/>
          <a:sy n="100" d="100"/>
        </p:scale>
        <p:origin x="-954" y="-90"/>
      </p:cViewPr>
      <p:guideLst>
        <p:guide orient="horz" pos="2568"/>
        <p:guide orient="horz" pos="1525"/>
        <p:guide pos="55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3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4.xlsx"/><Relationship Id="rId1" Type="http://schemas.openxmlformats.org/officeDocument/2006/relationships/themeOverride" Target="../theme/themeOverride1.xml"/></Relationships>
</file>

<file path=ppt/charts/_rels/chart3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5.xlsx"/><Relationship Id="rId1" Type="http://schemas.openxmlformats.org/officeDocument/2006/relationships/themeOverride" Target="../theme/themeOverride2.xml"/></Relationships>
</file>

<file path=ppt/charts/_rels/chart3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6.xlsx"/><Relationship Id="rId1" Type="http://schemas.openxmlformats.org/officeDocument/2006/relationships/themeOverride" Target="../theme/themeOverride3.xml"/></Relationships>
</file>

<file path=ppt/charts/_rels/chart3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7.xlsx"/><Relationship Id="rId1" Type="http://schemas.openxmlformats.org/officeDocument/2006/relationships/themeOverride" Target="../theme/themeOverride4.xml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8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9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0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1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2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3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4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5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6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525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ŚREDNI CZAS OCZEKIWANIA</c:v>
                </c:pt>
                <c:pt idx="2">
                  <c:v>ŚREDNIA LICZBA OSÓB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####.00">
                  <c:v>5.0999999999999996</c:v>
                </c:pt>
                <c:pt idx="2" formatCode="####.00">
                  <c:v>3.7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ŚREDNI CZAS OCZEKIWANIA</c:v>
                </c:pt>
                <c:pt idx="2">
                  <c:v>ŚREDNIA LICZBA OSÓB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####.00">
                  <c:v>8.3500000000000014</c:v>
                </c:pt>
                <c:pt idx="2" formatCode="####.00">
                  <c:v>4.5999999999999996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ŚREDNI CZAS OCZEKIWANIA</c:v>
                </c:pt>
                <c:pt idx="2">
                  <c:v>ŚREDNIA LICZBA OSÓB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10.952380952380956</c:v>
                </c:pt>
                <c:pt idx="2" formatCode="0.0">
                  <c:v>3.5238095238095237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53204096"/>
        <c:axId val="53205632"/>
      </c:barChart>
      <c:catAx>
        <c:axId val="5320409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53205632"/>
        <c:crosses val="autoZero"/>
        <c:auto val="1"/>
        <c:lblAlgn val="ctr"/>
        <c:lblOffset val="100"/>
        <c:noMultiLvlLbl val="0"/>
      </c:catAx>
      <c:valAx>
        <c:axId val="53205632"/>
        <c:scaling>
          <c:orientation val="minMax"/>
          <c:max val="15"/>
          <c:min val="0"/>
        </c:scaling>
        <c:delete val="1"/>
        <c:axPos val="l"/>
        <c:numFmt formatCode="####.00" sourceLinked="1"/>
        <c:majorTickMark val="out"/>
        <c:minorTickMark val="none"/>
        <c:tickLblPos val="none"/>
        <c:crossAx val="53204096"/>
        <c:crosses val="autoZero"/>
        <c:crossBetween val="between"/>
      </c:valAx>
      <c:spPr>
        <a:noFill/>
        <a:ln w="23250">
          <a:noFill/>
        </a:ln>
      </c:spPr>
    </c:plotArea>
    <c:legend>
      <c:legendPos val="t"/>
      <c:layout>
        <c:manualLayout>
          <c:xMode val="edge"/>
          <c:yMode val="edge"/>
          <c:x val="0.15027550491714486"/>
          <c:y val="1.7252984962455164E-3"/>
          <c:w val="0.71113053531118542"/>
          <c:h val="0.16794865929929356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706"/>
          <c:y val="4.0322580645161437E-3"/>
          <c:w val="0.8461538461538477"/>
          <c:h val="0.8427419354838753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0.70000000000000007</c:v>
                </c:pt>
                <c:pt idx="1">
                  <c:v>0.95000000000000007</c:v>
                </c:pt>
                <c:pt idx="2">
                  <c:v>0.65000000000000013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%">
                  <c:v>0.30000000000000004</c:v>
                </c:pt>
                <c:pt idx="2" formatCode="0%">
                  <c:v>0.30000000000000004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1">
                  <c:v>0.05</c:v>
                </c:pt>
                <c:pt idx="2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62252544"/>
        <c:axId val="62254080"/>
      </c:barChart>
      <c:catAx>
        <c:axId val="6225254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22540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225408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2252544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  <c:overlay val="0"/>
    </c:legend>
    <c:plotVisOnly val="1"/>
    <c:dispBlanksAs val="gap"/>
    <c:showDLblsOverMax val="0"/>
  </c:chart>
  <c:spPr>
    <a:noFill/>
    <a:ln>
      <a:solidFill>
        <a:schemeClr val="bg2"/>
      </a:solidFill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3E-3"/>
          <c:y val="9.0163934426229511E-2"/>
          <c:w val="0.94925028835063441"/>
          <c:h val="0.91803278688524415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val>
            <c:numRef>
              <c:f>Sheet1!$B$2:$B$4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Sheet1!$D$2:$D$4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62503552"/>
        <c:axId val="62534016"/>
      </c:barChart>
      <c:catAx>
        <c:axId val="62503552"/>
        <c:scaling>
          <c:orientation val="maxMin"/>
        </c:scaling>
        <c:delete val="1"/>
        <c:axPos val="b"/>
        <c:majorTickMark val="out"/>
        <c:minorTickMark val="none"/>
        <c:tickLblPos val="none"/>
        <c:crossAx val="62534016"/>
        <c:crosses val="autoZero"/>
        <c:auto val="1"/>
        <c:lblAlgn val="ctr"/>
        <c:lblOffset val="100"/>
        <c:noMultiLvlLbl val="0"/>
      </c:catAx>
      <c:valAx>
        <c:axId val="62534016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6250355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099"/>
          <c:y val="7.2600468758932168E-2"/>
          <c:w val="0.71113053531118564"/>
          <c:h val="0.21982221460012588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Poza okienkiem PI/ stanowiskiem WOM/ delegatury BAiSO</c:v>
                </c:pt>
                <c:pt idx="3">
                  <c:v>W kieszonkach, na stojakach</c:v>
                </c:pt>
                <c:pt idx="4">
                  <c:v>Na stolikach</c:v>
                </c:pt>
                <c:pt idx="5">
                  <c:v>W innym miejscu </c:v>
                </c:pt>
                <c:pt idx="6">
                  <c:v>Nie są dostępne, brak wzorów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0.3</c:v>
                </c:pt>
                <c:pt idx="1">
                  <c:v>0.15</c:v>
                </c:pt>
                <c:pt idx="2">
                  <c:v>0.05</c:v>
                </c:pt>
                <c:pt idx="3">
                  <c:v>0.05</c:v>
                </c:pt>
                <c:pt idx="4">
                  <c:v>0</c:v>
                </c:pt>
                <c:pt idx="5">
                  <c:v>0.05</c:v>
                </c:pt>
                <c:pt idx="6">
                  <c:v>0.55000000000000004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Poza okienkiem PI/ stanowiskiem WOM/ delegatury BAiSO</c:v>
                </c:pt>
                <c:pt idx="3">
                  <c:v>W kieszonkach, na stojakach</c:v>
                </c:pt>
                <c:pt idx="4">
                  <c:v>Na stolikach</c:v>
                </c:pt>
                <c:pt idx="5">
                  <c:v>W innym miejscu </c:v>
                </c:pt>
                <c:pt idx="6">
                  <c:v>Nie są dostępne, brak wzorów</c:v>
                </c:pt>
              </c:strCache>
            </c:strRef>
          </c:cat>
          <c:val>
            <c:numRef>
              <c:f>Sheet1!$C$2:$C$8</c:f>
              <c:numCache>
                <c:formatCode>0%</c:formatCode>
                <c:ptCount val="7"/>
                <c:pt idx="0">
                  <c:v>0.4</c:v>
                </c:pt>
                <c:pt idx="1">
                  <c:v>0.15</c:v>
                </c:pt>
                <c:pt idx="2">
                  <c:v>0.35</c:v>
                </c:pt>
                <c:pt idx="3">
                  <c:v>0</c:v>
                </c:pt>
                <c:pt idx="4">
                  <c:v>0</c:v>
                </c:pt>
                <c:pt idx="5">
                  <c:v>0.05</c:v>
                </c:pt>
                <c:pt idx="6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Poza okienkiem PI/ stanowiskiem WOM/ delegatury BAiSO</c:v>
                </c:pt>
                <c:pt idx="3">
                  <c:v>W kieszonkach, na stojakach</c:v>
                </c:pt>
                <c:pt idx="4">
                  <c:v>Na stolikach</c:v>
                </c:pt>
                <c:pt idx="5">
                  <c:v>W innym miejscu </c:v>
                </c:pt>
                <c:pt idx="6">
                  <c:v>Nie są dostępne, brak wzorów</c:v>
                </c:pt>
              </c:strCache>
            </c:strRef>
          </c:cat>
          <c:val>
            <c:numRef>
              <c:f>Sheet1!$D$2:$D$8</c:f>
              <c:numCache>
                <c:formatCode>0%</c:formatCode>
                <c:ptCount val="7"/>
                <c:pt idx="0">
                  <c:v>0.25</c:v>
                </c:pt>
                <c:pt idx="1">
                  <c:v>0.1</c:v>
                </c:pt>
                <c:pt idx="2">
                  <c:v>0.55000000000000004</c:v>
                </c:pt>
                <c:pt idx="3">
                  <c:v>0</c:v>
                </c:pt>
                <c:pt idx="4">
                  <c:v>0.15</c:v>
                </c:pt>
                <c:pt idx="5">
                  <c:v>0.1</c:v>
                </c:pt>
                <c:pt idx="6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62722048"/>
        <c:axId val="62723584"/>
      </c:barChart>
      <c:catAx>
        <c:axId val="6272204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27235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272358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extTo"/>
        <c:crossAx val="62722048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25E-2"/>
          <c:w val="1"/>
          <c:h val="0.9089253187613850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Sheet1!$A$4:$A$30</c:f>
              <c:strCache>
                <c:ptCount val="17"/>
                <c:pt idx="0">
                  <c:v>Czy odległość blatów  stolików od wzorów wypełnionych formularzy  wniosków na tablicach  w skoroszytach jest odpowiednia?</c:v>
                </c:pt>
                <c:pt idx="4">
                  <c:v>Czy liczba blatów  stolików do pisania formularzy  wniosków jest wystarczająca?</c:v>
                </c:pt>
                <c:pt idx="8">
                  <c:v>Czy ilość miejsc siedzących dla oczekujących jest wystarczająca?</c:v>
                </c:pt>
                <c:pt idx="12">
                  <c:v>Czy działa system numerkowy?</c:v>
                </c:pt>
                <c:pt idx="16">
                  <c:v>Czy któryś z pracowników podszedł i zaoferował pomoc?</c:v>
                </c:pt>
              </c:strCache>
            </c:strRef>
          </c:cat>
          <c:val>
            <c:numRef>
              <c:f>Sheet1!$B$2:$B$30</c:f>
              <c:numCache>
                <c:formatCode>0%</c:formatCode>
                <c:ptCount val="19"/>
                <c:pt idx="0">
                  <c:v>0.75</c:v>
                </c:pt>
                <c:pt idx="1">
                  <c:v>0.75</c:v>
                </c:pt>
                <c:pt idx="2">
                  <c:v>0.6</c:v>
                </c:pt>
                <c:pt idx="4">
                  <c:v>0.65</c:v>
                </c:pt>
                <c:pt idx="5">
                  <c:v>0.9</c:v>
                </c:pt>
                <c:pt idx="6">
                  <c:v>0.75</c:v>
                </c:pt>
                <c:pt idx="8">
                  <c:v>0.65</c:v>
                </c:pt>
                <c:pt idx="9">
                  <c:v>0.9</c:v>
                </c:pt>
                <c:pt idx="10">
                  <c:v>0.8</c:v>
                </c:pt>
                <c:pt idx="12">
                  <c:v>1</c:v>
                </c:pt>
                <c:pt idx="13">
                  <c:v>0.9</c:v>
                </c:pt>
                <c:pt idx="14">
                  <c:v>0.95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91E-3"/>
                  <c:y val="9.7115065527172268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2.3312014343604283E-2"/>
                  <c:y val="3.751495880413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0809559582339591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26E-2"/>
                  <c:y val="2.88864833518764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Sheet1!$A$4:$A$30</c:f>
              <c:strCache>
                <c:ptCount val="17"/>
                <c:pt idx="0">
                  <c:v>Czy odległość blatów  stolików od wzorów wypełnionych formularzy  wniosków na tablicach  w skoroszytach jest odpowiednia?</c:v>
                </c:pt>
                <c:pt idx="4">
                  <c:v>Czy liczba blatów  stolików do pisania formularzy  wniosków jest wystarczająca?</c:v>
                </c:pt>
                <c:pt idx="8">
                  <c:v>Czy ilość miejsc siedzących dla oczekujących jest wystarczająca?</c:v>
                </c:pt>
                <c:pt idx="12">
                  <c:v>Czy działa system numerkowy?</c:v>
                </c:pt>
                <c:pt idx="16">
                  <c:v>Czy któryś z pracowników podszedł i zaoferował pomoc?</c:v>
                </c:pt>
              </c:strCache>
            </c:strRef>
          </c:cat>
          <c:val>
            <c:numRef>
              <c:f>Sheet1!$C$2:$C$30</c:f>
              <c:numCache>
                <c:formatCode>0%</c:formatCode>
                <c:ptCount val="19"/>
                <c:pt idx="0">
                  <c:v>0.25</c:v>
                </c:pt>
                <c:pt idx="1">
                  <c:v>0.25</c:v>
                </c:pt>
                <c:pt idx="2">
                  <c:v>0.4</c:v>
                </c:pt>
                <c:pt idx="4">
                  <c:v>0.35</c:v>
                </c:pt>
                <c:pt idx="5">
                  <c:v>0.1</c:v>
                </c:pt>
                <c:pt idx="6">
                  <c:v>0.25</c:v>
                </c:pt>
                <c:pt idx="8">
                  <c:v>0.35</c:v>
                </c:pt>
                <c:pt idx="9">
                  <c:v>0.1</c:v>
                </c:pt>
                <c:pt idx="10">
                  <c:v>0.2</c:v>
                </c:pt>
                <c:pt idx="13">
                  <c:v>0.1</c:v>
                </c:pt>
                <c:pt idx="14">
                  <c:v>0.05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62751872"/>
        <c:axId val="62753408"/>
      </c:barChart>
      <c:catAx>
        <c:axId val="62751872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62753408"/>
        <c:crosses val="autoZero"/>
        <c:auto val="1"/>
        <c:lblAlgn val="ctr"/>
        <c:lblOffset val="100"/>
        <c:noMultiLvlLbl val="0"/>
      </c:catAx>
      <c:valAx>
        <c:axId val="6275340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2751872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0"/>
          <c:y val="0.93624772313296856"/>
          <c:w val="1"/>
          <c:h val="6.5573671497584543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25E-2"/>
          <c:w val="1"/>
          <c:h val="0.9456755233494377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Sheet1!$A$5:$A$29</c:f>
              <c:strCache>
                <c:ptCount val="12"/>
                <c:pt idx="11">
                  <c:v>Czy na biurku urzędnika znajdują się tylko przedmioty związane z pracą? 
</c:v>
                </c:pt>
              </c:strCache>
            </c:strRef>
          </c:cat>
          <c:val>
            <c:numRef>
              <c:f>Sheet1!$B$2:$B$31</c:f>
              <c:numCache>
                <c:formatCode>0%</c:formatCode>
                <c:ptCount val="20"/>
                <c:pt idx="0">
                  <c:v>0.90909090909090906</c:v>
                </c:pt>
                <c:pt idx="1">
                  <c:v>1</c:v>
                </c:pt>
                <c:pt idx="2">
                  <c:v>0.52</c:v>
                </c:pt>
                <c:pt idx="4">
                  <c:v>0.72727272727272729</c:v>
                </c:pt>
                <c:pt idx="5">
                  <c:v>0.9</c:v>
                </c:pt>
                <c:pt idx="6">
                  <c:v>0.67000000000000015</c:v>
                </c:pt>
                <c:pt idx="9">
                  <c:v>0.05</c:v>
                </c:pt>
                <c:pt idx="12">
                  <c:v>0.5</c:v>
                </c:pt>
                <c:pt idx="13">
                  <c:v>0.8</c:v>
                </c:pt>
                <c:pt idx="14">
                  <c:v>0.71000000000000008</c:v>
                </c:pt>
                <c:pt idx="16">
                  <c:v>0.59090909090909094</c:v>
                </c:pt>
                <c:pt idx="17">
                  <c:v>0.55000000000000004</c:v>
                </c:pt>
                <c:pt idx="18">
                  <c:v>0.56999999999999995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91E-3"/>
                  <c:y val="9.7115065527172268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0809559582339591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26E-2"/>
                  <c:y val="2.88864833518764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Sheet1!$A$5:$A$29</c:f>
              <c:strCache>
                <c:ptCount val="12"/>
                <c:pt idx="11">
                  <c:v>Czy na biurku urzędnika znajdują się tylko przedmioty związane z pracą? 
</c:v>
                </c:pt>
              </c:strCache>
            </c:strRef>
          </c:cat>
          <c:val>
            <c:numRef>
              <c:f>Sheet1!$C$2:$C$31</c:f>
              <c:numCache>
                <c:formatCode>General</c:formatCode>
                <c:ptCount val="20"/>
                <c:pt idx="0" formatCode="0%">
                  <c:v>9.0909090909090939E-2</c:v>
                </c:pt>
                <c:pt idx="2" formatCode="0%">
                  <c:v>0.24000000000000002</c:v>
                </c:pt>
                <c:pt idx="6" formatCode="0%">
                  <c:v>0.05</c:v>
                </c:pt>
                <c:pt idx="8" formatCode="0%">
                  <c:v>0.72727272727272729</c:v>
                </c:pt>
                <c:pt idx="9" formatCode="0%">
                  <c:v>0.85000000000000009</c:v>
                </c:pt>
                <c:pt idx="10" formatCode="0%">
                  <c:v>0.71000000000000008</c:v>
                </c:pt>
                <c:pt idx="12" formatCode="0%">
                  <c:v>0.18181818181818188</c:v>
                </c:pt>
                <c:pt idx="13" formatCode="0%">
                  <c:v>0.1</c:v>
                </c:pt>
                <c:pt idx="16" formatCode="0%">
                  <c:v>0.27272727272727276</c:v>
                </c:pt>
                <c:pt idx="17" formatCode="0%">
                  <c:v>0.45</c:v>
                </c:pt>
                <c:pt idx="18" formatCode="0%">
                  <c:v>0.43000000000000005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  <a:ln w="23104">
              <a:noFill/>
            </a:ln>
          </c:spPr>
          <c:invertIfNegative val="0"/>
          <c:dLbls>
            <c:dLbl>
              <c:idx val="11"/>
              <c:layout>
                <c:manualLayout>
                  <c:x val="-0.15445287862823201"/>
                  <c:y val="5.23906458671288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Sheet1!$A$5:$A$29</c:f>
              <c:strCache>
                <c:ptCount val="12"/>
                <c:pt idx="11">
                  <c:v>Czy na biurku urzędnika znajdują się tylko przedmioty związane z pracą? 
</c:v>
                </c:pt>
              </c:strCache>
            </c:strRef>
          </c:cat>
          <c:val>
            <c:numRef>
              <c:f>Sheet1!$D$2:$D$31</c:f>
              <c:numCache>
                <c:formatCode>General</c:formatCode>
                <c:ptCount val="20"/>
                <c:pt idx="2" formatCode="0%">
                  <c:v>0.24000000000000002</c:v>
                </c:pt>
                <c:pt idx="4" formatCode="0%">
                  <c:v>0.27272727272727276</c:v>
                </c:pt>
                <c:pt idx="5" formatCode="0%">
                  <c:v>0.1</c:v>
                </c:pt>
                <c:pt idx="6" formatCode="0%">
                  <c:v>0.28000000000000008</c:v>
                </c:pt>
                <c:pt idx="8" formatCode="0%">
                  <c:v>0.27272727272727276</c:v>
                </c:pt>
                <c:pt idx="9" formatCode="0%">
                  <c:v>0.1</c:v>
                </c:pt>
                <c:pt idx="10" formatCode="0%">
                  <c:v>0.29000000000000004</c:v>
                </c:pt>
                <c:pt idx="12" formatCode="0%">
                  <c:v>0.31818181818181823</c:v>
                </c:pt>
                <c:pt idx="13" formatCode="0%">
                  <c:v>0.1</c:v>
                </c:pt>
                <c:pt idx="14" formatCode="0%">
                  <c:v>0.29000000000000004</c:v>
                </c:pt>
                <c:pt idx="16" formatCode="0%">
                  <c:v>0.13636363636363635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64349696"/>
        <c:axId val="64351232"/>
      </c:barChart>
      <c:catAx>
        <c:axId val="64349696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64351232"/>
        <c:crosses val="autoZero"/>
        <c:auto val="1"/>
        <c:lblAlgn val="ctr"/>
        <c:lblOffset val="100"/>
        <c:noMultiLvlLbl val="0"/>
      </c:catAx>
      <c:valAx>
        <c:axId val="6435123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4349696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1.4372863366429161E-3"/>
          <c:y val="0.94209541062802105"/>
          <c:w val="0.99565309540160152"/>
          <c:h val="5.7904599271402554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6.0606060606060597E-3"/>
          <c:w val="1"/>
          <c:h val="0.5696969696969700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Identyfikator przypięty/ powieszony na szyi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23382">
              <a:noFill/>
            </a:ln>
          </c:spPr>
          <c:invertIfNegative val="0"/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(N=12)</c:v>
                </c:pt>
                <c:pt idx="1">
                  <c:v>2014 (N=12)</c:v>
                </c:pt>
                <c:pt idx="2">
                  <c:v>2013 (N=12)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0.69000000000000017</c:v>
                </c:pt>
                <c:pt idx="1">
                  <c:v>0.91</c:v>
                </c:pt>
                <c:pt idx="2">
                  <c:v>0.93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Indetyfikator znajduje się w okienku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3382">
              <a:noFill/>
            </a:ln>
          </c:spPr>
          <c:invertIfNegative val="0"/>
          <c:dLbls>
            <c:dLbl>
              <c:idx val="4"/>
              <c:layout>
                <c:manualLayout>
                  <c:x val="-7.3625749872584065E-2"/>
                  <c:y val="-0.3694756235985642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(N=12)</c:v>
                </c:pt>
                <c:pt idx="1">
                  <c:v>2014 (N=12)</c:v>
                </c:pt>
                <c:pt idx="2">
                  <c:v>2013 (N=12)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3"/>
                <c:pt idx="2" formatCode="0%">
                  <c:v>7.0000000000000021E-2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Identyfikator był przypiety w innym miejscu niż na szyi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 w="23382">
              <a:noFill/>
            </a:ln>
          </c:spPr>
          <c:invertIfNegative val="0"/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(N=12)</c:v>
                </c:pt>
                <c:pt idx="1">
                  <c:v>2014 (N=12)</c:v>
                </c:pt>
                <c:pt idx="2">
                  <c:v>2013 (N=12)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3"/>
                <c:pt idx="0">
                  <c:v>0.31000000000000011</c:v>
                </c:pt>
                <c:pt idx="1">
                  <c:v>9.0000000000000024E-2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64842752"/>
        <c:axId val="64848640"/>
      </c:barChart>
      <c:catAx>
        <c:axId val="64842752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648486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484864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4842752"/>
        <c:crosses val="autoZero"/>
        <c:crossBetween val="between"/>
        <c:majorUnit val="0.2"/>
      </c:valAx>
      <c:spPr>
        <a:noFill/>
        <a:ln w="23382">
          <a:noFill/>
        </a:ln>
      </c:spPr>
    </c:plotArea>
    <c:legend>
      <c:legendPos val="b"/>
      <c:layout>
        <c:manualLayout>
          <c:xMode val="edge"/>
          <c:yMode val="edge"/>
          <c:x val="6.5897858319604596E-3"/>
          <c:y val="0.58181818181818157"/>
          <c:w val="0.97693574958813945"/>
          <c:h val="0.29090909090909123"/>
        </c:manualLayout>
      </c:layout>
      <c:overlay val="0"/>
      <c:spPr>
        <a:noFill/>
        <a:ln w="23382">
          <a:noFill/>
        </a:ln>
      </c:spPr>
      <c:txPr>
        <a:bodyPr/>
        <a:lstStyle/>
        <a:p>
          <a:pPr>
            <a:defRPr sz="10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(N=22*)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64899328"/>
        <c:axId val="64905216"/>
      </c:barChart>
      <c:catAx>
        <c:axId val="64899328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64905216"/>
        <c:crosses val="autoZero"/>
        <c:auto val="1"/>
        <c:lblAlgn val="ctr"/>
        <c:lblOffset val="100"/>
        <c:noMultiLvlLbl val="0"/>
      </c:catAx>
      <c:valAx>
        <c:axId val="64905216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6489932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63613263888888893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Nie przywitał mnie w ogóle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4"/>
                <c:pt idx="0">
                  <c:v>0.72727272727272729</c:v>
                </c:pt>
                <c:pt idx="1">
                  <c:v>0.13636363636363635</c:v>
                </c:pt>
                <c:pt idx="2">
                  <c:v>4.5454545454545456E-2</c:v>
                </c:pt>
                <c:pt idx="3">
                  <c:v>9.0909090909090912E-2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dLbl>
              <c:idx val="0"/>
              <c:layout>
                <c:manualLayout>
                  <c:x val="-5.938425925925926E-3"/>
                  <c:y val="-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Nie przywitał mnie w ogóle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4"/>
                <c:pt idx="0">
                  <c:v>0.85</c:v>
                </c:pt>
                <c:pt idx="1">
                  <c:v>0.1</c:v>
                </c:pt>
                <c:pt idx="2">
                  <c:v>0</c:v>
                </c:pt>
                <c:pt idx="3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Nie przywitał mnie w ogóle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4"/>
                <c:pt idx="0">
                  <c:v>0.48</c:v>
                </c:pt>
                <c:pt idx="1">
                  <c:v>0.14000000000000001</c:v>
                </c:pt>
                <c:pt idx="2">
                  <c:v>0</c:v>
                </c:pt>
                <c:pt idx="3">
                  <c:v>0.38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65301888"/>
        <c:axId val="65619072"/>
      </c:barChart>
      <c:catAx>
        <c:axId val="6530188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56190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561907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5301888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252771618625"/>
          <c:y val="1.6412992311313299E-2"/>
          <c:w val="0.81374722838137659"/>
          <c:h val="0.730037472706625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Tak, zajął się sprawą</c:v>
                </c:pt>
              </c:strCache>
            </c:strRef>
          </c:tx>
          <c:spPr>
            <a:solidFill>
              <a:schemeClr val="accent2"/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(N=21*)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0.9</c:v>
                </c:pt>
                <c:pt idx="1">
                  <c:v>0.9</c:v>
                </c:pt>
                <c:pt idx="2">
                  <c:v>0.9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Odesłał w inne miejsce**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(N=21*)</c:v>
                </c:pt>
              </c:strCache>
            </c:strRef>
          </c:cat>
          <c:val>
            <c:numRef>
              <c:f>Sheet1!$B$3:$D$3</c:f>
              <c:numCache>
                <c:formatCode>0%</c:formatCode>
                <c:ptCount val="3"/>
                <c:pt idx="0">
                  <c:v>0.1</c:v>
                </c:pt>
                <c:pt idx="1">
                  <c:v>0.1</c:v>
                </c:pt>
                <c:pt idx="2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65641472"/>
        <c:axId val="65643264"/>
      </c:barChart>
      <c:catAx>
        <c:axId val="6564147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3586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56432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5643264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one"/>
        <c:crossAx val="65641472"/>
        <c:crosses val="autoZero"/>
        <c:crossBetween val="between"/>
        <c:majorUnit val="1"/>
      </c:valAx>
      <c:spPr>
        <a:noFill/>
        <a:ln w="23586">
          <a:noFill/>
        </a:ln>
      </c:spPr>
    </c:plotArea>
    <c:legend>
      <c:legendPos val="b"/>
      <c:layout>
        <c:manualLayout>
          <c:xMode val="edge"/>
          <c:yMode val="edge"/>
          <c:x val="1.2576163953833398E-3"/>
          <c:y val="0.74515793588949142"/>
          <c:w val="0.84452303292310371"/>
          <c:h val="0.23531051283619711"/>
        </c:manualLayout>
      </c:layout>
      <c:overlay val="0"/>
      <c:spPr>
        <a:noFill/>
        <a:ln w="23586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252771618625"/>
          <c:y val="1.6412992311313299E-2"/>
          <c:w val="0.81374722838137659"/>
          <c:h val="0.65725421680488105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Tak, od razu rozpoczął obsługę mojej sprawy</c:v>
                </c:pt>
              </c:strCache>
            </c:strRef>
          </c:tx>
          <c:spPr>
            <a:solidFill>
              <a:schemeClr val="tx2"/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(N=22*)</c:v>
                </c:pt>
                <c:pt idx="1">
                  <c:v>2014 (N=20)</c:v>
                </c:pt>
                <c:pt idx="2">
                  <c:v>2013 (N=21*)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 od razu, ale wyjaśnił przyczynę / przeprosił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invertIfNegative val="0"/>
          <c:dLbls>
            <c:delete val="1"/>
          </c:dLbls>
          <c:cat>
            <c:strRef>
              <c:f>Sheet1!$B$1:$D$1</c:f>
              <c:strCache>
                <c:ptCount val="3"/>
                <c:pt idx="0">
                  <c:v>2015 (N=22*)</c:v>
                </c:pt>
                <c:pt idx="1">
                  <c:v>2014 (N=20)</c:v>
                </c:pt>
                <c:pt idx="2">
                  <c:v>2013 (N=21*)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Nie od razu, nie wyjaśnił przyczyny ani nie przeprosił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3586">
              <a:noFill/>
            </a:ln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(N=22*)</c:v>
                </c:pt>
                <c:pt idx="1">
                  <c:v>2014 (N=20)</c:v>
                </c:pt>
                <c:pt idx="2">
                  <c:v>2013 (N=21*)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dLbls>
            <c:delete val="1"/>
          </c:dLbls>
          <c:cat>
            <c:strRef>
              <c:f>Sheet1!$B$1:$D$1</c:f>
              <c:strCache>
                <c:ptCount val="3"/>
                <c:pt idx="0">
                  <c:v>2015 (N=22*)</c:v>
                </c:pt>
                <c:pt idx="1">
                  <c:v>2014 (N=20)</c:v>
                </c:pt>
                <c:pt idx="2">
                  <c:v>2013 (N=21*)</c:v>
                </c:pt>
              </c:strCache>
            </c:strRef>
          </c:cat>
          <c:val>
            <c:numRef>
              <c:f>Sheet1!$B$5:$D$5</c:f>
              <c:numCache>
                <c:formatCode>General</c:formatCode>
                <c:ptCount val="3"/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(N=22*)</c:v>
                </c:pt>
                <c:pt idx="1">
                  <c:v>2014 (N=20)</c:v>
                </c:pt>
                <c:pt idx="2">
                  <c:v>2013 (N=21*)</c:v>
                </c:pt>
              </c:strCache>
            </c:strRef>
          </c:cat>
          <c:val>
            <c:numRef>
              <c:f>Sheet1!$B$6:$D$6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65725568"/>
        <c:axId val="65727104"/>
      </c:barChart>
      <c:catAx>
        <c:axId val="6572556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23586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57271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572710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5725568"/>
        <c:crosses val="autoZero"/>
        <c:crossBetween val="between"/>
      </c:valAx>
      <c:spPr>
        <a:noFill/>
        <a:ln w="23586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WOM/PI/ delegatur BAISO jest widoczne /czytelne?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0.75</c:v>
                </c:pt>
                <c:pt idx="1">
                  <c:v>0.9</c:v>
                </c:pt>
                <c:pt idx="2">
                  <c:v>0.85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WOM/PI/ delegatur BAISO jest widoczne /czytelne?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1</c:v>
                </c:pt>
                <c:pt idx="1">
                  <c:v>0.9</c:v>
                </c:pt>
                <c:pt idx="2">
                  <c:v>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WOM/PI/ delegatur BAISO jest widoczne /czytelne?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0.75</c:v>
                </c:pt>
                <c:pt idx="1">
                  <c:v>0.95</c:v>
                </c:pt>
                <c:pt idx="2">
                  <c:v>0.8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53876992"/>
        <c:axId val="53882880"/>
      </c:barChart>
      <c:catAx>
        <c:axId val="5387699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38828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3882880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387699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25E-2"/>
          <c:w val="1"/>
          <c:h val="0.9456755233494377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Sheet1!$A$4:$A$35</c:f>
              <c:strCache>
                <c:ptCount val="21"/>
                <c:pt idx="0">
                  <c:v>Czy urzędnik podczas rozmowy starał się podtrzymywać kontakt wzrokowy z Tobą?</c:v>
                </c:pt>
                <c:pt idx="4">
                  <c:v>Czy urzędnik mówił wyraźnie?</c:v>
                </c:pt>
                <c:pt idx="8">
                  <c:v>Czy podczas rozmowy z Tobą urzędnik zajmował się prywatnymi sprawami? </c:v>
                </c:pt>
                <c:pt idx="11">
                  <c:v>Czy podczas rozmowy z Tobą urzędnik jadł posiłek / pił herbatę, kawę lub inny napój? </c:v>
                </c:pt>
                <c:pt idx="16">
                  <c:v>Czy urzędnik okazywał zniecierpliwienie?</c:v>
                </c:pt>
                <c:pt idx="20">
                  <c:v>Czy urzędnik uprzejmie Cię pożegnał?</c:v>
                </c:pt>
              </c:strCache>
            </c:strRef>
          </c:cat>
          <c:val>
            <c:numRef>
              <c:f>Sheet1!$B$2:$B$37</c:f>
              <c:numCache>
                <c:formatCode>0%</c:formatCode>
                <c:ptCount val="24"/>
                <c:pt idx="0">
                  <c:v>0.95454545454545514</c:v>
                </c:pt>
                <c:pt idx="1">
                  <c:v>0.9500000000000004</c:v>
                </c:pt>
                <c:pt idx="2">
                  <c:v>0.81</c:v>
                </c:pt>
                <c:pt idx="4">
                  <c:v>0.95454545454545514</c:v>
                </c:pt>
                <c:pt idx="5">
                  <c:v>1</c:v>
                </c:pt>
                <c:pt idx="6">
                  <c:v>0.9500000000000004</c:v>
                </c:pt>
                <c:pt idx="9">
                  <c:v>0.05</c:v>
                </c:pt>
                <c:pt idx="18">
                  <c:v>0.1</c:v>
                </c:pt>
                <c:pt idx="20">
                  <c:v>0.95454545454545514</c:v>
                </c:pt>
                <c:pt idx="21">
                  <c:v>0.9500000000000004</c:v>
                </c:pt>
                <c:pt idx="22">
                  <c:v>0.86000000000000043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3312014343604283E-2"/>
                  <c:y val="3.751495880413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0809559582339591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26E-2"/>
                  <c:y val="2.88864833518764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Sheet1!$A$4:$A$35</c:f>
              <c:strCache>
                <c:ptCount val="21"/>
                <c:pt idx="0">
                  <c:v>Czy urzędnik podczas rozmowy starał się podtrzymywać kontakt wzrokowy z Tobą?</c:v>
                </c:pt>
                <c:pt idx="4">
                  <c:v>Czy urzędnik mówił wyraźnie?</c:v>
                </c:pt>
                <c:pt idx="8">
                  <c:v>Czy podczas rozmowy z Tobą urzędnik zajmował się prywatnymi sprawami? </c:v>
                </c:pt>
                <c:pt idx="11">
                  <c:v>Czy podczas rozmowy z Tobą urzędnik jadł posiłek / pił herbatę, kawę lub inny napój? </c:v>
                </c:pt>
                <c:pt idx="16">
                  <c:v>Czy urzędnik okazywał zniecierpliwienie?</c:v>
                </c:pt>
                <c:pt idx="20">
                  <c:v>Czy urzędnik uprzejmie Cię pożegnał?</c:v>
                </c:pt>
              </c:strCache>
            </c:strRef>
          </c:cat>
          <c:val>
            <c:numRef>
              <c:f>Sheet1!$C$2:$C$37</c:f>
              <c:numCache>
                <c:formatCode>0%</c:formatCode>
                <c:ptCount val="24"/>
                <c:pt idx="0">
                  <c:v>4.5454545454545463E-2</c:v>
                </c:pt>
                <c:pt idx="1">
                  <c:v>0.05</c:v>
                </c:pt>
                <c:pt idx="2">
                  <c:v>0.19</c:v>
                </c:pt>
                <c:pt idx="4">
                  <c:v>4.5454545454545463E-2</c:v>
                </c:pt>
                <c:pt idx="5">
                  <c:v>0</c:v>
                </c:pt>
                <c:pt idx="6">
                  <c:v>0.05</c:v>
                </c:pt>
                <c:pt idx="8">
                  <c:v>1</c:v>
                </c:pt>
                <c:pt idx="9">
                  <c:v>0.9500000000000004</c:v>
                </c:pt>
                <c:pt idx="10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0.9</c:v>
                </c:pt>
                <c:pt idx="20">
                  <c:v>4.5454545454545463E-2</c:v>
                </c:pt>
                <c:pt idx="21">
                  <c:v>0.05</c:v>
                </c:pt>
                <c:pt idx="22">
                  <c:v>0.14000000000000001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  <a:ln w="23104">
              <a:noFill/>
            </a:ln>
          </c:spPr>
          <c:invertIfNegative val="0"/>
          <c:dLbls>
            <c:dLbl>
              <c:idx val="11"/>
              <c:layout>
                <c:manualLayout>
                  <c:x val="-0.15445287862823201"/>
                  <c:y val="5.23906458671288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Sheet1!$A$4:$A$35</c:f>
              <c:strCache>
                <c:ptCount val="21"/>
                <c:pt idx="0">
                  <c:v>Czy urzędnik podczas rozmowy starał się podtrzymywać kontakt wzrokowy z Tobą?</c:v>
                </c:pt>
                <c:pt idx="4">
                  <c:v>Czy urzędnik mówił wyraźnie?</c:v>
                </c:pt>
                <c:pt idx="8">
                  <c:v>Czy podczas rozmowy z Tobą urzędnik zajmował się prywatnymi sprawami? </c:v>
                </c:pt>
                <c:pt idx="11">
                  <c:v>Czy podczas rozmowy z Tobą urzędnik jadł posiłek / pił herbatę, kawę lub inny napój? </c:v>
                </c:pt>
                <c:pt idx="16">
                  <c:v>Czy urzędnik okazywał zniecierpliwienie?</c:v>
                </c:pt>
                <c:pt idx="20">
                  <c:v>Czy urzędnik uprzejmie Cię pożegnał?</c:v>
                </c:pt>
              </c:strCache>
            </c:strRef>
          </c:cat>
          <c:val>
            <c:numRef>
              <c:f>Sheet1!$D$2:$D$37</c:f>
              <c:numCache>
                <c:formatCode>General</c:formatCode>
                <c:ptCount val="24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65837696"/>
        <c:axId val="65851776"/>
      </c:barChart>
      <c:catAx>
        <c:axId val="65837696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65851776"/>
        <c:crosses val="autoZero"/>
        <c:auto val="1"/>
        <c:lblAlgn val="ctr"/>
        <c:lblOffset val="100"/>
        <c:noMultiLvlLbl val="0"/>
      </c:catAx>
      <c:valAx>
        <c:axId val="6585177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5837696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6.7669172932330809E-2"/>
          <c:y val="0.9625462962962964"/>
          <c:w val="0.86098166030978618"/>
          <c:h val="3.7453703703703753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25E-2"/>
          <c:w val="1"/>
          <c:h val="0.9046548234280800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Sheet1!$A$4:$A$17</c:f>
              <c:strCache>
                <c:ptCount val="8"/>
                <c:pt idx="0">
                  <c:v>Czy urzędnik dopytywał o szczegóły przedstawionej przez Ciebie sprawy</c:v>
                </c:pt>
                <c:pt idx="4">
                  <c:v>Czy urzędnik używał zrozumiałej terminologii?</c:v>
                </c:pt>
                <c:pt idx="7">
                  <c:v>Czy podczas rozmowy odczuwałeś(aś) niechęć ze strony urzędnika</c:v>
                </c:pt>
              </c:strCache>
            </c:strRef>
          </c:cat>
          <c:val>
            <c:numRef>
              <c:f>Sheet1!$B$2:$B$19</c:f>
              <c:numCache>
                <c:formatCode>0%</c:formatCode>
                <c:ptCount val="12"/>
                <c:pt idx="0">
                  <c:v>0.59090909090909094</c:v>
                </c:pt>
                <c:pt idx="1">
                  <c:v>0.7000000000000004</c:v>
                </c:pt>
                <c:pt idx="2">
                  <c:v>0.33000000000000035</c:v>
                </c:pt>
                <c:pt idx="4">
                  <c:v>1</c:v>
                </c:pt>
                <c:pt idx="5">
                  <c:v>1</c:v>
                </c:pt>
                <c:pt idx="6">
                  <c:v>0.9500000000000004</c:v>
                </c:pt>
                <c:pt idx="10">
                  <c:v>0.1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pl-PL" sz="1100" b="0" i="0" u="none" strike="noStrike" kern="1200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Sheet1!$A$4:$A$17</c:f>
              <c:strCache>
                <c:ptCount val="8"/>
                <c:pt idx="0">
                  <c:v>Czy urzędnik dopytywał o szczegóły przedstawionej przez Ciebie sprawy</c:v>
                </c:pt>
                <c:pt idx="4">
                  <c:v>Czy urzędnik używał zrozumiałej terminologii?</c:v>
                </c:pt>
                <c:pt idx="7">
                  <c:v>Czy podczas rozmowy odczuwałeś(aś) niechęć ze strony urzędnika</c:v>
                </c:pt>
              </c:strCache>
            </c:strRef>
          </c:cat>
          <c:val>
            <c:numRef>
              <c:f>Sheet1!$C$2:$C$19</c:f>
              <c:numCache>
                <c:formatCode>0%</c:formatCode>
                <c:ptCount val="12"/>
                <c:pt idx="0">
                  <c:v>0.40909090909090939</c:v>
                </c:pt>
                <c:pt idx="1">
                  <c:v>0.30000000000000021</c:v>
                </c:pt>
                <c:pt idx="2">
                  <c:v>0.67000000000000071</c:v>
                </c:pt>
                <c:pt idx="6">
                  <c:v>0.05</c:v>
                </c:pt>
                <c:pt idx="8">
                  <c:v>1</c:v>
                </c:pt>
                <c:pt idx="9">
                  <c:v>1</c:v>
                </c:pt>
                <c:pt idx="10">
                  <c:v>0.9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66262528"/>
        <c:axId val="66264064"/>
      </c:barChart>
      <c:catAx>
        <c:axId val="66262528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66264064"/>
        <c:crosses val="autoZero"/>
        <c:auto val="1"/>
        <c:lblAlgn val="ctr"/>
        <c:lblOffset val="100"/>
        <c:noMultiLvlLbl val="0"/>
      </c:catAx>
      <c:valAx>
        <c:axId val="6626406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6262528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7.4191927999672933E-2"/>
          <c:y val="0.87019259931189363"/>
          <c:w val="0.88341959832749106"/>
          <c:h val="0.12980740068810678"/>
        </c:manualLayout>
      </c:layout>
      <c:overlay val="0"/>
      <c:txPr>
        <a:bodyPr/>
        <a:lstStyle/>
        <a:p>
          <a:pPr>
            <a:defRPr sz="11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(N=22*)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82014208"/>
        <c:axId val="82015744"/>
      </c:barChart>
      <c:catAx>
        <c:axId val="82014208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82015744"/>
        <c:crosses val="autoZero"/>
        <c:auto val="1"/>
        <c:lblAlgn val="ctr"/>
        <c:lblOffset val="100"/>
        <c:noMultiLvlLbl val="0"/>
      </c:catAx>
      <c:valAx>
        <c:axId val="82015744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8201420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  <c:pt idx="4">
                  <c:v>Nie wspomniał o formularzu/ wniosku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5"/>
                <c:pt idx="0">
                  <c:v>0.73</c:v>
                </c:pt>
                <c:pt idx="1">
                  <c:v>0.05</c:v>
                </c:pt>
                <c:pt idx="2">
                  <c:v>0.14000000000000001</c:v>
                </c:pt>
                <c:pt idx="3">
                  <c:v>0</c:v>
                </c:pt>
                <c:pt idx="4">
                  <c:v>0.14000000000000001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  <c:pt idx="4">
                  <c:v>Nie wspomniał o formularzu/ wniosku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5"/>
                <c:pt idx="0">
                  <c:v>0.6</c:v>
                </c:pt>
                <c:pt idx="1">
                  <c:v>0.25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  <c:pt idx="4">
                  <c:v>Nie wspomniał o formularzu/ wniosku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5"/>
                <c:pt idx="0">
                  <c:v>0.76</c:v>
                </c:pt>
                <c:pt idx="1">
                  <c:v>0</c:v>
                </c:pt>
                <c:pt idx="2">
                  <c:v>0.1</c:v>
                </c:pt>
                <c:pt idx="3">
                  <c:v>0.14000000000000001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94631424"/>
        <c:axId val="94632960"/>
      </c:barChart>
      <c:catAx>
        <c:axId val="946314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46329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463296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9463142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33732802336819E-2"/>
          <c:y val="6.2331277441032396E-2"/>
          <c:w val="0.67460073459947223"/>
          <c:h val="0.79796264855687604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14887">
              <a:noFill/>
            </a:ln>
          </c:spPr>
          <c:invertIfNegative val="0"/>
          <c:dLbls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(N=16***)</c:v>
                </c:pt>
                <c:pt idx="1">
                  <c:v>2014 (N=20)</c:v>
                </c:pt>
                <c:pt idx="2">
                  <c:v>2013 (N=21*)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1">
                  <c:v>0.05</c:v>
                </c:pt>
                <c:pt idx="2">
                  <c:v>0.1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14887">
              <a:noFill/>
            </a:ln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(N=16***)</c:v>
                </c:pt>
                <c:pt idx="1">
                  <c:v>2014 (N=20)</c:v>
                </c:pt>
                <c:pt idx="2">
                  <c:v>2013 (N=21*)</c:v>
                </c:pt>
              </c:strCache>
            </c:strRef>
          </c:cat>
          <c:val>
            <c:numRef>
              <c:f>Sheet1!$B$3:$D$3</c:f>
              <c:numCache>
                <c:formatCode>0%</c:formatCode>
                <c:ptCount val="3"/>
                <c:pt idx="0">
                  <c:v>0.625</c:v>
                </c:pt>
                <c:pt idx="1">
                  <c:v>0.55000000000000004</c:v>
                </c:pt>
                <c:pt idx="2">
                  <c:v>0.76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14887">
              <a:noFill/>
            </a:ln>
          </c:spPr>
          <c:invertIfNegative val="0"/>
          <c:dLbls>
            <c:dLbl>
              <c:idx val="0"/>
              <c:layout>
                <c:manualLayout>
                  <c:x val="1.0405225096348409E-2"/>
                  <c:y val="-1.713439183892720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5644763556643934E-3"/>
                  <c:y val="-2.069984806151442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(N=16***)</c:v>
                </c:pt>
                <c:pt idx="1">
                  <c:v>2014 (N=20)</c:v>
                </c:pt>
                <c:pt idx="2">
                  <c:v>2013 (N=21*)</c:v>
                </c:pt>
              </c:strCache>
            </c:strRef>
          </c:cat>
          <c:val>
            <c:numRef>
              <c:f>Sheet1!$B$4:$D$4</c:f>
              <c:numCache>
                <c:formatCode>0%</c:formatCode>
                <c:ptCount val="3"/>
                <c:pt idx="0">
                  <c:v>0.375</c:v>
                </c:pt>
                <c:pt idx="1">
                  <c:v>0.4</c:v>
                </c:pt>
                <c:pt idx="2">
                  <c:v>0.14000000000000001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111229568"/>
        <c:axId val="111337856"/>
      </c:barChart>
      <c:catAx>
        <c:axId val="111229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488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113378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1337856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111229568"/>
        <c:crosses val="autoZero"/>
        <c:crossBetween val="between"/>
      </c:valAx>
      <c:spPr>
        <a:noFill/>
        <a:ln w="14887">
          <a:noFill/>
        </a:ln>
      </c:spPr>
    </c:plotArea>
    <c:legend>
      <c:legendPos val="r"/>
      <c:layout>
        <c:manualLayout>
          <c:xMode val="edge"/>
          <c:yMode val="edge"/>
          <c:x val="0.68142991714716961"/>
          <c:y val="0.40038510194117394"/>
          <c:w val="0.31857008285283034"/>
          <c:h val="0.15851172389912968"/>
        </c:manualLayout>
      </c:layout>
      <c:overlay val="0"/>
      <c:spPr>
        <a:noFill/>
        <a:ln w="14887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2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3E-3"/>
          <c:y val="9.0163934426229511E-2"/>
          <c:w val="0.94925028835063441"/>
          <c:h val="0.91803278688524415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(N=22*)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val>
            <c:numRef>
              <c:f>Sheet1!$B$2:$B$4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Sheet1!$D$2:$D$4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11773568"/>
        <c:axId val="111775104"/>
      </c:barChart>
      <c:catAx>
        <c:axId val="111773568"/>
        <c:scaling>
          <c:orientation val="maxMin"/>
        </c:scaling>
        <c:delete val="1"/>
        <c:axPos val="b"/>
        <c:majorTickMark val="out"/>
        <c:minorTickMark val="none"/>
        <c:tickLblPos val="none"/>
        <c:crossAx val="111775104"/>
        <c:crosses val="autoZero"/>
        <c:auto val="1"/>
        <c:lblAlgn val="ctr"/>
        <c:lblOffset val="100"/>
        <c:noMultiLvlLbl val="0"/>
      </c:catAx>
      <c:valAx>
        <c:axId val="111775104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11177356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099"/>
          <c:y val="7.2600468758932168E-2"/>
          <c:w val="0.71113053531118564"/>
          <c:h val="0.21982221460012588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Wyjaśniał sprawę „z głowy”</c:v>
                </c:pt>
                <c:pt idx="1">
                  <c:v>Posługiwał się papierowymi kartami infomacyjnymi</c:v>
                </c:pt>
                <c:pt idx="2">
                  <c:v>Posługiwał się papierowymi aktami prawnymi (ustawy, dzien...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  <c:pt idx="5">
                  <c:v>Trudno powiedzieć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0.68</c:v>
                </c:pt>
                <c:pt idx="1">
                  <c:v>0.14000000000000001</c:v>
                </c:pt>
                <c:pt idx="2">
                  <c:v>0.09</c:v>
                </c:pt>
                <c:pt idx="3">
                  <c:v>0.23</c:v>
                </c:pt>
                <c:pt idx="4">
                  <c:v>0.09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Wyjaśniał sprawę „z głowy”</c:v>
                </c:pt>
                <c:pt idx="1">
                  <c:v>Posługiwał się papierowymi kartami infomacyjnymi</c:v>
                </c:pt>
                <c:pt idx="2">
                  <c:v>Posługiwał się papierowymi aktami prawnymi (ustawy, dzien...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  <c:pt idx="5">
                  <c:v>Trudno powiedzieć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0.95</c:v>
                </c:pt>
                <c:pt idx="1">
                  <c:v>0.1</c:v>
                </c:pt>
                <c:pt idx="4">
                  <c:v>0.1</c:v>
                </c:pt>
                <c:pt idx="5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Wyjaśniał sprawę „z głowy”</c:v>
                </c:pt>
                <c:pt idx="1">
                  <c:v>Posługiwał się papierowymi kartami infomacyjnymi</c:v>
                </c:pt>
                <c:pt idx="2">
                  <c:v>Posługiwał się papierowymi aktami prawnymi (ustawy, dzien...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  <c:pt idx="5">
                  <c:v>Trudno powiedzieć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0.81</c:v>
                </c:pt>
                <c:pt idx="1">
                  <c:v>0.1</c:v>
                </c:pt>
                <c:pt idx="2">
                  <c:v>4.7619047619047616E-2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11807488"/>
        <c:axId val="111899392"/>
      </c:barChart>
      <c:catAx>
        <c:axId val="11180748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118993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189939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11807488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0.18</c:v>
                </c:pt>
                <c:pt idx="1">
                  <c:v>0.14000000000000001</c:v>
                </c:pt>
                <c:pt idx="2">
                  <c:v>0.23</c:v>
                </c:pt>
                <c:pt idx="3">
                  <c:v>0.55000000000000004</c:v>
                </c:pt>
                <c:pt idx="4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0.1</c:v>
                </c:pt>
                <c:pt idx="1">
                  <c:v>0.15</c:v>
                </c:pt>
                <c:pt idx="2">
                  <c:v>0.05</c:v>
                </c:pt>
                <c:pt idx="3">
                  <c:v>0.7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(N=21)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dLbl>
              <c:idx val="3"/>
              <c:layout>
                <c:manualLayout>
                  <c:x val="-3.233796296296315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0.14000000000000001</c:v>
                </c:pt>
                <c:pt idx="1">
                  <c:v>0.1</c:v>
                </c:pt>
                <c:pt idx="2">
                  <c:v>0.1</c:v>
                </c:pt>
                <c:pt idx="3">
                  <c:v>0.62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12472064"/>
        <c:axId val="112473600"/>
      </c:barChart>
      <c:catAx>
        <c:axId val="11247206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124736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247360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1247206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3E-3"/>
          <c:y val="9.0163934426229511E-2"/>
          <c:w val="0.94925028835063441"/>
          <c:h val="0.91803278688524415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(N=22*)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val>
            <c:numRef>
              <c:f>Sheet1!$B$2:$B$4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Sheet1!$D$2:$D$4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13127424"/>
        <c:axId val="113128960"/>
      </c:barChart>
      <c:catAx>
        <c:axId val="113127424"/>
        <c:scaling>
          <c:orientation val="maxMin"/>
        </c:scaling>
        <c:delete val="1"/>
        <c:axPos val="b"/>
        <c:majorTickMark val="out"/>
        <c:minorTickMark val="none"/>
        <c:tickLblPos val="none"/>
        <c:crossAx val="113128960"/>
        <c:crosses val="autoZero"/>
        <c:auto val="1"/>
        <c:lblAlgn val="ctr"/>
        <c:lblOffset val="100"/>
        <c:noMultiLvlLbl val="0"/>
      </c:catAx>
      <c:valAx>
        <c:axId val="113128960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11312742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099"/>
          <c:y val="7.2600468758932168E-2"/>
          <c:w val="0.71113053531118564"/>
          <c:h val="0.21982221460012588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0.64</c:v>
                </c:pt>
                <c:pt idx="1">
                  <c:v>0.64</c:v>
                </c:pt>
                <c:pt idx="2">
                  <c:v>0.55000000000000004</c:v>
                </c:pt>
                <c:pt idx="3">
                  <c:v>0.55000000000000004</c:v>
                </c:pt>
                <c:pt idx="4">
                  <c:v>0.18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0.9</c:v>
                </c:pt>
                <c:pt idx="1">
                  <c:v>0.55000000000000004</c:v>
                </c:pt>
                <c:pt idx="2">
                  <c:v>0.65</c:v>
                </c:pt>
                <c:pt idx="3">
                  <c:v>0.55000000000000004</c:v>
                </c:pt>
                <c:pt idx="4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0.66666666666666663</c:v>
                </c:pt>
                <c:pt idx="1">
                  <c:v>0.47619047619047616</c:v>
                </c:pt>
                <c:pt idx="2">
                  <c:v>0.33333333333333331</c:v>
                </c:pt>
                <c:pt idx="3">
                  <c:v>0.38095238095238093</c:v>
                </c:pt>
                <c:pt idx="4">
                  <c:v>0.2857142857142857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13345664"/>
        <c:axId val="113347200"/>
      </c:barChart>
      <c:catAx>
        <c:axId val="11334566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133472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3347200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1334566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3E-3"/>
          <c:y val="9.0163934426229511E-2"/>
          <c:w val="0.94925028835063441"/>
          <c:h val="0.91803278688524415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val>
            <c:numRef>
              <c:f>Sheet1!$B$2:$B$4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Sheet1!$D$2:$D$4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60629376"/>
        <c:axId val="60630912"/>
      </c:barChart>
      <c:catAx>
        <c:axId val="60629376"/>
        <c:scaling>
          <c:orientation val="maxMin"/>
        </c:scaling>
        <c:delete val="1"/>
        <c:axPos val="b"/>
        <c:majorTickMark val="out"/>
        <c:minorTickMark val="none"/>
        <c:tickLblPos val="none"/>
        <c:crossAx val="60630912"/>
        <c:crosses val="autoZero"/>
        <c:auto val="1"/>
        <c:lblAlgn val="ctr"/>
        <c:lblOffset val="100"/>
        <c:noMultiLvlLbl val="0"/>
      </c:catAx>
      <c:valAx>
        <c:axId val="60630912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6062937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099"/>
          <c:y val="7.2600468758932168E-2"/>
          <c:w val="0.71113053531118564"/>
          <c:h val="0.21982221460012588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</c:strCache>
            </c:strRef>
          </c:tx>
          <c:spPr>
            <a:solidFill>
              <a:schemeClr val="bg2"/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41023872"/>
        <c:axId val="141033856"/>
      </c:barChart>
      <c:catAx>
        <c:axId val="141023872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141033856"/>
        <c:crosses val="autoZero"/>
        <c:auto val="1"/>
        <c:lblAlgn val="ctr"/>
        <c:lblOffset val="100"/>
        <c:noMultiLvlLbl val="0"/>
      </c:catAx>
      <c:valAx>
        <c:axId val="141033856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14102387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71113053531118553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4"/>
          <c:order val="0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41046912"/>
        <c:axId val="141048448"/>
      </c:barChart>
      <c:catAx>
        <c:axId val="141046912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141048448"/>
        <c:crosses val="autoZero"/>
        <c:auto val="1"/>
        <c:lblAlgn val="ctr"/>
        <c:lblOffset val="100"/>
        <c:noMultiLvlLbl val="0"/>
      </c:catAx>
      <c:valAx>
        <c:axId val="141048448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14104691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mi spontanicznie żadnej informacji na temat opłat\braku opłat 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4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Sheet1!$A$2:$A$6</c:f>
              <c:strCache>
                <c:ptCount val="4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mi spontanicznie żadnej informacji na temat opłat\braku opłat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4"/>
                <c:pt idx="0">
                  <c:v>0.3</c:v>
                </c:pt>
                <c:pt idx="1">
                  <c:v>0.35</c:v>
                </c:pt>
                <c:pt idx="2">
                  <c:v>0</c:v>
                </c:pt>
                <c:pt idx="3">
                  <c:v>0.35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mi spontanicznie żadnej informacji na temat opłat\braku opłat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4"/>
                <c:pt idx="0">
                  <c:v>0.2</c:v>
                </c:pt>
                <c:pt idx="1">
                  <c:v>0.2</c:v>
                </c:pt>
                <c:pt idx="2">
                  <c:v>0.05</c:v>
                </c:pt>
                <c:pt idx="3">
                  <c:v>0.55000000000000004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41182848"/>
        <c:axId val="141184384"/>
      </c:barChart>
      <c:catAx>
        <c:axId val="14118284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411843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1184384"/>
        <c:scaling>
          <c:orientation val="minMax"/>
          <c:max val="1"/>
          <c:min val="0"/>
        </c:scaling>
        <c:delete val="1"/>
        <c:axPos val="t"/>
        <c:numFmt formatCode="General" sourceLinked="1"/>
        <c:majorTickMark val="out"/>
        <c:minorTickMark val="none"/>
        <c:tickLblPos val="none"/>
        <c:crossAx val="141182848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7037037001"/>
          <c:y val="0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Nie dotyczy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Nie dotyczy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0.4</c:v>
                </c:pt>
                <c:pt idx="1">
                  <c:v>0.1</c:v>
                </c:pt>
                <c:pt idx="2">
                  <c:v>0</c:v>
                </c:pt>
                <c:pt idx="3">
                  <c:v>0.5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(N=17)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Nie dotyczy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0.315</c:v>
                </c:pt>
                <c:pt idx="1">
                  <c:v>5.4000000000000006E-2</c:v>
                </c:pt>
                <c:pt idx="2">
                  <c:v>8.0999999999999989E-2</c:v>
                </c:pt>
                <c:pt idx="3">
                  <c:v>0.55000000000000004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41249152"/>
        <c:axId val="141263232"/>
      </c:barChart>
      <c:catAx>
        <c:axId val="14124915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412632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1263232"/>
        <c:scaling>
          <c:orientation val="minMax"/>
          <c:max val="1"/>
          <c:min val="0"/>
        </c:scaling>
        <c:delete val="1"/>
        <c:axPos val="t"/>
        <c:numFmt formatCode="General" sourceLinked="1"/>
        <c:majorTickMark val="out"/>
        <c:minorTickMark val="none"/>
        <c:tickLblPos val="none"/>
        <c:crossAx val="14124915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2015 (N=14*)</c:v>
                </c:pt>
              </c:strCache>
            </c:strRef>
          </c:tx>
          <c:spPr>
            <a:solidFill>
              <a:srgbClr val="F89728">
                <a:lumMod val="75000"/>
              </a:srgb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val>
            <c:numLit>
              <c:formatCode>General</c:formatCode>
              <c:ptCount val="1"/>
              <c:pt idx="0">
                <c:v>1</c:v>
              </c:pt>
            </c:numLit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41765632"/>
        <c:axId val="156444544"/>
      </c:barChart>
      <c:catAx>
        <c:axId val="141765632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156444544"/>
        <c:crosses val="autoZero"/>
        <c:auto val="1"/>
        <c:lblAlgn val="ctr"/>
        <c:lblOffset val="100"/>
        <c:noMultiLvlLbl val="0"/>
      </c:catAx>
      <c:valAx>
        <c:axId val="156444544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14176563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24428938076525811"/>
          <c:h val="0.21982221460012574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(N=8*)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57001600"/>
        <c:axId val="157003136"/>
      </c:barChart>
      <c:catAx>
        <c:axId val="157001600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157003136"/>
        <c:crosses val="autoZero"/>
        <c:auto val="1"/>
        <c:lblAlgn val="ctr"/>
        <c:lblOffset val="100"/>
        <c:noMultiLvlLbl val="0"/>
      </c:catAx>
      <c:valAx>
        <c:axId val="157003136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15700160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7605208970438328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txPr>
              <a:bodyPr/>
              <a:lstStyle/>
              <a:p>
                <a:pPr>
                  <a:defRPr>
                    <a:solidFill>
                      <a:srgbClr val="00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poinformował mnie o braku opłat</c:v>
                </c:pt>
                <c:pt idx="1">
                  <c:v>podał wyłącznie sumę</c:v>
                </c:pt>
                <c:pt idx="2">
                  <c:v>podał sumę oraz podawał wysokość poszczególnych opłat</c:v>
                </c:pt>
                <c:pt idx="3">
                  <c:v>podawał wyłącznie wysokość poszczególnych opłat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0.42857142857142855</c:v>
                </c:pt>
                <c:pt idx="1">
                  <c:v>0.5</c:v>
                </c:pt>
                <c:pt idx="2">
                  <c:v>7.1428571428571425E-2</c:v>
                </c:pt>
                <c:pt idx="3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Sheet1!$A$2:$A$5</c:f>
              <c:strCache>
                <c:ptCount val="4"/>
                <c:pt idx="0">
                  <c:v>poinformował mnie o braku opłat</c:v>
                </c:pt>
                <c:pt idx="1">
                  <c:v>podał wyłącznie sumę</c:v>
                </c:pt>
                <c:pt idx="2">
                  <c:v>podał sumę oraz podawał wysokość poszczególnych opłat</c:v>
                </c:pt>
                <c:pt idx="3">
                  <c:v>podawał wyłącznie wysokość poszczególnych opłat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poinformował mnie o braku opłat</c:v>
                </c:pt>
                <c:pt idx="1">
                  <c:v>podał wyłącznie sumę</c:v>
                </c:pt>
                <c:pt idx="2">
                  <c:v>podał sumę oraz podawał wysokość poszczególnych opłat</c:v>
                </c:pt>
                <c:pt idx="3">
                  <c:v>podawał wyłącznie wysokość poszczególnych opłat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63330304"/>
        <c:axId val="163426304"/>
      </c:barChart>
      <c:catAx>
        <c:axId val="16333030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634263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342630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6333030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3005787037037037"/>
          <c:y val="6.4515800203873595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poinformował, że nie ma opłat</c:v>
                </c:pt>
                <c:pt idx="1">
                  <c:v>podał wyłącznie sumę  </c:v>
                </c:pt>
                <c:pt idx="2">
                  <c:v>podał sumę oraz podał wysokość poszczególnych opłat</c:v>
                </c:pt>
                <c:pt idx="3">
                  <c:v>podał wyłącznie wysokość poszczególnych opłat</c:v>
                </c:pt>
                <c:pt idx="4">
                  <c:v>nie odpowiedział na pytanie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0.43</c:v>
                </c:pt>
                <c:pt idx="1">
                  <c:v>0</c:v>
                </c:pt>
                <c:pt idx="2">
                  <c:v>0</c:v>
                </c:pt>
                <c:pt idx="3">
                  <c:v>0.28999999999999998</c:v>
                </c:pt>
                <c:pt idx="4">
                  <c:v>0.28999999999999998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poinformował, że nie ma opłat</c:v>
                </c:pt>
                <c:pt idx="1">
                  <c:v>podał wyłącznie sumę  </c:v>
                </c:pt>
                <c:pt idx="2">
                  <c:v>podał sumę oraz podał wysokość poszczególnych opłat</c:v>
                </c:pt>
                <c:pt idx="3">
                  <c:v>podał wyłącznie wysokość poszczególnych opłat</c:v>
                </c:pt>
                <c:pt idx="4">
                  <c:v>nie odpowiedział na pytanie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(N=17)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poinformował, że nie ma opłat</c:v>
                </c:pt>
                <c:pt idx="1">
                  <c:v>podał wyłącznie sumę  </c:v>
                </c:pt>
                <c:pt idx="2">
                  <c:v>podał sumę oraz podał wysokość poszczególnych opłat</c:v>
                </c:pt>
                <c:pt idx="3">
                  <c:v>podał wyłącznie wysokość poszczególnych opłat</c:v>
                </c:pt>
                <c:pt idx="4">
                  <c:v>nie odpowiedział na pytanie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64604160"/>
        <c:axId val="164757504"/>
      </c:barChart>
      <c:catAx>
        <c:axId val="16460416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647575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475750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6460416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5E-3"/>
          <c:y val="9.0163934426229511E-2"/>
          <c:w val="0.94925028835063441"/>
          <c:h val="0.91803278688524392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(N=22*)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val>
            <c:numRef>
              <c:f>Sheet1!$B$2:$B$4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Sheet1!$D$2:$D$4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67253888"/>
        <c:axId val="167255424"/>
      </c:barChart>
      <c:catAx>
        <c:axId val="167253888"/>
        <c:scaling>
          <c:orientation val="maxMin"/>
        </c:scaling>
        <c:delete val="1"/>
        <c:axPos val="b"/>
        <c:majorTickMark val="out"/>
        <c:minorTickMark val="none"/>
        <c:tickLblPos val="none"/>
        <c:crossAx val="167255424"/>
        <c:crosses val="autoZero"/>
        <c:auto val="1"/>
        <c:lblAlgn val="ctr"/>
        <c:lblOffset val="100"/>
        <c:noMultiLvlLbl val="0"/>
      </c:catAx>
      <c:valAx>
        <c:axId val="167255424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16725388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"/>
          <c:y val="7.2600468758932168E-2"/>
          <c:w val="0.99794667747235222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3E-3"/>
          <c:y val="9.0163934426229511E-2"/>
          <c:w val="0.94925028835063441"/>
          <c:h val="0.91803278688524415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(N=11*)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val>
            <c:numRef>
              <c:f>Sheet1!$B$2:$B$4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Sheet1!$D$2:$D$4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67310464"/>
        <c:axId val="167312000"/>
      </c:barChart>
      <c:catAx>
        <c:axId val="167310464"/>
        <c:scaling>
          <c:orientation val="maxMin"/>
        </c:scaling>
        <c:delete val="1"/>
        <c:axPos val="b"/>
        <c:majorTickMark val="out"/>
        <c:minorTickMark val="none"/>
        <c:tickLblPos val="none"/>
        <c:crossAx val="167312000"/>
        <c:crosses val="autoZero"/>
        <c:auto val="1"/>
        <c:lblAlgn val="ctr"/>
        <c:lblOffset val="100"/>
        <c:noMultiLvlLbl val="0"/>
      </c:catAx>
      <c:valAx>
        <c:axId val="167312000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16731046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3.3646567065986677E-2"/>
          <c:y val="7.2600468758932168E-2"/>
          <c:w val="0.93758594544043039"/>
          <c:h val="0.21982221460012588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punkcie informacyjnym</c:v>
                </c:pt>
                <c:pt idx="3">
                  <c:v>na stolikach</c:v>
                </c:pt>
                <c:pt idx="4">
                  <c:v>W innym miejscu </c:v>
                </c:pt>
                <c:pt idx="5">
                  <c:v>Nie ma| brak kart informacyjnych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0.75</c:v>
                </c:pt>
                <c:pt idx="1">
                  <c:v>0.25</c:v>
                </c:pt>
                <c:pt idx="2">
                  <c:v>0.25</c:v>
                </c:pt>
                <c:pt idx="3">
                  <c:v>0.05</c:v>
                </c:pt>
                <c:pt idx="5" formatCode="###0.0%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punkcie informacyjnym</c:v>
                </c:pt>
                <c:pt idx="3">
                  <c:v>na stolikach</c:v>
                </c:pt>
                <c:pt idx="4">
                  <c:v>W innym miejscu </c:v>
                </c:pt>
                <c:pt idx="5">
                  <c:v>Nie ma| brak kart informacyjnych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0.9</c:v>
                </c:pt>
                <c:pt idx="1">
                  <c:v>0.2</c:v>
                </c:pt>
                <c:pt idx="2">
                  <c:v>0</c:v>
                </c:pt>
                <c:pt idx="3">
                  <c:v>0</c:v>
                </c:pt>
                <c:pt idx="4">
                  <c:v>0.05</c:v>
                </c:pt>
                <c:pt idx="5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punkcie informacyjnym</c:v>
                </c:pt>
                <c:pt idx="3">
                  <c:v>na stolikach</c:v>
                </c:pt>
                <c:pt idx="4">
                  <c:v>W innym miejscu </c:v>
                </c:pt>
                <c:pt idx="5">
                  <c:v>Nie ma| brak kart informacyjnych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0.85</c:v>
                </c:pt>
                <c:pt idx="1">
                  <c:v>0.1</c:v>
                </c:pt>
                <c:pt idx="2">
                  <c:v>0</c:v>
                </c:pt>
                <c:pt idx="3">
                  <c:v>0</c:v>
                </c:pt>
                <c:pt idx="4">
                  <c:v>0.05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60651008"/>
        <c:axId val="60652544"/>
      </c:barChart>
      <c:catAx>
        <c:axId val="6065100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06525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0652544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0651008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Tak, w kasie </c:v>
                </c:pt>
                <c:pt idx="1">
                  <c:v>Tak, w banku </c:v>
                </c:pt>
                <c:pt idx="2">
                  <c:v>W ogóle nie poinformował o miejscu uiszczenia opłaty </c:v>
                </c:pt>
                <c:pt idx="3">
                  <c:v>Nie dotyczy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4"/>
                <c:pt idx="0">
                  <c:v>0.63636363636363635</c:v>
                </c:pt>
                <c:pt idx="1">
                  <c:v>9.0909090909090912E-2</c:v>
                </c:pt>
                <c:pt idx="2">
                  <c:v>0.27272727272727271</c:v>
                </c:pt>
                <c:pt idx="3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Tak, w kasie </c:v>
                </c:pt>
                <c:pt idx="1">
                  <c:v>Tak, w banku </c:v>
                </c:pt>
                <c:pt idx="2">
                  <c:v>W ogóle nie poinformował o miejscu uiszczenia opłaty </c:v>
                </c:pt>
                <c:pt idx="3">
                  <c:v>Nie dotyczy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4"/>
                <c:pt idx="0">
                  <c:v>0.35</c:v>
                </c:pt>
                <c:pt idx="1">
                  <c:v>0</c:v>
                </c:pt>
                <c:pt idx="2">
                  <c:v>0.1</c:v>
                </c:pt>
                <c:pt idx="3">
                  <c:v>0.55000000000000004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(N=21)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Tak, w kasie </c:v>
                </c:pt>
                <c:pt idx="1">
                  <c:v>Tak, w banku </c:v>
                </c:pt>
                <c:pt idx="2">
                  <c:v>W ogóle nie poinformował o miejscu uiszczenia opłaty </c:v>
                </c:pt>
                <c:pt idx="3">
                  <c:v>Nie dotyczy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4"/>
                <c:pt idx="0">
                  <c:v>0.24</c:v>
                </c:pt>
                <c:pt idx="1">
                  <c:v>0</c:v>
                </c:pt>
                <c:pt idx="2">
                  <c:v>0.1</c:v>
                </c:pt>
                <c:pt idx="3">
                  <c:v>0.67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67594240"/>
        <c:axId val="167612416"/>
      </c:barChart>
      <c:catAx>
        <c:axId val="1675942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676124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761241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6759424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0.68181818181818177</c:v>
                </c:pt>
                <c:pt idx="1">
                  <c:v>4.5454545454545456E-2</c:v>
                </c:pt>
                <c:pt idx="2">
                  <c:v>0.27272727272727271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0.85</c:v>
                </c:pt>
                <c:pt idx="1">
                  <c:v>0</c:v>
                </c:pt>
                <c:pt idx="2">
                  <c:v>0.15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(N=21)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0.76</c:v>
                </c:pt>
                <c:pt idx="1">
                  <c:v>0</c:v>
                </c:pt>
                <c:pt idx="2">
                  <c:v>0.24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67660544"/>
        <c:axId val="167674624"/>
      </c:barChart>
      <c:catAx>
        <c:axId val="16766054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676746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767462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6766054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25E-2"/>
          <c:w val="1"/>
          <c:h val="0.9456755233494377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Sheet1!$A$4:$A$11</c:f>
              <c:strCache>
                <c:ptCount val="5"/>
                <c:pt idx="0">
                  <c:v>Czy urzędnik upewnił się, że zrozumiałeś jego /jej wyjaśnienia</c:v>
                </c:pt>
                <c:pt idx="4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Sheet1!$B$2:$B$11</c:f>
              <c:numCache>
                <c:formatCode>0%</c:formatCode>
                <c:ptCount val="7"/>
                <c:pt idx="0">
                  <c:v>0.40909090909090912</c:v>
                </c:pt>
                <c:pt idx="1">
                  <c:v>0.55000000000000004</c:v>
                </c:pt>
                <c:pt idx="2">
                  <c:v>0.33</c:v>
                </c:pt>
                <c:pt idx="4">
                  <c:v>0.13636363636363635</c:v>
                </c:pt>
                <c:pt idx="5">
                  <c:v>0.25</c:v>
                </c:pt>
                <c:pt idx="6">
                  <c:v>0.1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91E-3"/>
                  <c:y val="9.7115065527172268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2.3312014343604283E-2"/>
                  <c:y val="3.751495880413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0809559582339591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26E-2"/>
                  <c:y val="2.88864833518764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Sheet1!$A$4:$A$11</c:f>
              <c:strCache>
                <c:ptCount val="5"/>
                <c:pt idx="0">
                  <c:v>Czy urzędnik upewnił się, że zrozumiałeś jego /jej wyjaśnienia</c:v>
                </c:pt>
                <c:pt idx="4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Sheet1!$C$2:$C$11</c:f>
              <c:numCache>
                <c:formatCode>0%</c:formatCode>
                <c:ptCount val="7"/>
                <c:pt idx="0">
                  <c:v>0.59</c:v>
                </c:pt>
                <c:pt idx="1">
                  <c:v>0.45</c:v>
                </c:pt>
                <c:pt idx="2">
                  <c:v>0.67</c:v>
                </c:pt>
                <c:pt idx="4">
                  <c:v>0.54545454545454541</c:v>
                </c:pt>
                <c:pt idx="5">
                  <c:v>0.5</c:v>
                </c:pt>
                <c:pt idx="6">
                  <c:v>0.9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Sheet1!$A$4:$A$11</c:f>
              <c:strCache>
                <c:ptCount val="5"/>
                <c:pt idx="0">
                  <c:v>Czy urzędnik upewnił się, że zrozumiałeś jego /jej wyjaśnienia</c:v>
                </c:pt>
                <c:pt idx="4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Sheet1!$D$2:$D$11</c:f>
              <c:numCache>
                <c:formatCode>General</c:formatCode>
                <c:ptCount val="7"/>
                <c:pt idx="4" formatCode="0%">
                  <c:v>0.31818181818181818</c:v>
                </c:pt>
                <c:pt idx="5" formatCode="0%">
                  <c:v>0.25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67842560"/>
        <c:axId val="167844096"/>
      </c:barChart>
      <c:catAx>
        <c:axId val="167842560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167844096"/>
        <c:crosses val="autoZero"/>
        <c:auto val="1"/>
        <c:lblAlgn val="ctr"/>
        <c:lblOffset val="100"/>
        <c:noMultiLvlLbl val="0"/>
      </c:catAx>
      <c:valAx>
        <c:axId val="16784409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67842560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3.0491748015543517E-2"/>
          <c:y val="0.41712727362777507"/>
          <c:w val="0.95361257435714286"/>
          <c:h val="0.1657451431967609"/>
        </c:manualLayout>
      </c:layout>
      <c:overlay val="0"/>
      <c:txPr>
        <a:bodyPr/>
        <a:lstStyle/>
        <a:p>
          <a:pPr>
            <a:defRPr sz="11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25E-2"/>
          <c:w val="1"/>
          <c:h val="0.804564197530863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 (zdecydowanie + raczej tak)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3"/>
                <c:pt idx="2">
                  <c:v>Czy podczas rozmowy odczuwałeś(aś) niechęć ze strony urzędnika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3"/>
                <c:pt idx="2" formatCode="0%">
                  <c:v>0.1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 (zdecydowanie + raczej nie)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91E-3"/>
                  <c:y val="9.7115065527172268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3312014343604283E-2"/>
                  <c:y val="3.751495880413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591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26E-2"/>
                  <c:y val="2.88864833518764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3"/>
                <c:pt idx="2">
                  <c:v>Czy podczas rozmowy odczuwałeś(aś) niechęć ze strony urzędnika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0.9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67949056"/>
        <c:axId val="167950592"/>
      </c:barChart>
      <c:catAx>
        <c:axId val="167949056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167950592"/>
        <c:crosses val="autoZero"/>
        <c:auto val="1"/>
        <c:lblAlgn val="ctr"/>
        <c:lblOffset val="100"/>
        <c:noMultiLvlLbl val="0"/>
      </c:catAx>
      <c:valAx>
        <c:axId val="167950592"/>
        <c:scaling>
          <c:orientation val="minMax"/>
          <c:max val="1"/>
          <c:min val="0"/>
        </c:scaling>
        <c:delete val="1"/>
        <c:axPos val="t"/>
        <c:numFmt formatCode="General" sourceLinked="1"/>
        <c:majorTickMark val="out"/>
        <c:minorTickMark val="none"/>
        <c:tickLblPos val="none"/>
        <c:crossAx val="167949056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b"/>
      <c:layout>
        <c:manualLayout>
          <c:xMode val="edge"/>
          <c:yMode val="edge"/>
          <c:x val="5.0000041720938651E-2"/>
          <c:y val="0.8003769841269841"/>
          <c:w val="0.89999991655812273"/>
          <c:h val="0.19122354497354496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3E-3"/>
          <c:y val="9.0163934426229511E-2"/>
          <c:w val="0.94925028835063441"/>
          <c:h val="0.91803278688524415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(N=22*)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val>
            <c:numRef>
              <c:f>Sheet1!$B$2:$B$4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Sheet1!$D$2:$D$4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68053376"/>
        <c:axId val="168079744"/>
      </c:barChart>
      <c:catAx>
        <c:axId val="168053376"/>
        <c:scaling>
          <c:orientation val="maxMin"/>
        </c:scaling>
        <c:delete val="1"/>
        <c:axPos val="b"/>
        <c:majorTickMark val="out"/>
        <c:minorTickMark val="none"/>
        <c:tickLblPos val="none"/>
        <c:crossAx val="168079744"/>
        <c:crosses val="autoZero"/>
        <c:auto val="1"/>
        <c:lblAlgn val="ctr"/>
        <c:lblOffset val="100"/>
        <c:noMultiLvlLbl val="0"/>
      </c:catAx>
      <c:valAx>
        <c:axId val="168079744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16805337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099"/>
          <c:y val="7.2600468758932168E-2"/>
          <c:w val="0.71113053531118564"/>
          <c:h val="0.21982221460012588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0.91</c:v>
                </c:pt>
                <c:pt idx="3">
                  <c:v>0.91</c:v>
                </c:pt>
                <c:pt idx="4">
                  <c:v>0.91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1</c:v>
                </c:pt>
                <c:pt idx="1">
                  <c:v>0.9500000000000004</c:v>
                </c:pt>
                <c:pt idx="2">
                  <c:v>1</c:v>
                </c:pt>
                <c:pt idx="3">
                  <c:v>0.9500000000000004</c:v>
                </c:pt>
                <c:pt idx="4">
                  <c:v>0.9500000000000004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0.9</c:v>
                </c:pt>
                <c:pt idx="1">
                  <c:v>0.9500000000000004</c:v>
                </c:pt>
                <c:pt idx="2">
                  <c:v>0.81</c:v>
                </c:pt>
                <c:pt idx="3">
                  <c:v>0.86000000000000043</c:v>
                </c:pt>
                <c:pt idx="4">
                  <c:v>0.76000000000000045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68128512"/>
        <c:axId val="168130048"/>
      </c:barChart>
      <c:catAx>
        <c:axId val="168128512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1681300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8130048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6812851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0661157024793419E-3"/>
          <c:w val="0.99923738681327257"/>
          <c:h val="0.8904958677685964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Zdecydowanie tak</c:v>
                </c:pt>
              </c:strCache>
            </c:strRef>
          </c:tx>
          <c:spPr>
            <a:solidFill>
              <a:srgbClr val="008000"/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Sheet1!$A$2:$A$25</c:f>
              <c:numCache>
                <c:formatCode>General</c:formatCode>
                <c:ptCount val="19"/>
              </c:numCache>
            </c:numRef>
          </c:cat>
          <c:val>
            <c:numRef>
              <c:f>Sheet1!$B$2:$B$25</c:f>
              <c:numCache>
                <c:formatCode>0%</c:formatCode>
                <c:ptCount val="19"/>
                <c:pt idx="1">
                  <c:v>0.55000000000000004</c:v>
                </c:pt>
                <c:pt idx="2">
                  <c:v>0.5</c:v>
                </c:pt>
                <c:pt idx="4">
                  <c:v>0.43000000000000005</c:v>
                </c:pt>
                <c:pt idx="5">
                  <c:v>0.65000000000000013</c:v>
                </c:pt>
                <c:pt idx="6">
                  <c:v>0.54545454545454541</c:v>
                </c:pt>
                <c:pt idx="8">
                  <c:v>0.42000000000000004</c:v>
                </c:pt>
                <c:pt idx="9">
                  <c:v>0.65000000000000013</c:v>
                </c:pt>
                <c:pt idx="10">
                  <c:v>0.54545454545454541</c:v>
                </c:pt>
                <c:pt idx="12">
                  <c:v>0.48000000000000004</c:v>
                </c:pt>
                <c:pt idx="13">
                  <c:v>0.70000000000000007</c:v>
                </c:pt>
                <c:pt idx="14">
                  <c:v>0.59090909090909094</c:v>
                </c:pt>
                <c:pt idx="16">
                  <c:v>0.52</c:v>
                </c:pt>
                <c:pt idx="17">
                  <c:v>0.65000000000000013</c:v>
                </c:pt>
                <c:pt idx="18">
                  <c:v>0.63636363636363646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Raczej tak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2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Sheet1!$A$2:$A$25</c:f>
              <c:numCache>
                <c:formatCode>General</c:formatCode>
                <c:ptCount val="19"/>
              </c:numCache>
            </c:numRef>
          </c:cat>
          <c:val>
            <c:numRef>
              <c:f>Sheet1!$C$2:$C$25</c:f>
              <c:numCache>
                <c:formatCode>0%</c:formatCode>
                <c:ptCount val="19"/>
                <c:pt idx="1">
                  <c:v>0.45</c:v>
                </c:pt>
                <c:pt idx="2">
                  <c:v>0.40909090909090917</c:v>
                </c:pt>
                <c:pt idx="4">
                  <c:v>0.43000000000000005</c:v>
                </c:pt>
                <c:pt idx="5">
                  <c:v>0.30000000000000004</c:v>
                </c:pt>
                <c:pt idx="6">
                  <c:v>0.3636363636363637</c:v>
                </c:pt>
                <c:pt idx="8">
                  <c:v>0.38000000000000006</c:v>
                </c:pt>
                <c:pt idx="9">
                  <c:v>0.35000000000000003</c:v>
                </c:pt>
                <c:pt idx="10">
                  <c:v>0.3636363636363637</c:v>
                </c:pt>
                <c:pt idx="12">
                  <c:v>0.48000000000000004</c:v>
                </c:pt>
                <c:pt idx="13">
                  <c:v>0.25</c:v>
                </c:pt>
                <c:pt idx="14">
                  <c:v>0.40909090909090917</c:v>
                </c:pt>
                <c:pt idx="16">
                  <c:v>0.38000000000000006</c:v>
                </c:pt>
                <c:pt idx="17">
                  <c:v>0.35000000000000003</c:v>
                </c:pt>
                <c:pt idx="18">
                  <c:v>0.3636363636363637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Raczej nie</c:v>
                </c:pt>
              </c:strCache>
            </c:strRef>
          </c:tx>
          <c:spPr>
            <a:solidFill>
              <a:schemeClr val="accent4"/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Sheet1!$A$2:$A$25</c:f>
              <c:numCache>
                <c:formatCode>General</c:formatCode>
                <c:ptCount val="19"/>
              </c:numCache>
            </c:numRef>
          </c:cat>
          <c:val>
            <c:numRef>
              <c:f>Sheet1!$D$2:$D$25</c:f>
              <c:numCache>
                <c:formatCode>General</c:formatCode>
                <c:ptCount val="19"/>
                <c:pt idx="2" formatCode="0%">
                  <c:v>9.0909090909090939E-2</c:v>
                </c:pt>
                <c:pt idx="4" formatCode="0%">
                  <c:v>0.14000000000000001</c:v>
                </c:pt>
                <c:pt idx="5" formatCode="0%">
                  <c:v>0.05</c:v>
                </c:pt>
                <c:pt idx="6" formatCode="0%">
                  <c:v>9.0909090909090939E-2</c:v>
                </c:pt>
                <c:pt idx="8" formatCode="0%">
                  <c:v>0.1</c:v>
                </c:pt>
                <c:pt idx="10" formatCode="0%">
                  <c:v>4.5454545454545463E-2</c:v>
                </c:pt>
                <c:pt idx="12" formatCode="0%">
                  <c:v>4.0000000000000008E-2</c:v>
                </c:pt>
                <c:pt idx="13" formatCode="0%">
                  <c:v>0.05</c:v>
                </c:pt>
                <c:pt idx="16" formatCode="0%">
                  <c:v>0.05</c:v>
                </c:pt>
              </c:numCache>
            </c:numRef>
          </c:val>
        </c:ser>
        <c:ser>
          <c:idx val="4"/>
          <c:order val="3"/>
          <c:tx>
            <c:strRef>
              <c:f>Sheet1!$E$1</c:f>
              <c:strCache>
                <c:ptCount val="1"/>
                <c:pt idx="0">
                  <c:v>Zdecydowanie nie</c:v>
                </c:pt>
              </c:strCache>
            </c:strRef>
          </c:tx>
          <c:spPr>
            <a:solidFill>
              <a:srgbClr val="C00000"/>
            </a:solidFill>
            <a:ln w="23713">
              <a:noFill/>
            </a:ln>
          </c:spPr>
          <c:invertIfNegative val="0"/>
          <c:dLbls>
            <c:dLbl>
              <c:idx val="3"/>
              <c:layout>
                <c:manualLayout>
                  <c:x val="0.97001763668430574"/>
                  <c:y val="-2.447020877366132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"/>
                  <c:y val="2.0443020027565147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bg2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Sheet1!$A$2:$A$25</c:f>
              <c:numCache>
                <c:formatCode>General</c:formatCode>
                <c:ptCount val="19"/>
              </c:numCache>
            </c:numRef>
          </c:cat>
          <c:val>
            <c:numRef>
              <c:f>Sheet1!$E$2:$E$25</c:f>
              <c:numCache>
                <c:formatCode>General</c:formatCode>
                <c:ptCount val="19"/>
                <c:pt idx="8" formatCode="0%">
                  <c:v>0.1</c:v>
                </c:pt>
                <c:pt idx="10" formatCode="0%">
                  <c:v>4.5454545454545463E-2</c:v>
                </c:pt>
                <c:pt idx="16" formatCode="0%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00"/>
        <c:axId val="168319232"/>
        <c:axId val="168333312"/>
      </c:barChart>
      <c:catAx>
        <c:axId val="16831923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683333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8333312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168319232"/>
        <c:crosses val="autoZero"/>
        <c:crossBetween val="between"/>
      </c:valAx>
      <c:spPr>
        <a:noFill/>
        <a:ln w="23713">
          <a:noFill/>
        </a:ln>
      </c:spPr>
    </c:plotArea>
    <c:legend>
      <c:legendPos val="b"/>
      <c:layout>
        <c:manualLayout>
          <c:xMode val="edge"/>
          <c:yMode val="edge"/>
          <c:x val="1.41093474426808E-2"/>
          <c:y val="0.93985044029259746"/>
          <c:w val="0.9"/>
          <c:h val="4.8450616917588327E-2"/>
        </c:manualLayout>
      </c:layout>
      <c:overlay val="0"/>
      <c:spPr>
        <a:noFill/>
        <a:ln w="23713">
          <a:noFill/>
        </a:ln>
      </c:spPr>
      <c:txPr>
        <a:bodyPr/>
        <a:lstStyle/>
        <a:p>
          <a:pPr>
            <a:defRPr sz="1027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2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706"/>
          <c:y val="4.0322580645161437E-3"/>
          <c:w val="0.8461538461538477"/>
          <c:h val="0.8427419354838753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0.85</c:v>
                </c:pt>
                <c:pt idx="1">
                  <c:v>1</c:v>
                </c:pt>
                <c:pt idx="2">
                  <c:v>0.95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dLbl>
              <c:idx val="1"/>
              <c:layout>
                <c:manualLayout>
                  <c:x val="0.9717194570135782"/>
                  <c:y val="1.226836985337849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%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2.6617437601186204E-4"/>
                  <c:y val="-2.750562382643293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%">
                  <c:v>0.05</c:v>
                </c:pt>
                <c:pt idx="2" formatCode="0%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60676736"/>
        <c:axId val="61040128"/>
      </c:barChart>
      <c:catAx>
        <c:axId val="606767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10401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104012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0676736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706"/>
          <c:y val="4.0322580645161437E-3"/>
          <c:w val="0.8461538461538477"/>
          <c:h val="0.8427419354838753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0.75</c:v>
                </c:pt>
                <c:pt idx="1">
                  <c:v>0.95</c:v>
                </c:pt>
                <c:pt idx="2">
                  <c:v>0.8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0.2</c:v>
                </c:pt>
                <c:pt idx="1">
                  <c:v>0.05</c:v>
                </c:pt>
                <c:pt idx="2">
                  <c:v>0.15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%">
                  <c:v>0.05</c:v>
                </c:pt>
                <c:pt idx="2" formatCode="0%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61494016"/>
        <c:axId val="61495552"/>
      </c:barChart>
      <c:catAx>
        <c:axId val="6149401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14955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149555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1494016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3E-3"/>
          <c:y val="9.0163934426229511E-2"/>
          <c:w val="0.94925028835063441"/>
          <c:h val="0.91803278688524415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val>
            <c:numRef>
              <c:f>Sheet1!$B$2:$B$4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Sheet1!$D$2:$D$4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61560704"/>
        <c:axId val="61562240"/>
      </c:barChart>
      <c:catAx>
        <c:axId val="61560704"/>
        <c:scaling>
          <c:orientation val="maxMin"/>
        </c:scaling>
        <c:delete val="1"/>
        <c:axPos val="b"/>
        <c:majorTickMark val="out"/>
        <c:minorTickMark val="none"/>
        <c:tickLblPos val="none"/>
        <c:crossAx val="61562240"/>
        <c:crosses val="autoZero"/>
        <c:auto val="1"/>
        <c:lblAlgn val="ctr"/>
        <c:lblOffset val="100"/>
        <c:noMultiLvlLbl val="0"/>
      </c:catAx>
      <c:valAx>
        <c:axId val="61562240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6156070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099"/>
          <c:y val="7.2600468758932168E-2"/>
          <c:w val="0.71113053531118564"/>
          <c:h val="0.21982221460012588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punkcie informacyjnym</c:v>
                </c:pt>
                <c:pt idx="3">
                  <c:v>Na stolikach</c:v>
                </c:pt>
                <c:pt idx="4">
                  <c:v>W innym miejscu</c:v>
                </c:pt>
                <c:pt idx="5">
                  <c:v>Nie ma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0.4</c:v>
                </c:pt>
                <c:pt idx="1">
                  <c:v>0.6</c:v>
                </c:pt>
                <c:pt idx="2">
                  <c:v>0.65</c:v>
                </c:pt>
                <c:pt idx="3">
                  <c:v>0.05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punkcie informacyjnym</c:v>
                </c:pt>
                <c:pt idx="3">
                  <c:v>Na stolikach</c:v>
                </c:pt>
                <c:pt idx="4">
                  <c:v>W innym miejscu</c:v>
                </c:pt>
                <c:pt idx="5">
                  <c:v>Nie ma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0.6</c:v>
                </c:pt>
                <c:pt idx="1">
                  <c:v>0.35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punkcie informacyjnym</c:v>
                </c:pt>
                <c:pt idx="3">
                  <c:v>Na stolikach</c:v>
                </c:pt>
                <c:pt idx="4">
                  <c:v>W innym miejscu</c:v>
                </c:pt>
                <c:pt idx="5">
                  <c:v>Nie ma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0.5</c:v>
                </c:pt>
                <c:pt idx="1">
                  <c:v>0.7</c:v>
                </c:pt>
                <c:pt idx="2">
                  <c:v>0.05</c:v>
                </c:pt>
                <c:pt idx="3">
                  <c:v>0</c:v>
                </c:pt>
                <c:pt idx="4">
                  <c:v>0.05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62131200"/>
        <c:axId val="62132992"/>
      </c:barChart>
      <c:catAx>
        <c:axId val="6213120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21329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213299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extTo"/>
        <c:crossAx val="6213120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706"/>
          <c:y val="4.0322580645161437E-3"/>
          <c:w val="0.8461538461538477"/>
          <c:h val="0.8427419354838753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0.95000000000000007</c:v>
                </c:pt>
                <c:pt idx="1">
                  <c:v>0.9</c:v>
                </c:pt>
                <c:pt idx="2">
                  <c:v>0.95000000000000007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dLbl>
              <c:idx val="1"/>
              <c:layout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0.05</c:v>
                </c:pt>
                <c:pt idx="1">
                  <c:v>0.1</c:v>
                </c:pt>
                <c:pt idx="2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62169472"/>
        <c:axId val="62171008"/>
      </c:barChart>
      <c:catAx>
        <c:axId val="6216947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21710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217100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2169472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0.00333</cdr:x>
      <cdr:y>0.47217</cdr:y>
    </cdr:from>
    <cdr:to>
      <cdr:x>0.52845</cdr:x>
      <cdr:y>1</cdr:y>
    </cdr:to>
    <cdr:sp macro="" textlink="">
      <cdr:nvSpPr>
        <cdr:cNvPr id="2" name="pole tekstowe 15"/>
        <cdr:cNvSpPr txBox="1"/>
      </cdr:nvSpPr>
      <cdr:spPr>
        <a:xfrm xmlns:a="http://schemas.openxmlformats.org/drawingml/2006/main">
          <a:off x="15069" y="649470"/>
          <a:ext cx="2376255" cy="553998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l-PL"/>
          </a:defPPr>
          <a:lvl1pPr marL="0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46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91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737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983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229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474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720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966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l-PL" sz="1000" dirty="0" smtClean="0"/>
            <a:t>* W niektórych sytuacjach audytorzy byli obsługiwani przez dwóch urzędników.</a:t>
          </a:r>
          <a:endParaRPr lang="en-GB" sz="10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3605C5-4689-4961-9C0C-172EFBF6030A}" type="datetimeFigureOut">
              <a:rPr lang="pl-PL" smtClean="0"/>
              <a:pPr/>
              <a:t>2016-01-27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9B9D62-D7BA-4375-868A-1A1F6D8ECFD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2587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w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w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7.w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RC: Slajd tytułowy (Arial L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2484562" y="3825838"/>
            <a:ext cx="5759326" cy="1512168"/>
          </a:xfrm>
          <a:prstGeom prst="rect">
            <a:avLst/>
          </a:prstGeom>
        </p:spPr>
        <p:txBody>
          <a:bodyPr lIns="0" tIns="0" rIns="0" bIns="152400" anchor="b" anchorCtr="0">
            <a:normAutofit/>
          </a:bodyPr>
          <a:lstStyle>
            <a:lvl1pPr algn="r">
              <a:defRPr sz="3000" b="0" cap="all" baseline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dirty="0" smtClean="0"/>
              <a:t>Tytuł prezentacji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2484562" y="5338006"/>
            <a:ext cx="5759326" cy="612000"/>
          </a:xfrm>
          <a:noFill/>
          <a:ln w="6350" cap="rnd">
            <a:noFill/>
          </a:ln>
        </p:spPr>
        <p:txBody>
          <a:bodyPr wrap="none" lIns="0" tIns="152400" rIns="0" bIns="0"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400" baseline="0">
                <a:solidFill>
                  <a:srgbClr val="ACADAE"/>
                </a:solidFill>
                <a:latin typeface="+mn-lt"/>
              </a:defRPr>
            </a:lvl1pPr>
            <a:lvl2pPr marL="457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Podtytuł prezentacji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9D9FA-31DE-451B-A13A-42FD8C137E37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88" y="900000"/>
            <a:ext cx="1231900" cy="16891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7100" cy="5991225"/>
          </a:xfrm>
          <a:prstGeom prst="rect">
            <a:avLst/>
          </a:prstGeom>
        </p:spPr>
      </p:pic>
      <p:cxnSp>
        <p:nvCxnSpPr>
          <p:cNvPr id="20" name="Łącznik prostoliniowy 19"/>
          <p:cNvCxnSpPr/>
          <p:nvPr userDrawn="1"/>
        </p:nvCxnSpPr>
        <p:spPr>
          <a:xfrm>
            <a:off x="5076850" y="5338006"/>
            <a:ext cx="3167038" cy="0"/>
          </a:xfrm>
          <a:prstGeom prst="line">
            <a:avLst/>
          </a:prstGeom>
          <a:ln w="6350">
            <a:solidFill>
              <a:srgbClr val="8082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9978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DCA6B-397E-41DA-876E-D10B9A7ACBAC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6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86915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RC: 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917F0-9891-475F-AB62-0E4DD4A06A9C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8644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RC: 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457282" y="273113"/>
            <a:ext cx="3008835" cy="1162319"/>
          </a:xfrm>
          <a:prstGeom prst="rect">
            <a:avLst/>
          </a:prstGeom>
        </p:spPr>
        <p:txBody>
          <a:bodyPr tIns="122400" bIns="122400" anchor="b"/>
          <a:lstStyle>
            <a:lvl1pPr algn="l">
              <a:defRPr sz="2000" b="1" cap="all" baseline="0"/>
            </a:lvl1pPr>
          </a:lstStyle>
          <a:p>
            <a:r>
              <a:rPr lang="pl-PL" dirty="0" smtClean="0"/>
              <a:t>Tytuł zawartości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3575671" y="273116"/>
            <a:ext cx="5112638" cy="5854468"/>
          </a:xfrm>
          <a:noFill/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 hasCustomPrompt="1"/>
          </p:nvPr>
        </p:nvSpPr>
        <p:spPr>
          <a:xfrm>
            <a:off x="457282" y="1435435"/>
            <a:ext cx="3008835" cy="4692149"/>
          </a:xfrm>
          <a:noFill/>
        </p:spPr>
        <p:txBody>
          <a:bodyPr tIns="122400" bIns="122400"/>
          <a:lstStyle>
            <a:lvl1pPr marL="0" indent="0">
              <a:buNone/>
              <a:defRPr sz="1400" baseline="0">
                <a:solidFill>
                  <a:srgbClr val="808285"/>
                </a:solidFill>
              </a:defRPr>
            </a:lvl1pPr>
            <a:lvl2pPr marL="457156" indent="0">
              <a:buNone/>
              <a:defRPr sz="1200"/>
            </a:lvl2pPr>
            <a:lvl3pPr marL="914307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3" indent="0">
              <a:buNone/>
              <a:defRPr sz="900"/>
            </a:lvl6pPr>
            <a:lvl7pPr marL="2742924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pl-PL" dirty="0" smtClean="0"/>
              <a:t>Opis zawartości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F803D-0944-4A2B-8BE7-AAE467CAD308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8390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RC: 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599" y="4801714"/>
            <a:ext cx="5487353" cy="56686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599" y="612919"/>
            <a:ext cx="5487353" cy="4115753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156" indent="0">
              <a:buNone/>
              <a:defRPr sz="2800"/>
            </a:lvl2pPr>
            <a:lvl3pPr marL="914307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3" indent="0">
              <a:buNone/>
              <a:defRPr sz="2000"/>
            </a:lvl6pPr>
            <a:lvl7pPr marL="2742924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599" y="5368581"/>
            <a:ext cx="5487353" cy="805048"/>
          </a:xfrm>
          <a:noFill/>
        </p:spPr>
        <p:txBody>
          <a:bodyPr/>
          <a:lstStyle>
            <a:lvl1pPr marL="0" indent="0">
              <a:buNone/>
              <a:defRPr sz="1400">
                <a:solidFill>
                  <a:srgbClr val="808285"/>
                </a:solidFill>
              </a:defRPr>
            </a:lvl1pPr>
            <a:lvl2pPr marL="457156" indent="0">
              <a:buNone/>
              <a:defRPr sz="1200"/>
            </a:lvl2pPr>
            <a:lvl3pPr marL="914307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3" indent="0">
              <a:buNone/>
              <a:defRPr sz="900"/>
            </a:lvl6pPr>
            <a:lvl7pPr marL="2742924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24136-B027-41CE-805F-6C429DBD2A0E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1411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RC: Slajd tytułowy (Arial Bol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2484562" y="3825838"/>
            <a:ext cx="5759326" cy="1512168"/>
          </a:xfrm>
          <a:prstGeom prst="rect">
            <a:avLst/>
          </a:prstGeom>
        </p:spPr>
        <p:txBody>
          <a:bodyPr lIns="0" tIns="0" rIns="0" bIns="152400" anchor="b" anchorCtr="0">
            <a:normAutofit/>
          </a:bodyPr>
          <a:lstStyle>
            <a:lvl1pPr algn="r">
              <a:defRPr sz="3000" b="1" cap="all" baseline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dirty="0" smtClean="0"/>
              <a:t>Tytuł prezentacji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2484562" y="5338006"/>
            <a:ext cx="5759326" cy="612000"/>
          </a:xfrm>
          <a:noFill/>
          <a:ln w="6350" cap="rnd">
            <a:noFill/>
          </a:ln>
        </p:spPr>
        <p:txBody>
          <a:bodyPr wrap="none" lIns="0" tIns="152400" rIns="0" bIns="0"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lang="pl-PL" sz="1400" kern="1200" baseline="0" dirty="0" smtClean="0">
                <a:solidFill>
                  <a:srgbClr val="ACADAE"/>
                </a:solidFill>
                <a:latin typeface="+mn-lt"/>
                <a:ea typeface="+mn-ea"/>
                <a:cs typeface="+mn-cs"/>
              </a:defRPr>
            </a:lvl1pPr>
            <a:lvl2pPr marL="457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Podtytuł prezentacji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F565F-BDD4-421B-B51B-0CBD21F9CC36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88" y="900000"/>
            <a:ext cx="1231900" cy="16891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27100" cy="5991225"/>
          </a:xfrm>
          <a:prstGeom prst="rect">
            <a:avLst/>
          </a:prstGeom>
        </p:spPr>
      </p:pic>
      <p:cxnSp>
        <p:nvCxnSpPr>
          <p:cNvPr id="20" name="Łącznik prostoliniowy 19"/>
          <p:cNvCxnSpPr/>
          <p:nvPr userDrawn="1"/>
        </p:nvCxnSpPr>
        <p:spPr>
          <a:xfrm>
            <a:off x="5076850" y="5338006"/>
            <a:ext cx="3167038" cy="0"/>
          </a:xfrm>
          <a:prstGeom prst="line">
            <a:avLst/>
          </a:prstGeom>
          <a:ln w="6350">
            <a:solidFill>
              <a:srgbClr val="8082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3416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RC: Sek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900000" y="4168498"/>
            <a:ext cx="777375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algn="l">
              <a:defRPr sz="3800" b="1" cap="all">
                <a:solidFill>
                  <a:srgbClr val="808285"/>
                </a:solidFill>
              </a:defRPr>
            </a:lvl1pPr>
          </a:lstStyle>
          <a:p>
            <a:r>
              <a:rPr lang="pl-PL" dirty="0" smtClean="0"/>
              <a:t>Tytuł sekcji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900000" y="5530888"/>
            <a:ext cx="7773750" cy="604800"/>
          </a:xfrm>
          <a:noFill/>
        </p:spPr>
        <p:txBody>
          <a:bodyPr lIns="0" tIns="122400" rIns="0" bIns="0" anchor="t" anchorCtr="0">
            <a:normAutofit/>
          </a:bodyPr>
          <a:lstStyle>
            <a:lvl1pPr marL="0" indent="0">
              <a:buNone/>
              <a:defRPr sz="3800" cap="all" baseline="0">
                <a:solidFill>
                  <a:srgbClr val="ACADAE"/>
                </a:solidFill>
              </a:defRPr>
            </a:lvl1pPr>
            <a:lvl2pPr marL="4571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2905-12A1-45E8-B4AD-5B501344FC39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1851" r="358" b="-1"/>
          <a:stretch/>
        </p:blipFill>
        <p:spPr>
          <a:xfrm>
            <a:off x="3059113" y="0"/>
            <a:ext cx="6084000" cy="900231"/>
          </a:xfrm>
          <a:prstGeom prst="rect">
            <a:avLst/>
          </a:prstGeom>
        </p:spPr>
      </p:pic>
      <p:cxnSp>
        <p:nvCxnSpPr>
          <p:cNvPr id="8" name="Łącznik prostoliniowy 7"/>
          <p:cNvCxnSpPr/>
          <p:nvPr userDrawn="1"/>
        </p:nvCxnSpPr>
        <p:spPr>
          <a:xfrm>
            <a:off x="0" y="5528536"/>
            <a:ext cx="3059113" cy="0"/>
          </a:xfrm>
          <a:prstGeom prst="line">
            <a:avLst/>
          </a:prstGeom>
          <a:ln w="6350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5176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RC: Podsek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900000" y="4168498"/>
            <a:ext cx="777375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algn="l">
              <a:defRPr sz="3800" b="1" cap="all">
                <a:solidFill>
                  <a:srgbClr val="808285"/>
                </a:solidFill>
              </a:defRPr>
            </a:lvl1pPr>
          </a:lstStyle>
          <a:p>
            <a:r>
              <a:rPr lang="pl-PL" dirty="0" smtClean="0"/>
              <a:t>Tytuł sekcji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900000" y="5530888"/>
            <a:ext cx="7773750" cy="604800"/>
          </a:xfrm>
          <a:noFill/>
        </p:spPr>
        <p:txBody>
          <a:bodyPr lIns="0" tIns="122400" rIns="0" bIns="0" anchor="t" anchorCtr="0">
            <a:normAutofit/>
          </a:bodyPr>
          <a:lstStyle>
            <a:lvl1pPr marL="0" indent="0">
              <a:buNone/>
              <a:defRPr sz="3800" cap="all" baseline="0">
                <a:solidFill>
                  <a:srgbClr val="ACADAE"/>
                </a:solidFill>
              </a:defRPr>
            </a:lvl1pPr>
            <a:lvl2pPr marL="4571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2905-12A1-45E8-B4AD-5B501344FC39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817" r="166"/>
          <a:stretch/>
        </p:blipFill>
        <p:spPr>
          <a:xfrm>
            <a:off x="5984311" y="0"/>
            <a:ext cx="3161277" cy="900000"/>
          </a:xfrm>
          <a:prstGeom prst="rect">
            <a:avLst/>
          </a:prstGeom>
        </p:spPr>
      </p:pic>
      <p:cxnSp>
        <p:nvCxnSpPr>
          <p:cNvPr id="8" name="Łącznik prostoliniowy 7"/>
          <p:cNvCxnSpPr/>
          <p:nvPr userDrawn="1"/>
        </p:nvCxnSpPr>
        <p:spPr>
          <a:xfrm>
            <a:off x="0" y="5528536"/>
            <a:ext cx="3059113" cy="0"/>
          </a:xfrm>
          <a:prstGeom prst="line">
            <a:avLst/>
          </a:prstGeom>
          <a:ln w="6350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92468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Tytuł i zawartość (tło podstawow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noFill/>
        </p:spPr>
        <p:txBody>
          <a:bodyPr/>
          <a:lstStyle>
            <a:lvl1pPr>
              <a:defRPr>
                <a:solidFill>
                  <a:srgbClr val="808285"/>
                </a:solidFill>
              </a:defRPr>
            </a:lvl1pPr>
            <a:lvl2pPr>
              <a:defRPr>
                <a:solidFill>
                  <a:srgbClr val="808285"/>
                </a:solidFill>
              </a:defRPr>
            </a:lvl2pPr>
            <a:lvl3pPr>
              <a:defRPr>
                <a:solidFill>
                  <a:srgbClr val="808285"/>
                </a:solidFill>
              </a:defRPr>
            </a:lvl3pPr>
            <a:lvl4pPr>
              <a:defRPr>
                <a:solidFill>
                  <a:srgbClr val="808285"/>
                </a:solidFill>
              </a:defRPr>
            </a:lvl4pPr>
            <a:lvl5pPr>
              <a:defRPr>
                <a:solidFill>
                  <a:srgbClr val="808285"/>
                </a:solidFill>
              </a:defRPr>
            </a:lvl5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D87F-DC19-4E90-B808-6268A35119D9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847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Spis tre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0D38-50E5-45C8-8820-158C0444BBC2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RC: Tytuł slajdu"/>
          <p:cNvSpPr txBox="1">
            <a:spLocks/>
          </p:cNvSpPr>
          <p:nvPr userDrawn="1"/>
        </p:nvSpPr>
        <p:spPr>
          <a:xfrm>
            <a:off x="900386" y="1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  <p:sp>
        <p:nvSpPr>
          <p:cNvPr id="10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Spis </a:t>
            </a:r>
            <a:r>
              <a:rPr lang="pl-PL" b="0" dirty="0" smtClean="0">
                <a:latin typeface="+mn-lt"/>
              </a:rPr>
              <a:t>treści</a:t>
            </a:r>
            <a:endParaRPr lang="pl-PL" b="0" dirty="0">
              <a:latin typeface="+mn-lt"/>
            </a:endParaRPr>
          </a:p>
        </p:txBody>
      </p:sp>
      <p:sp>
        <p:nvSpPr>
          <p:cNvPr id="3" name="SmartArt Placeholder 2"/>
          <p:cNvSpPr>
            <a:spLocks noGrp="1"/>
          </p:cNvSpPr>
          <p:nvPr>
            <p:ph type="dgm" sz="quarter" idx="13"/>
          </p:nvPr>
        </p:nvSpPr>
        <p:spPr>
          <a:xfrm>
            <a:off x="457200" y="1630363"/>
            <a:ext cx="8231188" cy="4464050"/>
          </a:xfrm>
        </p:spPr>
        <p:txBody>
          <a:bodyPr/>
          <a:lstStyle/>
          <a:p>
            <a:r>
              <a:rPr lang="en-US" smtClean="0"/>
              <a:t>Click icon to add SmartArt graphic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669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Kompu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ichał\Desktop\ARC\__ok\LAPTOP-2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294" y="1989634"/>
            <a:ext cx="7249908" cy="4211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2186065" y="2349674"/>
            <a:ext cx="4901470" cy="3202620"/>
          </a:xfrm>
          <a:noFill/>
        </p:spPr>
        <p:txBody>
          <a:bodyPr/>
          <a:lstStyle>
            <a:lvl1pPr>
              <a:defRPr baseline="0">
                <a:solidFill>
                  <a:srgbClr val="808285"/>
                </a:solidFill>
              </a:defRPr>
            </a:lvl1pPr>
            <a:lvl2pPr>
              <a:defRPr>
                <a:solidFill>
                  <a:srgbClr val="808285"/>
                </a:solidFill>
              </a:defRPr>
            </a:lvl2pPr>
            <a:lvl3pPr>
              <a:defRPr>
                <a:solidFill>
                  <a:srgbClr val="808285"/>
                </a:solidFill>
              </a:defRPr>
            </a:lvl3pPr>
            <a:lvl4pPr>
              <a:defRPr>
                <a:solidFill>
                  <a:srgbClr val="808285"/>
                </a:solidFill>
              </a:defRPr>
            </a:lvl4pPr>
            <a:lvl5pPr>
              <a:defRPr>
                <a:solidFill>
                  <a:srgbClr val="808285"/>
                </a:solidFill>
              </a:defRPr>
            </a:lvl5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0D38-50E5-45C8-8820-158C0444BBC2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5188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 hasCustomPrompt="1"/>
          </p:nvPr>
        </p:nvSpPr>
        <p:spPr>
          <a:xfrm>
            <a:off x="457282" y="1600573"/>
            <a:ext cx="4039301" cy="4527011"/>
          </a:xfrm>
          <a:noFill/>
        </p:spPr>
        <p:txBody>
          <a:bodyPr/>
          <a:lstStyle>
            <a:lvl1pPr>
              <a:defRPr sz="2800">
                <a:solidFill>
                  <a:srgbClr val="808285"/>
                </a:solidFill>
              </a:defRPr>
            </a:lvl1pPr>
            <a:lvl2pPr>
              <a:defRPr sz="2400">
                <a:solidFill>
                  <a:srgbClr val="808285"/>
                </a:solidFill>
              </a:defRPr>
            </a:lvl2pPr>
            <a:lvl3pPr>
              <a:defRPr sz="2000">
                <a:solidFill>
                  <a:srgbClr val="808285"/>
                </a:solidFill>
              </a:defRPr>
            </a:lvl3pPr>
            <a:lvl4pPr>
              <a:defRPr sz="1800">
                <a:solidFill>
                  <a:srgbClr val="808285"/>
                </a:solidFill>
              </a:defRPr>
            </a:lvl4pPr>
            <a:lvl5pPr>
              <a:defRPr sz="1800">
                <a:solidFill>
                  <a:srgbClr val="808285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649007" y="1600573"/>
            <a:ext cx="4039301" cy="4527011"/>
          </a:xfrm>
          <a:noFill/>
        </p:spPr>
        <p:txBody>
          <a:bodyPr/>
          <a:lstStyle>
            <a:lvl1pPr>
              <a:defRPr sz="2800">
                <a:solidFill>
                  <a:srgbClr val="808285"/>
                </a:solidFill>
              </a:defRPr>
            </a:lvl1pPr>
            <a:lvl2pPr>
              <a:defRPr sz="2400">
                <a:solidFill>
                  <a:srgbClr val="808285"/>
                </a:solidFill>
              </a:defRPr>
            </a:lvl2pPr>
            <a:lvl3pPr>
              <a:defRPr sz="2000">
                <a:solidFill>
                  <a:srgbClr val="808285"/>
                </a:solidFill>
              </a:defRPr>
            </a:lvl3pPr>
            <a:lvl4pPr>
              <a:defRPr sz="1800">
                <a:solidFill>
                  <a:srgbClr val="808285"/>
                </a:solidFill>
              </a:defRPr>
            </a:lvl4pPr>
            <a:lvl5pPr>
              <a:defRPr sz="1800">
                <a:solidFill>
                  <a:srgbClr val="808285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486C1-1170-4B85-8B6E-87798A11EA3B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11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11889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457279" y="1535469"/>
            <a:ext cx="4040890" cy="639910"/>
          </a:xfrm>
          <a:noFill/>
        </p:spPr>
        <p:txBody>
          <a:bodyPr anchor="b">
            <a:noAutofit/>
          </a:bodyPr>
          <a:lstStyle>
            <a:lvl1pPr marL="0" indent="0">
              <a:buNone/>
              <a:defRPr sz="2000" b="1" cap="all" baseline="0">
                <a:solidFill>
                  <a:srgbClr val="808285"/>
                </a:solidFill>
              </a:defRPr>
            </a:lvl1pPr>
            <a:lvl2pPr marL="457156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3" indent="0">
              <a:buNone/>
              <a:defRPr sz="1600" b="1"/>
            </a:lvl6pPr>
            <a:lvl7pPr marL="2742924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pl-PL" dirty="0" smtClean="0"/>
              <a:t>Wariant Pierwszy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57279" y="2175381"/>
            <a:ext cx="4040890" cy="3952203"/>
          </a:xfrm>
          <a:noFill/>
        </p:spPr>
        <p:txBody>
          <a:bodyPr/>
          <a:lstStyle>
            <a:lvl1pPr>
              <a:defRPr sz="2400">
                <a:solidFill>
                  <a:srgbClr val="808285"/>
                </a:solidFill>
              </a:defRPr>
            </a:lvl1pPr>
            <a:lvl2pPr>
              <a:defRPr sz="2000">
                <a:solidFill>
                  <a:srgbClr val="808285"/>
                </a:solidFill>
              </a:defRPr>
            </a:lvl2pPr>
            <a:lvl3pPr>
              <a:defRPr sz="1800">
                <a:solidFill>
                  <a:srgbClr val="808285"/>
                </a:solidFill>
              </a:defRPr>
            </a:lvl3pPr>
            <a:lvl4pPr>
              <a:defRPr sz="1600">
                <a:solidFill>
                  <a:srgbClr val="808285"/>
                </a:solidFill>
              </a:defRPr>
            </a:lvl4pPr>
            <a:lvl5pPr>
              <a:defRPr sz="1600">
                <a:solidFill>
                  <a:srgbClr val="80828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834" y="1535469"/>
            <a:ext cx="4042477" cy="639910"/>
          </a:xfrm>
          <a:noFill/>
        </p:spPr>
        <p:txBody>
          <a:bodyPr anchor="b">
            <a:noAutofit/>
          </a:bodyPr>
          <a:lstStyle>
            <a:lvl1pPr marL="0" indent="0">
              <a:buNone/>
              <a:defRPr sz="2000" b="1" cap="all" baseline="0">
                <a:solidFill>
                  <a:srgbClr val="808285"/>
                </a:solidFill>
              </a:defRPr>
            </a:lvl1pPr>
            <a:lvl2pPr marL="457156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3" indent="0">
              <a:buNone/>
              <a:defRPr sz="1600" b="1"/>
            </a:lvl6pPr>
            <a:lvl7pPr marL="2742924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pl-PL" dirty="0" smtClean="0"/>
              <a:t>Wariant Drugi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 hasCustomPrompt="1"/>
          </p:nvPr>
        </p:nvSpPr>
        <p:spPr>
          <a:xfrm>
            <a:off x="4645834" y="2175381"/>
            <a:ext cx="4042477" cy="3952203"/>
          </a:xfrm>
          <a:noFill/>
        </p:spPr>
        <p:txBody>
          <a:bodyPr/>
          <a:lstStyle>
            <a:lvl1pPr>
              <a:defRPr sz="2400" baseline="0">
                <a:solidFill>
                  <a:srgbClr val="808285"/>
                </a:solidFill>
              </a:defRPr>
            </a:lvl1pPr>
            <a:lvl2pPr>
              <a:defRPr sz="2000">
                <a:solidFill>
                  <a:srgbClr val="808285"/>
                </a:solidFill>
              </a:defRPr>
            </a:lvl2pPr>
            <a:lvl3pPr>
              <a:defRPr sz="1800">
                <a:solidFill>
                  <a:srgbClr val="808285"/>
                </a:solidFill>
              </a:defRPr>
            </a:lvl3pPr>
            <a:lvl4pPr>
              <a:defRPr sz="1600">
                <a:solidFill>
                  <a:srgbClr val="808285"/>
                </a:solidFill>
              </a:defRPr>
            </a:lvl4pPr>
            <a:lvl5pPr>
              <a:defRPr sz="1600">
                <a:solidFill>
                  <a:srgbClr val="80828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5A1AE-07B3-4F3D-911E-9C672AD81868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10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90742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080000" y="1980000"/>
            <a:ext cx="7113600" cy="4230000"/>
          </a:xfrm>
          <a:prstGeom prst="rect">
            <a:avLst/>
          </a:prstGeom>
          <a:noFill/>
        </p:spPr>
        <p:txBody>
          <a:bodyPr vert="horz" lIns="91431" tIns="45717" rIns="91431" bIns="45717" rtlCol="0">
            <a:normAutofit/>
          </a:bodyPr>
          <a:lstStyle/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79" y="6357822"/>
            <a:ext cx="2133971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l">
              <a:defRPr sz="1200">
                <a:solidFill>
                  <a:srgbClr val="808285"/>
                </a:solidFill>
              </a:defRPr>
            </a:lvl1pPr>
          </a:lstStyle>
          <a:p>
            <a:fld id="{78682ED9-3191-4374-A414-4179BC9DFF8C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745" y="6357822"/>
            <a:ext cx="2896103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4340" y="6357822"/>
            <a:ext cx="2133971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4E41A-66FF-4AB2-8B89-6C45467D7F6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3256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889" r:id="rId2"/>
    <p:sldLayoutId id="2147483891" r:id="rId3"/>
    <p:sldLayoutId id="2147483902" r:id="rId4"/>
    <p:sldLayoutId id="2147483890" r:id="rId5"/>
    <p:sldLayoutId id="2147483905" r:id="rId6"/>
    <p:sldLayoutId id="2147483903" r:id="rId7"/>
    <p:sldLayoutId id="2147483892" r:id="rId8"/>
    <p:sldLayoutId id="2147483893" r:id="rId9"/>
    <p:sldLayoutId id="2147483894" r:id="rId10"/>
    <p:sldLayoutId id="2147483895" r:id="rId11"/>
    <p:sldLayoutId id="2147483896" r:id="rId12"/>
    <p:sldLayoutId id="2147483897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marL="0" indent="0" algn="l" defTabSz="914307" rtl="0" eaLnBrk="1" latinLnBrk="0" hangingPunct="1">
        <a:spcBef>
          <a:spcPct val="0"/>
        </a:spcBef>
        <a:buNone/>
        <a:tabLst>
          <a:tab pos="2066925" algn="l"/>
        </a:tabLst>
        <a:defRPr sz="3800" b="1" kern="1200" baseline="0">
          <a:solidFill>
            <a:srgbClr val="808285"/>
          </a:solidFill>
          <a:latin typeface="+mj-lt"/>
          <a:ea typeface="+mj-ea"/>
          <a:cs typeface="+mj-cs"/>
        </a:defRPr>
      </a:lvl1pPr>
    </p:titleStyle>
    <p:bodyStyle>
      <a:lvl1pPr marL="342864" indent="-342864" algn="l" defTabSz="914307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rgbClr val="808285"/>
          </a:solidFill>
          <a:latin typeface="+mn-lt"/>
          <a:ea typeface="+mn-ea"/>
          <a:cs typeface="+mn-cs"/>
        </a:defRPr>
      </a:lvl1pPr>
      <a:lvl2pPr marL="742874" indent="-285723" algn="l" defTabSz="91430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808285"/>
          </a:solidFill>
          <a:latin typeface="+mn-lt"/>
          <a:ea typeface="+mn-ea"/>
          <a:cs typeface="+mn-cs"/>
        </a:defRPr>
      </a:lvl2pPr>
      <a:lvl3pPr marL="1142884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808285"/>
          </a:solidFill>
          <a:latin typeface="+mn-lt"/>
          <a:ea typeface="+mn-ea"/>
          <a:cs typeface="+mn-cs"/>
        </a:defRPr>
      </a:lvl3pPr>
      <a:lvl4pPr marL="1600040" indent="-228577" algn="l" defTabSz="91430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808285"/>
          </a:solidFill>
          <a:latin typeface="+mn-lt"/>
          <a:ea typeface="+mn-ea"/>
          <a:cs typeface="+mn-cs"/>
        </a:defRPr>
      </a:lvl4pPr>
      <a:lvl5pPr marL="2057195" indent="-228577" algn="l" defTabSz="91430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808285"/>
          </a:solidFill>
          <a:latin typeface="+mn-lt"/>
          <a:ea typeface="+mn-ea"/>
          <a:cs typeface="+mn-cs"/>
        </a:defRPr>
      </a:lvl5pPr>
      <a:lvl6pPr marL="2514347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3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3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6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7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4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19.xml"/><Relationship Id="rId4" Type="http://schemas.openxmlformats.org/officeDocument/2006/relationships/chart" Target="../charts/char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33.xml"/><Relationship Id="rId4" Type="http://schemas.openxmlformats.org/officeDocument/2006/relationships/chart" Target="../charts/chart3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37.xml"/><Relationship Id="rId4" Type="http://schemas.openxmlformats.org/officeDocument/2006/relationships/chart" Target="../charts/chart3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9.xml"/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41.xml"/><Relationship Id="rId4" Type="http://schemas.openxmlformats.org/officeDocument/2006/relationships/chart" Target="../charts/chart4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2" Type="http://schemas.openxmlformats.org/officeDocument/2006/relationships/chart" Target="../charts/chart42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5.xml"/><Relationship Id="rId2" Type="http://schemas.openxmlformats.org/officeDocument/2006/relationships/chart" Target="../charts/chart44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6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mailto:office@arc.com.pl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692474" y="3825838"/>
            <a:ext cx="6551414" cy="1512168"/>
          </a:xfrm>
        </p:spPr>
        <p:txBody>
          <a:bodyPr>
            <a:noAutofit/>
          </a:bodyPr>
          <a:lstStyle/>
          <a:p>
            <a:r>
              <a:rPr lang="pl-PL" dirty="0"/>
              <a:t>TAJEMNICZY KLIENT</a:t>
            </a:r>
            <a:br>
              <a:rPr lang="pl-PL" dirty="0"/>
            </a:br>
            <a:r>
              <a:rPr lang="pl-PL" dirty="0"/>
              <a:t>URZĄD DZIELNICY Białołęka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484562" y="5229994"/>
            <a:ext cx="5759326" cy="612000"/>
          </a:xfrm>
        </p:spPr>
        <p:txBody>
          <a:bodyPr>
            <a:noAutofit/>
          </a:bodyPr>
          <a:lstStyle/>
          <a:p>
            <a:r>
              <a:rPr lang="pl-PL" sz="1800" b="1" dirty="0" smtClean="0">
                <a:solidFill>
                  <a:srgbClr val="808285"/>
                </a:solidFill>
              </a:rPr>
              <a:t>RAPORT DLA</a:t>
            </a:r>
          </a:p>
          <a:p>
            <a:r>
              <a:rPr lang="pl-PL" sz="1800" b="1" dirty="0" smtClean="0">
                <a:solidFill>
                  <a:srgbClr val="808285"/>
                </a:solidFill>
              </a:rPr>
              <a:t>URZĘDU M.ST. WARSZAWY</a:t>
            </a:r>
            <a:endParaRPr lang="pl-PL" sz="1800" b="1" dirty="0">
              <a:solidFill>
                <a:srgbClr val="808285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109917" y="6357822"/>
            <a:ext cx="2133971" cy="365210"/>
          </a:xfrm>
        </p:spPr>
        <p:txBody>
          <a:bodyPr/>
          <a:lstStyle/>
          <a:p>
            <a:r>
              <a:rPr lang="pl-PL" b="1" dirty="0" smtClean="0">
                <a:solidFill>
                  <a:srgbClr val="808285"/>
                </a:solidFill>
              </a:rPr>
              <a:t>Warszawa, Grudzień 2015</a:t>
            </a:r>
            <a:endParaRPr lang="pl-PL" b="1" dirty="0">
              <a:solidFill>
                <a:srgbClr val="8082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40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10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Białołęka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(4)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</a:t>
            </a:r>
            <a:r>
              <a:rPr lang="pl-PL" sz="1200" b="1" u="sng" dirty="0"/>
              <a:t>formularze / wnioski</a:t>
            </a:r>
            <a:r>
              <a:rPr lang="pl-PL" sz="1200" b="1" dirty="0"/>
              <a:t>?</a:t>
            </a:r>
          </a:p>
        </p:txBody>
      </p:sp>
      <p:grpSp>
        <p:nvGrpSpPr>
          <p:cNvPr id="10" name="Grupa 9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10241548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4" name="Prostokąt 13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5157820"/>
              </p:ext>
            </p:extLst>
          </p:nvPr>
        </p:nvGraphicFramePr>
        <p:xfrm>
          <a:off x="614469" y="2422082"/>
          <a:ext cx="7557812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3584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11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Białołęka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(5)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14469" y="4179858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</a:t>
            </a:r>
            <a:r>
              <a:rPr lang="pl-PL" sz="1200" b="1" u="sng" dirty="0"/>
              <a:t>formularze / wnioski </a:t>
            </a:r>
            <a:r>
              <a:rPr lang="pl-PL" sz="1200" b="1" dirty="0"/>
              <a:t>na terenie urzędu są w miejscu, w którym łatwo je zauważyć</a:t>
            </a:r>
            <a:r>
              <a:rPr lang="pl-PL" sz="1200" b="1" dirty="0" smtClean="0"/>
              <a:t>?</a:t>
            </a:r>
            <a:endParaRPr lang="pl-PL" sz="1200" b="1" dirty="0"/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9462111"/>
              </p:ext>
            </p:extLst>
          </p:nvPr>
        </p:nvGraphicFramePr>
        <p:xfrm>
          <a:off x="614469" y="2142330"/>
          <a:ext cx="7705475" cy="2151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2611971"/>
              </p:ext>
            </p:extLst>
          </p:nvPr>
        </p:nvGraphicFramePr>
        <p:xfrm>
          <a:off x="614469" y="4652595"/>
          <a:ext cx="7705475" cy="2151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614469" y="1756771"/>
            <a:ext cx="7990773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</a:t>
            </a:r>
            <a:r>
              <a:rPr lang="pl-PL" sz="1200" b="1" u="sng" dirty="0"/>
              <a:t>formularze / wnioski</a:t>
            </a:r>
            <a:r>
              <a:rPr lang="pl-PL" sz="1200" b="1" dirty="0"/>
              <a:t>, które są na terenie urzędu są </a:t>
            </a:r>
            <a:r>
              <a:rPr lang="pl-PL" sz="1200" b="1" dirty="0" smtClean="0"/>
              <a:t>uporządkowane?</a:t>
            </a:r>
            <a:endParaRPr lang="pl-PL" sz="1200" b="1" dirty="0"/>
          </a:p>
        </p:txBody>
      </p:sp>
    </p:spTree>
    <p:extLst>
      <p:ext uri="{BB962C8B-B14F-4D97-AF65-F5344CB8AC3E}">
        <p14:creationId xmlns:p14="http://schemas.microsoft.com/office/powerpoint/2010/main" val="86405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12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Białołęka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(6)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wzory wypełnionych </a:t>
            </a:r>
            <a:r>
              <a:rPr lang="pl-PL" sz="1200" b="1" u="sng" dirty="0"/>
              <a:t>formularzy / wniosków</a:t>
            </a:r>
            <a:r>
              <a:rPr lang="pl-PL" sz="1200" b="1" dirty="0"/>
              <a:t>?</a:t>
            </a:r>
            <a:endParaRPr lang="en-GB" sz="1200" b="1" dirty="0"/>
          </a:p>
        </p:txBody>
      </p:sp>
      <p:grpSp>
        <p:nvGrpSpPr>
          <p:cNvPr id="10" name="Grupa 9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10241548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4" name="Prostokąt 13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3129877"/>
              </p:ext>
            </p:extLst>
          </p:nvPr>
        </p:nvGraphicFramePr>
        <p:xfrm>
          <a:off x="614469" y="2422082"/>
          <a:ext cx="755781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8339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13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Białołęka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(7)</a:t>
            </a:r>
            <a:endParaRPr lang="pl-PL" sz="28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7472670"/>
              </p:ext>
            </p:extLst>
          </p:nvPr>
        </p:nvGraphicFramePr>
        <p:xfrm>
          <a:off x="2916611" y="1506405"/>
          <a:ext cx="4793756" cy="496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pole tekstowe 6"/>
          <p:cNvSpPr txBox="1">
            <a:spLocks noChangeArrowheads="1"/>
          </p:cNvSpPr>
          <p:nvPr/>
        </p:nvSpPr>
        <p:spPr bwMode="auto">
          <a:xfrm>
            <a:off x="7732325" y="1701602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0" name="pole tekstowe 6"/>
          <p:cNvSpPr txBox="1">
            <a:spLocks noChangeArrowheads="1"/>
          </p:cNvSpPr>
          <p:nvPr/>
        </p:nvSpPr>
        <p:spPr bwMode="auto">
          <a:xfrm>
            <a:off x="7732325" y="2637706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1" name="pole tekstowe 6"/>
          <p:cNvSpPr txBox="1">
            <a:spLocks noChangeArrowheads="1"/>
          </p:cNvSpPr>
          <p:nvPr/>
        </p:nvSpPr>
        <p:spPr bwMode="auto">
          <a:xfrm>
            <a:off x="7732325" y="3592149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</p:txBody>
      </p:sp>
      <p:sp>
        <p:nvSpPr>
          <p:cNvPr id="32" name="pole tekstowe 6"/>
          <p:cNvSpPr txBox="1">
            <a:spLocks noChangeArrowheads="1"/>
          </p:cNvSpPr>
          <p:nvPr/>
        </p:nvSpPr>
        <p:spPr bwMode="auto">
          <a:xfrm>
            <a:off x="7732325" y="4528253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3" name="pole tekstowe 6"/>
          <p:cNvSpPr txBox="1">
            <a:spLocks noChangeArrowheads="1"/>
          </p:cNvSpPr>
          <p:nvPr/>
        </p:nvSpPr>
        <p:spPr bwMode="auto">
          <a:xfrm>
            <a:off x="7732325" y="5464357"/>
            <a:ext cx="1200358" cy="68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</p:txBody>
      </p:sp>
      <p:cxnSp>
        <p:nvCxnSpPr>
          <p:cNvPr id="34" name="Łącznik prosty 15"/>
          <p:cNvCxnSpPr/>
          <p:nvPr/>
        </p:nvCxnSpPr>
        <p:spPr>
          <a:xfrm flipH="1">
            <a:off x="396330" y="249369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5" name="Łącznik prosty 18"/>
          <p:cNvCxnSpPr/>
          <p:nvPr/>
        </p:nvCxnSpPr>
        <p:spPr>
          <a:xfrm flipH="1">
            <a:off x="396330" y="3453797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6" name="Łącznik prosty 19"/>
          <p:cNvCxnSpPr/>
          <p:nvPr/>
        </p:nvCxnSpPr>
        <p:spPr>
          <a:xfrm flipH="1">
            <a:off x="396330" y="441390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7" name="Łącznik prosty 20"/>
          <p:cNvCxnSpPr/>
          <p:nvPr/>
        </p:nvCxnSpPr>
        <p:spPr>
          <a:xfrm flipH="1">
            <a:off x="396330" y="537401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38" name="Tabela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7618604"/>
              </p:ext>
            </p:extLst>
          </p:nvPr>
        </p:nvGraphicFramePr>
        <p:xfrm>
          <a:off x="108298" y="1666058"/>
          <a:ext cx="2808000" cy="460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odległość blatów  stolików od wzorów wypełnionych formularzy/  wniosków na tablicach w skoroszytach jest odpowiednia?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liczba blatów  stolików do pisania formularzy  wniosków jest wystarczająca?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liczba miejsc siedzących dla oczekujących jest wystarczająca?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działa system numerkowy?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któryś z pracowników podszedł i zaoferował pomoc?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687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ytuł 1"/>
          <p:cNvSpPr txBox="1">
            <a:spLocks/>
          </p:cNvSpPr>
          <p:nvPr/>
        </p:nvSpPr>
        <p:spPr>
          <a:xfrm>
            <a:off x="1692474" y="1413570"/>
            <a:ext cx="684525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/>
              <a:t>wygląd Zewnętrzny urzędnika i jego stanowisko </a:t>
            </a:r>
            <a:r>
              <a:rPr lang="pl-PL" dirty="0" smtClean="0"/>
              <a:t>pracy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7766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15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Białołęka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Wygląd zewnętrzny urzędnika i jego stanowisko pracy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7457953"/>
              </p:ext>
            </p:extLst>
          </p:nvPr>
        </p:nvGraphicFramePr>
        <p:xfrm>
          <a:off x="2916611" y="1341562"/>
          <a:ext cx="4793756" cy="43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479707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26555" y="2289416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3141762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</p:txBody>
      </p:sp>
      <p:sp>
        <p:nvSpPr>
          <p:cNvPr id="23" name="pole tekstowe 6"/>
          <p:cNvSpPr txBox="1">
            <a:spLocks noChangeArrowheads="1"/>
          </p:cNvSpPr>
          <p:nvPr/>
        </p:nvSpPr>
        <p:spPr bwMode="auto">
          <a:xfrm>
            <a:off x="7732325" y="3952189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</p:txBody>
      </p:sp>
      <p:sp>
        <p:nvSpPr>
          <p:cNvPr id="24" name="pole tekstowe 6"/>
          <p:cNvSpPr txBox="1">
            <a:spLocks noChangeArrowheads="1"/>
          </p:cNvSpPr>
          <p:nvPr/>
        </p:nvSpPr>
        <p:spPr bwMode="auto">
          <a:xfrm>
            <a:off x="7732325" y="4816285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</p:txBody>
      </p:sp>
      <p:sp>
        <p:nvSpPr>
          <p:cNvPr id="25" name="pole tekstowe 6"/>
          <p:cNvSpPr txBox="1">
            <a:spLocks noChangeArrowheads="1"/>
          </p:cNvSpPr>
          <p:nvPr/>
        </p:nvSpPr>
        <p:spPr bwMode="auto">
          <a:xfrm>
            <a:off x="7732325" y="5680381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13*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11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12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26" name="Łącznik prosty 15"/>
          <p:cNvCxnSpPr/>
          <p:nvPr/>
        </p:nvCxnSpPr>
        <p:spPr>
          <a:xfrm flipH="1">
            <a:off x="396330" y="222712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Łącznik prosty 18"/>
          <p:cNvCxnSpPr/>
          <p:nvPr/>
        </p:nvCxnSpPr>
        <p:spPr>
          <a:xfrm flipH="1">
            <a:off x="396330" y="306975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Łącznik prosty 19"/>
          <p:cNvCxnSpPr/>
          <p:nvPr/>
        </p:nvCxnSpPr>
        <p:spPr>
          <a:xfrm flipH="1">
            <a:off x="396330" y="472593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1879433"/>
              </p:ext>
            </p:extLst>
          </p:nvPr>
        </p:nvGraphicFramePr>
        <p:xfrm>
          <a:off x="108298" y="1393295"/>
          <a:ext cx="2808000" cy="507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jest ubrany </a:t>
                      </a:r>
                      <a:b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</a:b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„na służbowo”?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urzędnika jest porządek?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są naczynia?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urzędnika znajdują się tylko przedmioty </a:t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związane z pracą?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ma identyfikator </a:t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 imieniem  i nazwiskiem?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Gdzie umieszczony był identyfikator?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0" name="Łącznik prosty 19"/>
          <p:cNvCxnSpPr/>
          <p:nvPr/>
        </p:nvCxnSpPr>
        <p:spPr>
          <a:xfrm flipH="1">
            <a:off x="396330" y="3861842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AutoShape 8"/>
          <p:cNvSpPr>
            <a:spLocks noChangeArrowheads="1"/>
          </p:cNvSpPr>
          <p:nvPr/>
        </p:nvSpPr>
        <p:spPr bwMode="auto">
          <a:xfrm>
            <a:off x="1872578" y="5374010"/>
            <a:ext cx="756000" cy="4320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lIns="90009" tIns="46805" rIns="414041" bIns="46805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000">
              <a:solidFill>
                <a:srgbClr val="5090CD"/>
              </a:solidFill>
              <a:latin typeface="Verdana" pitchFamily="34" charset="0"/>
            </a:endParaRPr>
          </a:p>
        </p:txBody>
      </p:sp>
      <p:graphicFrame>
        <p:nvGraphicFramePr>
          <p:cNvPr id="2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6309849"/>
              </p:ext>
            </p:extLst>
          </p:nvPr>
        </p:nvGraphicFramePr>
        <p:xfrm>
          <a:off x="2915167" y="5658644"/>
          <a:ext cx="4795200" cy="12963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9" name="pole tekstowe 28"/>
          <p:cNvSpPr txBox="1"/>
          <p:nvPr/>
        </p:nvSpPr>
        <p:spPr>
          <a:xfrm>
            <a:off x="-35718" y="6459478"/>
            <a:ext cx="2736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69890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3132634" y="1413570"/>
            <a:ext cx="540509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/>
              <a:t>Zachowanie urzędnika wobec interesanta</a:t>
            </a:r>
          </a:p>
        </p:txBody>
      </p:sp>
    </p:spTree>
    <p:extLst>
      <p:ext uri="{BB962C8B-B14F-4D97-AF65-F5344CB8AC3E}">
        <p14:creationId xmlns:p14="http://schemas.microsoft.com/office/powerpoint/2010/main" val="147766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a 16"/>
          <p:cNvGrpSpPr/>
          <p:nvPr/>
        </p:nvGrpSpPr>
        <p:grpSpPr>
          <a:xfrm>
            <a:off x="4140746" y="2061642"/>
            <a:ext cx="4525280" cy="1054218"/>
            <a:chOff x="757332" y="5363944"/>
            <a:chExt cx="7610400" cy="1054218"/>
          </a:xfrm>
        </p:grpSpPr>
        <p:graphicFrame>
          <p:nvGraphicFramePr>
            <p:cNvPr id="20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24503284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3" name="Prostokąt 2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Białołęka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Zachowanie urzędnika wobec </a:t>
            </a:r>
            <a:r>
              <a:rPr lang="pl-PL" sz="3100" dirty="0" smtClean="0">
                <a:solidFill>
                  <a:schemeClr val="tx2"/>
                </a:solidFill>
              </a:rPr>
              <a:t>interesanta (1)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9597791"/>
              </p:ext>
            </p:extLst>
          </p:nvPr>
        </p:nvGraphicFramePr>
        <p:xfrm>
          <a:off x="5220866" y="2494735"/>
          <a:ext cx="4320000" cy="313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4572794" y="1631325"/>
            <a:ext cx="3332741" cy="277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przywitał Cię? </a:t>
            </a: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500858" y="1631325"/>
            <a:ext cx="4750413" cy="277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podjął się obsługi sprawy? 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7916217"/>
              </p:ext>
            </p:extLst>
          </p:nvPr>
        </p:nvGraphicFramePr>
        <p:xfrm>
          <a:off x="4351271" y="2499109"/>
          <a:ext cx="1800000" cy="331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6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powiedział „dzień dobry” lub „w czym mogę pomóc” w uprzejmy sposób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przywitał mnie uprzejmie, ale użył innych słów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powiedział „dzień dobry” lub „w czym mogę pomóc”, ale nie było to uprzejme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86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Nie przywitał mnie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/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w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ogóle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</a:tbl>
          </a:graphicData>
        </a:graphic>
      </p:graphicFrame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500858" y="3933850"/>
            <a:ext cx="3561381" cy="457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rozpoczął obsługę sprawy od razu? </a:t>
            </a:r>
          </a:p>
        </p:txBody>
      </p:sp>
      <p:graphicFrame>
        <p:nvGraphicFramePr>
          <p:cNvPr id="2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5628745"/>
              </p:ext>
            </p:extLst>
          </p:nvPr>
        </p:nvGraphicFramePr>
        <p:xfrm>
          <a:off x="324322" y="2022944"/>
          <a:ext cx="3985317" cy="1880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0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5728484"/>
              </p:ext>
            </p:extLst>
          </p:nvPr>
        </p:nvGraphicFramePr>
        <p:xfrm>
          <a:off x="288889" y="4314168"/>
          <a:ext cx="3985317" cy="2194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8" name="pole tekstowe 17"/>
          <p:cNvSpPr txBox="1"/>
          <p:nvPr/>
        </p:nvSpPr>
        <p:spPr>
          <a:xfrm>
            <a:off x="-35718" y="6459478"/>
            <a:ext cx="2736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16" name="pole tekstowe 15"/>
          <p:cNvSpPr txBox="1"/>
          <p:nvPr/>
        </p:nvSpPr>
        <p:spPr>
          <a:xfrm>
            <a:off x="2473161" y="6477225"/>
            <a:ext cx="2772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**W 2015 roku kafeteria zmieniona na tak/nie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34679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Białołęka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Zachowanie urzędnika wobec interesanta 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9924404"/>
              </p:ext>
            </p:extLst>
          </p:nvPr>
        </p:nvGraphicFramePr>
        <p:xfrm>
          <a:off x="2916611" y="1506405"/>
          <a:ext cx="4793756" cy="496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644550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2422234"/>
            <a:ext cx="1200358" cy="68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3214322"/>
            <a:ext cx="1200358" cy="68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3" name="pole tekstowe 6"/>
          <p:cNvSpPr txBox="1">
            <a:spLocks noChangeArrowheads="1"/>
          </p:cNvSpPr>
          <p:nvPr/>
        </p:nvSpPr>
        <p:spPr bwMode="auto">
          <a:xfrm>
            <a:off x="7765819" y="4006888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4" name="pole tekstowe 6"/>
          <p:cNvSpPr txBox="1">
            <a:spLocks noChangeArrowheads="1"/>
          </p:cNvSpPr>
          <p:nvPr/>
        </p:nvSpPr>
        <p:spPr bwMode="auto">
          <a:xfrm>
            <a:off x="7732325" y="4798498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5" name="pole tekstowe 6"/>
          <p:cNvSpPr txBox="1">
            <a:spLocks noChangeArrowheads="1"/>
          </p:cNvSpPr>
          <p:nvPr/>
        </p:nvSpPr>
        <p:spPr bwMode="auto">
          <a:xfrm>
            <a:off x="7732325" y="5590586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26" name="Łącznik prosty 15"/>
          <p:cNvCxnSpPr/>
          <p:nvPr/>
        </p:nvCxnSpPr>
        <p:spPr>
          <a:xfrm flipH="1">
            <a:off x="396330" y="2391963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Łącznik prosty 18"/>
          <p:cNvCxnSpPr/>
          <p:nvPr/>
        </p:nvCxnSpPr>
        <p:spPr>
          <a:xfrm flipH="1">
            <a:off x="396330" y="314231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Łącznik prosty 19"/>
          <p:cNvCxnSpPr/>
          <p:nvPr/>
        </p:nvCxnSpPr>
        <p:spPr>
          <a:xfrm flipH="1">
            <a:off x="396330" y="4736925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9" name="Łącznik prosty 20"/>
          <p:cNvCxnSpPr/>
          <p:nvPr/>
        </p:nvCxnSpPr>
        <p:spPr>
          <a:xfrm flipH="1">
            <a:off x="396330" y="551857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6195747"/>
              </p:ext>
            </p:extLst>
          </p:nvPr>
        </p:nvGraphicFramePr>
        <p:xfrm>
          <a:off x="108298" y="1558138"/>
          <a:ext cx="2808000" cy="496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podczas rozmowy starał się utrzymywać kontakt wzrokowy z Tobą?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mówił wyraźnie?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z Tobą urzędnik zajmował się prywatnymi sprawami? 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z Tobą urzędnik jadł posiłek / pił herbatę, kawę lub inny napój? 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okazywał zniecierpliwienie?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uprzejmie Cię pożegnał?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0" name="Łącznik prosty 19"/>
          <p:cNvCxnSpPr/>
          <p:nvPr/>
        </p:nvCxnSpPr>
        <p:spPr>
          <a:xfrm flipH="1">
            <a:off x="396330" y="3955271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0" name="pole tekstowe 19"/>
          <p:cNvSpPr txBox="1"/>
          <p:nvPr/>
        </p:nvSpPr>
        <p:spPr>
          <a:xfrm>
            <a:off x="-35718" y="6459478"/>
            <a:ext cx="2736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51053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3132634" y="1413570"/>
            <a:ext cx="540509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Urzędnik: obsługa </a:t>
            </a:r>
            <a:r>
              <a:rPr lang="pl-PL" dirty="0"/>
              <a:t>przedstawionej </a:t>
            </a:r>
            <a:r>
              <a:rPr lang="pl-PL" dirty="0" smtClean="0"/>
              <a:t>sprawy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8212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Spis treści</a:t>
            </a:r>
            <a:endParaRPr lang="pl-PL" sz="3200" dirty="0"/>
          </a:p>
        </p:txBody>
      </p:sp>
      <p:sp>
        <p:nvSpPr>
          <p:cNvPr id="5" name="Prostokąt zaokrąglony 4"/>
          <p:cNvSpPr/>
          <p:nvPr/>
        </p:nvSpPr>
        <p:spPr>
          <a:xfrm>
            <a:off x="972394" y="1989634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Metodologia badania						 3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8" name="Prostokąt zaokrąglony 17"/>
          <p:cNvSpPr/>
          <p:nvPr/>
        </p:nvSpPr>
        <p:spPr>
          <a:xfrm>
            <a:off x="972394" y="2421682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Wyniki badania						  4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9" name="Prostokąt zaokrąglony 18"/>
          <p:cNvSpPr/>
          <p:nvPr/>
        </p:nvSpPr>
        <p:spPr>
          <a:xfrm>
            <a:off x="972394" y="2853730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 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Otoczenie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wygląd urzędu		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		 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      6 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Prostokąt zaokrąglony 7"/>
          <p:cNvSpPr/>
          <p:nvPr/>
        </p:nvSpPr>
        <p:spPr>
          <a:xfrm>
            <a:off x="972394" y="3285778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Wygląd zewnętrzny urzędnika i jego stanowisko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pracy		 14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</a:t>
            </a:fld>
            <a:endParaRPr lang="pl-PL"/>
          </a:p>
        </p:txBody>
      </p:sp>
      <p:sp>
        <p:nvSpPr>
          <p:cNvPr id="9" name="Prostokąt zaokrąglony 8"/>
          <p:cNvSpPr/>
          <p:nvPr/>
        </p:nvSpPr>
        <p:spPr>
          <a:xfrm>
            <a:off x="972394" y="3717826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Zachowanie się urzędnika wobec interesanta –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ogólnie		 16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5" name="Prostokąt zaokrąglony 14"/>
          <p:cNvSpPr/>
          <p:nvPr/>
        </p:nvSpPr>
        <p:spPr>
          <a:xfrm>
            <a:off x="972394" y="4149874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obsługa przedstawionej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sprawy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	 19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6" name="Prostokąt zaokrąglony 15"/>
          <p:cNvSpPr/>
          <p:nvPr/>
        </p:nvSpPr>
        <p:spPr>
          <a:xfrm>
            <a:off x="972394" y="4581922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sposób załatwienia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przedstawionej sprawy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 23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266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20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Białołęka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Urzędnik: Obsługa przedstawionej sprawy (1)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2518155"/>
              </p:ext>
            </p:extLst>
          </p:nvPr>
        </p:nvGraphicFramePr>
        <p:xfrm>
          <a:off x="2916611" y="1722596"/>
          <a:ext cx="4793756" cy="4731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902632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 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 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</a:t>
            </a:r>
            <a:r>
              <a:rPr lang="pl-PL" sz="1100" dirty="0" smtClean="0"/>
              <a:t>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3355683"/>
            <a:ext cx="1200358" cy="1514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 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 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</a:t>
            </a:r>
            <a:r>
              <a:rPr lang="pl-PL" sz="1100" dirty="0" smtClean="0"/>
              <a:t>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4725938"/>
            <a:ext cx="1200358" cy="1108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 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 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</a:t>
            </a:r>
            <a:r>
              <a:rPr lang="pl-PL" sz="1100" dirty="0" smtClean="0"/>
              <a:t>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5783871"/>
              </p:ext>
            </p:extLst>
          </p:nvPr>
        </p:nvGraphicFramePr>
        <p:xfrm>
          <a:off x="108298" y="1989634"/>
          <a:ext cx="2808000" cy="428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1044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dopytywał </a:t>
                      </a:r>
                      <a:b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</a:b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o szczegóły przedstawionej </a:t>
                      </a:r>
                      <a:b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</a:b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przez Ciebie sprawy?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8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używał zrozumiałej terminologii?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152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opuszczał stanowisko pracy w trakcie rozmowy z Tobą?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" name="pole tekstowe 9"/>
          <p:cNvSpPr txBox="1"/>
          <p:nvPr/>
        </p:nvSpPr>
        <p:spPr>
          <a:xfrm>
            <a:off x="-35718" y="6459478"/>
            <a:ext cx="2736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62873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/>
          <p:cNvGrpSpPr/>
          <p:nvPr/>
        </p:nvGrpSpPr>
        <p:grpSpPr>
          <a:xfrm>
            <a:off x="119522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30844589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7" name="Prostokąt 16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21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Białołęka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</a:t>
            </a:r>
            <a:r>
              <a:rPr lang="pl-PL" sz="3100" dirty="0" smtClean="0">
                <a:solidFill>
                  <a:schemeClr val="tx2"/>
                </a:solidFill>
              </a:rPr>
              <a:t>Obsługa przedstawionej sprawy 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5884391"/>
              </p:ext>
            </p:extLst>
          </p:nvPr>
        </p:nvGraphicFramePr>
        <p:xfrm>
          <a:off x="972874" y="2674146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631325"/>
            <a:ext cx="3332741" cy="646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zaproponował wyjaśnienie formularza/ wniosku / lub wyjaśnił, jak go wypełnić?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631325"/>
            <a:ext cx="4750413" cy="646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wydał Ci druk formularza / wniosku lub poinformował, gdzie możesz znaleźć taki formularz / wniosek?</a:t>
            </a:r>
          </a:p>
        </p:txBody>
      </p:sp>
      <p:graphicFrame>
        <p:nvGraphicFramePr>
          <p:cNvPr id="27" name="Tabela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7460691"/>
              </p:ext>
            </p:extLst>
          </p:nvPr>
        </p:nvGraphicFramePr>
        <p:xfrm>
          <a:off x="108298" y="2601541"/>
          <a:ext cx="1800000" cy="39576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6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Wydał druk </a:t>
                      </a:r>
                    </a:p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formularza / wniosku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gdzie znaleźć formularz / wniosek na terenie urzędu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są one dostępne na stronie internetowej urzędu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81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dotyczy**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81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wspomniał o formularzu/ wniosku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1976631"/>
              </p:ext>
            </p:extLst>
          </p:nvPr>
        </p:nvGraphicFramePr>
        <p:xfrm>
          <a:off x="5662008" y="2280178"/>
          <a:ext cx="2946912" cy="4366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pole tekstowe 15"/>
          <p:cNvSpPr txBox="1"/>
          <p:nvPr/>
        </p:nvSpPr>
        <p:spPr>
          <a:xfrm>
            <a:off x="-35718" y="6459478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18" name="pole tekstowe 17"/>
          <p:cNvSpPr txBox="1"/>
          <p:nvPr/>
        </p:nvSpPr>
        <p:spPr>
          <a:xfrm>
            <a:off x="2699608" y="6466370"/>
            <a:ext cx="26285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 W kafeterii z 2015 i 2014 roku nie było takiej odpowiedzi.</a:t>
            </a:r>
            <a:endParaRPr lang="en-GB" sz="1000" dirty="0"/>
          </a:p>
        </p:txBody>
      </p:sp>
      <p:sp>
        <p:nvSpPr>
          <p:cNvPr id="19" name="pole tekstowe 18"/>
          <p:cNvSpPr txBox="1"/>
          <p:nvPr/>
        </p:nvSpPr>
        <p:spPr>
          <a:xfrm>
            <a:off x="5662007" y="6466370"/>
            <a:ext cx="29636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*** W 2015 zmiana podstawy procentowania!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54899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a 16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20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97648032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3" name="Prostokąt 2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22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Białołęka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</a:t>
            </a:r>
            <a:r>
              <a:rPr lang="pl-PL" sz="3100" dirty="0" smtClean="0">
                <a:solidFill>
                  <a:schemeClr val="tx2"/>
                </a:solidFill>
              </a:rPr>
              <a:t>Obsługa przedstawionej sprawy (3)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6546598"/>
              </p:ext>
            </p:extLst>
          </p:nvPr>
        </p:nvGraphicFramePr>
        <p:xfrm>
          <a:off x="767594" y="2488527"/>
          <a:ext cx="4320000" cy="3749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9526332"/>
              </p:ext>
            </p:extLst>
          </p:nvPr>
        </p:nvGraphicFramePr>
        <p:xfrm>
          <a:off x="5436890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599967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podczas wyjaśniania przedstawionej sprawy wydał kartę informacyjną?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599967"/>
            <a:ext cx="3958325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podczas wyjaśniania przedstawionej przez Ciebie sprawy...?</a:t>
            </a:r>
          </a:p>
        </p:txBody>
      </p:sp>
      <p:graphicFrame>
        <p:nvGraphicFramePr>
          <p:cNvPr id="29" name="Tabela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143277"/>
              </p:ext>
            </p:extLst>
          </p:nvPr>
        </p:nvGraphicFramePr>
        <p:xfrm>
          <a:off x="4652906" y="2422130"/>
          <a:ext cx="1720088" cy="40373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20088"/>
              </a:tblGrid>
              <a:tr h="871499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Dał Ci kartę informacyjną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887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Powiedział gdzie możesz znaleźć kartę informacyjną na terenie Urzędu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62562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Powiedział, że taka karta informacyjna jest dostępna na stronie internetowej Urzędu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02207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Nie wspomniał o karcie informacyjnej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02207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 duplikatu Karty Warszawiaka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4804923"/>
              </p:ext>
            </p:extLst>
          </p:nvPr>
        </p:nvGraphicFramePr>
        <p:xfrm>
          <a:off x="-63402" y="2277665"/>
          <a:ext cx="1899892" cy="39301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99892"/>
              </a:tblGrid>
              <a:tr h="704976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Wyjaśniał sprawę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„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z głowy”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90548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Posługiwał się papierowymi kartami informacyjnymi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84110">
                <a:tc>
                  <a:txBody>
                    <a:bodyPr/>
                    <a:lstStyle/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Posługiwał się papierowymi aktami prawnymi</a:t>
                      </a:r>
                    </a:p>
                    <a:p>
                      <a:pPr algn="ctr" fontAlgn="b"/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46228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Posługiwał się komputerem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8748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Korzystał z pomocy innych urzędników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685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wiem, trudno powiedzieć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" name="pole tekstowe 14"/>
          <p:cNvSpPr txBox="1"/>
          <p:nvPr/>
        </p:nvSpPr>
        <p:spPr>
          <a:xfrm>
            <a:off x="-35718" y="6459478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48757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466" y="1413570"/>
            <a:ext cx="6917258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Urzędnik: </a:t>
            </a:r>
            <a:br>
              <a:rPr lang="pl-PL" dirty="0" smtClean="0"/>
            </a:br>
            <a:r>
              <a:rPr lang="pl-PL" dirty="0" smtClean="0"/>
              <a:t>sposób załatwienia przedstawionej </a:t>
            </a:r>
            <a:r>
              <a:rPr lang="pl-PL" dirty="0"/>
              <a:t>sprawy</a:t>
            </a:r>
          </a:p>
        </p:txBody>
      </p:sp>
    </p:spTree>
    <p:extLst>
      <p:ext uri="{BB962C8B-B14F-4D97-AF65-F5344CB8AC3E}">
        <p14:creationId xmlns:p14="http://schemas.microsoft.com/office/powerpoint/2010/main" val="12790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6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77474268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7" name="Prostokąt 16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24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Białołęka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</a:t>
            </a:r>
            <a:r>
              <a:rPr lang="pl-PL" sz="3100" dirty="0" smtClean="0">
                <a:solidFill>
                  <a:schemeClr val="tx2"/>
                </a:solidFill>
              </a:rPr>
              <a:t>rzędnik: Sposób załatwienia przedstawionej sprawy (1)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418162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urzędnik poinformował Cię sam o następujących krokach do załatwienia przedstawionej przez Ciebie sprawy?</a:t>
            </a: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9395357"/>
              </p:ext>
            </p:extLst>
          </p:nvPr>
        </p:nvGraphicFramePr>
        <p:xfrm>
          <a:off x="614469" y="2422082"/>
          <a:ext cx="755781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pole tekstowe 9"/>
          <p:cNvSpPr txBox="1"/>
          <p:nvPr/>
        </p:nvSpPr>
        <p:spPr>
          <a:xfrm>
            <a:off x="3132634" y="6382122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37924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upa 20"/>
          <p:cNvGrpSpPr/>
          <p:nvPr/>
        </p:nvGrpSpPr>
        <p:grpSpPr>
          <a:xfrm>
            <a:off x="119522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27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36462352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8" name="Prostokąt 27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grpSp>
        <p:nvGrpSpPr>
          <p:cNvPr id="23" name="Grupa 22"/>
          <p:cNvGrpSpPr/>
          <p:nvPr/>
        </p:nvGrpSpPr>
        <p:grpSpPr>
          <a:xfrm>
            <a:off x="4140746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24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37700586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5" name="Prostokąt 24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25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Białołęka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2014, 2013 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6122577"/>
              </p:ext>
            </p:extLst>
          </p:nvPr>
        </p:nvGraphicFramePr>
        <p:xfrm>
          <a:off x="972874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813283"/>
              </p:ext>
            </p:extLst>
          </p:nvPr>
        </p:nvGraphicFramePr>
        <p:xfrm>
          <a:off x="180306" y="2421682"/>
          <a:ext cx="1800200" cy="40324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200"/>
              </a:tblGrid>
              <a:tr h="1019602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mnie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o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braku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19051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nie wchodząc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szczegóły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0438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podawał wysokość poszczególnych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63357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podał mi spontanicznie żadnej informacji na temat opłat\braku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9763931"/>
              </p:ext>
            </p:extLst>
          </p:nvPr>
        </p:nvGraphicFramePr>
        <p:xfrm>
          <a:off x="5029215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2769408"/>
              </p:ext>
            </p:extLst>
          </p:nvPr>
        </p:nvGraphicFramePr>
        <p:xfrm>
          <a:off x="4212754" y="2422130"/>
          <a:ext cx="1800200" cy="39356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200"/>
              </a:tblGrid>
              <a:tr h="1028647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wymienił wszystkie opłaty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28647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o opłatach, których nie wymienił wcześniej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9199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odpowiedział na pytanie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9199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446659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Po dopytaniu o opłaty urzędnik...</a:t>
            </a:r>
          </a:p>
          <a:p>
            <a:r>
              <a:rPr lang="pl-PL" dirty="0"/>
              <a:t>(zadawane gdy urzędnik nie poinformował o</a:t>
            </a:r>
          </a:p>
          <a:p>
            <a:r>
              <a:rPr lang="pl-PL" dirty="0"/>
              <a:t>opłatach lub ich braku) 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446659"/>
            <a:ext cx="4750413" cy="831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Które ze stwierdzeń najlepiej opisuje to w jaki sposób urzędnik </a:t>
            </a:r>
            <a:r>
              <a:rPr lang="pl-PL" sz="1200" b="1" u="sng" dirty="0"/>
              <a:t>sam z siebie, bez Twojego dopytywania</a:t>
            </a:r>
            <a:r>
              <a:rPr lang="pl-PL" sz="1200" b="1" dirty="0"/>
              <a:t> poinformował Cię o opłatach/braku opłat jakie są wymagane przy załatwianiu  przedstawionej przez Ciebie sprawy?</a:t>
            </a:r>
          </a:p>
        </p:txBody>
      </p:sp>
      <p:sp>
        <p:nvSpPr>
          <p:cNvPr id="18" name="pole tekstowe 17"/>
          <p:cNvSpPr txBox="1"/>
          <p:nvPr/>
        </p:nvSpPr>
        <p:spPr>
          <a:xfrm>
            <a:off x="-35718" y="6459478"/>
            <a:ext cx="65527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charset="0"/>
              <a:buChar char="•"/>
            </a:pPr>
            <a:r>
              <a:rPr lang="pl-PL" sz="1000" dirty="0" smtClean="0"/>
              <a:t>*W niektórych sytuacjach audytorzy byli obsługiwani przez dwóch urzędników.</a:t>
            </a:r>
          </a:p>
        </p:txBody>
      </p:sp>
    </p:spTree>
    <p:extLst>
      <p:ext uri="{BB962C8B-B14F-4D97-AF65-F5344CB8AC3E}">
        <p14:creationId xmlns:p14="http://schemas.microsoft.com/office/powerpoint/2010/main" val="169480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upa 19"/>
          <p:cNvGrpSpPr/>
          <p:nvPr/>
        </p:nvGrpSpPr>
        <p:grpSpPr>
          <a:xfrm>
            <a:off x="119522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27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46855925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8" name="Prostokąt 27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grpSp>
        <p:nvGrpSpPr>
          <p:cNvPr id="23" name="Grupa 22"/>
          <p:cNvGrpSpPr/>
          <p:nvPr/>
        </p:nvGrpSpPr>
        <p:grpSpPr>
          <a:xfrm>
            <a:off x="4140746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24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12488098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5" name="Prostokąt 24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26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Białołęka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2015 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339073"/>
              </p:ext>
            </p:extLst>
          </p:nvPr>
        </p:nvGraphicFramePr>
        <p:xfrm>
          <a:off x="972874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6859582"/>
              </p:ext>
            </p:extLst>
          </p:nvPr>
        </p:nvGraphicFramePr>
        <p:xfrm>
          <a:off x="5029215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446659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Po dopytaniu o opłaty urzędnik...</a:t>
            </a:r>
          </a:p>
          <a:p>
            <a:r>
              <a:rPr lang="pl-PL" dirty="0"/>
              <a:t>(zadawane gdy urzędnik nie poinformował o</a:t>
            </a:r>
          </a:p>
          <a:p>
            <a:r>
              <a:rPr lang="pl-PL" dirty="0"/>
              <a:t>opłatach lub ich braku) 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446659"/>
            <a:ext cx="4750413" cy="831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Które ze stwierdzeń najlepiej opisuje to w jaki sposób urzędnik </a:t>
            </a:r>
            <a:r>
              <a:rPr lang="pl-PL" sz="1200" b="1" u="sng" dirty="0"/>
              <a:t>sam z siebie, bez Twojego dopytywania</a:t>
            </a:r>
            <a:r>
              <a:rPr lang="pl-PL" sz="1200" b="1" dirty="0"/>
              <a:t> poinformował Cię o opłatach/braku opłat jakie są wymagane przy załatwianiu  przedstawionej przez Ciebie sprawy?</a:t>
            </a:r>
          </a:p>
        </p:txBody>
      </p:sp>
      <p:sp>
        <p:nvSpPr>
          <p:cNvPr id="18" name="pole tekstowe 17"/>
          <p:cNvSpPr txBox="1"/>
          <p:nvPr/>
        </p:nvSpPr>
        <p:spPr>
          <a:xfrm>
            <a:off x="-35718" y="6459478"/>
            <a:ext cx="6552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charset="0"/>
              <a:buChar char="•"/>
            </a:pPr>
            <a:r>
              <a:rPr lang="pl-PL" sz="1000" dirty="0" smtClean="0"/>
              <a:t>*W niektórych sytuacjach audytorzy byli obsługiwani przez dwóch urzędników.</a:t>
            </a:r>
          </a:p>
          <a:p>
            <a:pPr>
              <a:buFont typeface="Arial" charset="0"/>
              <a:buChar char="•"/>
            </a:pPr>
            <a:r>
              <a:rPr lang="pl-PL" sz="1000" dirty="0" smtClean="0"/>
              <a:t>**Zmiana kafeterii w 2015 roku</a:t>
            </a:r>
            <a:endParaRPr lang="en-GB" sz="1000" dirty="0"/>
          </a:p>
        </p:txBody>
      </p:sp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4921845"/>
              </p:ext>
            </p:extLst>
          </p:nvPr>
        </p:nvGraphicFramePr>
        <p:xfrm>
          <a:off x="191530" y="2565698"/>
          <a:ext cx="1716968" cy="36918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16968"/>
              </a:tblGrid>
              <a:tr h="576064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nie ma opłat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31819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sumę 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08341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podał wysokość poszczególnych opłat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wysokość poszczególnych opłat</a:t>
                      </a:r>
                    </a:p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345">
                <a:tc>
                  <a:txBody>
                    <a:bodyPr/>
                    <a:lstStyle/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0" name="Tabela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6344541"/>
              </p:ext>
            </p:extLst>
          </p:nvPr>
        </p:nvGraphicFramePr>
        <p:xfrm>
          <a:off x="3852714" y="2599742"/>
          <a:ext cx="1944216" cy="36502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44216"/>
              </a:tblGrid>
              <a:tr h="614028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nie ma opłat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78398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sumę 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97392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podał wysokość poszczególnych opłat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07199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wysokość poszczególnych opłat</a:t>
                      </a:r>
                    </a:p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9179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kumimoji="0" lang="pl-P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28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rial"/>
                          <a:cs typeface="Arial"/>
                        </a:rPr>
                        <a:t>Nie odpowiedział </a:t>
                      </a:r>
                      <a:br>
                        <a:rPr kumimoji="0" lang="pl-P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28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kumimoji="0" lang="pl-P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28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rial"/>
                          <a:cs typeface="Arial"/>
                        </a:rPr>
                        <a:t>na pytanie</a:t>
                      </a:r>
                    </a:p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9881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a 17"/>
          <p:cNvGrpSpPr/>
          <p:nvPr/>
        </p:nvGrpSpPr>
        <p:grpSpPr>
          <a:xfrm>
            <a:off x="4932834" y="2133650"/>
            <a:ext cx="3852390" cy="1054218"/>
            <a:chOff x="757332" y="5363944"/>
            <a:chExt cx="7610400" cy="1054218"/>
          </a:xfrm>
        </p:grpSpPr>
        <p:graphicFrame>
          <p:nvGraphicFramePr>
            <p:cNvPr id="2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3118900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4" name="Prostokąt 23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16" name="Grupa 15"/>
          <p:cNvGrpSpPr/>
          <p:nvPr/>
        </p:nvGrpSpPr>
        <p:grpSpPr>
          <a:xfrm>
            <a:off x="767594" y="2133650"/>
            <a:ext cx="3757565" cy="1054218"/>
            <a:chOff x="757332" y="5363944"/>
            <a:chExt cx="7610400" cy="1054218"/>
          </a:xfrm>
        </p:grpSpPr>
        <p:graphicFrame>
          <p:nvGraphicFramePr>
            <p:cNvPr id="17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98300403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3" name="Prostokąt 2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27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Białołęka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(3)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2132416"/>
              </p:ext>
            </p:extLst>
          </p:nvPr>
        </p:nvGraphicFramePr>
        <p:xfrm>
          <a:off x="1044402" y="2637706"/>
          <a:ext cx="4464496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3309142"/>
              </p:ext>
            </p:extLst>
          </p:nvPr>
        </p:nvGraphicFramePr>
        <p:xfrm>
          <a:off x="4957207" y="2587562"/>
          <a:ext cx="4320000" cy="2714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5245890"/>
              </p:ext>
            </p:extLst>
          </p:nvPr>
        </p:nvGraphicFramePr>
        <p:xfrm>
          <a:off x="4572794" y="2493691"/>
          <a:ext cx="1368152" cy="28803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68152"/>
              </a:tblGrid>
              <a:tr h="1019189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prawidłowo mnie poinformował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0565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mnie, ale nieprawidłowo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0565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ogóle mnie nie poinformował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743983"/>
            <a:ext cx="3332741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poinformował o terminie odpowiedzi na przedstawioną sprawę? 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743983"/>
            <a:ext cx="3814309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poinformował, gdzie można uiścić opłatę?</a:t>
            </a:r>
          </a:p>
        </p:txBody>
      </p:sp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9485294"/>
              </p:ext>
            </p:extLst>
          </p:nvPr>
        </p:nvGraphicFramePr>
        <p:xfrm>
          <a:off x="108298" y="2709713"/>
          <a:ext cx="1872208" cy="281948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72208"/>
              </a:tblGrid>
              <a:tr h="642038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w kasie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47481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w banku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47481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ogóle nie poinformował o miejscu uiszczenia opłaty 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82483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" name="pole tekstowe 14"/>
          <p:cNvSpPr txBox="1"/>
          <p:nvPr/>
        </p:nvSpPr>
        <p:spPr>
          <a:xfrm>
            <a:off x="-35718" y="6459478"/>
            <a:ext cx="2736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25" name="pole tekstowe 24"/>
          <p:cNvSpPr txBox="1"/>
          <p:nvPr/>
        </p:nvSpPr>
        <p:spPr>
          <a:xfrm>
            <a:off x="2700585" y="6466370"/>
            <a:ext cx="29523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 W 2015 zmiana podstawy procentowania!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29769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28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Białołęka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Urzędnik: Sposób załatwiania przedstawionej sprawy (4)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5582604"/>
              </p:ext>
            </p:extLst>
          </p:nvPr>
        </p:nvGraphicFramePr>
        <p:xfrm>
          <a:off x="2916611" y="1722597"/>
          <a:ext cx="4793756" cy="323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917626"/>
            <a:ext cx="1200358" cy="1108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21*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3702832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5289317"/>
            <a:ext cx="1200358" cy="1108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2628665"/>
              </p:ext>
            </p:extLst>
          </p:nvPr>
        </p:nvGraphicFramePr>
        <p:xfrm>
          <a:off x="108298" y="1989634"/>
          <a:ext cx="2808000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upewnił się, że zrozumiałeś(</a:t>
                      </a:r>
                      <a:r>
                        <a:rPr lang="pl-PL" sz="1200" b="1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aś</a:t>
                      </a: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) jego /jej wyjaśnienia?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96000">
                <a:tc>
                  <a:txBody>
                    <a:bodyPr/>
                    <a:lstStyle/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poinformował Cię, że istnieje możliwość telefonicznego poinformowania o odbiorze decyzji?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odczuwałeś(</a:t>
                      </a:r>
                      <a:r>
                        <a:rPr lang="pl-PL" sz="1200" b="1" kern="12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aś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) niechęć ze strony urzędnika?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4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9408049"/>
              </p:ext>
            </p:extLst>
          </p:nvPr>
        </p:nvGraphicFramePr>
        <p:xfrm>
          <a:off x="2924286" y="5158154"/>
          <a:ext cx="4793756" cy="15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pole tekstowe 9"/>
          <p:cNvSpPr txBox="1"/>
          <p:nvPr/>
        </p:nvSpPr>
        <p:spPr>
          <a:xfrm>
            <a:off x="-35718" y="6459478"/>
            <a:ext cx="2736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10302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6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97500077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8" name="Prostokąt 17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29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Białołęka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</a:t>
            </a:r>
            <a:r>
              <a:rPr lang="pl-PL" sz="3100" dirty="0" smtClean="0">
                <a:solidFill>
                  <a:schemeClr val="tx2"/>
                </a:solidFill>
              </a:rPr>
              <a:t>rzędnik: Sposób załatwienia przedstawionej sprawy (5)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382122"/>
            <a:ext cx="2880320" cy="360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Zsumowane odpowiedzi „zdecydowanie TAK” i „raczej TAK”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/>
              <a:t>Zachowanie urzędnika</a:t>
            </a:r>
            <a:endParaRPr lang="pl-PL" sz="1200" b="1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2175890"/>
              </p:ext>
            </p:extLst>
          </p:nvPr>
        </p:nvGraphicFramePr>
        <p:xfrm>
          <a:off x="614469" y="2422082"/>
          <a:ext cx="755781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3428060"/>
              </p:ext>
            </p:extLst>
          </p:nvPr>
        </p:nvGraphicFramePr>
        <p:xfrm>
          <a:off x="180546" y="2439467"/>
          <a:ext cx="2160000" cy="39210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78902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był uprzejmy i miły?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zrozumiały?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kompetentny?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poświęcił Ci dużo uwagi/ czasu?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jesteś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zadowolony(na)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ze sposobu obsługi przez urzędnika?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Prostokąt 7"/>
          <p:cNvSpPr/>
          <p:nvPr/>
        </p:nvSpPr>
        <p:spPr>
          <a:xfrm>
            <a:off x="180306" y="5557190"/>
            <a:ext cx="8568952" cy="774000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ole tekstowe 16"/>
          <p:cNvSpPr txBox="1"/>
          <p:nvPr/>
        </p:nvSpPr>
        <p:spPr>
          <a:xfrm>
            <a:off x="3132634" y="6382122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76307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3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Informacje o metodzie</a:t>
            </a:r>
            <a:endParaRPr lang="pl-PL" sz="3200" dirty="0"/>
          </a:p>
        </p:txBody>
      </p:sp>
      <p:sp>
        <p:nvSpPr>
          <p:cNvPr id="14" name="pole tekstowe 24"/>
          <p:cNvSpPr>
            <a:spLocks noChangeArrowheads="1"/>
          </p:cNvSpPr>
          <p:nvPr/>
        </p:nvSpPr>
        <p:spPr bwMode="auto">
          <a:xfrm>
            <a:off x="972394" y="1707160"/>
            <a:ext cx="2521388" cy="627207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 dirty="0">
                <a:solidFill>
                  <a:schemeClr val="bg1"/>
                </a:solidFill>
                <a:cs typeface="Tahoma" pitchFamily="34" charset="0"/>
              </a:rPr>
              <a:t>Metoda</a:t>
            </a:r>
          </a:p>
        </p:txBody>
      </p:sp>
      <p:sp>
        <p:nvSpPr>
          <p:cNvPr id="15" name="Prostokąt zaokrąglony 14"/>
          <p:cNvSpPr/>
          <p:nvPr/>
        </p:nvSpPr>
        <p:spPr>
          <a:xfrm>
            <a:off x="3649385" y="1705571"/>
            <a:ext cx="4861769" cy="63038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Ilościowo-jakościowa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6" name="pole tekstowe 24"/>
          <p:cNvSpPr>
            <a:spLocks noChangeArrowheads="1"/>
          </p:cNvSpPr>
          <p:nvPr/>
        </p:nvSpPr>
        <p:spPr bwMode="auto">
          <a:xfrm>
            <a:off x="972394" y="2423446"/>
            <a:ext cx="2521388" cy="62562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Technika</a:t>
            </a:r>
          </a:p>
        </p:txBody>
      </p:sp>
      <p:sp>
        <p:nvSpPr>
          <p:cNvPr id="17" name="pole tekstowe 24"/>
          <p:cNvSpPr>
            <a:spLocks noChangeArrowheads="1"/>
          </p:cNvSpPr>
          <p:nvPr/>
        </p:nvSpPr>
        <p:spPr bwMode="auto">
          <a:xfrm>
            <a:off x="972394" y="4950221"/>
            <a:ext cx="2521388" cy="627208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Dobór próby</a:t>
            </a:r>
          </a:p>
        </p:txBody>
      </p:sp>
      <p:sp>
        <p:nvSpPr>
          <p:cNvPr id="18" name="pole tekstowe 24"/>
          <p:cNvSpPr>
            <a:spLocks noChangeArrowheads="1"/>
          </p:cNvSpPr>
          <p:nvPr/>
        </p:nvSpPr>
        <p:spPr bwMode="auto">
          <a:xfrm>
            <a:off x="972394" y="5665714"/>
            <a:ext cx="2521388" cy="62562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Termin realizacji</a:t>
            </a:r>
          </a:p>
        </p:txBody>
      </p:sp>
      <p:sp>
        <p:nvSpPr>
          <p:cNvPr id="19" name="pole tekstowe 24"/>
          <p:cNvSpPr>
            <a:spLocks noChangeArrowheads="1"/>
          </p:cNvSpPr>
          <p:nvPr/>
        </p:nvSpPr>
        <p:spPr bwMode="auto">
          <a:xfrm>
            <a:off x="972394" y="3138146"/>
            <a:ext cx="2521388" cy="627207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Wielkość próby</a:t>
            </a:r>
            <a:endParaRPr lang="pl-PL" sz="1400" b="1" i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20" name="Prostokąt zaokrąglony 19"/>
          <p:cNvSpPr/>
          <p:nvPr/>
        </p:nvSpPr>
        <p:spPr>
          <a:xfrm>
            <a:off x="3649385" y="2420271"/>
            <a:ext cx="4861769" cy="63197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Tajemniczy Klient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1" name="Prostokąt zaokrąglony 20"/>
          <p:cNvSpPr/>
          <p:nvPr/>
        </p:nvSpPr>
        <p:spPr>
          <a:xfrm>
            <a:off x="3649385" y="4948633"/>
            <a:ext cx="4861769" cy="63038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A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dresowy 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według listy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urzędów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2" name="Prostokąt zaokrąglony 21"/>
          <p:cNvSpPr/>
          <p:nvPr/>
        </p:nvSpPr>
        <p:spPr>
          <a:xfrm>
            <a:off x="3649385" y="5663333"/>
            <a:ext cx="4861769" cy="63038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5 października – 13 listopada 2015 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3" name="Prostokąt zaokrąglony 22"/>
          <p:cNvSpPr/>
          <p:nvPr/>
        </p:nvSpPr>
        <p:spPr>
          <a:xfrm>
            <a:off x="3649385" y="3136558"/>
            <a:ext cx="4861769" cy="63038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17 urzędów – 340 wizyt (20 wizyt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w każdym urzędzie)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4" name="pole tekstowe 24"/>
          <p:cNvSpPr>
            <a:spLocks noChangeArrowheads="1"/>
          </p:cNvSpPr>
          <p:nvPr/>
        </p:nvSpPr>
        <p:spPr bwMode="auto">
          <a:xfrm>
            <a:off x="972394" y="3854433"/>
            <a:ext cx="2521388" cy="1006708"/>
          </a:xfrm>
          <a:prstGeom prst="roundRect">
            <a:avLst>
              <a:gd name="adj" fmla="val 772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Definicja próby</a:t>
            </a:r>
          </a:p>
        </p:txBody>
      </p:sp>
      <p:sp>
        <p:nvSpPr>
          <p:cNvPr id="25" name="Prostokąt zaokrąglony 24"/>
          <p:cNvSpPr/>
          <p:nvPr/>
        </p:nvSpPr>
        <p:spPr>
          <a:xfrm>
            <a:off x="3649385" y="3851257"/>
            <a:ext cx="4861769" cy="1013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Punkty Informacyjne, stanowiska WOM oraz  Delegatury </a:t>
            </a:r>
            <a:r>
              <a:rPr lang="pl-PL" sz="1200" b="1" dirty="0" err="1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BAiSO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 w urzędach dzielnicy: Bemowo, Białołęka, Bielany, Ochota, Praga Południe, Praga Północ, Rembertów, Śródmieście, Targówek, Ursus, Ursynów, Wawer, Wesoła, Wilanów, Włochy, Wola, 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Żoliborz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6" name="Prostokąt 25"/>
          <p:cNvSpPr/>
          <p:nvPr/>
        </p:nvSpPr>
        <p:spPr>
          <a:xfrm>
            <a:off x="1079180" y="6352505"/>
            <a:ext cx="6987228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 smtClean="0"/>
              <a:t>Ze względu na zaokrąglenia wartości po przecinku, w niektórych przypadkach dane na wykresach mogą się nie sumować do 100 proc. 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305362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30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Białołęka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</a:t>
            </a:r>
            <a:r>
              <a:rPr lang="pl-PL" sz="3100" dirty="0" smtClean="0">
                <a:solidFill>
                  <a:schemeClr val="tx2"/>
                </a:solidFill>
              </a:rPr>
              <a:t>rzędnik: Sposób załatwienia przedstawionej sprawy (6)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/>
              <a:t>Zachowanie urzędnika</a:t>
            </a:r>
            <a:endParaRPr lang="pl-PL" sz="1200" b="1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1305869"/>
              </p:ext>
            </p:extLst>
          </p:nvPr>
        </p:nvGraphicFramePr>
        <p:xfrm>
          <a:off x="180546" y="2029050"/>
          <a:ext cx="2160000" cy="421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był uprzejmy i miły?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zrozumiały?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kompetentny?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86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poświęcił Ci dużo uwagi/ czasu?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97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jesteś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zadowolony(na)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ze sposobu obsługi przez urzędnika?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1053604"/>
              </p:ext>
            </p:extLst>
          </p:nvPr>
        </p:nvGraphicFramePr>
        <p:xfrm>
          <a:off x="2473450" y="2057876"/>
          <a:ext cx="5040000" cy="4549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pole tekstowe 6"/>
          <p:cNvSpPr txBox="1">
            <a:spLocks noChangeArrowheads="1"/>
          </p:cNvSpPr>
          <p:nvPr/>
        </p:nvSpPr>
        <p:spPr bwMode="auto">
          <a:xfrm>
            <a:off x="7732325" y="2061642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</a:t>
            </a:r>
            <a:r>
              <a:rPr lang="pl-PL" sz="1100" dirty="0"/>
              <a:t>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8" name="pole tekstowe 6"/>
          <p:cNvSpPr txBox="1">
            <a:spLocks noChangeArrowheads="1"/>
          </p:cNvSpPr>
          <p:nvPr/>
        </p:nvSpPr>
        <p:spPr bwMode="auto">
          <a:xfrm>
            <a:off x="7732325" y="2925738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</a:t>
            </a:r>
            <a:r>
              <a:rPr lang="pl-PL" sz="1100" dirty="0"/>
              <a:t>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3789834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</a:t>
            </a:r>
            <a:r>
              <a:rPr lang="pl-PL" sz="1100" dirty="0"/>
              <a:t>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0" name="pole tekstowe 6"/>
          <p:cNvSpPr txBox="1">
            <a:spLocks noChangeArrowheads="1"/>
          </p:cNvSpPr>
          <p:nvPr/>
        </p:nvSpPr>
        <p:spPr bwMode="auto">
          <a:xfrm>
            <a:off x="7732325" y="4581922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</a:t>
            </a:r>
            <a:r>
              <a:rPr lang="pl-PL" sz="1100" dirty="0"/>
              <a:t>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</p:txBody>
      </p:sp>
      <p:cxnSp>
        <p:nvCxnSpPr>
          <p:cNvPr id="21" name="Łącznik prosty 15"/>
          <p:cNvCxnSpPr/>
          <p:nvPr/>
        </p:nvCxnSpPr>
        <p:spPr>
          <a:xfrm flipH="1">
            <a:off x="396330" y="2781722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2" name="Łącznik prosty 18"/>
          <p:cNvCxnSpPr/>
          <p:nvPr/>
        </p:nvCxnSpPr>
        <p:spPr>
          <a:xfrm flipH="1">
            <a:off x="396330" y="364581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3" name="Łącznik prosty 19"/>
          <p:cNvCxnSpPr/>
          <p:nvPr/>
        </p:nvCxnSpPr>
        <p:spPr>
          <a:xfrm flipH="1">
            <a:off x="396330" y="450991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5" name="Łącznik prosty 19"/>
          <p:cNvCxnSpPr/>
          <p:nvPr/>
        </p:nvCxnSpPr>
        <p:spPr>
          <a:xfrm flipH="1">
            <a:off x="396330" y="537401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6" name="pole tekstowe 6"/>
          <p:cNvSpPr txBox="1">
            <a:spLocks noChangeArrowheads="1"/>
          </p:cNvSpPr>
          <p:nvPr/>
        </p:nvSpPr>
        <p:spPr bwMode="auto">
          <a:xfrm>
            <a:off x="7732325" y="5464357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</a:t>
            </a:r>
            <a:r>
              <a:rPr lang="pl-PL" sz="1100" dirty="0"/>
              <a:t>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</p:txBody>
      </p:sp>
      <p:sp>
        <p:nvSpPr>
          <p:cNvPr id="16" name="pole tekstowe 15"/>
          <p:cNvSpPr txBox="1"/>
          <p:nvPr/>
        </p:nvSpPr>
        <p:spPr>
          <a:xfrm>
            <a:off x="-35718" y="6459478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3115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91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55298" name="Rectangle 5"/>
          <p:cNvSpPr>
            <a:spLocks noChangeArrowheads="1"/>
          </p:cNvSpPr>
          <p:nvPr/>
        </p:nvSpPr>
        <p:spPr bwMode="auto">
          <a:xfrm>
            <a:off x="3429000" y="1485900"/>
            <a:ext cx="4953000" cy="389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pl-PL" b="1" dirty="0">
                <a:solidFill>
                  <a:schemeClr val="bg1"/>
                </a:solidFill>
              </a:rPr>
              <a:t>ARC Rynek i Opinia Sp. z </a:t>
            </a:r>
            <a:r>
              <a:rPr lang="pl-PL" b="1" dirty="0" smtClean="0">
                <a:solidFill>
                  <a:schemeClr val="bg1"/>
                </a:solidFill>
              </a:rPr>
              <a:t>o.o</a:t>
            </a:r>
            <a:r>
              <a:rPr lang="pl-PL" b="1" dirty="0">
                <a:solidFill>
                  <a:schemeClr val="bg1"/>
                </a:solidFill>
              </a:rPr>
              <a:t>.</a:t>
            </a:r>
          </a:p>
          <a:p>
            <a:r>
              <a:rPr lang="pl-PL" b="1" dirty="0">
                <a:solidFill>
                  <a:schemeClr val="bg1"/>
                </a:solidFill>
              </a:rPr>
              <a:t>ul. Juliusza Słowackiego 12</a:t>
            </a:r>
          </a:p>
          <a:p>
            <a:r>
              <a:rPr lang="pl-PL" b="1" dirty="0" smtClean="0">
                <a:solidFill>
                  <a:schemeClr val="bg1"/>
                </a:solidFill>
              </a:rPr>
              <a:t>01-627 </a:t>
            </a:r>
            <a:r>
              <a:rPr lang="pl-PL" b="1" dirty="0">
                <a:solidFill>
                  <a:schemeClr val="bg1"/>
                </a:solidFill>
              </a:rPr>
              <a:t>Warszawa</a:t>
            </a:r>
          </a:p>
          <a:p>
            <a:r>
              <a:rPr lang="pl-PL" b="1" dirty="0">
                <a:solidFill>
                  <a:schemeClr val="bg1"/>
                </a:solidFill>
              </a:rPr>
              <a:t>tel.: +48 022 584 85 </a:t>
            </a:r>
            <a:r>
              <a:rPr lang="pl-PL" b="1" dirty="0" smtClean="0">
                <a:solidFill>
                  <a:schemeClr val="bg1"/>
                </a:solidFill>
              </a:rPr>
              <a:t>00</a:t>
            </a:r>
            <a:endParaRPr lang="pl-PL" b="1" dirty="0">
              <a:solidFill>
                <a:schemeClr val="bg1"/>
              </a:solidFill>
            </a:endParaRPr>
          </a:p>
          <a:p>
            <a:r>
              <a:rPr lang="pl-PL" b="1" dirty="0">
                <a:solidFill>
                  <a:schemeClr val="bg1"/>
                </a:solidFill>
              </a:rPr>
              <a:t>fax.: +48 022 584 85 </a:t>
            </a:r>
            <a:r>
              <a:rPr lang="pl-PL" b="1" dirty="0" smtClean="0">
                <a:solidFill>
                  <a:schemeClr val="bg1"/>
                </a:solidFill>
              </a:rPr>
              <a:t>01</a:t>
            </a:r>
          </a:p>
          <a:p>
            <a:r>
              <a:rPr lang="pl-PL" b="1" dirty="0" smtClean="0">
                <a:solidFill>
                  <a:schemeClr val="bg1"/>
                </a:solidFill>
                <a:hlinkClick r:id="rId2"/>
              </a:rPr>
              <a:t>office@arc.com.pl</a:t>
            </a:r>
            <a:r>
              <a:rPr lang="pl-PL" b="1" dirty="0" smtClean="0">
                <a:solidFill>
                  <a:schemeClr val="bg1"/>
                </a:solidFill>
              </a:rPr>
              <a:t> </a:t>
            </a:r>
          </a:p>
          <a:p>
            <a:r>
              <a:rPr lang="pl-PL" b="1" dirty="0" smtClean="0">
                <a:solidFill>
                  <a:schemeClr val="bg1"/>
                </a:solidFill>
              </a:rPr>
              <a:t> </a:t>
            </a:r>
            <a:endParaRPr lang="pl-PL" b="1" dirty="0">
              <a:solidFill>
                <a:schemeClr val="bg1"/>
              </a:solidFill>
            </a:endParaRPr>
          </a:p>
        </p:txBody>
      </p:sp>
      <p:sp>
        <p:nvSpPr>
          <p:cNvPr id="55299" name="Text Box 7"/>
          <p:cNvSpPr txBox="1">
            <a:spLocks noChangeArrowheads="1"/>
          </p:cNvSpPr>
          <p:nvPr/>
        </p:nvSpPr>
        <p:spPr bwMode="auto">
          <a:xfrm>
            <a:off x="3363913" y="4437906"/>
            <a:ext cx="49530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800" b="1">
                <a:solidFill>
                  <a:schemeClr val="bg2"/>
                </a:solidFill>
              </a:rPr>
              <a:t>TO, CO ISTOTNE</a:t>
            </a:r>
          </a:p>
        </p:txBody>
      </p:sp>
      <p:pic>
        <p:nvPicPr>
          <p:cNvPr id="55300" name="Picture 10" descr="P:\STANDARDY\LOGOTYP\ARC-LOGO-KOLOR-150.png"/>
          <p:cNvPicPr>
            <a:picLocks noChangeAspect="1" noChangeArrowheads="1"/>
          </p:cNvPicPr>
          <p:nvPr/>
        </p:nvPicPr>
        <p:blipFill>
          <a:blip r:embed="rId3" cstate="print">
            <a:grayscl/>
            <a:biLevel thresh="50000"/>
          </a:blip>
          <a:srcRect/>
          <a:stretch>
            <a:fillRect/>
          </a:stretch>
        </p:blipFill>
        <p:spPr bwMode="auto">
          <a:xfrm>
            <a:off x="914400" y="1524000"/>
            <a:ext cx="19939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01629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Tytuł 1"/>
          <p:cNvSpPr txBox="1">
            <a:spLocks/>
          </p:cNvSpPr>
          <p:nvPr/>
        </p:nvSpPr>
        <p:spPr>
          <a:xfrm>
            <a:off x="3990306" y="843268"/>
            <a:ext cx="4392488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Wyniki badania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458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5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Kryteria oceny</a:t>
            </a:r>
            <a:endParaRPr lang="pl-PL" sz="3200" dirty="0"/>
          </a:p>
        </p:txBody>
      </p:sp>
      <p:sp>
        <p:nvSpPr>
          <p:cNvPr id="26" name="Rectangle 3"/>
          <p:cNvSpPr>
            <a:spLocks noChangeArrowheads="1"/>
          </p:cNvSpPr>
          <p:nvPr/>
        </p:nvSpPr>
        <p:spPr bwMode="auto">
          <a:xfrm>
            <a:off x="703386" y="1829223"/>
            <a:ext cx="7738819" cy="3658447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92084" tIns="46043" rIns="92084" bIns="46043"/>
          <a:lstStyle/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OTOCZENIE: WYGLĄD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URZĘDU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WYGLĄD ZEWNĘTRZNY URZĘDNIKA I JEGO STANOWISKO PRACY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ZACHOWANIE SIĘ WOBEC KLIENTA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OBSŁUGA PRZEDSTAWIONEJ SPRAWY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SPOSÓB ZAŁATWIENIA PRZEDSTAWIONEJ SPRAWY</a:t>
            </a:r>
          </a:p>
        </p:txBody>
      </p:sp>
    </p:spTree>
    <p:extLst>
      <p:ext uri="{BB962C8B-B14F-4D97-AF65-F5344CB8AC3E}">
        <p14:creationId xmlns:p14="http://schemas.microsoft.com/office/powerpoint/2010/main" val="83836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Tytuł 1"/>
          <p:cNvSpPr txBox="1">
            <a:spLocks/>
          </p:cNvSpPr>
          <p:nvPr/>
        </p:nvSpPr>
        <p:spPr>
          <a:xfrm>
            <a:off x="4145236" y="1413570"/>
            <a:ext cx="4392488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Otoczenie:  </a:t>
            </a:r>
            <a:r>
              <a:rPr lang="pl-PL" dirty="0"/>
              <a:t>wygląd urzędu</a:t>
            </a:r>
          </a:p>
        </p:txBody>
      </p:sp>
    </p:spTree>
    <p:extLst>
      <p:ext uri="{BB962C8B-B14F-4D97-AF65-F5344CB8AC3E}">
        <p14:creationId xmlns:p14="http://schemas.microsoft.com/office/powerpoint/2010/main" val="8764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2981282"/>
              </p:ext>
            </p:extLst>
          </p:nvPr>
        </p:nvGraphicFramePr>
        <p:xfrm>
          <a:off x="756370" y="2133650"/>
          <a:ext cx="7610209" cy="1224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Białołęka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(1)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14469" y="3362366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>
                <a:solidFill>
                  <a:schemeClr val="tx2">
                    <a:lumMod val="75000"/>
                  </a:schemeClr>
                </a:solidFill>
              </a:rPr>
              <a:t>OTOCZENIE – WYGLĄD URZĘDU (1)</a:t>
            </a:r>
            <a:endParaRPr lang="en-GB" sz="1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9553781"/>
              </p:ext>
            </p:extLst>
          </p:nvPr>
        </p:nvGraphicFramePr>
        <p:xfrm>
          <a:off x="590653" y="3676396"/>
          <a:ext cx="7557812" cy="27057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60426" y="1721322"/>
            <a:ext cx="4026599" cy="457306"/>
          </a:xfrm>
          <a:prstGeom prst="rect">
            <a:avLst/>
          </a:prstGeom>
          <a:noFill/>
          <a:ln w="0">
            <a:noFill/>
            <a:miter lim="800000"/>
            <a:headEnd/>
            <a:tailEnd type="none" w="lg" len="lg"/>
          </a:ln>
        </p:spPr>
        <p:txBody>
          <a:bodyPr lIns="91449" tIns="45725" rIns="91449" bIns="45725">
            <a:spAutoFit/>
          </a:bodyPr>
          <a:lstStyle/>
          <a:p>
            <a:pPr algn="ctr"/>
            <a:r>
              <a:rPr lang="pl-PL" sz="1200" b="1" dirty="0">
                <a:solidFill>
                  <a:schemeClr val="tx1">
                    <a:lumMod val="50000"/>
                  </a:schemeClr>
                </a:solidFill>
              </a:rPr>
              <a:t>ŚREDNI CZAS OCZEKIWANIA NA OBSŁUGĘ PRZED PI/ WOM/ DELEGATURĄ </a:t>
            </a:r>
            <a:r>
              <a:rPr lang="pl-PL" sz="1200" b="1" dirty="0" err="1">
                <a:solidFill>
                  <a:schemeClr val="tx1">
                    <a:lumMod val="50000"/>
                  </a:schemeClr>
                </a:solidFill>
              </a:rPr>
              <a:t>BAiSO</a:t>
            </a:r>
            <a:endParaRPr lang="pl-PL" sz="12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5012609" y="1721322"/>
            <a:ext cx="3664586" cy="457306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lIns="91449" tIns="45725" rIns="91449" bIns="45725">
            <a:spAutoFit/>
          </a:bodyPr>
          <a:lstStyle/>
          <a:p>
            <a:pPr algn="ctr"/>
            <a:r>
              <a:rPr lang="pl-PL" sz="1200" b="1">
                <a:solidFill>
                  <a:schemeClr val="tx1">
                    <a:lumMod val="50000"/>
                  </a:schemeClr>
                </a:solidFill>
              </a:rPr>
              <a:t>ŚREDNIA LICZBA OSÓB W KOLEJCE DO PI/ WOM/ DELEGATUR</a:t>
            </a:r>
            <a:r>
              <a:rPr lang="pl-PL" sz="1200" b="1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Y</a:t>
            </a:r>
            <a:r>
              <a:rPr lang="pl-PL" sz="1200" b="1">
                <a:solidFill>
                  <a:schemeClr val="tx1">
                    <a:lumMod val="50000"/>
                  </a:schemeClr>
                </a:solidFill>
              </a:rPr>
              <a:t> BAiSO</a:t>
            </a: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418162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614469" y="1468739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>
                <a:solidFill>
                  <a:schemeClr val="tx2">
                    <a:lumMod val="75000"/>
                  </a:schemeClr>
                </a:solidFill>
              </a:rPr>
              <a:t>FUNKCJONOWANIE URZĘDU </a:t>
            </a:r>
            <a:endParaRPr lang="en-GB" sz="12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79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Białołęka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(2)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</a:t>
            </a:r>
            <a:r>
              <a:rPr lang="pl-PL" sz="1200" b="1" u="sng" dirty="0"/>
              <a:t>karty informacyjne</a:t>
            </a:r>
            <a:r>
              <a:rPr lang="pl-PL" sz="1200" b="1" dirty="0"/>
              <a:t>?</a:t>
            </a:r>
            <a:endParaRPr lang="en-GB" sz="1200" b="1" dirty="0"/>
          </a:p>
        </p:txBody>
      </p:sp>
      <p:grpSp>
        <p:nvGrpSpPr>
          <p:cNvPr id="10" name="Grupa 9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10241548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4" name="Prostokąt 13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8604358"/>
              </p:ext>
            </p:extLst>
          </p:nvPr>
        </p:nvGraphicFramePr>
        <p:xfrm>
          <a:off x="614469" y="2422082"/>
          <a:ext cx="7557812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3270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9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Białołęka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(3)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14469" y="4179858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</a:t>
            </a:r>
            <a:r>
              <a:rPr lang="pl-PL" sz="1200" b="1" u="sng" dirty="0"/>
              <a:t>karty informacyjne</a:t>
            </a:r>
            <a:r>
              <a:rPr lang="pl-PL" sz="1200" b="1" dirty="0"/>
              <a:t> na terenie urzędu są w miejscu, w którym łatwo je zauważyć?</a:t>
            </a:r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4958819"/>
              </p:ext>
            </p:extLst>
          </p:nvPr>
        </p:nvGraphicFramePr>
        <p:xfrm>
          <a:off x="614469" y="2142330"/>
          <a:ext cx="7705475" cy="2151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7211228"/>
              </p:ext>
            </p:extLst>
          </p:nvPr>
        </p:nvGraphicFramePr>
        <p:xfrm>
          <a:off x="614469" y="4652595"/>
          <a:ext cx="7705475" cy="2151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614469" y="1756771"/>
            <a:ext cx="7990773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</a:t>
            </a:r>
            <a:r>
              <a:rPr lang="pl-PL" sz="1200" b="1" u="sng" dirty="0"/>
              <a:t>karty informacyjne</a:t>
            </a:r>
            <a:r>
              <a:rPr lang="pl-PL" sz="1200" b="1" dirty="0"/>
              <a:t>, które są na terenie urzędu są </a:t>
            </a:r>
            <a:r>
              <a:rPr lang="pl-PL" sz="1200" b="1" dirty="0" smtClean="0"/>
              <a:t>uporządkowane?</a:t>
            </a:r>
            <a:endParaRPr lang="pl-PL" sz="1200" b="1" dirty="0"/>
          </a:p>
        </p:txBody>
      </p:sp>
    </p:spTree>
    <p:extLst>
      <p:ext uri="{BB962C8B-B14F-4D97-AF65-F5344CB8AC3E}">
        <p14:creationId xmlns:p14="http://schemas.microsoft.com/office/powerpoint/2010/main" val="32130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C">
  <a:themeElements>
    <a:clrScheme name="ARC">
      <a:dk1>
        <a:srgbClr val="808285"/>
      </a:dk1>
      <a:lt1>
        <a:srgbClr val="FFFFFF"/>
      </a:lt1>
      <a:dk2>
        <a:srgbClr val="F89728"/>
      </a:dk2>
      <a:lt2>
        <a:srgbClr val="FFFFFF"/>
      </a:lt2>
      <a:accent1>
        <a:srgbClr val="0070C0"/>
      </a:accent1>
      <a:accent2>
        <a:srgbClr val="F89728"/>
      </a:accent2>
      <a:accent3>
        <a:srgbClr val="808285"/>
      </a:accent3>
      <a:accent4>
        <a:srgbClr val="E34A21"/>
      </a:accent4>
      <a:accent5>
        <a:srgbClr val="477237"/>
      </a:accent5>
      <a:accent6>
        <a:srgbClr val="827364"/>
      </a:accent6>
      <a:hlink>
        <a:srgbClr val="00229F"/>
      </a:hlink>
      <a:folHlink>
        <a:srgbClr val="00229F"/>
      </a:folHlink>
    </a:clrScheme>
    <a:fontScheme name="ARC">
      <a:majorFont>
        <a:latin typeface="Arial Bold"/>
        <a:ea typeface=""/>
        <a:cs typeface=""/>
      </a:majorFont>
      <a:minorFont>
        <a:latin typeface="Arial Light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ARC.potx" id="{B6432285-ECAB-4A57-AEC2-5431D4683B3D}" vid="{B8EFF4A2-3A65-4C9A-AAAC-73979D6A8750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ARC</Template>
  <TotalTime>1567</TotalTime>
  <Words>2010</Words>
  <Application>Microsoft Office PowerPoint</Application>
  <PresentationFormat>Niestandardowy</PresentationFormat>
  <Paragraphs>345</Paragraphs>
  <Slides>31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31</vt:i4>
      </vt:variant>
    </vt:vector>
  </HeadingPairs>
  <TitlesOfParts>
    <vt:vector size="32" baseType="lpstr">
      <vt:lpstr>ARC</vt:lpstr>
      <vt:lpstr>TAJEMNICZY KLIENT URZĄD DZIELNICY Białołęka</vt:lpstr>
      <vt:lpstr>Spis treści</vt:lpstr>
      <vt:lpstr>Informacje o metodzie</vt:lpstr>
      <vt:lpstr>Wyniki badania</vt:lpstr>
      <vt:lpstr>Kryteria oceny</vt:lpstr>
      <vt:lpstr>Wyniki badania</vt:lpstr>
      <vt:lpstr>Urząd Dzielnicy Białołęka Otoczenie: Wygląd Urzędu (1)</vt:lpstr>
      <vt:lpstr>Urząd Dzielnicy Białołęka Otoczenie: Wygląd Urzędu (2)</vt:lpstr>
      <vt:lpstr>Urząd Dzielnicy Białołęka Otoczenie: Wygląd Urzędu (3)</vt:lpstr>
      <vt:lpstr>Urząd Dzielnicy Białołęka Otoczenie: Wygląd Urzędu (4)</vt:lpstr>
      <vt:lpstr>Urząd Dzielnicy Białołęka Otoczenie: Wygląd Urzędu (5)</vt:lpstr>
      <vt:lpstr>Urząd Dzielnicy Białołęka Otoczenie: Wygląd Urzędu (6)</vt:lpstr>
      <vt:lpstr>Urząd Dzielnicy Białołęka Otoczenie: Wygląd Urzędu (7)</vt:lpstr>
      <vt:lpstr>Wyniki badania</vt:lpstr>
      <vt:lpstr>Urząd Dzielnicy Białołęka Wygląd zewnętrzny urzędnika i jego stanowisko pracy</vt:lpstr>
      <vt:lpstr>Wyniki badania</vt:lpstr>
      <vt:lpstr>Urząd Dzielnicy Białołęka Zachowanie urzędnika wobec interesanta (1)</vt:lpstr>
      <vt:lpstr>Urząd Dzielnicy Białołęka Zachowanie urzędnika wobec interesanta (2)</vt:lpstr>
      <vt:lpstr>Wyniki badania</vt:lpstr>
      <vt:lpstr>Urząd Dzielnicy Białołęka Urzędnik: Obsługa przedstawionej sprawy (1)</vt:lpstr>
      <vt:lpstr>Urząd Dzielnicy Białołęka Urzędnik: Obsługa przedstawionej sprawy (2)</vt:lpstr>
      <vt:lpstr>Urząd Dzielnicy Białołęka Urzędnik: Obsługa przedstawionej sprawy (3)</vt:lpstr>
      <vt:lpstr>Wyniki badania</vt:lpstr>
      <vt:lpstr>Urząd Dzielnicy Białołęka Urzędnik: Sposób załatwienia przedstawionej sprawy (1)</vt:lpstr>
      <vt:lpstr>Urząd Dzielnicy Białołęka Urzędnik: Sposób załatwienia przedstawionej sprawy 2014, 2013 (2)</vt:lpstr>
      <vt:lpstr>Urząd Dzielnicy Białołęka Urzędnik: Sposób załatwienia przedstawionej sprawy 2015 (2)</vt:lpstr>
      <vt:lpstr>Urząd Dzielnicy Białołęka Urzędnik: Sposób załatwienia przedstawionej sprawy (3)</vt:lpstr>
      <vt:lpstr>Urząd Dzielnicy Białołęka Urzędnik: Sposób załatwiania przedstawionej sprawy (4)</vt:lpstr>
      <vt:lpstr>Urząd Dzielnicy Białołęka Urzędnik: Sposób załatwienia przedstawionej sprawy (5)</vt:lpstr>
      <vt:lpstr>Urząd Dzielnicy Białołęka Urzędnik: Sposób załatwienia przedstawionej sprawy (6)</vt:lpstr>
      <vt:lpstr>Prezentacja programu PowerPoint</vt:lpstr>
    </vt:vector>
  </TitlesOfParts>
  <Company>Centrum Edukacji Nowoczesnej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ARC</dc:creator>
  <cp:keywords>ARC;Rynek;Opinia</cp:keywords>
  <cp:lastModifiedBy>Stempniak Dorota</cp:lastModifiedBy>
  <cp:revision>188</cp:revision>
  <dcterms:created xsi:type="dcterms:W3CDTF">2013-09-17T08:07:59Z</dcterms:created>
  <dcterms:modified xsi:type="dcterms:W3CDTF">2016-01-27T14:16:32Z</dcterms:modified>
</cp:coreProperties>
</file>