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charts/chart36.xml" ContentType="application/vnd.openxmlformats-officedocument.drawingml.chart+xml"/>
  <Override PartName="/ppt/theme/themeOverride3.xml" ContentType="application/vnd.openxmlformats-officedocument.themeOverride+xml"/>
  <Override PartName="/ppt/charts/chart37.xml" ContentType="application/vnd.openxmlformats-officedocument.drawingml.chart+xml"/>
  <Override PartName="/ppt/theme/themeOverride4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handoutMasterIdLst>
    <p:handoutMasterId r:id="rId34"/>
  </p:handoutMasterIdLst>
  <p:sldIdLst>
    <p:sldId id="288" r:id="rId2"/>
    <p:sldId id="319" r:id="rId3"/>
    <p:sldId id="321" r:id="rId4"/>
    <p:sldId id="290" r:id="rId5"/>
    <p:sldId id="322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25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23" r:id="rId27"/>
    <p:sldId id="309" r:id="rId28"/>
    <p:sldId id="311" r:id="rId29"/>
    <p:sldId id="314" r:id="rId30"/>
    <p:sldId id="315" r:id="rId31"/>
    <p:sldId id="318" r:id="rId32"/>
  </p:sldIdLst>
  <p:sldSz cx="9145588" cy="6859588"/>
  <p:notesSz cx="6669088" cy="9926638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8000"/>
    <a:srgbClr val="808285"/>
    <a:srgbClr val="D1D3D4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9878" autoAdjust="0"/>
  </p:normalViewPr>
  <p:slideViewPr>
    <p:cSldViewPr showGuides="1">
      <p:cViewPr varScale="1">
        <p:scale>
          <a:sx n="100" d="100"/>
          <a:sy n="100" d="100"/>
        </p:scale>
        <p:origin x="-990" y="-90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4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511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10</c:v>
                </c:pt>
                <c:pt idx="2" formatCode="###0.0">
                  <c:v>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####.00">
                  <c:v>6.8</c:v>
                </c:pt>
                <c:pt idx="2" formatCode="####.00">
                  <c:v>2.4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4.6499999999999995</c:v>
                </c:pt>
                <c:pt idx="2" formatCode="0.0">
                  <c:v>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3200000"/>
        <c:axId val="53201536"/>
      </c:barChart>
      <c:catAx>
        <c:axId val="532000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3201536"/>
        <c:crosses val="autoZero"/>
        <c:auto val="1"/>
        <c:lblAlgn val="ctr"/>
        <c:lblOffset val="100"/>
        <c:noMultiLvlLbl val="0"/>
      </c:catAx>
      <c:valAx>
        <c:axId val="53201536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53200000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13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7"/>
          <c:y val="4.0322580645161445E-3"/>
          <c:w val="0.84615384615384781"/>
          <c:h val="0.842741935483875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0.95000000000000007</c:v>
                </c:pt>
                <c:pt idx="2">
                  <c:v>0.95000000000000007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2157952"/>
        <c:axId val="62159488"/>
      </c:barChart>
      <c:catAx>
        <c:axId val="62157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2159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1594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15795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2171392"/>
        <c:axId val="62185472"/>
      </c:barChart>
      <c:catAx>
        <c:axId val="62171392"/>
        <c:scaling>
          <c:orientation val="maxMin"/>
        </c:scaling>
        <c:delete val="1"/>
        <c:axPos val="b"/>
        <c:majorTickMark val="out"/>
        <c:minorTickMark val="none"/>
        <c:tickLblPos val="none"/>
        <c:crossAx val="62185472"/>
        <c:crosses val="autoZero"/>
        <c:auto val="1"/>
        <c:lblAlgn val="ctr"/>
        <c:lblOffset val="100"/>
        <c:noMultiLvlLbl val="0"/>
      </c:catAx>
      <c:valAx>
        <c:axId val="6218547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621713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kieszonkach, na stojakach</c:v>
                </c:pt>
                <c:pt idx="4">
                  <c:v>Na stolikach</c:v>
                </c:pt>
                <c:pt idx="5">
                  <c:v>Nie ma, brak wzorów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0.85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kieszonkach, na stojakach</c:v>
                </c:pt>
                <c:pt idx="4">
                  <c:v>Na stolikach</c:v>
                </c:pt>
                <c:pt idx="5">
                  <c:v>Nie ma, brak wzorów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</c:v>
                </c:pt>
                <c:pt idx="1">
                  <c:v>0.05</c:v>
                </c:pt>
                <c:pt idx="2">
                  <c:v>0.2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kieszonkach, na stojakach</c:v>
                </c:pt>
                <c:pt idx="4">
                  <c:v>Na stolikach</c:v>
                </c:pt>
                <c:pt idx="5">
                  <c:v>Nie ma, brak wzorów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0.95</c:v>
                </c:pt>
                <c:pt idx="1">
                  <c:v>0</c:v>
                </c:pt>
                <c:pt idx="2">
                  <c:v>0.2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2250368"/>
        <c:axId val="62252160"/>
      </c:barChart>
      <c:catAx>
        <c:axId val="62250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2252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2521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2503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Sheet1!$A$4:$A$29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Sheet1!$B$2:$B$29</c:f>
              <c:numCache>
                <c:formatCode>0%</c:formatCode>
                <c:ptCount val="19"/>
                <c:pt idx="0">
                  <c:v>0.8</c:v>
                </c:pt>
                <c:pt idx="1">
                  <c:v>0.85000000000000053</c:v>
                </c:pt>
                <c:pt idx="2">
                  <c:v>0.60000000000000053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0.95000000000000051</c:v>
                </c:pt>
                <c:pt idx="13">
                  <c:v>0.95000000000000051</c:v>
                </c:pt>
                <c:pt idx="14">
                  <c:v>1</c:v>
                </c:pt>
                <c:pt idx="16">
                  <c:v>0.15000000000000013</c:v>
                </c:pt>
                <c:pt idx="17">
                  <c:v>0.05</c:v>
                </c:pt>
                <c:pt idx="18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2149496136224E-2"/>
                  <c:y val="-1.36111111111111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Sheet1!$A$4:$A$29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Sheet1!$C$2:$C$29</c:f>
              <c:numCache>
                <c:formatCode>0%</c:formatCode>
                <c:ptCount val="19"/>
                <c:pt idx="0">
                  <c:v>0.2</c:v>
                </c:pt>
                <c:pt idx="1">
                  <c:v>0.15000000000000013</c:v>
                </c:pt>
                <c:pt idx="2">
                  <c:v>0.4</c:v>
                </c:pt>
                <c:pt idx="12">
                  <c:v>0.05</c:v>
                </c:pt>
                <c:pt idx="13">
                  <c:v>0.05</c:v>
                </c:pt>
                <c:pt idx="16">
                  <c:v>0.85000000000000053</c:v>
                </c:pt>
                <c:pt idx="17">
                  <c:v>0.95000000000000051</c:v>
                </c:pt>
                <c:pt idx="18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Sheet1!$A$4:$A$29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Sheet1!$D$2:$D$29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2510976"/>
        <c:axId val="62512512"/>
      </c:barChart>
      <c:catAx>
        <c:axId val="625109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2512512"/>
        <c:crosses val="autoZero"/>
        <c:auto val="1"/>
        <c:lblAlgn val="ctr"/>
        <c:lblOffset val="100"/>
        <c:noMultiLvlLbl val="0"/>
      </c:catAx>
      <c:valAx>
        <c:axId val="625125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51097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669172932330809E-2"/>
          <c:y val="0.93624772313296856"/>
          <c:w val="0.86278195488721798"/>
          <c:h val="6.557377049180331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45675523349437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Sheet1!$A$4:$A$29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1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0"/>
                <c:pt idx="0">
                  <c:v>1</c:v>
                </c:pt>
                <c:pt idx="1">
                  <c:v>0.8</c:v>
                </c:pt>
                <c:pt idx="2">
                  <c:v>0.9</c:v>
                </c:pt>
                <c:pt idx="4">
                  <c:v>1</c:v>
                </c:pt>
                <c:pt idx="5">
                  <c:v>0.95</c:v>
                </c:pt>
                <c:pt idx="6">
                  <c:v>0.95</c:v>
                </c:pt>
                <c:pt idx="8">
                  <c:v>4.7619047619047616E-2</c:v>
                </c:pt>
                <c:pt idx="9">
                  <c:v>0.05</c:v>
                </c:pt>
                <c:pt idx="12">
                  <c:v>0.80952380952380953</c:v>
                </c:pt>
                <c:pt idx="13">
                  <c:v>0.95</c:v>
                </c:pt>
                <c:pt idx="14">
                  <c:v>0.95</c:v>
                </c:pt>
                <c:pt idx="16">
                  <c:v>0.7142857142857143</c:v>
                </c:pt>
                <c:pt idx="17">
                  <c:v>0.7</c:v>
                </c:pt>
                <c:pt idx="18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Sheet1!$A$4:$A$29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1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0"/>
                <c:pt idx="1">
                  <c:v>0.15</c:v>
                </c:pt>
                <c:pt idx="2">
                  <c:v>0.05</c:v>
                </c:pt>
                <c:pt idx="5">
                  <c:v>0.05</c:v>
                </c:pt>
                <c:pt idx="8">
                  <c:v>0.90476190476190477</c:v>
                </c:pt>
                <c:pt idx="9">
                  <c:v>0.95</c:v>
                </c:pt>
                <c:pt idx="10">
                  <c:v>0.95</c:v>
                </c:pt>
                <c:pt idx="12">
                  <c:v>9.5238095238095233E-2</c:v>
                </c:pt>
                <c:pt idx="16">
                  <c:v>9.5238095238095233E-2</c:v>
                </c:pt>
                <c:pt idx="17">
                  <c:v>0.2</c:v>
                </c:pt>
                <c:pt idx="1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Sheet1!$A$4:$A$29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1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Sheet1!$D$2:$D$31</c:f>
              <c:numCache>
                <c:formatCode>0%</c:formatCode>
                <c:ptCount val="20"/>
                <c:pt idx="1">
                  <c:v>0.05</c:v>
                </c:pt>
                <c:pt idx="2">
                  <c:v>0.05</c:v>
                </c:pt>
                <c:pt idx="6">
                  <c:v>0.05</c:v>
                </c:pt>
                <c:pt idx="8">
                  <c:v>4.7619047619047616E-2</c:v>
                </c:pt>
                <c:pt idx="10">
                  <c:v>0.05</c:v>
                </c:pt>
                <c:pt idx="12">
                  <c:v>9.5238095238095233E-2</c:v>
                </c:pt>
                <c:pt idx="13">
                  <c:v>0.05</c:v>
                </c:pt>
                <c:pt idx="14">
                  <c:v>0.05</c:v>
                </c:pt>
                <c:pt idx="16">
                  <c:v>0.19047619047619047</c:v>
                </c:pt>
                <c:pt idx="17">
                  <c:v>0.1</c:v>
                </c:pt>
                <c:pt idx="18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2728832"/>
        <c:axId val="62730624"/>
      </c:barChart>
      <c:catAx>
        <c:axId val="627288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2730624"/>
        <c:crosses val="autoZero"/>
        <c:auto val="1"/>
        <c:lblAlgn val="ctr"/>
        <c:lblOffset val="100"/>
        <c:noMultiLvlLbl val="0"/>
      </c:catAx>
      <c:valAx>
        <c:axId val="62730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72883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127"/>
          <c:w val="0.84773526228702556"/>
          <c:h val="3.7453703703703753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(N=15)</c:v>
                </c:pt>
                <c:pt idx="1">
                  <c:v>2014 (N=20)</c:v>
                </c:pt>
                <c:pt idx="2">
                  <c:v>2013 (N=16)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0.87000000000000022</c:v>
                </c:pt>
                <c:pt idx="1">
                  <c:v>0.58000000000000007</c:v>
                </c:pt>
                <c:pt idx="2">
                  <c:v>0.8125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3625749872584065E-2"/>
                  <c:y val="-0.369475623598564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(N=15)</c:v>
                </c:pt>
                <c:pt idx="1">
                  <c:v>2014 (N=20)</c:v>
                </c:pt>
                <c:pt idx="2">
                  <c:v>2013 (N=16)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0.21000000000000005</c:v>
                </c:pt>
                <c:pt idx="2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(N=15)</c:v>
                </c:pt>
                <c:pt idx="1">
                  <c:v>2014 (N=20)</c:v>
                </c:pt>
                <c:pt idx="2">
                  <c:v>2013 (N=16)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0.21000000000000005</c:v>
                </c:pt>
                <c:pt idx="2">
                  <c:v>6.25E-2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2763392"/>
        <c:axId val="62764928"/>
      </c:barChart>
      <c:catAx>
        <c:axId val="627633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62764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7649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763392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596E-3"/>
          <c:y val="0.58181818181818157"/>
          <c:w val="0.97693574958813956"/>
          <c:h val="0.29090909090909134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4344064"/>
        <c:axId val="64345600"/>
      </c:barChart>
      <c:catAx>
        <c:axId val="6434406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64345600"/>
        <c:crosses val="autoZero"/>
        <c:auto val="1"/>
        <c:lblAlgn val="ctr"/>
        <c:lblOffset val="100"/>
        <c:noMultiLvlLbl val="0"/>
      </c:catAx>
      <c:valAx>
        <c:axId val="6434560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643440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62143356481481482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938425925925926E-3"/>
                  <c:y val="3.2372579001019369E-3"/>
                </c:manualLayout>
              </c:layout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0.90476190476190466</c:v>
                </c:pt>
                <c:pt idx="1">
                  <c:v>4.7619047619047623E-2</c:v>
                </c:pt>
                <c:pt idx="2">
                  <c:v>4.7619047619047623E-2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>
                <c:manualLayout>
                  <c:x val="-5.8796296296297372E-3"/>
                  <c:y val="1.0193679918450562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</c:v>
                </c:pt>
                <c:pt idx="1">
                  <c:v>0.05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>
                <c:manualLayout>
                  <c:x val="1.1700462962962855E-2"/>
                  <c:y val="-6.4729867482161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0.85000000000000009</c:v>
                </c:pt>
                <c:pt idx="1">
                  <c:v>0.05</c:v>
                </c:pt>
                <c:pt idx="2">
                  <c:v>0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4837120"/>
        <c:axId val="64838656"/>
      </c:barChart>
      <c:catAx>
        <c:axId val="64837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4838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838656"/>
        <c:scaling>
          <c:orientation val="minMax"/>
          <c:max val="1.05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48371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81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0.85000000000000009</c:v>
                </c:pt>
                <c:pt idx="2">
                  <c:v>0.75000000000000011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</c:v>
                </c:pt>
                <c:pt idx="1">
                  <c:v>0.15000000000000002</c:v>
                </c:pt>
                <c:pt idx="2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4903424"/>
        <c:axId val="64913408"/>
      </c:barChart>
      <c:catAx>
        <c:axId val="64903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4913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134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64903424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398E-3"/>
          <c:y val="0.74515793588949153"/>
          <c:w val="0.84452303292310382"/>
          <c:h val="0.2353105128361971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81"/>
          <c:h val="0.657254216804881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5187840"/>
        <c:axId val="65189376"/>
      </c:barChart>
      <c:catAx>
        <c:axId val="65187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5189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1893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65187840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501"/>
          <c:w val="1"/>
          <c:h val="0.271878293785866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3876992"/>
        <c:axId val="53882880"/>
      </c:barChart>
      <c:catAx>
        <c:axId val="53876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3882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8828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38769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45675523349437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Sheet1!$A$4:$A$37</c:f>
              <c:strCache>
                <c:ptCount val="21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8">
                  <c:v>Czy podczas rozmowy z Tobą urzędnik zajmował się prywatnymi sprawami? </c:v>
                </c:pt>
                <c:pt idx="11">
                  <c:v>Czy podczas rozmowy z Tobą urzędnik jadł posiłek / pił herbatę, kawę lub inny napój? </c:v>
                </c:pt>
                <c:pt idx="16">
                  <c:v>Czy urzędnik okazywał zniecierpliwienie?</c:v>
                </c:pt>
                <c:pt idx="20">
                  <c:v>Czy urzędnik uprzejmie Cię pożegnał?</c:v>
                </c:pt>
              </c:strCache>
            </c:strRef>
          </c:cat>
          <c:val>
            <c:numRef>
              <c:f>Sheet1!$B$2:$B$37</c:f>
              <c:numCache>
                <c:formatCode>0%</c:formatCode>
                <c:ptCount val="24"/>
                <c:pt idx="0">
                  <c:v>1</c:v>
                </c:pt>
                <c:pt idx="1">
                  <c:v>0.85000000000000053</c:v>
                </c:pt>
                <c:pt idx="2">
                  <c:v>0.8</c:v>
                </c:pt>
                <c:pt idx="4">
                  <c:v>1</c:v>
                </c:pt>
                <c:pt idx="5">
                  <c:v>1</c:v>
                </c:pt>
                <c:pt idx="6">
                  <c:v>0.95000000000000051</c:v>
                </c:pt>
                <c:pt idx="8">
                  <c:v>4.7619047619047623E-2</c:v>
                </c:pt>
                <c:pt idx="9">
                  <c:v>0.1</c:v>
                </c:pt>
                <c:pt idx="10">
                  <c:v>0.05</c:v>
                </c:pt>
                <c:pt idx="12">
                  <c:v>4.7619047619047623E-2</c:v>
                </c:pt>
                <c:pt idx="13">
                  <c:v>0.05</c:v>
                </c:pt>
                <c:pt idx="16">
                  <c:v>9.5238095238095247E-2</c:v>
                </c:pt>
                <c:pt idx="17">
                  <c:v>0.05</c:v>
                </c:pt>
                <c:pt idx="18">
                  <c:v>0.1</c:v>
                </c:pt>
                <c:pt idx="20">
                  <c:v>0.95238095238095222</c:v>
                </c:pt>
                <c:pt idx="21">
                  <c:v>0.9</c:v>
                </c:pt>
                <c:pt idx="22">
                  <c:v>0.95000000000000051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7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Sheet1!$A$4:$A$37</c:f>
              <c:strCache>
                <c:ptCount val="21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8">
                  <c:v>Czy podczas rozmowy z Tobą urzędnik zajmował się prywatnymi sprawami? </c:v>
                </c:pt>
                <c:pt idx="11">
                  <c:v>Czy podczas rozmowy z Tobą urzędnik jadł posiłek / pił herbatę, kawę lub inny napój? </c:v>
                </c:pt>
                <c:pt idx="16">
                  <c:v>Czy urzędnik okazywał zniecierpliwienie?</c:v>
                </c:pt>
                <c:pt idx="20">
                  <c:v>Czy urzędnik uprzejmie Cię pożegnał?</c:v>
                </c:pt>
              </c:strCache>
            </c:strRef>
          </c:cat>
          <c:val>
            <c:numRef>
              <c:f>Sheet1!$C$2:$C$37</c:f>
              <c:numCache>
                <c:formatCode>0%</c:formatCode>
                <c:ptCount val="24"/>
                <c:pt idx="1">
                  <c:v>0.15000000000000013</c:v>
                </c:pt>
                <c:pt idx="2">
                  <c:v>0.2</c:v>
                </c:pt>
                <c:pt idx="6">
                  <c:v>0.05</c:v>
                </c:pt>
                <c:pt idx="8">
                  <c:v>0.95238095238095222</c:v>
                </c:pt>
                <c:pt idx="9">
                  <c:v>0.9</c:v>
                </c:pt>
                <c:pt idx="10">
                  <c:v>0.95000000000000051</c:v>
                </c:pt>
                <c:pt idx="12">
                  <c:v>0.95238095238095222</c:v>
                </c:pt>
                <c:pt idx="13">
                  <c:v>0.95000000000000051</c:v>
                </c:pt>
                <c:pt idx="14">
                  <c:v>1</c:v>
                </c:pt>
                <c:pt idx="16">
                  <c:v>0.90476190476190421</c:v>
                </c:pt>
                <c:pt idx="17">
                  <c:v>0.95000000000000051</c:v>
                </c:pt>
                <c:pt idx="18">
                  <c:v>0.9</c:v>
                </c:pt>
                <c:pt idx="20">
                  <c:v>4.7619047619047623E-2</c:v>
                </c:pt>
                <c:pt idx="21">
                  <c:v>0.1</c:v>
                </c:pt>
                <c:pt idx="2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Sheet1!$A$4:$A$37</c:f>
              <c:strCache>
                <c:ptCount val="21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8">
                  <c:v>Czy podczas rozmowy z Tobą urzędnik zajmował się prywatnymi sprawami? </c:v>
                </c:pt>
                <c:pt idx="11">
                  <c:v>Czy podczas rozmowy z Tobą urzędnik jadł posiłek / pił herbatę, kawę lub inny napój? </c:v>
                </c:pt>
                <c:pt idx="16">
                  <c:v>Czy urzędnik okazywał zniecierpliwienie?</c:v>
                </c:pt>
                <c:pt idx="20">
                  <c:v>Czy urzędnik uprzejmie Cię pożegnał?</c:v>
                </c:pt>
              </c:strCache>
            </c:strRef>
          </c:cat>
          <c:val>
            <c:numRef>
              <c:f>Sheet1!$D$2:$D$37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5648512"/>
        <c:axId val="65650048"/>
      </c:barChart>
      <c:catAx>
        <c:axId val="656485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5650048"/>
        <c:crosses val="autoZero"/>
        <c:auto val="1"/>
        <c:lblAlgn val="ctr"/>
        <c:lblOffset val="100"/>
        <c:noMultiLvlLbl val="0"/>
      </c:catAx>
      <c:valAx>
        <c:axId val="656500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564851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669172932330809E-2"/>
          <c:y val="0.96254629629629651"/>
          <c:w val="0.84773526228702556"/>
          <c:h val="3.7453703703703753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04654823428080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Sheet1!$A$4:$A$17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. 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2"/>
                <c:pt idx="0">
                  <c:v>0.76190476190476186</c:v>
                </c:pt>
                <c:pt idx="1">
                  <c:v>0.75000000000000056</c:v>
                </c:pt>
                <c:pt idx="2">
                  <c:v>0.75000000000000056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1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Sheet1!$A$4:$A$17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. 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2"/>
                <c:pt idx="0">
                  <c:v>0.23809523809523836</c:v>
                </c:pt>
                <c:pt idx="1">
                  <c:v>0.25</c:v>
                </c:pt>
                <c:pt idx="2">
                  <c:v>0.25</c:v>
                </c:pt>
                <c:pt idx="8">
                  <c:v>1</c:v>
                </c:pt>
                <c:pt idx="9">
                  <c:v>1</c:v>
                </c:pt>
                <c:pt idx="10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5729664"/>
        <c:axId val="65731200"/>
      </c:barChart>
      <c:catAx>
        <c:axId val="657296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5731200"/>
        <c:crosses val="autoZero"/>
        <c:auto val="1"/>
        <c:lblAlgn val="ctr"/>
        <c:lblOffset val="100"/>
        <c:noMultiLvlLbl val="0"/>
      </c:catAx>
      <c:valAx>
        <c:axId val="657312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572966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74514967"/>
          <c:w val="0.82884485568310262"/>
          <c:h val="7.5571490254849813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6003328"/>
        <c:axId val="66004864"/>
      </c:barChart>
      <c:catAx>
        <c:axId val="6600332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66004864"/>
        <c:crosses val="autoZero"/>
        <c:auto val="1"/>
        <c:lblAlgn val="ctr"/>
        <c:lblOffset val="100"/>
        <c:noMultiLvlLbl val="0"/>
      </c:catAx>
      <c:valAx>
        <c:axId val="6600486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660033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0.38</c:v>
                </c:pt>
                <c:pt idx="1">
                  <c:v>0.43</c:v>
                </c:pt>
                <c:pt idx="2">
                  <c:v>0.33</c:v>
                </c:pt>
                <c:pt idx="3">
                  <c:v>0</c:v>
                </c:pt>
                <c:pt idx="4">
                  <c:v>0.2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0.65</c:v>
                </c:pt>
                <c:pt idx="1">
                  <c:v>0.15</c:v>
                </c:pt>
                <c:pt idx="2">
                  <c:v>0.05</c:v>
                </c:pt>
                <c:pt idx="3">
                  <c:v>0</c:v>
                </c:pt>
                <c:pt idx="4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0.7</c:v>
                </c:pt>
                <c:pt idx="1">
                  <c:v>0.25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6041728"/>
        <c:axId val="66043264"/>
      </c:barChart>
      <c:catAx>
        <c:axId val="66041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6043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0432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60417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325E-2"/>
          <c:y val="5.9422750424448487E-2"/>
          <c:w val="0.586921156790566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(N=8***)</c:v>
                </c:pt>
                <c:pt idx="1">
                  <c:v>2014 (N=16)</c:v>
                </c:pt>
                <c:pt idx="2">
                  <c:v>2013 (N=19)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(N=8***)</c:v>
                </c:pt>
                <c:pt idx="1">
                  <c:v>2014 (N=16)</c:v>
                </c:pt>
                <c:pt idx="2">
                  <c:v>2013 (N=19)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0.375</c:v>
                </c:pt>
                <c:pt idx="1">
                  <c:v>0.55000000000000004</c:v>
                </c:pt>
                <c:pt idx="2">
                  <c:v>0.7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11E-2"/>
                  <c:y val="-1.713439183892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3947E-3"/>
                  <c:y val="-2.06998480615144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(N=8***)</c:v>
                </c:pt>
                <c:pt idx="1">
                  <c:v>2014 (N=16)</c:v>
                </c:pt>
                <c:pt idx="2">
                  <c:v>2013 (N=19)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0.625</c:v>
                </c:pt>
                <c:pt idx="1">
                  <c:v>0.45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6124416"/>
        <c:axId val="66265472"/>
      </c:barChart>
      <c:catAx>
        <c:axId val="6612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6265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2654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66124416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6291584"/>
        <c:axId val="66293120"/>
      </c:barChart>
      <c:catAx>
        <c:axId val="66291584"/>
        <c:scaling>
          <c:orientation val="maxMin"/>
        </c:scaling>
        <c:delete val="1"/>
        <c:axPos val="b"/>
        <c:majorTickMark val="out"/>
        <c:minorTickMark val="none"/>
        <c:tickLblPos val="none"/>
        <c:crossAx val="66293120"/>
        <c:crosses val="autoZero"/>
        <c:auto val="1"/>
        <c:lblAlgn val="ctr"/>
        <c:lblOffset val="100"/>
        <c:noMultiLvlLbl val="0"/>
      </c:catAx>
      <c:valAx>
        <c:axId val="6629312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662915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Nie wiem/ 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0.86</c:v>
                </c:pt>
                <c:pt idx="1">
                  <c:v>0.14000000000000001</c:v>
                </c:pt>
                <c:pt idx="2">
                  <c:v>0.05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Nie wiem/ 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</c:v>
                </c:pt>
                <c:pt idx="1">
                  <c:v>0.05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Nie wiem/ 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0.05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82033664"/>
        <c:axId val="94577408"/>
      </c:barChart>
      <c:catAx>
        <c:axId val="82033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4577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5774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820336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0.43</c:v>
                </c:pt>
                <c:pt idx="2">
                  <c:v>0.38</c:v>
                </c:pt>
                <c:pt idx="3">
                  <c:v>0.38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0.15</c:v>
                </c:pt>
                <c:pt idx="3">
                  <c:v>0.65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>
                <c:manualLayout>
                  <c:x val="-2.9400462962963026E-3"/>
                  <c:y val="7.645259938837932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0.15</c:v>
                </c:pt>
                <c:pt idx="1">
                  <c:v>0.1</c:v>
                </c:pt>
                <c:pt idx="2">
                  <c:v>0</c:v>
                </c:pt>
                <c:pt idx="3">
                  <c:v>0.75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4601216"/>
        <c:axId val="94602752"/>
      </c:barChart>
      <c:catAx>
        <c:axId val="94601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460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6027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46012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1226880"/>
        <c:axId val="111228416"/>
      </c:barChart>
      <c:catAx>
        <c:axId val="111226880"/>
        <c:scaling>
          <c:orientation val="maxMin"/>
        </c:scaling>
        <c:delete val="1"/>
        <c:axPos val="b"/>
        <c:majorTickMark val="out"/>
        <c:minorTickMark val="none"/>
        <c:tickLblPos val="none"/>
        <c:crossAx val="111228416"/>
        <c:crosses val="autoZero"/>
        <c:auto val="1"/>
        <c:lblAlgn val="ctr"/>
        <c:lblOffset val="100"/>
        <c:noMultiLvlLbl val="0"/>
      </c:catAx>
      <c:valAx>
        <c:axId val="11122841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112268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0.86</c:v>
                </c:pt>
                <c:pt idx="1">
                  <c:v>0.86</c:v>
                </c:pt>
                <c:pt idx="2">
                  <c:v>0.81</c:v>
                </c:pt>
                <c:pt idx="3">
                  <c:v>0.76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0.6</c:v>
                </c:pt>
                <c:pt idx="2">
                  <c:v>0.8</c:v>
                </c:pt>
                <c:pt idx="3">
                  <c:v>0.75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0.4</c:v>
                </c:pt>
                <c:pt idx="2">
                  <c:v>0.65</c:v>
                </c:pt>
                <c:pt idx="3">
                  <c:v>0.5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1400064"/>
        <c:axId val="111401600"/>
      </c:barChart>
      <c:catAx>
        <c:axId val="111400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40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4016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14000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0621184"/>
        <c:axId val="60622720"/>
      </c:barChart>
      <c:catAx>
        <c:axId val="60621184"/>
        <c:scaling>
          <c:orientation val="maxMin"/>
        </c:scaling>
        <c:delete val="1"/>
        <c:axPos val="b"/>
        <c:majorTickMark val="out"/>
        <c:minorTickMark val="none"/>
        <c:tickLblPos val="none"/>
        <c:crossAx val="60622720"/>
        <c:crosses val="autoZero"/>
        <c:auto val="1"/>
        <c:lblAlgn val="ctr"/>
        <c:lblOffset val="100"/>
        <c:noMultiLvlLbl val="0"/>
      </c:catAx>
      <c:valAx>
        <c:axId val="6062272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606211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1765376"/>
        <c:axId val="111766912"/>
      </c:barChart>
      <c:catAx>
        <c:axId val="11176537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11766912"/>
        <c:crosses val="autoZero"/>
        <c:auto val="1"/>
        <c:lblAlgn val="ctr"/>
        <c:lblOffset val="100"/>
        <c:noMultiLvlLbl val="0"/>
      </c:catAx>
      <c:valAx>
        <c:axId val="11176691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17653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0.1</c:v>
                </c:pt>
                <c:pt idx="2">
                  <c:v>0.05</c:v>
                </c:pt>
                <c:pt idx="3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0.45</c:v>
                </c:pt>
                <c:pt idx="1">
                  <c:v>0.05</c:v>
                </c:pt>
                <c:pt idx="2">
                  <c:v>0.05</c:v>
                </c:pt>
                <c:pt idx="3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1811200"/>
        <c:axId val="111833472"/>
      </c:barChart>
      <c:catAx>
        <c:axId val="111811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833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833472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18112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1900160"/>
        <c:axId val="111901696"/>
      </c:barChart>
      <c:catAx>
        <c:axId val="11190016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1901696"/>
        <c:crosses val="autoZero"/>
        <c:auto val="1"/>
        <c:lblAlgn val="ctr"/>
        <c:lblOffset val="100"/>
        <c:noMultiLvlLbl val="0"/>
      </c:catAx>
      <c:valAx>
        <c:axId val="11190169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19001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0.35</c:v>
                </c:pt>
                <c:pt idx="1">
                  <c:v>0.2</c:v>
                </c:pt>
                <c:pt idx="2">
                  <c:v>0.1</c:v>
                </c:pt>
                <c:pt idx="3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0.25</c:v>
                </c:pt>
                <c:pt idx="1">
                  <c:v>0.15</c:v>
                </c:pt>
                <c:pt idx="2">
                  <c:v>0.15</c:v>
                </c:pt>
                <c:pt idx="3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2240896"/>
        <c:axId val="112250880"/>
      </c:barChart>
      <c:catAx>
        <c:axId val="112240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250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250880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22408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(N=3*)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2553984"/>
        <c:axId val="112555520"/>
      </c:barChart>
      <c:catAx>
        <c:axId val="11255398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12555520"/>
        <c:crosses val="autoZero"/>
        <c:auto val="1"/>
        <c:lblAlgn val="ctr"/>
        <c:lblOffset val="100"/>
        <c:noMultiLvlLbl val="0"/>
      </c:catAx>
      <c:valAx>
        <c:axId val="11255552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25539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0346820801"/>
          <c:y val="4.5289500509683993E-2"/>
          <c:w val="0.72138728323699397"/>
          <c:h val="0.9547104994903160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0.67</c:v>
                </c:pt>
              </c:numCache>
            </c:numRef>
          </c:val>
        </c:ser>
        <c:ser>
          <c:idx val="4"/>
          <c:order val="1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3102848"/>
        <c:axId val="113104384"/>
      </c:barChart>
      <c:catAx>
        <c:axId val="113102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104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1043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31028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(N=18*)</c:v>
                </c:pt>
              </c:strCache>
            </c:strRef>
          </c:tx>
          <c:spPr>
            <a:solidFill>
              <a:srgbClr val="F89728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3213824"/>
        <c:axId val="113216512"/>
      </c:barChart>
      <c:catAx>
        <c:axId val="1132138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3216512"/>
        <c:crosses val="autoZero"/>
        <c:auto val="1"/>
        <c:lblAlgn val="ctr"/>
        <c:lblOffset val="100"/>
        <c:noMultiLvlLbl val="0"/>
      </c:catAx>
      <c:valAx>
        <c:axId val="11321651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32138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24428938076525811"/>
          <c:h val="0.21982221460012574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744338430173292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</c:v>
                </c:pt>
                <c:pt idx="2">
                  <c:v>Podał sumę oraz podawał wysokość poszczególnych opłat 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0.44</c:v>
                </c:pt>
                <c:pt idx="1">
                  <c:v>0.33333333333333326</c:v>
                </c:pt>
                <c:pt idx="2">
                  <c:v>0.22222222222222221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</c:v>
                </c:pt>
                <c:pt idx="2">
                  <c:v>Podał sumę oraz podawał wysokość poszczególnych opłat 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</c:v>
                </c:pt>
                <c:pt idx="2">
                  <c:v>Podał sumę oraz podawał wysokość poszczególnych opłat 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3436544"/>
        <c:axId val="113438080"/>
      </c:barChart>
      <c:catAx>
        <c:axId val="113436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438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4380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34365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1022336"/>
        <c:axId val="141023872"/>
      </c:barChart>
      <c:catAx>
        <c:axId val="141022336"/>
        <c:scaling>
          <c:orientation val="maxMin"/>
        </c:scaling>
        <c:delete val="1"/>
        <c:axPos val="b"/>
        <c:majorTickMark val="out"/>
        <c:minorTickMark val="none"/>
        <c:tickLblPos val="none"/>
        <c:crossAx val="141023872"/>
        <c:crosses val="autoZero"/>
        <c:auto val="1"/>
        <c:lblAlgn val="ctr"/>
        <c:lblOffset val="100"/>
        <c:noMultiLvlLbl val="0"/>
      </c:catAx>
      <c:valAx>
        <c:axId val="14102387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410223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168E-2"/>
          <c:w val="0.99794667747235222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(N=14**)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1115776"/>
        <c:axId val="141117312"/>
      </c:barChart>
      <c:catAx>
        <c:axId val="141115776"/>
        <c:scaling>
          <c:orientation val="maxMin"/>
        </c:scaling>
        <c:delete val="1"/>
        <c:axPos val="b"/>
        <c:majorTickMark val="out"/>
        <c:minorTickMark val="none"/>
        <c:tickLblPos val="none"/>
        <c:crossAx val="141117312"/>
        <c:crosses val="autoZero"/>
        <c:auto val="1"/>
        <c:lblAlgn val="ctr"/>
        <c:lblOffset val="100"/>
        <c:noMultiLvlLbl val="0"/>
      </c:catAx>
      <c:valAx>
        <c:axId val="14111731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411157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168E-2"/>
          <c:w val="0.998129852902958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Na stolikach</c:v>
                </c:pt>
                <c:pt idx="4">
                  <c:v>W innym miejscu</c:v>
                </c:pt>
                <c:pt idx="5">
                  <c:v>Nie ma, brak kart informacyjnych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1</c:v>
                </c:pt>
                <c:pt idx="1">
                  <c:v>0.1</c:v>
                </c:pt>
                <c:pt idx="2">
                  <c:v>0.3</c:v>
                </c:pt>
                <c:pt idx="3">
                  <c:v>0.05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Na stolikach</c:v>
                </c:pt>
                <c:pt idx="4">
                  <c:v>W innym miejscu</c:v>
                </c:pt>
                <c:pt idx="5">
                  <c:v>Nie ma, brak kart informacyjnych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0.75</c:v>
                </c:pt>
                <c:pt idx="1">
                  <c:v>0.15</c:v>
                </c:pt>
                <c:pt idx="2">
                  <c:v>0.1</c:v>
                </c:pt>
                <c:pt idx="3">
                  <c:v>0</c:v>
                </c:pt>
                <c:pt idx="4">
                  <c:v>0.05</c:v>
                </c:pt>
                <c:pt idx="5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Na stolikach</c:v>
                </c:pt>
                <c:pt idx="4">
                  <c:v>W innym miejscu</c:v>
                </c:pt>
                <c:pt idx="5">
                  <c:v>Nie ma, brak kart informacyjnych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0.95</c:v>
                </c:pt>
                <c:pt idx="1">
                  <c:v>0</c:v>
                </c:pt>
                <c:pt idx="2">
                  <c:v>0.05</c:v>
                </c:pt>
                <c:pt idx="3">
                  <c:v>0</c:v>
                </c:pt>
                <c:pt idx="4">
                  <c:v>0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0642816"/>
        <c:axId val="60644352"/>
      </c:barChart>
      <c:catAx>
        <c:axId val="60642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0644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64435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06428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0.7142857142857143</c:v>
                </c:pt>
                <c:pt idx="1">
                  <c:v>0.14285714285714285</c:v>
                </c:pt>
                <c:pt idx="2">
                  <c:v>7.1428571428571425E-2</c:v>
                </c:pt>
                <c:pt idx="3">
                  <c:v>7.1428571428571425E-2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0.05</c:v>
                </c:pt>
                <c:pt idx="2">
                  <c:v>0</c:v>
                </c:pt>
                <c:pt idx="3">
                  <c:v>0.1</c:v>
                </c:pt>
                <c:pt idx="4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1182464"/>
        <c:axId val="141184000"/>
      </c:barChart>
      <c:catAx>
        <c:axId val="141182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1184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1840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1824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0.76190476190476186</c:v>
                </c:pt>
                <c:pt idx="1">
                  <c:v>0</c:v>
                </c:pt>
                <c:pt idx="2">
                  <c:v>0.23809523809523811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</c:v>
                </c:pt>
                <c:pt idx="1">
                  <c:v>0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0.70000000000000007</c:v>
                </c:pt>
                <c:pt idx="1">
                  <c:v>0.05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1265536"/>
        <c:axId val="141275520"/>
      </c:barChart>
      <c:catAx>
        <c:axId val="141265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127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2755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2655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45675523349437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Sheet1!$A$4:$A$11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7"/>
                <c:pt idx="0">
                  <c:v>0.76000000000000056</c:v>
                </c:pt>
                <c:pt idx="1">
                  <c:v>0.85000000000000053</c:v>
                </c:pt>
                <c:pt idx="2">
                  <c:v>0.8</c:v>
                </c:pt>
                <c:pt idx="3">
                  <c:v>0</c:v>
                </c:pt>
                <c:pt idx="4">
                  <c:v>0.48000000000000026</c:v>
                </c:pt>
                <c:pt idx="5">
                  <c:v>0.2</c:v>
                </c:pt>
                <c:pt idx="6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27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Sheet1!$A$4:$A$11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7"/>
                <c:pt idx="0">
                  <c:v>0.24000000000000013</c:v>
                </c:pt>
                <c:pt idx="1">
                  <c:v>0.15000000000000013</c:v>
                </c:pt>
                <c:pt idx="2">
                  <c:v>0.2</c:v>
                </c:pt>
                <c:pt idx="4">
                  <c:v>0.43000000000000027</c:v>
                </c:pt>
                <c:pt idx="5">
                  <c:v>0.60000000000000053</c:v>
                </c:pt>
                <c:pt idx="6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Sheet1!$A$4:$A$11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7"/>
                <c:pt idx="4" formatCode="0%">
                  <c:v>9.0000000000000024E-2</c:v>
                </c:pt>
                <c:pt idx="5" formatCode="0%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1774848"/>
        <c:axId val="141776384"/>
      </c:barChart>
      <c:catAx>
        <c:axId val="14177484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41776384"/>
        <c:crosses val="autoZero"/>
        <c:auto val="1"/>
        <c:lblAlgn val="ctr"/>
        <c:lblOffset val="100"/>
        <c:noMultiLvlLbl val="0"/>
      </c:catAx>
      <c:valAx>
        <c:axId val="1417763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77484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2.2543909201886751E-2"/>
          <c:y val="0.41712727362777507"/>
          <c:w val="0.96156041317079965"/>
          <c:h val="0.1657451431967609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80456419753086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Sheet1!$A$4:$A$7</c:f>
              <c:strCache>
                <c:ptCount val="3"/>
                <c:pt idx="2">
                  <c:v>Czy podczas rozmowy odczuwałeś(aś) niechęć ze strony urzędnika</c:v>
                </c:pt>
              </c:strCache>
            </c:strRef>
          </c:cat>
          <c:val>
            <c:numRef>
              <c:f>Sheet1!$B$4:$B$7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7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Sheet1!$A$4:$A$7</c:f>
              <c:strCache>
                <c:ptCount val="3"/>
                <c:pt idx="2">
                  <c:v>Czy podczas rozmowy odczuwałeś(aś) niechęć ze strony urzędnika</c:v>
                </c:pt>
              </c:strCache>
            </c:strRef>
          </c:cat>
          <c:val>
            <c:numRef>
              <c:f>Sheet1!$C$4:$C$7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0284672"/>
        <c:axId val="160286208"/>
      </c:barChart>
      <c:catAx>
        <c:axId val="1602846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0286208"/>
        <c:crosses val="autoZero"/>
        <c:auto val="1"/>
        <c:lblAlgn val="ctr"/>
        <c:lblOffset val="100"/>
        <c:noMultiLvlLbl val="0"/>
      </c:catAx>
      <c:valAx>
        <c:axId val="1602862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028467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>
        <c:manualLayout>
          <c:xMode val="edge"/>
          <c:yMode val="edge"/>
          <c:x val="0"/>
          <c:y val="0.80654100529100525"/>
          <c:w val="1"/>
          <c:h val="0.1934589947089947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61085696"/>
        <c:axId val="161734656"/>
      </c:barChart>
      <c:catAx>
        <c:axId val="161085696"/>
        <c:scaling>
          <c:orientation val="maxMin"/>
        </c:scaling>
        <c:delete val="1"/>
        <c:axPos val="b"/>
        <c:majorTickMark val="out"/>
        <c:minorTickMark val="none"/>
        <c:tickLblPos val="none"/>
        <c:crossAx val="161734656"/>
        <c:crosses val="autoZero"/>
        <c:auto val="1"/>
        <c:lblAlgn val="ctr"/>
        <c:lblOffset val="100"/>
        <c:noMultiLvlLbl val="0"/>
      </c:catAx>
      <c:valAx>
        <c:axId val="16173465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610856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</c:v>
                </c:pt>
                <c:pt idx="3">
                  <c:v>0.95000000000000051</c:v>
                </c:pt>
                <c:pt idx="4">
                  <c:v>0.95000000000000051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0.95000000000000051</c:v>
                </c:pt>
                <c:pt idx="1">
                  <c:v>1</c:v>
                </c:pt>
                <c:pt idx="2">
                  <c:v>1</c:v>
                </c:pt>
                <c:pt idx="3">
                  <c:v>0.95000000000000051</c:v>
                </c:pt>
                <c:pt idx="4">
                  <c:v>0.85000000000000053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0.95000000000000051</c:v>
                </c:pt>
                <c:pt idx="2">
                  <c:v>0.95000000000000051</c:v>
                </c:pt>
                <c:pt idx="3">
                  <c:v>0.95000000000000051</c:v>
                </c:pt>
                <c:pt idx="4">
                  <c:v>0.95000000000000051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4781440"/>
        <c:axId val="164787328"/>
      </c:barChart>
      <c:catAx>
        <c:axId val="1647814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64787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47873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47814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24E-3"/>
          <c:w val="0.99923738681327257"/>
          <c:h val="0.890495867768596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jesteś zadowolony ze sposobu obsługi</c:v>
                </c:pt>
                <c:pt idx="5">
                  <c:v>czy urzędnik w czasie załatwiania sprawy poświęcił Ci dużo uwagi/czasu?</c:v>
                </c:pt>
                <c:pt idx="9">
                  <c:v>czy urzędnik w czasie załatwiania sprawy udzialał informacji w sposób kompetentny</c:v>
                </c:pt>
                <c:pt idx="13">
                  <c:v>czy urzędnik w czasie załatwiania sprawy udzielał informacji w sposób zrozumiały?</c:v>
                </c:pt>
                <c:pt idx="17">
                  <c:v>czy urzednik w czasie załatwiania sprawy był uprzejmy i miły?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0.70000000000000051</c:v>
                </c:pt>
                <c:pt idx="1">
                  <c:v>0.60000000000000053</c:v>
                </c:pt>
                <c:pt idx="2">
                  <c:v>0.66666666666666663</c:v>
                </c:pt>
                <c:pt idx="4">
                  <c:v>0.8</c:v>
                </c:pt>
                <c:pt idx="5">
                  <c:v>0.70000000000000051</c:v>
                </c:pt>
                <c:pt idx="6">
                  <c:v>0.71428571428571463</c:v>
                </c:pt>
                <c:pt idx="8">
                  <c:v>0.8</c:v>
                </c:pt>
                <c:pt idx="9">
                  <c:v>0.70000000000000051</c:v>
                </c:pt>
                <c:pt idx="10">
                  <c:v>0.71428571428571463</c:v>
                </c:pt>
                <c:pt idx="12">
                  <c:v>0.9</c:v>
                </c:pt>
                <c:pt idx="13">
                  <c:v>0.85000000000000053</c:v>
                </c:pt>
                <c:pt idx="14">
                  <c:v>0.71428571428571463</c:v>
                </c:pt>
                <c:pt idx="16">
                  <c:v>0.8</c:v>
                </c:pt>
                <c:pt idx="17">
                  <c:v>0.8</c:v>
                </c:pt>
                <c:pt idx="18">
                  <c:v>0.71428571428571463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jesteś zadowolony ze sposobu obsługi</c:v>
                </c:pt>
                <c:pt idx="5">
                  <c:v>czy urzędnik w czasie załatwiania sprawy poświęcił Ci dużo uwagi/czasu?</c:v>
                </c:pt>
                <c:pt idx="9">
                  <c:v>czy urzędnik w czasie załatwiania sprawy udzialał informacji w sposób kompetentny</c:v>
                </c:pt>
                <c:pt idx="13">
                  <c:v>czy urzędnik w czasie załatwiania sprawy udzielał informacji w sposób zrozumiały?</c:v>
                </c:pt>
                <c:pt idx="17">
                  <c:v>czy urzednik w czasie załatwiania sprawy był uprzejmy i miły?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0.25</c:v>
                </c:pt>
                <c:pt idx="1">
                  <c:v>0.25</c:v>
                </c:pt>
                <c:pt idx="2">
                  <c:v>0.28571428571428603</c:v>
                </c:pt>
                <c:pt idx="4">
                  <c:v>0.15000000000000013</c:v>
                </c:pt>
                <c:pt idx="5">
                  <c:v>0.25</c:v>
                </c:pt>
                <c:pt idx="6">
                  <c:v>0.23809523809523836</c:v>
                </c:pt>
                <c:pt idx="8">
                  <c:v>0.15000000000000013</c:v>
                </c:pt>
                <c:pt idx="9">
                  <c:v>0.30000000000000027</c:v>
                </c:pt>
                <c:pt idx="10">
                  <c:v>0.19047619047619074</c:v>
                </c:pt>
                <c:pt idx="12">
                  <c:v>0.05</c:v>
                </c:pt>
                <c:pt idx="13">
                  <c:v>0.15000000000000013</c:v>
                </c:pt>
                <c:pt idx="14">
                  <c:v>0.28571428571428603</c:v>
                </c:pt>
                <c:pt idx="16">
                  <c:v>0.2</c:v>
                </c:pt>
                <c:pt idx="17">
                  <c:v>0.15000000000000013</c:v>
                </c:pt>
                <c:pt idx="18">
                  <c:v>0.28571428571428603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jesteś zadowolony ze sposobu obsługi</c:v>
                </c:pt>
                <c:pt idx="5">
                  <c:v>czy urzędnik w czasie załatwiania sprawy poświęcił Ci dużo uwagi/czasu?</c:v>
                </c:pt>
                <c:pt idx="9">
                  <c:v>czy urzędnik w czasie załatwiania sprawy udzialał informacji w sposób kompetentny</c:v>
                </c:pt>
                <c:pt idx="13">
                  <c:v>czy urzędnik w czasie załatwiania sprawy udzielał informacji w sposób zrozumiały?</c:v>
                </c:pt>
                <c:pt idx="17">
                  <c:v>czy urzednik w czasie załatwiania sprawy był uprzejmy i miły?</c:v>
                </c:pt>
              </c:strCache>
            </c:strRef>
          </c:cat>
          <c:val>
            <c:numRef>
              <c:f>Sheet1!$D$2:$D$25</c:f>
              <c:numCache>
                <c:formatCode>0%</c:formatCode>
                <c:ptCount val="19"/>
                <c:pt idx="1">
                  <c:v>0.1</c:v>
                </c:pt>
                <c:pt idx="2">
                  <c:v>4.7619047619047623E-2</c:v>
                </c:pt>
                <c:pt idx="4">
                  <c:v>0.05</c:v>
                </c:pt>
                <c:pt idx="5">
                  <c:v>0.05</c:v>
                </c:pt>
                <c:pt idx="6">
                  <c:v>4.7619047619047623E-2</c:v>
                </c:pt>
                <c:pt idx="10">
                  <c:v>9.5238095238095247E-2</c:v>
                </c:pt>
                <c:pt idx="12">
                  <c:v>0.05</c:v>
                </c:pt>
                <c:pt idx="17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85"/>
                  <c:y val="-2.44702087736613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5872510292950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jesteś zadowolony ze sposobu obsługi</c:v>
                </c:pt>
                <c:pt idx="5">
                  <c:v>czy urzędnik w czasie załatwiania sprawy poświęcił Ci dużo uwagi/czasu?</c:v>
                </c:pt>
                <c:pt idx="9">
                  <c:v>czy urzędnik w czasie załatwiania sprawy udzialał informacji w sposób kompetentny</c:v>
                </c:pt>
                <c:pt idx="13">
                  <c:v>czy urzędnik w czasie załatwiania sprawy udzielał informacji w sposób zrozumiały?</c:v>
                </c:pt>
                <c:pt idx="17">
                  <c:v>czy urzednik w czasie załatwiania sprawy był uprzejmy i miły?</c:v>
                </c:pt>
              </c:strCache>
            </c:strRef>
          </c:cat>
          <c:val>
            <c:numRef>
              <c:f>Sheet1!$E$2:$E$25</c:f>
              <c:numCache>
                <c:formatCode>0%</c:formatCode>
                <c:ptCount val="19"/>
                <c:pt idx="0">
                  <c:v>0.05</c:v>
                </c:pt>
                <c:pt idx="1">
                  <c:v>0.05</c:v>
                </c:pt>
                <c:pt idx="8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67266176"/>
        <c:axId val="167267712"/>
      </c:barChart>
      <c:catAx>
        <c:axId val="167266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7267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26771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7266176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68"/>
          <c:w val="0.98589065255732056"/>
          <c:h val="6.0149559707403356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7"/>
          <c:y val="4.0322580645161445E-3"/>
          <c:w val="0.84615384615384781"/>
          <c:h val="0.842741935483875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2.661743760118621E-4"/>
                  <c:y val="-2.7505623826432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1036416"/>
        <c:axId val="61042688"/>
      </c:barChart>
      <c:catAx>
        <c:axId val="610364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1042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042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03641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7"/>
          <c:y val="4.0322580645161445E-3"/>
          <c:w val="0.84615384615384781"/>
          <c:h val="0.842741935483875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2.661743760118621E-4"/>
                  <c:y val="-8.65325222013227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7036416"/>
        <c:axId val="61051264"/>
      </c:barChart>
      <c:catAx>
        <c:axId val="1670364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1051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0512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703641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1542400"/>
        <c:axId val="61543936"/>
      </c:barChart>
      <c:catAx>
        <c:axId val="61542400"/>
        <c:scaling>
          <c:orientation val="maxMin"/>
        </c:scaling>
        <c:delete val="1"/>
        <c:axPos val="b"/>
        <c:majorTickMark val="out"/>
        <c:minorTickMark val="none"/>
        <c:tickLblPos val="none"/>
        <c:crossAx val="61543936"/>
        <c:crosses val="autoZero"/>
        <c:auto val="1"/>
        <c:lblAlgn val="ctr"/>
        <c:lblOffset val="100"/>
        <c:noMultiLvlLbl val="0"/>
      </c:catAx>
      <c:valAx>
        <c:axId val="6154393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615424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0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stolikach</c:v>
                </c:pt>
                <c:pt idx="3">
                  <c:v>W informacji, przy punkcie informacyjnym</c:v>
                </c:pt>
                <c:pt idx="4">
                  <c:v>Nie ma, brak formularzy/wniosków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0.15</c:v>
                </c:pt>
                <c:pt idx="2">
                  <c:v>0.05</c:v>
                </c:pt>
                <c:pt idx="3">
                  <c:v>0.25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stolikach</c:v>
                </c:pt>
                <c:pt idx="3">
                  <c:v>W informacji, przy punkcie informacyjnym</c:v>
                </c:pt>
                <c:pt idx="4">
                  <c:v>Nie ma, brak formularzy/wniosków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stolikach</c:v>
                </c:pt>
                <c:pt idx="3">
                  <c:v>W informacji, przy punkcie informacyjnym</c:v>
                </c:pt>
                <c:pt idx="4">
                  <c:v>Nie ma, brak formularzy/wniosków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1576320"/>
        <c:axId val="61577856"/>
      </c:barChart>
      <c:catAx>
        <c:axId val="615763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1577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57785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5763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7"/>
          <c:y val="4.0322580645161445E-3"/>
          <c:w val="0.84615384615384781"/>
          <c:h val="0.842741935483875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0.95000000000000007</c:v>
                </c:pt>
                <c:pt idx="2">
                  <c:v>0.95000000000000007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2132224"/>
        <c:axId val="62133760"/>
      </c:barChart>
      <c:catAx>
        <c:axId val="621322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2133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1337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13222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0.00333</cdr:x>
      <cdr:y>0.47217</cdr:y>
    </cdr:from>
    <cdr:to>
      <cdr:x>0.52845</cdr:x>
      <cdr:y>1</cdr:y>
    </cdr:to>
    <cdr:sp macro="" textlink="">
      <cdr:nvSpPr>
        <cdr:cNvPr id="2" name="pole tekstowe 15"/>
        <cdr:cNvSpPr txBox="1"/>
      </cdr:nvSpPr>
      <cdr:spPr>
        <a:xfrm xmlns:a="http://schemas.openxmlformats.org/drawingml/2006/main">
          <a:off x="15069" y="649470"/>
          <a:ext cx="2376255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 smtClean="0"/>
            <a:t>* W niektórych sytuacjach audytorzy byli obsługiwani przez dwóch urzędników.</a:t>
          </a:r>
          <a:endParaRPr lang="en-GB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22BBC-B4BA-47E8-BCD6-31B4099CE2FD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FA02-6752-482D-AADB-9C9A6EABE8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009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/>
              <a:t>URZĄD </a:t>
            </a:r>
            <a:r>
              <a:rPr lang="pl-PL" smtClean="0"/>
              <a:t>DZIELNICY Bielany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>
                <a:solidFill>
                  <a:srgbClr val="808285"/>
                </a:solidFill>
              </a:rPr>
              <a:t>Warszawa, </a:t>
            </a:r>
            <a:r>
              <a:rPr lang="pl-PL" b="1" dirty="0" smtClean="0">
                <a:solidFill>
                  <a:srgbClr val="808285"/>
                </a:solidFill>
              </a:rPr>
              <a:t>Grudzień 2015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62379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605569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100614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11616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62379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65346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666080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44746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104118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2015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N=21*)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2015 (N=21*)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2015 (N=21*)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2015 (N=21*)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2015 (N=21*)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2015 (N=15*)</a:t>
            </a:r>
          </a:p>
          <a:p>
            <a:pPr>
              <a:lnSpc>
                <a:spcPct val="12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(N=14)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072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431222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878453" y="6128206"/>
            <a:ext cx="5026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endParaRPr lang="pl-PL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9312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671032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555820"/>
              </p:ext>
            </p:extLst>
          </p:nvPr>
        </p:nvGraphicFramePr>
        <p:xfrm>
          <a:off x="5220866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358758"/>
              </p:ext>
            </p:extLst>
          </p:nvPr>
        </p:nvGraphicFramePr>
        <p:xfrm>
          <a:off x="4356770" y="2440202"/>
          <a:ext cx="1800000" cy="4157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8468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9429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9429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108468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894728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8008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988618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zmienione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821554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871784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posiłek/przekąskę/pił herbatę, kawę lub inny napój?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Spis treści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smtClean="0">
                <a:solidFill>
                  <a:schemeClr val="tx1">
                    <a:lumMod val="50000"/>
                  </a:schemeClr>
                </a:solidFill>
              </a:rPr>
              <a:t>Wyniki badania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979716"/>
              </p:ext>
            </p:extLst>
          </p:nvPr>
        </p:nvGraphicFramePr>
        <p:xfrm>
          <a:off x="2844602" y="2061642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225344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61793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058092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78422"/>
              </p:ext>
            </p:extLst>
          </p:nvPr>
        </p:nvGraphicFramePr>
        <p:xfrm>
          <a:off x="36602" y="2293281"/>
          <a:ext cx="2808000" cy="396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65149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o szczegóły przedstawionej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0298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4992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10" name="Prostokąt 9"/>
          <p:cNvSpPr/>
          <p:nvPr/>
        </p:nvSpPr>
        <p:spPr>
          <a:xfrm>
            <a:off x="180306" y="1557586"/>
            <a:ext cx="3888432" cy="5760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bg1"/>
                </a:solidFill>
              </a:rPr>
              <a:t>W </a:t>
            </a:r>
            <a:r>
              <a:rPr lang="pl-PL" sz="1400" dirty="0" smtClean="0">
                <a:solidFill>
                  <a:schemeClr val="bg1"/>
                </a:solidFill>
              </a:rPr>
              <a:t>2015 r. </a:t>
            </a:r>
            <a:r>
              <a:rPr lang="pl-PL" sz="1400" dirty="0">
                <a:solidFill>
                  <a:schemeClr val="bg1"/>
                </a:solidFill>
              </a:rPr>
              <a:t>jeden urzędnik żuł gumę.</a:t>
            </a:r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70620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Prostokąt 18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004711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051062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57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505052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959226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47872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09054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wiem/ trudno powiedzieć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54258"/>
              </p:ext>
            </p:extLst>
          </p:nvPr>
        </p:nvGraphicFramePr>
        <p:xfrm>
          <a:off x="4652906" y="2422130"/>
          <a:ext cx="1800000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313420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Prostokąt 15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</a:t>
            </a:r>
            <a:r>
              <a:rPr lang="pl-PL" sz="3600" b="1" dirty="0" smtClean="0"/>
              <a:t> </a:t>
            </a:r>
            <a:r>
              <a:rPr lang="pl-PL" sz="3600" dirty="0" smtClean="0"/>
              <a:t>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Czy urzędnik poinformował Cię sam o następujących krokach do załatwienia przedstawionej przez Ciebie sprawy?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983489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pole tekstowe 17"/>
          <p:cNvSpPr txBox="1"/>
          <p:nvPr/>
        </p:nvSpPr>
        <p:spPr>
          <a:xfrm>
            <a:off x="2592288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/>
          <p:cNvGrpSpPr/>
          <p:nvPr/>
        </p:nvGrpSpPr>
        <p:grpSpPr>
          <a:xfrm>
            <a:off x="4140746" y="2205658"/>
            <a:ext cx="4525280" cy="1054218"/>
            <a:chOff x="757332" y="5363944"/>
            <a:chExt cx="7610400" cy="1054218"/>
          </a:xfrm>
        </p:grpSpPr>
        <p:graphicFrame>
          <p:nvGraphicFramePr>
            <p:cNvPr id="2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350205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Prostokąt 28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466931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upa 15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520743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Bielany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2014/2013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408067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200" cy="3959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384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39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96735"/>
              </p:ext>
            </p:extLst>
          </p:nvPr>
        </p:nvGraphicFramePr>
        <p:xfrm>
          <a:off x="4212754" y="2528936"/>
          <a:ext cx="1800000" cy="4069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5864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864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397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397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397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 smtClean="0"/>
              <a:t>Po dopytaniu o opłaty urzędnik...</a:t>
            </a:r>
          </a:p>
          <a:p>
            <a:r>
              <a:rPr lang="pl-PL" dirty="0" smtClean="0"/>
              <a:t>(zadawane gdy urzędnik nie poinformował </a:t>
            </a:r>
            <a:br>
              <a:rPr lang="pl-PL" dirty="0" smtClean="0"/>
            </a:br>
            <a:r>
              <a:rPr lang="pl-PL" dirty="0" smtClean="0"/>
              <a:t>o opłatach lub ich braku) </a:t>
            </a:r>
            <a:endParaRPr lang="pl-PL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-35719" y="6639957"/>
            <a:ext cx="2629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/>
          <p:cNvGrpSpPr/>
          <p:nvPr/>
        </p:nvGrpSpPr>
        <p:grpSpPr>
          <a:xfrm>
            <a:off x="4140746" y="2205658"/>
            <a:ext cx="4525280" cy="1054218"/>
            <a:chOff x="757332" y="5363944"/>
            <a:chExt cx="7610400" cy="1054218"/>
          </a:xfrm>
        </p:grpSpPr>
        <p:graphicFrame>
          <p:nvGraphicFramePr>
            <p:cNvPr id="2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518410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Prostokąt 28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458383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upa 15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596155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Bielany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2015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589442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 smtClean="0"/>
              <a:t>Po dopytaniu o opłaty urzędnik...</a:t>
            </a:r>
          </a:p>
          <a:p>
            <a:r>
              <a:rPr lang="pl-PL" dirty="0" smtClean="0"/>
              <a:t>(zadawane gdy urzędnik nie poinformował </a:t>
            </a:r>
            <a:br>
              <a:rPr lang="pl-PL" dirty="0" smtClean="0"/>
            </a:br>
            <a:r>
              <a:rPr lang="pl-PL" dirty="0" smtClean="0"/>
              <a:t>o opłatach lub ich braku) </a:t>
            </a:r>
            <a:endParaRPr lang="pl-PL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sp>
        <p:nvSpPr>
          <p:cNvPr id="20" name="pole tekstowe 17"/>
          <p:cNvSpPr txBox="1"/>
          <p:nvPr/>
        </p:nvSpPr>
        <p:spPr>
          <a:xfrm>
            <a:off x="72008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98657"/>
              </p:ext>
            </p:extLst>
          </p:nvPr>
        </p:nvGraphicFramePr>
        <p:xfrm>
          <a:off x="191530" y="2565698"/>
          <a:ext cx="1716968" cy="3691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968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81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8341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933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345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14015"/>
              </p:ext>
            </p:extLst>
          </p:nvPr>
        </p:nvGraphicFramePr>
        <p:xfrm>
          <a:off x="3852714" y="2493690"/>
          <a:ext cx="1944216" cy="3930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97210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721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9583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684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9676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/>
          <p:cNvGrpSpPr/>
          <p:nvPr/>
        </p:nvGrpSpPr>
        <p:grpSpPr>
          <a:xfrm>
            <a:off x="4932834" y="2133650"/>
            <a:ext cx="385239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38546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767594" y="2133650"/>
            <a:ext cx="3805679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715617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Prostokąt 15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425930"/>
              </p:ext>
            </p:extLst>
          </p:nvPr>
        </p:nvGraphicFramePr>
        <p:xfrm>
          <a:off x="972394" y="2632411"/>
          <a:ext cx="4536024" cy="386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65515"/>
              </p:ext>
            </p:extLst>
          </p:nvPr>
        </p:nvGraphicFramePr>
        <p:xfrm>
          <a:off x="108298" y="2493691"/>
          <a:ext cx="1872208" cy="3960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81961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265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265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265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285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076716"/>
              </p:ext>
            </p:extLst>
          </p:nvPr>
        </p:nvGraphicFramePr>
        <p:xfrm>
          <a:off x="5652913" y="2587562"/>
          <a:ext cx="3492675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70198"/>
              </p:ext>
            </p:extLst>
          </p:nvPr>
        </p:nvGraphicFramePr>
        <p:xfrm>
          <a:off x="4932834" y="2514957"/>
          <a:ext cx="1512168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mnie,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700585" y="6466370"/>
            <a:ext cx="2952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** W 2015 zmiana podstawy procentowania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465743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28975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150759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pole tekstowe 6"/>
          <p:cNvSpPr txBox="1">
            <a:spLocks noChangeArrowheads="1"/>
          </p:cNvSpPr>
          <p:nvPr/>
        </p:nvSpPr>
        <p:spPr bwMode="auto">
          <a:xfrm>
            <a:off x="7732325" y="363082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7732325" y="522999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943314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453512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32793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7"/>
          <p:cNvSpPr txBox="1"/>
          <p:nvPr/>
        </p:nvSpPr>
        <p:spPr>
          <a:xfrm>
            <a:off x="3168352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969942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3908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(7)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6369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942370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7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pole tekstowe 6"/>
          <p:cNvSpPr txBox="1">
            <a:spLocks noChangeArrowheads="1"/>
          </p:cNvSpPr>
          <p:nvPr/>
        </p:nvSpPr>
        <p:spPr bwMode="auto">
          <a:xfrm>
            <a:off x="7732325" y="371782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9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pole tekstowe 6"/>
          <p:cNvSpPr txBox="1">
            <a:spLocks noChangeArrowheads="1"/>
          </p:cNvSpPr>
          <p:nvPr/>
        </p:nvSpPr>
        <p:spPr bwMode="auto">
          <a:xfrm>
            <a:off x="7732325" y="544601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2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6905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324455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Bielany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339303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62379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638784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Bielany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66701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88998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1203</TotalTime>
  <Words>1929</Words>
  <Application>Microsoft Office PowerPoint</Application>
  <PresentationFormat>Niestandardowy</PresentationFormat>
  <Paragraphs>340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ARC</vt:lpstr>
      <vt:lpstr>TAJEMNICZY KLIENT URZĄD DZIELNICY Bielany</vt:lpstr>
      <vt:lpstr>Spis treści</vt:lpstr>
      <vt:lpstr>Informacje o metodzie</vt:lpstr>
      <vt:lpstr>Wyniki badania</vt:lpstr>
      <vt:lpstr>Kryteria oceny</vt:lpstr>
      <vt:lpstr>Wyniki badania</vt:lpstr>
      <vt:lpstr>Urząd Dzielnicy Bielany Otoczenie: Wygląd Urzędu (1)</vt:lpstr>
      <vt:lpstr>Urząd Dzielnicy Bielany Otoczenie: Wygląd Urzędu (2)</vt:lpstr>
      <vt:lpstr>Urząd Dzielnicy Bielany Otoczenie: Wygląd Urzędu (3)</vt:lpstr>
      <vt:lpstr>Urząd Dzielnicy Bielany Otoczenie: Wygląd Urzędu (4)</vt:lpstr>
      <vt:lpstr>Urząd Dzielnicy Bielany Otoczenie: Wygląd Urzędu (5)</vt:lpstr>
      <vt:lpstr>Urząd Dzielnicy Bielany Otoczenie: Wygląd Urzędu (6)</vt:lpstr>
      <vt:lpstr>Urząd Dzielnicy Bielany Otoczenie: Wygląd Urzędu (7)</vt:lpstr>
      <vt:lpstr>Wyniki badania</vt:lpstr>
      <vt:lpstr>Urząd Dzielnicy Bielany Wygląd zewnętrzny urzędnika i jego stanowisko pracy</vt:lpstr>
      <vt:lpstr>Wyniki badania</vt:lpstr>
      <vt:lpstr>Urząd Dzielnicy Bielany Zachowanie urzędnika wobec interesanta (1)</vt:lpstr>
      <vt:lpstr>Urząd Dzielnicy Bielany Zachowanie urzędnika wobec interesanta (2)</vt:lpstr>
      <vt:lpstr>Wyniki badania</vt:lpstr>
      <vt:lpstr>Urząd Dzielnicy Bielany Urzędnik: Obsługa przedstawionej sprawy (1)</vt:lpstr>
      <vt:lpstr>Urząd Dzielnicy Bielany Urzędnik: Obsługa przedstawionej sprawy (2)</vt:lpstr>
      <vt:lpstr>Urząd Dzielnicy Bielany Urzędnik: Obsługa przedstawionej sprawy (3)</vt:lpstr>
      <vt:lpstr>Wyniki badania</vt:lpstr>
      <vt:lpstr>Urząd Dzielnicy Bielany Urzędnik: Sposób załatwienia przedstawionej sprawy (1)</vt:lpstr>
      <vt:lpstr>Urząd Dzielnicy Bielany Urzędnik: Sposób załatwienia przedstawionej sprawy 2014/2013 (2)</vt:lpstr>
      <vt:lpstr>Urząd Dzielnicy Bielany Urzędnik: Sposób załatwienia przedstawionej sprawy 2015 (3)</vt:lpstr>
      <vt:lpstr>Urząd Dzielnicy Bielany Urzędnik: Sposób załatwienia przedstawionej sprawy (4)</vt:lpstr>
      <vt:lpstr>Urząd Dzielnicy Bielany Urzędnik: Sposób załatwiania przedstawionej sprawy (5)</vt:lpstr>
      <vt:lpstr>Urząd Dzielnicy Bielany Urzędnik: Sposób załatwienia przedstawionej sprawy (6)</vt:lpstr>
      <vt:lpstr>Urząd Dzielnicy Bielany Urzędnik: Sposób załatwienia przedstawionej sprawy (7)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180</cp:revision>
  <cp:lastPrinted>2016-01-25T08:49:28Z</cp:lastPrinted>
  <dcterms:created xsi:type="dcterms:W3CDTF">2013-09-17T08:07:59Z</dcterms:created>
  <dcterms:modified xsi:type="dcterms:W3CDTF">2016-01-27T14:18:51Z</dcterms:modified>
</cp:coreProperties>
</file>