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288" r:id="rId2"/>
    <p:sldId id="318" r:id="rId3"/>
    <p:sldId id="322" r:id="rId4"/>
    <p:sldId id="321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4" r:id="rId27"/>
    <p:sldId id="309" r:id="rId28"/>
    <p:sldId id="311" r:id="rId29"/>
    <p:sldId id="314" r:id="rId30"/>
    <p:sldId id="315" r:id="rId31"/>
    <p:sldId id="320" r:id="rId32"/>
  </p:sldIdLst>
  <p:sldSz cx="9145588" cy="6859588"/>
  <p:notesSz cx="6669088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9287" autoAdjust="0"/>
  </p:normalViewPr>
  <p:slideViewPr>
    <p:cSldViewPr showGuides="1">
      <p:cViewPr varScale="1">
        <p:scale>
          <a:sx n="99" d="100"/>
          <a:sy n="99" d="100"/>
        </p:scale>
        <p:origin x="-1164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525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7.3999999999999995</c:v>
                </c:pt>
                <c:pt idx="2" formatCode="###0.0">
                  <c:v>1.0500000000000003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###.00">
                  <c:v>6.65</c:v>
                </c:pt>
                <c:pt idx="2" formatCode="####.00">
                  <c:v>1.9166666666666667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4.5</c:v>
                </c:pt>
                <c:pt idx="2" formatCode="0.0">
                  <c:v>1.1818181818181819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3153152"/>
        <c:axId val="53154944"/>
      </c:barChart>
      <c:catAx>
        <c:axId val="53153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154944"/>
        <c:crosses val="autoZero"/>
        <c:auto val="1"/>
        <c:lblAlgn val="ctr"/>
        <c:lblOffset val="100"/>
        <c:noMultiLvlLbl val="0"/>
      </c:catAx>
      <c:valAx>
        <c:axId val="53154944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5315315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113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4"/>
          <c:y val="4.0322580645161428E-3"/>
          <c:w val="0.84615384615384748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65845308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230528"/>
        <c:axId val="62232064"/>
      </c:barChart>
      <c:catAx>
        <c:axId val="62230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23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2320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23052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575168"/>
        <c:axId val="61576704"/>
      </c:barChart>
      <c:catAx>
        <c:axId val="615751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1576704"/>
        <c:crosses val="autoZero"/>
        <c:auto val="1"/>
        <c:lblAlgn val="ctr"/>
        <c:lblOffset val="100"/>
        <c:noMultiLvlLbl val="0"/>
      </c:catAx>
      <c:valAx>
        <c:axId val="615767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15751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</c:v>
                </c:pt>
                <c:pt idx="2">
                  <c:v>0.1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</c:v>
                </c:pt>
                <c:pt idx="1">
                  <c:v>0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</c:v>
                </c:pt>
                <c:pt idx="1">
                  <c:v>0.05</c:v>
                </c:pt>
                <c:pt idx="2">
                  <c:v>0.25</c:v>
                </c:pt>
                <c:pt idx="3">
                  <c:v>0</c:v>
                </c:pt>
                <c:pt idx="4">
                  <c:v>0.15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2511744"/>
        <c:axId val="62517632"/>
      </c:barChart>
      <c:catAx>
        <c:axId val="62511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51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5176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5117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Sheet1!$A$4:$A$33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/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Sheet1!$B$2:$B$33</c:f>
              <c:numCache>
                <c:formatCode>0%</c:formatCode>
                <c:ptCount val="19"/>
                <c:pt idx="0">
                  <c:v>0.85</c:v>
                </c:pt>
                <c:pt idx="1">
                  <c:v>0.85</c:v>
                </c:pt>
                <c:pt idx="2">
                  <c:v>0.65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8">
                  <c:v>0.9</c:v>
                </c:pt>
                <c:pt idx="9">
                  <c:v>1</c:v>
                </c:pt>
                <c:pt idx="10">
                  <c:v>0.95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0.2</c:v>
                </c:pt>
                <c:pt idx="17">
                  <c:v>0.2</c:v>
                </c:pt>
                <c:pt idx="18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3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74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Sheet1!$A$4:$A$33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/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Sheet1!$C$2:$C$33</c:f>
              <c:numCache>
                <c:formatCode>0%</c:formatCode>
                <c:ptCount val="19"/>
                <c:pt idx="0">
                  <c:v>0.15</c:v>
                </c:pt>
                <c:pt idx="1">
                  <c:v>0.15</c:v>
                </c:pt>
                <c:pt idx="2">
                  <c:v>0.35</c:v>
                </c:pt>
                <c:pt idx="6">
                  <c:v>0.05</c:v>
                </c:pt>
                <c:pt idx="8">
                  <c:v>0.1</c:v>
                </c:pt>
                <c:pt idx="10">
                  <c:v>0.05</c:v>
                </c:pt>
                <c:pt idx="13">
                  <c:v>0.05</c:v>
                </c:pt>
                <c:pt idx="16">
                  <c:v>0.8</c:v>
                </c:pt>
                <c:pt idx="17">
                  <c:v>0.8</c:v>
                </c:pt>
                <c:pt idx="18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1534208"/>
        <c:axId val="61537664"/>
      </c:barChart>
      <c:catAx>
        <c:axId val="615342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1537664"/>
        <c:crosses val="autoZero"/>
        <c:auto val="1"/>
        <c:lblAlgn val="ctr"/>
        <c:lblOffset val="100"/>
        <c:noMultiLvlLbl val="0"/>
      </c:catAx>
      <c:valAx>
        <c:axId val="615376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342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67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873238042995222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Sheet1!$A$4:$A$28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2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Sheet1!$B$2:$B$29</c:f>
              <c:numCache>
                <c:formatCode>0%</c:formatCode>
                <c:ptCount val="19"/>
                <c:pt idx="0">
                  <c:v>0.81818181818181823</c:v>
                </c:pt>
                <c:pt idx="1">
                  <c:v>0.95</c:v>
                </c:pt>
                <c:pt idx="2">
                  <c:v>0.95454545454545459</c:v>
                </c:pt>
                <c:pt idx="4">
                  <c:v>0.95454545454545459</c:v>
                </c:pt>
                <c:pt idx="5">
                  <c:v>1</c:v>
                </c:pt>
                <c:pt idx="6">
                  <c:v>0.86363636363636365</c:v>
                </c:pt>
                <c:pt idx="8">
                  <c:v>0.13636363636363635</c:v>
                </c:pt>
                <c:pt idx="10">
                  <c:v>4.5454545454545456E-2</c:v>
                </c:pt>
                <c:pt idx="12">
                  <c:v>0.72727272727272729</c:v>
                </c:pt>
                <c:pt idx="13">
                  <c:v>0.95</c:v>
                </c:pt>
                <c:pt idx="14">
                  <c:v>0.81818181818181812</c:v>
                </c:pt>
                <c:pt idx="16">
                  <c:v>0.68181818181818177</c:v>
                </c:pt>
                <c:pt idx="17">
                  <c:v>0.65</c:v>
                </c:pt>
                <c:pt idx="18">
                  <c:v>0.90909090909090906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3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Sheet1!$A$4:$A$28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2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19"/>
                <c:pt idx="0">
                  <c:v>0.18181818181818182</c:v>
                </c:pt>
                <c:pt idx="1">
                  <c:v>0.05</c:v>
                </c:pt>
                <c:pt idx="2">
                  <c:v>4.5454545454545456E-2</c:v>
                </c:pt>
                <c:pt idx="6">
                  <c:v>0.13636363636363635</c:v>
                </c:pt>
                <c:pt idx="8">
                  <c:v>0.72727272727272729</c:v>
                </c:pt>
                <c:pt idx="9">
                  <c:v>1</c:v>
                </c:pt>
                <c:pt idx="10">
                  <c:v>0.86363636363636365</c:v>
                </c:pt>
                <c:pt idx="12">
                  <c:v>0.13636363636363635</c:v>
                </c:pt>
                <c:pt idx="13">
                  <c:v>0.05</c:v>
                </c:pt>
                <c:pt idx="14">
                  <c:v>9.0909090909090912E-2</c:v>
                </c:pt>
                <c:pt idx="16">
                  <c:v>0.27272727272727271</c:v>
                </c:pt>
                <c:pt idx="17">
                  <c:v>0.35</c:v>
                </c:pt>
                <c:pt idx="18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Sheet1!$A$4:$A$28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2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19"/>
                <c:pt idx="4" formatCode="0%">
                  <c:v>4.5454545454545456E-2</c:v>
                </c:pt>
                <c:pt idx="8" formatCode="0%">
                  <c:v>0.13636363636363635</c:v>
                </c:pt>
                <c:pt idx="10" formatCode="0%">
                  <c:v>9.0909090909090912E-2</c:v>
                </c:pt>
                <c:pt idx="12" formatCode="0%">
                  <c:v>0.13636363636363635</c:v>
                </c:pt>
                <c:pt idx="14" formatCode="0%">
                  <c:v>9.0909090909090912E-2</c:v>
                </c:pt>
                <c:pt idx="16" formatCode="0%">
                  <c:v>4.5454545454545456E-2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595072"/>
        <c:axId val="62597376"/>
      </c:barChart>
      <c:catAx>
        <c:axId val="625950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597376"/>
        <c:crosses val="autoZero"/>
        <c:auto val="1"/>
        <c:lblAlgn val="ctr"/>
        <c:lblOffset val="100"/>
        <c:noMultiLvlLbl val="0"/>
      </c:catAx>
      <c:valAx>
        <c:axId val="62597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5950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0.30000000000000004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625749872584065E-2"/>
                  <c:y val="-0.369475623598564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0.13</c:v>
                </c:pt>
                <c:pt idx="1">
                  <c:v>0.62000000000000011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8.0000000000000016E-2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765312"/>
        <c:axId val="62775296"/>
      </c:barChart>
      <c:catAx>
        <c:axId val="62765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6277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775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76531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68"/>
          <c:w val="0.97693574958813933"/>
          <c:h val="0.29090909090909117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4817024"/>
        <c:axId val="64818560"/>
      </c:barChart>
      <c:catAx>
        <c:axId val="648170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4818560"/>
        <c:crosses val="autoZero"/>
        <c:auto val="1"/>
        <c:lblAlgn val="ctr"/>
        <c:lblOffset val="100"/>
        <c:noMultiLvlLbl val="0"/>
      </c:catAx>
      <c:valAx>
        <c:axId val="648185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4817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0.90909090909090906</c:v>
                </c:pt>
                <c:pt idx="1">
                  <c:v>0</c:v>
                </c:pt>
                <c:pt idx="2">
                  <c:v>4.5454545454545456E-2</c:v>
                </c:pt>
                <c:pt idx="3">
                  <c:v>4.5454545454545456E-2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0.68181818181818188</c:v>
                </c:pt>
                <c:pt idx="1">
                  <c:v>0.13600000000000001</c:v>
                </c:pt>
                <c:pt idx="2">
                  <c:v>9.0999999999999998E-2</c:v>
                </c:pt>
                <c:pt idx="3">
                  <c:v>9.0999999999999998E-2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4834560"/>
        <c:axId val="64840448"/>
      </c:barChart>
      <c:catAx>
        <c:axId val="6483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84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40448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8345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3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4917504"/>
        <c:axId val="64919040"/>
      </c:barChart>
      <c:catAx>
        <c:axId val="6491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91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1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491750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31"/>
          <c:w val="0.8445230329231036"/>
          <c:h val="0.2353105128361970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36"/>
          <c:h val="0.657254216804880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0.95454545454545459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4.5454545454545456E-2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4936192"/>
        <c:axId val="65290240"/>
      </c:barChart>
      <c:catAx>
        <c:axId val="64936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29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2902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93619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42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WOM/PI/ delegatur BAiSO jest widoczne / 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WOM/PI/ delegatur BAiSO jest widoczne / 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WOM/PI/ delegatur BAiSO jest widoczne / 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3880320"/>
        <c:axId val="53881856"/>
      </c:barChart>
      <c:catAx>
        <c:axId val="53880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388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8818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38803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94567552334943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Sheet1!$A$3:$A$34</c:f>
              <c:strCache>
                <c:ptCount val="22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9">
                  <c:v>Czy podczas rozmowy z Tobą urzędnik zajmował się prywatnymi sprawami? </c:v>
                </c:pt>
                <c:pt idx="13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Sheet1!$B$2:$B$34</c:f>
              <c:numCache>
                <c:formatCode>####%</c:formatCode>
                <c:ptCount val="24"/>
                <c:pt idx="0" formatCode="0%">
                  <c:v>1</c:v>
                </c:pt>
                <c:pt idx="1">
                  <c:v>0.95</c:v>
                </c:pt>
                <c:pt idx="2">
                  <c:v>0.77272727272727271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0</c:v>
                </c:pt>
                <c:pt idx="15">
                  <c:v>4.5454545454545456E-2</c:v>
                </c:pt>
                <c:pt idx="17" formatCode="0%">
                  <c:v>0.13636363636363635</c:v>
                </c:pt>
                <c:pt idx="18">
                  <c:v>0.05</c:v>
                </c:pt>
                <c:pt idx="19">
                  <c:v>4.5454545454545456E-2</c:v>
                </c:pt>
                <c:pt idx="21" formatCode="0%">
                  <c:v>0.86363636363636365</c:v>
                </c:pt>
                <c:pt idx="22">
                  <c:v>0.95</c:v>
                </c:pt>
                <c:pt idx="23">
                  <c:v>0.95454545454545459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3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Sheet1!$A$3:$A$34</c:f>
              <c:strCache>
                <c:ptCount val="22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9">
                  <c:v>Czy podczas rozmowy z Tobą urzędnik zajmował się prywatnymi sprawami? </c:v>
                </c:pt>
                <c:pt idx="13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Sheet1!$C$2:$C$34</c:f>
              <c:numCache>
                <c:formatCode>####%</c:formatCode>
                <c:ptCount val="24"/>
                <c:pt idx="1">
                  <c:v>0.05</c:v>
                </c:pt>
                <c:pt idx="2">
                  <c:v>0.22727272727272727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0.95454545454545459</c:v>
                </c:pt>
                <c:pt idx="17" formatCode="0%">
                  <c:v>0.86363636363636365</c:v>
                </c:pt>
                <c:pt idx="18">
                  <c:v>0.95</c:v>
                </c:pt>
                <c:pt idx="19">
                  <c:v>0.95454545454545459</c:v>
                </c:pt>
                <c:pt idx="21" formatCode="0%">
                  <c:v>0.13636363636363635</c:v>
                </c:pt>
                <c:pt idx="22">
                  <c:v>0.05</c:v>
                </c:pt>
                <c:pt idx="23">
                  <c:v>4.5454545454545456E-2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Sheet1!$A$3:$A$34</c:f>
              <c:strCache>
                <c:ptCount val="22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9">
                  <c:v>Czy podczas rozmowy z Tobą urzędnik zajmował się prywatnymi sprawami? </c:v>
                </c:pt>
                <c:pt idx="13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Sheet1!$D$2:$D$37</c:f>
              <c:numCache>
                <c:formatCode>####%</c:formatCode>
                <c:ptCount val="25"/>
                <c:pt idx="1">
                  <c:v>0.01</c:v>
                </c:pt>
                <c:pt idx="5">
                  <c:v>0.01</c:v>
                </c:pt>
                <c:pt idx="9">
                  <c:v>0.01</c:v>
                </c:pt>
                <c:pt idx="14">
                  <c:v>0.01</c:v>
                </c:pt>
                <c:pt idx="18">
                  <c:v>0.01</c:v>
                </c:pt>
                <c:pt idx="22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675264"/>
        <c:axId val="65676800"/>
      </c:barChart>
      <c:catAx>
        <c:axId val="656752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676800"/>
        <c:crosses val="autoZero"/>
        <c:auto val="1"/>
        <c:lblAlgn val="ctr"/>
        <c:lblOffset val="100"/>
        <c:noMultiLvlLbl val="0"/>
      </c:catAx>
      <c:valAx>
        <c:axId val="65676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6752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904654823428079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Sheet1!$A$3:$A$16</c:f>
              <c:strCache>
                <c:ptCount val="9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8">
                  <c:v>Czy urzędnik opuszczał stanowisko pracy podczas rozmowy z Tobą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1"/>
                <c:pt idx="0">
                  <c:v>0.59090909090909094</c:v>
                </c:pt>
                <c:pt idx="1">
                  <c:v>0.75</c:v>
                </c:pt>
                <c:pt idx="2" formatCode="####%">
                  <c:v>0.68181818181818188</c:v>
                </c:pt>
                <c:pt idx="4" formatCode="####%">
                  <c:v>1</c:v>
                </c:pt>
                <c:pt idx="5" formatCode="####%">
                  <c:v>0.95</c:v>
                </c:pt>
                <c:pt idx="6" formatCode="####%">
                  <c:v>1</c:v>
                </c:pt>
                <c:pt idx="9" formatCode="####%">
                  <c:v>0.05</c:v>
                </c:pt>
                <c:pt idx="10" formatCode="####%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Sheet1!$A$3:$A$16</c:f>
              <c:strCache>
                <c:ptCount val="9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8">
                  <c:v>Czy urzędnik opuszczał stanowisko pracy podczas rozmowy z Tobą</c:v>
                </c:pt>
              </c:strCache>
            </c:strRef>
          </c:cat>
          <c:val>
            <c:numRef>
              <c:f>Sheet1!$C$2:$C$16</c:f>
              <c:numCache>
                <c:formatCode>####%</c:formatCode>
                <c:ptCount val="11"/>
                <c:pt idx="0" formatCode="0%">
                  <c:v>0.40909090909090912</c:v>
                </c:pt>
                <c:pt idx="1">
                  <c:v>0.25</c:v>
                </c:pt>
                <c:pt idx="2">
                  <c:v>0.31818181818181818</c:v>
                </c:pt>
                <c:pt idx="5">
                  <c:v>0.05</c:v>
                </c:pt>
                <c:pt idx="8">
                  <c:v>1</c:v>
                </c:pt>
                <c:pt idx="9">
                  <c:v>0.95</c:v>
                </c:pt>
                <c:pt idx="10">
                  <c:v>0.90909090909090906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727872"/>
        <c:axId val="65803392"/>
      </c:barChart>
      <c:catAx>
        <c:axId val="65727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803392"/>
        <c:crosses val="autoZero"/>
        <c:auto val="1"/>
        <c:lblAlgn val="ctr"/>
        <c:lblOffset val="100"/>
        <c:noMultiLvlLbl val="0"/>
      </c:catAx>
      <c:valAx>
        <c:axId val="65803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7278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38"/>
          <c:w val="0.88824212162654892"/>
          <c:h val="7.5571490254849785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6017152"/>
        <c:axId val="66018688"/>
      </c:barChart>
      <c:catAx>
        <c:axId val="660171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6018688"/>
        <c:crosses val="autoZero"/>
        <c:auto val="1"/>
        <c:lblAlgn val="ctr"/>
        <c:lblOffset val="100"/>
        <c:noMultiLvlLbl val="0"/>
      </c:catAx>
      <c:valAx>
        <c:axId val="660186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60171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0.59</c:v>
                </c:pt>
                <c:pt idx="1">
                  <c:v>0.09</c:v>
                </c:pt>
                <c:pt idx="2">
                  <c:v>0.09</c:v>
                </c:pt>
                <c:pt idx="3">
                  <c:v>0</c:v>
                </c:pt>
                <c:pt idx="4">
                  <c:v>0.27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0.63636363636363635</c:v>
                </c:pt>
                <c:pt idx="1">
                  <c:v>0.18181818181818182</c:v>
                </c:pt>
                <c:pt idx="2">
                  <c:v>0</c:v>
                </c:pt>
                <c:pt idx="3">
                  <c:v>0.182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6034688"/>
        <c:axId val="66056960"/>
      </c:barChart>
      <c:catAx>
        <c:axId val="66034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05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056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6034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732802336819E-2"/>
          <c:y val="5.942286006894093E-2"/>
          <c:w val="0.6746007345994722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2" formatCode="####%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Sheet1!$B$3:$D$3</c:f>
              <c:numCache>
                <c:formatCode>####%</c:formatCode>
                <c:ptCount val="3"/>
                <c:pt idx="0" formatCode="0%">
                  <c:v>0.15384615384615385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06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21E-3"/>
                  <c:y val="-2.0699848061514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Sheet1!$B$4:$D$4</c:f>
              <c:numCache>
                <c:formatCode>####%</c:formatCode>
                <c:ptCount val="3"/>
                <c:pt idx="0" formatCode="0%">
                  <c:v>0.84615384615384615</c:v>
                </c:pt>
                <c:pt idx="1">
                  <c:v>0.5</c:v>
                </c:pt>
                <c:pt idx="2">
                  <c:v>0.40909090909090906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6118016"/>
        <c:axId val="66119552"/>
      </c:barChart>
      <c:catAx>
        <c:axId val="661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11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119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611801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8142991714716972"/>
          <c:y val="0.42074402354581419"/>
          <c:w val="0.31857008285283034"/>
          <c:h val="0.15851172389912968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4604288"/>
        <c:axId val="110465792"/>
      </c:barChart>
      <c:catAx>
        <c:axId val="946042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0465792"/>
        <c:crosses val="autoZero"/>
        <c:auto val="1"/>
        <c:lblAlgn val="ctr"/>
        <c:lblOffset val="100"/>
        <c:noMultiLvlLbl val="0"/>
      </c:catAx>
      <c:valAx>
        <c:axId val="1104657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94604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201500%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0.77272727272727271</c:v>
                </c:pt>
                <c:pt idx="1">
                  <c:v>9.0909090909090912E-2</c:v>
                </c:pt>
                <c:pt idx="2">
                  <c:v>4.5454545454545456E-2</c:v>
                </c:pt>
                <c:pt idx="3">
                  <c:v>4.5454545454545456E-2</c:v>
                </c:pt>
                <c:pt idx="4">
                  <c:v>9.0909090909090912E-2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0842240"/>
        <c:axId val="110843776"/>
      </c:barChart>
      <c:catAx>
        <c:axId val="110842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84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843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08422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0.05</c:v>
                </c:pt>
                <c:pt idx="2">
                  <c:v>0.18</c:v>
                </c:pt>
                <c:pt idx="3">
                  <c:v>0.55000000000000004</c:v>
                </c:pt>
                <c:pt idx="4">
                  <c:v>0.05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0.1</c:v>
                </c:pt>
                <c:pt idx="2">
                  <c:v>0.05</c:v>
                </c:pt>
                <c:pt idx="3">
                  <c:v>0.6</c:v>
                </c:pt>
                <c:pt idx="4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0.18181818181818182</c:v>
                </c:pt>
                <c:pt idx="1">
                  <c:v>4.5454545454545456E-2</c:v>
                </c:pt>
                <c:pt idx="2">
                  <c:v>0</c:v>
                </c:pt>
                <c:pt idx="3">
                  <c:v>0.72727272727272729</c:v>
                </c:pt>
                <c:pt idx="4">
                  <c:v>4.5454545454545456E-2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400064"/>
        <c:axId val="111401600"/>
      </c:barChart>
      <c:catAx>
        <c:axId val="111400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0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01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4000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811200"/>
        <c:axId val="111833472"/>
      </c:barChart>
      <c:catAx>
        <c:axId val="1118112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1833472"/>
        <c:crosses val="autoZero"/>
        <c:auto val="1"/>
        <c:lblAlgn val="ctr"/>
        <c:lblOffset val="100"/>
        <c:noMultiLvlLbl val="0"/>
      </c:catAx>
      <c:valAx>
        <c:axId val="1118334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1811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</c:v>
                </c:pt>
                <c:pt idx="2">
                  <c:v>0.55000000000000004</c:v>
                </c:pt>
                <c:pt idx="3">
                  <c:v>0.27</c:v>
                </c:pt>
                <c:pt idx="4">
                  <c:v>0.27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0.72727272727272729</c:v>
                </c:pt>
                <c:pt idx="1">
                  <c:v>0.36363636363636365</c:v>
                </c:pt>
                <c:pt idx="2">
                  <c:v>0.63636363636363635</c:v>
                </c:pt>
                <c:pt idx="3">
                  <c:v>0.45454545454545453</c:v>
                </c:pt>
                <c:pt idx="4">
                  <c:v>4.5454545454545456E-2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209920"/>
        <c:axId val="112211456"/>
      </c:barChart>
      <c:catAx>
        <c:axId val="112209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211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2114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2209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3898624"/>
        <c:axId val="53904512"/>
      </c:barChart>
      <c:catAx>
        <c:axId val="538986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3904512"/>
        <c:crosses val="autoZero"/>
        <c:auto val="1"/>
        <c:lblAlgn val="ctr"/>
        <c:lblOffset val="100"/>
        <c:noMultiLvlLbl val="0"/>
      </c:catAx>
      <c:valAx>
        <c:axId val="5390451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3898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2248320"/>
        <c:axId val="112249856"/>
      </c:barChart>
      <c:catAx>
        <c:axId val="1122483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2249856"/>
        <c:crosses val="autoZero"/>
        <c:auto val="1"/>
        <c:lblAlgn val="ctr"/>
        <c:lblOffset val="100"/>
        <c:noMultiLvlLbl val="0"/>
      </c:catAx>
      <c:valAx>
        <c:axId val="1122498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2483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6283008"/>
        <c:axId val="66291200"/>
      </c:barChart>
      <c:catAx>
        <c:axId val="662830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6291200"/>
        <c:crosses val="autoZero"/>
        <c:auto val="1"/>
        <c:lblAlgn val="ctr"/>
        <c:lblOffset val="100"/>
        <c:noMultiLvlLbl val="0"/>
      </c:catAx>
      <c:valAx>
        <c:axId val="662912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6283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0.3</c:v>
                </c:pt>
                <c:pt idx="2">
                  <c:v>0.15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0.18181818181818182</c:v>
                </c:pt>
                <c:pt idx="1">
                  <c:v>0.13636363636363635</c:v>
                </c:pt>
                <c:pt idx="2">
                  <c:v>4.5454545454545456E-2</c:v>
                </c:pt>
                <c:pt idx="3">
                  <c:v>4.5454545454545456E-2</c:v>
                </c:pt>
                <c:pt idx="4">
                  <c:v>0.59090909090909094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4605696"/>
        <c:axId val="94607616"/>
      </c:barChart>
      <c:catAx>
        <c:axId val="9460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460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07616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94605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800925925926"/>
          <c:y val="0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0.59</c:v>
                </c:pt>
                <c:pt idx="1">
                  <c:v>0.09</c:v>
                </c:pt>
                <c:pt idx="2">
                  <c:v>0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718976"/>
        <c:axId val="112720512"/>
      </c:barChart>
      <c:catAx>
        <c:axId val="11271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72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72051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2718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(N=11*)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2977408"/>
        <c:axId val="112992640"/>
      </c:barChart>
      <c:catAx>
        <c:axId val="1129774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2992640"/>
        <c:crosses val="autoZero"/>
        <c:auto val="1"/>
        <c:lblAlgn val="ctr"/>
        <c:lblOffset val="100"/>
        <c:noMultiLvlLbl val="0"/>
      </c:catAx>
      <c:valAx>
        <c:axId val="1129926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977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234304"/>
        <c:axId val="113235840"/>
      </c:barChart>
      <c:catAx>
        <c:axId val="1132343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3235840"/>
        <c:crosses val="autoZero"/>
        <c:auto val="1"/>
        <c:lblAlgn val="ctr"/>
        <c:lblOffset val="100"/>
        <c:noMultiLvlLbl val="0"/>
      </c:catAx>
      <c:valAx>
        <c:axId val="113235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3234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4.5278797145769621E-2"/>
          <c:w val="0.72138728323699397"/>
          <c:h val="0.650480122324158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0.45454545454545453</c:v>
                </c:pt>
                <c:pt idx="1">
                  <c:v>0.36363636363636365</c:v>
                </c:pt>
                <c:pt idx="2">
                  <c:v>9.0909090909090912E-2</c:v>
                </c:pt>
                <c:pt idx="3">
                  <c:v>9.0909090909090912E-2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3341184"/>
        <c:axId val="113342720"/>
      </c:barChart>
      <c:catAx>
        <c:axId val="11334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34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42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33411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7037037037"/>
          <c:y val="2.9929355722830599E-2"/>
          <c:w val="0.72138728323699397"/>
          <c:h val="0.9636189435277833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0.22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0993280"/>
        <c:axId val="140994816"/>
      </c:barChart>
      <c:catAx>
        <c:axId val="14099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99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994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9932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037952"/>
        <c:axId val="141039488"/>
      </c:barChart>
      <c:catAx>
        <c:axId val="141037952"/>
        <c:scaling>
          <c:orientation val="maxMin"/>
        </c:scaling>
        <c:delete val="1"/>
        <c:axPos val="b"/>
        <c:majorTickMark val="out"/>
        <c:minorTickMark val="none"/>
        <c:tickLblPos val="none"/>
        <c:crossAx val="141039488"/>
        <c:crosses val="autoZero"/>
        <c:auto val="1"/>
        <c:lblAlgn val="ctr"/>
        <c:lblOffset val="100"/>
        <c:noMultiLvlLbl val="0"/>
      </c:catAx>
      <c:valAx>
        <c:axId val="14103948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1037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(N=11**)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168000"/>
        <c:axId val="141169792"/>
      </c:barChart>
      <c:catAx>
        <c:axId val="1411680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1169792"/>
        <c:crosses val="autoZero"/>
        <c:auto val="1"/>
        <c:lblAlgn val="ctr"/>
        <c:lblOffset val="100"/>
        <c:noMultiLvlLbl val="0"/>
      </c:catAx>
      <c:valAx>
        <c:axId val="1411697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168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9307593895438434E-2"/>
          <c:y val="7.2600468758932099E-2"/>
          <c:w val="0.95651793811245878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0636160"/>
        <c:axId val="60642048"/>
      </c:barChart>
      <c:catAx>
        <c:axId val="60636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4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420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361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0.18181818181818182</c:v>
                </c:pt>
                <c:pt idx="1">
                  <c:v>0.18181818181818182</c:v>
                </c:pt>
                <c:pt idx="2">
                  <c:v>9.0909090909090912E-2</c:v>
                </c:pt>
                <c:pt idx="3">
                  <c:v>0.54545454545454541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0.18181818181818182</c:v>
                </c:pt>
                <c:pt idx="1">
                  <c:v>4.5454545454545456E-2</c:v>
                </c:pt>
                <c:pt idx="2">
                  <c:v>4.5454545454545456E-2</c:v>
                </c:pt>
                <c:pt idx="3">
                  <c:v>0.13636363636363635</c:v>
                </c:pt>
                <c:pt idx="4">
                  <c:v>0.59090909090909094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202176"/>
        <c:axId val="141203712"/>
      </c:barChart>
      <c:catAx>
        <c:axId val="141202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20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037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2021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67590436495629214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0.68181818181818177</c:v>
                </c:pt>
                <c:pt idx="1">
                  <c:v>9.0909090909090912E-2</c:v>
                </c:pt>
                <c:pt idx="2">
                  <c:v>0.22727272727272727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0.72727272727272729</c:v>
                </c:pt>
                <c:pt idx="1">
                  <c:v>0</c:v>
                </c:pt>
                <c:pt idx="2">
                  <c:v>0.27272727272727271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264768"/>
        <c:axId val="141266304"/>
      </c:barChart>
      <c:catAx>
        <c:axId val="141264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26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66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264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94567552334943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cat>
          <c:val>
            <c:numRef>
              <c:f>Sheet1!$B$3:$B$13</c:f>
              <c:numCache>
                <c:formatCode>0%</c:formatCode>
                <c:ptCount val="8"/>
                <c:pt idx="0">
                  <c:v>0.36363636363636365</c:v>
                </c:pt>
                <c:pt idx="1">
                  <c:v>0.8</c:v>
                </c:pt>
                <c:pt idx="2">
                  <c:v>0.45454545454545453</c:v>
                </c:pt>
                <c:pt idx="4">
                  <c:v>0.13636363636363635</c:v>
                </c:pt>
                <c:pt idx="5">
                  <c:v>0.3</c:v>
                </c:pt>
                <c:pt idx="6">
                  <c:v>0.40909090909090906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3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74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cat>
          <c:val>
            <c:numRef>
              <c:f>Sheet1!$C$3:$C$13</c:f>
              <c:numCache>
                <c:formatCode>0%</c:formatCode>
                <c:ptCount val="8"/>
                <c:pt idx="0">
                  <c:v>0.64</c:v>
                </c:pt>
                <c:pt idx="1">
                  <c:v>0.2</c:v>
                </c:pt>
                <c:pt idx="2">
                  <c:v>0.54545454545454541</c:v>
                </c:pt>
                <c:pt idx="4">
                  <c:v>0.68181818181818177</c:v>
                </c:pt>
                <c:pt idx="5">
                  <c:v>0.45</c:v>
                </c:pt>
                <c:pt idx="6">
                  <c:v>0.59090909090909094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cat>
          <c:val>
            <c:numRef>
              <c:f>Sheet1!$D$3:$D$13</c:f>
              <c:numCache>
                <c:formatCode>General</c:formatCode>
                <c:ptCount val="8"/>
                <c:pt idx="4" formatCode="0%">
                  <c:v>0.18181818181818182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1777920"/>
        <c:axId val="141792000"/>
      </c:barChart>
      <c:catAx>
        <c:axId val="141777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1792000"/>
        <c:crosses val="autoZero"/>
        <c:auto val="1"/>
        <c:lblAlgn val="ctr"/>
        <c:lblOffset val="100"/>
        <c:noMultiLvlLbl val="0"/>
      </c:catAx>
      <c:valAx>
        <c:axId val="141792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7779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3.0491748015543517E-2"/>
          <c:y val="0.41712727362777507"/>
          <c:w val="0.95361257435714286"/>
          <c:h val="0.10677630845808105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18E-2"/>
          <c:w val="1"/>
          <c:h val="0.770966269841269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0.13636363636363635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3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0.86363636363636365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7051904"/>
        <c:axId val="160207616"/>
      </c:barChart>
      <c:catAx>
        <c:axId val="1570519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0207616"/>
        <c:crosses val="autoZero"/>
        <c:auto val="1"/>
        <c:lblAlgn val="ctr"/>
        <c:lblOffset val="100"/>
        <c:noMultiLvlLbl val="0"/>
      </c:catAx>
      <c:valAx>
        <c:axId val="1602076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70519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0"/>
          <c:y val="0.85693783068783069"/>
          <c:w val="1"/>
          <c:h val="9.266534391534393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0384128"/>
        <c:axId val="160385664"/>
      </c:barChart>
      <c:catAx>
        <c:axId val="1603841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60385664"/>
        <c:crosses val="autoZero"/>
        <c:auto val="1"/>
        <c:lblAlgn val="ctr"/>
        <c:lblOffset val="100"/>
        <c:noMultiLvlLbl val="0"/>
      </c:catAx>
      <c:valAx>
        <c:axId val="1603856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60384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3">
                  <c:v>0.91</c:v>
                </c:pt>
                <c:pt idx="4">
                  <c:v>0.91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(N=x)3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0.86363636363636365</c:v>
                </c:pt>
                <c:pt idx="1">
                  <c:v>0.95454545454545459</c:v>
                </c:pt>
                <c:pt idx="2">
                  <c:v>0.95454545454545459</c:v>
                </c:pt>
                <c:pt idx="3">
                  <c:v>0.95454545454545459</c:v>
                </c:pt>
                <c:pt idx="4">
                  <c:v>0.86363636363636354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4583680"/>
        <c:axId val="164618240"/>
      </c:barChart>
      <c:catAx>
        <c:axId val="164583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461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6182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45836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5E-3"/>
          <c:w val="0.99923738681327268"/>
          <c:h val="0.89049586776859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Sheet1!$A$3:$A$24</c:f>
              <c:strCache>
                <c:ptCount val="17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7">
                  <c:v>czy urzędnik w czasie załatwiania sprawy udzialał informacji w sposób kompetentny</c:v>
                </c:pt>
                <c:pt idx="11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0.55000000000000004</c:v>
                </c:pt>
                <c:pt idx="2">
                  <c:v>0.5</c:v>
                </c:pt>
                <c:pt idx="4">
                  <c:v>0.68181818181818188</c:v>
                </c:pt>
                <c:pt idx="5">
                  <c:v>0.8</c:v>
                </c:pt>
                <c:pt idx="6">
                  <c:v>0.59090909090909094</c:v>
                </c:pt>
                <c:pt idx="8">
                  <c:v>0.68181818181818188</c:v>
                </c:pt>
                <c:pt idx="9">
                  <c:v>0.9</c:v>
                </c:pt>
                <c:pt idx="10">
                  <c:v>0.59090909090909094</c:v>
                </c:pt>
                <c:pt idx="12">
                  <c:v>0.86363636363636365</c:v>
                </c:pt>
                <c:pt idx="13">
                  <c:v>0.95</c:v>
                </c:pt>
                <c:pt idx="14">
                  <c:v>0.63636363636363635</c:v>
                </c:pt>
                <c:pt idx="16">
                  <c:v>0.59090909090909094</c:v>
                </c:pt>
                <c:pt idx="17">
                  <c:v>0.85</c:v>
                </c:pt>
                <c:pt idx="18">
                  <c:v>0.59090909090909094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Sheet1!$A$3:$A$24</c:f>
              <c:strCache>
                <c:ptCount val="17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7">
                  <c:v>czy urzędnik w czasie załatwiania sprawy udzialał informacji w sposób kompetentny</c:v>
                </c:pt>
                <c:pt idx="11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19"/>
                <c:pt idx="0">
                  <c:v>0.32</c:v>
                </c:pt>
                <c:pt idx="1">
                  <c:v>0.4</c:v>
                </c:pt>
                <c:pt idx="2">
                  <c:v>0.4</c:v>
                </c:pt>
                <c:pt idx="4">
                  <c:v>0.27272727272727271</c:v>
                </c:pt>
                <c:pt idx="5">
                  <c:v>0.15</c:v>
                </c:pt>
                <c:pt idx="6">
                  <c:v>0.31818181818181818</c:v>
                </c:pt>
                <c:pt idx="8">
                  <c:v>0.27272727272727271</c:v>
                </c:pt>
                <c:pt idx="9">
                  <c:v>0.1</c:v>
                </c:pt>
                <c:pt idx="10">
                  <c:v>0.36363636363636365</c:v>
                </c:pt>
                <c:pt idx="12">
                  <c:v>9.0909090909090912E-2</c:v>
                </c:pt>
                <c:pt idx="13">
                  <c:v>0.05</c:v>
                </c:pt>
                <c:pt idx="14">
                  <c:v>0.31818181818181818</c:v>
                </c:pt>
                <c:pt idx="16">
                  <c:v>0.27272727272727271</c:v>
                </c:pt>
                <c:pt idx="17">
                  <c:v>0.1</c:v>
                </c:pt>
                <c:pt idx="18">
                  <c:v>0.40909090909090912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dLbl>
              <c:idx val="1"/>
              <c:delete val="1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Sheet1!$A$3:$A$24</c:f>
              <c:strCache>
                <c:ptCount val="17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7">
                  <c:v>czy urzędnik w czasie załatwiania sprawy udzialał informacji w sposób kompetentny</c:v>
                </c:pt>
                <c:pt idx="11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Sheet1!$D$2:$D$24</c:f>
              <c:numCache>
                <c:formatCode>0%</c:formatCode>
                <c:ptCount val="19"/>
                <c:pt idx="0">
                  <c:v>0.09</c:v>
                </c:pt>
                <c:pt idx="1">
                  <c:v>0</c:v>
                </c:pt>
                <c:pt idx="2">
                  <c:v>0.05</c:v>
                </c:pt>
                <c:pt idx="5">
                  <c:v>0.05</c:v>
                </c:pt>
                <c:pt idx="14">
                  <c:v>4.5454545454545456E-2</c:v>
                </c:pt>
                <c:pt idx="16">
                  <c:v>9.0909090909090912E-2</c:v>
                </c:pt>
                <c:pt idx="17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63"/>
                  <c:y val="-2.4470208773661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51"/>
                  <c:y val="-1.37539347938003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Sheet1!$A$3:$A$24</c:f>
              <c:strCache>
                <c:ptCount val="17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7">
                  <c:v>czy urzędnik w czasie załatwiania sprawy udzialał informacji w sposób kompetentny</c:v>
                </c:pt>
                <c:pt idx="11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Sheet1!$E$2:$E$24</c:f>
              <c:numCache>
                <c:formatCode>0%</c:formatCode>
                <c:ptCount val="19"/>
                <c:pt idx="0">
                  <c:v>0.05</c:v>
                </c:pt>
                <c:pt idx="1">
                  <c:v>4.5454545454545456E-2</c:v>
                </c:pt>
                <c:pt idx="2">
                  <c:v>0.05</c:v>
                </c:pt>
                <c:pt idx="4">
                  <c:v>4.5454545454545456E-2</c:v>
                </c:pt>
                <c:pt idx="6">
                  <c:v>9.0909090909090912E-2</c:v>
                </c:pt>
                <c:pt idx="8">
                  <c:v>4.5454545454545456E-2</c:v>
                </c:pt>
                <c:pt idx="10">
                  <c:v>4.5454545454545456E-2</c:v>
                </c:pt>
                <c:pt idx="12">
                  <c:v>4.5454545454545456E-2</c:v>
                </c:pt>
                <c:pt idx="16">
                  <c:v>4.5454545454545456E-2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64820864"/>
        <c:axId val="164822400"/>
      </c:barChart>
      <c:catAx>
        <c:axId val="164820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482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8224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482086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34"/>
          <c:w val="0.98589065255732033"/>
          <c:h val="6.014955970740337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4"/>
          <c:y val="4.0322580645161428E-3"/>
          <c:w val="0.84615384615384748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Sheet1!$D$2:$D$4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0671488"/>
        <c:axId val="60673024"/>
      </c:barChart>
      <c:catAx>
        <c:axId val="60671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7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73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7148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4"/>
          <c:y val="4.0322580645161428E-3"/>
          <c:w val="0.84615384615384748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65845308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Sheet1!$D$2:$D$4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024512"/>
        <c:axId val="61042688"/>
      </c:barChart>
      <c:catAx>
        <c:axId val="61024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04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4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02451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E-3"/>
          <c:y val="9.0163934426229497E-2"/>
          <c:w val="0.94925028835063396"/>
          <c:h val="0.9180327868852434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492608"/>
        <c:axId val="61494400"/>
      </c:barChart>
      <c:catAx>
        <c:axId val="614926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1494400"/>
        <c:crosses val="autoZero"/>
        <c:auto val="1"/>
        <c:lblAlgn val="ctr"/>
        <c:lblOffset val="100"/>
        <c:noMultiLvlLbl val="0"/>
      </c:catAx>
      <c:valAx>
        <c:axId val="6149440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1492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1"/>
          <c:y val="7.2600468758932099E-2"/>
          <c:w val="0.7111305353111853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61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0.2</c:v>
                </c:pt>
                <c:pt idx="2">
                  <c:v>0.1</c:v>
                </c:pt>
                <c:pt idx="3">
                  <c:v>0.15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514496"/>
        <c:axId val="61516032"/>
      </c:barChart>
      <c:catAx>
        <c:axId val="6151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51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5160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14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4"/>
          <c:y val="4.0322580645161428E-3"/>
          <c:w val="0.84615384615384748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196352"/>
        <c:axId val="62198144"/>
      </c:barChart>
      <c:catAx>
        <c:axId val="62196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19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98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19635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2727-DF4C-4487-BACB-A723C1A28EE6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1138-29A1-4CC7-913B-6AFC994C59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07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ochota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30778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4969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20126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48755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30778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85966"/>
              </p:ext>
            </p:extLst>
          </p:nvPr>
        </p:nvGraphicFramePr>
        <p:xfrm>
          <a:off x="614469" y="2422082"/>
          <a:ext cx="7557812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29703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76663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497072"/>
              </p:ext>
            </p:extLst>
          </p:nvPr>
        </p:nvGraphicFramePr>
        <p:xfrm>
          <a:off x="2916610" y="1341562"/>
          <a:ext cx="47937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259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(N=13)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09852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144203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0754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50803"/>
              </p:ext>
            </p:extLst>
          </p:nvPr>
        </p:nvGraphicFramePr>
        <p:xfrm>
          <a:off x="5220866" y="2494734"/>
          <a:ext cx="3672408" cy="345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80527"/>
              </p:ext>
            </p:extLst>
          </p:nvPr>
        </p:nvGraphicFramePr>
        <p:xfrm>
          <a:off x="4428978" y="2440202"/>
          <a:ext cx="1583976" cy="35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976"/>
              </a:tblGrid>
              <a:tr h="9490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14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9986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, przywitał mnie uprzejmie, ale użył innych słów</a:t>
                      </a:r>
                    </a:p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135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5175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80446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4200" dirty="0" smtClean="0"/>
              <a:t> </a:t>
            </a:r>
            <a:r>
              <a:rPr lang="pl-PL" sz="3600" dirty="0" smtClean="0"/>
              <a:t>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02776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29168"/>
              </p:ext>
            </p:extLst>
          </p:nvPr>
        </p:nvGraphicFramePr>
        <p:xfrm>
          <a:off x="108297" y="1558138"/>
          <a:ext cx="2808313" cy="504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</a:tblGrid>
              <a:tr h="840001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001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001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001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001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001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158881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36801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28577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09620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482917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pole tekstowe 6"/>
          <p:cNvSpPr txBox="1">
            <a:spLocks noChangeArrowheads="1"/>
          </p:cNvSpPr>
          <p:nvPr/>
        </p:nvSpPr>
        <p:spPr bwMode="auto">
          <a:xfrm>
            <a:off x="7732325" y="55900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(N=13)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badania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78" y="6496230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76228"/>
              </p:ext>
            </p:extLst>
          </p:nvPr>
        </p:nvGraphicFramePr>
        <p:xfrm>
          <a:off x="2916649" y="1861004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63" y="205969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63" y="364021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63" y="526850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44137"/>
              </p:ext>
            </p:extLst>
          </p:nvPr>
        </p:nvGraphicFramePr>
        <p:xfrm>
          <a:off x="108336" y="2128042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0680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12388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05047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82796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339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215700"/>
              </p:ext>
            </p:extLst>
          </p:nvPr>
        </p:nvGraphicFramePr>
        <p:xfrm>
          <a:off x="684362" y="2494735"/>
          <a:ext cx="432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346393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23896"/>
              </p:ext>
            </p:extLst>
          </p:nvPr>
        </p:nvGraphicFramePr>
        <p:xfrm>
          <a:off x="-35718" y="2494176"/>
          <a:ext cx="1728192" cy="4365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</a:tblGrid>
              <a:tr h="9572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837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837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8174"/>
              </p:ext>
            </p:extLst>
          </p:nvPr>
        </p:nvGraphicFramePr>
        <p:xfrm>
          <a:off x="4572794" y="2454818"/>
          <a:ext cx="1800000" cy="392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73057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  <a:p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85014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080082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8585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386" y="6659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7970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2353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</a:t>
            </a:r>
            <a:endParaRPr lang="pl-PL" dirty="0"/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2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29798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76966"/>
              </p:ext>
            </p:extLst>
          </p:nvPr>
        </p:nvGraphicFramePr>
        <p:xfrm>
          <a:off x="3996730" y="2421682"/>
          <a:ext cx="1800000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97865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865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opłatach, których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355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355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61396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0609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25086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graphicFrame>
        <p:nvGraphicFramePr>
          <p:cNvPr id="2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787237"/>
              </p:ext>
            </p:extLst>
          </p:nvPr>
        </p:nvGraphicFramePr>
        <p:xfrm>
          <a:off x="5029215" y="2599741"/>
          <a:ext cx="4320000" cy="381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38196"/>
              </p:ext>
            </p:extLst>
          </p:nvPr>
        </p:nvGraphicFramePr>
        <p:xfrm>
          <a:off x="191530" y="2565698"/>
          <a:ext cx="1716968" cy="34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55176"/>
              </p:ext>
            </p:extLst>
          </p:nvPr>
        </p:nvGraphicFramePr>
        <p:xfrm>
          <a:off x="3852714" y="2599742"/>
          <a:ext cx="1944216" cy="3642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370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297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-35718" y="64594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439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840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767594" y="2159552"/>
            <a:ext cx="3157128" cy="1054218"/>
            <a:chOff x="757332" y="5363944"/>
            <a:chExt cx="7610400" cy="1054218"/>
          </a:xfrm>
        </p:grpSpPr>
        <p:graphicFrame>
          <p:nvGraphicFramePr>
            <p:cNvPr id="2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5592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32518"/>
              </p:ext>
            </p:extLst>
          </p:nvPr>
        </p:nvGraphicFramePr>
        <p:xfrm>
          <a:off x="900866" y="2587562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90570"/>
              </p:ext>
            </p:extLst>
          </p:nvPr>
        </p:nvGraphicFramePr>
        <p:xfrm>
          <a:off x="108298" y="2514957"/>
          <a:ext cx="180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76817"/>
              </p:ext>
            </p:extLst>
          </p:nvPr>
        </p:nvGraphicFramePr>
        <p:xfrm>
          <a:off x="4957207" y="2587562"/>
          <a:ext cx="4188381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97894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-35719" y="645947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700585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12154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3292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5193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63" y="191762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32363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32363" y="526850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73057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Prostokąt 19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18900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83085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Prostokąt 15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300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4523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7430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pole tekstowe 6"/>
          <p:cNvSpPr txBox="1">
            <a:spLocks noChangeArrowheads="1"/>
          </p:cNvSpPr>
          <p:nvPr/>
        </p:nvSpPr>
        <p:spPr bwMode="auto">
          <a:xfrm>
            <a:off x="7732325" y="28945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pole tekstowe 6"/>
          <p:cNvSpPr txBox="1">
            <a:spLocks noChangeArrowheads="1"/>
          </p:cNvSpPr>
          <p:nvPr/>
        </p:nvSpPr>
        <p:spPr bwMode="auto">
          <a:xfrm>
            <a:off x="7732325" y="37049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" name="pole tekstowe 6"/>
          <p:cNvSpPr txBox="1">
            <a:spLocks noChangeArrowheads="1"/>
          </p:cNvSpPr>
          <p:nvPr/>
        </p:nvSpPr>
        <p:spPr bwMode="auto">
          <a:xfrm>
            <a:off x="7732325" y="465393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pole tekstowe 6"/>
          <p:cNvSpPr txBox="1">
            <a:spLocks noChangeArrowheads="1"/>
          </p:cNvSpPr>
          <p:nvPr/>
        </p:nvSpPr>
        <p:spPr bwMode="auto">
          <a:xfrm>
            <a:off x="7732325" y="543312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3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9494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509680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27548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34014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71253"/>
              </p:ext>
            </p:extLst>
          </p:nvPr>
        </p:nvGraphicFramePr>
        <p:xfrm>
          <a:off x="614469" y="2422082"/>
          <a:ext cx="7557812" cy="393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Ochota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6393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0654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1606</TotalTime>
  <Words>1958</Words>
  <Application>Microsoft Office PowerPoint</Application>
  <PresentationFormat>Niestandardowy</PresentationFormat>
  <Paragraphs>337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ochota</vt:lpstr>
      <vt:lpstr>Spis treści</vt:lpstr>
      <vt:lpstr>Informacje o metodzie</vt:lpstr>
      <vt:lpstr>Wyniki badania</vt:lpstr>
      <vt:lpstr>Kryteria oceny</vt:lpstr>
      <vt:lpstr>Wyniki badania</vt:lpstr>
      <vt:lpstr>Urząd Dzielnicy Ochota Otoczenie: Wygląd Urzędu (1)</vt:lpstr>
      <vt:lpstr>Urząd Dzielnicy Ochota Otoczenie: Wygląd Urzędu (2)</vt:lpstr>
      <vt:lpstr>Urząd Dzielnicy Ochota Otoczenie: Wygląd Urzędu (3)</vt:lpstr>
      <vt:lpstr>Urząd Dzielnicy Ochota Otoczenie: Wygląd Urzędu (4)</vt:lpstr>
      <vt:lpstr>Urząd Dzielnicy Ochota Otoczenie: Wygląd Urzędu (5)</vt:lpstr>
      <vt:lpstr>Urząd Dzielnicy Ochota Otoczenie: Wygląd Urzędu (6)</vt:lpstr>
      <vt:lpstr>Urząd Dzielnicy Ochota Otoczenie: Wygląd Urzędu (7)</vt:lpstr>
      <vt:lpstr>Wyniki badania</vt:lpstr>
      <vt:lpstr>Urząd Dzielnicy Ochota Wygląd zewnętrzny urzędnika i jego stanowisko pracy</vt:lpstr>
      <vt:lpstr>Wyniki badania</vt:lpstr>
      <vt:lpstr>Urząd Dzielnicy Ochota Zachowanie urzędnika wobec interesanta (1)</vt:lpstr>
      <vt:lpstr>Urząd Dzielnicy Ochota Zachowanie urzędnika wobec interesanta (2)</vt:lpstr>
      <vt:lpstr>Wyniki badania</vt:lpstr>
      <vt:lpstr>Urząd Dzielnicy Ochota Urzędnik: Obsługa przedstawionej sprawy (2)</vt:lpstr>
      <vt:lpstr>Urząd Dzielnicy Ochota Urzędnik: Obsługa przedstawionej sprawy (2)</vt:lpstr>
      <vt:lpstr>Urząd Dzielnicy Ochota Urzędnik: Obsługa przedstawionej sprawy (3)</vt:lpstr>
      <vt:lpstr>Wyniki badania</vt:lpstr>
      <vt:lpstr>Urząd Dzielnicy Ochota Urzędnik: Sposób załatwienia przedstawionej sprawy (1)</vt:lpstr>
      <vt:lpstr>Urząd Dzielnicy Ochota Urzędnik: Sposób załatwienia przedstawionej sprawy 2014, 2013 (2)</vt:lpstr>
      <vt:lpstr>Urząd Dzielnicy Ochota Urzędnik: Sposób załatwienia przedstawionej sprawy 2015 (3)</vt:lpstr>
      <vt:lpstr>Urząd Dzielnicy Ochota Urzędnik: Sposób załatwienia przedstawionej sprawy (4)</vt:lpstr>
      <vt:lpstr>Urząd Dzielnicy Ochota Urzędnik: Sposób załatwiania przedstawionej sprawy (5)</vt:lpstr>
      <vt:lpstr>Urząd Dzielnicy Ochota Urzędnik: Sposób załatwienia przedstawionej sprawy (6)</vt:lpstr>
      <vt:lpstr>Urząd Dzielnicy Ochota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197</cp:revision>
  <cp:lastPrinted>2016-01-25T14:49:45Z</cp:lastPrinted>
  <dcterms:created xsi:type="dcterms:W3CDTF">2013-09-17T08:07:59Z</dcterms:created>
  <dcterms:modified xsi:type="dcterms:W3CDTF">2016-01-27T14:20:17Z</dcterms:modified>
</cp:coreProperties>
</file>