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theme/themeOverride2.xml" ContentType="application/vnd.openxmlformats-officedocument.themeOverride+xml"/>
  <Override PartName="/ppt/charts/chart36.xml" ContentType="application/vnd.openxmlformats-officedocument.drawingml.chart+xml"/>
  <Override PartName="/ppt/theme/themeOverride3.xml" ContentType="application/vnd.openxmlformats-officedocument.themeOverride+xml"/>
  <Override PartName="/ppt/charts/chart37.xml" ContentType="application/vnd.openxmlformats-officedocument.drawingml.chart+xml"/>
  <Override PartName="/ppt/theme/themeOverride4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handoutMasterIdLst>
    <p:handoutMasterId r:id="rId34"/>
  </p:handoutMasterIdLst>
  <p:sldIdLst>
    <p:sldId id="288" r:id="rId2"/>
    <p:sldId id="318" r:id="rId3"/>
    <p:sldId id="322" r:id="rId4"/>
    <p:sldId id="321" r:id="rId5"/>
    <p:sldId id="323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4" r:id="rId27"/>
    <p:sldId id="309" r:id="rId28"/>
    <p:sldId id="311" r:id="rId29"/>
    <p:sldId id="314" r:id="rId30"/>
    <p:sldId id="315" r:id="rId31"/>
    <p:sldId id="320" r:id="rId32"/>
  </p:sldIdLst>
  <p:sldSz cx="9145588" cy="6859588"/>
  <p:notesSz cx="6669088" cy="9926638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808285"/>
    <a:srgbClr val="FFFFFF"/>
    <a:srgbClr val="D1D3D4"/>
    <a:srgbClr val="000000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82" autoAdjust="0"/>
    <p:restoredTop sz="99287" autoAdjust="0"/>
  </p:normalViewPr>
  <p:slideViewPr>
    <p:cSldViewPr showGuides="1">
      <p:cViewPr varScale="1">
        <p:scale>
          <a:sx n="99" d="100"/>
          <a:sy n="99" d="100"/>
        </p:scale>
        <p:origin x="-1164" y="-96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E-3"/>
          <c:y val="9.0163934426229525E-2"/>
          <c:w val="0.94925028835063396"/>
          <c:h val="0.9180327868852434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7.3999999999999995</c:v>
                </c:pt>
                <c:pt idx="2" formatCode="###0.0">
                  <c:v>1.0500000000000003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####.00">
                  <c:v>6.65</c:v>
                </c:pt>
                <c:pt idx="2" formatCode="####.00">
                  <c:v>1.9166666666666667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4.5</c:v>
                </c:pt>
                <c:pt idx="2" formatCode="0.0">
                  <c:v>1.1818181818181819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3153152"/>
        <c:axId val="53154944"/>
      </c:barChart>
      <c:catAx>
        <c:axId val="531531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53154944"/>
        <c:crosses val="autoZero"/>
        <c:auto val="1"/>
        <c:lblAlgn val="ctr"/>
        <c:lblOffset val="100"/>
        <c:noMultiLvlLbl val="0"/>
      </c:catAx>
      <c:valAx>
        <c:axId val="53154944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53153152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21"/>
          <c:y val="7.2600468758932113E-2"/>
          <c:w val="0.7111305353111853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4"/>
          <c:y val="4.0322580645161428E-3"/>
          <c:w val="0.84615384615384748"/>
          <c:h val="0.842741935483874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787"/>
                  <c:y val="1.22686584530831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Sheet1!$D$2:$D$4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2230528"/>
        <c:axId val="62232064"/>
      </c:barChart>
      <c:catAx>
        <c:axId val="622305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2320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2320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23052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E-3"/>
          <c:y val="9.0163934426229497E-2"/>
          <c:w val="0.94925028835063396"/>
          <c:h val="0.9180327868852434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1575168"/>
        <c:axId val="61576704"/>
      </c:barChart>
      <c:catAx>
        <c:axId val="6157516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61576704"/>
        <c:crosses val="autoZero"/>
        <c:auto val="1"/>
        <c:lblAlgn val="ctr"/>
        <c:lblOffset val="100"/>
        <c:noMultiLvlLbl val="0"/>
      </c:catAx>
      <c:valAx>
        <c:axId val="6157670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615751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1"/>
          <c:y val="7.2600468758932099E-2"/>
          <c:w val="0.7111305353111853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W kieszonkach, na stojakach</c:v>
                </c:pt>
                <c:pt idx="4">
                  <c:v>Na stolikach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0.5</c:v>
                </c:pt>
                <c:pt idx="1">
                  <c:v>0</c:v>
                </c:pt>
                <c:pt idx="2">
                  <c:v>0.1</c:v>
                </c:pt>
                <c:pt idx="3">
                  <c:v>0.4</c:v>
                </c:pt>
                <c:pt idx="4">
                  <c:v>0.2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W kieszonkach, na stojakach</c:v>
                </c:pt>
                <c:pt idx="4">
                  <c:v>Na stolikach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0.7</c:v>
                </c:pt>
                <c:pt idx="1">
                  <c:v>0</c:v>
                </c:pt>
                <c:pt idx="2">
                  <c:v>0.25</c:v>
                </c:pt>
                <c:pt idx="3">
                  <c:v>0.2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W kieszonkach, na stojakach</c:v>
                </c:pt>
                <c:pt idx="4">
                  <c:v>Na stolikach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0.6</c:v>
                </c:pt>
                <c:pt idx="1">
                  <c:v>0.05</c:v>
                </c:pt>
                <c:pt idx="2">
                  <c:v>0.25</c:v>
                </c:pt>
                <c:pt idx="3">
                  <c:v>0</c:v>
                </c:pt>
                <c:pt idx="4">
                  <c:v>0.15</c:v>
                </c:pt>
                <c:pt idx="5">
                  <c:v>0.05</c:v>
                </c:pt>
                <c:pt idx="6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2511744"/>
        <c:axId val="62517632"/>
      </c:barChart>
      <c:catAx>
        <c:axId val="625117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5176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51763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51174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18E-2"/>
          <c:w val="1"/>
          <c:h val="0.908925318761385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Sheet1!$A$4:$A$33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/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19"/>
                <c:pt idx="0">
                  <c:v>0.85</c:v>
                </c:pt>
                <c:pt idx="1">
                  <c:v>0.85</c:v>
                </c:pt>
                <c:pt idx="2">
                  <c:v>0.65</c:v>
                </c:pt>
                <c:pt idx="4">
                  <c:v>1</c:v>
                </c:pt>
                <c:pt idx="5">
                  <c:v>1</c:v>
                </c:pt>
                <c:pt idx="6">
                  <c:v>0.95</c:v>
                </c:pt>
                <c:pt idx="8">
                  <c:v>0.9</c:v>
                </c:pt>
                <c:pt idx="9">
                  <c:v>1</c:v>
                </c:pt>
                <c:pt idx="10">
                  <c:v>0.95</c:v>
                </c:pt>
                <c:pt idx="12">
                  <c:v>1</c:v>
                </c:pt>
                <c:pt idx="13">
                  <c:v>0.95</c:v>
                </c:pt>
                <c:pt idx="14">
                  <c:v>1</c:v>
                </c:pt>
                <c:pt idx="16">
                  <c:v>0.2</c:v>
                </c:pt>
                <c:pt idx="17">
                  <c:v>0.2</c:v>
                </c:pt>
                <c:pt idx="18">
                  <c:v>0.35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74E-3"/>
                  <c:y val="9.7115065527172235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74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19E-2"/>
                  <c:y val="2.88864833518764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Sheet1!$A$4:$A$33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/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19"/>
                <c:pt idx="0">
                  <c:v>0.15</c:v>
                </c:pt>
                <c:pt idx="1">
                  <c:v>0.15</c:v>
                </c:pt>
                <c:pt idx="2">
                  <c:v>0.35</c:v>
                </c:pt>
                <c:pt idx="6">
                  <c:v>0.05</c:v>
                </c:pt>
                <c:pt idx="8">
                  <c:v>0.1</c:v>
                </c:pt>
                <c:pt idx="10">
                  <c:v>0.05</c:v>
                </c:pt>
                <c:pt idx="13">
                  <c:v>0.05</c:v>
                </c:pt>
                <c:pt idx="16">
                  <c:v>0.8</c:v>
                </c:pt>
                <c:pt idx="17">
                  <c:v>0.8</c:v>
                </c:pt>
                <c:pt idx="18">
                  <c:v>0.65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1534208"/>
        <c:axId val="61537664"/>
      </c:barChart>
      <c:catAx>
        <c:axId val="6153420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1537664"/>
        <c:crosses val="autoZero"/>
        <c:auto val="1"/>
        <c:lblAlgn val="ctr"/>
        <c:lblOffset val="100"/>
        <c:noMultiLvlLbl val="0"/>
      </c:catAx>
      <c:valAx>
        <c:axId val="615376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53420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3624772313296867"/>
          <c:w val="0.86278195488721798"/>
          <c:h val="6.55737704918033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18E-2"/>
          <c:w val="1"/>
          <c:h val="0.8732380429952227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Sheet1!$A$4:$A$28</c:f>
              <c:strCache>
                <c:ptCount val="17"/>
                <c:pt idx="0">
                  <c:v>Czy urzędnik jest ubrany “na służbowo”?</c:v>
                </c:pt>
                <c:pt idx="4">
                  <c:v>Czy na biurku urzędnika jest porządek?</c:v>
                </c:pt>
                <c:pt idx="8">
                  <c:v>Czy na biurku są naczynia? </c:v>
                </c:pt>
                <c:pt idx="12">
                  <c:v>Czy na biurku urzędnika znajdują się tylko przedmioty związane z pracą? 
</c:v>
                </c:pt>
                <c:pt idx="16">
                  <c:v>Czy urzędnik ma identyfikator z imieniem  i nazwiskiem?</c:v>
                </c:pt>
              </c:strCache>
            </c:strRef>
          </c:cat>
          <c:val>
            <c:numRef>
              <c:f>Sheet1!$B$2:$B$29</c:f>
              <c:numCache>
                <c:formatCode>0%</c:formatCode>
                <c:ptCount val="19"/>
                <c:pt idx="0">
                  <c:v>0.81818181818181823</c:v>
                </c:pt>
                <c:pt idx="1">
                  <c:v>0.95</c:v>
                </c:pt>
                <c:pt idx="2">
                  <c:v>0.95454545454545459</c:v>
                </c:pt>
                <c:pt idx="4">
                  <c:v>0.95454545454545459</c:v>
                </c:pt>
                <c:pt idx="5">
                  <c:v>1</c:v>
                </c:pt>
                <c:pt idx="6">
                  <c:v>0.86363636363636365</c:v>
                </c:pt>
                <c:pt idx="8">
                  <c:v>0.13636363636363635</c:v>
                </c:pt>
                <c:pt idx="10">
                  <c:v>4.5454545454545456E-2</c:v>
                </c:pt>
                <c:pt idx="12">
                  <c:v>0.72727272727272729</c:v>
                </c:pt>
                <c:pt idx="13">
                  <c:v>0.95</c:v>
                </c:pt>
                <c:pt idx="14">
                  <c:v>0.81818181818181812</c:v>
                </c:pt>
                <c:pt idx="16">
                  <c:v>0.68181818181818177</c:v>
                </c:pt>
                <c:pt idx="17">
                  <c:v>0.65</c:v>
                </c:pt>
                <c:pt idx="18">
                  <c:v>0.90909090909090906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74E-3"/>
                  <c:y val="9.7115065527172235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74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19E-2"/>
                  <c:y val="2.88864833518764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Sheet1!$A$4:$A$28</c:f>
              <c:strCache>
                <c:ptCount val="17"/>
                <c:pt idx="0">
                  <c:v>Czy urzędnik jest ubrany “na służbowo”?</c:v>
                </c:pt>
                <c:pt idx="4">
                  <c:v>Czy na biurku urzędnika jest porządek?</c:v>
                </c:pt>
                <c:pt idx="8">
                  <c:v>Czy na biurku są naczynia? </c:v>
                </c:pt>
                <c:pt idx="12">
                  <c:v>Czy na biurku urzędnika znajdują się tylko przedmioty związane z pracą? 
</c:v>
                </c:pt>
                <c:pt idx="16">
                  <c:v>Czy urzędnik ma identyfikator z imieniem  i nazwiskiem?</c:v>
                </c:pt>
              </c:strCache>
            </c:strRef>
          </c:cat>
          <c:val>
            <c:numRef>
              <c:f>Sheet1!$C$2:$C$29</c:f>
              <c:numCache>
                <c:formatCode>0%</c:formatCode>
                <c:ptCount val="19"/>
                <c:pt idx="0">
                  <c:v>0.18181818181818182</c:v>
                </c:pt>
                <c:pt idx="1">
                  <c:v>0.05</c:v>
                </c:pt>
                <c:pt idx="2">
                  <c:v>4.5454545454545456E-2</c:v>
                </c:pt>
                <c:pt idx="6">
                  <c:v>0.13636363636363635</c:v>
                </c:pt>
                <c:pt idx="8">
                  <c:v>0.72727272727272729</c:v>
                </c:pt>
                <c:pt idx="9">
                  <c:v>1</c:v>
                </c:pt>
                <c:pt idx="10">
                  <c:v>0.86363636363636365</c:v>
                </c:pt>
                <c:pt idx="12">
                  <c:v>0.13636363636363635</c:v>
                </c:pt>
                <c:pt idx="13">
                  <c:v>0.05</c:v>
                </c:pt>
                <c:pt idx="14">
                  <c:v>9.0909090909090912E-2</c:v>
                </c:pt>
                <c:pt idx="16">
                  <c:v>0.27272727272727271</c:v>
                </c:pt>
                <c:pt idx="17">
                  <c:v>0.35</c:v>
                </c:pt>
                <c:pt idx="18">
                  <c:v>9.0909090909090912E-2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5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Sheet1!$A$4:$A$28</c:f>
              <c:strCache>
                <c:ptCount val="17"/>
                <c:pt idx="0">
                  <c:v>Czy urzędnik jest ubrany “na służbowo”?</c:v>
                </c:pt>
                <c:pt idx="4">
                  <c:v>Czy na biurku urzędnika jest porządek?</c:v>
                </c:pt>
                <c:pt idx="8">
                  <c:v>Czy na biurku są naczynia? </c:v>
                </c:pt>
                <c:pt idx="12">
                  <c:v>Czy na biurku urzędnika znajdują się tylko przedmioty związane z pracą? 
</c:v>
                </c:pt>
                <c:pt idx="16">
                  <c:v>Czy urzędnik ma identyfikator z imieniem  i nazwiskiem?</c:v>
                </c:pt>
              </c:strCache>
            </c:strRef>
          </c:cat>
          <c:val>
            <c:numRef>
              <c:f>Sheet1!$D$2:$D$29</c:f>
              <c:numCache>
                <c:formatCode>General</c:formatCode>
                <c:ptCount val="19"/>
                <c:pt idx="4" formatCode="0%">
                  <c:v>4.5454545454545456E-2</c:v>
                </c:pt>
                <c:pt idx="8" formatCode="0%">
                  <c:v>0.13636363636363635</c:v>
                </c:pt>
                <c:pt idx="10" formatCode="0%">
                  <c:v>9.0909090909090912E-2</c:v>
                </c:pt>
                <c:pt idx="12" formatCode="0%">
                  <c:v>0.13636363636363635</c:v>
                </c:pt>
                <c:pt idx="14" formatCode="0%">
                  <c:v>9.0909090909090912E-2</c:v>
                </c:pt>
                <c:pt idx="16" formatCode="0%">
                  <c:v>4.5454545454545456E-2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2595072"/>
        <c:axId val="62597376"/>
      </c:barChart>
      <c:catAx>
        <c:axId val="6259507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2597376"/>
        <c:crosses val="autoZero"/>
        <c:auto val="1"/>
        <c:lblAlgn val="ctr"/>
        <c:lblOffset val="100"/>
        <c:noMultiLvlLbl val="0"/>
      </c:catAx>
      <c:valAx>
        <c:axId val="625973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59507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ayout/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597E-3"/>
          <c:w val="1"/>
          <c:h val="0.569696969696970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</c:v>
                </c:pt>
                <c:pt idx="1">
                  <c:v>0.30000000000000004</c:v>
                </c:pt>
                <c:pt idx="2">
                  <c:v>0.55000000000000004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2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3625749872584065E-2"/>
                  <c:y val="-0.369475623598564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0.13</c:v>
                </c:pt>
                <c:pt idx="1">
                  <c:v>0.62000000000000011</c:v>
                </c:pt>
                <c:pt idx="2">
                  <c:v>0.4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7.0000000000000021E-2</c:v>
                </c:pt>
                <c:pt idx="1">
                  <c:v>8.0000000000000016E-2</c:v>
                </c:pt>
                <c:pt idx="2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2765312"/>
        <c:axId val="62775296"/>
      </c:barChart>
      <c:catAx>
        <c:axId val="6276531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627752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7752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765312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596E-3"/>
          <c:y val="0.58181818181818168"/>
          <c:w val="0.97693574958813933"/>
          <c:h val="0.29090909090909117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E-3"/>
          <c:y val="9.0163934426229497E-2"/>
          <c:w val="0.94925028835063396"/>
          <c:h val="0.9180327868852434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4817024"/>
        <c:axId val="64818560"/>
      </c:barChart>
      <c:catAx>
        <c:axId val="6481702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64818560"/>
        <c:crosses val="autoZero"/>
        <c:auto val="1"/>
        <c:lblAlgn val="ctr"/>
        <c:lblOffset val="100"/>
        <c:noMultiLvlLbl val="0"/>
      </c:catAx>
      <c:valAx>
        <c:axId val="6481856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648170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1"/>
          <c:y val="7.2600468758932099E-2"/>
          <c:w val="0.7111305353111853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przywitał, ale użył innych słów a powitanie nie było uprzejme</c:v>
                </c:pt>
                <c:pt idx="2">
                  <c:v>Tak, przywitał mnie uprzejmie, ale użył innych słów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0.90909090909090906</c:v>
                </c:pt>
                <c:pt idx="1">
                  <c:v>0</c:v>
                </c:pt>
                <c:pt idx="2">
                  <c:v>4.5454545454545456E-2</c:v>
                </c:pt>
                <c:pt idx="3">
                  <c:v>4.5454545454545456E-2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przywitał, ale użył innych słów a powitanie nie było uprzejme</c:v>
                </c:pt>
                <c:pt idx="2">
                  <c:v>Tak, przywitał mnie uprzejmie, ale użył innych słów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0.8</c:v>
                </c:pt>
                <c:pt idx="1">
                  <c:v>0</c:v>
                </c:pt>
                <c:pt idx="2">
                  <c:v>0.15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przywitał, ale użył innych słów a powitanie nie było uprzejme</c:v>
                </c:pt>
                <c:pt idx="2">
                  <c:v>Tak, przywitał mnie uprzejmie, ale użył innych słów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0.68181818181818188</c:v>
                </c:pt>
                <c:pt idx="1">
                  <c:v>0.13600000000000001</c:v>
                </c:pt>
                <c:pt idx="2">
                  <c:v>9.0999999999999998E-2</c:v>
                </c:pt>
                <c:pt idx="3">
                  <c:v>9.0999999999999998E-2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4834560"/>
        <c:axId val="64840448"/>
      </c:barChart>
      <c:catAx>
        <c:axId val="648345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4840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840448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483456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36"/>
          <c:h val="0.7300374727066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0.8</c:v>
                </c:pt>
                <c:pt idx="1">
                  <c:v>0.9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2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0.2</c:v>
                </c:pt>
                <c:pt idx="1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4917504"/>
        <c:axId val="64919040"/>
      </c:barChart>
      <c:catAx>
        <c:axId val="649175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4919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919040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64917504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398E-3"/>
          <c:y val="0.74515793588949131"/>
          <c:w val="0.8445230329231036"/>
          <c:h val="0.23531051283619708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36"/>
          <c:h val="0.6572542168048808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0.95454545454545459</c:v>
                </c:pt>
                <c:pt idx="1">
                  <c:v>0.95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 formatCode="0%">
                  <c:v>4.5454545454545456E-2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4936192"/>
        <c:axId val="65290240"/>
      </c:barChart>
      <c:catAx>
        <c:axId val="649361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5290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52902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4936192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501"/>
          <c:w val="1"/>
          <c:h val="0.27187829378586642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 czytelne?</c:v>
                </c:pt>
                <c:pt idx="2">
                  <c:v>Czy oznakowanie poszczególnych stanowisk WOM/PI/ delegatur BAiSO jest widoczne / 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 czytelne?</c:v>
                </c:pt>
                <c:pt idx="2">
                  <c:v>Czy oznakowanie poszczególnych stanowisk WOM/PI/ delegatur BAiSO jest widoczne / 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 czytelne?</c:v>
                </c:pt>
                <c:pt idx="2">
                  <c:v>Czy oznakowanie poszczególnych stanowisk WOM/PI/ delegatur BAiSO jest widoczne / 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0.95</c:v>
                </c:pt>
                <c:pt idx="2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3880320"/>
        <c:axId val="53881856"/>
      </c:barChart>
      <c:catAx>
        <c:axId val="538803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38818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388185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38803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18E-2"/>
          <c:w val="1"/>
          <c:h val="0.9456755233494376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10"/>
              <c:delete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Sheet1!$A$3:$A$34</c:f>
              <c:strCache>
                <c:ptCount val="22"/>
                <c:pt idx="0">
                  <c:v>Czy urzędnik podczas rozmowy starał się podtrzymywać kontakt wzrokowy z Tobą?</c:v>
                </c:pt>
                <c:pt idx="4">
                  <c:v>Czy urzędnik mówił wyraźnie?</c:v>
                </c:pt>
                <c:pt idx="9">
                  <c:v>Czy podczas rozmowy z Tobą urzędnik zajmował się prywatnymi sprawami? </c:v>
                </c:pt>
                <c:pt idx="13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Sheet1!$B$2:$B$34</c:f>
              <c:numCache>
                <c:formatCode>####%</c:formatCode>
                <c:ptCount val="24"/>
                <c:pt idx="0" formatCode="0%">
                  <c:v>1</c:v>
                </c:pt>
                <c:pt idx="1">
                  <c:v>0.95</c:v>
                </c:pt>
                <c:pt idx="2">
                  <c:v>0.77272727272727271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10">
                  <c:v>0</c:v>
                </c:pt>
                <c:pt idx="15">
                  <c:v>4.5454545454545456E-2</c:v>
                </c:pt>
                <c:pt idx="17" formatCode="0%">
                  <c:v>0.13636363636363635</c:v>
                </c:pt>
                <c:pt idx="18">
                  <c:v>0.05</c:v>
                </c:pt>
                <c:pt idx="19">
                  <c:v>4.5454545454545456E-2</c:v>
                </c:pt>
                <c:pt idx="21" formatCode="0%">
                  <c:v>0.86363636363636365</c:v>
                </c:pt>
                <c:pt idx="22">
                  <c:v>0.95</c:v>
                </c:pt>
                <c:pt idx="23">
                  <c:v>0.95454545454545459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74E-3"/>
                  <c:y val="9.7115065527172235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74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19E-2"/>
                  <c:y val="2.88864833518764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Sheet1!$A$3:$A$34</c:f>
              <c:strCache>
                <c:ptCount val="22"/>
                <c:pt idx="0">
                  <c:v>Czy urzędnik podczas rozmowy starał się podtrzymywać kontakt wzrokowy z Tobą?</c:v>
                </c:pt>
                <c:pt idx="4">
                  <c:v>Czy urzędnik mówił wyraźnie?</c:v>
                </c:pt>
                <c:pt idx="9">
                  <c:v>Czy podczas rozmowy z Tobą urzędnik zajmował się prywatnymi sprawami? </c:v>
                </c:pt>
                <c:pt idx="13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Sheet1!$C$2:$C$34</c:f>
              <c:numCache>
                <c:formatCode>####%</c:formatCode>
                <c:ptCount val="24"/>
                <c:pt idx="1">
                  <c:v>0.05</c:v>
                </c:pt>
                <c:pt idx="2">
                  <c:v>0.22727272727272727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0.95454545454545459</c:v>
                </c:pt>
                <c:pt idx="17" formatCode="0%">
                  <c:v>0.86363636363636365</c:v>
                </c:pt>
                <c:pt idx="18">
                  <c:v>0.95</c:v>
                </c:pt>
                <c:pt idx="19">
                  <c:v>0.95454545454545459</c:v>
                </c:pt>
                <c:pt idx="21" formatCode="0%">
                  <c:v>0.13636363636363635</c:v>
                </c:pt>
                <c:pt idx="22">
                  <c:v>0.05</c:v>
                </c:pt>
                <c:pt idx="23">
                  <c:v>4.5454545454545456E-2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5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Sheet1!$A$3:$A$34</c:f>
              <c:strCache>
                <c:ptCount val="22"/>
                <c:pt idx="0">
                  <c:v>Czy urzędnik podczas rozmowy starał się podtrzymywać kontakt wzrokowy z Tobą?</c:v>
                </c:pt>
                <c:pt idx="4">
                  <c:v>Czy urzędnik mówił wyraźnie?</c:v>
                </c:pt>
                <c:pt idx="9">
                  <c:v>Czy podczas rozmowy z Tobą urzędnik zajmował się prywatnymi sprawami? </c:v>
                </c:pt>
                <c:pt idx="13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Sheet1!$D$2:$D$37</c:f>
              <c:numCache>
                <c:formatCode>####%</c:formatCode>
                <c:ptCount val="25"/>
                <c:pt idx="1">
                  <c:v>0.01</c:v>
                </c:pt>
                <c:pt idx="5">
                  <c:v>0.01</c:v>
                </c:pt>
                <c:pt idx="9">
                  <c:v>0.01</c:v>
                </c:pt>
                <c:pt idx="14">
                  <c:v>0.01</c:v>
                </c:pt>
                <c:pt idx="18">
                  <c:v>0.01</c:v>
                </c:pt>
                <c:pt idx="22">
                  <c:v>0.01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5675264"/>
        <c:axId val="65676800"/>
      </c:barChart>
      <c:catAx>
        <c:axId val="6567526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5676800"/>
        <c:crosses val="autoZero"/>
        <c:auto val="1"/>
        <c:lblAlgn val="ctr"/>
        <c:lblOffset val="100"/>
        <c:noMultiLvlLbl val="0"/>
      </c:catAx>
      <c:valAx>
        <c:axId val="656768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567526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ayout/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18E-2"/>
          <c:w val="1"/>
          <c:h val="0.9046548234280797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Sheet1!$A$3:$A$16</c:f>
              <c:strCache>
                <c:ptCount val="9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8">
                  <c:v>Czy urzędnik opuszczał stanowisko pracy podczas rozmowy z Tobą</c:v>
                </c:pt>
              </c:strCache>
            </c:strRef>
          </c:cat>
          <c:val>
            <c:numRef>
              <c:f>Sheet1!$B$2:$B$16</c:f>
              <c:numCache>
                <c:formatCode>0%</c:formatCode>
                <c:ptCount val="11"/>
                <c:pt idx="0">
                  <c:v>0.59090909090909094</c:v>
                </c:pt>
                <c:pt idx="1">
                  <c:v>0.75</c:v>
                </c:pt>
                <c:pt idx="2" formatCode="####%">
                  <c:v>0.68181818181818188</c:v>
                </c:pt>
                <c:pt idx="4" formatCode="####%">
                  <c:v>1</c:v>
                </c:pt>
                <c:pt idx="5" formatCode="####%">
                  <c:v>0.95</c:v>
                </c:pt>
                <c:pt idx="6" formatCode="####%">
                  <c:v>1</c:v>
                </c:pt>
                <c:pt idx="9" formatCode="####%">
                  <c:v>0.05</c:v>
                </c:pt>
                <c:pt idx="10" formatCode="####%">
                  <c:v>9.0909090909090912E-2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Sheet1!$A$3:$A$16</c:f>
              <c:strCache>
                <c:ptCount val="9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8">
                  <c:v>Czy urzędnik opuszczał stanowisko pracy podczas rozmowy z Tobą</c:v>
                </c:pt>
              </c:strCache>
            </c:strRef>
          </c:cat>
          <c:val>
            <c:numRef>
              <c:f>Sheet1!$C$2:$C$16</c:f>
              <c:numCache>
                <c:formatCode>####%</c:formatCode>
                <c:ptCount val="11"/>
                <c:pt idx="0" formatCode="0%">
                  <c:v>0.40909090909090912</c:v>
                </c:pt>
                <c:pt idx="1">
                  <c:v>0.25</c:v>
                </c:pt>
                <c:pt idx="2">
                  <c:v>0.31818181818181818</c:v>
                </c:pt>
                <c:pt idx="5">
                  <c:v>0.05</c:v>
                </c:pt>
                <c:pt idx="8">
                  <c:v>1</c:v>
                </c:pt>
                <c:pt idx="9">
                  <c:v>0.95</c:v>
                </c:pt>
                <c:pt idx="10">
                  <c:v>0.90909090909090906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5727872"/>
        <c:axId val="65803392"/>
      </c:barChart>
      <c:catAx>
        <c:axId val="6572787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5803392"/>
        <c:crosses val="autoZero"/>
        <c:auto val="1"/>
        <c:lblAlgn val="ctr"/>
        <c:lblOffset val="100"/>
        <c:noMultiLvlLbl val="0"/>
      </c:catAx>
      <c:valAx>
        <c:axId val="658033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572787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38"/>
          <c:w val="0.88824212162654892"/>
          <c:h val="7.5571490254849785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E-3"/>
          <c:y val="9.0163934426229497E-2"/>
          <c:w val="0.94925028835063396"/>
          <c:h val="0.9180327868852434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6017152"/>
        <c:axId val="66018688"/>
      </c:barChart>
      <c:catAx>
        <c:axId val="6601715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66018688"/>
        <c:crosses val="autoZero"/>
        <c:auto val="1"/>
        <c:lblAlgn val="ctr"/>
        <c:lblOffset val="100"/>
        <c:noMultiLvlLbl val="0"/>
      </c:catAx>
      <c:valAx>
        <c:axId val="6601868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6601715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1"/>
          <c:y val="7.2600468758932099E-2"/>
          <c:w val="0.7111305353111853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formularzu/ wniosku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0.59</c:v>
                </c:pt>
                <c:pt idx="1">
                  <c:v>0.09</c:v>
                </c:pt>
                <c:pt idx="2">
                  <c:v>0.09</c:v>
                </c:pt>
                <c:pt idx="3">
                  <c:v>0</c:v>
                </c:pt>
                <c:pt idx="4">
                  <c:v>0.27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formularzu/ wniosku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0.7</c:v>
                </c:pt>
                <c:pt idx="1">
                  <c:v>0.2</c:v>
                </c:pt>
                <c:pt idx="2">
                  <c:v>0.05</c:v>
                </c:pt>
                <c:pt idx="3">
                  <c:v>0.01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formularzu/ wniosku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0.63636363636363635</c:v>
                </c:pt>
                <c:pt idx="1">
                  <c:v>0.18181818181818182</c:v>
                </c:pt>
                <c:pt idx="2">
                  <c:v>0</c:v>
                </c:pt>
                <c:pt idx="3">
                  <c:v>0.182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6034688"/>
        <c:axId val="66056960"/>
      </c:barChart>
      <c:catAx>
        <c:axId val="660346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056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60569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603468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3732802336819E-2"/>
          <c:y val="5.942286006894093E-2"/>
          <c:w val="0.67460073459947223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(N=13***)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2" formatCode="####%">
                  <c:v>9.0909090909090912E-2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(N=13***)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Sheet1!$B$3:$D$3</c:f>
              <c:numCache>
                <c:formatCode>####%</c:formatCode>
                <c:ptCount val="3"/>
                <c:pt idx="0" formatCode="0%">
                  <c:v>0.15384615384615385</c:v>
                </c:pt>
                <c:pt idx="1">
                  <c:v>0.5</c:v>
                </c:pt>
                <c:pt idx="2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06E-2"/>
                  <c:y val="-1.71343918389272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21E-3"/>
                  <c:y val="-2.06998480615144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(N=13***)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Sheet1!$B$4:$D$4</c:f>
              <c:numCache>
                <c:formatCode>####%</c:formatCode>
                <c:ptCount val="3"/>
                <c:pt idx="0" formatCode="0%">
                  <c:v>0.84615384615384615</c:v>
                </c:pt>
                <c:pt idx="1">
                  <c:v>0.5</c:v>
                </c:pt>
                <c:pt idx="2">
                  <c:v>0.40909090909090906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6118016"/>
        <c:axId val="66119552"/>
      </c:barChart>
      <c:catAx>
        <c:axId val="66118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119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611955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66118016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68142991714716972"/>
          <c:y val="0.42074402354581419"/>
          <c:w val="0.31857008285283034"/>
          <c:h val="0.15851172389912968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E-3"/>
          <c:y val="9.0163934426229497E-2"/>
          <c:w val="0.94925028835063396"/>
          <c:h val="0.9180327868852434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94604288"/>
        <c:axId val="110465792"/>
      </c:barChart>
      <c:catAx>
        <c:axId val="946042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0465792"/>
        <c:crosses val="autoZero"/>
        <c:auto val="1"/>
        <c:lblAlgn val="ctr"/>
        <c:lblOffset val="100"/>
        <c:noMultiLvlLbl val="0"/>
      </c:catAx>
      <c:valAx>
        <c:axId val="11046579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946042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1"/>
          <c:y val="7.2600468758932099E-2"/>
          <c:w val="0.7111305353111853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201500%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0.82</c:v>
                </c:pt>
                <c:pt idx="1">
                  <c:v>0.05</c:v>
                </c:pt>
                <c:pt idx="2">
                  <c:v>0</c:v>
                </c:pt>
                <c:pt idx="3">
                  <c:v>0.14000000000000001</c:v>
                </c:pt>
                <c:pt idx="4">
                  <c:v>0.14000000000000001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0.85</c:v>
                </c:pt>
                <c:pt idx="1">
                  <c:v>0</c:v>
                </c:pt>
                <c:pt idx="2">
                  <c:v>0</c:v>
                </c:pt>
                <c:pt idx="3">
                  <c:v>0.15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0.77272727272727271</c:v>
                </c:pt>
                <c:pt idx="1">
                  <c:v>9.0909090909090912E-2</c:v>
                </c:pt>
                <c:pt idx="2">
                  <c:v>4.5454545454545456E-2</c:v>
                </c:pt>
                <c:pt idx="3">
                  <c:v>4.5454545454545456E-2</c:v>
                </c:pt>
                <c:pt idx="4">
                  <c:v>9.0909090909090912E-2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0842240"/>
        <c:axId val="110843776"/>
      </c:barChart>
      <c:catAx>
        <c:axId val="110842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0843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08437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08422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0.18</c:v>
                </c:pt>
                <c:pt idx="1">
                  <c:v>0.05</c:v>
                </c:pt>
                <c:pt idx="2">
                  <c:v>0.18</c:v>
                </c:pt>
                <c:pt idx="3">
                  <c:v>0.55000000000000004</c:v>
                </c:pt>
                <c:pt idx="4">
                  <c:v>0.05</c:v>
                </c:pt>
              </c:numCache>
            </c:numRef>
          </c:val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0.25</c:v>
                </c:pt>
                <c:pt idx="1">
                  <c:v>0.1</c:v>
                </c:pt>
                <c:pt idx="2">
                  <c:v>0.05</c:v>
                </c:pt>
                <c:pt idx="3">
                  <c:v>0.6</c:v>
                </c:pt>
                <c:pt idx="4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0.18181818181818182</c:v>
                </c:pt>
                <c:pt idx="1">
                  <c:v>4.5454545454545456E-2</c:v>
                </c:pt>
                <c:pt idx="2">
                  <c:v>0</c:v>
                </c:pt>
                <c:pt idx="3">
                  <c:v>0.72727272727272729</c:v>
                </c:pt>
                <c:pt idx="4">
                  <c:v>4.5454545454545456E-2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1400064"/>
        <c:axId val="111401600"/>
      </c:barChart>
      <c:catAx>
        <c:axId val="111400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1401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4016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14000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E-3"/>
          <c:y val="9.0163934426229497E-2"/>
          <c:w val="0.94925028835063396"/>
          <c:h val="0.9180327868852434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1811200"/>
        <c:axId val="111833472"/>
      </c:barChart>
      <c:catAx>
        <c:axId val="11181120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1833472"/>
        <c:crosses val="autoZero"/>
        <c:auto val="1"/>
        <c:lblAlgn val="ctr"/>
        <c:lblOffset val="100"/>
        <c:noMultiLvlLbl val="0"/>
      </c:catAx>
      <c:valAx>
        <c:axId val="11183347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18112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1"/>
          <c:y val="7.2600468758932099E-2"/>
          <c:w val="0.7111305353111853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0.5</c:v>
                </c:pt>
                <c:pt idx="2">
                  <c:v>0.55000000000000004</c:v>
                </c:pt>
                <c:pt idx="3">
                  <c:v>0.27</c:v>
                </c:pt>
                <c:pt idx="4">
                  <c:v>0.27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0.95</c:v>
                </c:pt>
                <c:pt idx="2">
                  <c:v>0.95</c:v>
                </c:pt>
                <c:pt idx="3">
                  <c:v>0.8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0.72727272727272729</c:v>
                </c:pt>
                <c:pt idx="1">
                  <c:v>0.36363636363636365</c:v>
                </c:pt>
                <c:pt idx="2">
                  <c:v>0.63636363636363635</c:v>
                </c:pt>
                <c:pt idx="3">
                  <c:v>0.45454545454545453</c:v>
                </c:pt>
                <c:pt idx="4">
                  <c:v>4.5454545454545456E-2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2209920"/>
        <c:axId val="112211456"/>
      </c:barChart>
      <c:catAx>
        <c:axId val="1122099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22114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21145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22099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E-3"/>
          <c:y val="9.0163934426229497E-2"/>
          <c:w val="0.94925028835063396"/>
          <c:h val="0.9180327868852434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3898624"/>
        <c:axId val="53904512"/>
      </c:barChart>
      <c:catAx>
        <c:axId val="5389862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3904512"/>
        <c:crosses val="autoZero"/>
        <c:auto val="1"/>
        <c:lblAlgn val="ctr"/>
        <c:lblOffset val="100"/>
        <c:noMultiLvlLbl val="0"/>
      </c:catAx>
      <c:valAx>
        <c:axId val="5390451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538986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1"/>
          <c:y val="7.2600468758932099E-2"/>
          <c:w val="0.7111305353111853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bg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2248320"/>
        <c:axId val="112249856"/>
      </c:barChart>
      <c:catAx>
        <c:axId val="11224832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2249856"/>
        <c:crosses val="autoZero"/>
        <c:auto val="1"/>
        <c:lblAlgn val="ctr"/>
        <c:lblOffset val="100"/>
        <c:noMultiLvlLbl val="0"/>
      </c:catAx>
      <c:valAx>
        <c:axId val="11224985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224832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E-3"/>
          <c:y val="9.0163934426229497E-2"/>
          <c:w val="0.94925028835063396"/>
          <c:h val="0.91803278688524348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6283008"/>
        <c:axId val="66291200"/>
      </c:barChart>
      <c:catAx>
        <c:axId val="6628300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66291200"/>
        <c:crosses val="autoZero"/>
        <c:auto val="1"/>
        <c:lblAlgn val="ctr"/>
        <c:lblOffset val="100"/>
        <c:noMultiLvlLbl val="0"/>
      </c:catAx>
      <c:valAx>
        <c:axId val="6629120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6628300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1"/>
          <c:y val="7.2600468758932099E-2"/>
          <c:w val="0.7111305353111853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</c:v>
                </c:pt>
                <c:pt idx="1">
                  <c:v>0.3</c:v>
                </c:pt>
                <c:pt idx="2">
                  <c:v>0.15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0.18181818181818182</c:v>
                </c:pt>
                <c:pt idx="1">
                  <c:v>0.13636363636363635</c:v>
                </c:pt>
                <c:pt idx="2">
                  <c:v>4.5454545454545456E-2</c:v>
                </c:pt>
                <c:pt idx="3">
                  <c:v>4.5454545454545456E-2</c:v>
                </c:pt>
                <c:pt idx="4">
                  <c:v>0.59090909090909094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4605696"/>
        <c:axId val="94607616"/>
      </c:barChart>
      <c:catAx>
        <c:axId val="94605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4607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4607616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946056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47800925925926"/>
          <c:y val="0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0.5</c:v>
                </c:pt>
                <c:pt idx="1">
                  <c:v>0</c:v>
                </c:pt>
                <c:pt idx="2">
                  <c:v>0</c:v>
                </c:pt>
                <c:pt idx="3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0.59</c:v>
                </c:pt>
                <c:pt idx="1">
                  <c:v>0.09</c:v>
                </c:pt>
                <c:pt idx="2">
                  <c:v>0</c:v>
                </c:pt>
                <c:pt idx="3">
                  <c:v>0.32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2718976"/>
        <c:axId val="112720512"/>
      </c:barChart>
      <c:catAx>
        <c:axId val="1127189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2720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720512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127189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 (N=11*)</c:v>
                </c:pt>
              </c:strCache>
            </c:strRef>
          </c:tx>
          <c:spPr>
            <a:solidFill>
              <a:srgbClr val="F89728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2977408"/>
        <c:axId val="112992640"/>
      </c:barChart>
      <c:catAx>
        <c:axId val="11297740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2992640"/>
        <c:crosses val="autoZero"/>
        <c:auto val="1"/>
        <c:lblAlgn val="ctr"/>
        <c:lblOffset val="100"/>
        <c:noMultiLvlLbl val="0"/>
      </c:catAx>
      <c:valAx>
        <c:axId val="1129926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297740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24428938076525811"/>
          <c:h val="0.21982221460012574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E-3"/>
          <c:y val="9.0163934426229497E-2"/>
          <c:w val="0.94925028835063396"/>
          <c:h val="0.9180327868852434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3234304"/>
        <c:axId val="113235840"/>
      </c:barChart>
      <c:catAx>
        <c:axId val="11323430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3235840"/>
        <c:crosses val="autoZero"/>
        <c:auto val="1"/>
        <c:lblAlgn val="ctr"/>
        <c:lblOffset val="100"/>
        <c:noMultiLvlLbl val="0"/>
      </c:catAx>
      <c:valAx>
        <c:axId val="1132358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32343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1"/>
          <c:y val="7.2600468758932099E-2"/>
          <c:w val="0.7111305353111853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1"/>
          <c:y val="4.5278797145769621E-2"/>
          <c:w val="0.72138728323699397"/>
          <c:h val="0.65048012232415897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0.45454545454545453</c:v>
                </c:pt>
                <c:pt idx="1">
                  <c:v>0.36363636363636365</c:v>
                </c:pt>
                <c:pt idx="2">
                  <c:v>9.0909090909090912E-2</c:v>
                </c:pt>
                <c:pt idx="3">
                  <c:v>9.0909090909090912E-2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3341184"/>
        <c:axId val="113342720"/>
      </c:barChart>
      <c:catAx>
        <c:axId val="113341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3342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33427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33411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7037037037"/>
          <c:y val="2.9929355722830599E-2"/>
          <c:w val="0.72138728323699397"/>
          <c:h val="0.96361894352778332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0.56000000000000005</c:v>
                </c:pt>
                <c:pt idx="1">
                  <c:v>0.22</c:v>
                </c:pt>
                <c:pt idx="2">
                  <c:v>0</c:v>
                </c:pt>
                <c:pt idx="3">
                  <c:v>0</c:v>
                </c:pt>
                <c:pt idx="4">
                  <c:v>0.22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0993280"/>
        <c:axId val="140994816"/>
      </c:barChart>
      <c:catAx>
        <c:axId val="1409932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0994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09948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09932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41037952"/>
        <c:axId val="141039488"/>
      </c:barChart>
      <c:catAx>
        <c:axId val="141037952"/>
        <c:scaling>
          <c:orientation val="maxMin"/>
        </c:scaling>
        <c:delete val="1"/>
        <c:axPos val="b"/>
        <c:majorTickMark val="out"/>
        <c:minorTickMark val="none"/>
        <c:tickLblPos val="none"/>
        <c:crossAx val="141039488"/>
        <c:crosses val="autoZero"/>
        <c:auto val="1"/>
        <c:lblAlgn val="ctr"/>
        <c:lblOffset val="100"/>
        <c:noMultiLvlLbl val="0"/>
      </c:catAx>
      <c:valAx>
        <c:axId val="14103948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4103795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168E-2"/>
          <c:w val="0.99794667747235222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E-3"/>
          <c:y val="9.0163934426229497E-2"/>
          <c:w val="0.94925028835063396"/>
          <c:h val="0.9180327868852434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(N=11**)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41168000"/>
        <c:axId val="141169792"/>
      </c:barChart>
      <c:catAx>
        <c:axId val="14116800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41169792"/>
        <c:crosses val="autoZero"/>
        <c:auto val="1"/>
        <c:lblAlgn val="ctr"/>
        <c:lblOffset val="100"/>
        <c:noMultiLvlLbl val="0"/>
      </c:catAx>
      <c:valAx>
        <c:axId val="14116979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411680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3.9307593895438434E-2"/>
          <c:y val="7.2600468758932099E-2"/>
          <c:w val="0.95651793811245878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0.85</c:v>
                </c:pt>
                <c:pt idx="1">
                  <c:v>0.15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0.95</c:v>
                </c:pt>
                <c:pt idx="1">
                  <c:v>0.25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1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0636160"/>
        <c:axId val="60642048"/>
      </c:barChart>
      <c:catAx>
        <c:axId val="606361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0642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064204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063616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0.18181818181818182</c:v>
                </c:pt>
                <c:pt idx="1">
                  <c:v>0.18181818181818182</c:v>
                </c:pt>
                <c:pt idx="2">
                  <c:v>9.0909090909090912E-2</c:v>
                </c:pt>
                <c:pt idx="3">
                  <c:v>0.54545454545454541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</c:v>
                </c:pt>
                <c:pt idx="1">
                  <c:v>0.05</c:v>
                </c:pt>
                <c:pt idx="2">
                  <c:v>0.05</c:v>
                </c:pt>
                <c:pt idx="3">
                  <c:v>0</c:v>
                </c:pt>
                <c:pt idx="4">
                  <c:v>0.6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0.18181818181818182</c:v>
                </c:pt>
                <c:pt idx="1">
                  <c:v>4.5454545454545456E-2</c:v>
                </c:pt>
                <c:pt idx="2">
                  <c:v>4.5454545454545456E-2</c:v>
                </c:pt>
                <c:pt idx="3">
                  <c:v>0.13636363636363635</c:v>
                </c:pt>
                <c:pt idx="4">
                  <c:v>0.59090909090909094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1202176"/>
        <c:axId val="141203712"/>
      </c:barChart>
      <c:catAx>
        <c:axId val="1412021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1203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2037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12021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67590436495629214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0.68181818181818177</c:v>
                </c:pt>
                <c:pt idx="1">
                  <c:v>9.0909090909090912E-2</c:v>
                </c:pt>
                <c:pt idx="2">
                  <c:v>0.22727272727272727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0.72727272727272729</c:v>
                </c:pt>
                <c:pt idx="1">
                  <c:v>0</c:v>
                </c:pt>
                <c:pt idx="2">
                  <c:v>0.27272727272727271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1264768"/>
        <c:axId val="141266304"/>
      </c:barChart>
      <c:catAx>
        <c:axId val="1412647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1266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2663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126476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18E-2"/>
          <c:w val="1"/>
          <c:h val="0.9456755233494376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cat>
          <c:val>
            <c:numRef>
              <c:f>Sheet1!$B$3:$B$13</c:f>
              <c:numCache>
                <c:formatCode>0%</c:formatCode>
                <c:ptCount val="8"/>
                <c:pt idx="0">
                  <c:v>0.36363636363636365</c:v>
                </c:pt>
                <c:pt idx="1">
                  <c:v>0.8</c:v>
                </c:pt>
                <c:pt idx="2">
                  <c:v>0.45454545454545453</c:v>
                </c:pt>
                <c:pt idx="4">
                  <c:v>0.13636363636363635</c:v>
                </c:pt>
                <c:pt idx="5">
                  <c:v>0.3</c:v>
                </c:pt>
                <c:pt idx="6">
                  <c:v>0.40909090909090906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74E-3"/>
                  <c:y val="9.7115065527172235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74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19E-2"/>
                  <c:y val="2.88864833518764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cat>
          <c:val>
            <c:numRef>
              <c:f>Sheet1!$C$3:$C$13</c:f>
              <c:numCache>
                <c:formatCode>0%</c:formatCode>
                <c:ptCount val="8"/>
                <c:pt idx="0">
                  <c:v>0.64</c:v>
                </c:pt>
                <c:pt idx="1">
                  <c:v>0.2</c:v>
                </c:pt>
                <c:pt idx="2">
                  <c:v>0.54545454545454541</c:v>
                </c:pt>
                <c:pt idx="4">
                  <c:v>0.68181818181818177</c:v>
                </c:pt>
                <c:pt idx="5">
                  <c:v>0.45</c:v>
                </c:pt>
                <c:pt idx="6">
                  <c:v>0.59090909090909094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cat>
          <c:val>
            <c:numRef>
              <c:f>Sheet1!$D$3:$D$13</c:f>
              <c:numCache>
                <c:formatCode>General</c:formatCode>
                <c:ptCount val="8"/>
                <c:pt idx="4" formatCode="0%">
                  <c:v>0.18181818181818182</c:v>
                </c:pt>
                <c:pt idx="5" formatCode="0%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1777920"/>
        <c:axId val="141792000"/>
      </c:barChart>
      <c:catAx>
        <c:axId val="14177792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41792000"/>
        <c:crosses val="autoZero"/>
        <c:auto val="1"/>
        <c:lblAlgn val="ctr"/>
        <c:lblOffset val="100"/>
        <c:noMultiLvlLbl val="0"/>
      </c:catAx>
      <c:valAx>
        <c:axId val="1417920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177792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3.0491748015543517E-2"/>
          <c:y val="0.41712727362777507"/>
          <c:w val="0.95361257435714286"/>
          <c:h val="0.10677630845808105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18E-2"/>
          <c:w val="1"/>
          <c:h val="0.7709662698412698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</c:f>
              <c:strCache>
                <c:ptCount val="1"/>
                <c:pt idx="0">
                  <c:v>Czy podczas rozmowy odczuwałeś(aś) niechęć ze strony urzędnika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0.05</c:v>
                </c:pt>
                <c:pt idx="1">
                  <c:v>0.1</c:v>
                </c:pt>
                <c:pt idx="2">
                  <c:v>0.13636363636363635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74E-3"/>
                  <c:y val="9.7115065527172235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74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19E-2"/>
                  <c:y val="2.88864833518764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</c:f>
              <c:strCache>
                <c:ptCount val="1"/>
                <c:pt idx="0">
                  <c:v>Czy podczas rozmowy odczuwałeś(aś) niechęć ze strony urzędnika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0.95</c:v>
                </c:pt>
                <c:pt idx="1">
                  <c:v>0.9</c:v>
                </c:pt>
                <c:pt idx="2">
                  <c:v>0.86363636363636365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57051904"/>
        <c:axId val="160207616"/>
      </c:barChart>
      <c:catAx>
        <c:axId val="15705190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0207616"/>
        <c:crosses val="autoZero"/>
        <c:auto val="1"/>
        <c:lblAlgn val="ctr"/>
        <c:lblOffset val="100"/>
        <c:noMultiLvlLbl val="0"/>
      </c:catAx>
      <c:valAx>
        <c:axId val="1602076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705190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ayout>
        <c:manualLayout>
          <c:xMode val="edge"/>
          <c:yMode val="edge"/>
          <c:x val="0"/>
          <c:y val="0.85693783068783069"/>
          <c:w val="1"/>
          <c:h val="9.2665343915343937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9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E-3"/>
          <c:y val="9.0163934426229497E-2"/>
          <c:w val="0.94925028835063396"/>
          <c:h val="0.9180327868852434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60384128"/>
        <c:axId val="160385664"/>
      </c:barChart>
      <c:catAx>
        <c:axId val="16038412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60385664"/>
        <c:crosses val="autoZero"/>
        <c:auto val="1"/>
        <c:lblAlgn val="ctr"/>
        <c:lblOffset val="100"/>
        <c:noMultiLvlLbl val="0"/>
      </c:catAx>
      <c:valAx>
        <c:axId val="16038566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603841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1"/>
          <c:y val="7.2600468758932099E-2"/>
          <c:w val="0.7111305353111853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0.95</c:v>
                </c:pt>
                <c:pt idx="2">
                  <c:v>0.95</c:v>
                </c:pt>
                <c:pt idx="3">
                  <c:v>0.91</c:v>
                </c:pt>
                <c:pt idx="4">
                  <c:v>0.91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(N=x)3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</c:v>
                </c:pt>
                <c:pt idx="1">
                  <c:v>1</c:v>
                </c:pt>
                <c:pt idx="2">
                  <c:v>1</c:v>
                </c:pt>
                <c:pt idx="3">
                  <c:v>0.95</c:v>
                </c:pt>
                <c:pt idx="4">
                  <c:v>0.95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0.86363636363636365</c:v>
                </c:pt>
                <c:pt idx="1">
                  <c:v>0.95454545454545459</c:v>
                </c:pt>
                <c:pt idx="2">
                  <c:v>0.95454545454545459</c:v>
                </c:pt>
                <c:pt idx="3">
                  <c:v>0.95454545454545459</c:v>
                </c:pt>
                <c:pt idx="4">
                  <c:v>0.86363636363636354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4583680"/>
        <c:axId val="164618240"/>
      </c:barChart>
      <c:catAx>
        <c:axId val="16458368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64618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461824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45836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15E-3"/>
          <c:w val="0.99923738681327268"/>
          <c:h val="0.890495867768596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Sheet1!$A$3:$A$24</c:f>
              <c:strCache>
                <c:ptCount val="17"/>
                <c:pt idx="0">
                  <c:v>czy jesteś zadowolony ze sposobu obsługi</c:v>
                </c:pt>
                <c:pt idx="3">
                  <c:v>czy urzędnik w czasie załatwiania sprawy poświęcił Ci dużo uwagi/czasu?</c:v>
                </c:pt>
                <c:pt idx="7">
                  <c:v>czy urzędnik w czasie załatwiania sprawy udzialał informacji w sposób kompetentny</c:v>
                </c:pt>
                <c:pt idx="11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Sheet1!$B$2:$B$24</c:f>
              <c:numCache>
                <c:formatCode>0%</c:formatCode>
                <c:ptCount val="19"/>
                <c:pt idx="0">
                  <c:v>0.55000000000000004</c:v>
                </c:pt>
                <c:pt idx="1">
                  <c:v>0.55000000000000004</c:v>
                </c:pt>
                <c:pt idx="2">
                  <c:v>0.5</c:v>
                </c:pt>
                <c:pt idx="4">
                  <c:v>0.68181818181818188</c:v>
                </c:pt>
                <c:pt idx="5">
                  <c:v>0.8</c:v>
                </c:pt>
                <c:pt idx="6">
                  <c:v>0.59090909090909094</c:v>
                </c:pt>
                <c:pt idx="8">
                  <c:v>0.68181818181818188</c:v>
                </c:pt>
                <c:pt idx="9">
                  <c:v>0.9</c:v>
                </c:pt>
                <c:pt idx="10">
                  <c:v>0.59090909090909094</c:v>
                </c:pt>
                <c:pt idx="12">
                  <c:v>0.86363636363636365</c:v>
                </c:pt>
                <c:pt idx="13">
                  <c:v>0.95</c:v>
                </c:pt>
                <c:pt idx="14">
                  <c:v>0.63636363636363635</c:v>
                </c:pt>
                <c:pt idx="16">
                  <c:v>0.59090909090909094</c:v>
                </c:pt>
                <c:pt idx="17">
                  <c:v>0.85</c:v>
                </c:pt>
                <c:pt idx="18">
                  <c:v>0.59090909090909094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Sheet1!$A$3:$A$24</c:f>
              <c:strCache>
                <c:ptCount val="17"/>
                <c:pt idx="0">
                  <c:v>czy jesteś zadowolony ze sposobu obsługi</c:v>
                </c:pt>
                <c:pt idx="3">
                  <c:v>czy urzędnik w czasie załatwiania sprawy poświęcił Ci dużo uwagi/czasu?</c:v>
                </c:pt>
                <c:pt idx="7">
                  <c:v>czy urzędnik w czasie załatwiania sprawy udzialał informacji w sposób kompetentny</c:v>
                </c:pt>
                <c:pt idx="11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Sheet1!$C$2:$C$24</c:f>
              <c:numCache>
                <c:formatCode>0%</c:formatCode>
                <c:ptCount val="19"/>
                <c:pt idx="0">
                  <c:v>0.32</c:v>
                </c:pt>
                <c:pt idx="1">
                  <c:v>0.4</c:v>
                </c:pt>
                <c:pt idx="2">
                  <c:v>0.4</c:v>
                </c:pt>
                <c:pt idx="4">
                  <c:v>0.27272727272727271</c:v>
                </c:pt>
                <c:pt idx="5">
                  <c:v>0.15</c:v>
                </c:pt>
                <c:pt idx="6">
                  <c:v>0.31818181818181818</c:v>
                </c:pt>
                <c:pt idx="8">
                  <c:v>0.27272727272727271</c:v>
                </c:pt>
                <c:pt idx="9">
                  <c:v>0.1</c:v>
                </c:pt>
                <c:pt idx="10">
                  <c:v>0.36363636363636365</c:v>
                </c:pt>
                <c:pt idx="12">
                  <c:v>9.0909090909090912E-2</c:v>
                </c:pt>
                <c:pt idx="13">
                  <c:v>0.05</c:v>
                </c:pt>
                <c:pt idx="14">
                  <c:v>0.31818181818181818</c:v>
                </c:pt>
                <c:pt idx="16">
                  <c:v>0.27272727272727271</c:v>
                </c:pt>
                <c:pt idx="17">
                  <c:v>0.1</c:v>
                </c:pt>
                <c:pt idx="18">
                  <c:v>0.40909090909090912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dLbl>
              <c:idx val="1"/>
              <c:delete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Sheet1!$A$3:$A$24</c:f>
              <c:strCache>
                <c:ptCount val="17"/>
                <c:pt idx="0">
                  <c:v>czy jesteś zadowolony ze sposobu obsługi</c:v>
                </c:pt>
                <c:pt idx="3">
                  <c:v>czy urzędnik w czasie załatwiania sprawy poświęcił Ci dużo uwagi/czasu?</c:v>
                </c:pt>
                <c:pt idx="7">
                  <c:v>czy urzędnik w czasie załatwiania sprawy udzialał informacji w sposób kompetentny</c:v>
                </c:pt>
                <c:pt idx="11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Sheet1!$D$2:$D$24</c:f>
              <c:numCache>
                <c:formatCode>0%</c:formatCode>
                <c:ptCount val="19"/>
                <c:pt idx="0">
                  <c:v>0.09</c:v>
                </c:pt>
                <c:pt idx="1">
                  <c:v>0</c:v>
                </c:pt>
                <c:pt idx="2">
                  <c:v>0.05</c:v>
                </c:pt>
                <c:pt idx="5">
                  <c:v>0.05</c:v>
                </c:pt>
                <c:pt idx="14">
                  <c:v>4.5454545454545456E-2</c:v>
                </c:pt>
                <c:pt idx="16">
                  <c:v>9.0909090909090912E-2</c:v>
                </c:pt>
                <c:pt idx="17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63"/>
                  <c:y val="-2.44702087736613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96472663139329951"/>
                  <c:y val="-1.37539347938003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Sheet1!$A$3:$A$24</c:f>
              <c:strCache>
                <c:ptCount val="17"/>
                <c:pt idx="0">
                  <c:v>czy jesteś zadowolony ze sposobu obsługi</c:v>
                </c:pt>
                <c:pt idx="3">
                  <c:v>czy urzędnik w czasie załatwiania sprawy poświęcił Ci dużo uwagi/czasu?</c:v>
                </c:pt>
                <c:pt idx="7">
                  <c:v>czy urzędnik w czasie załatwiania sprawy udzialał informacji w sposób kompetentny</c:v>
                </c:pt>
                <c:pt idx="11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Sheet1!$E$2:$E$24</c:f>
              <c:numCache>
                <c:formatCode>0%</c:formatCode>
                <c:ptCount val="19"/>
                <c:pt idx="0">
                  <c:v>0.05</c:v>
                </c:pt>
                <c:pt idx="1">
                  <c:v>4.5454545454545456E-2</c:v>
                </c:pt>
                <c:pt idx="2">
                  <c:v>0.05</c:v>
                </c:pt>
                <c:pt idx="4">
                  <c:v>4.5454545454545456E-2</c:v>
                </c:pt>
                <c:pt idx="6">
                  <c:v>9.0909090909090912E-2</c:v>
                </c:pt>
                <c:pt idx="8">
                  <c:v>4.5454545454545456E-2</c:v>
                </c:pt>
                <c:pt idx="10">
                  <c:v>4.5454545454545456E-2</c:v>
                </c:pt>
                <c:pt idx="12">
                  <c:v>4.5454545454545456E-2</c:v>
                </c:pt>
                <c:pt idx="16">
                  <c:v>4.5454545454545456E-2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64820864"/>
        <c:axId val="164822400"/>
      </c:barChart>
      <c:catAx>
        <c:axId val="1648208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64822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4822400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64820864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8E-2"/>
          <c:y val="0.93985044029259734"/>
          <c:w val="0.98589065255732033"/>
          <c:h val="6.014955970740337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4"/>
          <c:y val="4.0322580645161428E-3"/>
          <c:w val="0.84615384615384748"/>
          <c:h val="0.842741935483874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787"/>
                  <c:y val="1.226836985337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2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Sheet1!$D$2:$D$4</c:f>
              <c:numCache>
                <c:formatCode>General</c:formatCode>
                <c:ptCount val="3"/>
                <c:pt idx="0" formatCode="0%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0671488"/>
        <c:axId val="60673024"/>
      </c:barChart>
      <c:catAx>
        <c:axId val="606714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0673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06730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0671488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4"/>
          <c:y val="4.0322580645161428E-3"/>
          <c:w val="0.84615384615384748"/>
          <c:h val="0.842741935483874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787"/>
                  <c:y val="1.22686584530831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2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Sheet1!$D$2:$D$4</c:f>
              <c:numCache>
                <c:formatCode>General</c:formatCode>
                <c:ptCount val="3"/>
                <c:pt idx="0" formatCode="0%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1024512"/>
        <c:axId val="61042688"/>
      </c:barChart>
      <c:catAx>
        <c:axId val="610245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042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0426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02451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E-3"/>
          <c:y val="9.0163934426229497E-2"/>
          <c:w val="0.94925028835063396"/>
          <c:h val="0.9180327868852434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1492608"/>
        <c:axId val="61494400"/>
      </c:barChart>
      <c:catAx>
        <c:axId val="6149260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61494400"/>
        <c:crosses val="autoZero"/>
        <c:auto val="1"/>
        <c:lblAlgn val="ctr"/>
        <c:lblOffset val="100"/>
        <c:noMultiLvlLbl val="0"/>
      </c:catAx>
      <c:valAx>
        <c:axId val="6149440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6149260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1"/>
          <c:y val="7.2600468758932099E-2"/>
          <c:w val="0.7111305353111853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61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Nie ma/brak formularzy/wniosków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0.9</c:v>
                </c:pt>
                <c:pt idx="1">
                  <c:v>0.2</c:v>
                </c:pt>
                <c:pt idx="2">
                  <c:v>0.1</c:v>
                </c:pt>
                <c:pt idx="3">
                  <c:v>0.15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Nie ma/brak formularzy/wniosków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0.95</c:v>
                </c:pt>
                <c:pt idx="1">
                  <c:v>0.2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Nie ma/brak formularzy/wniosków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1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1514496"/>
        <c:axId val="61516032"/>
      </c:barChart>
      <c:catAx>
        <c:axId val="615144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5160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51603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5144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4"/>
          <c:y val="4.0322580645161428E-3"/>
          <c:w val="0.84615384615384748"/>
          <c:h val="0.842741935483874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787"/>
                  <c:y val="1.226836985337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Sheet1!$D$2:$D$4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2196352"/>
        <c:axId val="62198144"/>
      </c:barChart>
      <c:catAx>
        <c:axId val="621963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198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1981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196352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12727-DF4C-4487-BACB-A723C1A28EE6}" type="datetimeFigureOut">
              <a:rPr lang="pl-PL" smtClean="0"/>
              <a:t>2016-01-27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71138-29A1-4CC7-913B-6AFC994C59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0070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</a:t>
            </a:r>
            <a:r>
              <a:rPr lang="pl-PL" dirty="0" smtClean="0"/>
              <a:t>DZIELNICY ochota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  <a:br>
              <a:rPr lang="pl-PL" sz="1800" b="1" dirty="0" smtClean="0">
                <a:solidFill>
                  <a:srgbClr val="808285"/>
                </a:solidFill>
              </a:rPr>
            </a:br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1730778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7349698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7520126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6487550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1730778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1485966"/>
              </p:ext>
            </p:extLst>
          </p:nvPr>
        </p:nvGraphicFramePr>
        <p:xfrm>
          <a:off x="614469" y="2422082"/>
          <a:ext cx="7557812" cy="44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7297033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076663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pl-PL"/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2497072"/>
              </p:ext>
            </p:extLst>
          </p:nvPr>
        </p:nvGraphicFramePr>
        <p:xfrm>
          <a:off x="2916610" y="1341562"/>
          <a:ext cx="479375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725938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(N=13)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109852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144203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28"/>
          <p:cNvSpPr txBox="1"/>
          <p:nvPr/>
        </p:nvSpPr>
        <p:spPr>
          <a:xfrm>
            <a:off x="-35718" y="645947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pl-PL"/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2407546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5350803"/>
              </p:ext>
            </p:extLst>
          </p:nvPr>
        </p:nvGraphicFramePr>
        <p:xfrm>
          <a:off x="5220866" y="2494734"/>
          <a:ext cx="3672408" cy="3455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180527"/>
              </p:ext>
            </p:extLst>
          </p:nvPr>
        </p:nvGraphicFramePr>
        <p:xfrm>
          <a:off x="4428978" y="2440202"/>
          <a:ext cx="1583976" cy="3581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3976"/>
              </a:tblGrid>
              <a:tr h="94907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1146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400" marR="6400" marT="64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9986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 , przywitał mnie uprzejmie, ale użył innych słów</a:t>
                      </a:r>
                    </a:p>
                    <a:p>
                      <a:pPr algn="ctr" fontAlgn="b"/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400" marR="6400" marT="64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1351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7151756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4780446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-35718" y="6459478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</a:t>
            </a:r>
            <a:r>
              <a:rPr lang="pl-PL" sz="4200" dirty="0" smtClean="0"/>
              <a:t> </a:t>
            </a:r>
            <a:r>
              <a:rPr lang="pl-PL" sz="3600" dirty="0" smtClean="0"/>
              <a:t>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6027760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629168"/>
              </p:ext>
            </p:extLst>
          </p:nvPr>
        </p:nvGraphicFramePr>
        <p:xfrm>
          <a:off x="108297" y="1558138"/>
          <a:ext cx="2808313" cy="5040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3"/>
              </a:tblGrid>
              <a:tr h="840001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0001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0001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0001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0001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0001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158881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2368013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3285778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4096205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4" name="pole tekstowe 6"/>
          <p:cNvSpPr txBox="1">
            <a:spLocks noChangeArrowheads="1"/>
          </p:cNvSpPr>
          <p:nvPr/>
        </p:nvSpPr>
        <p:spPr bwMode="auto">
          <a:xfrm>
            <a:off x="7732325" y="482917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5" name="pole tekstowe 6"/>
          <p:cNvSpPr txBox="1">
            <a:spLocks noChangeArrowheads="1"/>
          </p:cNvSpPr>
          <p:nvPr/>
        </p:nvSpPr>
        <p:spPr bwMode="auto">
          <a:xfrm>
            <a:off x="7732325" y="5590034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(N=13)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pl-PL"/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badania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07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78" y="6496230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0176228"/>
              </p:ext>
            </p:extLst>
          </p:nvPr>
        </p:nvGraphicFramePr>
        <p:xfrm>
          <a:off x="2916649" y="1861004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63" y="2059698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63" y="364021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63" y="5268508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944137"/>
              </p:ext>
            </p:extLst>
          </p:nvPr>
        </p:nvGraphicFramePr>
        <p:xfrm>
          <a:off x="108336" y="2128042"/>
          <a:ext cx="2808000" cy="44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o szczegóły przedstawionej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2006803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8712388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305047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formularzu/ wniosku</a:t>
                      </a:r>
                    </a:p>
                    <a:p>
                      <a:pPr algn="ctr" fontAlgn="b"/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5082796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pole tekstowe 17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9723397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7215700"/>
              </p:ext>
            </p:extLst>
          </p:nvPr>
        </p:nvGraphicFramePr>
        <p:xfrm>
          <a:off x="684362" y="2494735"/>
          <a:ext cx="4320000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9346393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723896"/>
              </p:ext>
            </p:extLst>
          </p:nvPr>
        </p:nvGraphicFramePr>
        <p:xfrm>
          <a:off x="-35718" y="2494176"/>
          <a:ext cx="1728192" cy="43654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/>
              </a:tblGrid>
              <a:tr h="95720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2837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aktami prawnymi</a:t>
                      </a:r>
                    </a:p>
                  </a:txBody>
                  <a:tcPr marL="9319" marR="9319" marT="931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283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2837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68174"/>
              </p:ext>
            </p:extLst>
          </p:nvPr>
        </p:nvGraphicFramePr>
        <p:xfrm>
          <a:off x="4572794" y="2454818"/>
          <a:ext cx="1800000" cy="39273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pole tekstowe 14"/>
          <p:cNvSpPr txBox="1"/>
          <p:nvPr/>
        </p:nvSpPr>
        <p:spPr>
          <a:xfrm>
            <a:off x="3132634" y="638212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pl-PL"/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3873057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Cię sam o następujących krokach do załatwienia przedstawionej przez Ciebie sprawy?</a:t>
            </a:r>
          </a:p>
          <a:p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3850147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ole tekstowe 13"/>
          <p:cNvSpPr txBox="1"/>
          <p:nvPr/>
        </p:nvSpPr>
        <p:spPr>
          <a:xfrm>
            <a:off x="3132634" y="638212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9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9080082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1585853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386" y="6659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2014, 2013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3379701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823535"/>
              </p:ext>
            </p:extLst>
          </p:nvPr>
        </p:nvGraphicFramePr>
        <p:xfrm>
          <a:off x="180306" y="2422130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</a:t>
            </a:r>
            <a:endParaRPr lang="pl-PL" dirty="0"/>
          </a:p>
          <a:p>
            <a:r>
              <a:rPr lang="pl-PL" dirty="0"/>
              <a:t>opłatach 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-35718" y="6459478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graphicFrame>
        <p:nvGraphicFramePr>
          <p:cNvPr id="20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29798"/>
              </p:ext>
            </p:extLst>
          </p:nvPr>
        </p:nvGraphicFramePr>
        <p:xfrm>
          <a:off x="5029215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176966"/>
              </p:ext>
            </p:extLst>
          </p:nvPr>
        </p:nvGraphicFramePr>
        <p:xfrm>
          <a:off x="3996730" y="2421682"/>
          <a:ext cx="1800000" cy="3744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97865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7865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</a:t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opłatach, których </a:t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9355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9355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</a:p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a 18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261396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7" name="Prostokąt 2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4306094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2015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5825086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o</a:t>
            </a:r>
          </a:p>
          <a:p>
            <a:r>
              <a:rPr lang="pl-PL" dirty="0"/>
              <a:t>opłatach 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graphicFrame>
        <p:nvGraphicFramePr>
          <p:cNvPr id="20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0787237"/>
              </p:ext>
            </p:extLst>
          </p:nvPr>
        </p:nvGraphicFramePr>
        <p:xfrm>
          <a:off x="5029215" y="2599741"/>
          <a:ext cx="4320000" cy="3818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pole tekstowe 27"/>
          <p:cNvSpPr txBox="1"/>
          <p:nvPr/>
        </p:nvSpPr>
        <p:spPr>
          <a:xfrm>
            <a:off x="2375493" y="6526138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dirty="0"/>
          </a:p>
        </p:txBody>
      </p:sp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138196"/>
              </p:ext>
            </p:extLst>
          </p:nvPr>
        </p:nvGraphicFramePr>
        <p:xfrm>
          <a:off x="191530" y="2565698"/>
          <a:ext cx="1716968" cy="3487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6968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181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35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3933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345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355176"/>
              </p:ext>
            </p:extLst>
          </p:nvPr>
        </p:nvGraphicFramePr>
        <p:xfrm>
          <a:off x="3852714" y="2599742"/>
          <a:ext cx="1944216" cy="36426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783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8370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6297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17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pole tekstowe 30"/>
          <p:cNvSpPr txBox="1"/>
          <p:nvPr/>
        </p:nvSpPr>
        <p:spPr>
          <a:xfrm>
            <a:off x="-35718" y="6459478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24393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4932834" y="2133650"/>
            <a:ext cx="3852390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938405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6" name="Grupa 15"/>
          <p:cNvGrpSpPr/>
          <p:nvPr/>
        </p:nvGrpSpPr>
        <p:grpSpPr>
          <a:xfrm>
            <a:off x="767594" y="2159552"/>
            <a:ext cx="3157128" cy="1054218"/>
            <a:chOff x="757332" y="5363944"/>
            <a:chExt cx="7610400" cy="1054218"/>
          </a:xfrm>
        </p:grpSpPr>
        <p:graphicFrame>
          <p:nvGraphicFramePr>
            <p:cNvPr id="23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0555926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4" name="Prostokąt 2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3032518"/>
              </p:ext>
            </p:extLst>
          </p:nvPr>
        </p:nvGraphicFramePr>
        <p:xfrm>
          <a:off x="900866" y="2587562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890570"/>
              </p:ext>
            </p:extLst>
          </p:nvPr>
        </p:nvGraphicFramePr>
        <p:xfrm>
          <a:off x="108298" y="2514957"/>
          <a:ext cx="1800000" cy="406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2676817"/>
              </p:ext>
            </p:extLst>
          </p:nvPr>
        </p:nvGraphicFramePr>
        <p:xfrm>
          <a:off x="4957207" y="2587562"/>
          <a:ext cx="4188381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197894"/>
              </p:ext>
            </p:extLst>
          </p:nvPr>
        </p:nvGraphicFramePr>
        <p:xfrm>
          <a:off x="4140746" y="2514957"/>
          <a:ext cx="1800000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mnie,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-35719" y="6459478"/>
            <a:ext cx="2557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2700585" y="6466370"/>
            <a:ext cx="2952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2015 zmiana podstawy procentowania!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9612154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713292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0251939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-35718" y="645947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1" name="pole tekstowe 6"/>
          <p:cNvSpPr txBox="1">
            <a:spLocks noChangeArrowheads="1"/>
          </p:cNvSpPr>
          <p:nvPr/>
        </p:nvSpPr>
        <p:spPr bwMode="auto">
          <a:xfrm>
            <a:off x="7732363" y="1917626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7732363" y="341480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3" name="pole tekstowe 6"/>
          <p:cNvSpPr txBox="1">
            <a:spLocks noChangeArrowheads="1"/>
          </p:cNvSpPr>
          <p:nvPr/>
        </p:nvSpPr>
        <p:spPr bwMode="auto">
          <a:xfrm>
            <a:off x="7732363" y="5268508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9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3873057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0" name="Prostokąt 19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6189008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083085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" name="Prostokąt 15"/>
          <p:cNvSpPr/>
          <p:nvPr/>
        </p:nvSpPr>
        <p:spPr>
          <a:xfrm>
            <a:off x="238280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/>
          <p:cNvSpPr txBox="1"/>
          <p:nvPr/>
        </p:nvSpPr>
        <p:spPr>
          <a:xfrm>
            <a:off x="3132634" y="638212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3002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(7)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545239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874309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4" name="pole tekstowe 23"/>
          <p:cNvSpPr txBox="1"/>
          <p:nvPr/>
        </p:nvSpPr>
        <p:spPr>
          <a:xfrm>
            <a:off x="-35718" y="645947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34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5" name="pole tekstowe 6"/>
          <p:cNvSpPr txBox="1">
            <a:spLocks noChangeArrowheads="1"/>
          </p:cNvSpPr>
          <p:nvPr/>
        </p:nvSpPr>
        <p:spPr bwMode="auto">
          <a:xfrm>
            <a:off x="7732325" y="28945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6" name="pole tekstowe 6"/>
          <p:cNvSpPr txBox="1">
            <a:spLocks noChangeArrowheads="1"/>
          </p:cNvSpPr>
          <p:nvPr/>
        </p:nvSpPr>
        <p:spPr bwMode="auto">
          <a:xfrm>
            <a:off x="7732325" y="3704934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7" name="pole tekstowe 6"/>
          <p:cNvSpPr txBox="1">
            <a:spLocks noChangeArrowheads="1"/>
          </p:cNvSpPr>
          <p:nvPr/>
        </p:nvSpPr>
        <p:spPr bwMode="auto">
          <a:xfrm>
            <a:off x="7732325" y="465393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8" name="pole tekstowe 6"/>
          <p:cNvSpPr txBox="1">
            <a:spLocks noChangeArrowheads="1"/>
          </p:cNvSpPr>
          <p:nvPr/>
        </p:nvSpPr>
        <p:spPr bwMode="auto">
          <a:xfrm>
            <a:off x="7732325" y="5433126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937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pl-PL"/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812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194946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pl-PL"/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509680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Ochota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tx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1727548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tx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340144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8171253"/>
              </p:ext>
            </p:extLst>
          </p:nvPr>
        </p:nvGraphicFramePr>
        <p:xfrm>
          <a:off x="614469" y="2422082"/>
          <a:ext cx="7557812" cy="3931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Ochota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7063937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4906540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1606</TotalTime>
  <Words>1958</Words>
  <Application>Microsoft Office PowerPoint</Application>
  <PresentationFormat>Niestandardowy</PresentationFormat>
  <Paragraphs>337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ochota</vt:lpstr>
      <vt:lpstr>Spis treści</vt:lpstr>
      <vt:lpstr>Informacje o metodzie</vt:lpstr>
      <vt:lpstr>Wyniki badania</vt:lpstr>
      <vt:lpstr>Kryteria oceny</vt:lpstr>
      <vt:lpstr>Wyniki badania</vt:lpstr>
      <vt:lpstr>Urząd Dzielnicy Ochota Otoczenie: Wygląd Urzędu (1)</vt:lpstr>
      <vt:lpstr>Urząd Dzielnicy Ochota Otoczenie: Wygląd Urzędu (2)</vt:lpstr>
      <vt:lpstr>Urząd Dzielnicy Ochota Otoczenie: Wygląd Urzędu (3)</vt:lpstr>
      <vt:lpstr>Urząd Dzielnicy Ochota Otoczenie: Wygląd Urzędu (4)</vt:lpstr>
      <vt:lpstr>Urząd Dzielnicy Ochota Otoczenie: Wygląd Urzędu (5)</vt:lpstr>
      <vt:lpstr>Urząd Dzielnicy Ochota Otoczenie: Wygląd Urzędu (6)</vt:lpstr>
      <vt:lpstr>Urząd Dzielnicy Ochota Otoczenie: Wygląd Urzędu (7)</vt:lpstr>
      <vt:lpstr>Wyniki badania</vt:lpstr>
      <vt:lpstr>Urząd Dzielnicy Ochota Wygląd zewnętrzny urzędnika i jego stanowisko pracy</vt:lpstr>
      <vt:lpstr>Wyniki badania</vt:lpstr>
      <vt:lpstr>Urząd Dzielnicy Ochota Zachowanie urzędnika wobec interesanta (1)</vt:lpstr>
      <vt:lpstr>Urząd Dzielnicy Ochota Zachowanie urzędnika wobec interesanta (2)</vt:lpstr>
      <vt:lpstr>Wyniki badania</vt:lpstr>
      <vt:lpstr>Urząd Dzielnicy Ochota Urzędnik: Obsługa przedstawionej sprawy (2)</vt:lpstr>
      <vt:lpstr>Urząd Dzielnicy Ochota Urzędnik: Obsługa przedstawionej sprawy (2)</vt:lpstr>
      <vt:lpstr>Urząd Dzielnicy Ochota Urzędnik: Obsługa przedstawionej sprawy (3)</vt:lpstr>
      <vt:lpstr>Wyniki badania</vt:lpstr>
      <vt:lpstr>Urząd Dzielnicy Ochota Urzędnik: Sposób załatwienia przedstawionej sprawy (1)</vt:lpstr>
      <vt:lpstr>Urząd Dzielnicy Ochota Urzędnik: Sposób załatwienia przedstawionej sprawy 2014, 2013 (2)</vt:lpstr>
      <vt:lpstr>Urząd Dzielnicy Ochota Urzędnik: Sposób załatwienia przedstawionej sprawy 2015 (3)</vt:lpstr>
      <vt:lpstr>Urząd Dzielnicy Ochota Urzędnik: Sposób załatwienia przedstawionej sprawy (4)</vt:lpstr>
      <vt:lpstr>Urząd Dzielnicy Ochota Urzędnik: Sposób załatwiania przedstawionej sprawy (5)</vt:lpstr>
      <vt:lpstr>Urząd Dzielnicy Ochota Urzędnik: Sposób załatwienia przedstawionej sprawy (6)</vt:lpstr>
      <vt:lpstr>Urząd Dzielnicy Ochota Urzędnik: Sposób załatwienia przedstawionej sprawy (7)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197</cp:revision>
  <cp:lastPrinted>2016-01-25T14:49:45Z</cp:lastPrinted>
  <dcterms:created xsi:type="dcterms:W3CDTF">2013-09-17T08:07:59Z</dcterms:created>
  <dcterms:modified xsi:type="dcterms:W3CDTF">2016-01-27T14:20:17Z</dcterms:modified>
</cp:coreProperties>
</file>