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sldIdLst>
    <p:sldId id="288" r:id="rId2"/>
    <p:sldId id="318" r:id="rId3"/>
    <p:sldId id="322" r:id="rId4"/>
    <p:sldId id="290" r:id="rId5"/>
    <p:sldId id="293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3" r:id="rId27"/>
    <p:sldId id="309" r:id="rId28"/>
    <p:sldId id="311" r:id="rId29"/>
    <p:sldId id="314" r:id="rId30"/>
    <p:sldId id="315" r:id="rId31"/>
    <p:sldId id="320" r:id="rId32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808285"/>
    <a:srgbClr val="FFFFFF"/>
    <a:srgbClr val="D1D3D4"/>
    <a:srgbClr val="000000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howGuides="1">
      <p:cViewPr varScale="1">
        <p:scale>
          <a:sx n="131" d="100"/>
          <a:sy n="131" d="100"/>
        </p:scale>
        <p:origin x="-966" y="-90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25E-2"/>
          <c:w val="0.94925028835063441"/>
          <c:h val="0.918032786885244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4.7999999999999989</c:v>
                </c:pt>
                <c:pt idx="2" formatCode="###0.0">
                  <c:v>1.7000000000000002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5.5</c:v>
                </c:pt>
                <c:pt idx="2" formatCode="0.0">
                  <c:v>1.5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ŚREDNI CZAS OCZEKIWANIA</c:v>
                </c:pt>
                <c:pt idx="2">
                  <c:v>ŚREDNIA LICZBA OSÓB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4.2857142857142856</c:v>
                </c:pt>
                <c:pt idx="2" formatCode="0.0">
                  <c:v>0.66666666666666663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3351296"/>
        <c:axId val="114123520"/>
      </c:barChart>
      <c:catAx>
        <c:axId val="1133512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114123520"/>
        <c:crosses val="autoZero"/>
        <c:auto val="1"/>
        <c:lblAlgn val="ctr"/>
        <c:lblOffset val="100"/>
        <c:noMultiLvlLbl val="0"/>
      </c:catAx>
      <c:valAx>
        <c:axId val="114123520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113351296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093"/>
          <c:y val="7.2600468758932182E-2"/>
          <c:w val="0.71113053531118564"/>
          <c:h val="0.21982221460012585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59"/>
          <c:y val="4.0322580645161419E-3"/>
          <c:w val="0.8461538461538477"/>
          <c:h val="0.842741935483874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787"/>
                  <c:y val="1.22686584530830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2418816"/>
        <c:axId val="32428800"/>
      </c:barChart>
      <c:catAx>
        <c:axId val="324188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428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4288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418816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1E-3"/>
          <c:y val="9.0163934426229511E-2"/>
          <c:w val="0.94925028835063441"/>
          <c:h val="0.918032786885244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2389760"/>
        <c:axId val="32433664"/>
      </c:barChart>
      <c:catAx>
        <c:axId val="3238976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2433664"/>
        <c:crosses val="autoZero"/>
        <c:auto val="1"/>
        <c:lblAlgn val="ctr"/>
        <c:lblOffset val="100"/>
        <c:noMultiLvlLbl val="0"/>
      </c:catAx>
      <c:valAx>
        <c:axId val="3243366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23897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3"/>
          <c:y val="7.2600468758932168E-2"/>
          <c:w val="0.71113053531118564"/>
          <c:h val="0.21982221460012585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0.7</c:v>
                </c:pt>
                <c:pt idx="1">
                  <c:v>0.1</c:v>
                </c:pt>
                <c:pt idx="2">
                  <c:v>0</c:v>
                </c:pt>
                <c:pt idx="3">
                  <c:v>0.1</c:v>
                </c:pt>
                <c:pt idx="4">
                  <c:v>0.4</c:v>
                </c:pt>
                <c:pt idx="5">
                  <c:v>0</c:v>
                </c:pt>
                <c:pt idx="6">
                  <c:v>0.15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7"/>
                <c:pt idx="0">
                  <c:v>0.84</c:v>
                </c:pt>
                <c:pt idx="1">
                  <c:v>0.05</c:v>
                </c:pt>
                <c:pt idx="2">
                  <c:v>0.26</c:v>
                </c:pt>
                <c:pt idx="3">
                  <c:v>0.05</c:v>
                </c:pt>
                <c:pt idx="4">
                  <c:v>0</c:v>
                </c:pt>
                <c:pt idx="5">
                  <c:v>0</c:v>
                </c:pt>
                <c:pt idx="6">
                  <c:v>0.05</c:v>
                </c:pt>
              </c:numCache>
            </c:numRef>
          </c:val>
        </c:ser>
        <c:ser>
          <c:idx val="0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pl-PL" sz="1100" b="0" i="0" u="none" strike="noStrike" kern="1200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Na tablicy</c:v>
                </c:pt>
                <c:pt idx="1">
                  <c:v>W okienku PI/ przy stanowisku WOM/ delegatury BAiSO</c:v>
                </c:pt>
                <c:pt idx="2">
                  <c:v>Poza okienkiem PI/ stanowiskiem WOM/ delegatury BAiSO</c:v>
                </c:pt>
                <c:pt idx="3">
                  <c:v>Na stolikach</c:v>
                </c:pt>
                <c:pt idx="4">
                  <c:v>W kieszonkach, na stojakach</c:v>
                </c:pt>
                <c:pt idx="5">
                  <c:v>W innym miejscu </c:v>
                </c:pt>
                <c:pt idx="6">
                  <c:v>Nie ma/brak wzorów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7"/>
                <c:pt idx="0">
                  <c:v>0.55000000000000004</c:v>
                </c:pt>
                <c:pt idx="1">
                  <c:v>0.1</c:v>
                </c:pt>
                <c:pt idx="2">
                  <c:v>0.3</c:v>
                </c:pt>
                <c:pt idx="3">
                  <c:v>0.35</c:v>
                </c:pt>
                <c:pt idx="4">
                  <c:v>0</c:v>
                </c:pt>
                <c:pt idx="5">
                  <c:v>0.15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495872"/>
        <c:axId val="33898496"/>
      </c:barChart>
      <c:catAx>
        <c:axId val="3249587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898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89849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4958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8986312399355884E-2"/>
          <c:w val="1"/>
          <c:h val="0.90892531876138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Sheet1!$B$2:$B$25</c:f>
              <c:numCache>
                <c:formatCode>0%</c:formatCode>
                <c:ptCount val="19"/>
                <c:pt idx="0">
                  <c:v>0.65</c:v>
                </c:pt>
                <c:pt idx="1">
                  <c:v>0.79</c:v>
                </c:pt>
                <c:pt idx="2">
                  <c:v>0.6</c:v>
                </c:pt>
                <c:pt idx="4">
                  <c:v>0.9</c:v>
                </c:pt>
                <c:pt idx="5">
                  <c:v>1</c:v>
                </c:pt>
                <c:pt idx="6">
                  <c:v>0.8</c:v>
                </c:pt>
                <c:pt idx="8">
                  <c:v>0.9</c:v>
                </c:pt>
                <c:pt idx="9">
                  <c:v>1</c:v>
                </c:pt>
                <c:pt idx="10">
                  <c:v>1</c:v>
                </c:pt>
                <c:pt idx="12">
                  <c:v>0.95</c:v>
                </c:pt>
                <c:pt idx="13">
                  <c:v>0.95</c:v>
                </c:pt>
                <c:pt idx="14">
                  <c:v>0.9</c:v>
                </c:pt>
                <c:pt idx="16">
                  <c:v>0.15</c:v>
                </c:pt>
                <c:pt idx="17">
                  <c:v>0.11</c:v>
                </c:pt>
                <c:pt idx="18">
                  <c:v>0.25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74E-3"/>
                  <c:y val="9.71150655271722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74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1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Sheet1!$C$2:$C$25</c:f>
              <c:numCache>
                <c:formatCode>0%</c:formatCode>
                <c:ptCount val="19"/>
                <c:pt idx="0">
                  <c:v>0.35</c:v>
                </c:pt>
                <c:pt idx="1">
                  <c:v>0.21</c:v>
                </c:pt>
                <c:pt idx="2">
                  <c:v>0.4</c:v>
                </c:pt>
                <c:pt idx="4">
                  <c:v>0.1</c:v>
                </c:pt>
                <c:pt idx="6">
                  <c:v>0.2</c:v>
                </c:pt>
                <c:pt idx="8">
                  <c:v>0.1</c:v>
                </c:pt>
                <c:pt idx="12">
                  <c:v>0.05</c:v>
                </c:pt>
                <c:pt idx="13">
                  <c:v>0.05</c:v>
                </c:pt>
                <c:pt idx="14">
                  <c:v>0.1</c:v>
                </c:pt>
                <c:pt idx="16">
                  <c:v>0.85</c:v>
                </c:pt>
                <c:pt idx="17">
                  <c:v>0.89</c:v>
                </c:pt>
                <c:pt idx="18">
                  <c:v>0.75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836416"/>
        <c:axId val="33850496"/>
      </c:barChart>
      <c:catAx>
        <c:axId val="33836416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850496"/>
        <c:crosses val="autoZero"/>
        <c:auto val="1"/>
        <c:lblAlgn val="ctr"/>
        <c:lblOffset val="100"/>
        <c:noMultiLvlLbl val="0"/>
      </c:catAx>
      <c:valAx>
        <c:axId val="338504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836416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46E-2"/>
          <c:w val="1"/>
          <c:h val="0.945675523349436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0.75</c:v>
                </c:pt>
                <c:pt idx="1">
                  <c:v>0.86</c:v>
                </c:pt>
                <c:pt idx="2">
                  <c:v>0.52</c:v>
                </c:pt>
                <c:pt idx="4">
                  <c:v>1</c:v>
                </c:pt>
                <c:pt idx="5">
                  <c:v>1</c:v>
                </c:pt>
                <c:pt idx="6">
                  <c:v>0.86</c:v>
                </c:pt>
                <c:pt idx="12">
                  <c:v>0.9</c:v>
                </c:pt>
                <c:pt idx="13">
                  <c:v>1</c:v>
                </c:pt>
                <c:pt idx="14">
                  <c:v>0.95</c:v>
                </c:pt>
                <c:pt idx="16">
                  <c:v>0.75</c:v>
                </c:pt>
                <c:pt idx="17">
                  <c:v>0.5</c:v>
                </c:pt>
                <c:pt idx="18">
                  <c:v>0.67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74E-3"/>
                  <c:y val="9.71150655271722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74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1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0%</c:formatCode>
                <c:ptCount val="20"/>
                <c:pt idx="0">
                  <c:v>0.25</c:v>
                </c:pt>
                <c:pt idx="1">
                  <c:v>0.09</c:v>
                </c:pt>
                <c:pt idx="2">
                  <c:v>0.38</c:v>
                </c:pt>
                <c:pt idx="6">
                  <c:v>0.14000000000000001</c:v>
                </c:pt>
                <c:pt idx="8">
                  <c:v>0.95</c:v>
                </c:pt>
                <c:pt idx="9">
                  <c:v>1</c:v>
                </c:pt>
                <c:pt idx="10">
                  <c:v>1</c:v>
                </c:pt>
                <c:pt idx="12">
                  <c:v>0.05</c:v>
                </c:pt>
                <c:pt idx="14">
                  <c:v>0.05</c:v>
                </c:pt>
                <c:pt idx="16">
                  <c:v>0.25</c:v>
                </c:pt>
                <c:pt idx="17">
                  <c:v>0.5</c:v>
                </c:pt>
                <c:pt idx="18">
                  <c:v>0.19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2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Sheet1!$D$2:$D$24</c:f>
              <c:numCache>
                <c:formatCode>0%</c:formatCode>
                <c:ptCount val="19"/>
                <c:pt idx="1">
                  <c:v>0.05</c:v>
                </c:pt>
                <c:pt idx="2">
                  <c:v>0.1</c:v>
                </c:pt>
                <c:pt idx="8">
                  <c:v>0.05</c:v>
                </c:pt>
                <c:pt idx="12">
                  <c:v>0.05</c:v>
                </c:pt>
                <c:pt idx="18">
                  <c:v>0.14000000000000001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4009088"/>
        <c:axId val="34010624"/>
      </c:barChart>
      <c:catAx>
        <c:axId val="3400908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4010624"/>
        <c:crosses val="autoZero"/>
        <c:auto val="1"/>
        <c:lblAlgn val="ctr"/>
        <c:lblOffset val="100"/>
        <c:noMultiLvlLbl val="0"/>
      </c:catAx>
      <c:valAx>
        <c:axId val="340106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00908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005"/>
          <c:w val="0.84773526228702534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623E-3"/>
          <c:w val="1"/>
          <c:h val="0.569696969696969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2013 (N=20)</c:v>
                </c:pt>
                <c:pt idx="2">
                  <c:v>2012 (N=12)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0.47000000000000003</c:v>
                </c:pt>
                <c:pt idx="1">
                  <c:v>0.73000000000000009</c:v>
                </c:pt>
                <c:pt idx="2">
                  <c:v>0.58000000000000007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3625749872584079E-2"/>
                  <c:y val="-0.3694756235985640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2013 (N=20)</c:v>
                </c:pt>
                <c:pt idx="2">
                  <c:v>2012 (N=12)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0.4</c:v>
                </c:pt>
                <c:pt idx="2" formatCode="0%">
                  <c:v>0.17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2013 (N=20)</c:v>
                </c:pt>
                <c:pt idx="2">
                  <c:v>2012 (N=12)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3"/>
                <c:pt idx="0">
                  <c:v>0.13</c:v>
                </c:pt>
                <c:pt idx="1">
                  <c:v>0.27</c:v>
                </c:pt>
                <c:pt idx="2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4067968"/>
        <c:axId val="34069504"/>
      </c:barChart>
      <c:catAx>
        <c:axId val="3406796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34069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0695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067968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3956"/>
          <c:h val="0.29090909090909151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1E-3"/>
          <c:y val="9.0163934426229511E-2"/>
          <c:w val="0.94925028835063441"/>
          <c:h val="0.918032786885244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4133120"/>
        <c:axId val="34134656"/>
      </c:barChart>
      <c:catAx>
        <c:axId val="3413312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4134656"/>
        <c:crosses val="autoZero"/>
        <c:auto val="1"/>
        <c:lblAlgn val="ctr"/>
        <c:lblOffset val="100"/>
        <c:noMultiLvlLbl val="0"/>
      </c:catAx>
      <c:valAx>
        <c:axId val="3413465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413312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3"/>
          <c:y val="7.2600468758932168E-2"/>
          <c:w val="0.71113053531118564"/>
          <c:h val="0.21982221460012585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311946238612934"/>
          <c:y val="6.4515800203873595E-3"/>
          <c:w val="0.65950642392444092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bg2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Nie przywitał mnie w ogóle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4"/>
                <c:pt idx="0">
                  <c:v>1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Nie przywitał mnie w ogóle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4"/>
                <c:pt idx="0">
                  <c:v>0.95</c:v>
                </c:pt>
                <c:pt idx="1">
                  <c:v>0.05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Nie przywitał mnie w ogóle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4"/>
                <c:pt idx="0">
                  <c:v>0.76</c:v>
                </c:pt>
                <c:pt idx="1">
                  <c:v>0.1</c:v>
                </c:pt>
                <c:pt idx="2">
                  <c:v>0.14000000000000001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83808"/>
        <c:axId val="34185600"/>
      </c:barChart>
      <c:catAx>
        <c:axId val="341838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856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856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8380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03"/>
          <c:h val="0.730037472706625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0.95</c:v>
                </c:pt>
                <c:pt idx="1">
                  <c:v>0.89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layout>
                <c:manualLayout>
                  <c:x val="-1.1684422777604405E-16"/>
                  <c:y val="1.35103867747142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0">
                  <c:v>0.05</c:v>
                </c:pt>
                <c:pt idx="1">
                  <c:v>0.11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elete val="1"/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2" formatCode="0%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4282496"/>
        <c:axId val="34292480"/>
      </c:barChart>
      <c:catAx>
        <c:axId val="3428249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292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29248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282496"/>
        <c:crosses val="autoZero"/>
        <c:crossBetween val="between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446E-3"/>
          <c:y val="0.74515793588949164"/>
          <c:w val="0.84452303292310293"/>
          <c:h val="0.23531051283619728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03"/>
          <c:h val="0.6572542168048808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4346112"/>
        <c:axId val="34347648"/>
      </c:barChart>
      <c:catAx>
        <c:axId val="3434611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3476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347648"/>
        <c:scaling>
          <c:orientation val="minMax"/>
          <c:max val="1"/>
        </c:scaling>
        <c:delete val="1"/>
        <c:axPos val="t"/>
        <c:numFmt formatCode="0%" sourceLinked="1"/>
        <c:majorTickMark val="out"/>
        <c:minorTickMark val="none"/>
        <c:tickLblPos val="none"/>
        <c:crossAx val="34346112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468"/>
          <c:w val="1"/>
          <c:h val="0.27187829378586603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WOM/PI/ delegatur BAISO jest widoczne/czytelne?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0.9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21743616"/>
        <c:axId val="122191872"/>
      </c:barChart>
      <c:catAx>
        <c:axId val="1217436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21918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219187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17436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46E-2"/>
          <c:w val="1"/>
          <c:h val="0.945675523349436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0.95000000000000029</c:v>
                </c:pt>
                <c:pt idx="1">
                  <c:v>1</c:v>
                </c:pt>
                <c:pt idx="2">
                  <c:v>0.9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0.15000000000000008</c:v>
                </c:pt>
                <c:pt idx="14">
                  <c:v>0.05</c:v>
                </c:pt>
                <c:pt idx="16">
                  <c:v>0.05</c:v>
                </c:pt>
                <c:pt idx="17">
                  <c:v>9.0000000000000024E-2</c:v>
                </c:pt>
                <c:pt idx="20">
                  <c:v>0.95000000000000029</c:v>
                </c:pt>
                <c:pt idx="21">
                  <c:v>0.95000000000000029</c:v>
                </c:pt>
                <c:pt idx="22">
                  <c:v>0.95000000000000029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74E-3"/>
                  <c:y val="9.71150655271722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74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1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General</c:formatCode>
                <c:ptCount val="24"/>
                <c:pt idx="0" formatCode="0%">
                  <c:v>0.05</c:v>
                </c:pt>
                <c:pt idx="2" formatCode="0%">
                  <c:v>0.1</c:v>
                </c:pt>
                <c:pt idx="8" formatCode="0%">
                  <c:v>0.85000000000000031</c:v>
                </c:pt>
                <c:pt idx="9" formatCode="0%">
                  <c:v>1</c:v>
                </c:pt>
                <c:pt idx="10" formatCode="0%">
                  <c:v>1</c:v>
                </c:pt>
                <c:pt idx="12" formatCode="0%">
                  <c:v>1</c:v>
                </c:pt>
                <c:pt idx="13" formatCode="0%">
                  <c:v>1</c:v>
                </c:pt>
                <c:pt idx="14" formatCode="0%">
                  <c:v>0.95000000000000029</c:v>
                </c:pt>
                <c:pt idx="16" formatCode="0%">
                  <c:v>0.95000000000000029</c:v>
                </c:pt>
                <c:pt idx="17" formatCode="0%">
                  <c:v>0.91</c:v>
                </c:pt>
                <c:pt idx="18" formatCode="0%">
                  <c:v>1</c:v>
                </c:pt>
                <c:pt idx="20" formatCode="0%">
                  <c:v>0.05</c:v>
                </c:pt>
                <c:pt idx="21" formatCode="0%">
                  <c:v>0.05</c:v>
                </c:pt>
                <c:pt idx="22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2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4417664"/>
        <c:axId val="34427648"/>
      </c:barChart>
      <c:catAx>
        <c:axId val="3441766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4427648"/>
        <c:crosses val="autoZero"/>
        <c:auto val="1"/>
        <c:lblAlgn val="ctr"/>
        <c:lblOffset val="100"/>
        <c:noMultiLvlLbl val="0"/>
      </c:catAx>
      <c:valAx>
        <c:axId val="344276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41766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6.7669172932330823E-2"/>
          <c:y val="0.96254629629629662"/>
          <c:w val="0.84773526228702534"/>
          <c:h val="3.7453703703703739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46E-2"/>
          <c:w val="1"/>
          <c:h val="0.9046548234280800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 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1"/>
                <c:pt idx="0">
                  <c:v>0.70000000000000029</c:v>
                </c:pt>
                <c:pt idx="1">
                  <c:v>0.68</c:v>
                </c:pt>
                <c:pt idx="2">
                  <c:v>0.67000000000000048</c:v>
                </c:pt>
                <c:pt idx="4">
                  <c:v>1</c:v>
                </c:pt>
                <c:pt idx="5">
                  <c:v>0.95000000000000029</c:v>
                </c:pt>
                <c:pt idx="6">
                  <c:v>0.95000000000000029</c:v>
                </c:pt>
                <c:pt idx="8">
                  <c:v>0.05</c:v>
                </c:pt>
                <c:pt idx="9">
                  <c:v>9.0000000000000024E-2</c:v>
                </c:pt>
                <c:pt idx="10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74E-3"/>
                  <c:y val="9.71150655271722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74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1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 Czy urzędnik używał zrozumiałej terminologii?</c:v>
                </c:pt>
                <c:pt idx="7">
                  <c:v>Czy urzędnik opuszczał stanowisko pracy podczas rozmowy z Tobą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1"/>
                <c:pt idx="0">
                  <c:v>0.30000000000000016</c:v>
                </c:pt>
                <c:pt idx="1">
                  <c:v>0.32000000000000017</c:v>
                </c:pt>
                <c:pt idx="2">
                  <c:v>0.33000000000000024</c:v>
                </c:pt>
                <c:pt idx="5">
                  <c:v>0.05</c:v>
                </c:pt>
                <c:pt idx="6">
                  <c:v>0.05</c:v>
                </c:pt>
                <c:pt idx="8">
                  <c:v>0.95000000000000029</c:v>
                </c:pt>
                <c:pt idx="9">
                  <c:v>0.91</c:v>
                </c:pt>
                <c:pt idx="10">
                  <c:v>0.95000000000000029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4523008"/>
        <c:axId val="34524544"/>
      </c:barChart>
      <c:catAx>
        <c:axId val="3452300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4524544"/>
        <c:crosses val="autoZero"/>
        <c:auto val="1"/>
        <c:lblAlgn val="ctr"/>
        <c:lblOffset val="100"/>
        <c:noMultiLvlLbl val="0"/>
      </c:catAx>
      <c:valAx>
        <c:axId val="3452454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52300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38"/>
          <c:w val="0.84773526228702534"/>
          <c:h val="6.4972512165224164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1E-3"/>
          <c:y val="9.0163934426229511E-2"/>
          <c:w val="0.94925028835063441"/>
          <c:h val="0.918032786885244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7892480"/>
        <c:axId val="37894016"/>
      </c:barChart>
      <c:catAx>
        <c:axId val="3789248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7894016"/>
        <c:crosses val="autoZero"/>
        <c:auto val="1"/>
        <c:lblAlgn val="ctr"/>
        <c:lblOffset val="100"/>
        <c:noMultiLvlLbl val="0"/>
      </c:catAx>
      <c:valAx>
        <c:axId val="3789401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78924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3"/>
          <c:y val="7.2600468758932168E-2"/>
          <c:w val="0.71113053531118564"/>
          <c:h val="0.21982221460012585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0.65</c:v>
                </c:pt>
                <c:pt idx="1">
                  <c:v>0</c:v>
                </c:pt>
                <c:pt idx="2">
                  <c:v>0.15</c:v>
                </c:pt>
                <c:pt idx="3">
                  <c:v>0</c:v>
                </c:pt>
                <c:pt idx="4">
                  <c:v>0.2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0.68</c:v>
                </c:pt>
                <c:pt idx="1">
                  <c:v>0.18</c:v>
                </c:pt>
                <c:pt idx="2">
                  <c:v>0</c:v>
                </c:pt>
                <c:pt idx="3">
                  <c:v>0.09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dotyczy</c:v>
                </c:pt>
                <c:pt idx="4">
                  <c:v>Nie wspomniał o formularzu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0.56999999999999995</c:v>
                </c:pt>
                <c:pt idx="1">
                  <c:v>0.24</c:v>
                </c:pt>
                <c:pt idx="2">
                  <c:v>0.05</c:v>
                </c:pt>
                <c:pt idx="3">
                  <c:v>0.14000000000000001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8016512"/>
        <c:axId val="38018048"/>
      </c:barChart>
      <c:catAx>
        <c:axId val="380165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80180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0180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80165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933397400397432E-2"/>
          <c:y val="6.5239694813123861E-2"/>
          <c:w val="0.68171326459697468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(N=13***)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3"/>
                <c:pt idx="1">
                  <c:v>0.09</c:v>
                </c:pt>
                <c:pt idx="2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(N=13***)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0.23076923076923075</c:v>
                </c:pt>
                <c:pt idx="1">
                  <c:v>0.55000000000000004</c:v>
                </c:pt>
                <c:pt idx="2">
                  <c:v>0.52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45E-2"/>
                  <c:y val="-1.71343918389272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3986E-3"/>
                  <c:y val="-2.069984806151437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(N=13***)</c:v>
                </c:pt>
                <c:pt idx="1">
                  <c:v>2014 (N=22*)</c:v>
                </c:pt>
                <c:pt idx="2">
                  <c:v>2013 (N=21*)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0.76923076923076938</c:v>
                </c:pt>
                <c:pt idx="1">
                  <c:v>0.36</c:v>
                </c:pt>
                <c:pt idx="2">
                  <c:v>0.38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8058624"/>
        <c:axId val="38064512"/>
      </c:barChart>
      <c:catAx>
        <c:axId val="38058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80645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06451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8058624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68142991714716972"/>
          <c:y val="0.42074402354581419"/>
          <c:w val="0.31857008285283034"/>
          <c:h val="0.17305381075958701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1E-3"/>
          <c:y val="9.0163934426229511E-2"/>
          <c:w val="0.94925028835063441"/>
          <c:h val="0.918032786885244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8221696"/>
        <c:axId val="38223232"/>
      </c:barChart>
      <c:catAx>
        <c:axId val="3822169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8223232"/>
        <c:crosses val="autoZero"/>
        <c:auto val="1"/>
        <c:lblAlgn val="ctr"/>
        <c:lblOffset val="100"/>
        <c:noMultiLvlLbl val="0"/>
      </c:catAx>
      <c:valAx>
        <c:axId val="3822323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822169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3"/>
          <c:y val="7.2600468758932168E-2"/>
          <c:w val="0.71113053531118564"/>
          <c:h val="0.21982221460012585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(N=x3)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0.75</c:v>
                </c:pt>
                <c:pt idx="1">
                  <c:v>0.1</c:v>
                </c:pt>
                <c:pt idx="2">
                  <c:v>0</c:v>
                </c:pt>
                <c:pt idx="3">
                  <c:v>0.45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(N=x3)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0.05</c:v>
                </c:pt>
                <c:pt idx="2">
                  <c:v>0.1</c:v>
                </c:pt>
                <c:pt idx="3">
                  <c:v>0.05</c:v>
                </c:pt>
                <c:pt idx="4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papierowymi aktami prawnymi</c:v>
                </c:pt>
                <c:pt idx="3">
                  <c:v>Posługiwał się komputerem</c:v>
                </c:pt>
                <c:pt idx="4">
                  <c:v>Korzystał z pomocy innych urzędników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0.86</c:v>
                </c:pt>
                <c:pt idx="1">
                  <c:v>0.1</c:v>
                </c:pt>
                <c:pt idx="2">
                  <c:v>0.1</c:v>
                </c:pt>
                <c:pt idx="3">
                  <c:v>0.14000000000000001</c:v>
                </c:pt>
                <c:pt idx="4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8358016"/>
        <c:axId val="38359808"/>
      </c:barChart>
      <c:catAx>
        <c:axId val="383580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83598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3598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835801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</c:v>
                </c:pt>
                <c:pt idx="1">
                  <c:v>0</c:v>
                </c:pt>
                <c:pt idx="2">
                  <c:v>0.1</c:v>
                </c:pt>
                <c:pt idx="3">
                  <c:v>0.75</c:v>
                </c:pt>
                <c:pt idx="4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0.14000000000000001</c:v>
                </c:pt>
                <c:pt idx="1">
                  <c:v>0.14000000000000001</c:v>
                </c:pt>
                <c:pt idx="2">
                  <c:v>0</c:v>
                </c:pt>
                <c:pt idx="3">
                  <c:v>0.64</c:v>
                </c:pt>
                <c:pt idx="4">
                  <c:v>0.09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3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0.19</c:v>
                </c:pt>
                <c:pt idx="1">
                  <c:v>0.14000000000000001</c:v>
                </c:pt>
                <c:pt idx="2">
                  <c:v>0.05</c:v>
                </c:pt>
                <c:pt idx="3">
                  <c:v>0.62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8400000"/>
        <c:axId val="38401536"/>
      </c:barChart>
      <c:catAx>
        <c:axId val="38400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84015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4015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84000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1E-3"/>
          <c:y val="9.0163934426229511E-2"/>
          <c:w val="0.94925028835063441"/>
          <c:h val="0.918032786885244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8674816"/>
        <c:axId val="38676352"/>
      </c:barChart>
      <c:catAx>
        <c:axId val="3867481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8676352"/>
        <c:crosses val="autoZero"/>
        <c:auto val="1"/>
        <c:lblAlgn val="ctr"/>
        <c:lblOffset val="100"/>
        <c:noMultiLvlLbl val="0"/>
      </c:catAx>
      <c:valAx>
        <c:axId val="3867635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867481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3"/>
          <c:y val="7.2600468758932168E-2"/>
          <c:w val="0.71113053531118564"/>
          <c:h val="0.21982221460012585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  <c:pt idx="5">
                  <c:v>Nie dotyczy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0.8</c:v>
                </c:pt>
                <c:pt idx="1">
                  <c:v>0.55000000000000004</c:v>
                </c:pt>
                <c:pt idx="2">
                  <c:v>0.75</c:v>
                </c:pt>
                <c:pt idx="3">
                  <c:v>0.45</c:v>
                </c:pt>
                <c:pt idx="4">
                  <c:v>0.1</c:v>
                </c:pt>
                <c:pt idx="5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  <c:pt idx="5">
                  <c:v>Nie dotyczy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0.95</c:v>
                </c:pt>
                <c:pt idx="1">
                  <c:v>0.65</c:v>
                </c:pt>
                <c:pt idx="2">
                  <c:v>0.65</c:v>
                </c:pt>
                <c:pt idx="3">
                  <c:v>0.55000000000000004</c:v>
                </c:pt>
                <c:pt idx="4">
                  <c:v>0.05</c:v>
                </c:pt>
                <c:pt idx="5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  <c:pt idx="5">
                  <c:v>Nie dotyczy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0.71</c:v>
                </c:pt>
                <c:pt idx="1">
                  <c:v>0.48</c:v>
                </c:pt>
                <c:pt idx="2">
                  <c:v>0.56999999999999995</c:v>
                </c:pt>
                <c:pt idx="3">
                  <c:v>0.43</c:v>
                </c:pt>
                <c:pt idx="4">
                  <c:v>0.14000000000000001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8716928"/>
        <c:axId val="38718464"/>
      </c:barChart>
      <c:catAx>
        <c:axId val="3871692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87184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71846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871692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1E-3"/>
          <c:y val="9.0163934426229511E-2"/>
          <c:w val="0.94925028835063441"/>
          <c:h val="0.918032786885244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40123136"/>
        <c:axId val="140129024"/>
      </c:barChart>
      <c:catAx>
        <c:axId val="14012313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40129024"/>
        <c:crosses val="autoZero"/>
        <c:auto val="1"/>
        <c:lblAlgn val="ctr"/>
        <c:lblOffset val="100"/>
        <c:noMultiLvlLbl val="0"/>
      </c:catAx>
      <c:valAx>
        <c:axId val="140129024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4012313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3"/>
          <c:y val="7.2600468758932168E-2"/>
          <c:w val="0.71113053531118564"/>
          <c:h val="0.21982221460012585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</c:strCache>
            </c:strRef>
          </c:tx>
          <c:spPr>
            <a:solidFill>
              <a:schemeClr val="bg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8775808"/>
        <c:axId val="38793984"/>
      </c:barChart>
      <c:catAx>
        <c:axId val="3877580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8793984"/>
        <c:crosses val="autoZero"/>
        <c:auto val="1"/>
        <c:lblAlgn val="ctr"/>
        <c:lblOffset val="100"/>
        <c:noMultiLvlLbl val="0"/>
      </c:catAx>
      <c:valAx>
        <c:axId val="3879398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877580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71113053531118553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1E-3"/>
          <c:y val="9.0163934426229511E-2"/>
          <c:w val="0.94925028835063441"/>
          <c:h val="0.918032786885244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Sheet1!$C$1</c:f>
              <c:strCache>
                <c:ptCount val="1"/>
                <c:pt idx="0">
                  <c:v>2014 (N=14*)</c:v>
                </c:pt>
              </c:strCache>
            </c:strRef>
          </c:tx>
          <c:spPr>
            <a:solidFill>
              <a:schemeClr val="accent2"/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Sheet1!$B$2:$B$4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Sheet1!$D$1</c:f>
              <c:strCache>
                <c:ptCount val="1"/>
                <c:pt idx="0">
                  <c:v>2013 (N=12)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Sheet1!$B$2:$B$4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8807040"/>
        <c:axId val="38808576"/>
      </c:barChart>
      <c:catAx>
        <c:axId val="38807040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8808576"/>
        <c:crosses val="autoZero"/>
        <c:auto val="1"/>
        <c:lblAlgn val="ctr"/>
        <c:lblOffset val="100"/>
        <c:noMultiLvlLbl val="0"/>
      </c:catAx>
      <c:valAx>
        <c:axId val="3880857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88070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39611209842909628"/>
          <c:y val="7.2600468758932168E-2"/>
          <c:w val="0.4669627589352523"/>
          <c:h val="0.21982221460012585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99768518518518"/>
          <c:y val="0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  <c:pt idx="5">
                  <c:v>Nie dotyczy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  <c:pt idx="5">
                  <c:v>Nie dotyczy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6"/>
                <c:pt idx="0">
                  <c:v>0.36</c:v>
                </c:pt>
                <c:pt idx="1">
                  <c:v>0.23</c:v>
                </c:pt>
                <c:pt idx="2">
                  <c:v>0.05</c:v>
                </c:pt>
                <c:pt idx="3">
                  <c:v>0</c:v>
                </c:pt>
                <c:pt idx="4">
                  <c:v>0.27</c:v>
                </c:pt>
                <c:pt idx="5">
                  <c:v>0.09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  <c:pt idx="5">
                  <c:v>Nie dotyczy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6"/>
                <c:pt idx="0">
                  <c:v>0.45</c:v>
                </c:pt>
                <c:pt idx="1">
                  <c:v>0.2</c:v>
                </c:pt>
                <c:pt idx="2">
                  <c:v>0</c:v>
                </c:pt>
                <c:pt idx="3">
                  <c:v>0.05</c:v>
                </c:pt>
                <c:pt idx="4">
                  <c:v>0.3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47474944"/>
        <c:axId val="47493120"/>
      </c:barChart>
      <c:catAx>
        <c:axId val="474749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474931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493120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4747494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4063072477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/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Sheet1!$A$2:$B$5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0.32</c:v>
                </c:pt>
                <c:pt idx="1">
                  <c:v>0.05</c:v>
                </c:pt>
                <c:pt idx="2">
                  <c:v>0.09</c:v>
                </c:pt>
                <c:pt idx="3">
                  <c:v>0.55000000000000004</c:v>
                </c:pt>
              </c:numCache>
            </c:numRef>
          </c:val>
        </c:ser>
        <c:ser>
          <c:idx val="4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Sheet1!$A$2:$B$5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Nie dotyczy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0.91666666666666663</c:v>
                </c:pt>
                <c:pt idx="1">
                  <c:v>8.3333333333333329E-2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47533056"/>
        <c:axId val="47547136"/>
      </c:barChart>
      <c:catAx>
        <c:axId val="475330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47547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547136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475330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19E-3"/>
          <c:y val="9.0163934426229497E-2"/>
          <c:w val="0.94925028835063396"/>
          <c:h val="0.91803278688524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2015 (N=11)</c:v>
                </c:pt>
              </c:strCache>
            </c:strRef>
          </c:tx>
          <c:spPr>
            <a:solidFill>
              <a:srgbClr val="F89728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47721856"/>
        <c:axId val="47761664"/>
      </c:barChart>
      <c:catAx>
        <c:axId val="47721856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47761664"/>
        <c:crosses val="autoZero"/>
        <c:auto val="1"/>
        <c:lblAlgn val="ctr"/>
        <c:lblOffset val="100"/>
        <c:noMultiLvlLbl val="0"/>
      </c:catAx>
      <c:valAx>
        <c:axId val="4776166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4772185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35"/>
          <c:y val="7.2600468758932099E-2"/>
          <c:w val="0.24428938076525811"/>
          <c:h val="0.21982221460012574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1E-3"/>
          <c:y val="9.0163934426229511E-2"/>
          <c:w val="0.94925028835063441"/>
          <c:h val="0.918032786885244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(N=9)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5212288"/>
        <c:axId val="55238656"/>
      </c:barChart>
      <c:catAx>
        <c:axId val="552122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55238656"/>
        <c:crosses val="autoZero"/>
        <c:auto val="1"/>
        <c:lblAlgn val="ctr"/>
        <c:lblOffset val="100"/>
        <c:noMultiLvlLbl val="0"/>
      </c:catAx>
      <c:valAx>
        <c:axId val="5523865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52122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3"/>
          <c:y val="7.2600468758932168E-2"/>
          <c:w val="0.71113053531118564"/>
          <c:h val="0.21982221460012585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99768518518518"/>
          <c:y val="0"/>
          <c:w val="0.55087800925925923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3"/>
              <c:delete val="1"/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0.54545454545454541</c:v>
                </c:pt>
                <c:pt idx="1">
                  <c:v>0.36363636363636365</c:v>
                </c:pt>
                <c:pt idx="2">
                  <c:v>9.0909090909090912E-2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</c:v>
                </c:pt>
                <c:pt idx="1">
                  <c:v>podał wyłącznie sumę</c:v>
                </c:pt>
                <c:pt idx="2">
                  <c:v>podał sumę oraz podawał wysokość poszczególnych opłat</c:v>
                </c:pt>
                <c:pt idx="3">
                  <c:v>podawał wyłącznie wysokość poszczególnych opłat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5704192"/>
        <c:axId val="57090432"/>
      </c:barChart>
      <c:catAx>
        <c:axId val="557041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70904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09043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57041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40630724772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Sheet1!$B$2:$B$7</c:f>
              <c:numCache>
                <c:formatCode>###0%</c:formatCode>
                <c:ptCount val="6"/>
                <c:pt idx="0">
                  <c:v>0.33333333333333326</c:v>
                </c:pt>
                <c:pt idx="1">
                  <c:v>0.22222222222222221</c:v>
                </c:pt>
                <c:pt idx="2">
                  <c:v>0.22222222222222221</c:v>
                </c:pt>
                <c:pt idx="3">
                  <c:v>0.1111111111111111</c:v>
                </c:pt>
                <c:pt idx="4">
                  <c:v>0.1111111111111111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poinformował, że nie ma opłat</c:v>
                </c:pt>
                <c:pt idx="1">
                  <c:v>podał wyłącznie sumę  </c:v>
                </c:pt>
                <c:pt idx="2">
                  <c:v>podał sumę oraz podał wysokość poszczególnych opłat</c:v>
                </c:pt>
                <c:pt idx="3">
                  <c:v>podał wyłącznie wysokość poszczególnych opłat</c:v>
                </c:pt>
                <c:pt idx="4">
                  <c:v>nie odpowiedział na pytanie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7133696"/>
        <c:axId val="57938304"/>
      </c:barChart>
      <c:catAx>
        <c:axId val="5713369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7938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938304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5713369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5E-3"/>
          <c:y val="9.0163934426229511E-2"/>
          <c:w val="0.94925028835063441"/>
          <c:h val="0.91803278688524392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val>
            <c:numRef>
              <c:f>Sheet1!$B$2:$B$4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val>
            <c:numRef>
              <c:f>Sheet1!$D$2:$D$4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8058240"/>
        <c:axId val="58059776"/>
      </c:barChart>
      <c:catAx>
        <c:axId val="58058240"/>
        <c:scaling>
          <c:orientation val="maxMin"/>
        </c:scaling>
        <c:delete val="1"/>
        <c:axPos val="b"/>
        <c:majorTickMark val="out"/>
        <c:minorTickMark val="none"/>
        <c:tickLblPos val="none"/>
        <c:crossAx val="58059776"/>
        <c:crosses val="autoZero"/>
        <c:auto val="1"/>
        <c:lblAlgn val="ctr"/>
        <c:lblOffset val="100"/>
        <c:noMultiLvlLbl val="0"/>
      </c:catAx>
      <c:valAx>
        <c:axId val="5805977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5805824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168E-2"/>
          <c:w val="0.99794667747235222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1E-3"/>
          <c:y val="9.0163934426229511E-2"/>
          <c:w val="0.94925028835063441"/>
          <c:h val="0.918032786885244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(N=15**)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0703488"/>
        <c:axId val="60705024"/>
      </c:barChart>
      <c:catAx>
        <c:axId val="6070348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60705024"/>
        <c:crosses val="autoZero"/>
        <c:auto val="1"/>
        <c:lblAlgn val="ctr"/>
        <c:lblOffset val="100"/>
        <c:noMultiLvlLbl val="0"/>
      </c:catAx>
      <c:valAx>
        <c:axId val="6070502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607034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3.4797988911455954E-2"/>
          <c:y val="7.2600468758932168E-2"/>
          <c:w val="0.96372730506409909"/>
          <c:h val="0.21982221460012585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ma/brak kart informacyjnych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6"/>
                <c:pt idx="0">
                  <c:v>0.9</c:v>
                </c:pt>
                <c:pt idx="1">
                  <c:v>0.15</c:v>
                </c:pt>
                <c:pt idx="2">
                  <c:v>0.5</c:v>
                </c:pt>
                <c:pt idx="3">
                  <c:v>0.1</c:v>
                </c:pt>
                <c:pt idx="4">
                  <c:v>0.05</c:v>
                </c:pt>
                <c:pt idx="5">
                  <c:v>0.05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ma/brak kart informacyjnych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6"/>
                <c:pt idx="0">
                  <c:v>0.74</c:v>
                </c:pt>
                <c:pt idx="1">
                  <c:v>0.05</c:v>
                </c:pt>
                <c:pt idx="2">
                  <c:v>0.05</c:v>
                </c:pt>
                <c:pt idx="3">
                  <c:v>0</c:v>
                </c:pt>
                <c:pt idx="4">
                  <c:v>0.05</c:v>
                </c:pt>
                <c:pt idx="5">
                  <c:v>0.16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6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W innym miejscu </c:v>
                </c:pt>
                <c:pt idx="5">
                  <c:v>Nie ma/brak kart informacyjnych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6"/>
                <c:pt idx="0">
                  <c:v>0.85</c:v>
                </c:pt>
                <c:pt idx="1">
                  <c:v>0.2</c:v>
                </c:pt>
                <c:pt idx="2">
                  <c:v>0.2</c:v>
                </c:pt>
                <c:pt idx="3">
                  <c:v>0</c:v>
                </c:pt>
                <c:pt idx="4">
                  <c:v>0.1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52590208"/>
        <c:axId val="152615168"/>
      </c:barChart>
      <c:catAx>
        <c:axId val="15259020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52615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261516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25902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</c:v>
                </c:pt>
                <c:pt idx="2">
                  <c:v>Tak, na poczcie</c:v>
                </c:pt>
                <c:pt idx="3">
                  <c:v>Nie dotyczy </c:v>
                </c:pt>
                <c:pt idx="4">
                  <c:v>W ogóle nie poinformował o miejscu uiszczenia opłaty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0.53333333333333333</c:v>
                </c:pt>
                <c:pt idx="1">
                  <c:v>0.2</c:v>
                </c:pt>
                <c:pt idx="2">
                  <c:v>6.6666666666666666E-2</c:v>
                </c:pt>
                <c:pt idx="3">
                  <c:v>0</c:v>
                </c:pt>
                <c:pt idx="4">
                  <c:v>0.2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</c:v>
                </c:pt>
                <c:pt idx="2">
                  <c:v>Tak, na poczcie</c:v>
                </c:pt>
                <c:pt idx="3">
                  <c:v>Nie dotyczy </c:v>
                </c:pt>
                <c:pt idx="4">
                  <c:v>W ogóle nie poinformował o miejscu uiszczenia opłaty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0.25</c:v>
                </c:pt>
                <c:pt idx="1">
                  <c:v>0.05</c:v>
                </c:pt>
                <c:pt idx="2">
                  <c:v>0.05</c:v>
                </c:pt>
                <c:pt idx="3">
                  <c:v>0.65</c:v>
                </c:pt>
                <c:pt idx="4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Tak, w kasie </c:v>
                </c:pt>
                <c:pt idx="1">
                  <c:v>Tak, w banku</c:v>
                </c:pt>
                <c:pt idx="2">
                  <c:v>Tak, na poczcie</c:v>
                </c:pt>
                <c:pt idx="3">
                  <c:v>Nie dotyczy </c:v>
                </c:pt>
                <c:pt idx="4">
                  <c:v>W ogóle nie poinformował o miejscu uiszczenia opłaty 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0.19</c:v>
                </c:pt>
                <c:pt idx="1">
                  <c:v>0</c:v>
                </c:pt>
                <c:pt idx="2">
                  <c:v>0</c:v>
                </c:pt>
                <c:pt idx="3">
                  <c:v>0.71</c:v>
                </c:pt>
                <c:pt idx="4">
                  <c:v>0.1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1081472"/>
        <c:axId val="61083008"/>
      </c:barChart>
      <c:catAx>
        <c:axId val="610814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0830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0830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0814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0.7</c:v>
                </c:pt>
                <c:pt idx="1">
                  <c:v>0.1</c:v>
                </c:pt>
                <c:pt idx="2">
                  <c:v>0.2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0.77</c:v>
                </c:pt>
                <c:pt idx="1">
                  <c:v>0</c:v>
                </c:pt>
                <c:pt idx="2">
                  <c:v>0.23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0.81</c:v>
                </c:pt>
                <c:pt idx="1">
                  <c:v>0</c:v>
                </c:pt>
                <c:pt idx="2">
                  <c:v>0.19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1241984"/>
        <c:axId val="61260160"/>
      </c:barChart>
      <c:catAx>
        <c:axId val="612419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61260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12601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2419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46E-2"/>
          <c:w val="1"/>
          <c:h val="0.945675523349436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0.65</c:v>
                </c:pt>
                <c:pt idx="1">
                  <c:v>0.73</c:v>
                </c:pt>
                <c:pt idx="2">
                  <c:v>0.67</c:v>
                </c:pt>
                <c:pt idx="4">
                  <c:v>0.2</c:v>
                </c:pt>
                <c:pt idx="5">
                  <c:v>0.41</c:v>
                </c:pt>
                <c:pt idx="6">
                  <c:v>0.33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74E-3"/>
                  <c:y val="9.71150655271722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574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1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0.35</c:v>
                </c:pt>
                <c:pt idx="1">
                  <c:v>0.27</c:v>
                </c:pt>
                <c:pt idx="2">
                  <c:v>0.33</c:v>
                </c:pt>
                <c:pt idx="4">
                  <c:v>0.65</c:v>
                </c:pt>
                <c:pt idx="5">
                  <c:v>0.36</c:v>
                </c:pt>
                <c:pt idx="6">
                  <c:v>0.67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4" formatCode="0%">
                  <c:v>0.15</c:v>
                </c:pt>
                <c:pt idx="5" formatCode="0%">
                  <c:v>0.23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1575168"/>
        <c:axId val="61576704"/>
      </c:barChart>
      <c:catAx>
        <c:axId val="6157516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1576704"/>
        <c:crosses val="autoZero"/>
        <c:auto val="1"/>
        <c:lblAlgn val="ctr"/>
        <c:lblOffset val="100"/>
        <c:noMultiLvlLbl val="0"/>
      </c:catAx>
      <c:valAx>
        <c:axId val="6157670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57516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3.0491748015543517E-2"/>
          <c:y val="0.41712727362777507"/>
          <c:w val="0.95361257435714286"/>
          <c:h val="0.1657451431967609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46E-2"/>
          <c:w val="1"/>
          <c:h val="0.8045641975308641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574E-3"/>
                  <c:y val="9.711506552717225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574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1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0.95</c:v>
                </c:pt>
                <c:pt idx="1">
                  <c:v>0.95</c:v>
                </c:pt>
                <c:pt idx="2">
                  <c:v>0.95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61652992"/>
        <c:axId val="61654528"/>
      </c:barChart>
      <c:catAx>
        <c:axId val="6165299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61654528"/>
        <c:crosses val="autoZero"/>
        <c:auto val="1"/>
        <c:lblAlgn val="ctr"/>
        <c:lblOffset val="100"/>
        <c:noMultiLvlLbl val="0"/>
      </c:catAx>
      <c:valAx>
        <c:axId val="616545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65299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ayout>
        <c:manualLayout>
          <c:xMode val="edge"/>
          <c:yMode val="edge"/>
          <c:x val="0"/>
          <c:y val="0.79814153439153435"/>
          <c:w val="1"/>
          <c:h val="0.1934589947089947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1E-3"/>
          <c:y val="9.0163934426229511E-2"/>
          <c:w val="0.94925028835063441"/>
          <c:h val="0.918032786885244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(N=22*)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61704064"/>
        <c:axId val="61705600"/>
      </c:barChart>
      <c:catAx>
        <c:axId val="6170406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61705600"/>
        <c:crosses val="autoZero"/>
        <c:auto val="1"/>
        <c:lblAlgn val="ctr"/>
        <c:lblOffset val="100"/>
        <c:noMultiLvlLbl val="0"/>
      </c:catAx>
      <c:valAx>
        <c:axId val="6170560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617040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3"/>
          <c:y val="7.2600468758932168E-2"/>
          <c:w val="0.71113053531118564"/>
          <c:h val="0.21982221460012585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0.95000000000000029</c:v>
                </c:pt>
                <c:pt idx="1">
                  <c:v>0.95000000000000029</c:v>
                </c:pt>
                <c:pt idx="2">
                  <c:v>0.9</c:v>
                </c:pt>
                <c:pt idx="3">
                  <c:v>0.9</c:v>
                </c:pt>
                <c:pt idx="4">
                  <c:v>0.85000000000000031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0.95000000000000029</c:v>
                </c:pt>
                <c:pt idx="1">
                  <c:v>0.95000000000000029</c:v>
                </c:pt>
                <c:pt idx="2">
                  <c:v>0.91</c:v>
                </c:pt>
                <c:pt idx="3">
                  <c:v>0.91</c:v>
                </c:pt>
                <c:pt idx="4">
                  <c:v>0.91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0.9</c:v>
                </c:pt>
                <c:pt idx="3">
                  <c:v>1</c:v>
                </c:pt>
                <c:pt idx="4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61795328"/>
        <c:axId val="62194432"/>
      </c:barChart>
      <c:catAx>
        <c:axId val="6179532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621944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19443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6179532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5E-3"/>
          <c:w val="0.99923738681327257"/>
          <c:h val="0.890495867768596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0.48000000000000015</c:v>
                </c:pt>
                <c:pt idx="1">
                  <c:v>0.72727272727272729</c:v>
                </c:pt>
                <c:pt idx="2">
                  <c:v>0.65000000000000036</c:v>
                </c:pt>
                <c:pt idx="4">
                  <c:v>0.48000000000000015</c:v>
                </c:pt>
                <c:pt idx="5">
                  <c:v>0.77272727272727304</c:v>
                </c:pt>
                <c:pt idx="6">
                  <c:v>0.75000000000000033</c:v>
                </c:pt>
                <c:pt idx="8">
                  <c:v>0.56999999999999995</c:v>
                </c:pt>
                <c:pt idx="9">
                  <c:v>0.77272727272727304</c:v>
                </c:pt>
                <c:pt idx="10">
                  <c:v>0.75000000000000033</c:v>
                </c:pt>
                <c:pt idx="12">
                  <c:v>0.62000000000000033</c:v>
                </c:pt>
                <c:pt idx="13">
                  <c:v>0.77272727272727304</c:v>
                </c:pt>
                <c:pt idx="14">
                  <c:v>0.85000000000000031</c:v>
                </c:pt>
                <c:pt idx="16">
                  <c:v>0.56999999999999995</c:v>
                </c:pt>
                <c:pt idx="17">
                  <c:v>0.72727272727272729</c:v>
                </c:pt>
                <c:pt idx="18">
                  <c:v>0.85000000000000031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0.43000000000000016</c:v>
                </c:pt>
                <c:pt idx="1">
                  <c:v>0.18181818181818196</c:v>
                </c:pt>
                <c:pt idx="2">
                  <c:v>0.2</c:v>
                </c:pt>
                <c:pt idx="4">
                  <c:v>0.52</c:v>
                </c:pt>
                <c:pt idx="5">
                  <c:v>0.13636363636363635</c:v>
                </c:pt>
                <c:pt idx="6">
                  <c:v>0.15000000000000008</c:v>
                </c:pt>
                <c:pt idx="8">
                  <c:v>0.33000000000000024</c:v>
                </c:pt>
                <c:pt idx="9">
                  <c:v>0.13636363636363635</c:v>
                </c:pt>
                <c:pt idx="10">
                  <c:v>0.15000000000000008</c:v>
                </c:pt>
                <c:pt idx="12">
                  <c:v>0.38000000000000017</c:v>
                </c:pt>
                <c:pt idx="13">
                  <c:v>0.18181818181818196</c:v>
                </c:pt>
                <c:pt idx="14">
                  <c:v>0.1</c:v>
                </c:pt>
                <c:pt idx="16">
                  <c:v>0.43000000000000016</c:v>
                </c:pt>
                <c:pt idx="17">
                  <c:v>0.22727272727272727</c:v>
                </c:pt>
                <c:pt idx="18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Sheet1!$D$2:$D$20</c:f>
              <c:numCache>
                <c:formatCode>0%</c:formatCode>
                <c:ptCount val="19"/>
                <c:pt idx="0">
                  <c:v>9.0000000000000024E-2</c:v>
                </c:pt>
                <c:pt idx="1">
                  <c:v>4.5454545454545463E-2</c:v>
                </c:pt>
                <c:pt idx="2">
                  <c:v>0.1</c:v>
                </c:pt>
                <c:pt idx="5">
                  <c:v>9.0909090909091023E-2</c:v>
                </c:pt>
                <c:pt idx="8">
                  <c:v>0.1</c:v>
                </c:pt>
                <c:pt idx="9">
                  <c:v>4.5454545454545463E-2</c:v>
                </c:pt>
                <c:pt idx="10">
                  <c:v>0.05</c:v>
                </c:pt>
                <c:pt idx="13">
                  <c:v>4.5454545454545463E-2</c:v>
                </c:pt>
                <c:pt idx="14">
                  <c:v>0.05</c:v>
                </c:pt>
                <c:pt idx="17">
                  <c:v>4.5454545454545463E-2</c:v>
                </c:pt>
                <c:pt idx="18">
                  <c:v>0.05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496"/>
                  <c:y val="-2.44702087736613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96472663139329984"/>
                  <c:y val="-1.37539347938002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Sheet1!$E$2:$E$20</c:f>
              <c:numCache>
                <c:formatCode>0%</c:formatCode>
                <c:ptCount val="19"/>
                <c:pt idx="1">
                  <c:v>4.5454545454545463E-2</c:v>
                </c:pt>
                <c:pt idx="2">
                  <c:v>0.05</c:v>
                </c:pt>
                <c:pt idx="6">
                  <c:v>0.1</c:v>
                </c:pt>
                <c:pt idx="9">
                  <c:v>4.5454545454545463E-2</c:v>
                </c:pt>
                <c:pt idx="10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62690816"/>
        <c:axId val="62692352"/>
      </c:barChart>
      <c:catAx>
        <c:axId val="626908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626923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2692352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62690816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3985044029259712"/>
          <c:w val="0.98589065255732045"/>
          <c:h val="6.0149559707403398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59"/>
          <c:y val="4.0322580645161419E-3"/>
          <c:w val="0.8461538461538477"/>
          <c:h val="0.842741935483874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787"/>
                  <c:y val="1.22683698533785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Sheet1!$C$3:$C$6</c:f>
              <c:numCache>
                <c:formatCode>General</c:formatCode>
                <c:ptCount val="2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55506944"/>
        <c:axId val="169449728"/>
      </c:barChart>
      <c:catAx>
        <c:axId val="15550694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9449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944972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550694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59"/>
          <c:y val="4.0322580645161419E-3"/>
          <c:w val="0.8461538461538477"/>
          <c:h val="0.842741935483874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0.95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787"/>
                  <c:y val="1.22686584530830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0772352"/>
        <c:axId val="170773888"/>
      </c:barChart>
      <c:catAx>
        <c:axId val="17077235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707738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077388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0772352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1E-3"/>
          <c:y val="9.0163934426229511E-2"/>
          <c:w val="0.94925028835063441"/>
          <c:h val="0.91803278688524426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0563328"/>
        <c:axId val="30565120"/>
      </c:barChart>
      <c:catAx>
        <c:axId val="3056332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0565120"/>
        <c:crosses val="autoZero"/>
        <c:auto val="1"/>
        <c:lblAlgn val="ctr"/>
        <c:lblOffset val="100"/>
        <c:noMultiLvlLbl val="0"/>
      </c:catAx>
      <c:valAx>
        <c:axId val="30565120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305633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093"/>
          <c:y val="7.2600468758932168E-2"/>
          <c:w val="0.71113053531118564"/>
          <c:h val="0.21982221460012585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344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ma/brak formularzy/wniosków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5"/>
                <c:pt idx="0">
                  <c:v>0.9</c:v>
                </c:pt>
                <c:pt idx="1">
                  <c:v>0.25</c:v>
                </c:pt>
                <c:pt idx="2">
                  <c:v>0.65</c:v>
                </c:pt>
                <c:pt idx="3">
                  <c:v>0.05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ma/brak formularzy/wniosków</c:v>
                </c:pt>
              </c:strCache>
            </c:strRef>
          </c:cat>
          <c:val>
            <c:numRef>
              <c:f>Sheet1!$C$2:$C$7</c:f>
              <c:numCache>
                <c:formatCode>0%</c:formatCode>
                <c:ptCount val="5"/>
                <c:pt idx="0">
                  <c:v>0.63</c:v>
                </c:pt>
                <c:pt idx="1">
                  <c:v>0.16</c:v>
                </c:pt>
                <c:pt idx="2">
                  <c:v>0.32</c:v>
                </c:pt>
                <c:pt idx="3">
                  <c:v>0</c:v>
                </c:pt>
                <c:pt idx="4">
                  <c:v>0.11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informacji, przy punkcie informacyjnym</c:v>
                </c:pt>
                <c:pt idx="3">
                  <c:v>W innym miejscu </c:v>
                </c:pt>
                <c:pt idx="4">
                  <c:v>Nie ma/brak formularzy/wniosków</c:v>
                </c:pt>
              </c:strCache>
            </c:strRef>
          </c:cat>
          <c:val>
            <c:numRef>
              <c:f>Sheet1!$D$2:$D$7</c:f>
              <c:numCache>
                <c:formatCode>0%</c:formatCode>
                <c:ptCount val="5"/>
                <c:pt idx="0">
                  <c:v>0.7</c:v>
                </c:pt>
                <c:pt idx="1">
                  <c:v>0.5</c:v>
                </c:pt>
                <c:pt idx="2">
                  <c:v>0.4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1523200"/>
        <c:axId val="31524736"/>
      </c:barChart>
      <c:catAx>
        <c:axId val="315232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15247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1524736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15232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59"/>
          <c:y val="4.0322580645161419E-3"/>
          <c:w val="0.8461538461538477"/>
          <c:h val="0.842741935483874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0.95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787"/>
                  <c:y val="1.22683698533785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32290304"/>
        <c:axId val="32291840"/>
      </c:barChart>
      <c:catAx>
        <c:axId val="322903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2918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29184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290304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404442" y="3825838"/>
            <a:ext cx="6839446" cy="1512168"/>
          </a:xfrm>
        </p:spPr>
        <p:txBody>
          <a:bodyPr>
            <a:no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</a:t>
            </a:r>
            <a:r>
              <a:rPr lang="pl-PL" dirty="0" smtClean="0"/>
              <a:t>DZIELNICY Praga północ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</a:p>
          <a:p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 smtClean="0">
                <a:solidFill>
                  <a:srgbClr val="808285"/>
                </a:solidFill>
              </a:rPr>
              <a:t>Warszawa, Grudzień 2015</a:t>
            </a: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</a:t>
            </a:r>
            <a:r>
              <a:rPr lang="pl-PL" sz="3200" b="1" dirty="0" smtClean="0"/>
              <a:t> </a:t>
            </a:r>
            <a:r>
              <a:rPr lang="pl-PL" sz="3200" dirty="0" smtClean="0"/>
              <a:t>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409261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1968380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5051278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314391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</a:t>
            </a:r>
            <a:r>
              <a:rPr lang="pl-PL" dirty="0" smtClean="0"/>
              <a:t> </a:t>
            </a:r>
            <a:r>
              <a:rPr lang="pl-PL" sz="3200" dirty="0" smtClean="0"/>
              <a:t>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409261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5208976"/>
              </p:ext>
            </p:extLst>
          </p:nvPr>
        </p:nvGraphicFramePr>
        <p:xfrm>
          <a:off x="614469" y="2422082"/>
          <a:ext cx="7557812" cy="43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964481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151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554925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41390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2706761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3144822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4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41146" y="566204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11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0811461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0674276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28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3" name="pole tekstowe 2"/>
          <p:cNvSpPr txBox="1"/>
          <p:nvPr/>
        </p:nvSpPr>
        <p:spPr>
          <a:xfrm>
            <a:off x="7381106" y="4400014"/>
            <a:ext cx="4952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</a:t>
            </a:r>
            <a:endParaRPr lang="pl-PL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1899051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6033241"/>
              </p:ext>
            </p:extLst>
          </p:nvPr>
        </p:nvGraphicFramePr>
        <p:xfrm>
          <a:off x="5076650" y="2494735"/>
          <a:ext cx="4104656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208838"/>
              </p:ext>
            </p:extLst>
          </p:nvPr>
        </p:nvGraphicFramePr>
        <p:xfrm>
          <a:off x="4356770" y="2440202"/>
          <a:ext cx="1882394" cy="31498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82394"/>
              </a:tblGrid>
              <a:tr h="107994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994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7994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4970897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1345373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0527130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644550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422234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21432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4006410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798498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590586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901216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-35718" y="6459478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38236" y="0"/>
            <a:ext cx="7885225" cy="1440000"/>
          </a:xfrm>
        </p:spPr>
        <p:txBody>
          <a:bodyPr>
            <a:normAutofit/>
          </a:bodyPr>
          <a:lstStyle/>
          <a:p>
            <a:r>
              <a:rPr lang="pl-PL" sz="3500" dirty="0" smtClean="0"/>
              <a:t>Spis</a:t>
            </a:r>
            <a:r>
              <a:rPr lang="pl-PL" sz="3500" b="1" dirty="0" smtClean="0"/>
              <a:t> </a:t>
            </a:r>
            <a:r>
              <a:rPr lang="pl-PL" sz="3200" dirty="0" smtClean="0"/>
              <a:t>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badania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508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1918093"/>
              </p:ext>
            </p:extLst>
          </p:nvPr>
        </p:nvGraphicFramePr>
        <p:xfrm>
          <a:off x="2916611" y="1722596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2129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501802"/>
            <a:ext cx="1200358" cy="151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013970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471670"/>
              </p:ext>
            </p:extLst>
          </p:nvPr>
        </p:nvGraphicFramePr>
        <p:xfrm>
          <a:off x="108298" y="1989634"/>
          <a:ext cx="2808000" cy="428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o szczegóły przedstawionej 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5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pole tekstowe 8"/>
          <p:cNvSpPr txBox="1"/>
          <p:nvPr/>
        </p:nvSpPr>
        <p:spPr>
          <a:xfrm>
            <a:off x="-35718" y="645947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2632749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0363555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2792624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wspomniał o formularzu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6219920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pole tekstowe 15"/>
          <p:cNvSpPr txBox="1"/>
          <p:nvPr/>
        </p:nvSpPr>
        <p:spPr>
          <a:xfrm>
            <a:off x="-35718" y="6459478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0025605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915937"/>
              </p:ext>
            </p:extLst>
          </p:nvPr>
        </p:nvGraphicFramePr>
        <p:xfrm>
          <a:off x="684362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661196"/>
              </p:ext>
            </p:extLst>
          </p:nvPr>
        </p:nvGraphicFramePr>
        <p:xfrm>
          <a:off x="5436890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080447"/>
              </p:ext>
            </p:extLst>
          </p:nvPr>
        </p:nvGraphicFramePr>
        <p:xfrm>
          <a:off x="-35718" y="2422130"/>
          <a:ext cx="1800000" cy="39588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aktami prawnymi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446835"/>
              </p:ext>
            </p:extLst>
          </p:nvPr>
        </p:nvGraphicFramePr>
        <p:xfrm>
          <a:off x="4652906" y="2422130"/>
          <a:ext cx="1800000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pole tekstowe 13"/>
          <p:cNvSpPr txBox="1"/>
          <p:nvPr/>
        </p:nvSpPr>
        <p:spPr>
          <a:xfrm>
            <a:off x="-35719" y="6459478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405563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urzędnik poinformował Cię sam o następujących krokach do załatwienia przedstawionej przez Ciebie sprawy?</a:t>
            </a:r>
          </a:p>
          <a:p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020841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ole tekstowe 13"/>
          <p:cNvSpPr txBox="1"/>
          <p:nvPr/>
        </p:nvSpPr>
        <p:spPr>
          <a:xfrm>
            <a:off x="3132634" y="638212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a 20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3169720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8" name="Prostokąt 2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9453108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</a:t>
            </a:r>
            <a:r>
              <a:rPr lang="pl-PL" sz="3600" b="1" dirty="0" smtClean="0"/>
              <a:t> </a:t>
            </a:r>
            <a:r>
              <a:rPr lang="pl-PL" sz="3600" dirty="0" smtClean="0"/>
              <a:t>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2014, 2013(2)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5895959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29673"/>
              </p:ext>
            </p:extLst>
          </p:nvPr>
        </p:nvGraphicFramePr>
        <p:xfrm>
          <a:off x="180306" y="2422131"/>
          <a:ext cx="1800000" cy="41072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69182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182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166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166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513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219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3076699"/>
              </p:ext>
            </p:extLst>
          </p:nvPr>
        </p:nvGraphicFramePr>
        <p:xfrm>
          <a:off x="5004842" y="2493690"/>
          <a:ext cx="4320000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315118"/>
              </p:ext>
            </p:extLst>
          </p:nvPr>
        </p:nvGraphicFramePr>
        <p:xfrm>
          <a:off x="3996730" y="2599744"/>
          <a:ext cx="1944216" cy="32524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831295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0311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900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900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opłatach </a:t>
            </a:r>
            <a:r>
              <a:rPr lang="pl-PL" dirty="0"/>
              <a:t>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-35719" y="6414060"/>
            <a:ext cx="2629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upa 26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8252456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9" name="Prostokąt 28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7398015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</a:t>
            </a:r>
            <a:r>
              <a:rPr lang="pl-PL" sz="3600" b="1" dirty="0" smtClean="0"/>
              <a:t> </a:t>
            </a:r>
            <a:r>
              <a:rPr lang="pl-PL" sz="3600" dirty="0" smtClean="0"/>
              <a:t>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2015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9778973"/>
              </p:ext>
            </p:extLst>
          </p:nvPr>
        </p:nvGraphicFramePr>
        <p:xfrm>
          <a:off x="972874" y="2673674"/>
          <a:ext cx="4320000" cy="3745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3253037"/>
              </p:ext>
            </p:extLst>
          </p:nvPr>
        </p:nvGraphicFramePr>
        <p:xfrm>
          <a:off x="5004842" y="2673674"/>
          <a:ext cx="4320000" cy="4185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75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Po dopytaniu o opłaty urzędnik...</a:t>
            </a:r>
          </a:p>
          <a:p>
            <a:r>
              <a:rPr lang="pl-PL" dirty="0"/>
              <a:t>(zadawane gdy urzędnik nie poinformował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 opłatach </a:t>
            </a:r>
            <a:r>
              <a:rPr lang="pl-PL" dirty="0"/>
              <a:t>lub ich braku)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Które ze stwierdzeń najlepiej opisuje to w jaki sposób urzędnik </a:t>
            </a:r>
            <a:r>
              <a:rPr lang="pl-PL" sz="1200" b="1" u="sng" dirty="0"/>
              <a:t>sam z siebie, bez Twojego dopytywania</a:t>
            </a:r>
            <a:r>
              <a:rPr lang="pl-PL" sz="1200" b="1" dirty="0"/>
              <a:t> poinformował Cię o opłatach/braku opłat jakie są wymagane przy załatwianiu  przedstawionej przez Ciebie sprawy?</a:t>
            </a:r>
          </a:p>
        </p:txBody>
      </p:sp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848430"/>
              </p:ext>
            </p:extLst>
          </p:nvPr>
        </p:nvGraphicFramePr>
        <p:xfrm>
          <a:off x="191530" y="2565698"/>
          <a:ext cx="1716968" cy="3487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6968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3181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359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3933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345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666961"/>
              </p:ext>
            </p:extLst>
          </p:nvPr>
        </p:nvGraphicFramePr>
        <p:xfrm>
          <a:off x="3852714" y="2599742"/>
          <a:ext cx="1944216" cy="35857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14028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 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0719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</a:p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39179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</a:t>
                      </a: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 smtClean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282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4932834" y="2133650"/>
            <a:ext cx="385239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4666408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8" name="Grupa 17"/>
          <p:cNvGrpSpPr/>
          <p:nvPr/>
        </p:nvGrpSpPr>
        <p:grpSpPr>
          <a:xfrm>
            <a:off x="767594" y="2159552"/>
            <a:ext cx="3469253" cy="1054218"/>
            <a:chOff x="757332" y="5363944"/>
            <a:chExt cx="7610400" cy="1054218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49468367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7" name="Prostokąt 2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2865389"/>
              </p:ext>
            </p:extLst>
          </p:nvPr>
        </p:nvGraphicFramePr>
        <p:xfrm>
          <a:off x="900386" y="2601666"/>
          <a:ext cx="4392008" cy="327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6070481"/>
              </p:ext>
            </p:extLst>
          </p:nvPr>
        </p:nvGraphicFramePr>
        <p:xfrm>
          <a:off x="4957207" y="2587562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275515"/>
              </p:ext>
            </p:extLst>
          </p:nvPr>
        </p:nvGraphicFramePr>
        <p:xfrm>
          <a:off x="4212754" y="2514957"/>
          <a:ext cx="1800000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682645"/>
              </p:ext>
            </p:extLst>
          </p:nvPr>
        </p:nvGraphicFramePr>
        <p:xfrm>
          <a:off x="36290" y="2421683"/>
          <a:ext cx="1872208" cy="34563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70351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351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351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351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42337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" name="pole tekstowe 23"/>
          <p:cNvSpPr txBox="1"/>
          <p:nvPr/>
        </p:nvSpPr>
        <p:spPr>
          <a:xfrm>
            <a:off x="36291" y="6466370"/>
            <a:ext cx="2952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0386" y="0"/>
            <a:ext cx="7885225" cy="144000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1081185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902632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70283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7220" y="5260338"/>
            <a:ext cx="1200358" cy="110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364980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 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899393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-35718" y="6459478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8039982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</a:t>
            </a:r>
            <a:r>
              <a:rPr lang="pl-PL" sz="4200" dirty="0" smtClean="0"/>
              <a:t> </a:t>
            </a:r>
            <a:r>
              <a:rPr lang="pl-PL" sz="3600" dirty="0" smtClean="0"/>
              <a:t>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6172348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681401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238280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/>
          <p:cNvSpPr txBox="1"/>
          <p:nvPr/>
        </p:nvSpPr>
        <p:spPr>
          <a:xfrm>
            <a:off x="3132634" y="638212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09409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(7)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213028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6026280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206164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18" name="pole tekstowe 6"/>
          <p:cNvSpPr txBox="1">
            <a:spLocks noChangeArrowheads="1"/>
          </p:cNvSpPr>
          <p:nvPr/>
        </p:nvSpPr>
        <p:spPr bwMode="auto">
          <a:xfrm>
            <a:off x="7732325" y="2925738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44504" y="3789833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458192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6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(N=22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*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(N=21*)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-35718" y="645947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835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262696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0900281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</a:t>
            </a:r>
            <a:r>
              <a:rPr lang="pl-PL" dirty="0" smtClean="0"/>
              <a:t> </a:t>
            </a:r>
            <a:r>
              <a:rPr lang="pl-PL" sz="3200" dirty="0" smtClean="0"/>
              <a:t>Dzielnicy Praga Północ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accent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427085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pl-PL" sz="1200" b="1" dirty="0" smtClean="0">
                <a:solidFill>
                  <a:schemeClr val="accent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42106709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06134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3069233"/>
              </p:ext>
            </p:extLst>
          </p:nvPr>
        </p:nvGraphicFramePr>
        <p:xfrm>
          <a:off x="180306" y="2503756"/>
          <a:ext cx="8171394" cy="4355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Praga Północ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523348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3265995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1654</TotalTime>
  <Words>1905</Words>
  <Application>Microsoft Office PowerPoint</Application>
  <PresentationFormat>Niestandardowy</PresentationFormat>
  <Paragraphs>332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Praga północ</vt:lpstr>
      <vt:lpstr>Spis treści</vt:lpstr>
      <vt:lpstr>Informacje o metodzie</vt:lpstr>
      <vt:lpstr>Wyniki badania</vt:lpstr>
      <vt:lpstr>Kryteria oceny</vt:lpstr>
      <vt:lpstr>Wyniki badania</vt:lpstr>
      <vt:lpstr>Urząd Dzielnicy Praga Północ Otoczenie: Wygląd Urzędu (1)</vt:lpstr>
      <vt:lpstr>Urząd Dzielnicy Praga Północ Otoczenie: Wygląd Urzędu (2)</vt:lpstr>
      <vt:lpstr>Urząd Dzielnicy Praga Północ Otoczenie: Wygląd Urzędu (3)</vt:lpstr>
      <vt:lpstr>Urząd Dzielnicy Praga Północ Otoczenie: Wygląd Urzędu (4)</vt:lpstr>
      <vt:lpstr>Urząd Dzielnicy Praga Północ Otoczenie: Wygląd Urzędu (5)</vt:lpstr>
      <vt:lpstr>Urząd Dzielnicy Praga Północ Otoczenie: Wygląd Urzędu (6)</vt:lpstr>
      <vt:lpstr>Urząd Dzielnicy Praga Północ Otoczenie: Wygląd Urzędu (7)</vt:lpstr>
      <vt:lpstr>Wyniki badania</vt:lpstr>
      <vt:lpstr>Urząd Dzielnicy Praga Północ Wygląd zewnętrzny urzędnika i jego stanowisko pracy</vt:lpstr>
      <vt:lpstr>Wyniki badania</vt:lpstr>
      <vt:lpstr>Urząd Dzielnicy Praga Północ Zachowanie urzędnika wobec interesanta (1)</vt:lpstr>
      <vt:lpstr>Urząd Dzielnicy Praga Północ Zachowanie urzędnika wobec interesanta (2)</vt:lpstr>
      <vt:lpstr>Wyniki badania</vt:lpstr>
      <vt:lpstr>Urząd Dzielnicy Praga Północ Urzędnik: Obsługa przedstawionej sprawy (1)</vt:lpstr>
      <vt:lpstr>Urząd Dzielnicy Praga Północ Urzędnik: Obsługa przedstawionej sprawy (2)</vt:lpstr>
      <vt:lpstr>Urząd Dzielnicy Praga Północ Urzędnik: Obsługa przedstawionej sprawy (3)</vt:lpstr>
      <vt:lpstr>Wyniki badania</vt:lpstr>
      <vt:lpstr>Urząd Dzielnicy Praga Północ Urzędnik: Sposób załatwienia przedstawionej sprawy (1)</vt:lpstr>
      <vt:lpstr>Urząd Dzielnicy Praga Północ Urzędnik: Sposób załatwienia przedstawionej sprawy 2014, 2013(2)</vt:lpstr>
      <vt:lpstr>Urząd Dzielnicy Praga Północ Urzędnik: Sposób załatwienia przedstawionej sprawy 2015 (3)</vt:lpstr>
      <vt:lpstr>Urząd Dzielnicy Praga Północ Urzędnik: Sposób załatwienia przedstawionej sprawy (4)</vt:lpstr>
      <vt:lpstr>Urząd Dzielnicy Praga Północ Urzędnik: Sposób załatwiania przedstawionej sprawy (5)</vt:lpstr>
      <vt:lpstr>Urząd Dzielnicy Praga Północ Urzędnik: Sposób załatwienia przedstawionej sprawy (6)</vt:lpstr>
      <vt:lpstr>Urząd Dzielnicy Praga Północ Urzędnik: Sposób załatwienia przedstawionej sprawy (7)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201</cp:revision>
  <dcterms:created xsi:type="dcterms:W3CDTF">2013-09-17T08:07:59Z</dcterms:created>
  <dcterms:modified xsi:type="dcterms:W3CDTF">2016-01-26T14:20:32Z</dcterms:modified>
</cp:coreProperties>
</file>