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theme/themeOverride1.xml" ContentType="application/vnd.openxmlformats-officedocument.themeOverride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33"/>
  </p:notesMasterIdLst>
  <p:sldIdLst>
    <p:sldId id="288" r:id="rId2"/>
    <p:sldId id="318" r:id="rId3"/>
    <p:sldId id="322" r:id="rId4"/>
    <p:sldId id="290" r:id="rId5"/>
    <p:sldId id="293" r:id="rId6"/>
    <p:sldId id="291" r:id="rId7"/>
    <p:sldId id="294" r:id="rId8"/>
    <p:sldId id="295" r:id="rId9"/>
    <p:sldId id="296" r:id="rId10"/>
    <p:sldId id="302" r:id="rId11"/>
    <p:sldId id="303" r:id="rId12"/>
    <p:sldId id="304" r:id="rId13"/>
    <p:sldId id="305" r:id="rId14"/>
    <p:sldId id="297" r:id="rId15"/>
    <p:sldId id="313" r:id="rId16"/>
    <p:sldId id="298" r:id="rId17"/>
    <p:sldId id="317" r:id="rId18"/>
    <p:sldId id="306" r:id="rId19"/>
    <p:sldId id="299" r:id="rId20"/>
    <p:sldId id="312" r:id="rId21"/>
    <p:sldId id="316" r:id="rId22"/>
    <p:sldId id="310" r:id="rId23"/>
    <p:sldId id="300" r:id="rId24"/>
    <p:sldId id="307" r:id="rId25"/>
    <p:sldId id="308" r:id="rId26"/>
    <p:sldId id="323" r:id="rId27"/>
    <p:sldId id="309" r:id="rId28"/>
    <p:sldId id="311" r:id="rId29"/>
    <p:sldId id="314" r:id="rId30"/>
    <p:sldId id="315" r:id="rId31"/>
    <p:sldId id="320" r:id="rId32"/>
  </p:sldIdLst>
  <p:sldSz cx="9145588" cy="6859588"/>
  <p:notesSz cx="6858000" cy="9144000"/>
  <p:defaultTextStyle>
    <a:defPPr>
      <a:defRPr lang="pl-PL"/>
    </a:defPPr>
    <a:lvl1pPr marL="0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6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91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37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83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229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74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720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66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568">
          <p15:clr>
            <a:srgbClr val="A4A3A4"/>
          </p15:clr>
        </p15:guide>
        <p15:guide id="2" pos="55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808285"/>
    <a:srgbClr val="FFFFFF"/>
    <a:srgbClr val="D1D3D4"/>
    <a:srgbClr val="000000"/>
    <a:srgbClr val="ACAD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howGuides="1">
      <p:cViewPr varScale="1">
        <p:scale>
          <a:sx n="131" d="100"/>
          <a:sy n="131" d="100"/>
        </p:scale>
        <p:origin x="-966" y="-90"/>
      </p:cViewPr>
      <p:guideLst>
        <p:guide orient="horz" pos="2568"/>
        <p:guide pos="55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4.xlsx"/><Relationship Id="rId1" Type="http://schemas.openxmlformats.org/officeDocument/2006/relationships/themeOverride" Target="../theme/themeOverride1.xm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58E-3"/>
          <c:y val="9.0163934426229525E-2"/>
          <c:w val="0.94925028835063441"/>
          <c:h val="0.91803278688524426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ŚREDNI CZAS OCZEKIWANIA</c:v>
                </c:pt>
                <c:pt idx="2">
                  <c:v>ŚREDNIA LICZBA OSÓB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###0.0">
                  <c:v>4.7999999999999989</c:v>
                </c:pt>
                <c:pt idx="2" formatCode="###0.0">
                  <c:v>1.7000000000000002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ŚREDNI CZAS OCZEKIWANIA</c:v>
                </c:pt>
                <c:pt idx="2">
                  <c:v>ŚREDNIA LICZBA OSÓB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5.5</c:v>
                </c:pt>
                <c:pt idx="2" formatCode="0.0">
                  <c:v>1.5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(N=21)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ŚREDNI CZAS OCZEKIWANIA</c:v>
                </c:pt>
                <c:pt idx="2">
                  <c:v>ŚREDNIA LICZBA OSÓB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4.2857142857142856</c:v>
                </c:pt>
                <c:pt idx="2" formatCode="0.0">
                  <c:v>0.66666666666666663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13351296"/>
        <c:axId val="114123520"/>
      </c:barChart>
      <c:catAx>
        <c:axId val="1133512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114123520"/>
        <c:crosses val="autoZero"/>
        <c:auto val="1"/>
        <c:lblAlgn val="ctr"/>
        <c:lblOffset val="100"/>
        <c:noMultiLvlLbl val="0"/>
      </c:catAx>
      <c:valAx>
        <c:axId val="114123520"/>
        <c:scaling>
          <c:orientation val="minMax"/>
          <c:max val="15"/>
          <c:min val="0"/>
        </c:scaling>
        <c:delete val="1"/>
        <c:axPos val="l"/>
        <c:numFmt formatCode="###0.0" sourceLinked="1"/>
        <c:majorTickMark val="out"/>
        <c:minorTickMark val="none"/>
        <c:tickLblPos val="none"/>
        <c:crossAx val="113351296"/>
        <c:crosses val="autoZero"/>
        <c:crossBetween val="between"/>
      </c:valAx>
      <c:spPr>
        <a:noFill/>
        <a:ln w="23250">
          <a:noFill/>
        </a:ln>
      </c:spPr>
    </c:plotArea>
    <c:legend>
      <c:legendPos val="t"/>
      <c:layout>
        <c:manualLayout>
          <c:xMode val="edge"/>
          <c:yMode val="edge"/>
          <c:x val="0.15194431585256093"/>
          <c:y val="7.2600468758932182E-2"/>
          <c:w val="0.71113053531118564"/>
          <c:h val="0.21982221460012585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659"/>
          <c:y val="4.0322580645161419E-3"/>
          <c:w val="0.8461538461538477"/>
          <c:h val="0.842741935483874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0.9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layout>
                <c:manualLayout>
                  <c:x val="0.97171945701357787"/>
                  <c:y val="1.226865845308308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  <c:pt idx="0" formatCode="0%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269"/>
                  <c:y val="1.495698608308473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32418816"/>
        <c:axId val="32428800"/>
      </c:barChart>
      <c:catAx>
        <c:axId val="3241881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24288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42880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2418816"/>
        <c:crosses val="autoZero"/>
        <c:crossBetween val="between"/>
        <c:majorUnit val="0.2"/>
      </c:valAx>
      <c:spPr>
        <a:noFill/>
        <a:ln w="23282">
          <a:noFill/>
        </a:ln>
      </c:spPr>
    </c:plotArea>
    <c:legend>
      <c:legendPos val="b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51E-3"/>
          <c:y val="9.0163934426229511E-2"/>
          <c:w val="0.94925028835063441"/>
          <c:h val="0.91803278688524426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1</c:v>
                </c:pt>
                <c:pt idx="2" formatCode="0.0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2389760"/>
        <c:axId val="32433664"/>
      </c:barChart>
      <c:catAx>
        <c:axId val="32389760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32433664"/>
        <c:crosses val="autoZero"/>
        <c:auto val="1"/>
        <c:lblAlgn val="ctr"/>
        <c:lblOffset val="100"/>
        <c:noMultiLvlLbl val="0"/>
      </c:catAx>
      <c:valAx>
        <c:axId val="32433664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3238976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93"/>
          <c:y val="7.2600468758932168E-2"/>
          <c:w val="0.71113053531118564"/>
          <c:h val="0.21982221460012585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34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Na stolikach</c:v>
                </c:pt>
                <c:pt idx="4">
                  <c:v>W kieszonkach, na stojakach</c:v>
                </c:pt>
                <c:pt idx="5">
                  <c:v>W innym miejscu </c:v>
                </c:pt>
                <c:pt idx="6">
                  <c:v>Nie ma/brak wzorów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0.7</c:v>
                </c:pt>
                <c:pt idx="1">
                  <c:v>0.1</c:v>
                </c:pt>
                <c:pt idx="2">
                  <c:v>0</c:v>
                </c:pt>
                <c:pt idx="3">
                  <c:v>0.1</c:v>
                </c:pt>
                <c:pt idx="4">
                  <c:v>0.4</c:v>
                </c:pt>
                <c:pt idx="5">
                  <c:v>0</c:v>
                </c:pt>
                <c:pt idx="6">
                  <c:v>0.15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Na stolikach</c:v>
                </c:pt>
                <c:pt idx="4">
                  <c:v>W kieszonkach, na stojakach</c:v>
                </c:pt>
                <c:pt idx="5">
                  <c:v>W innym miejscu </c:v>
                </c:pt>
                <c:pt idx="6">
                  <c:v>Nie ma/brak wzorów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0.84</c:v>
                </c:pt>
                <c:pt idx="1">
                  <c:v>0.05</c:v>
                </c:pt>
                <c:pt idx="2">
                  <c:v>0.26</c:v>
                </c:pt>
                <c:pt idx="3">
                  <c:v>0.05</c:v>
                </c:pt>
                <c:pt idx="4">
                  <c:v>0</c:v>
                </c:pt>
                <c:pt idx="5">
                  <c:v>0</c:v>
                </c:pt>
                <c:pt idx="6">
                  <c:v>0.05</c:v>
                </c:pt>
              </c:numCache>
            </c:numRef>
          </c:val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pl-PL" sz="11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Na stolikach</c:v>
                </c:pt>
                <c:pt idx="4">
                  <c:v>W kieszonkach, na stojakach</c:v>
                </c:pt>
                <c:pt idx="5">
                  <c:v>W innym miejscu </c:v>
                </c:pt>
                <c:pt idx="6">
                  <c:v>Nie ma/brak wzorów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0">
                  <c:v>0.55000000000000004</c:v>
                </c:pt>
                <c:pt idx="1">
                  <c:v>0.1</c:v>
                </c:pt>
                <c:pt idx="2">
                  <c:v>0.3</c:v>
                </c:pt>
                <c:pt idx="3">
                  <c:v>0.35</c:v>
                </c:pt>
                <c:pt idx="4">
                  <c:v>0</c:v>
                </c:pt>
                <c:pt idx="5">
                  <c:v>0.15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2495872"/>
        <c:axId val="33898496"/>
      </c:barChart>
      <c:catAx>
        <c:axId val="3249587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38984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898496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249587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8986312399355884E-2"/>
          <c:w val="1"/>
          <c:h val="0.908925318761384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Sheet1!$A$2:$A$25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 stolików do pisania formularzy  wniosków jest wystarczająca?</c:v>
                </c:pt>
                <c:pt idx="9">
                  <c:v>Czy ilość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Sheet1!$B$2:$B$25</c:f>
              <c:numCache>
                <c:formatCode>0%</c:formatCode>
                <c:ptCount val="19"/>
                <c:pt idx="0">
                  <c:v>0.65</c:v>
                </c:pt>
                <c:pt idx="1">
                  <c:v>0.79</c:v>
                </c:pt>
                <c:pt idx="2">
                  <c:v>0.6</c:v>
                </c:pt>
                <c:pt idx="4">
                  <c:v>0.9</c:v>
                </c:pt>
                <c:pt idx="5">
                  <c:v>1</c:v>
                </c:pt>
                <c:pt idx="6">
                  <c:v>0.8</c:v>
                </c:pt>
                <c:pt idx="8">
                  <c:v>0.9</c:v>
                </c:pt>
                <c:pt idx="9">
                  <c:v>1</c:v>
                </c:pt>
                <c:pt idx="10">
                  <c:v>1</c:v>
                </c:pt>
                <c:pt idx="12">
                  <c:v>0.95</c:v>
                </c:pt>
                <c:pt idx="13">
                  <c:v>0.95</c:v>
                </c:pt>
                <c:pt idx="14">
                  <c:v>0.9</c:v>
                </c:pt>
                <c:pt idx="16">
                  <c:v>0.15</c:v>
                </c:pt>
                <c:pt idx="17">
                  <c:v>0.11</c:v>
                </c:pt>
                <c:pt idx="18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574E-3"/>
                  <c:y val="9.7115065527172257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3312014343604338E-2"/>
                  <c:y val="3.75149588041385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9.0809559582339574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19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Sheet1!$A$2:$A$25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 stolików do pisania formularzy  wniosków jest wystarczająca?</c:v>
                </c:pt>
                <c:pt idx="9">
                  <c:v>Czy ilość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Sheet1!$C$2:$C$25</c:f>
              <c:numCache>
                <c:formatCode>0%</c:formatCode>
                <c:ptCount val="19"/>
                <c:pt idx="0">
                  <c:v>0.35</c:v>
                </c:pt>
                <c:pt idx="1">
                  <c:v>0.21</c:v>
                </c:pt>
                <c:pt idx="2">
                  <c:v>0.4</c:v>
                </c:pt>
                <c:pt idx="4">
                  <c:v>0.1</c:v>
                </c:pt>
                <c:pt idx="6">
                  <c:v>0.2</c:v>
                </c:pt>
                <c:pt idx="8">
                  <c:v>0.1</c:v>
                </c:pt>
                <c:pt idx="12">
                  <c:v>0.05</c:v>
                </c:pt>
                <c:pt idx="13">
                  <c:v>0.05</c:v>
                </c:pt>
                <c:pt idx="14">
                  <c:v>0.1</c:v>
                </c:pt>
                <c:pt idx="16">
                  <c:v>0.85</c:v>
                </c:pt>
                <c:pt idx="17">
                  <c:v>0.89</c:v>
                </c:pt>
                <c:pt idx="18">
                  <c:v>0.75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3836416"/>
        <c:axId val="33850496"/>
      </c:barChart>
      <c:catAx>
        <c:axId val="3383641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33850496"/>
        <c:crosses val="autoZero"/>
        <c:auto val="1"/>
        <c:lblAlgn val="ctr"/>
        <c:lblOffset val="100"/>
        <c:noMultiLvlLbl val="0"/>
      </c:catAx>
      <c:valAx>
        <c:axId val="3385049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3836416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6.7669172932330823E-2"/>
          <c:y val="0.93624772313296856"/>
          <c:w val="0.86278195488721809"/>
          <c:h val="6.5573770491803282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46E-2"/>
          <c:w val="1"/>
          <c:h val="0.9456755233494368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Sheet1!$A$2:$A$26</c:f>
              <c:strCache>
                <c:ptCount val="18"/>
                <c:pt idx="1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
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Sheet1!$B$2:$B$26</c:f>
              <c:numCache>
                <c:formatCode>0%</c:formatCode>
                <c:ptCount val="20"/>
                <c:pt idx="0">
                  <c:v>0.75</c:v>
                </c:pt>
                <c:pt idx="1">
                  <c:v>0.86</c:v>
                </c:pt>
                <c:pt idx="2">
                  <c:v>0.52</c:v>
                </c:pt>
                <c:pt idx="4">
                  <c:v>1</c:v>
                </c:pt>
                <c:pt idx="5">
                  <c:v>1</c:v>
                </c:pt>
                <c:pt idx="6">
                  <c:v>0.86</c:v>
                </c:pt>
                <c:pt idx="12">
                  <c:v>0.9</c:v>
                </c:pt>
                <c:pt idx="13">
                  <c:v>1</c:v>
                </c:pt>
                <c:pt idx="14">
                  <c:v>0.95</c:v>
                </c:pt>
                <c:pt idx="16">
                  <c:v>0.75</c:v>
                </c:pt>
                <c:pt idx="17">
                  <c:v>0.5</c:v>
                </c:pt>
                <c:pt idx="18">
                  <c:v>0.67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574E-3"/>
                  <c:y val="9.7115065527172257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574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19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Sheet1!$A$2:$A$26</c:f>
              <c:strCache>
                <c:ptCount val="18"/>
                <c:pt idx="1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
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Sheet1!$C$2:$C$26</c:f>
              <c:numCache>
                <c:formatCode>0%</c:formatCode>
                <c:ptCount val="20"/>
                <c:pt idx="0">
                  <c:v>0.25</c:v>
                </c:pt>
                <c:pt idx="1">
                  <c:v>0.09</c:v>
                </c:pt>
                <c:pt idx="2">
                  <c:v>0.38</c:v>
                </c:pt>
                <c:pt idx="6">
                  <c:v>0.14000000000000001</c:v>
                </c:pt>
                <c:pt idx="8">
                  <c:v>0.95</c:v>
                </c:pt>
                <c:pt idx="9">
                  <c:v>1</c:v>
                </c:pt>
                <c:pt idx="10">
                  <c:v>1</c:v>
                </c:pt>
                <c:pt idx="12">
                  <c:v>0.05</c:v>
                </c:pt>
                <c:pt idx="14">
                  <c:v>0.05</c:v>
                </c:pt>
                <c:pt idx="16">
                  <c:v>0.25</c:v>
                </c:pt>
                <c:pt idx="17">
                  <c:v>0.5</c:v>
                </c:pt>
                <c:pt idx="18">
                  <c:v>0.19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Lbls>
            <c:dLbl>
              <c:idx val="11"/>
              <c:layout>
                <c:manualLayout>
                  <c:x val="-0.1544528786282322"/>
                  <c:y val="5.239064586712882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Sheet1!$A$2:$A$26</c:f>
              <c:strCache>
                <c:ptCount val="18"/>
                <c:pt idx="1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
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Sheet1!$D$2:$D$24</c:f>
              <c:numCache>
                <c:formatCode>0%</c:formatCode>
                <c:ptCount val="19"/>
                <c:pt idx="1">
                  <c:v>0.05</c:v>
                </c:pt>
                <c:pt idx="2">
                  <c:v>0.1</c:v>
                </c:pt>
                <c:pt idx="8">
                  <c:v>0.05</c:v>
                </c:pt>
                <c:pt idx="12">
                  <c:v>0.05</c:v>
                </c:pt>
                <c:pt idx="18">
                  <c:v>0.14000000000000001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4009088"/>
        <c:axId val="34010624"/>
      </c:barChart>
      <c:catAx>
        <c:axId val="3400908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34010624"/>
        <c:crosses val="autoZero"/>
        <c:auto val="1"/>
        <c:lblAlgn val="ctr"/>
        <c:lblOffset val="100"/>
        <c:noMultiLvlLbl val="0"/>
      </c:catAx>
      <c:valAx>
        <c:axId val="3401062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4009088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4.3825760009478985E-2"/>
          <c:y val="0.94209541062802005"/>
          <c:w val="0.84773526228702534"/>
          <c:h val="3.7453703703703739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0606060606060623E-3"/>
          <c:w val="1"/>
          <c:h val="0.5696969696969695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Identyfikator przypięty/ powieszony na szyi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23382">
              <a:noFill/>
            </a:ln>
          </c:spPr>
          <c:invertIfNegative val="0"/>
          <c:dLbls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</c:v>
                </c:pt>
                <c:pt idx="1">
                  <c:v>2013 (N=20)</c:v>
                </c:pt>
                <c:pt idx="2">
                  <c:v>2012 (N=12)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0.47000000000000003</c:v>
                </c:pt>
                <c:pt idx="1">
                  <c:v>0.73000000000000009</c:v>
                </c:pt>
                <c:pt idx="2">
                  <c:v>0.58000000000000007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Indetyfikator znajduje się w okienku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3382">
              <a:noFill/>
            </a:ln>
          </c:spPr>
          <c:invertIfNegative val="0"/>
          <c:dLbls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7.3625749872584079E-2"/>
                  <c:y val="-0.3694756235985640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</c:v>
                </c:pt>
                <c:pt idx="1">
                  <c:v>2013 (N=20)</c:v>
                </c:pt>
                <c:pt idx="2">
                  <c:v>2012 (N=12)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  <c:pt idx="0" formatCode="0%">
                  <c:v>0.4</c:v>
                </c:pt>
                <c:pt idx="2" formatCode="0%">
                  <c:v>0.17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Identyfikator był przypiety w innym miejscu niż na szyi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23382">
              <a:noFill/>
            </a:ln>
          </c:spPr>
          <c:invertIfNegative val="0"/>
          <c:dLbls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</c:v>
                </c:pt>
                <c:pt idx="1">
                  <c:v>2013 (N=20)</c:v>
                </c:pt>
                <c:pt idx="2">
                  <c:v>2012 (N=12)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3"/>
                <c:pt idx="0">
                  <c:v>0.13</c:v>
                </c:pt>
                <c:pt idx="1">
                  <c:v>0.27</c:v>
                </c:pt>
                <c:pt idx="2">
                  <c:v>0.25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34067968"/>
        <c:axId val="34069504"/>
      </c:barChart>
      <c:catAx>
        <c:axId val="3406796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one"/>
        <c:crossAx val="340695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06950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4067968"/>
        <c:crosses val="autoZero"/>
        <c:crossBetween val="between"/>
        <c:majorUnit val="0.2"/>
      </c:valAx>
      <c:spPr>
        <a:noFill/>
        <a:ln w="23382">
          <a:noFill/>
        </a:ln>
      </c:spPr>
    </c:plotArea>
    <c:legend>
      <c:legendPos val="b"/>
      <c:layout>
        <c:manualLayout>
          <c:xMode val="edge"/>
          <c:yMode val="edge"/>
          <c:x val="6.5897858319604614E-3"/>
          <c:y val="0.58181818181818157"/>
          <c:w val="0.97693574958813956"/>
          <c:h val="0.29090909090909151"/>
        </c:manualLayout>
      </c:layout>
      <c:overlay val="0"/>
      <c:spPr>
        <a:noFill/>
        <a:ln w="23382">
          <a:noFill/>
        </a:ln>
      </c:spPr>
      <c:txPr>
        <a:bodyPr/>
        <a:lstStyle/>
        <a:p>
          <a:pPr>
            <a:defRPr sz="10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51E-3"/>
          <c:y val="9.0163934426229511E-2"/>
          <c:w val="0.94925028835063441"/>
          <c:h val="0.91803278688524426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(N=22*)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4133120"/>
        <c:axId val="34134656"/>
      </c:barChart>
      <c:catAx>
        <c:axId val="34133120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34134656"/>
        <c:crosses val="autoZero"/>
        <c:auto val="1"/>
        <c:lblAlgn val="ctr"/>
        <c:lblOffset val="100"/>
        <c:noMultiLvlLbl val="0"/>
      </c:catAx>
      <c:valAx>
        <c:axId val="34134656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3413312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93"/>
          <c:y val="7.2600468758932168E-2"/>
          <c:w val="0.71113053531118564"/>
          <c:h val="0.21982221460012585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311946238612934"/>
          <c:y val="6.4515800203873595E-3"/>
          <c:w val="0.65950642392444092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dLbl>
              <c:idx val="0"/>
              <c:spPr>
                <a:noFill/>
                <a:ln w="23339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bg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3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Nie przywitał mnie w ogóle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3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Nie przywitał mnie w ogóle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4"/>
                <c:pt idx="0">
                  <c:v>0.95</c:v>
                </c:pt>
                <c:pt idx="1">
                  <c:v>0.05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(N=21)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3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Nie przywitał mnie w ogóle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4"/>
                <c:pt idx="0">
                  <c:v>0.76</c:v>
                </c:pt>
                <c:pt idx="1">
                  <c:v>0.1</c:v>
                </c:pt>
                <c:pt idx="2">
                  <c:v>0.14000000000000001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4183808"/>
        <c:axId val="34185600"/>
      </c:barChart>
      <c:catAx>
        <c:axId val="341838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41856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18560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418380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25277161862527"/>
          <c:y val="1.6412992311313351E-2"/>
          <c:w val="0.81374722838137603"/>
          <c:h val="0.7300374727066251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Tak, zajął się sprawą</c:v>
                </c:pt>
              </c:strCache>
            </c:strRef>
          </c:tx>
          <c:spPr>
            <a:solidFill>
              <a:schemeClr val="accent2"/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(N=20)</c:v>
                </c:pt>
                <c:pt idx="1">
                  <c:v>2014 (N=22*)</c:v>
                </c:pt>
                <c:pt idx="2">
                  <c:v>2013 (N=21*)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0.95</c:v>
                </c:pt>
                <c:pt idx="1">
                  <c:v>0.89</c:v>
                </c:pt>
                <c:pt idx="2">
                  <c:v>0.9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Odesłał w inne miejsce</c:v>
                </c:pt>
              </c:strCache>
            </c:strRef>
          </c:tx>
          <c:spPr>
            <a:solidFill>
              <a:schemeClr val="accent1"/>
            </a:solidFill>
            <a:ln w="23586">
              <a:noFill/>
            </a:ln>
          </c:spPr>
          <c:invertIfNegative val="0"/>
          <c:dLbls>
            <c:dLbl>
              <c:idx val="1"/>
              <c:layout>
                <c:manualLayout>
                  <c:x val="-1.1684422777604405E-16"/>
                  <c:y val="1.351038677471429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(N=20)</c:v>
                </c:pt>
                <c:pt idx="1">
                  <c:v>2014 (N=22*)</c:v>
                </c:pt>
                <c:pt idx="2">
                  <c:v>2013 (N=21*)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0.05</c:v>
                </c:pt>
                <c:pt idx="1">
                  <c:v>0.11</c:v>
                </c:pt>
                <c:pt idx="2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Zachował się inaczej**</c:v>
                </c:pt>
              </c:strCache>
            </c:strRef>
          </c:tx>
          <c:spPr>
            <a:solidFill>
              <a:schemeClr val="tx1"/>
            </a:solidFill>
            <a:ln w="23586">
              <a:noFill/>
            </a:ln>
          </c:spPr>
          <c:invertIfNegative val="0"/>
          <c:dLbls>
            <c:delete val="1"/>
          </c:dLbls>
          <c:cat>
            <c:strRef>
              <c:f>Sheet1!$B$1:$D$1</c:f>
              <c:strCache>
                <c:ptCount val="3"/>
                <c:pt idx="0">
                  <c:v>2015 (N=20)</c:v>
                </c:pt>
                <c:pt idx="1">
                  <c:v>2014 (N=22*)</c:v>
                </c:pt>
                <c:pt idx="2">
                  <c:v>2013 (N=21*)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2" formatCode="0%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34282496"/>
        <c:axId val="34292480"/>
      </c:barChart>
      <c:catAx>
        <c:axId val="342824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3586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42924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292480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4282496"/>
        <c:crosses val="autoZero"/>
        <c:crossBetween val="between"/>
      </c:valAx>
      <c:spPr>
        <a:noFill/>
        <a:ln w="23586">
          <a:noFill/>
        </a:ln>
      </c:spPr>
    </c:plotArea>
    <c:legend>
      <c:legendPos val="b"/>
      <c:layout>
        <c:manualLayout>
          <c:xMode val="edge"/>
          <c:yMode val="edge"/>
          <c:x val="1.2576163953833446E-3"/>
          <c:y val="0.74515793588949164"/>
          <c:w val="0.84452303292310293"/>
          <c:h val="0.23531051283619728"/>
        </c:manualLayout>
      </c:layout>
      <c:overlay val="0"/>
      <c:spPr>
        <a:noFill/>
        <a:ln w="23586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25277161862527"/>
          <c:y val="1.6412992311313351E-2"/>
          <c:w val="0.81374722838137603"/>
          <c:h val="0.6572542168048808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Tak, od razu rozpoczął obsługę mojej sprawy</c:v>
                </c:pt>
              </c:strCache>
            </c:strRef>
          </c:tx>
          <c:spPr>
            <a:solidFill>
              <a:schemeClr val="tx2"/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(N=20)</c:v>
                </c:pt>
                <c:pt idx="1">
                  <c:v>2014 (N=22*)</c:v>
                </c:pt>
                <c:pt idx="2">
                  <c:v>2013 (N=21*)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0.95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Nie od razu, ale wyjaśnił przyczynę / przeprosił</c:v>
                </c:pt>
              </c:strCache>
            </c:strRef>
          </c:tx>
          <c:spPr>
            <a:solidFill>
              <a:schemeClr val="accent1"/>
            </a:solidFill>
            <a:ln w="23586">
              <a:noFill/>
            </a:ln>
          </c:spPr>
          <c:invertIfNegative val="0"/>
          <c:dLbls>
            <c:dLbl>
              <c:idx val="1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(N=20)</c:v>
                </c:pt>
                <c:pt idx="1">
                  <c:v>2014 (N=22*)</c:v>
                </c:pt>
                <c:pt idx="2">
                  <c:v>2013 (N=21*)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2" formatCode="0%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Nie od razu, nie wyjaśnił przyczyny ani nie przeprosił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(N=20)</c:v>
                </c:pt>
                <c:pt idx="1">
                  <c:v>2014 (N=22*)</c:v>
                </c:pt>
                <c:pt idx="2">
                  <c:v>2013 (N=21*)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(N=20)</c:v>
                </c:pt>
                <c:pt idx="1">
                  <c:v>2014 (N=22*)</c:v>
                </c:pt>
                <c:pt idx="2">
                  <c:v>2013 (N=21*)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34346112"/>
        <c:axId val="34347648"/>
      </c:barChart>
      <c:catAx>
        <c:axId val="3434611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23586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43476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347648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one"/>
        <c:crossAx val="34346112"/>
        <c:crosses val="autoZero"/>
        <c:crossBetween val="between"/>
        <c:majorUnit val="1"/>
      </c:valAx>
      <c:spPr>
        <a:noFill/>
        <a:ln w="23586">
          <a:noFill/>
        </a:ln>
      </c:spPr>
    </c:plotArea>
    <c:legend>
      <c:legendPos val="b"/>
      <c:layout>
        <c:manualLayout>
          <c:xMode val="edge"/>
          <c:yMode val="edge"/>
          <c:x val="0"/>
          <c:y val="0.68759043154025468"/>
          <c:w val="1"/>
          <c:h val="0.27187829378586603"/>
        </c:manualLayout>
      </c:layout>
      <c:overlay val="0"/>
      <c:spPr>
        <a:noFill/>
        <a:ln w="23586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34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WOM/PI/ delegatur BAISO jest widoczne/czytelne?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0.95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WOM/PI/ delegatur BAISO jest widoczne/czytelne?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WOM/PI/ delegatur BAISO jest widoczne/czytelne?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1</c:v>
                </c:pt>
                <c:pt idx="1">
                  <c:v>0.9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21743616"/>
        <c:axId val="122191872"/>
      </c:barChart>
      <c:catAx>
        <c:axId val="12174361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21918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2191872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2174361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46E-2"/>
          <c:w val="1"/>
          <c:h val="0.9456755233494368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Sheet1!$A$2:$A$31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Sheet1!$B$2:$B$31</c:f>
              <c:numCache>
                <c:formatCode>0%</c:formatCode>
                <c:ptCount val="24"/>
                <c:pt idx="0">
                  <c:v>0.95000000000000029</c:v>
                </c:pt>
                <c:pt idx="1">
                  <c:v>1</c:v>
                </c:pt>
                <c:pt idx="2">
                  <c:v>0.9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8">
                  <c:v>0.15000000000000008</c:v>
                </c:pt>
                <c:pt idx="14">
                  <c:v>0.05</c:v>
                </c:pt>
                <c:pt idx="16">
                  <c:v>0.05</c:v>
                </c:pt>
                <c:pt idx="17">
                  <c:v>9.0000000000000024E-2</c:v>
                </c:pt>
                <c:pt idx="20">
                  <c:v>0.95000000000000029</c:v>
                </c:pt>
                <c:pt idx="21">
                  <c:v>0.95000000000000029</c:v>
                </c:pt>
                <c:pt idx="22">
                  <c:v>0.95000000000000029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574E-3"/>
                  <c:y val="9.7115065527172257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3312014343604338E-2"/>
                  <c:y val="3.75149588041385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574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19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Sheet1!$A$2:$A$31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Sheet1!$C$2:$C$31</c:f>
              <c:numCache>
                <c:formatCode>General</c:formatCode>
                <c:ptCount val="24"/>
                <c:pt idx="0" formatCode="0%">
                  <c:v>0.05</c:v>
                </c:pt>
                <c:pt idx="2" formatCode="0%">
                  <c:v>0.1</c:v>
                </c:pt>
                <c:pt idx="8" formatCode="0%">
                  <c:v>0.85000000000000031</c:v>
                </c:pt>
                <c:pt idx="9" formatCode="0%">
                  <c:v>1</c:v>
                </c:pt>
                <c:pt idx="10" formatCode="0%">
                  <c:v>1</c:v>
                </c:pt>
                <c:pt idx="12" formatCode="0%">
                  <c:v>1</c:v>
                </c:pt>
                <c:pt idx="13" formatCode="0%">
                  <c:v>1</c:v>
                </c:pt>
                <c:pt idx="14" formatCode="0%">
                  <c:v>0.95000000000000029</c:v>
                </c:pt>
                <c:pt idx="16" formatCode="0%">
                  <c:v>0.95000000000000029</c:v>
                </c:pt>
                <c:pt idx="17" formatCode="0%">
                  <c:v>0.91</c:v>
                </c:pt>
                <c:pt idx="18" formatCode="0%">
                  <c:v>1</c:v>
                </c:pt>
                <c:pt idx="20" formatCode="0%">
                  <c:v>0.05</c:v>
                </c:pt>
                <c:pt idx="21" formatCode="0%">
                  <c:v>0.05</c:v>
                </c:pt>
                <c:pt idx="22" formatCode="0%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Lbls>
            <c:dLbl>
              <c:idx val="11"/>
              <c:layout>
                <c:manualLayout>
                  <c:x val="-0.1544528786282322"/>
                  <c:y val="5.239064586712882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Sheet1!$A$2:$A$31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Sheet1!$D$2:$D$31</c:f>
              <c:numCache>
                <c:formatCode>General</c:formatCode>
                <c:ptCount val="2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4417664"/>
        <c:axId val="34427648"/>
      </c:barChart>
      <c:catAx>
        <c:axId val="3441766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34427648"/>
        <c:crosses val="autoZero"/>
        <c:auto val="1"/>
        <c:lblAlgn val="ctr"/>
        <c:lblOffset val="100"/>
        <c:noMultiLvlLbl val="0"/>
      </c:catAx>
      <c:valAx>
        <c:axId val="3442764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4417664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6.7669172932330823E-2"/>
          <c:y val="0.96254629629629662"/>
          <c:w val="0.84773526228702534"/>
          <c:h val="3.7453703703703739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46E-2"/>
          <c:w val="1"/>
          <c:h val="0.9046548234280800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Sheet1!$A$3:$A$15</c:f>
              <c:strCache>
                <c:ptCount val="8"/>
                <c:pt idx="0">
                  <c:v>Czy urzędnik dopytywał o szczegóły przedstawionej przez Ciebie sprawy</c:v>
                </c:pt>
                <c:pt idx="4">
                  <c:v> Czy urzędnik używał zrozumiałej terminologii?</c:v>
                </c:pt>
                <c:pt idx="7">
                  <c:v>Czy urzędnik opuszczał stanowisko pracy podczas rozmowy z Tobą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1"/>
                <c:pt idx="0">
                  <c:v>0.70000000000000029</c:v>
                </c:pt>
                <c:pt idx="1">
                  <c:v>0.68</c:v>
                </c:pt>
                <c:pt idx="2">
                  <c:v>0.67000000000000048</c:v>
                </c:pt>
                <c:pt idx="4">
                  <c:v>1</c:v>
                </c:pt>
                <c:pt idx="5">
                  <c:v>0.95000000000000029</c:v>
                </c:pt>
                <c:pt idx="6">
                  <c:v>0.95000000000000029</c:v>
                </c:pt>
                <c:pt idx="8">
                  <c:v>0.05</c:v>
                </c:pt>
                <c:pt idx="9">
                  <c:v>9.0000000000000024E-2</c:v>
                </c:pt>
                <c:pt idx="10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574E-3"/>
                  <c:y val="9.7115065527172257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574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19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Sheet1!$A$3:$A$15</c:f>
              <c:strCache>
                <c:ptCount val="8"/>
                <c:pt idx="0">
                  <c:v>Czy urzędnik dopytywał o szczegóły przedstawionej przez Ciebie sprawy</c:v>
                </c:pt>
                <c:pt idx="4">
                  <c:v> Czy urzędnik używał zrozumiałej terminologii?</c:v>
                </c:pt>
                <c:pt idx="7">
                  <c:v>Czy urzędnik opuszczał stanowisko pracy podczas rozmowy z Tobą</c:v>
                </c:pt>
              </c:strCache>
            </c:strRef>
          </c:cat>
          <c:val>
            <c:numRef>
              <c:f>Sheet1!$C$2:$C$15</c:f>
              <c:numCache>
                <c:formatCode>0%</c:formatCode>
                <c:ptCount val="11"/>
                <c:pt idx="0">
                  <c:v>0.30000000000000016</c:v>
                </c:pt>
                <c:pt idx="1">
                  <c:v>0.32000000000000017</c:v>
                </c:pt>
                <c:pt idx="2">
                  <c:v>0.33000000000000024</c:v>
                </c:pt>
                <c:pt idx="5">
                  <c:v>0.05</c:v>
                </c:pt>
                <c:pt idx="6">
                  <c:v>0.05</c:v>
                </c:pt>
                <c:pt idx="8">
                  <c:v>0.95000000000000029</c:v>
                </c:pt>
                <c:pt idx="9">
                  <c:v>0.91</c:v>
                </c:pt>
                <c:pt idx="10">
                  <c:v>0.95000000000000029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4523008"/>
        <c:axId val="34524544"/>
      </c:barChart>
      <c:catAx>
        <c:axId val="3452300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34524544"/>
        <c:crosses val="autoZero"/>
        <c:auto val="1"/>
        <c:lblAlgn val="ctr"/>
        <c:lblOffset val="100"/>
        <c:noMultiLvlLbl val="0"/>
      </c:catAx>
      <c:valAx>
        <c:axId val="3452454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4523008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8.6214233682314984E-2"/>
          <c:y val="0.92442850990525338"/>
          <c:w val="0.84773526228702534"/>
          <c:h val="6.4972512165224164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51E-3"/>
          <c:y val="9.0163934426229511E-2"/>
          <c:w val="0.94925028835063441"/>
          <c:h val="0.91803278688524426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(N=22*)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7892480"/>
        <c:axId val="37894016"/>
      </c:barChart>
      <c:catAx>
        <c:axId val="37892480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37894016"/>
        <c:crosses val="autoZero"/>
        <c:auto val="1"/>
        <c:lblAlgn val="ctr"/>
        <c:lblOffset val="100"/>
        <c:noMultiLvlLbl val="0"/>
      </c:catAx>
      <c:valAx>
        <c:axId val="37894016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3789248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93"/>
          <c:y val="7.2600468758932168E-2"/>
          <c:w val="0.71113053531118564"/>
          <c:h val="0.21982221460012585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34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  <c:pt idx="4">
                  <c:v>Nie wspomniał o formularzu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5"/>
                <c:pt idx="0">
                  <c:v>0.65</c:v>
                </c:pt>
                <c:pt idx="1">
                  <c:v>0</c:v>
                </c:pt>
                <c:pt idx="2">
                  <c:v>0.15</c:v>
                </c:pt>
                <c:pt idx="3">
                  <c:v>0</c:v>
                </c:pt>
                <c:pt idx="4">
                  <c:v>0.2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  <c:pt idx="4">
                  <c:v>Nie wspomniał o formularzu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5"/>
                <c:pt idx="0">
                  <c:v>0.68</c:v>
                </c:pt>
                <c:pt idx="1">
                  <c:v>0.18</c:v>
                </c:pt>
                <c:pt idx="2">
                  <c:v>0</c:v>
                </c:pt>
                <c:pt idx="3">
                  <c:v>0.09</c:v>
                </c:pt>
                <c:pt idx="4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(N=21)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  <c:pt idx="4">
                  <c:v>Nie wspomniał o formularzu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5"/>
                <c:pt idx="0">
                  <c:v>0.56999999999999995</c:v>
                </c:pt>
                <c:pt idx="1">
                  <c:v>0.24</c:v>
                </c:pt>
                <c:pt idx="2">
                  <c:v>0.05</c:v>
                </c:pt>
                <c:pt idx="3">
                  <c:v>0.14000000000000001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8016512"/>
        <c:axId val="38018048"/>
      </c:barChart>
      <c:catAx>
        <c:axId val="380165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80180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801804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801651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933397400397432E-2"/>
          <c:y val="6.5239694813123861E-2"/>
          <c:w val="0.68171326459697468"/>
          <c:h val="0.7979626485568760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14887">
              <a:noFill/>
            </a:ln>
          </c:spPr>
          <c:invertIfNegative val="0"/>
          <c:dLbls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2015 (N=13***)</c:v>
                </c:pt>
                <c:pt idx="1">
                  <c:v>2014 (N=22*)</c:v>
                </c:pt>
                <c:pt idx="2">
                  <c:v>2013 (N=21*)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3"/>
                <c:pt idx="1">
                  <c:v>0.09</c:v>
                </c:pt>
                <c:pt idx="2">
                  <c:v>0.1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14887">
              <a:noFill/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2015 (N=13***)</c:v>
                </c:pt>
                <c:pt idx="1">
                  <c:v>2014 (N=22*)</c:v>
                </c:pt>
                <c:pt idx="2">
                  <c:v>2013 (N=21*)</c:v>
                </c:pt>
              </c:strCache>
            </c:strRef>
          </c:cat>
          <c:val>
            <c:numRef>
              <c:f>Sheet1!$B$3:$E$3</c:f>
              <c:numCache>
                <c:formatCode>0%</c:formatCode>
                <c:ptCount val="3"/>
                <c:pt idx="0">
                  <c:v>0.23076923076923075</c:v>
                </c:pt>
                <c:pt idx="1">
                  <c:v>0.55000000000000004</c:v>
                </c:pt>
                <c:pt idx="2">
                  <c:v>0.52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14887">
              <a:noFill/>
            </a:ln>
          </c:spPr>
          <c:invertIfNegative val="0"/>
          <c:dLbls>
            <c:dLbl>
              <c:idx val="0"/>
              <c:layout>
                <c:manualLayout>
                  <c:x val="1.0405225096348445E-2"/>
                  <c:y val="-1.713439183892722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5644763556643986E-3"/>
                  <c:y val="-2.069984806151437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2015 (N=13***)</c:v>
                </c:pt>
                <c:pt idx="1">
                  <c:v>2014 (N=22*)</c:v>
                </c:pt>
                <c:pt idx="2">
                  <c:v>2013 (N=21*)</c:v>
                </c:pt>
              </c:strCache>
            </c:strRef>
          </c:cat>
          <c:val>
            <c:numRef>
              <c:f>Sheet1!$B$4:$E$4</c:f>
              <c:numCache>
                <c:formatCode>0%</c:formatCode>
                <c:ptCount val="3"/>
                <c:pt idx="0">
                  <c:v>0.76923076923076938</c:v>
                </c:pt>
                <c:pt idx="1">
                  <c:v>0.36</c:v>
                </c:pt>
                <c:pt idx="2">
                  <c:v>0.38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38058624"/>
        <c:axId val="38064512"/>
      </c:barChart>
      <c:catAx>
        <c:axId val="38058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488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80645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806451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38058624"/>
        <c:crosses val="autoZero"/>
        <c:crossBetween val="between"/>
      </c:valAx>
      <c:spPr>
        <a:noFill/>
        <a:ln w="14887">
          <a:noFill/>
        </a:ln>
      </c:spPr>
    </c:plotArea>
    <c:legend>
      <c:legendPos val="r"/>
      <c:layout>
        <c:manualLayout>
          <c:xMode val="edge"/>
          <c:yMode val="edge"/>
          <c:x val="0.68142991714716972"/>
          <c:y val="0.42074402354581419"/>
          <c:w val="0.31857008285283034"/>
          <c:h val="0.17305381075958701"/>
        </c:manualLayout>
      </c:layout>
      <c:overlay val="0"/>
      <c:spPr>
        <a:noFill/>
        <a:ln w="14887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2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51E-3"/>
          <c:y val="9.0163934426229511E-2"/>
          <c:w val="0.94925028835063441"/>
          <c:h val="0.91803278688524426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(N=22*)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8221696"/>
        <c:axId val="38223232"/>
      </c:barChart>
      <c:catAx>
        <c:axId val="38221696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38223232"/>
        <c:crosses val="autoZero"/>
        <c:auto val="1"/>
        <c:lblAlgn val="ctr"/>
        <c:lblOffset val="100"/>
        <c:noMultiLvlLbl val="0"/>
      </c:catAx>
      <c:valAx>
        <c:axId val="38223232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3822169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93"/>
          <c:y val="7.2600468758932168E-2"/>
          <c:w val="0.71113053531118564"/>
          <c:h val="0.21982221460012585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34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(N=x3)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papierowymi aktami prawnymi</c:v>
                </c:pt>
                <c:pt idx="3">
                  <c:v>Posługiwał się komputerem</c:v>
                </c:pt>
                <c:pt idx="4">
                  <c:v>Korzystał z pomocy innych urzędników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0.75</c:v>
                </c:pt>
                <c:pt idx="1">
                  <c:v>0.1</c:v>
                </c:pt>
                <c:pt idx="2">
                  <c:v>0</c:v>
                </c:pt>
                <c:pt idx="3">
                  <c:v>0.45</c:v>
                </c:pt>
                <c:pt idx="4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(N=x3)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papierowymi aktami prawnymi</c:v>
                </c:pt>
                <c:pt idx="3">
                  <c:v>Posługiwał się komputerem</c:v>
                </c:pt>
                <c:pt idx="4">
                  <c:v>Korzystał z pomocy innych urzędników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0.9</c:v>
                </c:pt>
                <c:pt idx="1">
                  <c:v>0.05</c:v>
                </c:pt>
                <c:pt idx="2">
                  <c:v>0.1</c:v>
                </c:pt>
                <c:pt idx="3">
                  <c:v>0.05</c:v>
                </c:pt>
                <c:pt idx="4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(N=21)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papierowymi aktami prawnymi</c:v>
                </c:pt>
                <c:pt idx="3">
                  <c:v>Posługiwał się komputerem</c:v>
                </c:pt>
                <c:pt idx="4">
                  <c:v>Korzystał z pomocy innych urzędników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0.86</c:v>
                </c:pt>
                <c:pt idx="1">
                  <c:v>0.1</c:v>
                </c:pt>
                <c:pt idx="2">
                  <c:v>0.1</c:v>
                </c:pt>
                <c:pt idx="3">
                  <c:v>0.14000000000000001</c:v>
                </c:pt>
                <c:pt idx="4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8358016"/>
        <c:axId val="38359808"/>
      </c:barChart>
      <c:catAx>
        <c:axId val="383580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83598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835980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835801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34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  <c:pt idx="4">
                  <c:v>Nie dotyczy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</c:v>
                </c:pt>
                <c:pt idx="1">
                  <c:v>0</c:v>
                </c:pt>
                <c:pt idx="2">
                  <c:v>0.1</c:v>
                </c:pt>
                <c:pt idx="3">
                  <c:v>0.75</c:v>
                </c:pt>
                <c:pt idx="4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  <c:pt idx="4">
                  <c:v>Nie dotyczy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0.14000000000000001</c:v>
                </c:pt>
                <c:pt idx="1">
                  <c:v>0.14000000000000001</c:v>
                </c:pt>
                <c:pt idx="2">
                  <c:v>0</c:v>
                </c:pt>
                <c:pt idx="3">
                  <c:v>0.64</c:v>
                </c:pt>
                <c:pt idx="4">
                  <c:v>0.09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(N=21)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dLbl>
              <c:idx val="3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  <c:pt idx="4">
                  <c:v>Nie dotyczy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0.19</c:v>
                </c:pt>
                <c:pt idx="1">
                  <c:v>0.14000000000000001</c:v>
                </c:pt>
                <c:pt idx="2">
                  <c:v>0.05</c:v>
                </c:pt>
                <c:pt idx="3">
                  <c:v>0.62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8400000"/>
        <c:axId val="38401536"/>
      </c:barChart>
      <c:catAx>
        <c:axId val="384000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84015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840153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840000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51E-3"/>
          <c:y val="9.0163934426229511E-2"/>
          <c:w val="0.94925028835063441"/>
          <c:h val="0.91803278688524426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(N=22*)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8674816"/>
        <c:axId val="38676352"/>
      </c:barChart>
      <c:catAx>
        <c:axId val="38674816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38676352"/>
        <c:crosses val="autoZero"/>
        <c:auto val="1"/>
        <c:lblAlgn val="ctr"/>
        <c:lblOffset val="100"/>
        <c:noMultiLvlLbl val="0"/>
      </c:catAx>
      <c:valAx>
        <c:axId val="38676352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3867481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93"/>
          <c:y val="7.2600468758932168E-2"/>
          <c:w val="0.71113053531118564"/>
          <c:h val="0.21982221460012585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34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  <c:pt idx="5">
                  <c:v>Nie dotyczy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0.8</c:v>
                </c:pt>
                <c:pt idx="1">
                  <c:v>0.55000000000000004</c:v>
                </c:pt>
                <c:pt idx="2">
                  <c:v>0.75</c:v>
                </c:pt>
                <c:pt idx="3">
                  <c:v>0.45</c:v>
                </c:pt>
                <c:pt idx="4">
                  <c:v>0.1</c:v>
                </c:pt>
                <c:pt idx="5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  <c:pt idx="5">
                  <c:v>Nie dotyczy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0.95</c:v>
                </c:pt>
                <c:pt idx="1">
                  <c:v>0.65</c:v>
                </c:pt>
                <c:pt idx="2">
                  <c:v>0.65</c:v>
                </c:pt>
                <c:pt idx="3">
                  <c:v>0.55000000000000004</c:v>
                </c:pt>
                <c:pt idx="4">
                  <c:v>0.05</c:v>
                </c:pt>
                <c:pt idx="5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(N=21)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  <c:pt idx="5">
                  <c:v>Nie dotyczy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0.71</c:v>
                </c:pt>
                <c:pt idx="1">
                  <c:v>0.48</c:v>
                </c:pt>
                <c:pt idx="2">
                  <c:v>0.56999999999999995</c:v>
                </c:pt>
                <c:pt idx="3">
                  <c:v>0.43</c:v>
                </c:pt>
                <c:pt idx="4">
                  <c:v>0.14000000000000001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8716928"/>
        <c:axId val="38718464"/>
      </c:barChart>
      <c:catAx>
        <c:axId val="387169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87184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8718464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871692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51E-3"/>
          <c:y val="9.0163934426229511E-2"/>
          <c:w val="0.94925028835063441"/>
          <c:h val="0.91803278688524426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1</c:v>
                </c:pt>
                <c:pt idx="2" formatCode="0.0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40123136"/>
        <c:axId val="140129024"/>
      </c:barChart>
      <c:catAx>
        <c:axId val="140123136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140129024"/>
        <c:crosses val="autoZero"/>
        <c:auto val="1"/>
        <c:lblAlgn val="ctr"/>
        <c:lblOffset val="100"/>
        <c:noMultiLvlLbl val="0"/>
      </c:catAx>
      <c:valAx>
        <c:axId val="140129024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14012313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93"/>
          <c:y val="7.2600468758932168E-2"/>
          <c:w val="0.71113053531118564"/>
          <c:h val="0.21982221460012585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9E-3"/>
          <c:y val="9.0163934426229497E-2"/>
          <c:w val="0.94925028835063396"/>
          <c:h val="0.91803278688524326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bg2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(N=22*)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8775808"/>
        <c:axId val="38793984"/>
      </c:barChart>
      <c:catAx>
        <c:axId val="3877580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38793984"/>
        <c:crosses val="autoZero"/>
        <c:auto val="1"/>
        <c:lblAlgn val="ctr"/>
        <c:lblOffset val="100"/>
        <c:noMultiLvlLbl val="0"/>
      </c:catAx>
      <c:valAx>
        <c:axId val="38793984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3877580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35"/>
          <c:y val="7.2600468758932099E-2"/>
          <c:w val="0.71113053531118553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51E-3"/>
          <c:y val="9.0163934426229511E-2"/>
          <c:w val="0.94925028835063441"/>
          <c:h val="0.91803278688524426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Sheet1!$C$1</c:f>
              <c:strCache>
                <c:ptCount val="1"/>
                <c:pt idx="0">
                  <c:v>2014 (N=14*)</c:v>
                </c:pt>
              </c:strCache>
            </c:strRef>
          </c:tx>
          <c:spPr>
            <a:solidFill>
              <a:schemeClr val="accent2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Sheet1!$B$2:$B$4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Sheet1!$D$1</c:f>
              <c:strCache>
                <c:ptCount val="1"/>
                <c:pt idx="0">
                  <c:v>2013 (N=12)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Sheet1!$B$2:$B$4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8807040"/>
        <c:axId val="38808576"/>
      </c:barChart>
      <c:catAx>
        <c:axId val="38807040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38808576"/>
        <c:crosses val="autoZero"/>
        <c:auto val="1"/>
        <c:lblAlgn val="ctr"/>
        <c:lblOffset val="100"/>
        <c:noMultiLvlLbl val="0"/>
      </c:catAx>
      <c:valAx>
        <c:axId val="38808576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3880704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39611209842909628"/>
          <c:y val="7.2600468758932168E-2"/>
          <c:w val="0.4669627589352523"/>
          <c:h val="0.21982221460012585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299768518518518"/>
          <c:y val="0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sumy tylko podawał wysokość poszczególnych opłat </c:v>
                </c:pt>
                <c:pt idx="4">
                  <c:v>Nie podał mi spontanicznie żadnej informacji na temat opłat\braku opłat </c:v>
                </c:pt>
                <c:pt idx="5">
                  <c:v>Nie dotyczy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sumy tylko podawał wysokość poszczególnych opłat </c:v>
                </c:pt>
                <c:pt idx="4">
                  <c:v>Nie podał mi spontanicznie żadnej informacji na temat opłat\braku opłat </c:v>
                </c:pt>
                <c:pt idx="5">
                  <c:v>Nie dotyczy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0.36</c:v>
                </c:pt>
                <c:pt idx="1">
                  <c:v>0.23</c:v>
                </c:pt>
                <c:pt idx="2">
                  <c:v>0.05</c:v>
                </c:pt>
                <c:pt idx="3">
                  <c:v>0</c:v>
                </c:pt>
                <c:pt idx="4">
                  <c:v>0.27</c:v>
                </c:pt>
                <c:pt idx="5">
                  <c:v>0.09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(N=21)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sumy tylko podawał wysokość poszczególnych opłat </c:v>
                </c:pt>
                <c:pt idx="4">
                  <c:v>Nie podał mi spontanicznie żadnej informacji na temat opłat\braku opłat </c:v>
                </c:pt>
                <c:pt idx="5">
                  <c:v>Nie dotyczy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0.45</c:v>
                </c:pt>
                <c:pt idx="1">
                  <c:v>0.2</c:v>
                </c:pt>
                <c:pt idx="2">
                  <c:v>0</c:v>
                </c:pt>
                <c:pt idx="3">
                  <c:v>0.05</c:v>
                </c:pt>
                <c:pt idx="4">
                  <c:v>0.3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47474944"/>
        <c:axId val="47493120"/>
      </c:barChart>
      <c:catAx>
        <c:axId val="474749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74931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7493120"/>
        <c:scaling>
          <c:orientation val="minMax"/>
          <c:max val="1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4747494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344E-3"/>
          <c:w val="0.72138728323699419"/>
          <c:h val="0.993548406307247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Sheet1!$B$2:$B$5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tx2"/>
            </a:solidFill>
            <a:ln w="11669">
              <a:noFill/>
              <a:prstDash val="solid"/>
            </a:ln>
          </c:spPr>
          <c:invertIfNegative val="0"/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Sheet1!$A$2:$B$5</c:f>
              <c:strCache>
                <c:ptCount val="4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Nie dotyczy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0.32</c:v>
                </c:pt>
                <c:pt idx="1">
                  <c:v>0.05</c:v>
                </c:pt>
                <c:pt idx="2">
                  <c:v>0.09</c:v>
                </c:pt>
                <c:pt idx="3">
                  <c:v>0.55000000000000004</c:v>
                </c:pt>
              </c:numCache>
            </c:numRef>
          </c:val>
        </c:ser>
        <c:ser>
          <c:idx val="4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dLbl>
              <c:idx val="0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Sheet1!$A$2:$B$5</c:f>
              <c:strCache>
                <c:ptCount val="4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Nie dotyczy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0.91666666666666663</c:v>
                </c:pt>
                <c:pt idx="1">
                  <c:v>8.3333333333333329E-2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47533056"/>
        <c:axId val="47547136"/>
      </c:barChart>
      <c:catAx>
        <c:axId val="475330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75471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7547136"/>
        <c:scaling>
          <c:orientation val="minMax"/>
          <c:max val="1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4753305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1534025374855819E-3"/>
          <c:y val="9.0163934426229497E-2"/>
          <c:w val="0.94925028835063396"/>
          <c:h val="0.918032786885243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 (N=11)</c:v>
                </c:pt>
              </c:strCache>
            </c:strRef>
          </c:tx>
          <c:spPr>
            <a:solidFill>
              <a:srgbClr val="F89728">
                <a:lumMod val="7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47721856"/>
        <c:axId val="47761664"/>
      </c:barChart>
      <c:catAx>
        <c:axId val="47721856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47761664"/>
        <c:crosses val="autoZero"/>
        <c:auto val="1"/>
        <c:lblAlgn val="ctr"/>
        <c:lblOffset val="100"/>
        <c:noMultiLvlLbl val="0"/>
      </c:catAx>
      <c:valAx>
        <c:axId val="47761664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4772185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35"/>
          <c:y val="7.2600468758932099E-2"/>
          <c:w val="0.24428938076525811"/>
          <c:h val="0.21982221460012574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51E-3"/>
          <c:y val="9.0163934426229511E-2"/>
          <c:w val="0.94925028835063441"/>
          <c:h val="0.91803278688524426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(N=9)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55212288"/>
        <c:axId val="55238656"/>
      </c:barChart>
      <c:catAx>
        <c:axId val="5521228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55238656"/>
        <c:crosses val="autoZero"/>
        <c:auto val="1"/>
        <c:lblAlgn val="ctr"/>
        <c:lblOffset val="100"/>
        <c:noMultiLvlLbl val="0"/>
      </c:catAx>
      <c:valAx>
        <c:axId val="55238656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5521228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93"/>
          <c:y val="7.2600468758932168E-2"/>
          <c:w val="0.71113053531118564"/>
          <c:h val="0.21982221460012585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299768518518518"/>
          <c:y val="0"/>
          <c:w val="0.55087800925925923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dLbl>
              <c:idx val="3"/>
              <c:delete val="1"/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poinformował mnie o braku opłat</c:v>
                </c:pt>
                <c:pt idx="1">
                  <c:v>podał wyłącznie sumę</c:v>
                </c:pt>
                <c:pt idx="2">
                  <c:v>podał sumę oraz podawał wysokość poszczególnych opłat</c:v>
                </c:pt>
                <c:pt idx="3">
                  <c:v>podawał wyłącznie wysokość poszczególnych opłat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0.54545454545454541</c:v>
                </c:pt>
                <c:pt idx="1">
                  <c:v>0.36363636363636365</c:v>
                </c:pt>
                <c:pt idx="2">
                  <c:v>9.0909090909090912E-2</c:v>
                </c:pt>
                <c:pt idx="3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poinformował mnie o braku opłat</c:v>
                </c:pt>
                <c:pt idx="1">
                  <c:v>podał wyłącznie sumę</c:v>
                </c:pt>
                <c:pt idx="2">
                  <c:v>podał sumę oraz podawał wysokość poszczególnych opłat</c:v>
                </c:pt>
                <c:pt idx="3">
                  <c:v>podawał wyłącznie wysokość poszczególnych opłat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poinformował mnie o braku opłat</c:v>
                </c:pt>
                <c:pt idx="1">
                  <c:v>podał wyłącznie sumę</c:v>
                </c:pt>
                <c:pt idx="2">
                  <c:v>podał sumę oraz podawał wysokość poszczególnych opłat</c:v>
                </c:pt>
                <c:pt idx="3">
                  <c:v>podawał wyłącznie wysokość poszczególnych opłat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55704192"/>
        <c:axId val="57090432"/>
      </c:barChart>
      <c:catAx>
        <c:axId val="5570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570904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709043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5570419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344E-3"/>
          <c:w val="0.72138728323699419"/>
          <c:h val="0.99354840630724772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poinformował, że nie ma opłat</c:v>
                </c:pt>
                <c:pt idx="1">
                  <c:v>podał wyłącznie sumę  </c:v>
                </c:pt>
                <c:pt idx="2">
                  <c:v>podał sumę oraz podał wysokość poszczególnych opłat</c:v>
                </c:pt>
                <c:pt idx="3">
                  <c:v>podał wyłącznie wysokość poszczególnych opłat</c:v>
                </c:pt>
                <c:pt idx="4">
                  <c:v>nie odpowiedział na pytanie</c:v>
                </c:pt>
              </c:strCache>
            </c:strRef>
          </c:cat>
          <c:val>
            <c:numRef>
              <c:f>Sheet1!$B$2:$B$7</c:f>
              <c:numCache>
                <c:formatCode>###0%</c:formatCode>
                <c:ptCount val="6"/>
                <c:pt idx="0">
                  <c:v>0.33333333333333326</c:v>
                </c:pt>
                <c:pt idx="1">
                  <c:v>0.22222222222222221</c:v>
                </c:pt>
                <c:pt idx="2">
                  <c:v>0.22222222222222221</c:v>
                </c:pt>
                <c:pt idx="3">
                  <c:v>0.1111111111111111</c:v>
                </c:pt>
                <c:pt idx="4">
                  <c:v>0.1111111111111111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poinformował, że nie ma opłat</c:v>
                </c:pt>
                <c:pt idx="1">
                  <c:v>podał wyłącznie sumę  </c:v>
                </c:pt>
                <c:pt idx="2">
                  <c:v>podał sumę oraz podał wysokość poszczególnych opłat</c:v>
                </c:pt>
                <c:pt idx="3">
                  <c:v>podał wyłącznie wysokość poszczególnych opłat</c:v>
                </c:pt>
                <c:pt idx="4">
                  <c:v>nie odpowiedział na pytanie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poinformował, że nie ma opłat</c:v>
                </c:pt>
                <c:pt idx="1">
                  <c:v>podał wyłącznie sumę  </c:v>
                </c:pt>
                <c:pt idx="2">
                  <c:v>podał sumę oraz podał wysokość poszczególnych opłat</c:v>
                </c:pt>
                <c:pt idx="3">
                  <c:v>podał wyłącznie wysokość poszczególnych opłat</c:v>
                </c:pt>
                <c:pt idx="4">
                  <c:v>nie odpowiedział na pytanie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57133696"/>
        <c:axId val="57938304"/>
      </c:barChart>
      <c:catAx>
        <c:axId val="571336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579383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7938304"/>
        <c:scaling>
          <c:orientation val="minMax"/>
          <c:max val="1"/>
          <c:min val="0"/>
        </c:scaling>
        <c:delete val="1"/>
        <c:axPos val="t"/>
        <c:numFmt formatCode="###0%" sourceLinked="1"/>
        <c:majorTickMark val="out"/>
        <c:minorTickMark val="none"/>
        <c:tickLblPos val="none"/>
        <c:crossAx val="5713369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55E-3"/>
          <c:y val="9.0163934426229511E-2"/>
          <c:w val="0.94925028835063441"/>
          <c:h val="0.91803278688524392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val>
            <c:numRef>
              <c:f>Sheet1!$B$2:$B$4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(N=22*)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val>
            <c:numRef>
              <c:f>Sheet1!$D$2:$D$4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58058240"/>
        <c:axId val="58059776"/>
      </c:barChart>
      <c:catAx>
        <c:axId val="58058240"/>
        <c:scaling>
          <c:orientation val="maxMin"/>
        </c:scaling>
        <c:delete val="1"/>
        <c:axPos val="b"/>
        <c:majorTickMark val="out"/>
        <c:minorTickMark val="none"/>
        <c:tickLblPos val="none"/>
        <c:crossAx val="58059776"/>
        <c:crosses val="autoZero"/>
        <c:auto val="1"/>
        <c:lblAlgn val="ctr"/>
        <c:lblOffset val="100"/>
        <c:noMultiLvlLbl val="0"/>
      </c:catAx>
      <c:valAx>
        <c:axId val="58059776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5805824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7.2600468758932168E-2"/>
          <c:w val="0.99794667747235222"/>
          <c:h val="0.21982221460012591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51E-3"/>
          <c:y val="9.0163934426229511E-2"/>
          <c:w val="0.94925028835063441"/>
          <c:h val="0.91803278688524426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(N=15**)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(N=22*)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60703488"/>
        <c:axId val="60705024"/>
      </c:barChart>
      <c:catAx>
        <c:axId val="6070348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60705024"/>
        <c:crosses val="autoZero"/>
        <c:auto val="1"/>
        <c:lblAlgn val="ctr"/>
        <c:lblOffset val="100"/>
        <c:noMultiLvlLbl val="0"/>
      </c:catAx>
      <c:valAx>
        <c:axId val="60705024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6070348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3.4797988911455954E-2"/>
          <c:y val="7.2600468758932168E-2"/>
          <c:w val="0.96372730506409909"/>
          <c:h val="0.21982221460012585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34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6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punkcie informacyjnym</c:v>
                </c:pt>
                <c:pt idx="3">
                  <c:v>Na stolikach</c:v>
                </c:pt>
                <c:pt idx="4">
                  <c:v>W innym miejscu </c:v>
                </c:pt>
                <c:pt idx="5">
                  <c:v>Nie ma/brak kart informacyjnych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6"/>
                <c:pt idx="0">
                  <c:v>0.9</c:v>
                </c:pt>
                <c:pt idx="1">
                  <c:v>0.15</c:v>
                </c:pt>
                <c:pt idx="2">
                  <c:v>0.5</c:v>
                </c:pt>
                <c:pt idx="3">
                  <c:v>0.1</c:v>
                </c:pt>
                <c:pt idx="4">
                  <c:v>0.05</c:v>
                </c:pt>
                <c:pt idx="5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6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punkcie informacyjnym</c:v>
                </c:pt>
                <c:pt idx="3">
                  <c:v>Na stolikach</c:v>
                </c:pt>
                <c:pt idx="4">
                  <c:v>W innym miejscu </c:v>
                </c:pt>
                <c:pt idx="5">
                  <c:v>Nie ma/brak kart informacyjnych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6"/>
                <c:pt idx="0">
                  <c:v>0.74</c:v>
                </c:pt>
                <c:pt idx="1">
                  <c:v>0.05</c:v>
                </c:pt>
                <c:pt idx="2">
                  <c:v>0.05</c:v>
                </c:pt>
                <c:pt idx="3">
                  <c:v>0</c:v>
                </c:pt>
                <c:pt idx="4">
                  <c:v>0.05</c:v>
                </c:pt>
                <c:pt idx="5">
                  <c:v>0.16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6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punkcie informacyjnym</c:v>
                </c:pt>
                <c:pt idx="3">
                  <c:v>Na stolikach</c:v>
                </c:pt>
                <c:pt idx="4">
                  <c:v>W innym miejscu </c:v>
                </c:pt>
                <c:pt idx="5">
                  <c:v>Nie ma/brak kart informacyjnych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6"/>
                <c:pt idx="0">
                  <c:v>0.85</c:v>
                </c:pt>
                <c:pt idx="1">
                  <c:v>0.2</c:v>
                </c:pt>
                <c:pt idx="2">
                  <c:v>0.2</c:v>
                </c:pt>
                <c:pt idx="3">
                  <c:v>0</c:v>
                </c:pt>
                <c:pt idx="4">
                  <c:v>0.1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52590208"/>
        <c:axId val="152615168"/>
      </c:barChart>
      <c:catAx>
        <c:axId val="15259020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26151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2615168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525902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34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Tak, w kasie </c:v>
                </c:pt>
                <c:pt idx="1">
                  <c:v>Tak, w banku</c:v>
                </c:pt>
                <c:pt idx="2">
                  <c:v>Tak, na poczcie</c:v>
                </c:pt>
                <c:pt idx="3">
                  <c:v>Nie dotyczy </c:v>
                </c:pt>
                <c:pt idx="4">
                  <c:v>W ogóle nie poinformował o miejscu uiszczenia opłaty 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0.53333333333333333</c:v>
                </c:pt>
                <c:pt idx="1">
                  <c:v>0.2</c:v>
                </c:pt>
                <c:pt idx="2">
                  <c:v>6.6666666666666666E-2</c:v>
                </c:pt>
                <c:pt idx="3">
                  <c:v>0</c:v>
                </c:pt>
                <c:pt idx="4">
                  <c:v>0.2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Tak, w kasie </c:v>
                </c:pt>
                <c:pt idx="1">
                  <c:v>Tak, w banku</c:v>
                </c:pt>
                <c:pt idx="2">
                  <c:v>Tak, na poczcie</c:v>
                </c:pt>
                <c:pt idx="3">
                  <c:v>Nie dotyczy </c:v>
                </c:pt>
                <c:pt idx="4">
                  <c:v>W ogóle nie poinformował o miejscu uiszczenia opłaty 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0.25</c:v>
                </c:pt>
                <c:pt idx="1">
                  <c:v>0.05</c:v>
                </c:pt>
                <c:pt idx="2">
                  <c:v>0.05</c:v>
                </c:pt>
                <c:pt idx="3">
                  <c:v>0.65</c:v>
                </c:pt>
                <c:pt idx="4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(N=21)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Tak, w kasie </c:v>
                </c:pt>
                <c:pt idx="1">
                  <c:v>Tak, w banku</c:v>
                </c:pt>
                <c:pt idx="2">
                  <c:v>Tak, na poczcie</c:v>
                </c:pt>
                <c:pt idx="3">
                  <c:v>Nie dotyczy </c:v>
                </c:pt>
                <c:pt idx="4">
                  <c:v>W ogóle nie poinformował o miejscu uiszczenia opłaty 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0.19</c:v>
                </c:pt>
                <c:pt idx="1">
                  <c:v>0</c:v>
                </c:pt>
                <c:pt idx="2">
                  <c:v>0</c:v>
                </c:pt>
                <c:pt idx="3">
                  <c:v>0.71</c:v>
                </c:pt>
                <c:pt idx="4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61081472"/>
        <c:axId val="61083008"/>
      </c:barChart>
      <c:catAx>
        <c:axId val="610814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610830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108300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6108147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34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(N=21)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</c:v>
                </c:pt>
                <c:pt idx="1">
                  <c:v>0.1</c:v>
                </c:pt>
                <c:pt idx="2">
                  <c:v>0.2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(N=21)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0.77</c:v>
                </c:pt>
                <c:pt idx="1">
                  <c:v>0</c:v>
                </c:pt>
                <c:pt idx="2">
                  <c:v>0.23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(N=21)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0.81</c:v>
                </c:pt>
                <c:pt idx="1">
                  <c:v>0</c:v>
                </c:pt>
                <c:pt idx="2">
                  <c:v>0.19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61241984"/>
        <c:axId val="61260160"/>
      </c:barChart>
      <c:catAx>
        <c:axId val="612419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612601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126016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6124198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46E-2"/>
          <c:w val="1"/>
          <c:h val="0.9456755233494368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Sheet1!$A$3:$A$9</c:f>
              <c:strCache>
                <c:ptCount val="5"/>
                <c:pt idx="0">
                  <c:v>Czy urzędnik upewnił się, że zrozumiałeś jego /jej wyjaśnienia</c:v>
                </c:pt>
                <c:pt idx="4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7"/>
                <c:pt idx="0">
                  <c:v>0.65</c:v>
                </c:pt>
                <c:pt idx="1">
                  <c:v>0.73</c:v>
                </c:pt>
                <c:pt idx="2">
                  <c:v>0.67</c:v>
                </c:pt>
                <c:pt idx="4">
                  <c:v>0.2</c:v>
                </c:pt>
                <c:pt idx="5">
                  <c:v>0.41</c:v>
                </c:pt>
                <c:pt idx="6">
                  <c:v>0.33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574E-3"/>
                  <c:y val="9.7115065527172257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3312014343604338E-2"/>
                  <c:y val="3.75149588041385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9.0809559582339574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19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Sheet1!$A$3:$A$9</c:f>
              <c:strCache>
                <c:ptCount val="5"/>
                <c:pt idx="0">
                  <c:v>Czy urzędnik upewnił się, że zrozumiałeś jego /jej wyjaśnienia</c:v>
                </c:pt>
                <c:pt idx="4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7"/>
                <c:pt idx="0">
                  <c:v>0.35</c:v>
                </c:pt>
                <c:pt idx="1">
                  <c:v>0.27</c:v>
                </c:pt>
                <c:pt idx="2">
                  <c:v>0.33</c:v>
                </c:pt>
                <c:pt idx="4">
                  <c:v>0.65</c:v>
                </c:pt>
                <c:pt idx="5">
                  <c:v>0.36</c:v>
                </c:pt>
                <c:pt idx="6">
                  <c:v>0.67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Sheet1!$A$3:$A$9</c:f>
              <c:strCache>
                <c:ptCount val="5"/>
                <c:pt idx="0">
                  <c:v>Czy urzędnik upewnił się, że zrozumiałeś jego /jej wyjaśnienia</c:v>
                </c:pt>
                <c:pt idx="4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7"/>
                <c:pt idx="4" formatCode="0%">
                  <c:v>0.15</c:v>
                </c:pt>
                <c:pt idx="5" formatCode="0%">
                  <c:v>0.23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61575168"/>
        <c:axId val="61576704"/>
      </c:barChart>
      <c:catAx>
        <c:axId val="6157516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61576704"/>
        <c:crosses val="autoZero"/>
        <c:auto val="1"/>
        <c:lblAlgn val="ctr"/>
        <c:lblOffset val="100"/>
        <c:noMultiLvlLbl val="0"/>
      </c:catAx>
      <c:valAx>
        <c:axId val="6157670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61575168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3.0491748015543517E-2"/>
          <c:y val="0.41712727362777507"/>
          <c:w val="0.95361257435714286"/>
          <c:h val="0.1657451431967609"/>
        </c:manualLayout>
      </c:layout>
      <c:overlay val="0"/>
      <c:txPr>
        <a:bodyPr/>
        <a:lstStyle/>
        <a:p>
          <a:pPr>
            <a:defRPr sz="110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46E-2"/>
          <c:w val="1"/>
          <c:h val="0.8045641975308641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 (zdecydowanie + raczej tak)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2"/>
                <c:pt idx="1">
                  <c:v>Czy podczas rozmowy odczuwałeś(aś) niechęć ze strony urzędnika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0.05</c:v>
                </c:pt>
                <c:pt idx="1">
                  <c:v>0.05</c:v>
                </c:pt>
                <c:pt idx="2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 (zdecydowanie + raczej nie)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574E-3"/>
                  <c:y val="9.7115065527172257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3312014343604338E-2"/>
                  <c:y val="3.75149588041385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574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19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2"/>
                <c:pt idx="1">
                  <c:v>Czy podczas rozmowy odczuwałeś(aś) niechęć ze strony urzędnika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3"/>
                <c:pt idx="0">
                  <c:v>0.95</c:v>
                </c:pt>
                <c:pt idx="1">
                  <c:v>0.95</c:v>
                </c:pt>
                <c:pt idx="2">
                  <c:v>0.95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61652992"/>
        <c:axId val="61654528"/>
      </c:barChart>
      <c:catAx>
        <c:axId val="61652992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61654528"/>
        <c:crosses val="autoZero"/>
        <c:auto val="1"/>
        <c:lblAlgn val="ctr"/>
        <c:lblOffset val="100"/>
        <c:noMultiLvlLbl val="0"/>
      </c:catAx>
      <c:valAx>
        <c:axId val="6165452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61652992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b"/>
      <c:layout>
        <c:manualLayout>
          <c:xMode val="edge"/>
          <c:yMode val="edge"/>
          <c:x val="0"/>
          <c:y val="0.79814153439153435"/>
          <c:w val="1"/>
          <c:h val="0.1934589947089947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51E-3"/>
          <c:y val="9.0163934426229511E-2"/>
          <c:w val="0.94925028835063441"/>
          <c:h val="0.91803278688524426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(N=22*)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61704064"/>
        <c:axId val="61705600"/>
      </c:barChart>
      <c:catAx>
        <c:axId val="61704064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61705600"/>
        <c:crosses val="autoZero"/>
        <c:auto val="1"/>
        <c:lblAlgn val="ctr"/>
        <c:lblOffset val="100"/>
        <c:noMultiLvlLbl val="0"/>
      </c:catAx>
      <c:valAx>
        <c:axId val="61705600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6170406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93"/>
          <c:y val="7.2600468758932168E-2"/>
          <c:w val="0.71113053531118564"/>
          <c:h val="0.21982221460012585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34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0.95000000000000029</c:v>
                </c:pt>
                <c:pt idx="1">
                  <c:v>0.95000000000000029</c:v>
                </c:pt>
                <c:pt idx="2">
                  <c:v>0.9</c:v>
                </c:pt>
                <c:pt idx="3">
                  <c:v>0.9</c:v>
                </c:pt>
                <c:pt idx="4">
                  <c:v>0.85000000000000031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0.95000000000000029</c:v>
                </c:pt>
                <c:pt idx="1">
                  <c:v>0.95000000000000029</c:v>
                </c:pt>
                <c:pt idx="2">
                  <c:v>0.91</c:v>
                </c:pt>
                <c:pt idx="3">
                  <c:v>0.91</c:v>
                </c:pt>
                <c:pt idx="4">
                  <c:v>0.91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(N=21)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0.9</c:v>
                </c:pt>
                <c:pt idx="3">
                  <c:v>1</c:v>
                </c:pt>
                <c:pt idx="4">
                  <c:v>0.9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61795328"/>
        <c:axId val="62194432"/>
      </c:barChart>
      <c:catAx>
        <c:axId val="6179532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one"/>
        <c:crossAx val="621944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2194432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6179532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066115702479345E-3"/>
          <c:w val="0.99923738681327257"/>
          <c:h val="0.8904958677685962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Zdecydowanie tak</c:v>
                </c:pt>
              </c:strCache>
            </c:strRef>
          </c:tx>
          <c:spPr>
            <a:solidFill>
              <a:srgbClr val="008000"/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Sheet1!$B$2:$B$20</c:f>
              <c:numCache>
                <c:formatCode>0%</c:formatCode>
                <c:ptCount val="19"/>
                <c:pt idx="0">
                  <c:v>0.48000000000000015</c:v>
                </c:pt>
                <c:pt idx="1">
                  <c:v>0.72727272727272729</c:v>
                </c:pt>
                <c:pt idx="2">
                  <c:v>0.65000000000000036</c:v>
                </c:pt>
                <c:pt idx="4">
                  <c:v>0.48000000000000015</c:v>
                </c:pt>
                <c:pt idx="5">
                  <c:v>0.77272727272727304</c:v>
                </c:pt>
                <c:pt idx="6">
                  <c:v>0.75000000000000033</c:v>
                </c:pt>
                <c:pt idx="8">
                  <c:v>0.56999999999999995</c:v>
                </c:pt>
                <c:pt idx="9">
                  <c:v>0.77272727272727304</c:v>
                </c:pt>
                <c:pt idx="10">
                  <c:v>0.75000000000000033</c:v>
                </c:pt>
                <c:pt idx="12">
                  <c:v>0.62000000000000033</c:v>
                </c:pt>
                <c:pt idx="13">
                  <c:v>0.77272727272727304</c:v>
                </c:pt>
                <c:pt idx="14">
                  <c:v>0.85000000000000031</c:v>
                </c:pt>
                <c:pt idx="16">
                  <c:v>0.56999999999999995</c:v>
                </c:pt>
                <c:pt idx="17">
                  <c:v>0.72727272727272729</c:v>
                </c:pt>
                <c:pt idx="18">
                  <c:v>0.85000000000000031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Raczej tak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2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Sheet1!$C$2:$C$20</c:f>
              <c:numCache>
                <c:formatCode>0%</c:formatCode>
                <c:ptCount val="19"/>
                <c:pt idx="0">
                  <c:v>0.43000000000000016</c:v>
                </c:pt>
                <c:pt idx="1">
                  <c:v>0.18181818181818196</c:v>
                </c:pt>
                <c:pt idx="2">
                  <c:v>0.2</c:v>
                </c:pt>
                <c:pt idx="4">
                  <c:v>0.52</c:v>
                </c:pt>
                <c:pt idx="5">
                  <c:v>0.13636363636363635</c:v>
                </c:pt>
                <c:pt idx="6">
                  <c:v>0.15000000000000008</c:v>
                </c:pt>
                <c:pt idx="8">
                  <c:v>0.33000000000000024</c:v>
                </c:pt>
                <c:pt idx="9">
                  <c:v>0.13636363636363635</c:v>
                </c:pt>
                <c:pt idx="10">
                  <c:v>0.15000000000000008</c:v>
                </c:pt>
                <c:pt idx="12">
                  <c:v>0.38000000000000017</c:v>
                </c:pt>
                <c:pt idx="13">
                  <c:v>0.18181818181818196</c:v>
                </c:pt>
                <c:pt idx="14">
                  <c:v>0.1</c:v>
                </c:pt>
                <c:pt idx="16">
                  <c:v>0.43000000000000016</c:v>
                </c:pt>
                <c:pt idx="17">
                  <c:v>0.22727272727272727</c:v>
                </c:pt>
                <c:pt idx="18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Raczej nie</c:v>
                </c:pt>
              </c:strCache>
            </c:strRef>
          </c:tx>
          <c:spPr>
            <a:solidFill>
              <a:schemeClr val="accent4"/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Sheet1!$D$2:$D$20</c:f>
              <c:numCache>
                <c:formatCode>0%</c:formatCode>
                <c:ptCount val="19"/>
                <c:pt idx="0">
                  <c:v>9.0000000000000024E-2</c:v>
                </c:pt>
                <c:pt idx="1">
                  <c:v>4.5454545454545463E-2</c:v>
                </c:pt>
                <c:pt idx="2">
                  <c:v>0.1</c:v>
                </c:pt>
                <c:pt idx="5">
                  <c:v>9.0909090909091023E-2</c:v>
                </c:pt>
                <c:pt idx="8">
                  <c:v>0.1</c:v>
                </c:pt>
                <c:pt idx="9">
                  <c:v>4.5454545454545463E-2</c:v>
                </c:pt>
                <c:pt idx="10">
                  <c:v>0.05</c:v>
                </c:pt>
                <c:pt idx="13">
                  <c:v>4.5454545454545463E-2</c:v>
                </c:pt>
                <c:pt idx="14">
                  <c:v>0.05</c:v>
                </c:pt>
                <c:pt idx="17">
                  <c:v>4.5454545454545463E-2</c:v>
                </c:pt>
                <c:pt idx="18">
                  <c:v>0.05</c:v>
                </c:pt>
              </c:numCache>
            </c:numRef>
          </c:val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Zdecydowanie nie</c:v>
                </c:pt>
              </c:strCache>
            </c:strRef>
          </c:tx>
          <c:spPr>
            <a:solidFill>
              <a:srgbClr val="C00000"/>
            </a:solidFill>
            <a:ln w="23713">
              <a:noFill/>
            </a:ln>
          </c:spPr>
          <c:invertIfNegative val="0"/>
          <c:dLbls>
            <c:dLbl>
              <c:idx val="3"/>
              <c:layout>
                <c:manualLayout>
                  <c:x val="0.97001763668430496"/>
                  <c:y val="-2.447020877366133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96472663139329984"/>
                  <c:y val="-1.375393479380026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20" b="0" i="0" u="none" strike="noStrike" baseline="0">
                    <a:solidFill>
                      <a:schemeClr val="bg2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Sheet1!$E$2:$E$20</c:f>
              <c:numCache>
                <c:formatCode>0%</c:formatCode>
                <c:ptCount val="19"/>
                <c:pt idx="1">
                  <c:v>4.5454545454545463E-2</c:v>
                </c:pt>
                <c:pt idx="2">
                  <c:v>0.05</c:v>
                </c:pt>
                <c:pt idx="6">
                  <c:v>0.1</c:v>
                </c:pt>
                <c:pt idx="9">
                  <c:v>4.5454545454545463E-2</c:v>
                </c:pt>
                <c:pt idx="10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62690816"/>
        <c:axId val="62692352"/>
      </c:barChart>
      <c:catAx>
        <c:axId val="626908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626923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2692352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62690816"/>
        <c:crosses val="autoZero"/>
        <c:crossBetween val="between"/>
      </c:valAx>
      <c:spPr>
        <a:noFill/>
        <a:ln w="23713">
          <a:noFill/>
        </a:ln>
      </c:spPr>
    </c:plotArea>
    <c:legend>
      <c:legendPos val="b"/>
      <c:layout>
        <c:manualLayout>
          <c:xMode val="edge"/>
          <c:yMode val="edge"/>
          <c:x val="1.4109347442680775E-2"/>
          <c:y val="0.93985044029259712"/>
          <c:w val="0.98589065255732045"/>
          <c:h val="6.0149559707403398E-2"/>
        </c:manualLayout>
      </c:layout>
      <c:overlay val="0"/>
      <c:spPr>
        <a:noFill/>
        <a:ln w="23713">
          <a:noFill/>
        </a:ln>
      </c:spPr>
      <c:txPr>
        <a:bodyPr/>
        <a:lstStyle/>
        <a:p>
          <a:pPr>
            <a:defRPr sz="1027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2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659"/>
          <c:y val="4.0322580645161419E-3"/>
          <c:w val="0.8461538461538477"/>
          <c:h val="0.842741935483874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0.95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layout>
                <c:manualLayout>
                  <c:x val="0.97171945701357787"/>
                  <c:y val="1.226836985337853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Sheet1!$C$3:$C$6</c:f>
              <c:numCache>
                <c:formatCode>General</c:formatCode>
                <c:ptCount val="2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269"/>
                  <c:y val="1.495682807660998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%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55506944"/>
        <c:axId val="169449728"/>
      </c:barChart>
      <c:catAx>
        <c:axId val="15550694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694497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944972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55506944"/>
        <c:crosses val="autoZero"/>
        <c:crossBetween val="between"/>
        <c:majorUnit val="0.2"/>
      </c:valAx>
      <c:spPr>
        <a:noFill/>
        <a:ln w="232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659"/>
          <c:y val="4.0322580645161419E-3"/>
          <c:w val="0.8461538461538477"/>
          <c:h val="0.842741935483874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0.95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layout>
                <c:manualLayout>
                  <c:x val="0.97171945701357787"/>
                  <c:y val="1.226865845308308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269"/>
                  <c:y val="1.495698608308473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%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70772352"/>
        <c:axId val="170773888"/>
      </c:barChart>
      <c:catAx>
        <c:axId val="17077235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707738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077388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70772352"/>
        <c:crosses val="autoZero"/>
        <c:crossBetween val="between"/>
        <c:majorUnit val="0.2"/>
      </c:valAx>
      <c:spPr>
        <a:noFill/>
        <a:ln w="23282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51E-3"/>
          <c:y val="9.0163934426229511E-2"/>
          <c:w val="0.94925028835063441"/>
          <c:h val="0.91803278688524426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1</c:v>
                </c:pt>
                <c:pt idx="2" formatCode="0.0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0563328"/>
        <c:axId val="30565120"/>
      </c:barChart>
      <c:catAx>
        <c:axId val="30563328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30565120"/>
        <c:crosses val="autoZero"/>
        <c:auto val="1"/>
        <c:lblAlgn val="ctr"/>
        <c:lblOffset val="100"/>
        <c:noMultiLvlLbl val="0"/>
      </c:catAx>
      <c:valAx>
        <c:axId val="30565120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3056332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93"/>
          <c:y val="7.2600468758932168E-2"/>
          <c:w val="0.71113053531118564"/>
          <c:h val="0.21982221460012585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34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W innym miejscu </c:v>
                </c:pt>
                <c:pt idx="4">
                  <c:v>Nie ma/brak formularzy/wniosków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5"/>
                <c:pt idx="0">
                  <c:v>0.9</c:v>
                </c:pt>
                <c:pt idx="1">
                  <c:v>0.25</c:v>
                </c:pt>
                <c:pt idx="2">
                  <c:v>0.65</c:v>
                </c:pt>
                <c:pt idx="3">
                  <c:v>0.05</c:v>
                </c:pt>
                <c:pt idx="4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W innym miejscu </c:v>
                </c:pt>
                <c:pt idx="4">
                  <c:v>Nie ma/brak formularzy/wniosków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5"/>
                <c:pt idx="0">
                  <c:v>0.63</c:v>
                </c:pt>
                <c:pt idx="1">
                  <c:v>0.16</c:v>
                </c:pt>
                <c:pt idx="2">
                  <c:v>0.32</c:v>
                </c:pt>
                <c:pt idx="3">
                  <c:v>0</c:v>
                </c:pt>
                <c:pt idx="4">
                  <c:v>0.11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W innym miejscu </c:v>
                </c:pt>
                <c:pt idx="4">
                  <c:v>Nie ma/brak formularzy/wniosków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5"/>
                <c:pt idx="0">
                  <c:v>0.7</c:v>
                </c:pt>
                <c:pt idx="1">
                  <c:v>0.5</c:v>
                </c:pt>
                <c:pt idx="2">
                  <c:v>0.4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1523200"/>
        <c:axId val="31524736"/>
      </c:barChart>
      <c:catAx>
        <c:axId val="3152320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15247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1524736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152320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659"/>
          <c:y val="4.0322580645161419E-3"/>
          <c:w val="0.8461538461538477"/>
          <c:h val="0.842741935483874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0.95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layout>
                <c:manualLayout>
                  <c:x val="0.97171945701357787"/>
                  <c:y val="1.226836985337853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  <c:pt idx="0" formatCode="0%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269"/>
                  <c:y val="1.495682807660998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32290304"/>
        <c:axId val="32291840"/>
      </c:barChart>
      <c:catAx>
        <c:axId val="322903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22918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29184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2290304"/>
        <c:crosses val="autoZero"/>
        <c:crossBetween val="between"/>
        <c:majorUnit val="0.2"/>
      </c:valAx>
      <c:spPr>
        <a:noFill/>
        <a:ln w="232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0.50025</cdr:x>
      <cdr:y>0.499</cdr:y>
    </cdr:from>
    <cdr:to>
      <cdr:x>0.5025</cdr:x>
      <cdr:y>0.5635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12155" y="1178738"/>
          <a:ext cx="18945" cy="1523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0.50025</cdr:x>
      <cdr:y>0.499</cdr:y>
    </cdr:from>
    <cdr:to>
      <cdr:x>0.5025</cdr:x>
      <cdr:y>0.5635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12155" y="1178738"/>
          <a:ext cx="18945" cy="1523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605C5-4689-4961-9C0C-172EFBF6030A}" type="datetimeFigureOut">
              <a:rPr lang="pl-PL" smtClean="0"/>
              <a:pPr/>
              <a:t>2016-01-26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B9D62-D7BA-4375-868A-1A1F6D8ECFD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2587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w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7.w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RC: Slajd tytułowy (Arial 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2484562" y="3825838"/>
            <a:ext cx="5759326" cy="1512168"/>
          </a:xfrm>
          <a:prstGeom prst="rect">
            <a:avLst/>
          </a:prstGeom>
        </p:spPr>
        <p:txBody>
          <a:bodyPr lIns="0" tIns="0" rIns="0" bIns="152400" anchor="b" anchorCtr="0">
            <a:normAutofit/>
          </a:bodyPr>
          <a:lstStyle>
            <a:lvl1pPr algn="r">
              <a:defRPr sz="3000" b="0" cap="all" baseline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484562" y="5338006"/>
            <a:ext cx="5759326" cy="612000"/>
          </a:xfrm>
          <a:noFill/>
          <a:ln w="6350" cap="rnd">
            <a:noFill/>
          </a:ln>
        </p:spPr>
        <p:txBody>
          <a:bodyPr wrap="none" lIns="0" tIns="152400" rIns="0" bIns="0"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400" baseline="0">
                <a:solidFill>
                  <a:srgbClr val="ACADAE"/>
                </a:solidFill>
                <a:latin typeface="+mn-lt"/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D9FA-31DE-451B-A13A-42FD8C137E37}" type="datetime1">
              <a:rPr lang="pl-PL" smtClean="0"/>
              <a:pPr/>
              <a:t>2016-01-26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88" y="900000"/>
            <a:ext cx="1231900" cy="16891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7100" cy="5991225"/>
          </a:xfrm>
          <a:prstGeom prst="rect">
            <a:avLst/>
          </a:prstGeom>
        </p:spPr>
      </p:pic>
      <p:cxnSp>
        <p:nvCxnSpPr>
          <p:cNvPr id="20" name="Łącznik prostoliniowy 19"/>
          <p:cNvCxnSpPr/>
          <p:nvPr userDrawn="1"/>
        </p:nvCxnSpPr>
        <p:spPr>
          <a:xfrm>
            <a:off x="5076850" y="5338006"/>
            <a:ext cx="3167038" cy="0"/>
          </a:xfrm>
          <a:prstGeom prst="line">
            <a:avLst/>
          </a:prstGeom>
          <a:ln w="6350"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978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CA6B-397E-41DA-876E-D10B9A7ACBAC}" type="datetime1">
              <a:rPr lang="pl-PL" smtClean="0"/>
              <a:pPr/>
              <a:t>2016-01-26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6915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RC: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17F0-9891-475F-AB62-0E4DD4A06A9C}" type="datetime1">
              <a:rPr lang="pl-PL" smtClean="0"/>
              <a:pPr/>
              <a:t>2016-01-26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8644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RC: 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82" y="273113"/>
            <a:ext cx="3008835" cy="1162319"/>
          </a:xfrm>
          <a:prstGeom prst="rect">
            <a:avLst/>
          </a:prstGeom>
        </p:spPr>
        <p:txBody>
          <a:bodyPr tIns="122400" bIns="122400" anchor="b"/>
          <a:lstStyle>
            <a:lvl1pPr algn="l">
              <a:defRPr sz="2000" b="1" cap="all" baseline="0"/>
            </a:lvl1pPr>
          </a:lstStyle>
          <a:p>
            <a:r>
              <a:rPr lang="pl-PL" dirty="0" smtClean="0"/>
              <a:t>Tytuł zawartości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3575671" y="273116"/>
            <a:ext cx="5112638" cy="5854468"/>
          </a:xfrm>
          <a:noFill/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457282" y="1435435"/>
            <a:ext cx="3008835" cy="4692149"/>
          </a:xfrm>
          <a:noFill/>
        </p:spPr>
        <p:txBody>
          <a:bodyPr tIns="122400" bIns="122400"/>
          <a:lstStyle>
            <a:lvl1pPr marL="0" indent="0">
              <a:buNone/>
              <a:defRPr sz="1400" baseline="0">
                <a:solidFill>
                  <a:srgbClr val="808285"/>
                </a:solidFill>
              </a:defRPr>
            </a:lvl1pPr>
            <a:lvl2pPr marL="457156" indent="0">
              <a:buNone/>
              <a:defRPr sz="1200"/>
            </a:lvl2pPr>
            <a:lvl3pPr marL="914307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3" indent="0">
              <a:buNone/>
              <a:defRPr sz="900"/>
            </a:lvl6pPr>
            <a:lvl7pPr marL="2742924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pl-PL" dirty="0" smtClean="0"/>
              <a:t>Opis zawartości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803D-0944-4A2B-8BE7-AAE467CAD308}" type="datetime1">
              <a:rPr lang="pl-PL" smtClean="0"/>
              <a:pPr/>
              <a:t>2016-01-26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8390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RC: 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599" y="4801714"/>
            <a:ext cx="5487353" cy="56686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599" y="612919"/>
            <a:ext cx="5487353" cy="4115753"/>
          </a:xfrm>
          <a:noFill/>
        </p:spPr>
        <p:txBody>
          <a:bodyPr/>
          <a:lstStyle>
            <a:lvl1pPr marL="0" indent="0">
              <a:buNone/>
              <a:defRPr sz="3200"/>
            </a:lvl1pPr>
            <a:lvl2pPr marL="457156" indent="0">
              <a:buNone/>
              <a:defRPr sz="2800"/>
            </a:lvl2pPr>
            <a:lvl3pPr marL="914307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3" indent="0">
              <a:buNone/>
              <a:defRPr sz="2000"/>
            </a:lvl6pPr>
            <a:lvl7pPr marL="2742924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599" y="5368581"/>
            <a:ext cx="5487353" cy="805048"/>
          </a:xfrm>
          <a:noFill/>
        </p:spPr>
        <p:txBody>
          <a:bodyPr/>
          <a:lstStyle>
            <a:lvl1pPr marL="0" indent="0">
              <a:buNone/>
              <a:defRPr sz="1400">
                <a:solidFill>
                  <a:srgbClr val="808285"/>
                </a:solidFill>
              </a:defRPr>
            </a:lvl1pPr>
            <a:lvl2pPr marL="457156" indent="0">
              <a:buNone/>
              <a:defRPr sz="1200"/>
            </a:lvl2pPr>
            <a:lvl3pPr marL="914307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3" indent="0">
              <a:buNone/>
              <a:defRPr sz="900"/>
            </a:lvl6pPr>
            <a:lvl7pPr marL="2742924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4136-B027-41CE-805F-6C429DBD2A0E}" type="datetime1">
              <a:rPr lang="pl-PL" smtClean="0"/>
              <a:pPr/>
              <a:t>2016-01-26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141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RC: Slajd tytułowy (Arial Bo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2484562" y="3825838"/>
            <a:ext cx="5759326" cy="1512168"/>
          </a:xfrm>
          <a:prstGeom prst="rect">
            <a:avLst/>
          </a:prstGeom>
        </p:spPr>
        <p:txBody>
          <a:bodyPr lIns="0" tIns="0" rIns="0" bIns="152400" anchor="b" anchorCtr="0">
            <a:normAutofit/>
          </a:bodyPr>
          <a:lstStyle>
            <a:lvl1pPr algn="r">
              <a:defRPr sz="3000" b="1" cap="all" baseline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484562" y="5338006"/>
            <a:ext cx="5759326" cy="612000"/>
          </a:xfrm>
          <a:noFill/>
          <a:ln w="6350" cap="rnd">
            <a:noFill/>
          </a:ln>
        </p:spPr>
        <p:txBody>
          <a:bodyPr wrap="none" lIns="0" tIns="152400" rIns="0" bIns="0"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lang="pl-PL" sz="1400" kern="1200" baseline="0" dirty="0" smtClean="0">
                <a:solidFill>
                  <a:srgbClr val="ACADAE"/>
                </a:solidFill>
                <a:latin typeface="+mn-lt"/>
                <a:ea typeface="+mn-ea"/>
                <a:cs typeface="+mn-cs"/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565F-BDD4-421B-B51B-0CBD21F9CC36}" type="datetime1">
              <a:rPr lang="pl-PL" smtClean="0"/>
              <a:pPr/>
              <a:t>2016-01-26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88" y="900000"/>
            <a:ext cx="1231900" cy="16891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27100" cy="5991225"/>
          </a:xfrm>
          <a:prstGeom prst="rect">
            <a:avLst/>
          </a:prstGeom>
        </p:spPr>
      </p:pic>
      <p:cxnSp>
        <p:nvCxnSpPr>
          <p:cNvPr id="20" name="Łącznik prostoliniowy 19"/>
          <p:cNvCxnSpPr/>
          <p:nvPr userDrawn="1"/>
        </p:nvCxnSpPr>
        <p:spPr>
          <a:xfrm>
            <a:off x="5076850" y="5338006"/>
            <a:ext cx="3167038" cy="0"/>
          </a:xfrm>
          <a:prstGeom prst="line">
            <a:avLst/>
          </a:prstGeom>
          <a:ln w="6350"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416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RC: 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00000" y="4168498"/>
            <a:ext cx="7773750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algn="l">
              <a:defRPr sz="3800" b="1" cap="all">
                <a:solidFill>
                  <a:srgbClr val="808285"/>
                </a:solidFill>
              </a:defRPr>
            </a:lvl1pPr>
          </a:lstStyle>
          <a:p>
            <a:r>
              <a:rPr lang="pl-PL" dirty="0" smtClean="0"/>
              <a:t>Tytuł sekcji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900000" y="5530888"/>
            <a:ext cx="7773750" cy="604800"/>
          </a:xfrm>
          <a:noFill/>
        </p:spPr>
        <p:txBody>
          <a:bodyPr lIns="0" tIns="122400" rIns="0" bIns="0" anchor="t" anchorCtr="0">
            <a:normAutofit/>
          </a:bodyPr>
          <a:lstStyle>
            <a:lvl1pPr marL="0" indent="0">
              <a:buNone/>
              <a:defRPr sz="3800" cap="all" baseline="0">
                <a:solidFill>
                  <a:srgbClr val="ACADAE"/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2905-12A1-45E8-B4AD-5B501344FC39}" type="datetime1">
              <a:rPr lang="pl-PL" smtClean="0"/>
              <a:pPr/>
              <a:t>2016-01-26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851" r="358" b="-1"/>
          <a:stretch/>
        </p:blipFill>
        <p:spPr>
          <a:xfrm>
            <a:off x="3059113" y="0"/>
            <a:ext cx="6084000" cy="900231"/>
          </a:xfrm>
          <a:prstGeom prst="rect">
            <a:avLst/>
          </a:prstGeom>
        </p:spPr>
      </p:pic>
      <p:cxnSp>
        <p:nvCxnSpPr>
          <p:cNvPr id="8" name="Łącznik prostoliniowy 7"/>
          <p:cNvCxnSpPr/>
          <p:nvPr userDrawn="1"/>
        </p:nvCxnSpPr>
        <p:spPr>
          <a:xfrm>
            <a:off x="0" y="5528536"/>
            <a:ext cx="3059113" cy="0"/>
          </a:xfrm>
          <a:prstGeom prst="line">
            <a:avLst/>
          </a:prstGeom>
          <a:ln w="63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176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RC: Pod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00000" y="4168498"/>
            <a:ext cx="7773750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algn="l">
              <a:defRPr sz="3800" b="1" cap="all">
                <a:solidFill>
                  <a:srgbClr val="808285"/>
                </a:solidFill>
              </a:defRPr>
            </a:lvl1pPr>
          </a:lstStyle>
          <a:p>
            <a:r>
              <a:rPr lang="pl-PL" dirty="0" smtClean="0"/>
              <a:t>Tytuł sekcji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900000" y="5530888"/>
            <a:ext cx="7773750" cy="604800"/>
          </a:xfrm>
          <a:noFill/>
        </p:spPr>
        <p:txBody>
          <a:bodyPr lIns="0" tIns="122400" rIns="0" bIns="0" anchor="t" anchorCtr="0">
            <a:normAutofit/>
          </a:bodyPr>
          <a:lstStyle>
            <a:lvl1pPr marL="0" indent="0">
              <a:buNone/>
              <a:defRPr sz="3800" cap="all" baseline="0">
                <a:solidFill>
                  <a:srgbClr val="ACADAE"/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2905-12A1-45E8-B4AD-5B501344FC39}" type="datetime1">
              <a:rPr lang="pl-PL" smtClean="0"/>
              <a:pPr/>
              <a:t>2016-01-26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17" r="166"/>
          <a:stretch/>
        </p:blipFill>
        <p:spPr>
          <a:xfrm>
            <a:off x="5984311" y="0"/>
            <a:ext cx="3161277" cy="900000"/>
          </a:xfrm>
          <a:prstGeom prst="rect">
            <a:avLst/>
          </a:prstGeom>
        </p:spPr>
      </p:pic>
      <p:cxnSp>
        <p:nvCxnSpPr>
          <p:cNvPr id="8" name="Łącznik prostoliniowy 7"/>
          <p:cNvCxnSpPr/>
          <p:nvPr userDrawn="1"/>
        </p:nvCxnSpPr>
        <p:spPr>
          <a:xfrm>
            <a:off x="0" y="5528536"/>
            <a:ext cx="3059113" cy="0"/>
          </a:xfrm>
          <a:prstGeom prst="line">
            <a:avLst/>
          </a:prstGeom>
          <a:ln w="63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246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Tytuł i zawartość (tło podstawow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rgbClr val="808285"/>
                </a:solidFill>
              </a:defRPr>
            </a:lvl1pPr>
            <a:lvl2pPr>
              <a:defRPr>
                <a:solidFill>
                  <a:srgbClr val="808285"/>
                </a:solidFill>
              </a:defRPr>
            </a:lvl2pPr>
            <a:lvl3pPr>
              <a:defRPr>
                <a:solidFill>
                  <a:srgbClr val="808285"/>
                </a:solidFill>
              </a:defRPr>
            </a:lvl3pPr>
            <a:lvl4pPr>
              <a:defRPr>
                <a:solidFill>
                  <a:srgbClr val="808285"/>
                </a:solidFill>
              </a:defRPr>
            </a:lvl4pPr>
            <a:lvl5pPr>
              <a:defRPr>
                <a:solidFill>
                  <a:srgbClr val="808285"/>
                </a:solidFill>
              </a:defRPr>
            </a:lvl5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D87F-DC19-4E90-B808-6268A35119D9}" type="datetime1">
              <a:rPr lang="pl-PL" smtClean="0"/>
              <a:pPr/>
              <a:t>2016-01-26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47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Spis tre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0D38-50E5-45C8-8820-158C0444BBC2}" type="datetime1">
              <a:rPr lang="pl-PL" smtClean="0"/>
              <a:pPr/>
              <a:t>2016-01-26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C: Tytuł slajdu"/>
          <p:cNvSpPr txBox="1">
            <a:spLocks/>
          </p:cNvSpPr>
          <p:nvPr userDrawn="1"/>
        </p:nvSpPr>
        <p:spPr>
          <a:xfrm>
            <a:off x="900386" y="1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  <p:sp>
        <p:nvSpPr>
          <p:cNvPr id="10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Spis </a:t>
            </a:r>
            <a:r>
              <a:rPr lang="pl-PL" b="0" dirty="0" smtClean="0">
                <a:latin typeface="+mn-lt"/>
              </a:rPr>
              <a:t>treści</a:t>
            </a:r>
            <a:endParaRPr lang="pl-PL" b="0" dirty="0">
              <a:latin typeface="+mn-lt"/>
            </a:endParaRPr>
          </a:p>
        </p:txBody>
      </p:sp>
      <p:sp>
        <p:nvSpPr>
          <p:cNvPr id="3" name="SmartArt Placeholder 2"/>
          <p:cNvSpPr>
            <a:spLocks noGrp="1"/>
          </p:cNvSpPr>
          <p:nvPr>
            <p:ph type="dgm" sz="quarter" idx="13"/>
          </p:nvPr>
        </p:nvSpPr>
        <p:spPr>
          <a:xfrm>
            <a:off x="457200" y="1630363"/>
            <a:ext cx="8231188" cy="4464050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669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Kompu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chał\Desktop\ARC\__ok\LAPTOP-2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94" y="1989634"/>
            <a:ext cx="7249908" cy="421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2186065" y="2349674"/>
            <a:ext cx="4901470" cy="3202620"/>
          </a:xfrm>
          <a:noFill/>
        </p:spPr>
        <p:txBody>
          <a:bodyPr/>
          <a:lstStyle>
            <a:lvl1pPr>
              <a:defRPr baseline="0">
                <a:solidFill>
                  <a:srgbClr val="808285"/>
                </a:solidFill>
              </a:defRPr>
            </a:lvl1pPr>
            <a:lvl2pPr>
              <a:defRPr>
                <a:solidFill>
                  <a:srgbClr val="808285"/>
                </a:solidFill>
              </a:defRPr>
            </a:lvl2pPr>
            <a:lvl3pPr>
              <a:defRPr>
                <a:solidFill>
                  <a:srgbClr val="808285"/>
                </a:solidFill>
              </a:defRPr>
            </a:lvl3pPr>
            <a:lvl4pPr>
              <a:defRPr>
                <a:solidFill>
                  <a:srgbClr val="808285"/>
                </a:solidFill>
              </a:defRPr>
            </a:lvl4pPr>
            <a:lvl5pPr>
              <a:defRPr>
                <a:solidFill>
                  <a:srgbClr val="808285"/>
                </a:solidFill>
              </a:defRPr>
            </a:lvl5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0D38-50E5-45C8-8820-158C0444BBC2}" type="datetime1">
              <a:rPr lang="pl-PL" smtClean="0"/>
              <a:pPr/>
              <a:t>2016-01-26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188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 hasCustomPrompt="1"/>
          </p:nvPr>
        </p:nvSpPr>
        <p:spPr>
          <a:xfrm>
            <a:off x="457282" y="1600573"/>
            <a:ext cx="4039301" cy="4527011"/>
          </a:xfrm>
          <a:noFill/>
        </p:spPr>
        <p:txBody>
          <a:bodyPr/>
          <a:lstStyle>
            <a:lvl1pPr>
              <a:defRPr sz="2800">
                <a:solidFill>
                  <a:srgbClr val="808285"/>
                </a:solidFill>
              </a:defRPr>
            </a:lvl1pPr>
            <a:lvl2pPr>
              <a:defRPr sz="2400">
                <a:solidFill>
                  <a:srgbClr val="808285"/>
                </a:solidFill>
              </a:defRPr>
            </a:lvl2pPr>
            <a:lvl3pPr>
              <a:defRPr sz="2000">
                <a:solidFill>
                  <a:srgbClr val="808285"/>
                </a:solidFill>
              </a:defRPr>
            </a:lvl3pPr>
            <a:lvl4pPr>
              <a:defRPr sz="1800">
                <a:solidFill>
                  <a:srgbClr val="808285"/>
                </a:solidFill>
              </a:defRPr>
            </a:lvl4pPr>
            <a:lvl5pPr>
              <a:defRPr sz="1800">
                <a:solidFill>
                  <a:srgbClr val="8082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649007" y="1600573"/>
            <a:ext cx="4039301" cy="4527011"/>
          </a:xfrm>
          <a:noFill/>
        </p:spPr>
        <p:txBody>
          <a:bodyPr/>
          <a:lstStyle>
            <a:lvl1pPr>
              <a:defRPr sz="2800">
                <a:solidFill>
                  <a:srgbClr val="808285"/>
                </a:solidFill>
              </a:defRPr>
            </a:lvl1pPr>
            <a:lvl2pPr>
              <a:defRPr sz="2400">
                <a:solidFill>
                  <a:srgbClr val="808285"/>
                </a:solidFill>
              </a:defRPr>
            </a:lvl2pPr>
            <a:lvl3pPr>
              <a:defRPr sz="2000">
                <a:solidFill>
                  <a:srgbClr val="808285"/>
                </a:solidFill>
              </a:defRPr>
            </a:lvl3pPr>
            <a:lvl4pPr>
              <a:defRPr sz="1800">
                <a:solidFill>
                  <a:srgbClr val="808285"/>
                </a:solidFill>
              </a:defRPr>
            </a:lvl4pPr>
            <a:lvl5pPr>
              <a:defRPr sz="1800">
                <a:solidFill>
                  <a:srgbClr val="8082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486C1-1170-4B85-8B6E-87798A11EA3B}" type="datetime1">
              <a:rPr lang="pl-PL" smtClean="0"/>
              <a:pPr/>
              <a:t>2016-01-26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1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1889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457279" y="1535469"/>
            <a:ext cx="4040890" cy="639910"/>
          </a:xfrm>
          <a:noFill/>
        </p:spPr>
        <p:txBody>
          <a:bodyPr anchor="b">
            <a:noAutofit/>
          </a:bodyPr>
          <a:lstStyle>
            <a:lvl1pPr marL="0" indent="0">
              <a:buNone/>
              <a:defRPr sz="2000" b="1" cap="all" baseline="0">
                <a:solidFill>
                  <a:srgbClr val="808285"/>
                </a:solidFill>
              </a:defRPr>
            </a:lvl1pPr>
            <a:lvl2pPr marL="457156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4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pl-PL" dirty="0" smtClean="0"/>
              <a:t>Wariant Pierwszy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57279" y="2175381"/>
            <a:ext cx="4040890" cy="3952203"/>
          </a:xfrm>
          <a:noFill/>
        </p:spPr>
        <p:txBody>
          <a:bodyPr/>
          <a:lstStyle>
            <a:lvl1pPr>
              <a:defRPr sz="2400">
                <a:solidFill>
                  <a:srgbClr val="808285"/>
                </a:solidFill>
              </a:defRPr>
            </a:lvl1pPr>
            <a:lvl2pPr>
              <a:defRPr sz="2000">
                <a:solidFill>
                  <a:srgbClr val="808285"/>
                </a:solidFill>
              </a:defRPr>
            </a:lvl2pPr>
            <a:lvl3pPr>
              <a:defRPr sz="1800">
                <a:solidFill>
                  <a:srgbClr val="808285"/>
                </a:solidFill>
              </a:defRPr>
            </a:lvl3pPr>
            <a:lvl4pPr>
              <a:defRPr sz="1600">
                <a:solidFill>
                  <a:srgbClr val="808285"/>
                </a:solidFill>
              </a:defRPr>
            </a:lvl4pPr>
            <a:lvl5pPr>
              <a:defRPr sz="1600">
                <a:solidFill>
                  <a:srgbClr val="80828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834" y="1535469"/>
            <a:ext cx="4042477" cy="639910"/>
          </a:xfrm>
          <a:noFill/>
        </p:spPr>
        <p:txBody>
          <a:bodyPr anchor="b">
            <a:noAutofit/>
          </a:bodyPr>
          <a:lstStyle>
            <a:lvl1pPr marL="0" indent="0">
              <a:buNone/>
              <a:defRPr sz="2000" b="1" cap="all" baseline="0">
                <a:solidFill>
                  <a:srgbClr val="808285"/>
                </a:solidFill>
              </a:defRPr>
            </a:lvl1pPr>
            <a:lvl2pPr marL="457156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4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pl-PL" dirty="0" smtClean="0"/>
              <a:t>Wariant Drugi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 hasCustomPrompt="1"/>
          </p:nvPr>
        </p:nvSpPr>
        <p:spPr>
          <a:xfrm>
            <a:off x="4645834" y="2175381"/>
            <a:ext cx="4042477" cy="3952203"/>
          </a:xfrm>
          <a:noFill/>
        </p:spPr>
        <p:txBody>
          <a:bodyPr/>
          <a:lstStyle>
            <a:lvl1pPr>
              <a:defRPr sz="2400" baseline="0">
                <a:solidFill>
                  <a:srgbClr val="808285"/>
                </a:solidFill>
              </a:defRPr>
            </a:lvl1pPr>
            <a:lvl2pPr>
              <a:defRPr sz="2000">
                <a:solidFill>
                  <a:srgbClr val="808285"/>
                </a:solidFill>
              </a:defRPr>
            </a:lvl2pPr>
            <a:lvl3pPr>
              <a:defRPr sz="1800">
                <a:solidFill>
                  <a:srgbClr val="808285"/>
                </a:solidFill>
              </a:defRPr>
            </a:lvl3pPr>
            <a:lvl4pPr>
              <a:defRPr sz="1600">
                <a:solidFill>
                  <a:srgbClr val="808285"/>
                </a:solidFill>
              </a:defRPr>
            </a:lvl4pPr>
            <a:lvl5pPr>
              <a:defRPr sz="1600">
                <a:solidFill>
                  <a:srgbClr val="80828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A1AE-07B3-4F3D-911E-9C672AD81868}" type="datetime1">
              <a:rPr lang="pl-PL" smtClean="0"/>
              <a:pPr/>
              <a:t>2016-01-26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0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0742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80000" y="1980000"/>
            <a:ext cx="7113600" cy="4230000"/>
          </a:xfrm>
          <a:prstGeom prst="rect">
            <a:avLst/>
          </a:prstGeom>
          <a:noFill/>
        </p:spPr>
        <p:txBody>
          <a:bodyPr vert="horz" lIns="91431" tIns="45717" rIns="91431" bIns="45717" rtlCol="0">
            <a:normAutofit/>
          </a:bodyPr>
          <a:lstStyle/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79" y="6357822"/>
            <a:ext cx="2133971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l">
              <a:defRPr sz="1200">
                <a:solidFill>
                  <a:srgbClr val="808285"/>
                </a:solidFill>
              </a:defRPr>
            </a:lvl1pPr>
          </a:lstStyle>
          <a:p>
            <a:fld id="{78682ED9-3191-4374-A414-4179BC9DFF8C}" type="datetime1">
              <a:rPr lang="pl-PL" smtClean="0"/>
              <a:pPr/>
              <a:t>2016-01-26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745" y="6357822"/>
            <a:ext cx="2896103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4340" y="6357822"/>
            <a:ext cx="2133971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4E41A-66FF-4AB2-8B89-6C45467D7F6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325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889" r:id="rId2"/>
    <p:sldLayoutId id="2147483891" r:id="rId3"/>
    <p:sldLayoutId id="2147483902" r:id="rId4"/>
    <p:sldLayoutId id="2147483890" r:id="rId5"/>
    <p:sldLayoutId id="2147483905" r:id="rId6"/>
    <p:sldLayoutId id="2147483903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marL="0" indent="0" algn="l" defTabSz="914307" rtl="0" eaLnBrk="1" latinLnBrk="0" hangingPunct="1">
        <a:spcBef>
          <a:spcPct val="0"/>
        </a:spcBef>
        <a:buNone/>
        <a:tabLst>
          <a:tab pos="2066925" algn="l"/>
        </a:tabLst>
        <a:defRPr sz="3800" b="1" kern="1200" baseline="0">
          <a:solidFill>
            <a:srgbClr val="808285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914307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rgbClr val="808285"/>
          </a:solidFill>
          <a:latin typeface="+mn-lt"/>
          <a:ea typeface="+mn-ea"/>
          <a:cs typeface="+mn-cs"/>
        </a:defRPr>
      </a:lvl1pPr>
      <a:lvl2pPr marL="742874" indent="-285723" algn="l" defTabSz="91430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808285"/>
          </a:solidFill>
          <a:latin typeface="+mn-lt"/>
          <a:ea typeface="+mn-ea"/>
          <a:cs typeface="+mn-cs"/>
        </a:defRPr>
      </a:lvl2pPr>
      <a:lvl3pPr marL="1142884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808285"/>
          </a:solidFill>
          <a:latin typeface="+mn-lt"/>
          <a:ea typeface="+mn-ea"/>
          <a:cs typeface="+mn-cs"/>
        </a:defRPr>
      </a:lvl3pPr>
      <a:lvl4pPr marL="1600040" indent="-228577" algn="l" defTabSz="91430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808285"/>
          </a:solidFill>
          <a:latin typeface="+mn-lt"/>
          <a:ea typeface="+mn-ea"/>
          <a:cs typeface="+mn-cs"/>
        </a:defRPr>
      </a:lvl4pPr>
      <a:lvl5pPr marL="2057195" indent="-228577" algn="l" defTabSz="91430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808285"/>
          </a:solidFill>
          <a:latin typeface="+mn-lt"/>
          <a:ea typeface="+mn-ea"/>
          <a:cs typeface="+mn-cs"/>
        </a:defRPr>
      </a:lvl5pPr>
      <a:lvl6pPr marL="2514347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3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6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3.xml"/><Relationship Id="rId4" Type="http://schemas.openxmlformats.org/officeDocument/2006/relationships/chart" Target="../charts/chart3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7.xml"/><Relationship Id="rId4" Type="http://schemas.openxmlformats.org/officeDocument/2006/relationships/chart" Target="../charts/chart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41.xml"/><Relationship Id="rId4" Type="http://schemas.openxmlformats.org/officeDocument/2006/relationships/chart" Target="../charts/chart4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office@arc.com.pl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04442" y="3825838"/>
            <a:ext cx="6839446" cy="1512168"/>
          </a:xfrm>
        </p:spPr>
        <p:txBody>
          <a:bodyPr>
            <a:noAutofit/>
          </a:bodyPr>
          <a:lstStyle/>
          <a:p>
            <a:r>
              <a:rPr lang="pl-PL" dirty="0"/>
              <a:t>TAJEMNICZY KLIENT</a:t>
            </a:r>
            <a:br>
              <a:rPr lang="pl-PL" dirty="0"/>
            </a:br>
            <a:r>
              <a:rPr lang="pl-PL" dirty="0"/>
              <a:t>URZĄD </a:t>
            </a:r>
            <a:r>
              <a:rPr lang="pl-PL" dirty="0" smtClean="0"/>
              <a:t>DZIELNICY Praga północ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484562" y="5229994"/>
            <a:ext cx="5759326" cy="612000"/>
          </a:xfrm>
        </p:spPr>
        <p:txBody>
          <a:bodyPr>
            <a:noAutofit/>
          </a:bodyPr>
          <a:lstStyle/>
          <a:p>
            <a:r>
              <a:rPr lang="pl-PL" sz="1800" b="1" dirty="0" smtClean="0">
                <a:solidFill>
                  <a:srgbClr val="808285"/>
                </a:solidFill>
              </a:rPr>
              <a:t>RAPORT DLA</a:t>
            </a:r>
          </a:p>
          <a:p>
            <a:r>
              <a:rPr lang="pl-PL" sz="1800" b="1" dirty="0" smtClean="0">
                <a:solidFill>
                  <a:srgbClr val="808285"/>
                </a:solidFill>
              </a:rPr>
              <a:t>URZĘDU M.ST. WARSZAWY</a:t>
            </a:r>
            <a:endParaRPr lang="pl-PL" sz="1800" b="1" dirty="0">
              <a:solidFill>
                <a:srgbClr val="808285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109917" y="6357822"/>
            <a:ext cx="2133971" cy="365210"/>
          </a:xfrm>
        </p:spPr>
        <p:txBody>
          <a:bodyPr/>
          <a:lstStyle/>
          <a:p>
            <a:r>
              <a:rPr lang="pl-PL" b="1" dirty="0" smtClean="0">
                <a:solidFill>
                  <a:srgbClr val="808285"/>
                </a:solidFill>
              </a:rPr>
              <a:t>Warszawa, Grudzień 2015</a:t>
            </a:r>
          </a:p>
        </p:txBody>
      </p:sp>
    </p:spTree>
    <p:extLst>
      <p:ext uri="{BB962C8B-B14F-4D97-AF65-F5344CB8AC3E}">
        <p14:creationId xmlns:p14="http://schemas.microsoft.com/office/powerpoint/2010/main" val="48240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10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</a:t>
            </a:r>
            <a:r>
              <a:rPr lang="pl-PL" sz="3200" b="1" dirty="0" smtClean="0"/>
              <a:t> </a:t>
            </a:r>
            <a:r>
              <a:rPr lang="pl-PL" sz="3200" dirty="0" smtClean="0"/>
              <a:t>Dzielnicy Praga Północ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(4)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</a:t>
            </a:r>
            <a:r>
              <a:rPr lang="pl-PL" sz="1200" b="1" u="sng" dirty="0"/>
              <a:t>formularze / wnioski</a:t>
            </a:r>
            <a:r>
              <a:rPr lang="pl-PL" sz="1200" b="1" dirty="0"/>
              <a:t>?</a:t>
            </a:r>
          </a:p>
        </p:txBody>
      </p:sp>
      <p:grpSp>
        <p:nvGrpSpPr>
          <p:cNvPr id="10" name="Grupa 9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1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4092612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4" name="Prostokąt 13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1968380"/>
              </p:ext>
            </p:extLst>
          </p:nvPr>
        </p:nvGraphicFramePr>
        <p:xfrm>
          <a:off x="614469" y="2422082"/>
          <a:ext cx="7557812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584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11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Praga Północ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(5)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4469" y="4179858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/>
              <a:t>Czy </a:t>
            </a:r>
            <a:r>
              <a:rPr lang="pl-PL" sz="1200" b="1" u="sng" dirty="0"/>
              <a:t>formularze / wnioski </a:t>
            </a:r>
            <a:r>
              <a:rPr lang="pl-PL" sz="1200" b="1" dirty="0"/>
              <a:t>na terenie urzędu są w miejscu, w którym łatwo je zauważyć</a:t>
            </a:r>
            <a:r>
              <a:rPr lang="pl-PL" sz="1200" b="1" dirty="0" smtClean="0"/>
              <a:t>?</a:t>
            </a:r>
            <a:endParaRPr lang="pl-PL" sz="1200" b="1" dirty="0"/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051278"/>
              </p:ext>
            </p:extLst>
          </p:nvPr>
        </p:nvGraphicFramePr>
        <p:xfrm>
          <a:off x="614469" y="2142330"/>
          <a:ext cx="7705475" cy="215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314391"/>
              </p:ext>
            </p:extLst>
          </p:nvPr>
        </p:nvGraphicFramePr>
        <p:xfrm>
          <a:off x="614469" y="4652595"/>
          <a:ext cx="7705475" cy="215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14469" y="1756771"/>
            <a:ext cx="7990773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</a:t>
            </a:r>
            <a:r>
              <a:rPr lang="pl-PL" sz="1200" b="1" u="sng" dirty="0"/>
              <a:t>formularze / wnioski</a:t>
            </a:r>
            <a:r>
              <a:rPr lang="pl-PL" sz="1200" b="1" dirty="0"/>
              <a:t>, które są na terenie urzędu są </a:t>
            </a:r>
            <a:r>
              <a:rPr lang="pl-PL" sz="1200" b="1" dirty="0" smtClean="0"/>
              <a:t>uporządkowane?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86405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12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</a:t>
            </a:r>
            <a:r>
              <a:rPr lang="pl-PL" dirty="0" smtClean="0"/>
              <a:t> </a:t>
            </a:r>
            <a:r>
              <a:rPr lang="pl-PL" sz="3200" dirty="0" smtClean="0"/>
              <a:t>Dzielnicy Praga Północ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(6)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wzory wypełnionych </a:t>
            </a:r>
            <a:r>
              <a:rPr lang="pl-PL" sz="1200" b="1" u="sng" dirty="0"/>
              <a:t>formularzy / wniosków</a:t>
            </a:r>
            <a:r>
              <a:rPr lang="pl-PL" sz="1200" b="1" dirty="0"/>
              <a:t>?</a:t>
            </a:r>
            <a:endParaRPr lang="en-GB" sz="1200" b="1" dirty="0"/>
          </a:p>
        </p:txBody>
      </p:sp>
      <p:grpSp>
        <p:nvGrpSpPr>
          <p:cNvPr id="10" name="Grupa 9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1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4092612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4" name="Prostokąt 13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5208976"/>
              </p:ext>
            </p:extLst>
          </p:nvPr>
        </p:nvGraphicFramePr>
        <p:xfrm>
          <a:off x="614469" y="2422082"/>
          <a:ext cx="7557812" cy="43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339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13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Praga Północ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(7)</a:t>
            </a:r>
            <a:endParaRPr lang="pl-PL" sz="2800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964481"/>
              </p:ext>
            </p:extLst>
          </p:nvPr>
        </p:nvGraphicFramePr>
        <p:xfrm>
          <a:off x="2916611" y="1506405"/>
          <a:ext cx="4793756" cy="49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pole tekstowe 6"/>
          <p:cNvSpPr txBox="1">
            <a:spLocks noChangeArrowheads="1"/>
          </p:cNvSpPr>
          <p:nvPr/>
        </p:nvSpPr>
        <p:spPr bwMode="auto">
          <a:xfrm>
            <a:off x="7732325" y="170160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0" name="pole tekstowe 6"/>
          <p:cNvSpPr txBox="1">
            <a:spLocks noChangeArrowheads="1"/>
          </p:cNvSpPr>
          <p:nvPr/>
        </p:nvSpPr>
        <p:spPr bwMode="auto">
          <a:xfrm>
            <a:off x="7732325" y="2637706"/>
            <a:ext cx="1200358" cy="1514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1" name="pole tekstowe 6"/>
          <p:cNvSpPr txBox="1">
            <a:spLocks noChangeArrowheads="1"/>
          </p:cNvSpPr>
          <p:nvPr/>
        </p:nvSpPr>
        <p:spPr bwMode="auto">
          <a:xfrm>
            <a:off x="7732325" y="3592149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2" name="pole tekstowe 6"/>
          <p:cNvSpPr txBox="1">
            <a:spLocks noChangeArrowheads="1"/>
          </p:cNvSpPr>
          <p:nvPr/>
        </p:nvSpPr>
        <p:spPr bwMode="auto">
          <a:xfrm>
            <a:off x="7732325" y="4528253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3" name="pole tekstowe 6"/>
          <p:cNvSpPr txBox="1">
            <a:spLocks noChangeArrowheads="1"/>
          </p:cNvSpPr>
          <p:nvPr/>
        </p:nvSpPr>
        <p:spPr bwMode="auto">
          <a:xfrm>
            <a:off x="7732325" y="5549257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34" name="Łącznik prosty 15"/>
          <p:cNvCxnSpPr/>
          <p:nvPr/>
        </p:nvCxnSpPr>
        <p:spPr>
          <a:xfrm flipH="1">
            <a:off x="396330" y="249369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Łącznik prosty 18"/>
          <p:cNvCxnSpPr/>
          <p:nvPr/>
        </p:nvCxnSpPr>
        <p:spPr>
          <a:xfrm flipH="1">
            <a:off x="396330" y="3453797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Łącznik prosty 19"/>
          <p:cNvCxnSpPr/>
          <p:nvPr/>
        </p:nvCxnSpPr>
        <p:spPr>
          <a:xfrm flipH="1">
            <a:off x="396330" y="441390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Łącznik prosty 20"/>
          <p:cNvCxnSpPr/>
          <p:nvPr/>
        </p:nvCxnSpPr>
        <p:spPr>
          <a:xfrm flipH="1">
            <a:off x="396330" y="537401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38" name="Tabela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706761"/>
              </p:ext>
            </p:extLst>
          </p:nvPr>
        </p:nvGraphicFramePr>
        <p:xfrm>
          <a:off x="108298" y="1666058"/>
          <a:ext cx="2808000" cy="46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odległość blatów  stolików od wzorów wypełnionych formularzy/  wniosków na tablicach w skoroszytach jest odpowiednia?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liczba blatów  stolików do pisania formularzy  wniosków jest wystarczająca?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liczba miejsc siedzących dla oczekujących jest wystarczająca?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działa system numerkowy?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któryś z pracowników podszedł i zaoferował pomoc?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687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ytuł 1"/>
          <p:cNvSpPr txBox="1">
            <a:spLocks/>
          </p:cNvSpPr>
          <p:nvPr/>
        </p:nvSpPr>
        <p:spPr>
          <a:xfrm>
            <a:off x="1692474" y="1413570"/>
            <a:ext cx="684525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/>
              <a:t>wygląd Zewnętrzny urzędnika i jego stanowisko </a:t>
            </a:r>
            <a:r>
              <a:rPr lang="pl-PL" dirty="0" smtClean="0"/>
              <a:t>pracy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766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Praga Północ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 smtClean="0">
                <a:solidFill>
                  <a:schemeClr val="tx2"/>
                </a:solidFill>
              </a:rPr>
              <a:t>Wygląd zewnętrzny urzędnika i jego stanowisko pracy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3144822"/>
              </p:ext>
            </p:extLst>
          </p:nvPr>
        </p:nvGraphicFramePr>
        <p:xfrm>
          <a:off x="2916611" y="1341562"/>
          <a:ext cx="4793756" cy="43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479707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(N=21*)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2308897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(N=21*)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3141762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(N=21*)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3" name="pole tekstowe 6"/>
          <p:cNvSpPr txBox="1">
            <a:spLocks noChangeArrowheads="1"/>
          </p:cNvSpPr>
          <p:nvPr/>
        </p:nvSpPr>
        <p:spPr bwMode="auto">
          <a:xfrm>
            <a:off x="7732325" y="3952189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(N=21*)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4" name="pole tekstowe 6"/>
          <p:cNvSpPr txBox="1">
            <a:spLocks noChangeArrowheads="1"/>
          </p:cNvSpPr>
          <p:nvPr/>
        </p:nvSpPr>
        <p:spPr bwMode="auto">
          <a:xfrm>
            <a:off x="7732325" y="4816284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(N=21*)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5" name="pole tekstowe 6"/>
          <p:cNvSpPr txBox="1">
            <a:spLocks noChangeArrowheads="1"/>
          </p:cNvSpPr>
          <p:nvPr/>
        </p:nvSpPr>
        <p:spPr bwMode="auto">
          <a:xfrm>
            <a:off x="7741146" y="5662042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11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26" name="Łącznik prosty 15"/>
          <p:cNvCxnSpPr/>
          <p:nvPr/>
        </p:nvCxnSpPr>
        <p:spPr>
          <a:xfrm flipH="1">
            <a:off x="396330" y="222712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Łącznik prosty 18"/>
          <p:cNvCxnSpPr/>
          <p:nvPr/>
        </p:nvCxnSpPr>
        <p:spPr>
          <a:xfrm flipH="1">
            <a:off x="396330" y="306975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Łącznik prosty 19"/>
          <p:cNvCxnSpPr/>
          <p:nvPr/>
        </p:nvCxnSpPr>
        <p:spPr>
          <a:xfrm flipH="1">
            <a:off x="396330" y="472593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811461"/>
              </p:ext>
            </p:extLst>
          </p:nvPr>
        </p:nvGraphicFramePr>
        <p:xfrm>
          <a:off x="108298" y="1393295"/>
          <a:ext cx="2808000" cy="50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jest ubrany „na służbowo”?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urzędnika jest porządek?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są naczynia?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urzędnika znajdują się tylko przedmioty związane </a:t>
                      </a:r>
                      <a:b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 pracą?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ma identyfikator </a:t>
                      </a:r>
                      <a:b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 imieniem  i nazwiskiem?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36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Gdzie umieszczony był identyfikator?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" name="Łącznik prosty 19"/>
          <p:cNvCxnSpPr/>
          <p:nvPr/>
        </p:nvCxnSpPr>
        <p:spPr>
          <a:xfrm flipH="1">
            <a:off x="396330" y="3861842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1872578" y="5374010"/>
            <a:ext cx="756000" cy="432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0009" tIns="46805" rIns="414041" bIns="46805" anchor="ctr">
            <a:spAutoFit/>
          </a:bodyPr>
          <a:lstStyle/>
          <a:p>
            <a:pPr algn="ctr">
              <a:lnSpc>
                <a:spcPct val="90000"/>
              </a:lnSpc>
            </a:pPr>
            <a:endParaRPr lang="pl-PL" sz="1000">
              <a:solidFill>
                <a:srgbClr val="5090CD"/>
              </a:solidFill>
              <a:latin typeface="Verdana" pitchFamily="34" charset="0"/>
            </a:endParaRPr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0674276"/>
              </p:ext>
            </p:extLst>
          </p:nvPr>
        </p:nvGraphicFramePr>
        <p:xfrm>
          <a:off x="2915167" y="5658644"/>
          <a:ext cx="4795200" cy="1296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pole tekstowe 28"/>
          <p:cNvSpPr txBox="1"/>
          <p:nvPr/>
        </p:nvSpPr>
        <p:spPr>
          <a:xfrm>
            <a:off x="-35718" y="6459478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7381106" y="4400014"/>
            <a:ext cx="4952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5%</a:t>
            </a:r>
            <a:endParaRPr lang="pl-PL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90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3132634" y="1413570"/>
            <a:ext cx="540509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/>
              <a:t>Zachowanie urzędnika wobec interesanta</a:t>
            </a:r>
          </a:p>
        </p:txBody>
      </p:sp>
    </p:spTree>
    <p:extLst>
      <p:ext uri="{BB962C8B-B14F-4D97-AF65-F5344CB8AC3E}">
        <p14:creationId xmlns:p14="http://schemas.microsoft.com/office/powerpoint/2010/main" val="147766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a 16"/>
          <p:cNvGrpSpPr/>
          <p:nvPr/>
        </p:nvGrpSpPr>
        <p:grpSpPr>
          <a:xfrm>
            <a:off x="4140746" y="2061642"/>
            <a:ext cx="4525280" cy="1054218"/>
            <a:chOff x="757332" y="5363944"/>
            <a:chExt cx="7610400" cy="1054218"/>
          </a:xfrm>
        </p:grpSpPr>
        <p:graphicFrame>
          <p:nvGraphicFramePr>
            <p:cNvPr id="20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18990515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3" name="Prostokąt 2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Praga Północ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Zachowanie urzędnika wobec </a:t>
            </a:r>
            <a:r>
              <a:rPr lang="pl-PL" sz="3100" dirty="0" smtClean="0">
                <a:solidFill>
                  <a:schemeClr val="tx2"/>
                </a:solidFill>
              </a:rPr>
              <a:t>interesanta (1)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6033241"/>
              </p:ext>
            </p:extLst>
          </p:nvPr>
        </p:nvGraphicFramePr>
        <p:xfrm>
          <a:off x="5076650" y="2494735"/>
          <a:ext cx="4104656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572794" y="1631325"/>
            <a:ext cx="3332741" cy="27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przywitał Cię? 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00858" y="1631325"/>
            <a:ext cx="4750413" cy="27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podjął się obsługi sprawy? 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208838"/>
              </p:ext>
            </p:extLst>
          </p:nvPr>
        </p:nvGraphicFramePr>
        <p:xfrm>
          <a:off x="4356770" y="2440202"/>
          <a:ext cx="1882394" cy="31498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82394"/>
              </a:tblGrid>
              <a:tr h="107994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powiedział „dzień dobry” lub „w czym mogę pomóc” w uprzejmy sposób</a:t>
                      </a:r>
                    </a:p>
                  </a:txBody>
                  <a:tcPr marL="6400" marR="6400" marT="64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8994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przywitał mnie uprzejmie, ale użył innych słów</a:t>
                      </a:r>
                    </a:p>
                  </a:txBody>
                  <a:tcPr marL="6400" marR="6400" marT="64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7994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Nie przywitał mnie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/>
                      </a:r>
                      <a:b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w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ogóle</a:t>
                      </a:r>
                    </a:p>
                  </a:txBody>
                  <a:tcPr marL="6400" marR="6400" marT="64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500858" y="3933850"/>
            <a:ext cx="3561381" cy="45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rozpoczął obsługę sprawy od razu? </a:t>
            </a:r>
          </a:p>
        </p:txBody>
      </p:sp>
      <p:graphicFrame>
        <p:nvGraphicFramePr>
          <p:cNvPr id="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970897"/>
              </p:ext>
            </p:extLst>
          </p:nvPr>
        </p:nvGraphicFramePr>
        <p:xfrm>
          <a:off x="324322" y="2022944"/>
          <a:ext cx="3985317" cy="1880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1345373"/>
              </p:ext>
            </p:extLst>
          </p:nvPr>
        </p:nvGraphicFramePr>
        <p:xfrm>
          <a:off x="324322" y="4331704"/>
          <a:ext cx="3985317" cy="2194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pole tekstowe 15"/>
          <p:cNvSpPr txBox="1"/>
          <p:nvPr/>
        </p:nvSpPr>
        <p:spPr>
          <a:xfrm>
            <a:off x="-35718" y="6459478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2988618" y="6475247"/>
            <a:ext cx="27725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**W 2015 roku kafeteria zmieniona na tak/nie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34679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18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Praga Północ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 smtClean="0">
                <a:solidFill>
                  <a:schemeClr val="tx2"/>
                </a:solidFill>
              </a:rPr>
              <a:t>Zachowanie urzędnika wobec interesanta (2)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0527130"/>
              </p:ext>
            </p:extLst>
          </p:nvPr>
        </p:nvGraphicFramePr>
        <p:xfrm>
          <a:off x="2916611" y="1506405"/>
          <a:ext cx="4793756" cy="49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644550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(N=21*)</a:t>
            </a: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2422234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(N=21*)</a:t>
            </a: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3214322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(N=21*)</a:t>
            </a:r>
          </a:p>
        </p:txBody>
      </p:sp>
      <p:sp>
        <p:nvSpPr>
          <p:cNvPr id="23" name="pole tekstowe 6"/>
          <p:cNvSpPr txBox="1">
            <a:spLocks noChangeArrowheads="1"/>
          </p:cNvSpPr>
          <p:nvPr/>
        </p:nvSpPr>
        <p:spPr bwMode="auto">
          <a:xfrm>
            <a:off x="7732325" y="4006410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(N=21*)</a:t>
            </a:r>
          </a:p>
        </p:txBody>
      </p:sp>
      <p:sp>
        <p:nvSpPr>
          <p:cNvPr id="24" name="pole tekstowe 6"/>
          <p:cNvSpPr txBox="1">
            <a:spLocks noChangeArrowheads="1"/>
          </p:cNvSpPr>
          <p:nvPr/>
        </p:nvSpPr>
        <p:spPr bwMode="auto">
          <a:xfrm>
            <a:off x="7732325" y="4798498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(N=21*)</a:t>
            </a:r>
          </a:p>
        </p:txBody>
      </p:sp>
      <p:sp>
        <p:nvSpPr>
          <p:cNvPr id="25" name="pole tekstowe 6"/>
          <p:cNvSpPr txBox="1">
            <a:spLocks noChangeArrowheads="1"/>
          </p:cNvSpPr>
          <p:nvPr/>
        </p:nvSpPr>
        <p:spPr bwMode="auto">
          <a:xfrm>
            <a:off x="7732325" y="5590586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(N=21*)</a:t>
            </a:r>
          </a:p>
        </p:txBody>
      </p:sp>
      <p:cxnSp>
        <p:nvCxnSpPr>
          <p:cNvPr id="26" name="Łącznik prosty 15"/>
          <p:cNvCxnSpPr/>
          <p:nvPr/>
        </p:nvCxnSpPr>
        <p:spPr>
          <a:xfrm flipH="1">
            <a:off x="396330" y="2391963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Łącznik prosty 18"/>
          <p:cNvCxnSpPr/>
          <p:nvPr/>
        </p:nvCxnSpPr>
        <p:spPr>
          <a:xfrm flipH="1">
            <a:off x="396330" y="314231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Łącznik prosty 19"/>
          <p:cNvCxnSpPr/>
          <p:nvPr/>
        </p:nvCxnSpPr>
        <p:spPr>
          <a:xfrm flipH="1">
            <a:off x="396330" y="4736925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Łącznik prosty 20"/>
          <p:cNvCxnSpPr/>
          <p:nvPr/>
        </p:nvCxnSpPr>
        <p:spPr>
          <a:xfrm flipH="1">
            <a:off x="396330" y="551857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901216"/>
              </p:ext>
            </p:extLst>
          </p:nvPr>
        </p:nvGraphicFramePr>
        <p:xfrm>
          <a:off x="108298" y="1558138"/>
          <a:ext cx="2808000" cy="49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podczas rozmowy starał się utrzymywać kontakt wzrokowy z Tobą?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mówił wyraźnie?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z Tobą urzędnik zajmował się prywatnymi sprawami? 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z Tobą urzędnik jadł posiłek/przekąskę/pił herbatę, kawę lub inny napój? 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okazywał zniecierpliwienie?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uprzejmie Cię pożegnał?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" name="Łącznik prosty 19"/>
          <p:cNvCxnSpPr/>
          <p:nvPr/>
        </p:nvCxnSpPr>
        <p:spPr>
          <a:xfrm flipH="1">
            <a:off x="396330" y="3955271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-35718" y="6459478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51053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3132634" y="1413570"/>
            <a:ext cx="540509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Urzędnik: obsługa </a:t>
            </a:r>
            <a:r>
              <a:rPr lang="pl-PL" dirty="0"/>
              <a:t>przedstawionej </a:t>
            </a:r>
            <a:r>
              <a:rPr lang="pl-PL" dirty="0" smtClean="0"/>
              <a:t>sprawy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212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38236" y="0"/>
            <a:ext cx="7885225" cy="1440000"/>
          </a:xfrm>
        </p:spPr>
        <p:txBody>
          <a:bodyPr>
            <a:normAutofit/>
          </a:bodyPr>
          <a:lstStyle/>
          <a:p>
            <a:r>
              <a:rPr lang="pl-PL" sz="3500" dirty="0" smtClean="0"/>
              <a:t>Spis</a:t>
            </a:r>
            <a:r>
              <a:rPr lang="pl-PL" sz="3500" b="1" dirty="0" smtClean="0"/>
              <a:t> </a:t>
            </a:r>
            <a:r>
              <a:rPr lang="pl-PL" sz="3200" dirty="0" smtClean="0"/>
              <a:t>treści</a:t>
            </a:r>
            <a:endParaRPr lang="pl-PL" sz="3200" dirty="0"/>
          </a:p>
        </p:txBody>
      </p:sp>
      <p:sp>
        <p:nvSpPr>
          <p:cNvPr id="5" name="Prostokąt zaokrąglony 4"/>
          <p:cNvSpPr/>
          <p:nvPr/>
        </p:nvSpPr>
        <p:spPr>
          <a:xfrm>
            <a:off x="972394" y="1989634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Metodologia badania						 3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8" name="Prostokąt zaokrąglony 17"/>
          <p:cNvSpPr/>
          <p:nvPr/>
        </p:nvSpPr>
        <p:spPr>
          <a:xfrm>
            <a:off x="972394" y="2421682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Wyniki badania						  4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9" name="Prostokąt zaokrąglony 18"/>
          <p:cNvSpPr/>
          <p:nvPr/>
        </p:nvSpPr>
        <p:spPr>
          <a:xfrm>
            <a:off x="972394" y="2853730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 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Otoczenie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– wygląd urzędu		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		 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      6 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972394" y="3285778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Wygląd zewnętrzny urzędnika i jego stanowisko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pracy		 14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</a:t>
            </a:fld>
            <a:endParaRPr lang="pl-PL"/>
          </a:p>
        </p:txBody>
      </p:sp>
      <p:sp>
        <p:nvSpPr>
          <p:cNvPr id="9" name="Prostokąt zaokrąglony 8"/>
          <p:cNvSpPr/>
          <p:nvPr/>
        </p:nvSpPr>
        <p:spPr>
          <a:xfrm>
            <a:off x="972394" y="3717826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Zachowanie się urzędnika wobec interesanta –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ogólnie		 16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Prostokąt zaokrąglony 14"/>
          <p:cNvSpPr/>
          <p:nvPr/>
        </p:nvSpPr>
        <p:spPr>
          <a:xfrm>
            <a:off x="972394" y="4149874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Urzędnik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– obsługa przedstawionej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sprawy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		 19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Prostokąt zaokrąglony 15"/>
          <p:cNvSpPr/>
          <p:nvPr/>
        </p:nvSpPr>
        <p:spPr>
          <a:xfrm>
            <a:off x="972394" y="4581922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Urzędnik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– sposób załatwienia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przedstawionej sprawy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	 23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50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20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Praga Północ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 smtClean="0">
                <a:solidFill>
                  <a:schemeClr val="tx2"/>
                </a:solidFill>
              </a:rPr>
              <a:t>Urzędnik: Obsługa przedstawionej sprawy (1)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1918093"/>
              </p:ext>
            </p:extLst>
          </p:nvPr>
        </p:nvGraphicFramePr>
        <p:xfrm>
          <a:off x="2916611" y="1722596"/>
          <a:ext cx="4793756" cy="4731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921290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(N=21*)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3501802"/>
            <a:ext cx="1200358" cy="1514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(N=21*)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5013970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(N=21*)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471670"/>
              </p:ext>
            </p:extLst>
          </p:nvPr>
        </p:nvGraphicFramePr>
        <p:xfrm>
          <a:off x="108298" y="1989634"/>
          <a:ext cx="2808000" cy="428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1044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dopytywał o szczegóły przedstawionej przez Ciebie sprawy?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8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używał zrozumiałej terminologii?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52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opuszczał stanowisko pracy w trakcie rozmowy z Tobą?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-35718" y="6459478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62873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a 13"/>
          <p:cNvGrpSpPr/>
          <p:nvPr/>
        </p:nvGrpSpPr>
        <p:grpSpPr>
          <a:xfrm>
            <a:off x="119522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26327497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7" name="Prostokąt 16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21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Praga Północ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Urzędnik: </a:t>
            </a:r>
            <a:r>
              <a:rPr lang="pl-PL" sz="3100" dirty="0" smtClean="0">
                <a:solidFill>
                  <a:schemeClr val="tx2"/>
                </a:solidFill>
              </a:rPr>
              <a:t>Obsługa przedstawionej sprawy (2)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0363555"/>
              </p:ext>
            </p:extLst>
          </p:nvPr>
        </p:nvGraphicFramePr>
        <p:xfrm>
          <a:off x="972874" y="2674146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631325"/>
            <a:ext cx="3332741" cy="64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zaproponował wyjaśnienie formularza/ wniosku / lub wyjaśnił, jak go wypełnić?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631325"/>
            <a:ext cx="4750413" cy="64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wydał Ci druk formularza / wniosku lub poinformował, gdzie możesz znaleźć taki formularz / wniosek?</a:t>
            </a:r>
          </a:p>
        </p:txBody>
      </p:sp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792624"/>
              </p:ext>
            </p:extLst>
          </p:nvPr>
        </p:nvGraphicFramePr>
        <p:xfrm>
          <a:off x="108298" y="2601541"/>
          <a:ext cx="1800000" cy="39576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Wydał druk </a:t>
                      </a:r>
                    </a:p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formularza / wniosku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gdzie znaleźć formularz / wniosek na terenie urzędu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są one dostępne na stronie internetowej urzędu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81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dotyczy**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81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wspomniał o formularzu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219920"/>
              </p:ext>
            </p:extLst>
          </p:nvPr>
        </p:nvGraphicFramePr>
        <p:xfrm>
          <a:off x="5662008" y="2280178"/>
          <a:ext cx="2946912" cy="4366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pole tekstowe 15"/>
          <p:cNvSpPr txBox="1"/>
          <p:nvPr/>
        </p:nvSpPr>
        <p:spPr>
          <a:xfrm>
            <a:off x="-35718" y="6459478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2699608" y="6466370"/>
            <a:ext cx="2628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** W kafeterii z 2015 i 2014 roku nie było takiej odpowiedzi.</a:t>
            </a:r>
            <a:endParaRPr lang="en-GB" sz="1000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5662007" y="6466370"/>
            <a:ext cx="29636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*** W 2015 zmiana podstawy procentowania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54899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a 15"/>
          <p:cNvGrpSpPr/>
          <p:nvPr/>
        </p:nvGrpSpPr>
        <p:grpSpPr>
          <a:xfrm>
            <a:off x="767594" y="2159552"/>
            <a:ext cx="7610400" cy="1054218"/>
            <a:chOff x="757332" y="5363944"/>
            <a:chExt cx="7610400" cy="1054218"/>
          </a:xfrm>
        </p:grpSpPr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00256055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1" name="Prostokąt 20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22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Praga Północ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Urzędnik: </a:t>
            </a:r>
            <a:r>
              <a:rPr lang="pl-PL" sz="3100" dirty="0" smtClean="0">
                <a:solidFill>
                  <a:schemeClr val="tx2"/>
                </a:solidFill>
              </a:rPr>
              <a:t>Obsługa przedstawionej sprawy (3)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0915937"/>
              </p:ext>
            </p:extLst>
          </p:nvPr>
        </p:nvGraphicFramePr>
        <p:xfrm>
          <a:off x="684362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661196"/>
              </p:ext>
            </p:extLst>
          </p:nvPr>
        </p:nvGraphicFramePr>
        <p:xfrm>
          <a:off x="5436890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599967"/>
            <a:ext cx="3332741" cy="2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podczas wyjaśniania przedstawionej sprawy wydał kartę informacyjną?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599967"/>
            <a:ext cx="3958325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podczas wyjaśniania przedstawionej przez Ciebie sprawy...?</a:t>
            </a:r>
          </a:p>
        </p:txBody>
      </p:sp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080447"/>
              </p:ext>
            </p:extLst>
          </p:nvPr>
        </p:nvGraphicFramePr>
        <p:xfrm>
          <a:off x="-35718" y="2422130"/>
          <a:ext cx="1800000" cy="39588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Wyjaśniał sprawę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„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z głowy”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papierowymi kartami informacyjnymi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papierowymi aktami prawnymi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81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komputerem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Korzystał z pomocy innych urzędników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" name="Tabe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446835"/>
              </p:ext>
            </p:extLst>
          </p:nvPr>
        </p:nvGraphicFramePr>
        <p:xfrm>
          <a:off x="4652906" y="2422130"/>
          <a:ext cx="1800000" cy="40026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Dał Ci kartę informacyjną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Powiedział gdzie możesz znaleźć kartę informacyjną na terenie Urzędu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Powiedział, że taka karta informacyjna jest dostępna na stronie internetowej Urzędu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530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Nie wspomniał o karcie informacyjnej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5304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 duplikatu Karty Warszawiaka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pole tekstowe 13"/>
          <p:cNvSpPr txBox="1"/>
          <p:nvPr/>
        </p:nvSpPr>
        <p:spPr>
          <a:xfrm>
            <a:off x="-35719" y="6459478"/>
            <a:ext cx="2629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48757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1620466" y="1413570"/>
            <a:ext cx="6917258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Urzędnik: </a:t>
            </a:r>
            <a:br>
              <a:rPr lang="pl-PL" dirty="0" smtClean="0"/>
            </a:br>
            <a:r>
              <a:rPr lang="pl-PL" dirty="0" smtClean="0"/>
              <a:t>sposób załatwienia przedstawionej </a:t>
            </a:r>
            <a:r>
              <a:rPr lang="pl-PL" dirty="0"/>
              <a:t>sprawy</a:t>
            </a:r>
          </a:p>
        </p:txBody>
      </p:sp>
    </p:spTree>
    <p:extLst>
      <p:ext uri="{BB962C8B-B14F-4D97-AF65-F5344CB8AC3E}">
        <p14:creationId xmlns:p14="http://schemas.microsoft.com/office/powerpoint/2010/main" val="12790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4055636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24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Praga Północ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U</a:t>
            </a:r>
            <a:r>
              <a:rPr lang="pl-PL" sz="3100" dirty="0" smtClean="0">
                <a:solidFill>
                  <a:schemeClr val="tx2"/>
                </a:solidFill>
              </a:rPr>
              <a:t>rzędnik: Sposób załatwienia przedstawionej sprawy (1)</a:t>
            </a:r>
            <a:endParaRPr lang="pl-PL" sz="3100" dirty="0">
              <a:solidFill>
                <a:schemeClr val="tx2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418162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urzędnik poinformował Cię sam o następujących krokach do załatwienia przedstawionej przez Ciebie sprawy?</a:t>
            </a:r>
          </a:p>
          <a:p>
            <a:endParaRPr lang="pl-PL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020841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pole tekstowe 13"/>
          <p:cNvSpPr txBox="1"/>
          <p:nvPr/>
        </p:nvSpPr>
        <p:spPr>
          <a:xfrm>
            <a:off x="3132634" y="6382122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37924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a 20"/>
          <p:cNvGrpSpPr/>
          <p:nvPr/>
        </p:nvGrpSpPr>
        <p:grpSpPr>
          <a:xfrm>
            <a:off x="119522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27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31697206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8" name="Prostokąt 27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4140746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24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94531088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5" name="Prostokąt 24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</a:t>
            </a:r>
            <a:r>
              <a:rPr lang="pl-PL" sz="3600" b="1" dirty="0" smtClean="0"/>
              <a:t> </a:t>
            </a:r>
            <a:r>
              <a:rPr lang="pl-PL" sz="3600" dirty="0" smtClean="0"/>
              <a:t>Dzielnicy Praga Północ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Urzędnik: Sposób załatwienia przedstawionej </a:t>
            </a:r>
            <a:r>
              <a:rPr lang="pl-PL" sz="3100" dirty="0" smtClean="0">
                <a:solidFill>
                  <a:schemeClr val="tx2"/>
                </a:solidFill>
              </a:rPr>
              <a:t>sprawy 2014, 2013(2)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5895959"/>
              </p:ext>
            </p:extLst>
          </p:nvPr>
        </p:nvGraphicFramePr>
        <p:xfrm>
          <a:off x="972874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29673"/>
              </p:ext>
            </p:extLst>
          </p:nvPr>
        </p:nvGraphicFramePr>
        <p:xfrm>
          <a:off x="180306" y="2422131"/>
          <a:ext cx="1800000" cy="41072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691822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mnie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 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braku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91822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nie wchodząc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szczegóły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1664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oraz podawał wysokość poszczególnych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1664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podał sumy tylko podawał wysokość poszczególnych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5136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podał mi spontanicznie żadnej informacji na temat opłat\braku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19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3076699"/>
              </p:ext>
            </p:extLst>
          </p:nvPr>
        </p:nvGraphicFramePr>
        <p:xfrm>
          <a:off x="5004842" y="2493690"/>
          <a:ext cx="432000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315118"/>
              </p:ext>
            </p:extLst>
          </p:nvPr>
        </p:nvGraphicFramePr>
        <p:xfrm>
          <a:off x="3996730" y="2599744"/>
          <a:ext cx="1944216" cy="32524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4216"/>
              </a:tblGrid>
              <a:tr h="831295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wymienił wszystkie opłaty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3111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o opłatach, których nie wymienił wcześniej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9007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odpowiedział na pytanie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9007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446659"/>
            <a:ext cx="3332741" cy="2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Po dopytaniu o opłaty urzędnik...</a:t>
            </a:r>
          </a:p>
          <a:p>
            <a:r>
              <a:rPr lang="pl-PL" dirty="0"/>
              <a:t>(zadawane gdy urzędnik nie poinformował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o opłatach </a:t>
            </a:r>
            <a:r>
              <a:rPr lang="pl-PL" dirty="0"/>
              <a:t>lub ich braku) 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446659"/>
            <a:ext cx="4750413" cy="83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Które ze stwierdzeń najlepiej opisuje to w jaki sposób urzędnik </a:t>
            </a:r>
            <a:r>
              <a:rPr lang="pl-PL" sz="1200" b="1" u="sng" dirty="0"/>
              <a:t>sam z siebie, bez Twojego dopytywania</a:t>
            </a:r>
            <a:r>
              <a:rPr lang="pl-PL" sz="1200" b="1" dirty="0"/>
              <a:t> poinformował Cię o opłatach/braku opłat jakie są wymagane przy załatwianiu  przedstawionej przez Ciebie sprawy?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-35719" y="6414060"/>
            <a:ext cx="2629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69480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a 26"/>
          <p:cNvGrpSpPr/>
          <p:nvPr/>
        </p:nvGrpSpPr>
        <p:grpSpPr>
          <a:xfrm>
            <a:off x="119522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2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82524568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9" name="Prostokąt 28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4140746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24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73980159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5" name="Prostokąt 24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26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</a:t>
            </a:r>
            <a:r>
              <a:rPr lang="pl-PL" sz="3600" b="1" dirty="0" smtClean="0"/>
              <a:t> </a:t>
            </a:r>
            <a:r>
              <a:rPr lang="pl-PL" sz="3600" dirty="0" smtClean="0"/>
              <a:t>Dzielnicy Praga Północ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Urzędnik: Sposób załatwienia przedstawionej </a:t>
            </a:r>
            <a:r>
              <a:rPr lang="pl-PL" sz="3100" dirty="0" smtClean="0">
                <a:solidFill>
                  <a:schemeClr val="tx2"/>
                </a:solidFill>
              </a:rPr>
              <a:t>sprawy 2015 (3)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9778973"/>
              </p:ext>
            </p:extLst>
          </p:nvPr>
        </p:nvGraphicFramePr>
        <p:xfrm>
          <a:off x="972874" y="2673674"/>
          <a:ext cx="4320000" cy="3745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3253037"/>
              </p:ext>
            </p:extLst>
          </p:nvPr>
        </p:nvGraphicFramePr>
        <p:xfrm>
          <a:off x="5004842" y="2673674"/>
          <a:ext cx="4320000" cy="4185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446659"/>
            <a:ext cx="3332741" cy="75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Po dopytaniu o opłaty urzędnik...</a:t>
            </a:r>
          </a:p>
          <a:p>
            <a:r>
              <a:rPr lang="pl-PL" dirty="0"/>
              <a:t>(zadawane gdy urzędnik nie poinformował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o opłatach </a:t>
            </a:r>
            <a:r>
              <a:rPr lang="pl-PL" dirty="0"/>
              <a:t>lub ich braku) 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446659"/>
            <a:ext cx="4750413" cy="83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Które ze stwierdzeń najlepiej opisuje to w jaki sposób urzędnik </a:t>
            </a:r>
            <a:r>
              <a:rPr lang="pl-PL" sz="1200" b="1" u="sng" dirty="0"/>
              <a:t>sam z siebie, bez Twojego dopytywania</a:t>
            </a:r>
            <a:r>
              <a:rPr lang="pl-PL" sz="1200" b="1" dirty="0"/>
              <a:t> poinformował Cię o opłatach/braku opłat jakie są wymagane przy załatwianiu  przedstawionej przez Ciebie sprawy?</a:t>
            </a:r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848430"/>
              </p:ext>
            </p:extLst>
          </p:nvPr>
        </p:nvGraphicFramePr>
        <p:xfrm>
          <a:off x="191530" y="2565698"/>
          <a:ext cx="1716968" cy="34871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6968"/>
              </a:tblGrid>
              <a:tr h="576064">
                <a:tc>
                  <a:txBody>
                    <a:bodyPr/>
                    <a:lstStyle/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nie ma opłat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1819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wyłącznie sumę 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03598">
                <a:tc>
                  <a:txBody>
                    <a:bodyPr/>
                    <a:lstStyle/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oraz podał wysokość poszczególnych opłat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3933">
                <a:tc>
                  <a:txBody>
                    <a:bodyPr/>
                    <a:lstStyle/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 smtClean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wyłącznie wysokość poszczególnych opłat</a:t>
                      </a:r>
                    </a:p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 smtClean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345">
                <a:tc>
                  <a:txBody>
                    <a:bodyPr/>
                    <a:lstStyle/>
                    <a:p>
                      <a:pPr marL="0" marR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 smtClean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marL="0" marR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 smtClean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666961"/>
              </p:ext>
            </p:extLst>
          </p:nvPr>
        </p:nvGraphicFramePr>
        <p:xfrm>
          <a:off x="3852714" y="2599742"/>
          <a:ext cx="1944216" cy="35857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4216"/>
              </a:tblGrid>
              <a:tr h="614028">
                <a:tc>
                  <a:txBody>
                    <a:bodyPr/>
                    <a:lstStyle/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nie ma opłat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wyłącznie sumę 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7199">
                <a:tc>
                  <a:txBody>
                    <a:bodyPr/>
                    <a:lstStyle/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oraz podał wysokość poszczególnych opłat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7199">
                <a:tc>
                  <a:txBody>
                    <a:bodyPr/>
                    <a:lstStyle/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 smtClean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wyłącznie wysokość poszczególnych opłat</a:t>
                      </a:r>
                    </a:p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 smtClean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9179">
                <a:tc>
                  <a:txBody>
                    <a:bodyPr/>
                    <a:lstStyle/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kumimoji="0" lang="pl-PL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828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</a:rPr>
                        <a:t>Nie </a:t>
                      </a:r>
                      <a:r>
                        <a:rPr kumimoji="0" lang="pl-PL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828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</a:rPr>
                        <a:t>odpowiedział </a:t>
                      </a:r>
                      <a:br>
                        <a:rPr kumimoji="0" lang="pl-PL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828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kumimoji="0" lang="pl-PL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828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</a:rPr>
                        <a:t>na pytanie</a:t>
                      </a:r>
                    </a:p>
                    <a:p>
                      <a:pPr marL="0" marR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 smtClean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marL="0" marR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 smtClean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282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a 15"/>
          <p:cNvGrpSpPr/>
          <p:nvPr/>
        </p:nvGrpSpPr>
        <p:grpSpPr>
          <a:xfrm>
            <a:off x="4932834" y="2133650"/>
            <a:ext cx="3852390" cy="1054218"/>
            <a:chOff x="757332" y="5363944"/>
            <a:chExt cx="7610400" cy="1054218"/>
          </a:xfrm>
        </p:grpSpPr>
        <p:graphicFrame>
          <p:nvGraphicFramePr>
            <p:cNvPr id="17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46664082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3" name="Prostokąt 2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18" name="Grupa 17"/>
          <p:cNvGrpSpPr/>
          <p:nvPr/>
        </p:nvGrpSpPr>
        <p:grpSpPr>
          <a:xfrm>
            <a:off x="767594" y="2159552"/>
            <a:ext cx="3469253" cy="1054218"/>
            <a:chOff x="757332" y="5363944"/>
            <a:chExt cx="7610400" cy="1054218"/>
          </a:xfrm>
        </p:grpSpPr>
        <p:graphicFrame>
          <p:nvGraphicFramePr>
            <p:cNvPr id="21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49468367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7" name="Prostokąt 26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Praga Północ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Urzędnik: Sposób załatwienia przedstawionej </a:t>
            </a:r>
            <a:r>
              <a:rPr lang="pl-PL" sz="3100" dirty="0" smtClean="0">
                <a:solidFill>
                  <a:schemeClr val="tx2"/>
                </a:solidFill>
              </a:rPr>
              <a:t>sprawy (4)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2865389"/>
              </p:ext>
            </p:extLst>
          </p:nvPr>
        </p:nvGraphicFramePr>
        <p:xfrm>
          <a:off x="900386" y="2601666"/>
          <a:ext cx="4392008" cy="32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6070481"/>
              </p:ext>
            </p:extLst>
          </p:nvPr>
        </p:nvGraphicFramePr>
        <p:xfrm>
          <a:off x="4957207" y="2587562"/>
          <a:ext cx="4320000" cy="235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275515"/>
              </p:ext>
            </p:extLst>
          </p:nvPr>
        </p:nvGraphicFramePr>
        <p:xfrm>
          <a:off x="4212754" y="2514957"/>
          <a:ext cx="1800000" cy="24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prawidłowo mnie poinformował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mnie </a:t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ale nieprawidłowo 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ogóle mnie nie poinformował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743983"/>
            <a:ext cx="3332741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poinformował o terminie odpowiedzi na przedstawioną sprawę? 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743983"/>
            <a:ext cx="3814309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poinformował, gdzie można uiścić opłatę?</a:t>
            </a:r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682645"/>
              </p:ext>
            </p:extLst>
          </p:nvPr>
        </p:nvGraphicFramePr>
        <p:xfrm>
          <a:off x="36290" y="2421683"/>
          <a:ext cx="1872208" cy="34563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2208"/>
              </a:tblGrid>
              <a:tr h="703512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w kasie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03512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w banku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03512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na poczcie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03512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2337">
                <a:tc>
                  <a:txBody>
                    <a:bodyPr/>
                    <a:lstStyle/>
                    <a:p>
                      <a:pPr marL="0" marR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ogóle nie poinformował o miejscu uiszczenia opłaty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" name="pole tekstowe 23"/>
          <p:cNvSpPr txBox="1"/>
          <p:nvPr/>
        </p:nvSpPr>
        <p:spPr>
          <a:xfrm>
            <a:off x="36291" y="6466370"/>
            <a:ext cx="29523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** W 2015 zmiana podstawy procentowania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29769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0386" y="0"/>
            <a:ext cx="7885225" cy="1440000"/>
          </a:xfrm>
        </p:spPr>
        <p:txBody>
          <a:bodyPr>
            <a:normAutofit fontScale="90000"/>
          </a:bodyPr>
          <a:lstStyle/>
          <a:p>
            <a:r>
              <a:rPr lang="pl-PL" sz="3600" dirty="0" smtClean="0"/>
              <a:t>Urząd Dzielnicy Praga Północ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 smtClean="0">
                <a:solidFill>
                  <a:schemeClr val="tx2"/>
                </a:solidFill>
              </a:rPr>
              <a:t>Urzędnik: Sposób załatwiania przedstawionej sprawy (5)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1081185"/>
              </p:ext>
            </p:extLst>
          </p:nvPr>
        </p:nvGraphicFramePr>
        <p:xfrm>
          <a:off x="2916611" y="1722597"/>
          <a:ext cx="4793756" cy="323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902632"/>
            <a:ext cx="1200358" cy="110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(N=21*)</a:t>
            </a: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3702832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(N=21*)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7220" y="5260338"/>
            <a:ext cx="1200358" cy="110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(N=21*)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364980"/>
              </p:ext>
            </p:extLst>
          </p:nvPr>
        </p:nvGraphicFramePr>
        <p:xfrm>
          <a:off x="108298" y="1989634"/>
          <a:ext cx="2808000" cy="47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upewnił się, że zrozumiałeś (</a:t>
                      </a:r>
                      <a:r>
                        <a:rPr lang="pl-PL" sz="1200" b="1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aś</a:t>
                      </a: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)jego /jej wyjaśnienia?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96000">
                <a:tc>
                  <a:txBody>
                    <a:bodyPr/>
                    <a:lstStyle/>
                    <a:p>
                      <a:pPr algn="r"/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algn="r"/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algn="r"/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algn="r"/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poinformował Cię, że istnieje możliwość telefonicznego poinformowania o odbiorze decyzji?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odczuwałeś(</a:t>
                      </a:r>
                      <a:r>
                        <a:rPr lang="pl-PL" sz="1200" b="1" kern="12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aś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) niechęć ze strony urzędnika?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4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899393"/>
              </p:ext>
            </p:extLst>
          </p:nvPr>
        </p:nvGraphicFramePr>
        <p:xfrm>
          <a:off x="2924286" y="5158154"/>
          <a:ext cx="4793756" cy="15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-35718" y="6459478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10302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a 15"/>
          <p:cNvGrpSpPr/>
          <p:nvPr/>
        </p:nvGrpSpPr>
        <p:grpSpPr>
          <a:xfrm>
            <a:off x="767594" y="2159552"/>
            <a:ext cx="7610400" cy="1054218"/>
            <a:chOff x="757332" y="5363944"/>
            <a:chExt cx="7610400" cy="1054218"/>
          </a:xfrm>
        </p:grpSpPr>
        <p:graphicFrame>
          <p:nvGraphicFramePr>
            <p:cNvPr id="17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80399826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8" name="Prostokąt 17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29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</a:t>
            </a:r>
            <a:r>
              <a:rPr lang="pl-PL" sz="4200" dirty="0" smtClean="0"/>
              <a:t> </a:t>
            </a:r>
            <a:r>
              <a:rPr lang="pl-PL" sz="3600" dirty="0" smtClean="0"/>
              <a:t>Dzielnicy Praga Północ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U</a:t>
            </a:r>
            <a:r>
              <a:rPr lang="pl-PL" sz="3100" dirty="0" smtClean="0">
                <a:solidFill>
                  <a:schemeClr val="tx2"/>
                </a:solidFill>
              </a:rPr>
              <a:t>rzędnik: Sposób załatwienia przedstawionej sprawy (6)</a:t>
            </a:r>
            <a:endParaRPr lang="pl-PL" sz="3100" dirty="0">
              <a:solidFill>
                <a:schemeClr val="tx2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382122"/>
            <a:ext cx="2880320" cy="360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Zsumowane odpowiedzi „zdecydowanie TAK” i „raczej TAK”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Zachowanie urzędnika</a:t>
            </a:r>
            <a:endParaRPr lang="pl-PL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6172348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681401"/>
              </p:ext>
            </p:extLst>
          </p:nvPr>
        </p:nvGraphicFramePr>
        <p:xfrm>
          <a:off x="180546" y="2439467"/>
          <a:ext cx="2160000" cy="39210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78902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był uprzejmy i miły?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zrozumiały?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kompetentny?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poświęcił Ci dużo uwagi/ czasu?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jesteś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zadowolony(na) </a:t>
                      </a:r>
                      <a:b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ze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sposobu obsługi przez urzędnika?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Prostokąt 7"/>
          <p:cNvSpPr/>
          <p:nvPr/>
        </p:nvSpPr>
        <p:spPr>
          <a:xfrm>
            <a:off x="238280" y="5557190"/>
            <a:ext cx="8568952" cy="7740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/>
          <p:cNvSpPr txBox="1"/>
          <p:nvPr/>
        </p:nvSpPr>
        <p:spPr>
          <a:xfrm>
            <a:off x="3132634" y="6382122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76307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3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Informacje o metodzie</a:t>
            </a:r>
            <a:endParaRPr lang="pl-PL" sz="3200" dirty="0"/>
          </a:p>
        </p:txBody>
      </p:sp>
      <p:sp>
        <p:nvSpPr>
          <p:cNvPr id="14" name="pole tekstowe 24"/>
          <p:cNvSpPr>
            <a:spLocks noChangeArrowheads="1"/>
          </p:cNvSpPr>
          <p:nvPr/>
        </p:nvSpPr>
        <p:spPr bwMode="auto">
          <a:xfrm>
            <a:off x="972394" y="1707160"/>
            <a:ext cx="2521388" cy="62720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 dirty="0">
                <a:solidFill>
                  <a:schemeClr val="bg1"/>
                </a:solidFill>
                <a:cs typeface="Tahoma" pitchFamily="34" charset="0"/>
              </a:rPr>
              <a:t>Metoda</a:t>
            </a:r>
          </a:p>
        </p:txBody>
      </p:sp>
      <p:sp>
        <p:nvSpPr>
          <p:cNvPr id="15" name="Prostokąt zaokrąglony 14"/>
          <p:cNvSpPr/>
          <p:nvPr/>
        </p:nvSpPr>
        <p:spPr>
          <a:xfrm>
            <a:off x="3649385" y="1705571"/>
            <a:ext cx="4861769" cy="6303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Ilościowo-jakościowa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pole tekstowe 24"/>
          <p:cNvSpPr>
            <a:spLocks noChangeArrowheads="1"/>
          </p:cNvSpPr>
          <p:nvPr/>
        </p:nvSpPr>
        <p:spPr bwMode="auto">
          <a:xfrm>
            <a:off x="972394" y="2423446"/>
            <a:ext cx="2521388" cy="62562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Technika</a:t>
            </a:r>
          </a:p>
        </p:txBody>
      </p:sp>
      <p:sp>
        <p:nvSpPr>
          <p:cNvPr id="17" name="pole tekstowe 24"/>
          <p:cNvSpPr>
            <a:spLocks noChangeArrowheads="1"/>
          </p:cNvSpPr>
          <p:nvPr/>
        </p:nvSpPr>
        <p:spPr bwMode="auto">
          <a:xfrm>
            <a:off x="972394" y="4950221"/>
            <a:ext cx="2521388" cy="62720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Dobór próby</a:t>
            </a:r>
          </a:p>
        </p:txBody>
      </p:sp>
      <p:sp>
        <p:nvSpPr>
          <p:cNvPr id="18" name="pole tekstowe 24"/>
          <p:cNvSpPr>
            <a:spLocks noChangeArrowheads="1"/>
          </p:cNvSpPr>
          <p:nvPr/>
        </p:nvSpPr>
        <p:spPr bwMode="auto">
          <a:xfrm>
            <a:off x="972394" y="5665714"/>
            <a:ext cx="2521388" cy="62562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Termin realizacji</a:t>
            </a:r>
          </a:p>
        </p:txBody>
      </p:sp>
      <p:sp>
        <p:nvSpPr>
          <p:cNvPr id="19" name="pole tekstowe 24"/>
          <p:cNvSpPr>
            <a:spLocks noChangeArrowheads="1"/>
          </p:cNvSpPr>
          <p:nvPr/>
        </p:nvSpPr>
        <p:spPr bwMode="auto">
          <a:xfrm>
            <a:off x="972394" y="3138146"/>
            <a:ext cx="2521388" cy="62720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Wielkość próby</a:t>
            </a:r>
            <a:endParaRPr lang="pl-PL" sz="1400" b="1" i="1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20" name="Prostokąt zaokrąglony 19"/>
          <p:cNvSpPr/>
          <p:nvPr/>
        </p:nvSpPr>
        <p:spPr>
          <a:xfrm>
            <a:off x="3649385" y="2420271"/>
            <a:ext cx="4861769" cy="6319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Tajemniczy Klient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1" name="Prostokąt zaokrąglony 20"/>
          <p:cNvSpPr/>
          <p:nvPr/>
        </p:nvSpPr>
        <p:spPr>
          <a:xfrm>
            <a:off x="3649385" y="4948633"/>
            <a:ext cx="4861769" cy="6303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A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dresowy </a:t>
            </a: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według listy 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urzędów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2" name="Prostokąt zaokrąglony 21"/>
          <p:cNvSpPr/>
          <p:nvPr/>
        </p:nvSpPr>
        <p:spPr>
          <a:xfrm>
            <a:off x="3649385" y="5663333"/>
            <a:ext cx="4861769" cy="6303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5 października – 13 listopada 2015 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3" name="Prostokąt zaokrąglony 22"/>
          <p:cNvSpPr/>
          <p:nvPr/>
        </p:nvSpPr>
        <p:spPr>
          <a:xfrm>
            <a:off x="3649385" y="3136558"/>
            <a:ext cx="4861769" cy="6303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17 urzędów – 340 wizyt (20 wizyt 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w każdym urzędzie)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pole tekstowe 24"/>
          <p:cNvSpPr>
            <a:spLocks noChangeArrowheads="1"/>
          </p:cNvSpPr>
          <p:nvPr/>
        </p:nvSpPr>
        <p:spPr bwMode="auto">
          <a:xfrm>
            <a:off x="972394" y="3854433"/>
            <a:ext cx="2521388" cy="1006708"/>
          </a:xfrm>
          <a:prstGeom prst="roundRect">
            <a:avLst>
              <a:gd name="adj" fmla="val 772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Definicja próby</a:t>
            </a:r>
          </a:p>
        </p:txBody>
      </p:sp>
      <p:sp>
        <p:nvSpPr>
          <p:cNvPr id="25" name="Prostokąt zaokrąglony 24"/>
          <p:cNvSpPr/>
          <p:nvPr/>
        </p:nvSpPr>
        <p:spPr>
          <a:xfrm>
            <a:off x="3649385" y="3851257"/>
            <a:ext cx="4861769" cy="10130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Punkty Informacyjne, stanowiska WOM oraz  Delegatury </a:t>
            </a:r>
            <a:r>
              <a:rPr lang="pl-PL" sz="1200" b="1" dirty="0" err="1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BAiSO</a:t>
            </a: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 w urzędach dzielnicy: Bemowo, Białołęka, Bielany, Ochota, Praga Południe, Praga Północ, Rembertów, Śródmieście, Targówek, Ursus, Ursynów, Wawer, Wesoła, Wilanów, Włochy, Wola,  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Żoliborz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6" name="Prostokąt 25"/>
          <p:cNvSpPr/>
          <p:nvPr/>
        </p:nvSpPr>
        <p:spPr>
          <a:xfrm>
            <a:off x="969942" y="6352505"/>
            <a:ext cx="6987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smtClean="0"/>
              <a:t>Ze względu na zaokrąglenia wartości po przecinku, w niektórych przypadkach dane na wykresach mogą się nie sumować do 100 proc. 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09409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30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Praga Północ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U</a:t>
            </a:r>
            <a:r>
              <a:rPr lang="pl-PL" sz="3100" dirty="0" smtClean="0">
                <a:solidFill>
                  <a:schemeClr val="tx2"/>
                </a:solidFill>
              </a:rPr>
              <a:t>rzędnik: Sposób załatwienia przedstawionej sprawy (7)</a:t>
            </a:r>
            <a:endParaRPr lang="pl-PL" sz="3100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Zachowanie urzędnika</a:t>
            </a:r>
            <a:endParaRPr lang="pl-PL" sz="1200" b="1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213028"/>
              </p:ext>
            </p:extLst>
          </p:nvPr>
        </p:nvGraphicFramePr>
        <p:xfrm>
          <a:off x="180546" y="2029050"/>
          <a:ext cx="2160000" cy="42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był uprzejmy i miły?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zrozumiały?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kompetentny?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poświęcił Ci dużo uwagi/ czasu?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7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jesteś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zadowolony(na)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ze sposobu obsługi przez urzędnika?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026280"/>
              </p:ext>
            </p:extLst>
          </p:nvPr>
        </p:nvGraphicFramePr>
        <p:xfrm>
          <a:off x="2473450" y="2057876"/>
          <a:ext cx="5040000" cy="4549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pole tekstowe 6"/>
          <p:cNvSpPr txBox="1">
            <a:spLocks noChangeArrowheads="1"/>
          </p:cNvSpPr>
          <p:nvPr/>
        </p:nvSpPr>
        <p:spPr bwMode="auto">
          <a:xfrm>
            <a:off x="7732325" y="2061642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(N=21*)</a:t>
            </a:r>
          </a:p>
        </p:txBody>
      </p:sp>
      <p:sp>
        <p:nvSpPr>
          <p:cNvPr id="18" name="pole tekstowe 6"/>
          <p:cNvSpPr txBox="1">
            <a:spLocks noChangeArrowheads="1"/>
          </p:cNvSpPr>
          <p:nvPr/>
        </p:nvSpPr>
        <p:spPr bwMode="auto">
          <a:xfrm>
            <a:off x="7732325" y="2925738"/>
            <a:ext cx="1200358" cy="68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(N=21*)</a:t>
            </a:r>
          </a:p>
        </p:txBody>
      </p:sp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44504" y="3789833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(N=21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0" name="pole tekstowe 6"/>
          <p:cNvSpPr txBox="1">
            <a:spLocks noChangeArrowheads="1"/>
          </p:cNvSpPr>
          <p:nvPr/>
        </p:nvSpPr>
        <p:spPr bwMode="auto">
          <a:xfrm>
            <a:off x="7732325" y="4581922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(N=21*)</a:t>
            </a:r>
          </a:p>
        </p:txBody>
      </p:sp>
      <p:cxnSp>
        <p:nvCxnSpPr>
          <p:cNvPr id="21" name="Łącznik prosty 15"/>
          <p:cNvCxnSpPr/>
          <p:nvPr/>
        </p:nvCxnSpPr>
        <p:spPr>
          <a:xfrm flipH="1">
            <a:off x="396330" y="2781722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Łącznik prosty 18"/>
          <p:cNvCxnSpPr/>
          <p:nvPr/>
        </p:nvCxnSpPr>
        <p:spPr>
          <a:xfrm flipH="1">
            <a:off x="396330" y="364581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Łącznik prosty 19"/>
          <p:cNvCxnSpPr/>
          <p:nvPr/>
        </p:nvCxnSpPr>
        <p:spPr>
          <a:xfrm flipH="1">
            <a:off x="396330" y="450991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Łącznik prosty 19"/>
          <p:cNvCxnSpPr/>
          <p:nvPr/>
        </p:nvCxnSpPr>
        <p:spPr>
          <a:xfrm flipH="1">
            <a:off x="396330" y="537401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pole tekstowe 6"/>
          <p:cNvSpPr txBox="1">
            <a:spLocks noChangeArrowheads="1"/>
          </p:cNvSpPr>
          <p:nvPr/>
        </p:nvSpPr>
        <p:spPr bwMode="auto">
          <a:xfrm>
            <a:off x="7732325" y="5464357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(N=21*)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-35718" y="6459478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3115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0"/>
            <a:ext cx="9145588" cy="685958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91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55298" name="Rectangle 5"/>
          <p:cNvSpPr>
            <a:spLocks noChangeArrowheads="1"/>
          </p:cNvSpPr>
          <p:nvPr/>
        </p:nvSpPr>
        <p:spPr bwMode="auto">
          <a:xfrm>
            <a:off x="3429000" y="1485900"/>
            <a:ext cx="4953000" cy="38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pl-PL" b="1" dirty="0">
                <a:solidFill>
                  <a:schemeClr val="bg1"/>
                </a:solidFill>
              </a:rPr>
              <a:t>ARC Rynek i Opinia Sp. z </a:t>
            </a:r>
            <a:r>
              <a:rPr lang="pl-PL" b="1" dirty="0" smtClean="0">
                <a:solidFill>
                  <a:schemeClr val="bg1"/>
                </a:solidFill>
              </a:rPr>
              <a:t>o.o</a:t>
            </a:r>
            <a:r>
              <a:rPr lang="pl-PL" b="1" dirty="0">
                <a:solidFill>
                  <a:schemeClr val="bg1"/>
                </a:solidFill>
              </a:rPr>
              <a:t>.</a:t>
            </a:r>
          </a:p>
          <a:p>
            <a:r>
              <a:rPr lang="pl-PL" b="1" dirty="0">
                <a:solidFill>
                  <a:schemeClr val="bg1"/>
                </a:solidFill>
              </a:rPr>
              <a:t>ul. Juliusza Słowackiego 12</a:t>
            </a:r>
          </a:p>
          <a:p>
            <a:r>
              <a:rPr lang="pl-PL" b="1" dirty="0" smtClean="0">
                <a:solidFill>
                  <a:schemeClr val="bg1"/>
                </a:solidFill>
              </a:rPr>
              <a:t>01-627 </a:t>
            </a:r>
            <a:r>
              <a:rPr lang="pl-PL" b="1" dirty="0">
                <a:solidFill>
                  <a:schemeClr val="bg1"/>
                </a:solidFill>
              </a:rPr>
              <a:t>Warszawa</a:t>
            </a:r>
          </a:p>
          <a:p>
            <a:r>
              <a:rPr lang="pl-PL" b="1" dirty="0">
                <a:solidFill>
                  <a:schemeClr val="bg1"/>
                </a:solidFill>
              </a:rPr>
              <a:t>tel.: +48 022 584 85 </a:t>
            </a:r>
            <a:r>
              <a:rPr lang="pl-PL" b="1" dirty="0" smtClean="0">
                <a:solidFill>
                  <a:schemeClr val="bg1"/>
                </a:solidFill>
              </a:rPr>
              <a:t>00</a:t>
            </a:r>
            <a:endParaRPr lang="pl-PL" b="1" dirty="0">
              <a:solidFill>
                <a:schemeClr val="bg1"/>
              </a:solidFill>
            </a:endParaRPr>
          </a:p>
          <a:p>
            <a:r>
              <a:rPr lang="pl-PL" b="1" dirty="0">
                <a:solidFill>
                  <a:schemeClr val="bg1"/>
                </a:solidFill>
              </a:rPr>
              <a:t>fax.: +48 022 584 85 </a:t>
            </a:r>
            <a:r>
              <a:rPr lang="pl-PL" b="1" dirty="0" smtClean="0">
                <a:solidFill>
                  <a:schemeClr val="bg1"/>
                </a:solidFill>
              </a:rPr>
              <a:t>01</a:t>
            </a:r>
          </a:p>
          <a:p>
            <a:r>
              <a:rPr lang="pl-PL" b="1" dirty="0" smtClean="0">
                <a:solidFill>
                  <a:schemeClr val="bg1"/>
                </a:solidFill>
                <a:hlinkClick r:id="rId2"/>
              </a:rPr>
              <a:t>office@arc.com.pl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pl-PL" b="1" dirty="0" smtClean="0">
                <a:solidFill>
                  <a:schemeClr val="bg1"/>
                </a:solidFill>
              </a:rPr>
              <a:t> 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55299" name="Text Box 7"/>
          <p:cNvSpPr txBox="1">
            <a:spLocks noChangeArrowheads="1"/>
          </p:cNvSpPr>
          <p:nvPr/>
        </p:nvSpPr>
        <p:spPr bwMode="auto">
          <a:xfrm>
            <a:off x="3363913" y="4437906"/>
            <a:ext cx="49530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800" b="1">
                <a:solidFill>
                  <a:schemeClr val="bg2"/>
                </a:solidFill>
              </a:rPr>
              <a:t>TO, CO ISTOTNE</a:t>
            </a:r>
          </a:p>
        </p:txBody>
      </p:sp>
      <p:pic>
        <p:nvPicPr>
          <p:cNvPr id="55300" name="Picture 10" descr="P:\STANDARDY\LOGOTYP\ARC-LOGO-KOLOR-150.png"/>
          <p:cNvPicPr>
            <a:picLocks noChangeAspect="1" noChangeArrowheads="1"/>
          </p:cNvPicPr>
          <p:nvPr/>
        </p:nvPicPr>
        <p:blipFill>
          <a:blip r:embed="rId3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914400" y="1524000"/>
            <a:ext cx="19939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835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ytuł 1"/>
          <p:cNvSpPr txBox="1">
            <a:spLocks/>
          </p:cNvSpPr>
          <p:nvPr/>
        </p:nvSpPr>
        <p:spPr>
          <a:xfrm>
            <a:off x="3990306" y="843268"/>
            <a:ext cx="4392488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Wyniki badania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58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Kryteria oceny</a:t>
            </a:r>
            <a:endParaRPr lang="pl-PL" sz="3200" dirty="0"/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703386" y="1829223"/>
            <a:ext cx="7738819" cy="365844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92084" tIns="46043" rIns="92084" bIns="46043"/>
          <a:lstStyle/>
          <a:p>
            <a:pPr marL="476269" lvl="1" indent="-285750">
              <a:lnSpc>
                <a:spcPct val="250000"/>
              </a:lnSpc>
              <a:buClr>
                <a:schemeClr val="tx2">
                  <a:lumMod val="75000"/>
                </a:schemeClr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OTOCZENIE: WYGLĄD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URZĘDU</a:t>
            </a:r>
          </a:p>
          <a:p>
            <a:pPr marL="476269" lvl="1" indent="-285750">
              <a:lnSpc>
                <a:spcPct val="250000"/>
              </a:lnSpc>
              <a:buClr>
                <a:schemeClr val="tx2">
                  <a:lumMod val="75000"/>
                </a:schemeClr>
              </a:buClr>
              <a:buFont typeface="Symbol" panose="05050102010706020507" pitchFamily="18" charset="2"/>
              <a:buChar char="Þ"/>
            </a:pP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WYGLĄD ZEWNĘTRZNY URZĘDNIKA I JEGO STANOWISKO PRACY</a:t>
            </a:r>
          </a:p>
          <a:p>
            <a:pPr marL="476269" lvl="1" indent="-285750">
              <a:lnSpc>
                <a:spcPct val="250000"/>
              </a:lnSpc>
              <a:buClr>
                <a:schemeClr val="tx2">
                  <a:lumMod val="75000"/>
                </a:schemeClr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URZĘDNIK: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ZACHOWANIE SIĘ WOBEC KLIENTA</a:t>
            </a:r>
          </a:p>
          <a:p>
            <a:pPr marL="476269" lvl="1" indent="-285750">
              <a:lnSpc>
                <a:spcPct val="250000"/>
              </a:lnSpc>
              <a:buClr>
                <a:schemeClr val="tx2">
                  <a:lumMod val="75000"/>
                </a:schemeClr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URZĘDNIK: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OBSŁUGA PRZEDSTAWIONEJ SPRAWY</a:t>
            </a:r>
          </a:p>
          <a:p>
            <a:pPr marL="476269" lvl="1" indent="-285750">
              <a:lnSpc>
                <a:spcPct val="250000"/>
              </a:lnSpc>
              <a:buClr>
                <a:schemeClr val="tx2">
                  <a:lumMod val="75000"/>
                </a:schemeClr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URZĘDNIK: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SPOSÓB ZAŁATWIENIA PRZEDSTAWIONEJ SPRAWY</a:t>
            </a:r>
          </a:p>
        </p:txBody>
      </p:sp>
    </p:spTree>
    <p:extLst>
      <p:ext uri="{BB962C8B-B14F-4D97-AF65-F5344CB8AC3E}">
        <p14:creationId xmlns:p14="http://schemas.microsoft.com/office/powerpoint/2010/main" val="262696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ytuł 1"/>
          <p:cNvSpPr txBox="1">
            <a:spLocks/>
          </p:cNvSpPr>
          <p:nvPr/>
        </p:nvSpPr>
        <p:spPr>
          <a:xfrm>
            <a:off x="4145236" y="1413570"/>
            <a:ext cx="4392488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Otoczenie:  </a:t>
            </a:r>
            <a:r>
              <a:rPr lang="pl-PL" dirty="0"/>
              <a:t>wygląd urzędu</a:t>
            </a:r>
          </a:p>
        </p:txBody>
      </p:sp>
    </p:spTree>
    <p:extLst>
      <p:ext uri="{BB962C8B-B14F-4D97-AF65-F5344CB8AC3E}">
        <p14:creationId xmlns:p14="http://schemas.microsoft.com/office/powerpoint/2010/main" val="8764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0900281"/>
              </p:ext>
            </p:extLst>
          </p:nvPr>
        </p:nvGraphicFramePr>
        <p:xfrm>
          <a:off x="767690" y="2202447"/>
          <a:ext cx="7610209" cy="1049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</a:t>
            </a:r>
            <a:r>
              <a:rPr lang="pl-PL" dirty="0" smtClean="0"/>
              <a:t> </a:t>
            </a:r>
            <a:r>
              <a:rPr lang="pl-PL" sz="3200" dirty="0" smtClean="0"/>
              <a:t>Dzielnicy Praga Północ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(1)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4469" y="3362366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>
                <a:solidFill>
                  <a:schemeClr val="accent2">
                    <a:lumMod val="75000"/>
                  </a:schemeClr>
                </a:solidFill>
              </a:rPr>
              <a:t>OTOCZENIE – WYGLĄD URZĘDU (1)</a:t>
            </a:r>
            <a:endParaRPr lang="en-GB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8427085"/>
              </p:ext>
            </p:extLst>
          </p:nvPr>
        </p:nvGraphicFramePr>
        <p:xfrm>
          <a:off x="590653" y="3676396"/>
          <a:ext cx="7557812" cy="2705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60426" y="1721322"/>
            <a:ext cx="4026599" cy="457306"/>
          </a:xfrm>
          <a:prstGeom prst="rect">
            <a:avLst/>
          </a:prstGeom>
          <a:noFill/>
          <a:ln w="0">
            <a:noFill/>
            <a:miter lim="800000"/>
            <a:headEnd/>
            <a:tailEnd type="none" w="lg" len="lg"/>
          </a:ln>
        </p:spPr>
        <p:txBody>
          <a:bodyPr lIns="91449" tIns="45725" rIns="91449" bIns="45725">
            <a:spAutoFit/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50000"/>
                  </a:schemeClr>
                </a:solidFill>
              </a:rPr>
              <a:t>ŚREDNI CZAS OCZEKIWANIA NA OBSŁUGĘ PRZED PI/ WOM/ DELEGATURĄ </a:t>
            </a:r>
            <a:r>
              <a:rPr lang="pl-PL" sz="1200" b="1" dirty="0" err="1">
                <a:solidFill>
                  <a:schemeClr val="tx1">
                    <a:lumMod val="50000"/>
                  </a:schemeClr>
                </a:solidFill>
              </a:rPr>
              <a:t>BAiSO</a:t>
            </a:r>
            <a:endParaRPr lang="pl-PL" sz="1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012609" y="1721322"/>
            <a:ext cx="3664586" cy="457306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lIns="91449" tIns="45725" rIns="91449" bIns="45725">
            <a:spAutoFit/>
          </a:bodyPr>
          <a:lstStyle/>
          <a:p>
            <a:pPr algn="ctr"/>
            <a:r>
              <a:rPr lang="pl-PL" sz="1200" b="1">
                <a:solidFill>
                  <a:schemeClr val="tx1">
                    <a:lumMod val="50000"/>
                  </a:schemeClr>
                </a:solidFill>
              </a:rPr>
              <a:t>ŚREDNIA LICZBA OSÓB W KOLEJCE DO PI/ WOM/ DELEGATUR</a:t>
            </a:r>
            <a:r>
              <a:rPr lang="pl-PL" sz="1200" b="1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Y</a:t>
            </a:r>
            <a:r>
              <a:rPr lang="pl-PL" sz="1200" b="1">
                <a:solidFill>
                  <a:schemeClr val="tx1">
                    <a:lumMod val="50000"/>
                  </a:schemeClr>
                </a:solidFill>
              </a:rPr>
              <a:t> BAiSO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418162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14469" y="1468739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pPr>
              <a:buClr>
                <a:schemeClr val="tx2">
                  <a:lumMod val="75000"/>
                </a:schemeClr>
              </a:buClr>
            </a:pPr>
            <a:r>
              <a:rPr lang="pl-PL" sz="1200" b="1" dirty="0" smtClean="0">
                <a:solidFill>
                  <a:schemeClr val="accent2">
                    <a:lumMod val="75000"/>
                  </a:schemeClr>
                </a:solidFill>
              </a:rPr>
              <a:t>FUNKCJONOWANIE URZĘDU </a:t>
            </a:r>
            <a:endParaRPr lang="en-GB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79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42106709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Praga Północ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(2)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06134" y="1756771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</a:t>
            </a:r>
            <a:r>
              <a:rPr lang="pl-PL" sz="1200" b="1" u="sng" dirty="0"/>
              <a:t>karty informacyjne</a:t>
            </a:r>
            <a:r>
              <a:rPr lang="pl-PL" sz="1200" b="1" dirty="0"/>
              <a:t>?</a:t>
            </a:r>
            <a:endParaRPr lang="en-GB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3069233"/>
              </p:ext>
            </p:extLst>
          </p:nvPr>
        </p:nvGraphicFramePr>
        <p:xfrm>
          <a:off x="180306" y="2503756"/>
          <a:ext cx="8171394" cy="4355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270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9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Praga Północ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(3)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4469" y="4179858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/>
              <a:t>Czy </a:t>
            </a:r>
            <a:r>
              <a:rPr lang="pl-PL" sz="1200" b="1" u="sng" dirty="0"/>
              <a:t>karty informacyjne</a:t>
            </a:r>
            <a:r>
              <a:rPr lang="pl-PL" sz="1200" b="1" dirty="0"/>
              <a:t> na terenie urzędu są w miejscu, w którym łatwo je zauważyć?</a:t>
            </a: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7523348"/>
              </p:ext>
            </p:extLst>
          </p:nvPr>
        </p:nvGraphicFramePr>
        <p:xfrm>
          <a:off x="614469" y="2142330"/>
          <a:ext cx="7705475" cy="215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3265995"/>
              </p:ext>
            </p:extLst>
          </p:nvPr>
        </p:nvGraphicFramePr>
        <p:xfrm>
          <a:off x="614469" y="4652595"/>
          <a:ext cx="7705475" cy="215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14469" y="1756771"/>
            <a:ext cx="7990773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</a:t>
            </a:r>
            <a:r>
              <a:rPr lang="pl-PL" sz="1200" b="1" u="sng" dirty="0"/>
              <a:t>karty informacyjne</a:t>
            </a:r>
            <a:r>
              <a:rPr lang="pl-PL" sz="1200" b="1" dirty="0"/>
              <a:t>, które są na terenie urzędu są </a:t>
            </a:r>
            <a:r>
              <a:rPr lang="pl-PL" sz="1200" b="1" dirty="0" smtClean="0"/>
              <a:t>uporządkowane?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32130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C">
  <a:themeElements>
    <a:clrScheme name="ARC">
      <a:dk1>
        <a:srgbClr val="808285"/>
      </a:dk1>
      <a:lt1>
        <a:srgbClr val="FFFFFF"/>
      </a:lt1>
      <a:dk2>
        <a:srgbClr val="F89728"/>
      </a:dk2>
      <a:lt2>
        <a:srgbClr val="FFFFFF"/>
      </a:lt2>
      <a:accent1>
        <a:srgbClr val="0070C0"/>
      </a:accent1>
      <a:accent2>
        <a:srgbClr val="F89728"/>
      </a:accent2>
      <a:accent3>
        <a:srgbClr val="808285"/>
      </a:accent3>
      <a:accent4>
        <a:srgbClr val="E34A21"/>
      </a:accent4>
      <a:accent5>
        <a:srgbClr val="477237"/>
      </a:accent5>
      <a:accent6>
        <a:srgbClr val="827364"/>
      </a:accent6>
      <a:hlink>
        <a:srgbClr val="00229F"/>
      </a:hlink>
      <a:folHlink>
        <a:srgbClr val="00229F"/>
      </a:folHlink>
    </a:clrScheme>
    <a:fontScheme name="ARC">
      <a:majorFont>
        <a:latin typeface="Arial Bold"/>
        <a:ea typeface=""/>
        <a:cs typeface=""/>
      </a:majorFont>
      <a:minorFont>
        <a:latin typeface="Arial 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ARC.potx" id="{B6432285-ECAB-4A57-AEC2-5431D4683B3D}" vid="{B8EFF4A2-3A65-4C9A-AAAC-73979D6A875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RC">
    <a:dk1>
      <a:srgbClr val="808285"/>
    </a:dk1>
    <a:lt1>
      <a:srgbClr val="FFFFFF"/>
    </a:lt1>
    <a:dk2>
      <a:srgbClr val="F89728"/>
    </a:dk2>
    <a:lt2>
      <a:srgbClr val="FFFFFF"/>
    </a:lt2>
    <a:accent1>
      <a:srgbClr val="0070C0"/>
    </a:accent1>
    <a:accent2>
      <a:srgbClr val="F89728"/>
    </a:accent2>
    <a:accent3>
      <a:srgbClr val="808285"/>
    </a:accent3>
    <a:accent4>
      <a:srgbClr val="E34A21"/>
    </a:accent4>
    <a:accent5>
      <a:srgbClr val="477237"/>
    </a:accent5>
    <a:accent6>
      <a:srgbClr val="827364"/>
    </a:accent6>
    <a:hlink>
      <a:srgbClr val="00229F"/>
    </a:hlink>
    <a:folHlink>
      <a:srgbClr val="00229F"/>
    </a:folHlink>
  </a:clrScheme>
  <a:fontScheme name="ARC">
    <a:majorFont>
      <a:latin typeface="Arial Bold"/>
      <a:ea typeface=""/>
      <a:cs typeface=""/>
    </a:majorFont>
    <a:minorFont>
      <a:latin typeface="Arial Light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ARC</Template>
  <TotalTime>1654</TotalTime>
  <Words>1905</Words>
  <Application>Microsoft Office PowerPoint</Application>
  <PresentationFormat>Niestandardowy</PresentationFormat>
  <Paragraphs>332</Paragraphs>
  <Slides>31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2" baseType="lpstr">
      <vt:lpstr>ARC</vt:lpstr>
      <vt:lpstr>TAJEMNICZY KLIENT URZĄD DZIELNICY Praga północ</vt:lpstr>
      <vt:lpstr>Spis treści</vt:lpstr>
      <vt:lpstr>Informacje o metodzie</vt:lpstr>
      <vt:lpstr>Wyniki badania</vt:lpstr>
      <vt:lpstr>Kryteria oceny</vt:lpstr>
      <vt:lpstr>Wyniki badania</vt:lpstr>
      <vt:lpstr>Urząd Dzielnicy Praga Północ Otoczenie: Wygląd Urzędu (1)</vt:lpstr>
      <vt:lpstr>Urząd Dzielnicy Praga Północ Otoczenie: Wygląd Urzędu (2)</vt:lpstr>
      <vt:lpstr>Urząd Dzielnicy Praga Północ Otoczenie: Wygląd Urzędu (3)</vt:lpstr>
      <vt:lpstr>Urząd Dzielnicy Praga Północ Otoczenie: Wygląd Urzędu (4)</vt:lpstr>
      <vt:lpstr>Urząd Dzielnicy Praga Północ Otoczenie: Wygląd Urzędu (5)</vt:lpstr>
      <vt:lpstr>Urząd Dzielnicy Praga Północ Otoczenie: Wygląd Urzędu (6)</vt:lpstr>
      <vt:lpstr>Urząd Dzielnicy Praga Północ Otoczenie: Wygląd Urzędu (7)</vt:lpstr>
      <vt:lpstr>Wyniki badania</vt:lpstr>
      <vt:lpstr>Urząd Dzielnicy Praga Północ Wygląd zewnętrzny urzędnika i jego stanowisko pracy</vt:lpstr>
      <vt:lpstr>Wyniki badania</vt:lpstr>
      <vt:lpstr>Urząd Dzielnicy Praga Północ Zachowanie urzędnika wobec interesanta (1)</vt:lpstr>
      <vt:lpstr>Urząd Dzielnicy Praga Północ Zachowanie urzędnika wobec interesanta (2)</vt:lpstr>
      <vt:lpstr>Wyniki badania</vt:lpstr>
      <vt:lpstr>Urząd Dzielnicy Praga Północ Urzędnik: Obsługa przedstawionej sprawy (1)</vt:lpstr>
      <vt:lpstr>Urząd Dzielnicy Praga Północ Urzędnik: Obsługa przedstawionej sprawy (2)</vt:lpstr>
      <vt:lpstr>Urząd Dzielnicy Praga Północ Urzędnik: Obsługa przedstawionej sprawy (3)</vt:lpstr>
      <vt:lpstr>Wyniki badania</vt:lpstr>
      <vt:lpstr>Urząd Dzielnicy Praga Północ Urzędnik: Sposób załatwienia przedstawionej sprawy (1)</vt:lpstr>
      <vt:lpstr>Urząd Dzielnicy Praga Północ Urzędnik: Sposób załatwienia przedstawionej sprawy 2014, 2013(2)</vt:lpstr>
      <vt:lpstr>Urząd Dzielnicy Praga Północ Urzędnik: Sposób załatwienia przedstawionej sprawy 2015 (3)</vt:lpstr>
      <vt:lpstr>Urząd Dzielnicy Praga Północ Urzędnik: Sposób załatwienia przedstawionej sprawy (4)</vt:lpstr>
      <vt:lpstr>Urząd Dzielnicy Praga Północ Urzędnik: Sposób załatwiania przedstawionej sprawy (5)</vt:lpstr>
      <vt:lpstr>Urząd Dzielnicy Praga Północ Urzędnik: Sposób załatwienia przedstawionej sprawy (6)</vt:lpstr>
      <vt:lpstr>Urząd Dzielnicy Praga Północ Urzędnik: Sposób załatwienia przedstawionej sprawy (7)</vt:lpstr>
      <vt:lpstr>Prezentacja programu PowerPoint</vt:lpstr>
    </vt:vector>
  </TitlesOfParts>
  <Company>Centrum Edukacji Nowoczesnej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ARC</dc:creator>
  <cp:keywords>ARC;Rynek;Opinia</cp:keywords>
  <cp:lastModifiedBy>Stempniak Dorota</cp:lastModifiedBy>
  <cp:revision>201</cp:revision>
  <dcterms:created xsi:type="dcterms:W3CDTF">2013-09-17T08:07:59Z</dcterms:created>
  <dcterms:modified xsi:type="dcterms:W3CDTF">2016-01-26T14:20:32Z</dcterms:modified>
</cp:coreProperties>
</file>