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1.xml" ContentType="application/vnd.openxmlformats-officedocument.themeOverride+xml"/>
  <Override PartName="/ppt/charts/chart35.xml" ContentType="application/vnd.openxmlformats-officedocument.drawingml.chart+xml"/>
  <Override PartName="/ppt/theme/themeOverride2.xml" ContentType="application/vnd.openxmlformats-officedocument.themeOverride+xml"/>
  <Override PartName="/ppt/charts/chart36.xml" ContentType="application/vnd.openxmlformats-officedocument.drawingml.chart+xml"/>
  <Override PartName="/ppt/theme/themeOverride3.xml" ContentType="application/vnd.openxmlformats-officedocument.themeOverride+xml"/>
  <Override PartName="/ppt/charts/chart37.xml" ContentType="application/vnd.openxmlformats-officedocument.drawingml.chart+xml"/>
  <Override PartName="/ppt/theme/themeOverride4.xml" ContentType="application/vnd.openxmlformats-officedocument.themeOverr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3"/>
  </p:notesMasterIdLst>
  <p:handoutMasterIdLst>
    <p:handoutMasterId r:id="rId34"/>
  </p:handoutMasterIdLst>
  <p:sldIdLst>
    <p:sldId id="288" r:id="rId2"/>
    <p:sldId id="319" r:id="rId3"/>
    <p:sldId id="321" r:id="rId4"/>
    <p:sldId id="290" r:id="rId5"/>
    <p:sldId id="322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23" r:id="rId27"/>
    <p:sldId id="309" r:id="rId28"/>
    <p:sldId id="311" r:id="rId29"/>
    <p:sldId id="314" r:id="rId30"/>
    <p:sldId id="315" r:id="rId31"/>
    <p:sldId id="318" r:id="rId32"/>
  </p:sldIdLst>
  <p:sldSz cx="9145588" cy="6859588"/>
  <p:notesSz cx="6669088" cy="9926638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808285"/>
    <a:srgbClr val="FFFFFF"/>
    <a:srgbClr val="D1D3D4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 showGuides="1">
      <p:cViewPr varScale="1">
        <p:scale>
          <a:sx n="100" d="100"/>
          <a:sy n="100" d="100"/>
        </p:scale>
        <p:origin x="-1014" y="-90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1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2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4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525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Sheet1!$A$4:$A$4</c:f>
              <c:strCache>
                <c:ptCount val="1"/>
                <c:pt idx="0">
                  <c:v>ŚREDNIA LICZBA OSÓB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##0.0">
                  <c:v>6.9999999999999991</c:v>
                </c:pt>
                <c:pt idx="2" formatCode="###0.0">
                  <c:v>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Sheet1!$A$4:$A$4</c:f>
              <c:strCache>
                <c:ptCount val="1"/>
                <c:pt idx="0">
                  <c:v>ŚREDNIA LICZBA OSÓB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11.1</c:v>
                </c:pt>
                <c:pt idx="2" formatCode="0.0">
                  <c:v>4.18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Sheet1!$A$4:$A$4</c:f>
              <c:strCache>
                <c:ptCount val="1"/>
                <c:pt idx="0">
                  <c:v>ŚREDNIA LICZBA OSÓB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5.25</c:v>
                </c:pt>
                <c:pt idx="2" formatCode="0.0">
                  <c:v>2.3499999999999992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6371456"/>
        <c:axId val="53154560"/>
      </c:barChart>
      <c:catAx>
        <c:axId val="363714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53154560"/>
        <c:crosses val="autoZero"/>
        <c:auto val="1"/>
        <c:lblAlgn val="ctr"/>
        <c:lblOffset val="100"/>
        <c:noMultiLvlLbl val="0"/>
      </c:catAx>
      <c:valAx>
        <c:axId val="53154560"/>
        <c:scaling>
          <c:orientation val="minMax"/>
          <c:max val="15"/>
          <c:min val="0"/>
        </c:scaling>
        <c:delete val="1"/>
        <c:axPos val="l"/>
        <c:numFmt formatCode="###0.0" sourceLinked="1"/>
        <c:majorTickMark val="out"/>
        <c:minorTickMark val="none"/>
        <c:tickLblPos val="none"/>
        <c:crossAx val="36371456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113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6"/>
          <c:y val="4.0322580645161437E-3"/>
          <c:w val="0.8461538461538477"/>
          <c:h val="0.842741935483875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</c:v>
                </c:pt>
                <c:pt idx="1">
                  <c:v>1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9860830846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  <c:pt idx="0" formatCode="0%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62071552"/>
        <c:axId val="62073088"/>
      </c:barChart>
      <c:catAx>
        <c:axId val="620715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2073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20730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2071552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62109568"/>
        <c:axId val="62111104"/>
      </c:barChart>
      <c:catAx>
        <c:axId val="6210956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62111104"/>
        <c:crosses val="autoZero"/>
        <c:auto val="1"/>
        <c:lblAlgn val="ctr"/>
        <c:lblOffset val="100"/>
        <c:noMultiLvlLbl val="0"/>
      </c:catAx>
      <c:valAx>
        <c:axId val="62111104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621095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kieszonkach, na stojakach</c:v>
                </c:pt>
                <c:pt idx="5">
                  <c:v>W innym miejscu </c:v>
                </c:pt>
                <c:pt idx="6">
                  <c:v>Nie ma/brak wzorów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0.8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  <c:pt idx="4">
                  <c:v>0.25</c:v>
                </c:pt>
                <c:pt idx="6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kieszonkach, na stojakach</c:v>
                </c:pt>
                <c:pt idx="5">
                  <c:v>W innym miejscu </c:v>
                </c:pt>
                <c:pt idx="6">
                  <c:v>Nie ma/brak wzorów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0.8</c:v>
                </c:pt>
                <c:pt idx="1">
                  <c:v>0.1</c:v>
                </c:pt>
                <c:pt idx="2">
                  <c:v>0.2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kieszonkach, na stojakach</c:v>
                </c:pt>
                <c:pt idx="5">
                  <c:v>W innym miejscu </c:v>
                </c:pt>
                <c:pt idx="6">
                  <c:v>Nie ma/brak wzorów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0.75</c:v>
                </c:pt>
                <c:pt idx="1">
                  <c:v>0.05</c:v>
                </c:pt>
                <c:pt idx="2">
                  <c:v>0.3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2196736"/>
        <c:axId val="62219008"/>
      </c:barChart>
      <c:catAx>
        <c:axId val="621967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2219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221900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219673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25E-2"/>
          <c:w val="1"/>
          <c:h val="0.908925318761385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19"/>
                <c:pt idx="0">
                  <c:v>0.55000000000000004</c:v>
                </c:pt>
                <c:pt idx="1">
                  <c:v>0.65</c:v>
                </c:pt>
                <c:pt idx="2">
                  <c:v>0.9</c:v>
                </c:pt>
                <c:pt idx="4">
                  <c:v>0.95</c:v>
                </c:pt>
                <c:pt idx="5">
                  <c:v>0.9</c:v>
                </c:pt>
                <c:pt idx="6">
                  <c:v>0.95</c:v>
                </c:pt>
                <c:pt idx="8">
                  <c:v>0.9</c:v>
                </c:pt>
                <c:pt idx="9">
                  <c:v>0.9</c:v>
                </c:pt>
                <c:pt idx="10">
                  <c:v>0.95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6">
                  <c:v>0.05</c:v>
                </c:pt>
                <c:pt idx="18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26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31201434360428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591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4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Sheet1!$C$2:$C$25</c:f>
              <c:numCache>
                <c:formatCode>0%</c:formatCode>
                <c:ptCount val="19"/>
                <c:pt idx="0">
                  <c:v>0.45</c:v>
                </c:pt>
                <c:pt idx="1">
                  <c:v>0.35</c:v>
                </c:pt>
                <c:pt idx="2">
                  <c:v>0.1</c:v>
                </c:pt>
                <c:pt idx="4">
                  <c:v>0.05</c:v>
                </c:pt>
                <c:pt idx="5">
                  <c:v>0.1</c:v>
                </c:pt>
                <c:pt idx="6">
                  <c:v>0.05</c:v>
                </c:pt>
                <c:pt idx="8">
                  <c:v>0.1</c:v>
                </c:pt>
                <c:pt idx="9">
                  <c:v>0.1</c:v>
                </c:pt>
                <c:pt idx="10">
                  <c:v>0.05</c:v>
                </c:pt>
                <c:pt idx="16">
                  <c:v>0.95</c:v>
                </c:pt>
                <c:pt idx="17">
                  <c:v>1</c:v>
                </c:pt>
                <c:pt idx="18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2235008"/>
        <c:axId val="62236544"/>
      </c:barChart>
      <c:catAx>
        <c:axId val="6223500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62236544"/>
        <c:crosses val="autoZero"/>
        <c:auto val="1"/>
        <c:lblAlgn val="ctr"/>
        <c:lblOffset val="100"/>
        <c:noMultiLvlLbl val="0"/>
      </c:catAx>
      <c:valAx>
        <c:axId val="622365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223500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09E-2"/>
          <c:y val="0.93624772313296856"/>
          <c:w val="0.86278195488721798"/>
          <c:h val="6.557377049180331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25E-2"/>
          <c:w val="1"/>
          <c:h val="0.945675523349437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0"/>
                <c:pt idx="0">
                  <c:v>0.90909090909090906</c:v>
                </c:pt>
                <c:pt idx="1">
                  <c:v>0.75000000000000044</c:v>
                </c:pt>
                <c:pt idx="2">
                  <c:v>0.25</c:v>
                </c:pt>
                <c:pt idx="4">
                  <c:v>1</c:v>
                </c:pt>
                <c:pt idx="5">
                  <c:v>0.9500000000000004</c:v>
                </c:pt>
                <c:pt idx="6">
                  <c:v>0.9</c:v>
                </c:pt>
                <c:pt idx="12">
                  <c:v>0.90909090909090906</c:v>
                </c:pt>
                <c:pt idx="13">
                  <c:v>0.9500000000000004</c:v>
                </c:pt>
                <c:pt idx="14">
                  <c:v>0.85000000000000042</c:v>
                </c:pt>
                <c:pt idx="16">
                  <c:v>0.55000000000000004</c:v>
                </c:pt>
                <c:pt idx="17">
                  <c:v>0.55000000000000004</c:v>
                </c:pt>
                <c:pt idx="18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26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91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4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Sheet1!$C$2:$C$26</c:f>
              <c:numCache>
                <c:formatCode>0%</c:formatCode>
                <c:ptCount val="20"/>
                <c:pt idx="0">
                  <c:v>9.0909090909091037E-2</c:v>
                </c:pt>
                <c:pt idx="1">
                  <c:v>0.25</c:v>
                </c:pt>
                <c:pt idx="2">
                  <c:v>0.55000000000000004</c:v>
                </c:pt>
                <c:pt idx="5">
                  <c:v>0.05</c:v>
                </c:pt>
                <c:pt idx="8">
                  <c:v>1</c:v>
                </c:pt>
                <c:pt idx="9">
                  <c:v>1</c:v>
                </c:pt>
                <c:pt idx="10">
                  <c:v>0.85000000000000042</c:v>
                </c:pt>
                <c:pt idx="12">
                  <c:v>9.0909090909091037E-2</c:v>
                </c:pt>
                <c:pt idx="13">
                  <c:v>0.05</c:v>
                </c:pt>
                <c:pt idx="14">
                  <c:v>0.05</c:v>
                </c:pt>
                <c:pt idx="16">
                  <c:v>0.45</c:v>
                </c:pt>
                <c:pt idx="17">
                  <c:v>0.45</c:v>
                </c:pt>
                <c:pt idx="18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01"/>
                  <c:y val="5.23906458671288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0"/>
                <c:pt idx="2" formatCode="0%">
                  <c:v>0.2</c:v>
                </c:pt>
                <c:pt idx="6" formatCode="0%">
                  <c:v>0.1</c:v>
                </c:pt>
                <c:pt idx="10" formatCode="0%">
                  <c:v>0.15000000000000011</c:v>
                </c:pt>
                <c:pt idx="14" formatCode="0%">
                  <c:v>0.1</c:v>
                </c:pt>
                <c:pt idx="18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2558976"/>
        <c:axId val="62560512"/>
      </c:barChart>
      <c:catAx>
        <c:axId val="6255897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62560512"/>
        <c:crosses val="autoZero"/>
        <c:auto val="1"/>
        <c:lblAlgn val="ctr"/>
        <c:lblOffset val="100"/>
        <c:noMultiLvlLbl val="0"/>
      </c:catAx>
      <c:valAx>
        <c:axId val="625605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255897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4.3825760009478985E-2"/>
          <c:y val="0.94209541062802105"/>
          <c:w val="0.84773526228702545"/>
          <c:h val="3.7453703703703739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597E-3"/>
          <c:w val="1"/>
          <c:h val="0.569696969696970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</c:v>
                </c:pt>
                <c:pt idx="1">
                  <c:v>2014 (N=x)</c:v>
                </c:pt>
                <c:pt idx="2">
                  <c:v>2013 (N=9)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0.75000000000000011</c:v>
                </c:pt>
                <c:pt idx="1">
                  <c:v>0.82000000000000006</c:v>
                </c:pt>
                <c:pt idx="2">
                  <c:v>0.78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4"/>
              <c:layout>
                <c:manualLayout>
                  <c:x val="-7.3625749872584065E-2"/>
                  <c:y val="-0.369475623598564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2015</c:v>
                </c:pt>
                <c:pt idx="1">
                  <c:v>2014 (N=x)</c:v>
                </c:pt>
                <c:pt idx="2">
                  <c:v>2013 (N=9)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%">
                  <c:v>0.17</c:v>
                </c:pt>
                <c:pt idx="2" formatCode="0%">
                  <c:v>0.22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</c:v>
                </c:pt>
                <c:pt idx="1">
                  <c:v>2014 (N=x)</c:v>
                </c:pt>
                <c:pt idx="2">
                  <c:v>2013 (N=9)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8.0000000000000016E-2</c:v>
                </c:pt>
                <c:pt idx="1">
                  <c:v>0.18000000000000002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62597376"/>
        <c:axId val="62631936"/>
      </c:barChart>
      <c:catAx>
        <c:axId val="6259737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62631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263193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2597376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6.5897858319604596E-3"/>
          <c:y val="0.58181818181818157"/>
          <c:w val="0.97693574958813945"/>
          <c:h val="0.29090909090909123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(N=22*)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62768640"/>
        <c:axId val="62770176"/>
      </c:barChart>
      <c:catAx>
        <c:axId val="6276864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62770176"/>
        <c:crosses val="autoZero"/>
        <c:auto val="1"/>
        <c:lblAlgn val="ctr"/>
        <c:lblOffset val="100"/>
        <c:noMultiLvlLbl val="0"/>
      </c:catAx>
      <c:valAx>
        <c:axId val="6277017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627686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63613263888888893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przywitał, ale użył innych słów a powitanie nie było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4"/>
                <c:pt idx="0">
                  <c:v>0.64000000000000012</c:v>
                </c:pt>
                <c:pt idx="1">
                  <c:v>0</c:v>
                </c:pt>
                <c:pt idx="2">
                  <c:v>0.27</c:v>
                </c:pt>
                <c:pt idx="3">
                  <c:v>9.0000000000000011E-2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layout>
                <c:manualLayout>
                  <c:x val="-5.93842592592592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przywitał, ale użył innych słów a powitanie nie było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4"/>
                <c:pt idx="0">
                  <c:v>0.85000000000000009</c:v>
                </c:pt>
                <c:pt idx="1">
                  <c:v>0.1</c:v>
                </c:pt>
                <c:pt idx="2">
                  <c:v>0.05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przywitał, ale użył innych słów a powitanie nie było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4"/>
                <c:pt idx="0">
                  <c:v>0.8</c:v>
                </c:pt>
                <c:pt idx="1">
                  <c:v>0.1</c:v>
                </c:pt>
                <c:pt idx="2">
                  <c:v>0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4305792"/>
        <c:axId val="64311680"/>
      </c:barChart>
      <c:catAx>
        <c:axId val="643057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4311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3116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430579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1.6412992311313299E-2"/>
          <c:w val="0.81374722838137659"/>
          <c:h val="0.73003747270662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(N=22*)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</c:v>
                </c:pt>
                <c:pt idx="1">
                  <c:v>0.95000000000000007</c:v>
                </c:pt>
                <c:pt idx="2">
                  <c:v>0.95000000000000007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2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(N=22*)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</c:v>
                </c:pt>
                <c:pt idx="1">
                  <c:v>0.05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inaczej**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(N=22*)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64839040"/>
        <c:axId val="64840832"/>
      </c:barChart>
      <c:catAx>
        <c:axId val="648390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4840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84083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64839040"/>
        <c:crosses val="autoZero"/>
        <c:crossBetween val="between"/>
        <c:majorUnit val="1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398E-3"/>
          <c:y val="0.74515793588949142"/>
          <c:w val="0.84452303292310371"/>
          <c:h val="0.23531051283619711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1.6412992311313299E-2"/>
          <c:w val="0.81374722838137659"/>
          <c:h val="0.657254216804881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(N=22*)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(N=22*)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(N=22*)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(N=22*)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64857216"/>
        <c:axId val="64858752"/>
      </c:barChart>
      <c:catAx>
        <c:axId val="648572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4858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85875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64857216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"/>
          <c:y val="0.68759043154025501"/>
          <c:w val="1"/>
          <c:h val="0.27187829378586653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(N=1)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WOM/PI/ delegatur BAISO jest widoczne/czytelne?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(N=1)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WOM/PI/ delegatur BAISO jest widoczne/czytelne?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</c:v>
                </c:pt>
                <c:pt idx="1">
                  <c:v>0.95</c:v>
                </c:pt>
                <c:pt idx="2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WOM/PI/ delegatur BAISO jest widoczne/czytelne?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3870976"/>
        <c:axId val="53872512"/>
      </c:barChart>
      <c:catAx>
        <c:axId val="538709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3872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87251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387097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25E-2"/>
          <c:w val="1"/>
          <c:h val="0.945675523349437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4"/>
                <c:pt idx="0">
                  <c:v>0.91</c:v>
                </c:pt>
                <c:pt idx="1">
                  <c:v>0.85000000000000009</c:v>
                </c:pt>
                <c:pt idx="2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0.95000000000000007</c:v>
                </c:pt>
                <c:pt idx="8">
                  <c:v>0.05</c:v>
                </c:pt>
                <c:pt idx="16">
                  <c:v>9.0000000000000011E-2</c:v>
                </c:pt>
                <c:pt idx="17">
                  <c:v>0.05</c:v>
                </c:pt>
                <c:pt idx="20">
                  <c:v>0.95000000000000007</c:v>
                </c:pt>
                <c:pt idx="21">
                  <c:v>0.95000000000000007</c:v>
                </c:pt>
                <c:pt idx="2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26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28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591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4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Sheet1!$C$2:$C$31</c:f>
              <c:numCache>
                <c:formatCode>0%</c:formatCode>
                <c:ptCount val="24"/>
                <c:pt idx="0">
                  <c:v>9.0000000000000011E-2</c:v>
                </c:pt>
                <c:pt idx="1">
                  <c:v>0.15000000000000002</c:v>
                </c:pt>
                <c:pt idx="6">
                  <c:v>0.05</c:v>
                </c:pt>
                <c:pt idx="8">
                  <c:v>0.95000000000000007</c:v>
                </c:pt>
                <c:pt idx="9">
                  <c:v>1</c:v>
                </c:pt>
                <c:pt idx="10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6">
                  <c:v>0.91</c:v>
                </c:pt>
                <c:pt idx="17">
                  <c:v>0.95000000000000007</c:v>
                </c:pt>
                <c:pt idx="18">
                  <c:v>1</c:v>
                </c:pt>
                <c:pt idx="20">
                  <c:v>0.05</c:v>
                </c:pt>
                <c:pt idx="21">
                  <c:v>0.05</c:v>
                </c:pt>
                <c:pt idx="2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01"/>
                  <c:y val="5.23906458671288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5190912"/>
        <c:axId val="65200896"/>
      </c:barChart>
      <c:catAx>
        <c:axId val="6519091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65200896"/>
        <c:crosses val="autoZero"/>
        <c:auto val="1"/>
        <c:lblAlgn val="ctr"/>
        <c:lblOffset val="100"/>
        <c:noMultiLvlLbl val="0"/>
      </c:catAx>
      <c:valAx>
        <c:axId val="652008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519091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09E-2"/>
          <c:y val="0.9625462962962964"/>
          <c:w val="0.84773526228702545"/>
          <c:h val="3.7453703703703739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25E-2"/>
          <c:w val="1"/>
          <c:h val="0.904654823428080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1"/>
                <c:pt idx="0">
                  <c:v>0.40909090909090939</c:v>
                </c:pt>
                <c:pt idx="1">
                  <c:v>0.60000000000000042</c:v>
                </c:pt>
                <c:pt idx="2">
                  <c:v>0.85000000000000042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8">
                  <c:v>9.0000000000000024E-2</c:v>
                </c:pt>
                <c:pt idx="9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26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91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4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1"/>
                <c:pt idx="0">
                  <c:v>0.59090909090909094</c:v>
                </c:pt>
                <c:pt idx="1">
                  <c:v>0.4</c:v>
                </c:pt>
                <c:pt idx="2">
                  <c:v>0.15000000000000011</c:v>
                </c:pt>
                <c:pt idx="8">
                  <c:v>0.91</c:v>
                </c:pt>
                <c:pt idx="9">
                  <c:v>0.9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65636224"/>
        <c:axId val="65637760"/>
      </c:barChart>
      <c:catAx>
        <c:axId val="6563622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65637760"/>
        <c:crosses val="autoZero"/>
        <c:auto val="1"/>
        <c:lblAlgn val="ctr"/>
        <c:lblOffset val="100"/>
        <c:noMultiLvlLbl val="0"/>
      </c:catAx>
      <c:valAx>
        <c:axId val="656377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563622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8.6214233682314984E-2"/>
          <c:y val="0.92442850990525327"/>
          <c:w val="0.84773526228702545"/>
          <c:h val="6.4972512165224219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(N=22*)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65692032"/>
        <c:axId val="65693568"/>
      </c:barChart>
      <c:catAx>
        <c:axId val="6569203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65693568"/>
        <c:crosses val="autoZero"/>
        <c:auto val="1"/>
        <c:lblAlgn val="ctr"/>
        <c:lblOffset val="100"/>
        <c:noMultiLvlLbl val="0"/>
      </c:catAx>
      <c:valAx>
        <c:axId val="6569356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656920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69675925925888"/>
          <c:y val="0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numFmt formatCode="0%" sourceLinked="0"/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tx1">
                          <a:lumMod val="50000"/>
                        </a:schemeClr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formularzu/ wniosku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0.59</c:v>
                </c:pt>
                <c:pt idx="1">
                  <c:v>0.27</c:v>
                </c:pt>
                <c:pt idx="2">
                  <c:v>0.18</c:v>
                </c:pt>
                <c:pt idx="3">
                  <c:v>0</c:v>
                </c:pt>
                <c:pt idx="4">
                  <c:v>0.09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formularzu/ wniosku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0.6</c:v>
                </c:pt>
                <c:pt idx="1">
                  <c:v>0.35</c:v>
                </c:pt>
                <c:pt idx="2">
                  <c:v>0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formularzu/ wniosku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0.5</c:v>
                </c:pt>
                <c:pt idx="1">
                  <c:v>0.4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5812352"/>
        <c:axId val="65813888"/>
      </c:barChart>
      <c:catAx>
        <c:axId val="658123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5813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8138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581235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245279126081813E-2"/>
          <c:y val="6.5239694813123861E-2"/>
          <c:w val="0.73772715303341241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(N=13***)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3"/>
                <c:pt idx="1">
                  <c:v>0.05</c:v>
                </c:pt>
                <c:pt idx="2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(N=13***)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0.61538461538461542</c:v>
                </c:pt>
                <c:pt idx="1">
                  <c:v>0.75</c:v>
                </c:pt>
                <c:pt idx="2">
                  <c:v>0.6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(N=13***)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3"/>
                <c:pt idx="0">
                  <c:v>0.38461538461538469</c:v>
                </c:pt>
                <c:pt idx="1">
                  <c:v>0.2</c:v>
                </c:pt>
                <c:pt idx="2">
                  <c:v>0.35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65854464"/>
        <c:axId val="66003712"/>
      </c:barChart>
      <c:catAx>
        <c:axId val="6585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6003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60037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65854464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layout>
        <c:manualLayout>
          <c:xMode val="edge"/>
          <c:yMode val="edge"/>
          <c:x val="0.75469304818060401"/>
          <c:y val="0.42074402354581419"/>
          <c:w val="0.24530695181939602"/>
          <c:h val="0.18759589762004433"/>
        </c:manualLayout>
      </c:layout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(N=22*)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66070784"/>
        <c:axId val="66088960"/>
      </c:barChart>
      <c:catAx>
        <c:axId val="6607078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66088960"/>
        <c:crosses val="autoZero"/>
        <c:auto val="1"/>
        <c:lblAlgn val="ctr"/>
        <c:lblOffset val="100"/>
        <c:noMultiLvlLbl val="0"/>
      </c:catAx>
      <c:valAx>
        <c:axId val="6608896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6607078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857759092"/>
          <c:y val="0"/>
          <c:w val="0.51651588409998939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 (ustawy, dzien...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0.77</c:v>
                </c:pt>
                <c:pt idx="1">
                  <c:v>0.09</c:v>
                </c:pt>
                <c:pt idx="2">
                  <c:v>0</c:v>
                </c:pt>
                <c:pt idx="3">
                  <c:v>0.14000000000000001</c:v>
                </c:pt>
                <c:pt idx="4">
                  <c:v>0.14000000000000001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 (ustawy, dzien...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6"/>
                <c:pt idx="0">
                  <c:v>0.9</c:v>
                </c:pt>
                <c:pt idx="1">
                  <c:v>0.05</c:v>
                </c:pt>
                <c:pt idx="2">
                  <c:v>0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 (ustawy, dzien...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6"/>
                <c:pt idx="0">
                  <c:v>0.75</c:v>
                </c:pt>
                <c:pt idx="1">
                  <c:v>4.1666666666666671E-2</c:v>
                </c:pt>
                <c:pt idx="2">
                  <c:v>4.1666666666666671E-2</c:v>
                </c:pt>
                <c:pt idx="3">
                  <c:v>0.125</c:v>
                </c:pt>
                <c:pt idx="4">
                  <c:v>4.1666666666666671E-2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6100608"/>
        <c:axId val="66106496"/>
      </c:barChart>
      <c:catAx>
        <c:axId val="66100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6106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61064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610060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703703704"/>
          <c:y val="6.451580020387363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0.18</c:v>
                </c:pt>
                <c:pt idx="1">
                  <c:v>0.09</c:v>
                </c:pt>
                <c:pt idx="2">
                  <c:v>0.05</c:v>
                </c:pt>
                <c:pt idx="3">
                  <c:v>0.64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0.05</c:v>
                </c:pt>
                <c:pt idx="1">
                  <c:v>0.2</c:v>
                </c:pt>
                <c:pt idx="2">
                  <c:v>0</c:v>
                </c:pt>
                <c:pt idx="3">
                  <c:v>0.75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0.15</c:v>
                </c:pt>
                <c:pt idx="1">
                  <c:v>0.35</c:v>
                </c:pt>
                <c:pt idx="2">
                  <c:v>0.1</c:v>
                </c:pt>
                <c:pt idx="3">
                  <c:v>0.4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6314624"/>
        <c:axId val="66316160"/>
      </c:barChart>
      <c:catAx>
        <c:axId val="663146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6316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63161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631462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(N=22*)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94573312"/>
        <c:axId val="94574848"/>
      </c:barChart>
      <c:catAx>
        <c:axId val="9457331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94574848"/>
        <c:crosses val="autoZero"/>
        <c:auto val="1"/>
        <c:lblAlgn val="ctr"/>
        <c:lblOffset val="100"/>
        <c:noMultiLvlLbl val="0"/>
      </c:catAx>
      <c:valAx>
        <c:axId val="9457484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9457331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0.64</c:v>
                </c:pt>
                <c:pt idx="1">
                  <c:v>0.55000000000000004</c:v>
                </c:pt>
                <c:pt idx="2">
                  <c:v>0.5</c:v>
                </c:pt>
                <c:pt idx="3">
                  <c:v>0.32</c:v>
                </c:pt>
                <c:pt idx="4">
                  <c:v>0.09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0.85</c:v>
                </c:pt>
                <c:pt idx="1">
                  <c:v>0.5</c:v>
                </c:pt>
                <c:pt idx="2">
                  <c:v>0.65</c:v>
                </c:pt>
                <c:pt idx="3">
                  <c:v>0.45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</c:v>
                </c:pt>
                <c:pt idx="1">
                  <c:v>0.65</c:v>
                </c:pt>
                <c:pt idx="2">
                  <c:v>0.65</c:v>
                </c:pt>
                <c:pt idx="3">
                  <c:v>0.7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10405504"/>
        <c:axId val="110407040"/>
      </c:barChart>
      <c:catAx>
        <c:axId val="1104055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0407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040704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1040550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3889280"/>
        <c:axId val="53899264"/>
      </c:barChart>
      <c:catAx>
        <c:axId val="5388928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53899264"/>
        <c:crosses val="autoZero"/>
        <c:auto val="1"/>
        <c:lblAlgn val="ctr"/>
        <c:lblOffset val="100"/>
        <c:noMultiLvlLbl val="0"/>
      </c:catAx>
      <c:valAx>
        <c:axId val="53899264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538892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bg2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10972928"/>
        <c:axId val="110974464"/>
      </c:barChart>
      <c:catAx>
        <c:axId val="11097292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10974464"/>
        <c:crosses val="autoZero"/>
        <c:auto val="1"/>
        <c:lblAlgn val="ctr"/>
        <c:lblOffset val="100"/>
        <c:noMultiLvlLbl val="0"/>
      </c:catAx>
      <c:valAx>
        <c:axId val="11097446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109729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71113053531118553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Sheet1!$C$1</c:f>
              <c:strCache>
                <c:ptCount val="1"/>
                <c:pt idx="0">
                  <c:v>2014 (N=10)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2013 (N=11)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11384832"/>
        <c:axId val="111398912"/>
      </c:barChart>
      <c:catAx>
        <c:axId val="11138483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11398912"/>
        <c:crosses val="autoZero"/>
        <c:auto val="1"/>
        <c:lblAlgn val="ctr"/>
        <c:lblOffset val="100"/>
        <c:noMultiLvlLbl val="0"/>
      </c:catAx>
      <c:valAx>
        <c:axId val="11139891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113848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69675925925888"/>
          <c:y val="6.4515800203873638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0.15</c:v>
                </c:pt>
                <c:pt idx="1">
                  <c:v>0.3</c:v>
                </c:pt>
                <c:pt idx="2">
                  <c:v>0.05</c:v>
                </c:pt>
                <c:pt idx="3">
                  <c:v>0</c:v>
                </c:pt>
                <c:pt idx="4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0.55000000000000004</c:v>
                </c:pt>
                <c:pt idx="1">
                  <c:v>0.2</c:v>
                </c:pt>
                <c:pt idx="2">
                  <c:v>0.15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11676416"/>
        <c:axId val="111694592"/>
      </c:barChart>
      <c:catAx>
        <c:axId val="1116764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16945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694592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1167641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29861111111118"/>
          <c:y val="4.7287589514536038E-4"/>
          <c:w val="0.68316967592592581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2015%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404143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  <c:pt idx="4">
                  <c:v>poinformował, że nie ma opłat</c:v>
                </c:pt>
                <c:pt idx="5">
                  <c:v>podał wyłącznie sumę  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  <c:pt idx="4">
                  <c:v>poinformował, że nie ma opłat</c:v>
                </c:pt>
                <c:pt idx="5">
                  <c:v>podał wyłącznie sumę  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0.65</c:v>
                </c:pt>
                <c:pt idx="1">
                  <c:v>0.05</c:v>
                </c:pt>
                <c:pt idx="2">
                  <c:v>0.05</c:v>
                </c:pt>
                <c:pt idx="3">
                  <c:v>0.25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  <c:pt idx="4">
                  <c:v>poinformował, że nie ma opłat</c:v>
                </c:pt>
                <c:pt idx="5">
                  <c:v>podał wyłącznie sumę  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0.90909090909090906</c:v>
                </c:pt>
                <c:pt idx="1">
                  <c:v>0</c:v>
                </c:pt>
                <c:pt idx="2">
                  <c:v>9.0909090909090912E-2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11833472"/>
        <c:axId val="111835008"/>
      </c:barChart>
      <c:catAx>
        <c:axId val="111833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1835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835008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11183347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534025374855819E-3"/>
          <c:y val="9.0163934426229497E-2"/>
          <c:w val="0.94925028835063396"/>
          <c:h val="0.91803278688524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 (N=12*)</c:v>
                </c:pt>
              </c:strCache>
            </c:strRef>
          </c:tx>
          <c:spPr>
            <a:solidFill>
              <a:srgbClr val="F89728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12030464"/>
        <c:axId val="112033152"/>
      </c:barChart>
      <c:catAx>
        <c:axId val="11203046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12033152"/>
        <c:crosses val="autoZero"/>
        <c:auto val="1"/>
        <c:lblAlgn val="ctr"/>
        <c:lblOffset val="100"/>
        <c:noMultiLvlLbl val="0"/>
      </c:catAx>
      <c:valAx>
        <c:axId val="11203315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1203046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35"/>
          <c:y val="7.2600468758932099E-2"/>
          <c:w val="0.24428938076525811"/>
          <c:h val="0.21982221460012574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(N=10*)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12201088"/>
        <c:axId val="112243840"/>
      </c:barChart>
      <c:catAx>
        <c:axId val="1122010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12243840"/>
        <c:crosses val="autoZero"/>
        <c:auto val="1"/>
        <c:lblAlgn val="ctr"/>
        <c:lblOffset val="100"/>
        <c:noMultiLvlLbl val="0"/>
      </c:catAx>
      <c:valAx>
        <c:axId val="11224384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122010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769675925925888"/>
          <c:y val="5.4998980632008157E-2"/>
          <c:w val="0.53617893518518522"/>
          <c:h val="0.69579102956167171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0.33333333333333326</c:v>
                </c:pt>
                <c:pt idx="1">
                  <c:v>0.58333333333333337</c:v>
                </c:pt>
                <c:pt idx="2">
                  <c:v>8.3333333333333315E-2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12513024"/>
        <c:axId val="112514560"/>
      </c:barChart>
      <c:catAx>
        <c:axId val="1125130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25145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25145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1251302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829861111111118"/>
          <c:y val="4.4565236799085813E-2"/>
          <c:w val="0.68316967592592581"/>
          <c:h val="0.949456012823971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2015%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</c:v>
                </c:pt>
                <c:pt idx="1">
                  <c:v>0.25</c:v>
                </c:pt>
                <c:pt idx="2">
                  <c:v>0</c:v>
                </c:pt>
                <c:pt idx="3">
                  <c:v>0</c:v>
                </c:pt>
                <c:pt idx="4">
                  <c:v>0.38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12934272"/>
        <c:axId val="113022080"/>
      </c:barChart>
      <c:catAx>
        <c:axId val="112934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13022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30220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1293427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(N=13**)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13216512"/>
        <c:axId val="113222400"/>
      </c:barChart>
      <c:catAx>
        <c:axId val="11321651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13222400"/>
        <c:crosses val="autoZero"/>
        <c:auto val="1"/>
        <c:lblAlgn val="ctr"/>
        <c:lblOffset val="100"/>
        <c:noMultiLvlLbl val="0"/>
      </c:catAx>
      <c:valAx>
        <c:axId val="11322240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1321651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7.2600468758932099E-2"/>
          <c:w val="1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(N=22*)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13338624"/>
        <c:axId val="113340416"/>
      </c:barChart>
      <c:catAx>
        <c:axId val="11333862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13340416"/>
        <c:crosses val="autoZero"/>
        <c:auto val="1"/>
        <c:lblAlgn val="ctr"/>
        <c:lblOffset val="100"/>
        <c:noMultiLvlLbl val="0"/>
      </c:catAx>
      <c:valAx>
        <c:axId val="11334041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133386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7.2600468758932099E-2"/>
          <c:w val="1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ma/brak kart informacyjnych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0.95</c:v>
                </c:pt>
                <c:pt idx="1">
                  <c:v>0.2</c:v>
                </c:pt>
                <c:pt idx="2">
                  <c:v>0.35</c:v>
                </c:pt>
                <c:pt idx="3">
                  <c:v>0.15</c:v>
                </c:pt>
                <c:pt idx="4">
                  <c:v>0.05</c:v>
                </c:pt>
                <c:pt idx="5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ma/brak kart informacyjnych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0.9</c:v>
                </c:pt>
                <c:pt idx="1">
                  <c:v>0.05</c:v>
                </c:pt>
                <c:pt idx="2">
                  <c:v>0</c:v>
                </c:pt>
                <c:pt idx="3">
                  <c:v>0</c:v>
                </c:pt>
                <c:pt idx="4">
                  <c:v>0.1</c:v>
                </c:pt>
                <c:pt idx="5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ma/brak kart informacyjnych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0.75</c:v>
                </c:pt>
                <c:pt idx="1">
                  <c:v>0.2</c:v>
                </c:pt>
                <c:pt idx="2">
                  <c:v>0.15</c:v>
                </c:pt>
                <c:pt idx="3">
                  <c:v>0</c:v>
                </c:pt>
                <c:pt idx="4">
                  <c:v>0</c:v>
                </c:pt>
                <c:pt idx="5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3910912"/>
        <c:axId val="53912704"/>
      </c:barChart>
      <c:catAx>
        <c:axId val="539109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3912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91270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391091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11868657619602"/>
          <c:y val="9.6774193548387379E-3"/>
          <c:w val="0.63132642472349421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w kasie </c:v>
                </c:pt>
                <c:pt idx="1">
                  <c:v>Tak, w banku</c:v>
                </c:pt>
                <c:pt idx="2">
                  <c:v>W ogóle nie poinformował o miejscu uiszczenia opłaty </c:v>
                </c:pt>
                <c:pt idx="3">
                  <c:v>Nie dotyczy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4"/>
                <c:pt idx="0">
                  <c:v>0.61538461538461542</c:v>
                </c:pt>
                <c:pt idx="1">
                  <c:v>0</c:v>
                </c:pt>
                <c:pt idx="2">
                  <c:v>0.38461538461538469</c:v>
                </c:pt>
                <c:pt idx="3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w kasie </c:v>
                </c:pt>
                <c:pt idx="1">
                  <c:v>Tak, w banku</c:v>
                </c:pt>
                <c:pt idx="2">
                  <c:v>W ogóle nie poinformował o miejscu uiszczenia opłaty </c:v>
                </c:pt>
                <c:pt idx="3">
                  <c:v>Nie dotyczy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4"/>
                <c:pt idx="0">
                  <c:v>0.35</c:v>
                </c:pt>
                <c:pt idx="1">
                  <c:v>0</c:v>
                </c:pt>
                <c:pt idx="2">
                  <c:v>0.15</c:v>
                </c:pt>
                <c:pt idx="3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Tak, w kasie </c:v>
                </c:pt>
                <c:pt idx="1">
                  <c:v>Tak, w banku</c:v>
                </c:pt>
                <c:pt idx="2">
                  <c:v>W ogóle nie poinformował o miejscu uiszczenia opłaty </c:v>
                </c:pt>
                <c:pt idx="3">
                  <c:v>Nie dotyczy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4"/>
                <c:pt idx="0">
                  <c:v>0.28571428571428575</c:v>
                </c:pt>
                <c:pt idx="1">
                  <c:v>0.05</c:v>
                </c:pt>
                <c:pt idx="2">
                  <c:v>4.7619047619047616E-2</c:v>
                </c:pt>
                <c:pt idx="3">
                  <c:v>0.61904761904761907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40934528"/>
        <c:axId val="140944512"/>
      </c:barChart>
      <c:catAx>
        <c:axId val="1409345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0944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09445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093452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2"/>
                <c:pt idx="0">
                  <c:v>Tak, prawidłowo mnie poinformował</c:v>
                </c:pt>
                <c:pt idx="1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2"/>
                <c:pt idx="0">
                  <c:v>0.59090909090909094</c:v>
                </c:pt>
                <c:pt idx="1">
                  <c:v>0.40909090909090917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2"/>
                <c:pt idx="0">
                  <c:v>Tak, prawidłowo mnie poinformował</c:v>
                </c:pt>
                <c:pt idx="1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2"/>
                <c:pt idx="0">
                  <c:v>Tak, prawidłowo mnie poinformował</c:v>
                </c:pt>
                <c:pt idx="1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2"/>
                <c:pt idx="0">
                  <c:v>0.75000000000000011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41005184"/>
        <c:axId val="141006720"/>
      </c:barChart>
      <c:catAx>
        <c:axId val="141005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1006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00672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100518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25E-2"/>
          <c:w val="1"/>
          <c:h val="0.945675523349437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7"/>
                <c:pt idx="0">
                  <c:v>0.54545454545454541</c:v>
                </c:pt>
                <c:pt idx="1">
                  <c:v>0.4</c:v>
                </c:pt>
                <c:pt idx="2">
                  <c:v>0.6</c:v>
                </c:pt>
                <c:pt idx="4">
                  <c:v>0.27272727272727271</c:v>
                </c:pt>
                <c:pt idx="5">
                  <c:v>0.2</c:v>
                </c:pt>
                <c:pt idx="6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7"/>
                <c:pt idx="0">
                  <c:v>0.45</c:v>
                </c:pt>
                <c:pt idx="1">
                  <c:v>0.6</c:v>
                </c:pt>
                <c:pt idx="2">
                  <c:v>0.4</c:v>
                </c:pt>
                <c:pt idx="4">
                  <c:v>0.54545454545454541</c:v>
                </c:pt>
                <c:pt idx="5">
                  <c:v>0.45</c:v>
                </c:pt>
                <c:pt idx="6">
                  <c:v>0.85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7"/>
                <c:pt idx="4" formatCode="0%">
                  <c:v>0.18181818181818182</c:v>
                </c:pt>
                <c:pt idx="5" formatCode="0%">
                  <c:v>0.35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41113216"/>
        <c:axId val="141114752"/>
      </c:barChart>
      <c:catAx>
        <c:axId val="1411132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41114752"/>
        <c:crosses val="autoZero"/>
        <c:auto val="1"/>
        <c:lblAlgn val="ctr"/>
        <c:lblOffset val="100"/>
        <c:noMultiLvlLbl val="0"/>
      </c:catAx>
      <c:valAx>
        <c:axId val="1411147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111321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3.0491748015543517E-2"/>
          <c:y val="0.41712727362777507"/>
          <c:w val="0.95361257435714286"/>
          <c:h val="0.1657451431967609"/>
        </c:manualLayout>
      </c:layout>
      <c:overlay val="0"/>
      <c:txPr>
        <a:bodyPr/>
        <a:lstStyle/>
        <a:p>
          <a:pPr>
            <a:defRPr sz="110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25E-2"/>
          <c:w val="1"/>
          <c:h val="0.7672428081253812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0.05</c:v>
                </c:pt>
                <c:pt idx="1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26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28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91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4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0.95</c:v>
                </c:pt>
                <c:pt idx="1">
                  <c:v>0.85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41174656"/>
        <c:axId val="141176192"/>
      </c:barChart>
      <c:catAx>
        <c:axId val="14117465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41176192"/>
        <c:crosses val="autoZero"/>
        <c:auto val="1"/>
        <c:lblAlgn val="ctr"/>
        <c:lblOffset val="100"/>
        <c:noMultiLvlLbl val="0"/>
      </c:catAx>
      <c:valAx>
        <c:axId val="14117619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117465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ayout>
        <c:manualLayout>
          <c:xMode val="edge"/>
          <c:yMode val="edge"/>
          <c:x val="0"/>
          <c:y val="0.80654100529100525"/>
          <c:w val="0.95902085963490846"/>
          <c:h val="0.19345916444599084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(N=22*)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41262848"/>
        <c:axId val="141264384"/>
      </c:barChart>
      <c:catAx>
        <c:axId val="14126284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41264384"/>
        <c:crosses val="autoZero"/>
        <c:auto val="1"/>
        <c:lblAlgn val="ctr"/>
        <c:lblOffset val="100"/>
        <c:noMultiLvlLbl val="0"/>
      </c:catAx>
      <c:valAx>
        <c:axId val="14126438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412628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0.86000000000000032</c:v>
                </c:pt>
                <c:pt idx="3">
                  <c:v>0.86000000000000032</c:v>
                </c:pt>
                <c:pt idx="4">
                  <c:v>0.86000000000000032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0.85000000000000031</c:v>
                </c:pt>
                <c:pt idx="1">
                  <c:v>1</c:v>
                </c:pt>
                <c:pt idx="2">
                  <c:v>1</c:v>
                </c:pt>
                <c:pt idx="3">
                  <c:v>0.9</c:v>
                </c:pt>
                <c:pt idx="4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0.95000000000000029</c:v>
                </c:pt>
                <c:pt idx="3">
                  <c:v>0.95000000000000029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41292672"/>
        <c:axId val="141294208"/>
      </c:barChart>
      <c:catAx>
        <c:axId val="14129267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41294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129420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129267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61157024793419E-3"/>
          <c:w val="0.99923738681327257"/>
          <c:h val="0.890495867768596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0.5</c:v>
                </c:pt>
                <c:pt idx="1">
                  <c:v>0.4</c:v>
                </c:pt>
                <c:pt idx="2">
                  <c:v>0.54545454545454541</c:v>
                </c:pt>
                <c:pt idx="4">
                  <c:v>0.75000000000000033</c:v>
                </c:pt>
                <c:pt idx="5">
                  <c:v>0.45</c:v>
                </c:pt>
                <c:pt idx="6">
                  <c:v>0.6363636363636368</c:v>
                </c:pt>
                <c:pt idx="8">
                  <c:v>0.60000000000000031</c:v>
                </c:pt>
                <c:pt idx="9">
                  <c:v>0.55000000000000004</c:v>
                </c:pt>
                <c:pt idx="10">
                  <c:v>0.59090909090909094</c:v>
                </c:pt>
                <c:pt idx="12">
                  <c:v>0.70000000000000029</c:v>
                </c:pt>
                <c:pt idx="13">
                  <c:v>0.8</c:v>
                </c:pt>
                <c:pt idx="14">
                  <c:v>0.77272727272727304</c:v>
                </c:pt>
                <c:pt idx="16">
                  <c:v>0.65000000000000036</c:v>
                </c:pt>
                <c:pt idx="17">
                  <c:v>0.55000000000000004</c:v>
                </c:pt>
                <c:pt idx="18">
                  <c:v>0.68181818181818177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0.5</c:v>
                </c:pt>
                <c:pt idx="1">
                  <c:v>0.5</c:v>
                </c:pt>
                <c:pt idx="2">
                  <c:v>0.3181818181818184</c:v>
                </c:pt>
                <c:pt idx="4">
                  <c:v>0.2</c:v>
                </c:pt>
                <c:pt idx="5">
                  <c:v>0.45</c:v>
                </c:pt>
                <c:pt idx="6">
                  <c:v>0.22727272727272727</c:v>
                </c:pt>
                <c:pt idx="8">
                  <c:v>0.35000000000000014</c:v>
                </c:pt>
                <c:pt idx="9">
                  <c:v>0.45</c:v>
                </c:pt>
                <c:pt idx="10">
                  <c:v>0.27272727272727282</c:v>
                </c:pt>
                <c:pt idx="12">
                  <c:v>0.30000000000000016</c:v>
                </c:pt>
                <c:pt idx="13">
                  <c:v>0.2</c:v>
                </c:pt>
                <c:pt idx="14">
                  <c:v>0.22727272727272727</c:v>
                </c:pt>
                <c:pt idx="16">
                  <c:v>0.35000000000000014</c:v>
                </c:pt>
                <c:pt idx="17">
                  <c:v>0.30000000000000016</c:v>
                </c:pt>
                <c:pt idx="18">
                  <c:v>0.3181818181818184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Sheet1!$D$2:$D$20</c:f>
              <c:numCache>
                <c:formatCode>0%</c:formatCode>
                <c:ptCount val="19"/>
                <c:pt idx="1">
                  <c:v>0.05</c:v>
                </c:pt>
                <c:pt idx="2">
                  <c:v>0.13636363636363635</c:v>
                </c:pt>
                <c:pt idx="4">
                  <c:v>0.05</c:v>
                </c:pt>
                <c:pt idx="5">
                  <c:v>0.1</c:v>
                </c:pt>
                <c:pt idx="6">
                  <c:v>0.13636363636363635</c:v>
                </c:pt>
                <c:pt idx="8">
                  <c:v>0.05</c:v>
                </c:pt>
                <c:pt idx="10">
                  <c:v>0.13636363636363635</c:v>
                </c:pt>
                <c:pt idx="17">
                  <c:v>0.15000000000000008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574"/>
                  <c:y val="-2.44702087736613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8382936507936581E-3"/>
                  <c:y val="2.99611142984637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Sheet1!$E$2:$E$20</c:f>
              <c:numCache>
                <c:formatCode>0%</c:formatCode>
                <c:ptCount val="19"/>
                <c:pt idx="1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57052288"/>
        <c:axId val="160216192"/>
      </c:barChart>
      <c:catAx>
        <c:axId val="1570522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60216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0216192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57052288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8E-2"/>
          <c:y val="0.93985044029259746"/>
          <c:w val="0.98589065255732045"/>
          <c:h val="6.0149559707403363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6"/>
          <c:y val="4.0322580645161437E-3"/>
          <c:w val="0.8461538461538477"/>
          <c:h val="0.842741935483875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0.95</c:v>
                </c:pt>
                <c:pt idx="1">
                  <c:v>1</c:v>
                </c:pt>
                <c:pt idx="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8.1356438117053172E-3"/>
                  <c:y val="-2.750562382643291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  <c:pt idx="2" formatCode="0%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60650240"/>
        <c:axId val="60662144"/>
      </c:barChart>
      <c:catAx>
        <c:axId val="606502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0662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06621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0650240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6"/>
          <c:y val="4.0322580645161437E-3"/>
          <c:w val="0.8461538461538477"/>
          <c:h val="0.842741935483875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0.95</c:v>
                </c:pt>
                <c:pt idx="1">
                  <c:v>1</c:v>
                </c:pt>
                <c:pt idx="2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 formatCode="0%">
                  <c:v>0.05</c:v>
                </c:pt>
                <c:pt idx="2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-1.7534285686476184E-3"/>
                  <c:y val="-8.65325222013227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  <c:pt idx="2" formatCode="0%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61070720"/>
        <c:axId val="60670336"/>
      </c:barChart>
      <c:catAx>
        <c:axId val="610707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0670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067033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1070720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61485056"/>
        <c:axId val="61486592"/>
      </c:barChart>
      <c:catAx>
        <c:axId val="6148505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61486592"/>
        <c:crosses val="autoZero"/>
        <c:auto val="1"/>
        <c:lblAlgn val="ctr"/>
        <c:lblOffset val="100"/>
        <c:noMultiLvlLbl val="0"/>
      </c:catAx>
      <c:valAx>
        <c:axId val="61486592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614850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ma/brak formularzy/wniosków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0.55000000000000004</c:v>
                </c:pt>
                <c:pt idx="1">
                  <c:v>0.15</c:v>
                </c:pt>
                <c:pt idx="2">
                  <c:v>0.6</c:v>
                </c:pt>
                <c:pt idx="3">
                  <c:v>0.15</c:v>
                </c:pt>
                <c:pt idx="4">
                  <c:v>0.05</c:v>
                </c:pt>
                <c:pt idx="5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ma/brak formularzy/wniosków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0.6</c:v>
                </c:pt>
                <c:pt idx="1">
                  <c:v>0.1</c:v>
                </c:pt>
                <c:pt idx="2">
                  <c:v>0.3</c:v>
                </c:pt>
                <c:pt idx="3">
                  <c:v>0</c:v>
                </c:pt>
                <c:pt idx="4">
                  <c:v>0</c:v>
                </c:pt>
                <c:pt idx="5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ma/brak formularzy/wniosków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0.65</c:v>
                </c:pt>
                <c:pt idx="1">
                  <c:v>0.2</c:v>
                </c:pt>
                <c:pt idx="2">
                  <c:v>0.35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61506688"/>
        <c:axId val="61508224"/>
      </c:barChart>
      <c:catAx>
        <c:axId val="615066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1508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150822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150668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6"/>
          <c:y val="4.0322580645161437E-3"/>
          <c:w val="0.8461538461538477"/>
          <c:h val="0.842741935483875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8280766100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  <c:pt idx="0" formatCode="0%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61586816"/>
        <c:axId val="61588608"/>
      </c:barChart>
      <c:catAx>
        <c:axId val="615868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61588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158860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61586816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926C9-9593-4BE4-909B-128E845A4FDB}" type="datetimeFigureOut">
              <a:rPr lang="pl-PL" smtClean="0"/>
              <a:t>2016-01-27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13E76-3E2D-4F63-9DD8-ADBD73B926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99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pPr/>
              <a:t>2016-01-27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pPr/>
              <a:t>2016-01-27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office@arc.com.p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16410" y="3825838"/>
            <a:ext cx="7127478" cy="1512168"/>
          </a:xfrm>
        </p:spPr>
        <p:txBody>
          <a:bodyPr>
            <a:no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URZĄD DZIELNICY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Praga </a:t>
            </a:r>
            <a:r>
              <a:rPr lang="pl-PL" dirty="0"/>
              <a:t>Południe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</a:p>
          <a:p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Warszawa, Grudzień 2015</a:t>
            </a:r>
            <a:endParaRPr lang="pl-PL" b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Praga Południe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Otoczenie: Wygląd Urzędu (4)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122003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813325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Praga Południe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Otoczenie: Wygląd Urzędu (5)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746408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9933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Praga Południe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Otoczenie: Wygląd Urzędu (6)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139391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607426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Praga Południe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Otoczenie: Wygląd Urzędu (7)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807339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170139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34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868946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Praga Południe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Wygląd zewnętrzny urzędnika i jego stanowisko pracy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962408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(N=11)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(N=9)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9526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257337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pole tekstowe 28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184099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Praga Południe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Zachowanie urzędnika wobec </a:t>
            </a:r>
            <a:r>
              <a:rPr lang="pl-PL" sz="3100" dirty="0" smtClean="0">
                <a:solidFill>
                  <a:schemeClr val="tx2"/>
                </a:solidFill>
              </a:rPr>
              <a:t>interesanta (1)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711394"/>
              </p:ext>
            </p:extLst>
          </p:nvPr>
        </p:nvGraphicFramePr>
        <p:xfrm>
          <a:off x="5220866" y="2494735"/>
          <a:ext cx="4320000" cy="31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983304"/>
              </p:ext>
            </p:extLst>
          </p:nvPr>
        </p:nvGraphicFramePr>
        <p:xfrm>
          <a:off x="4428978" y="2440202"/>
          <a:ext cx="1655984" cy="3257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5984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przywitał, ale użył innych słów a powitanie nie było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782810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502625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988618" y="6475247"/>
            <a:ext cx="277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**W 2015 roku kafeteria zmieniona na tak/nie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Praga Południe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Zachowanie urzędnika wobec interesanta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022594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4455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222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43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4006410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1216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utrzymywać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posiłek/poczęstunek/ 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Spis treści</a:t>
            </a:r>
            <a:endParaRPr lang="pl-PL" sz="32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98963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42168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Wyniki badania						 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285373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Otoczenie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wygląd urzędu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      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328577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14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371782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16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14987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obsługa przedstawionej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19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458192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sposób załatwienia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23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7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Praga Południe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Obsługa przedstawionej sprawy (1)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825110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21290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501802"/>
            <a:ext cx="1200358" cy="108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013970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347776"/>
              </p:ext>
            </p:extLst>
          </p:nvPr>
        </p:nvGraphicFramePr>
        <p:xfrm>
          <a:off x="108298" y="1989634"/>
          <a:ext cx="2808000" cy="44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</a:t>
                      </a:r>
                      <a:b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</a:b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o szczegóły przedstawionej </a:t>
                      </a:r>
                      <a:b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</a:b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191606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Praga Południe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>
                <a:solidFill>
                  <a:schemeClr val="tx2"/>
                </a:solidFill>
              </a:rPr>
              <a:t>Urzędnik: </a:t>
            </a:r>
            <a:r>
              <a:rPr lang="pl-PL" sz="3100" dirty="0" smtClean="0">
                <a:solidFill>
                  <a:schemeClr val="tx2"/>
                </a:solidFill>
              </a:rPr>
              <a:t>Obsługa przedstawionej sprawy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584232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847000"/>
              </p:ext>
            </p:extLst>
          </p:nvPr>
        </p:nvGraphicFramePr>
        <p:xfrm>
          <a:off x="108298" y="2601541"/>
          <a:ext cx="1800000" cy="395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dotyczy**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wspomniał o formularzu/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70398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699608" y="6466370"/>
            <a:ext cx="262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 W kafeterii z 2015 i 2014 roku nie było takiej odpowiedzi.</a:t>
            </a:r>
            <a:endParaRPr lang="en-GB" sz="10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5662007" y="6466370"/>
            <a:ext cx="2963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*** W 2015 zmiana podstawy procentowania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618379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Praga Południe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>
                <a:solidFill>
                  <a:schemeClr val="tx2"/>
                </a:solidFill>
              </a:rPr>
              <a:t>Urzędnik: </a:t>
            </a:r>
            <a:r>
              <a:rPr lang="pl-PL" sz="3100" dirty="0" smtClean="0">
                <a:solidFill>
                  <a:schemeClr val="tx2"/>
                </a:solidFill>
              </a:rPr>
              <a:t>Obsługa przedstawionej sprawy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9469"/>
              </p:ext>
            </p:extLst>
          </p:nvPr>
        </p:nvGraphicFramePr>
        <p:xfrm>
          <a:off x="767594" y="2570090"/>
          <a:ext cx="4525280" cy="4289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927271"/>
              </p:ext>
            </p:extLst>
          </p:nvPr>
        </p:nvGraphicFramePr>
        <p:xfrm>
          <a:off x="543689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815550"/>
              </p:ext>
            </p:extLst>
          </p:nvPr>
        </p:nvGraphicFramePr>
        <p:xfrm>
          <a:off x="4645002" y="2422130"/>
          <a:ext cx="1800000" cy="39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wspomniał o karcie informacyjnej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 duplikatu Karty Warszawiaka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078968"/>
              </p:ext>
            </p:extLst>
          </p:nvPr>
        </p:nvGraphicFramePr>
        <p:xfrm>
          <a:off x="0" y="2467588"/>
          <a:ext cx="1800000" cy="36879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0464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758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758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aktami prawnymi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758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053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Praga Południe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(1)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poinformował Cię sam o następujących krokach do załatwienia przedstawionej przez Ciebie sprawy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pSp>
        <p:nvGrpSpPr>
          <p:cNvPr id="10" name="Grupa 9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456106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" name="Prostokąt 15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41660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2556570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a 20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150851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8" name="Prostokąt 27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829613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Praga Południe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2014, 2013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746060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32385"/>
              </p:ext>
            </p:extLst>
          </p:nvPr>
        </p:nvGraphicFramePr>
        <p:xfrm>
          <a:off x="180306" y="2422130"/>
          <a:ext cx="1800000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sumy tylko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491299"/>
              </p:ext>
            </p:extLst>
          </p:nvPr>
        </p:nvGraphicFramePr>
        <p:xfrm>
          <a:off x="5004842" y="2493690"/>
          <a:ext cx="432000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645491"/>
              </p:ext>
            </p:extLst>
          </p:nvPr>
        </p:nvGraphicFramePr>
        <p:xfrm>
          <a:off x="4140746" y="2421682"/>
          <a:ext cx="1800200" cy="4320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/>
              </a:tblGrid>
              <a:tr h="76439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439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792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792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792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792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 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Po dopytaniu o opłaty urzędnik...</a:t>
            </a:r>
          </a:p>
          <a:p>
            <a:r>
              <a:rPr lang="pl-PL" dirty="0"/>
              <a:t>(zadawane gdy urzędnik nie poinformował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 opłatach </a:t>
            </a:r>
            <a:r>
              <a:rPr lang="pl-PL" dirty="0"/>
              <a:t>lub ich braku)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Które ze stwierdzeń najlepiej opisuje to w jaki sposób urzędnik </a:t>
            </a:r>
            <a:r>
              <a:rPr lang="pl-PL" sz="1200" b="1" u="sng" dirty="0"/>
              <a:t>sam z siebie, bez Twojego dopytywania</a:t>
            </a:r>
            <a:r>
              <a:rPr lang="pl-PL" sz="1200" b="1" dirty="0"/>
              <a:t> poinformował Cię o opłatach/braku opłat jakie są wymagane przy załatwianiu  przedstawionej przez Ciebie sprawy?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-35719" y="6639957"/>
            <a:ext cx="2629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a 19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161209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8" name="Prostokąt 27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766772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Praga Południe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2015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822349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969235"/>
              </p:ext>
            </p:extLst>
          </p:nvPr>
        </p:nvGraphicFramePr>
        <p:xfrm>
          <a:off x="5004842" y="2493691"/>
          <a:ext cx="43200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Po dopytaniu o opłaty urzędnik...</a:t>
            </a:r>
          </a:p>
          <a:p>
            <a:r>
              <a:rPr lang="pl-PL" dirty="0"/>
              <a:t>(zadawane gdy urzędnik nie poinformował o</a:t>
            </a:r>
          </a:p>
          <a:p>
            <a:r>
              <a:rPr lang="pl-PL" dirty="0"/>
              <a:t>opłatach lub ich braku)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Które ze stwierdzeń najlepiej opisuje to w jaki sposób urzędnik </a:t>
            </a:r>
            <a:r>
              <a:rPr lang="pl-PL" sz="1200" b="1" u="sng" dirty="0"/>
              <a:t>sam z siebie, bez Twojego dopytywania</a:t>
            </a:r>
            <a:r>
              <a:rPr lang="pl-PL" sz="1200" b="1" dirty="0"/>
              <a:t> poinformował Cię o opłatach/braku opłat jakie są wymagane przy załatwianiu  przedstawionej przez Ciebie sprawy?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-35719" y="6639957"/>
            <a:ext cx="2629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 </a:t>
            </a:r>
            <a:endParaRPr lang="en-GB" sz="10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36290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752133"/>
              </p:ext>
            </p:extLst>
          </p:nvPr>
        </p:nvGraphicFramePr>
        <p:xfrm>
          <a:off x="191530" y="2565698"/>
          <a:ext cx="1716968" cy="3487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6968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nie ma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181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sumę 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3598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podał wysokość poszczególnych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3933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wysokość poszczególnych opłat</a:t>
                      </a: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345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439944"/>
              </p:ext>
            </p:extLst>
          </p:nvPr>
        </p:nvGraphicFramePr>
        <p:xfrm>
          <a:off x="3852714" y="2599742"/>
          <a:ext cx="1944216" cy="38244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</a:tblGrid>
              <a:tr h="678398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nie ma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8398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sumę 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7199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podał wysokość poszczególnych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7199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wysokość poszczególnych opłat</a:t>
                      </a: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9179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  <a:t>Nie odpowiedział </a:t>
                      </a:r>
                      <a:b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  <a:t>na pytanie</a:t>
                      </a: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38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515973" y="2159552"/>
            <a:ext cx="3013112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301332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4" name="Prostokąt 2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5364882" y="2159552"/>
            <a:ext cx="3013112" cy="1054218"/>
            <a:chOff x="757332" y="5363944"/>
            <a:chExt cx="7610400" cy="1054218"/>
          </a:xfrm>
        </p:grpSpPr>
        <p:graphicFrame>
          <p:nvGraphicFramePr>
            <p:cNvPr id="1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107300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Praga Południe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(4)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396484"/>
              </p:ext>
            </p:extLst>
          </p:nvPr>
        </p:nvGraphicFramePr>
        <p:xfrm>
          <a:off x="1044402" y="2421682"/>
          <a:ext cx="3384376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186766"/>
              </p:ext>
            </p:extLst>
          </p:nvPr>
        </p:nvGraphicFramePr>
        <p:xfrm>
          <a:off x="4957207" y="2565698"/>
          <a:ext cx="3360003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355660"/>
              </p:ext>
            </p:extLst>
          </p:nvPr>
        </p:nvGraphicFramePr>
        <p:xfrm>
          <a:off x="4356770" y="2421682"/>
          <a:ext cx="1368152" cy="25922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/>
              </a:tblGrid>
              <a:tr h="135505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7228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855124"/>
              </p:ext>
            </p:extLst>
          </p:nvPr>
        </p:nvGraphicFramePr>
        <p:xfrm>
          <a:off x="108298" y="2493690"/>
          <a:ext cx="1944216" cy="38884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</a:tblGrid>
              <a:tr h="943996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3996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banku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4568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4755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pole tekstowe 22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2700585" y="6466370"/>
            <a:ext cx="2952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 W 2015 zmiana podstawy procentowania!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Praga Południe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Sposób załatwiania przedstawionej sprawy (5)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152460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17626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2*)</a:t>
            </a: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645818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2*)</a:t>
            </a: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274116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2*)</a:t>
            </a: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461570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667995"/>
              </p:ext>
            </p:extLst>
          </p:nvPr>
        </p:nvGraphicFramePr>
        <p:xfrm>
          <a:off x="2924286" y="5158154"/>
          <a:ext cx="4793756" cy="1701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456106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Praga Południe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(6)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928352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08076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238280" y="5557190"/>
            <a:ext cx="8568952" cy="774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3132634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Informacje o metodzie</a:t>
            </a:r>
            <a:endParaRPr lang="pl-PL" sz="3200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5 października – 13 listopada 2015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 każdym urzędzie)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969942" y="6352505"/>
            <a:ext cx="6987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Ze względu na zaokrąglenia wartości po przecinku, w niektórych przypadkach dane na wykresach mogą się nie sumować do 100 proc.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3913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Praga Południe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(7)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062742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082015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pole tekstowe 6"/>
          <p:cNvSpPr txBox="1">
            <a:spLocks noChangeArrowheads="1"/>
          </p:cNvSpPr>
          <p:nvPr/>
        </p:nvSpPr>
        <p:spPr bwMode="auto">
          <a:xfrm>
            <a:off x="7732325" y="2925738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3789834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45819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5464356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119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Kryteria oceny</a:t>
            </a:r>
            <a:endParaRPr lang="pl-PL" sz="3200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ZACHOWANIE SIĘ WOBEC KLIENTA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17916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523504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Praga Południe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3100" dirty="0" smtClean="0">
                <a:solidFill>
                  <a:schemeClr val="tx2"/>
                </a:solidFill>
              </a:rPr>
              <a:t>Otoczenie: Wygląd Urzędu (1)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accent2">
                    <a:lumMod val="75000"/>
                  </a:schemeClr>
                </a:solidFill>
              </a:rPr>
              <a:t>OTOCZENIE – WYGLĄD URZĘDU (1)</a:t>
            </a:r>
            <a:endParaRPr lang="en-GB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749716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accent2">
                    <a:lumMod val="75000"/>
                  </a:schemeClr>
                </a:solidFill>
              </a:rPr>
              <a:t>FUNKCJONOWANIE URZĘDU </a:t>
            </a:r>
            <a:endParaRPr lang="en-GB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807060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Praga Południe</a:t>
            </a:r>
            <a:r>
              <a:rPr lang="pl-PL" sz="3900" dirty="0" smtClean="0"/>
              <a:t/>
            </a:r>
            <a:br>
              <a:rPr lang="pl-PL" sz="39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Otoczenie: Wygląd Urzędu (2)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2677768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Praga Południe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Otoczenie: Wygląd Urzędu (3)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115611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103043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993</TotalTime>
  <Words>1939</Words>
  <Application>Microsoft Office PowerPoint</Application>
  <PresentationFormat>Niestandardowy</PresentationFormat>
  <Paragraphs>341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ARC</vt:lpstr>
      <vt:lpstr>TAJEMNICZY KLIENT URZĄD DZIELNICY  Praga Południe</vt:lpstr>
      <vt:lpstr>Spis treści</vt:lpstr>
      <vt:lpstr>Informacje o metodzie</vt:lpstr>
      <vt:lpstr>Wyniki badania</vt:lpstr>
      <vt:lpstr>Kryteria oceny</vt:lpstr>
      <vt:lpstr>Wyniki badania</vt:lpstr>
      <vt:lpstr>Urząd Dzielnicy Praga Południe Otoczenie: Wygląd Urzędu (1)</vt:lpstr>
      <vt:lpstr>Urząd Dzielnicy Praga Południe Otoczenie: Wygląd Urzędu (2)</vt:lpstr>
      <vt:lpstr>Urząd Dzielnicy Praga Południe Otoczenie: Wygląd Urzędu (3)</vt:lpstr>
      <vt:lpstr>Urząd Dzielnicy Praga Południe Otoczenie: Wygląd Urzędu (4)</vt:lpstr>
      <vt:lpstr>Urząd Dzielnicy Praga Południe Otoczenie: Wygląd Urzędu (5)</vt:lpstr>
      <vt:lpstr>Urząd Dzielnicy Praga Południe Otoczenie: Wygląd Urzędu (6)</vt:lpstr>
      <vt:lpstr>Urząd Dzielnicy Praga Południe Otoczenie: Wygląd Urzędu (7)</vt:lpstr>
      <vt:lpstr>Wyniki badania</vt:lpstr>
      <vt:lpstr>Urząd Dzielnicy Praga Południe Wygląd zewnętrzny urzędnika i jego stanowisko pracy</vt:lpstr>
      <vt:lpstr>Wyniki badania</vt:lpstr>
      <vt:lpstr>Urząd Dzielnicy Praga Południe Zachowanie urzędnika wobec interesanta (1)</vt:lpstr>
      <vt:lpstr>Urząd Dzielnicy Praga Południe Zachowanie urzędnika wobec interesanta (2)</vt:lpstr>
      <vt:lpstr>Wyniki badania</vt:lpstr>
      <vt:lpstr>Urząd Dzielnicy Praga Południe Urzędnik: Obsługa przedstawionej sprawy (1)</vt:lpstr>
      <vt:lpstr>Urząd Dzielnicy Praga Południe Urzędnik: Obsługa przedstawionej sprawy (2)</vt:lpstr>
      <vt:lpstr>Urząd Dzielnicy Praga Południe Urzędnik: Obsługa przedstawionej sprawy (3)</vt:lpstr>
      <vt:lpstr>Wyniki badania</vt:lpstr>
      <vt:lpstr>Urząd Dzielnicy Praga Południe Urzędnik: Sposób załatwienia przedstawionej sprawy (1)</vt:lpstr>
      <vt:lpstr>Urząd Dzielnicy Praga Południe Urzędnik: Sposób załatwienia przedstawionej sprawy 2014, 2013 (2)</vt:lpstr>
      <vt:lpstr>Urząd Dzielnicy Praga Południe Urzędnik: Sposób załatwienia przedstawionej sprawy 2015 (3)</vt:lpstr>
      <vt:lpstr>Urząd Dzielnicy Praga Południe Urzędnik: Sposób załatwienia przedstawionej sprawy (4)</vt:lpstr>
      <vt:lpstr>Urząd Dzielnicy Praga Południe Urzędnik: Sposób załatwiania przedstawionej sprawy (5)</vt:lpstr>
      <vt:lpstr>Urząd Dzielnicy Praga Południe Urzędnik: Sposób załatwienia przedstawionej sprawy (6)</vt:lpstr>
      <vt:lpstr>Urząd Dzielnicy Praga Południe Urzędnik: Sposób załatwienia przedstawionej sprawy (7)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Stempniak Dorota</cp:lastModifiedBy>
  <cp:revision>169</cp:revision>
  <cp:lastPrinted>2016-01-26T09:18:07Z</cp:lastPrinted>
  <dcterms:created xsi:type="dcterms:W3CDTF">2013-09-17T08:07:59Z</dcterms:created>
  <dcterms:modified xsi:type="dcterms:W3CDTF">2016-01-27T14:21:43Z</dcterms:modified>
</cp:coreProperties>
</file>