
<file path=[Content_Types].xml><?xml version="1.0" encoding="utf-8"?>
<Types xmlns="http://schemas.openxmlformats.org/package/2006/content-types">
  <Default Extension="png" ContentType="image/png"/>
  <Default Extension="wmf" ContentType="image/x-w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drawings/drawing1.xml" ContentType="application/vnd.openxmlformats-officedocument.drawingml.chartshapes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drawings/drawing2.xml" ContentType="application/vnd.openxmlformats-officedocument.drawingml.chartshapes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chart25.xml" ContentType="application/vnd.openxmlformats-officedocument.drawingml.chart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charts/chart29.xml" ContentType="application/vnd.openxmlformats-officedocument.drawingml.chart+xml"/>
  <Override PartName="/ppt/charts/chart30.xml" ContentType="application/vnd.openxmlformats-officedocument.drawingml.chart+xml"/>
  <Override PartName="/ppt/charts/chart31.xml" ContentType="application/vnd.openxmlformats-officedocument.drawingml.chart+xml"/>
  <Override PartName="/ppt/charts/chart32.xml" ContentType="application/vnd.openxmlformats-officedocument.drawingml.chart+xml"/>
  <Override PartName="/ppt/charts/chart33.xml" ContentType="application/vnd.openxmlformats-officedocument.drawingml.chart+xml"/>
  <Override PartName="/ppt/charts/chart34.xml" ContentType="application/vnd.openxmlformats-officedocument.drawingml.chart+xml"/>
  <Override PartName="/ppt/theme/themeOverride1.xml" ContentType="application/vnd.openxmlformats-officedocument.themeOverride+xml"/>
  <Override PartName="/ppt/charts/chart35.xml" ContentType="application/vnd.openxmlformats-officedocument.drawingml.chart+xml"/>
  <Override PartName="/ppt/theme/themeOverride2.xml" ContentType="application/vnd.openxmlformats-officedocument.themeOverride+xml"/>
  <Override PartName="/ppt/charts/chart36.xml" ContentType="application/vnd.openxmlformats-officedocument.drawingml.chart+xml"/>
  <Override PartName="/ppt/theme/themeOverride3.xml" ContentType="application/vnd.openxmlformats-officedocument.themeOverride+xml"/>
  <Override PartName="/ppt/charts/chart37.xml" ContentType="application/vnd.openxmlformats-officedocument.drawingml.chart+xml"/>
  <Override PartName="/ppt/theme/themeOverride4.xml" ContentType="application/vnd.openxmlformats-officedocument.themeOverride+xml"/>
  <Override PartName="/ppt/charts/chart38.xml" ContentType="application/vnd.openxmlformats-officedocument.drawingml.chart+xml"/>
  <Override PartName="/ppt/charts/chart39.xml" ContentType="application/vnd.openxmlformats-officedocument.drawingml.chart+xml"/>
  <Override PartName="/ppt/charts/chart40.xml" ContentType="application/vnd.openxmlformats-officedocument.drawingml.chart+xml"/>
  <Override PartName="/ppt/charts/chart41.xml" ContentType="application/vnd.openxmlformats-officedocument.drawingml.chart+xml"/>
  <Override PartName="/ppt/charts/chart42.xml" ContentType="application/vnd.openxmlformats-officedocument.drawingml.chart+xml"/>
  <Override PartName="/ppt/charts/chart43.xml" ContentType="application/vnd.openxmlformats-officedocument.drawingml.chart+xml"/>
  <Override PartName="/ppt/charts/chart44.xml" ContentType="application/vnd.openxmlformats-officedocument.drawingml.chart+xml"/>
  <Override PartName="/ppt/charts/chart45.xml" ContentType="application/vnd.openxmlformats-officedocument.drawingml.chart+xml"/>
  <Override PartName="/ppt/charts/chart4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notesMasterIdLst>
    <p:notesMasterId r:id="rId33"/>
  </p:notesMasterIdLst>
  <p:handoutMasterIdLst>
    <p:handoutMasterId r:id="rId34"/>
  </p:handoutMasterIdLst>
  <p:sldIdLst>
    <p:sldId id="288" r:id="rId2"/>
    <p:sldId id="319" r:id="rId3"/>
    <p:sldId id="321" r:id="rId4"/>
    <p:sldId id="290" r:id="rId5"/>
    <p:sldId id="322" r:id="rId6"/>
    <p:sldId id="291" r:id="rId7"/>
    <p:sldId id="294" r:id="rId8"/>
    <p:sldId id="295" r:id="rId9"/>
    <p:sldId id="296" r:id="rId10"/>
    <p:sldId id="302" r:id="rId11"/>
    <p:sldId id="303" r:id="rId12"/>
    <p:sldId id="304" r:id="rId13"/>
    <p:sldId id="305" r:id="rId14"/>
    <p:sldId id="297" r:id="rId15"/>
    <p:sldId id="313" r:id="rId16"/>
    <p:sldId id="298" r:id="rId17"/>
    <p:sldId id="317" r:id="rId18"/>
    <p:sldId id="306" r:id="rId19"/>
    <p:sldId id="299" r:id="rId20"/>
    <p:sldId id="312" r:id="rId21"/>
    <p:sldId id="316" r:id="rId22"/>
    <p:sldId id="310" r:id="rId23"/>
    <p:sldId id="300" r:id="rId24"/>
    <p:sldId id="307" r:id="rId25"/>
    <p:sldId id="308" r:id="rId26"/>
    <p:sldId id="323" r:id="rId27"/>
    <p:sldId id="309" r:id="rId28"/>
    <p:sldId id="311" r:id="rId29"/>
    <p:sldId id="314" r:id="rId30"/>
    <p:sldId id="315" r:id="rId31"/>
    <p:sldId id="318" r:id="rId32"/>
  </p:sldIdLst>
  <p:sldSz cx="9145588" cy="6859588"/>
  <p:notesSz cx="6669088" cy="9926638"/>
  <p:defaultTextStyle>
    <a:defPPr>
      <a:defRPr lang="pl-PL"/>
    </a:defPPr>
    <a:lvl1pPr marL="0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46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91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737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983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229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474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720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966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568">
          <p15:clr>
            <a:srgbClr val="A4A3A4"/>
          </p15:clr>
        </p15:guide>
        <p15:guide id="2" pos="555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8000"/>
    <a:srgbClr val="808285"/>
    <a:srgbClr val="FFFFFF"/>
    <a:srgbClr val="D1D3D4"/>
    <a:srgbClr val="ACAD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09" autoAdjust="0"/>
    <p:restoredTop sz="94660"/>
  </p:normalViewPr>
  <p:slideViewPr>
    <p:cSldViewPr showGuides="1">
      <p:cViewPr varScale="1">
        <p:scale>
          <a:sx n="100" d="100"/>
          <a:sy n="100" d="100"/>
        </p:scale>
        <p:origin x="-1014" y="-90"/>
      </p:cViewPr>
      <p:guideLst>
        <p:guide orient="horz" pos="2568"/>
        <p:guide pos="555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7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0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1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2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3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4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5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6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7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8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9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0.xlsx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1.xlsx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2.xlsx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3.xlsx"/></Relationships>
</file>

<file path=ppt/charts/_rels/chart3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4.xlsx"/><Relationship Id="rId1" Type="http://schemas.openxmlformats.org/officeDocument/2006/relationships/themeOverride" Target="../theme/themeOverride1.xml"/></Relationships>
</file>

<file path=ppt/charts/_rels/chart3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5.xlsx"/><Relationship Id="rId1" Type="http://schemas.openxmlformats.org/officeDocument/2006/relationships/themeOverride" Target="../theme/themeOverride2.xml"/></Relationships>
</file>

<file path=ppt/charts/_rels/chart3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6.xlsx"/><Relationship Id="rId1" Type="http://schemas.openxmlformats.org/officeDocument/2006/relationships/themeOverride" Target="../theme/themeOverride3.xml"/></Relationships>
</file>

<file path=ppt/charts/_rels/chart3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7.xlsx"/><Relationship Id="rId1" Type="http://schemas.openxmlformats.org/officeDocument/2006/relationships/themeOverride" Target="../theme/themeOverride4.xml"/></Relationships>
</file>

<file path=ppt/charts/_rels/chart3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8.xlsx"/></Relationships>
</file>

<file path=ppt/charts/_rels/chart3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9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4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0.xlsx"/></Relationships>
</file>

<file path=ppt/charts/_rels/chart4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1.xlsx"/></Relationships>
</file>

<file path=ppt/charts/_rels/chart4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2.xlsx"/></Relationships>
</file>

<file path=ppt/charts/_rels/chart4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3.xlsx"/></Relationships>
</file>

<file path=ppt/charts/_rels/chart4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4.xlsx"/></Relationships>
</file>

<file path=ppt/charts/_rels/chart4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5.xlsx"/></Relationships>
</file>

<file path=ppt/charts/_rels/chart4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6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4E-3"/>
          <c:y val="9.0163934426229525E-2"/>
          <c:w val="0.94925028835063396"/>
          <c:h val="0.91803278688524337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spPr>
              <a:noFill/>
              <a:ln w="2325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Sheet1!$A$4:$A$4</c:f>
              <c:strCache>
                <c:ptCount val="1"/>
                <c:pt idx="0">
                  <c:v>ŚREDNIA LICZBA OSÓB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 formatCode="###0.0">
                  <c:v>6.9999999999999991</c:v>
                </c:pt>
                <c:pt idx="2" formatCode="###0.0">
                  <c:v>2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spPr>
              <a:noFill/>
              <a:ln w="2325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Sheet1!$A$4:$A$4</c:f>
              <c:strCache>
                <c:ptCount val="1"/>
                <c:pt idx="0">
                  <c:v>ŚREDNIA LICZBA OSÓB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 formatCode="0.0">
                  <c:v>11.1</c:v>
                </c:pt>
                <c:pt idx="2" formatCode="0.0">
                  <c:v>4.18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spPr>
              <a:noFill/>
              <a:ln w="2325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Sheet1!$A$4:$A$4</c:f>
              <c:strCache>
                <c:ptCount val="1"/>
                <c:pt idx="0">
                  <c:v>ŚREDNIA LICZBA OSÓB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 formatCode="0.0">
                  <c:v>5.25</c:v>
                </c:pt>
                <c:pt idx="2" formatCode="0.0">
                  <c:v>2.3499999999999992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36371456"/>
        <c:axId val="53154560"/>
      </c:barChart>
      <c:catAx>
        <c:axId val="36371456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one"/>
        <c:crossAx val="53154560"/>
        <c:crosses val="autoZero"/>
        <c:auto val="1"/>
        <c:lblAlgn val="ctr"/>
        <c:lblOffset val="100"/>
        <c:noMultiLvlLbl val="0"/>
      </c:catAx>
      <c:valAx>
        <c:axId val="53154560"/>
        <c:scaling>
          <c:orientation val="minMax"/>
          <c:max val="15"/>
          <c:min val="0"/>
        </c:scaling>
        <c:delete val="1"/>
        <c:axPos val="l"/>
        <c:numFmt formatCode="###0.0" sourceLinked="1"/>
        <c:majorTickMark val="out"/>
        <c:minorTickMark val="none"/>
        <c:tickLblPos val="none"/>
        <c:crossAx val="36371456"/>
        <c:crosses val="autoZero"/>
        <c:crossBetween val="between"/>
      </c:valAx>
      <c:spPr>
        <a:noFill/>
        <a:ln w="23250">
          <a:noFill/>
        </a:ln>
      </c:spPr>
    </c:plotArea>
    <c:legend>
      <c:legendPos val="t"/>
      <c:layout>
        <c:manualLayout>
          <c:xMode val="edge"/>
          <c:yMode val="edge"/>
          <c:x val="0.15194431585256127"/>
          <c:y val="7.2600468758932113E-2"/>
          <c:w val="0.71113053531118542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77828054298706"/>
          <c:y val="4.0322580645161437E-3"/>
          <c:w val="0.8461538461538477"/>
          <c:h val="0.8427419354838753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2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3"/>
                <c:pt idx="0">
                  <c:v>0.9</c:v>
                </c:pt>
                <c:pt idx="1">
                  <c:v>1</c:v>
                </c:pt>
                <c:pt idx="2">
                  <c:v>0.95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3"/>
                <c:pt idx="2" formatCode="0%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chemeClr val="tx1"/>
            </a:solidFill>
            <a:ln w="23282">
              <a:noFill/>
            </a:ln>
          </c:spPr>
          <c:invertIfNegative val="0"/>
          <c:dLbls>
            <c:dLbl>
              <c:idx val="2"/>
              <c:layout>
                <c:manualLayout>
                  <c:x val="0.97624434389140302"/>
                  <c:y val="1.495698608308469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3"/>
                <c:pt idx="0" formatCode="0%">
                  <c:v>0.1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62071552"/>
        <c:axId val="62073088"/>
      </c:barChart>
      <c:catAx>
        <c:axId val="6207155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0">
            <a:solidFill>
              <a:schemeClr val="bg2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6207308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2073088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62071552"/>
        <c:crosses val="autoZero"/>
        <c:crossBetween val="between"/>
        <c:majorUnit val="0.2"/>
      </c:valAx>
      <c:spPr>
        <a:noFill/>
        <a:ln w="23282">
          <a:noFill/>
        </a:ln>
      </c:spPr>
    </c:plotArea>
    <c:legend>
      <c:legendPos val="b"/>
      <c:layout/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4E-3"/>
          <c:y val="9.0163934426229497E-2"/>
          <c:w val="0.94925028835063396"/>
          <c:h val="0.91803278688524337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 formatCode="0.0">
                  <c:v>1</c:v>
                </c:pt>
                <c:pt idx="2" formatCode="0.0">
                  <c:v>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 formatCode="0.0">
                  <c:v>1.5</c:v>
                </c:pt>
                <c:pt idx="2" formatCode="0.0">
                  <c:v>4.9000000000000004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62109568"/>
        <c:axId val="62111104"/>
      </c:barChart>
      <c:catAx>
        <c:axId val="62109568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62111104"/>
        <c:crosses val="autoZero"/>
        <c:auto val="1"/>
        <c:lblAlgn val="ctr"/>
        <c:lblOffset val="100"/>
        <c:noMultiLvlLbl val="0"/>
      </c:catAx>
      <c:valAx>
        <c:axId val="62111104"/>
        <c:scaling>
          <c:orientation val="minMax"/>
          <c:max val="15"/>
          <c:min val="0"/>
        </c:scaling>
        <c:delete val="1"/>
        <c:axPos val="r"/>
        <c:numFmt formatCode="0.0" sourceLinked="1"/>
        <c:majorTickMark val="out"/>
        <c:minorTickMark val="none"/>
        <c:tickLblPos val="none"/>
        <c:crossAx val="62109568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27"/>
          <c:y val="7.2600468758932099E-2"/>
          <c:w val="0.71113053531118542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379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Na tablicy</c:v>
                </c:pt>
                <c:pt idx="1">
                  <c:v>W okienku PI/ przy stanowisku WOM/ delegatury BAiSO</c:v>
                </c:pt>
                <c:pt idx="2">
                  <c:v>Poza okienkiem PI/ stanowiskiem WOM/ delegatury BAiSO</c:v>
                </c:pt>
                <c:pt idx="3">
                  <c:v>Na stolikach</c:v>
                </c:pt>
                <c:pt idx="4">
                  <c:v>W kieszonkach, na stojakach</c:v>
                </c:pt>
                <c:pt idx="5">
                  <c:v>W innym miejscu </c:v>
                </c:pt>
                <c:pt idx="6">
                  <c:v>Nie ma/brak wzorów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0.8</c:v>
                </c:pt>
                <c:pt idx="1">
                  <c:v>0.15</c:v>
                </c:pt>
                <c:pt idx="2">
                  <c:v>0.15</c:v>
                </c:pt>
                <c:pt idx="3">
                  <c:v>0.15</c:v>
                </c:pt>
                <c:pt idx="4">
                  <c:v>0.25</c:v>
                </c:pt>
                <c:pt idx="6">
                  <c:v>0.05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Na tablicy</c:v>
                </c:pt>
                <c:pt idx="1">
                  <c:v>W okienku PI/ przy stanowisku WOM/ delegatury BAiSO</c:v>
                </c:pt>
                <c:pt idx="2">
                  <c:v>Poza okienkiem PI/ stanowiskiem WOM/ delegatury BAiSO</c:v>
                </c:pt>
                <c:pt idx="3">
                  <c:v>Na stolikach</c:v>
                </c:pt>
                <c:pt idx="4">
                  <c:v>W kieszonkach, na stojakach</c:v>
                </c:pt>
                <c:pt idx="5">
                  <c:v>W innym miejscu </c:v>
                </c:pt>
                <c:pt idx="6">
                  <c:v>Nie ma/brak wzorów</c:v>
                </c:pt>
              </c:strCache>
            </c:strRef>
          </c:cat>
          <c:val>
            <c:numRef>
              <c:f>Sheet1!$C$2:$C$8</c:f>
              <c:numCache>
                <c:formatCode>0%</c:formatCode>
                <c:ptCount val="7"/>
                <c:pt idx="0">
                  <c:v>0.8</c:v>
                </c:pt>
                <c:pt idx="1">
                  <c:v>0.1</c:v>
                </c:pt>
                <c:pt idx="2">
                  <c:v>0.2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Na tablicy</c:v>
                </c:pt>
                <c:pt idx="1">
                  <c:v>W okienku PI/ przy stanowisku WOM/ delegatury BAiSO</c:v>
                </c:pt>
                <c:pt idx="2">
                  <c:v>Poza okienkiem PI/ stanowiskiem WOM/ delegatury BAiSO</c:v>
                </c:pt>
                <c:pt idx="3">
                  <c:v>Na stolikach</c:v>
                </c:pt>
                <c:pt idx="4">
                  <c:v>W kieszonkach, na stojakach</c:v>
                </c:pt>
                <c:pt idx="5">
                  <c:v>W innym miejscu </c:v>
                </c:pt>
                <c:pt idx="6">
                  <c:v>Nie ma/brak wzorów</c:v>
                </c:pt>
              </c:strCache>
            </c:strRef>
          </c:cat>
          <c:val>
            <c:numRef>
              <c:f>Sheet1!$D$2:$D$8</c:f>
              <c:numCache>
                <c:formatCode>0%</c:formatCode>
                <c:ptCount val="7"/>
                <c:pt idx="0">
                  <c:v>0.75</c:v>
                </c:pt>
                <c:pt idx="1">
                  <c:v>0.05</c:v>
                </c:pt>
                <c:pt idx="2">
                  <c:v>0.3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62196736"/>
        <c:axId val="62219008"/>
      </c:barChart>
      <c:catAx>
        <c:axId val="6219673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6221900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2219008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62196736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E-3"/>
          <c:y val="3.6429872495446325E-2"/>
          <c:w val="1"/>
          <c:h val="0.90892531876138505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Sheet1!$A$2:$A$25</c:f>
              <c:strCache>
                <c:ptCount val="18"/>
                <c:pt idx="1">
                  <c:v>Czy odległość blatów  stolików od wzorów wypełnionych formularzy  wniosków na tablicach  w skoroszytach jest odpowiednia?</c:v>
                </c:pt>
                <c:pt idx="5">
                  <c:v>Czy liczba blatów  stolików do pisania formularzy  wniosków jest wystarczająca?</c:v>
                </c:pt>
                <c:pt idx="9">
                  <c:v>Czy ilość miejsc siedzących dla oczekujących jest wystarczająca?</c:v>
                </c:pt>
                <c:pt idx="13">
                  <c:v>Czy działa system numerkowy?</c:v>
                </c:pt>
                <c:pt idx="17">
                  <c:v>Czy któryś z pracowników podszedł i zaoferował pomoc?</c:v>
                </c:pt>
              </c:strCache>
            </c:strRef>
          </c:cat>
          <c:val>
            <c:numRef>
              <c:f>Sheet1!$B$2:$B$25</c:f>
              <c:numCache>
                <c:formatCode>0%</c:formatCode>
                <c:ptCount val="19"/>
                <c:pt idx="0">
                  <c:v>0.55000000000000004</c:v>
                </c:pt>
                <c:pt idx="1">
                  <c:v>0.65</c:v>
                </c:pt>
                <c:pt idx="2">
                  <c:v>0.9</c:v>
                </c:pt>
                <c:pt idx="4">
                  <c:v>0.95</c:v>
                </c:pt>
                <c:pt idx="5">
                  <c:v>0.9</c:v>
                </c:pt>
                <c:pt idx="6">
                  <c:v>0.95</c:v>
                </c:pt>
                <c:pt idx="8">
                  <c:v>0.9</c:v>
                </c:pt>
                <c:pt idx="9">
                  <c:v>0.9</c:v>
                </c:pt>
                <c:pt idx="10">
                  <c:v>0.95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6">
                  <c:v>0.05</c:v>
                </c:pt>
                <c:pt idx="18">
                  <c:v>0.05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591E-3"/>
                  <c:y val="9.7115065527172268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2.3312014343604283E-2"/>
                  <c:y val="3.7514958804138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9.0809559582339591E-3"/>
                  <c:y val="-2.142708446696269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26E-2"/>
                  <c:y val="2.888648335187648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Sheet1!$A$2:$A$25</c:f>
              <c:strCache>
                <c:ptCount val="18"/>
                <c:pt idx="1">
                  <c:v>Czy odległość blatów  stolików od wzorów wypełnionych formularzy  wniosków na tablicach  w skoroszytach jest odpowiednia?</c:v>
                </c:pt>
                <c:pt idx="5">
                  <c:v>Czy liczba blatów  stolików do pisania formularzy  wniosków jest wystarczająca?</c:v>
                </c:pt>
                <c:pt idx="9">
                  <c:v>Czy ilość miejsc siedzących dla oczekujących jest wystarczająca?</c:v>
                </c:pt>
                <c:pt idx="13">
                  <c:v>Czy działa system numerkowy?</c:v>
                </c:pt>
                <c:pt idx="17">
                  <c:v>Czy któryś z pracowników podszedł i zaoferował pomoc?</c:v>
                </c:pt>
              </c:strCache>
            </c:strRef>
          </c:cat>
          <c:val>
            <c:numRef>
              <c:f>Sheet1!$C$2:$C$25</c:f>
              <c:numCache>
                <c:formatCode>0%</c:formatCode>
                <c:ptCount val="19"/>
                <c:pt idx="0">
                  <c:v>0.45</c:v>
                </c:pt>
                <c:pt idx="1">
                  <c:v>0.35</c:v>
                </c:pt>
                <c:pt idx="2">
                  <c:v>0.1</c:v>
                </c:pt>
                <c:pt idx="4">
                  <c:v>0.05</c:v>
                </c:pt>
                <c:pt idx="5">
                  <c:v>0.1</c:v>
                </c:pt>
                <c:pt idx="6">
                  <c:v>0.05</c:v>
                </c:pt>
                <c:pt idx="8">
                  <c:v>0.1</c:v>
                </c:pt>
                <c:pt idx="9">
                  <c:v>0.1</c:v>
                </c:pt>
                <c:pt idx="10">
                  <c:v>0.05</c:v>
                </c:pt>
                <c:pt idx="16">
                  <c:v>0.95</c:v>
                </c:pt>
                <c:pt idx="17">
                  <c:v>1</c:v>
                </c:pt>
                <c:pt idx="18">
                  <c:v>0.95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62235008"/>
        <c:axId val="62236544"/>
      </c:barChart>
      <c:catAx>
        <c:axId val="62235008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62236544"/>
        <c:crosses val="autoZero"/>
        <c:auto val="1"/>
        <c:lblAlgn val="ctr"/>
        <c:lblOffset val="100"/>
        <c:noMultiLvlLbl val="0"/>
      </c:catAx>
      <c:valAx>
        <c:axId val="62236544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62235008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r"/>
      <c:layout>
        <c:manualLayout>
          <c:xMode val="edge"/>
          <c:yMode val="edge"/>
          <c:x val="6.7669172932330809E-2"/>
          <c:y val="0.93624772313296856"/>
          <c:w val="0.86278195488721798"/>
          <c:h val="6.557377049180331E-2"/>
        </c:manualLayout>
      </c:layout>
      <c:overlay val="0"/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E-3"/>
          <c:y val="3.6429872495446325E-2"/>
          <c:w val="1"/>
          <c:h val="0.9456755233494377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dLbl>
              <c:idx val="9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Sheet1!$A$2:$A$26</c:f>
              <c:strCache>
                <c:ptCount val="18"/>
                <c:pt idx="1">
                  <c:v>Czy urzędnik jest ubrany “na służbowo”?</c:v>
                </c:pt>
                <c:pt idx="5">
                  <c:v>Czy na biurku urzędnika jest porządek?</c:v>
                </c:pt>
                <c:pt idx="9">
                  <c:v>Czy na biurku są naczynia? </c:v>
                </c:pt>
                <c:pt idx="12">
                  <c:v>Czy na biurku urzędnika znajdują się tylko przedmioty związane z pracą? 
</c:v>
                </c:pt>
                <c:pt idx="17">
                  <c:v>Czy urzędnik ma identyfikator z imieniem  i nazwiskiem?</c:v>
                </c:pt>
              </c:strCache>
            </c:strRef>
          </c:cat>
          <c:val>
            <c:numRef>
              <c:f>Sheet1!$B$2:$B$26</c:f>
              <c:numCache>
                <c:formatCode>0%</c:formatCode>
                <c:ptCount val="20"/>
                <c:pt idx="0">
                  <c:v>0.90909090909090906</c:v>
                </c:pt>
                <c:pt idx="1">
                  <c:v>0.75000000000000044</c:v>
                </c:pt>
                <c:pt idx="2">
                  <c:v>0.25</c:v>
                </c:pt>
                <c:pt idx="4">
                  <c:v>1</c:v>
                </c:pt>
                <c:pt idx="5">
                  <c:v>0.9500000000000004</c:v>
                </c:pt>
                <c:pt idx="6">
                  <c:v>0.9</c:v>
                </c:pt>
                <c:pt idx="12">
                  <c:v>0.90909090909090906</c:v>
                </c:pt>
                <c:pt idx="13">
                  <c:v>0.9500000000000004</c:v>
                </c:pt>
                <c:pt idx="14">
                  <c:v>0.85000000000000042</c:v>
                </c:pt>
                <c:pt idx="16">
                  <c:v>0.55000000000000004</c:v>
                </c:pt>
                <c:pt idx="17">
                  <c:v>0.55000000000000004</c:v>
                </c:pt>
                <c:pt idx="18">
                  <c:v>0.45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591E-3"/>
                  <c:y val="9.7115065527172268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9.0809559582339591E-3"/>
                  <c:y val="-2.142708446696269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26E-2"/>
                  <c:y val="2.888648335187648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4"/>
              <c:layout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Sheet1!$A$2:$A$26</c:f>
              <c:strCache>
                <c:ptCount val="18"/>
                <c:pt idx="1">
                  <c:v>Czy urzędnik jest ubrany “na służbowo”?</c:v>
                </c:pt>
                <c:pt idx="5">
                  <c:v>Czy na biurku urzędnika jest porządek?</c:v>
                </c:pt>
                <c:pt idx="9">
                  <c:v>Czy na biurku są naczynia? </c:v>
                </c:pt>
                <c:pt idx="12">
                  <c:v>Czy na biurku urzędnika znajdują się tylko przedmioty związane z pracą? 
</c:v>
                </c:pt>
                <c:pt idx="17">
                  <c:v>Czy urzędnik ma identyfikator z imieniem  i nazwiskiem?</c:v>
                </c:pt>
              </c:strCache>
            </c:strRef>
          </c:cat>
          <c:val>
            <c:numRef>
              <c:f>Sheet1!$C$2:$C$26</c:f>
              <c:numCache>
                <c:formatCode>0%</c:formatCode>
                <c:ptCount val="20"/>
                <c:pt idx="0">
                  <c:v>9.0909090909091037E-2</c:v>
                </c:pt>
                <c:pt idx="1">
                  <c:v>0.25</c:v>
                </c:pt>
                <c:pt idx="2">
                  <c:v>0.55000000000000004</c:v>
                </c:pt>
                <c:pt idx="5">
                  <c:v>0.05</c:v>
                </c:pt>
                <c:pt idx="8">
                  <c:v>1</c:v>
                </c:pt>
                <c:pt idx="9">
                  <c:v>1</c:v>
                </c:pt>
                <c:pt idx="10">
                  <c:v>0.85000000000000042</c:v>
                </c:pt>
                <c:pt idx="12">
                  <c:v>9.0909090909091037E-2</c:v>
                </c:pt>
                <c:pt idx="13">
                  <c:v>0.05</c:v>
                </c:pt>
                <c:pt idx="14">
                  <c:v>0.05</c:v>
                </c:pt>
                <c:pt idx="16">
                  <c:v>0.45</c:v>
                </c:pt>
                <c:pt idx="17">
                  <c:v>0.45</c:v>
                </c:pt>
                <c:pt idx="18">
                  <c:v>0.5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chemeClr val="tx1"/>
            </a:solidFill>
            <a:ln w="23104">
              <a:noFill/>
            </a:ln>
          </c:spPr>
          <c:invertIfNegative val="0"/>
          <c:dLbls>
            <c:dLbl>
              <c:idx val="11"/>
              <c:layout>
                <c:manualLayout>
                  <c:x val="-0.15445287862823201"/>
                  <c:y val="5.239064586712888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Sheet1!$A$2:$A$26</c:f>
              <c:strCache>
                <c:ptCount val="18"/>
                <c:pt idx="1">
                  <c:v>Czy urzędnik jest ubrany “na służbowo”?</c:v>
                </c:pt>
                <c:pt idx="5">
                  <c:v>Czy na biurku urzędnika jest porządek?</c:v>
                </c:pt>
                <c:pt idx="9">
                  <c:v>Czy na biurku są naczynia? </c:v>
                </c:pt>
                <c:pt idx="12">
                  <c:v>Czy na biurku urzędnika znajdują się tylko przedmioty związane z pracą? 
</c:v>
                </c:pt>
                <c:pt idx="17">
                  <c:v>Czy urzędnik ma identyfikator z imieniem  i nazwiskiem?</c:v>
                </c:pt>
              </c:strCache>
            </c:strRef>
          </c:cat>
          <c:val>
            <c:numRef>
              <c:f>Sheet1!$D$2:$D$26</c:f>
              <c:numCache>
                <c:formatCode>General</c:formatCode>
                <c:ptCount val="20"/>
                <c:pt idx="2" formatCode="0%">
                  <c:v>0.2</c:v>
                </c:pt>
                <c:pt idx="6" formatCode="0%">
                  <c:v>0.1</c:v>
                </c:pt>
                <c:pt idx="10" formatCode="0%">
                  <c:v>0.15000000000000011</c:v>
                </c:pt>
                <c:pt idx="14" formatCode="0%">
                  <c:v>0.1</c:v>
                </c:pt>
                <c:pt idx="18" formatCode="0%">
                  <c:v>0.05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62558976"/>
        <c:axId val="62560512"/>
      </c:barChart>
      <c:catAx>
        <c:axId val="62558976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62560512"/>
        <c:crosses val="autoZero"/>
        <c:auto val="1"/>
        <c:lblAlgn val="ctr"/>
        <c:lblOffset val="100"/>
        <c:noMultiLvlLbl val="0"/>
      </c:catAx>
      <c:valAx>
        <c:axId val="62560512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62558976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r"/>
      <c:layout>
        <c:manualLayout>
          <c:xMode val="edge"/>
          <c:yMode val="edge"/>
          <c:x val="4.3825760009478985E-2"/>
          <c:y val="0.94209541062802105"/>
          <c:w val="0.84773526228702545"/>
          <c:h val="3.7453703703703739E-2"/>
        </c:manualLayout>
      </c:layout>
      <c:overlay val="0"/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6.0606060606060597E-3"/>
          <c:w val="1"/>
          <c:h val="0.5696969696969700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Identyfikator przypięty/ powieszony na szyi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23382">
              <a:noFill/>
            </a:ln>
          </c:spPr>
          <c:invertIfNegative val="0"/>
          <c:dLbls>
            <c:spPr>
              <a:noFill/>
              <a:ln w="23382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2015</c:v>
                </c:pt>
                <c:pt idx="1">
                  <c:v>2014 (N=x)</c:v>
                </c:pt>
                <c:pt idx="2">
                  <c:v>2013 (N=9)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0.75000000000000011</c:v>
                </c:pt>
                <c:pt idx="1">
                  <c:v>0.82000000000000006</c:v>
                </c:pt>
                <c:pt idx="2">
                  <c:v>0.78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Indetyfikator znajduje się w okienku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 w="23382">
              <a:noFill/>
            </a:ln>
          </c:spPr>
          <c:invertIfNegative val="0"/>
          <c:dLbls>
            <c:dLbl>
              <c:idx val="4"/>
              <c:layout>
                <c:manualLayout>
                  <c:x val="-7.3625749872584065E-2"/>
                  <c:y val="-0.3694756235985642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382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Sheet1!$A$2:$A$4</c:f>
              <c:strCache>
                <c:ptCount val="3"/>
                <c:pt idx="0">
                  <c:v>2015</c:v>
                </c:pt>
                <c:pt idx="1">
                  <c:v>2014 (N=x)</c:v>
                </c:pt>
                <c:pt idx="2">
                  <c:v>2013 (N=9)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 formatCode="0%">
                  <c:v>0.17</c:v>
                </c:pt>
                <c:pt idx="2" formatCode="0%">
                  <c:v>0.22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Identyfikator był przypiety w innym miejscu niż na szyi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 w="23382">
              <a:noFill/>
            </a:ln>
          </c:spPr>
          <c:invertIfNegative val="0"/>
          <c:dLbls>
            <c:spPr>
              <a:noFill/>
              <a:ln w="23382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2015</c:v>
                </c:pt>
                <c:pt idx="1">
                  <c:v>2014 (N=x)</c:v>
                </c:pt>
                <c:pt idx="2">
                  <c:v>2013 (N=9)</c:v>
                </c:pt>
              </c:strCache>
            </c:strRef>
          </c:cat>
          <c:val>
            <c:numRef>
              <c:f>Sheet1!$D$2:$D$4</c:f>
              <c:numCache>
                <c:formatCode>0%</c:formatCode>
                <c:ptCount val="3"/>
                <c:pt idx="0">
                  <c:v>8.0000000000000016E-2</c:v>
                </c:pt>
                <c:pt idx="1">
                  <c:v>0.18000000000000002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62597376"/>
        <c:axId val="62631936"/>
      </c:barChart>
      <c:catAx>
        <c:axId val="62597376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one"/>
        <c:crossAx val="6263193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2631936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62597376"/>
        <c:crosses val="autoZero"/>
        <c:crossBetween val="between"/>
        <c:majorUnit val="0.2"/>
      </c:valAx>
      <c:spPr>
        <a:noFill/>
        <a:ln w="23382">
          <a:noFill/>
        </a:ln>
      </c:spPr>
    </c:plotArea>
    <c:legend>
      <c:legendPos val="b"/>
      <c:layout>
        <c:manualLayout>
          <c:xMode val="edge"/>
          <c:yMode val="edge"/>
          <c:x val="6.5897858319604596E-3"/>
          <c:y val="0.58181818181818157"/>
          <c:w val="0.97693574958813945"/>
          <c:h val="0.29090909090909123"/>
        </c:manualLayout>
      </c:layout>
      <c:overlay val="0"/>
      <c:spPr>
        <a:noFill/>
        <a:ln w="23382">
          <a:noFill/>
        </a:ln>
      </c:spPr>
      <c:txPr>
        <a:bodyPr/>
        <a:lstStyle/>
        <a:p>
          <a:pPr>
            <a:defRPr sz="10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5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4E-3"/>
          <c:y val="9.0163934426229497E-2"/>
          <c:w val="0.94925028835063396"/>
          <c:h val="0.91803278688524337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(N=22*)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62768640"/>
        <c:axId val="62770176"/>
      </c:barChart>
      <c:catAx>
        <c:axId val="62768640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62770176"/>
        <c:crosses val="autoZero"/>
        <c:auto val="1"/>
        <c:lblAlgn val="ctr"/>
        <c:lblOffset val="100"/>
        <c:noMultiLvlLbl val="0"/>
      </c:catAx>
      <c:valAx>
        <c:axId val="62770176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62768640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27"/>
          <c:y val="7.2600468758932099E-2"/>
          <c:w val="0.71113053531118542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379E-3"/>
          <c:w val="0.63613263888888893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4"/>
                <c:pt idx="0">
                  <c:v>Tak, powiedział „dzień dobry” lub „w czym mogę pomóc” w uprzejmy sposób</c:v>
                </c:pt>
                <c:pt idx="1">
                  <c:v>Tak, przywitał mnie uprzejmie, ale użył innych słów</c:v>
                </c:pt>
                <c:pt idx="2">
                  <c:v>Tak, przywitał, ale użył innych słów a powitanie nie było uprzejme</c:v>
                </c:pt>
                <c:pt idx="3">
                  <c:v>Nie przywitał mnie w ogóle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4"/>
                <c:pt idx="0">
                  <c:v>0.64000000000000012</c:v>
                </c:pt>
                <c:pt idx="1">
                  <c:v>0</c:v>
                </c:pt>
                <c:pt idx="2">
                  <c:v>0.27</c:v>
                </c:pt>
                <c:pt idx="3">
                  <c:v>9.0000000000000011E-2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dLbl>
              <c:idx val="0"/>
              <c:layout>
                <c:manualLayout>
                  <c:x val="-5.938425925925926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4"/>
                <c:pt idx="0">
                  <c:v>Tak, powiedział „dzień dobry” lub „w czym mogę pomóc” w uprzejmy sposób</c:v>
                </c:pt>
                <c:pt idx="1">
                  <c:v>Tak, przywitał mnie uprzejmie, ale użył innych słów</c:v>
                </c:pt>
                <c:pt idx="2">
                  <c:v>Tak, przywitał, ale użył innych słów a powitanie nie było uprzejme</c:v>
                </c:pt>
                <c:pt idx="3">
                  <c:v>Nie przywitał mnie w ogóle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4"/>
                <c:pt idx="0">
                  <c:v>0.85000000000000009</c:v>
                </c:pt>
                <c:pt idx="1">
                  <c:v>0.1</c:v>
                </c:pt>
                <c:pt idx="2">
                  <c:v>0.05</c:v>
                </c:pt>
                <c:pt idx="3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4"/>
                <c:pt idx="0">
                  <c:v>Tak, powiedział „dzień dobry” lub „w czym mogę pomóc” w uprzejmy sposób</c:v>
                </c:pt>
                <c:pt idx="1">
                  <c:v>Tak, przywitał mnie uprzejmie, ale użył innych słów</c:v>
                </c:pt>
                <c:pt idx="2">
                  <c:v>Tak, przywitał, ale użył innych słów a powitanie nie było uprzejme</c:v>
                </c:pt>
                <c:pt idx="3">
                  <c:v>Nie przywitał mnie w ogóle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4"/>
                <c:pt idx="0">
                  <c:v>0.8</c:v>
                </c:pt>
                <c:pt idx="1">
                  <c:v>0.1</c:v>
                </c:pt>
                <c:pt idx="2">
                  <c:v>0</c:v>
                </c:pt>
                <c:pt idx="3">
                  <c:v>0.1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64305792"/>
        <c:axId val="64311680"/>
      </c:barChart>
      <c:catAx>
        <c:axId val="6430579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6431168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4311680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64305792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252771618625"/>
          <c:y val="1.6412992311313299E-2"/>
          <c:w val="0.81374722838137659"/>
          <c:h val="0.730037472706625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Tak, zajął się sprawą</c:v>
                </c:pt>
              </c:strCache>
            </c:strRef>
          </c:tx>
          <c:spPr>
            <a:solidFill>
              <a:schemeClr val="accent2"/>
            </a:solidFill>
            <a:ln w="23586">
              <a:noFill/>
            </a:ln>
          </c:spPr>
          <c:invertIfNegative val="0"/>
          <c:dLbls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(N=22*)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Sheet1!$B$2:$D$2</c:f>
              <c:numCache>
                <c:formatCode>0%</c:formatCode>
                <c:ptCount val="3"/>
                <c:pt idx="0">
                  <c:v>0.9</c:v>
                </c:pt>
                <c:pt idx="1">
                  <c:v>0.95000000000000007</c:v>
                </c:pt>
                <c:pt idx="2">
                  <c:v>0.95000000000000007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Odesłał w inne miejsce</c:v>
                </c:pt>
              </c:strCache>
            </c:strRef>
          </c:tx>
          <c:spPr>
            <a:solidFill>
              <a:schemeClr val="accent1"/>
            </a:solidFill>
            <a:ln w="23586">
              <a:noFill/>
            </a:ln>
          </c:spPr>
          <c:invertIfNegative val="0"/>
          <c:dLbls>
            <c:dLbl>
              <c:idx val="2"/>
              <c:layout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(N=22*)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Sheet1!$B$3:$D$3</c:f>
              <c:numCache>
                <c:formatCode>0%</c:formatCode>
                <c:ptCount val="3"/>
                <c:pt idx="0">
                  <c:v>0.1</c:v>
                </c:pt>
                <c:pt idx="1">
                  <c:v>0.05</c:v>
                </c:pt>
                <c:pt idx="2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Zachował się inaczej**</c:v>
                </c:pt>
              </c:strCache>
            </c:strRef>
          </c:tx>
          <c:spPr>
            <a:solidFill>
              <a:schemeClr val="tx1"/>
            </a:solidFill>
            <a:ln w="23586">
              <a:noFill/>
            </a:ln>
          </c:spPr>
          <c:invertIfNegative val="0"/>
          <c:dLbls>
            <c:dLbl>
              <c:idx val="2"/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(N=22*)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Sheet1!$B$4:$D$4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0"/>
        <c:overlap val="100"/>
        <c:axId val="64839040"/>
        <c:axId val="64840832"/>
      </c:barChart>
      <c:catAx>
        <c:axId val="6483904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3586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6484083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4840832"/>
        <c:scaling>
          <c:orientation val="minMax"/>
        </c:scaling>
        <c:delete val="1"/>
        <c:axPos val="t"/>
        <c:numFmt formatCode="0%" sourceLinked="1"/>
        <c:majorTickMark val="out"/>
        <c:minorTickMark val="none"/>
        <c:tickLblPos val="none"/>
        <c:crossAx val="64839040"/>
        <c:crosses val="autoZero"/>
        <c:crossBetween val="between"/>
        <c:majorUnit val="1"/>
      </c:valAx>
      <c:spPr>
        <a:noFill/>
        <a:ln w="23586">
          <a:noFill/>
        </a:ln>
      </c:spPr>
    </c:plotArea>
    <c:legend>
      <c:legendPos val="b"/>
      <c:layout>
        <c:manualLayout>
          <c:xMode val="edge"/>
          <c:yMode val="edge"/>
          <c:x val="1.2576163953833398E-3"/>
          <c:y val="0.74515793588949142"/>
          <c:w val="0.84452303292310371"/>
          <c:h val="0.23531051283619711"/>
        </c:manualLayout>
      </c:layout>
      <c:overlay val="0"/>
      <c:spPr>
        <a:noFill/>
        <a:ln w="23586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>
                  <a:lumMod val="50000"/>
                </a:schemeClr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8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252771618625"/>
          <c:y val="1.6412992311313299E-2"/>
          <c:w val="0.81374722838137659"/>
          <c:h val="0.65725421680488105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Tak, od razu rozpoczął obsługę mojej sprawy</c:v>
                </c:pt>
              </c:strCache>
            </c:strRef>
          </c:tx>
          <c:spPr>
            <a:solidFill>
              <a:schemeClr val="tx2"/>
            </a:solidFill>
            <a:ln w="23586">
              <a:noFill/>
            </a:ln>
          </c:spPr>
          <c:invertIfNegative val="0"/>
          <c:dLbls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(N=22*)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Sheet1!$B$2:$D$2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Nie od razu, ale wyjaśnił przyczynę / przeprosił</c:v>
                </c:pt>
              </c:strCache>
            </c:strRef>
          </c:tx>
          <c:spPr>
            <a:solidFill>
              <a:schemeClr val="accent1"/>
            </a:solidFill>
            <a:ln w="23586">
              <a:noFill/>
            </a:ln>
          </c:spPr>
          <c:invertIfNegative val="0"/>
          <c:dLbls>
            <c:dLbl>
              <c:idx val="1"/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(N=22*)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Sheet1!$B$3:$D$3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Nie od razu, nie wyjaśnił przyczyny ani nie przeprosił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 w="23586">
              <a:noFill/>
            </a:ln>
          </c:spPr>
          <c:invertIfNegative val="0"/>
          <c:dLbls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(N=22*)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Sheet1!$B$4:$D$4</c:f>
              <c:numCache>
                <c:formatCode>General</c:formatCode>
                <c:ptCount val="3"/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chemeClr val="tx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(N=22*)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Sheet1!$B$5:$D$5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0"/>
        <c:overlap val="100"/>
        <c:axId val="64857216"/>
        <c:axId val="64858752"/>
      </c:barChart>
      <c:catAx>
        <c:axId val="6485721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23586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6485875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4858752"/>
        <c:scaling>
          <c:orientation val="minMax"/>
        </c:scaling>
        <c:delete val="1"/>
        <c:axPos val="t"/>
        <c:numFmt formatCode="0%" sourceLinked="1"/>
        <c:majorTickMark val="out"/>
        <c:minorTickMark val="none"/>
        <c:tickLblPos val="none"/>
        <c:crossAx val="64857216"/>
        <c:crosses val="autoZero"/>
        <c:crossBetween val="between"/>
      </c:valAx>
      <c:spPr>
        <a:noFill/>
        <a:ln w="23586">
          <a:noFill/>
        </a:ln>
      </c:spPr>
    </c:plotArea>
    <c:legend>
      <c:legendPos val="b"/>
      <c:layout>
        <c:manualLayout>
          <c:xMode val="edge"/>
          <c:yMode val="edge"/>
          <c:x val="0"/>
          <c:y val="0.68759043154025501"/>
          <c:w val="1"/>
          <c:h val="0.27187829378586653"/>
        </c:manualLayout>
      </c:layout>
      <c:overlay val="0"/>
      <c:spPr>
        <a:noFill/>
        <a:ln w="23586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>
                  <a:lumMod val="50000"/>
                </a:schemeClr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8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379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(N=1)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1">
                  <c:v>Czy oznakowanie Punktu Informacyjnego jest widoczne /czytelne?</c:v>
                </c:pt>
                <c:pt idx="2">
                  <c:v>Czy oznakowanie poszczególnych stanowisk WOM/PI/ delegatur BAISO jest widoczne/czytelne?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0.9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(N=1)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1">
                  <c:v>Czy oznakowanie Punktu Informacyjnego jest widoczne /czytelne?</c:v>
                </c:pt>
                <c:pt idx="2">
                  <c:v>Czy oznakowanie poszczególnych stanowisk WOM/PI/ delegatur BAISO jest widoczne/czytelne?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1</c:v>
                </c:pt>
                <c:pt idx="1">
                  <c:v>0.95</c:v>
                </c:pt>
                <c:pt idx="2">
                  <c:v>0.9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1">
                  <c:v>Czy oznakowanie Punktu Informacyjnego jest widoczne /czytelne?</c:v>
                </c:pt>
                <c:pt idx="2">
                  <c:v>Czy oznakowanie poszczególnych stanowisk WOM/PI/ delegatur BAISO jest widoczne/czytelne?</c:v>
                </c:pt>
              </c:strCache>
            </c:strRef>
          </c:cat>
          <c:val>
            <c:numRef>
              <c:f>Sheet1!$D$2:$D$4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53870976"/>
        <c:axId val="53872512"/>
      </c:barChart>
      <c:catAx>
        <c:axId val="5387097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5387251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3872512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53870976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E-3"/>
          <c:y val="3.6429872495446325E-2"/>
          <c:w val="1"/>
          <c:h val="0.9456755233494377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Sheet1!$A$2:$A$31</c:f>
              <c:strCache>
                <c:ptCount val="22"/>
                <c:pt idx="1">
                  <c:v>Czy urzędnik podczas rozmowy starał się podtrzymywać kontakt wzrokowy z Tobą?</c:v>
                </c:pt>
                <c:pt idx="5">
                  <c:v>Czy urzędnik mówił wyraźnie?</c:v>
                </c:pt>
                <c:pt idx="9">
                  <c:v>Czy podczas rozmowy z Tobą urzędnik zajmował się prywatnymi sprawami? </c:v>
                </c:pt>
                <c:pt idx="12">
                  <c:v>Czy podczas rozmowy z Tobą urzędnik jadł posiłek / pił herbatę, kawę lub inny napój? </c:v>
                </c:pt>
                <c:pt idx="17">
                  <c:v>Czy urzędnik okazywał zniecierpliwienie?</c:v>
                </c:pt>
                <c:pt idx="21">
                  <c:v>Czy urzędnik uprzejmie Cię pożegnał?</c:v>
                </c:pt>
              </c:strCache>
            </c:strRef>
          </c:cat>
          <c:val>
            <c:numRef>
              <c:f>Sheet1!$B$2:$B$31</c:f>
              <c:numCache>
                <c:formatCode>0%</c:formatCode>
                <c:ptCount val="24"/>
                <c:pt idx="0">
                  <c:v>0.91</c:v>
                </c:pt>
                <c:pt idx="1">
                  <c:v>0.85000000000000009</c:v>
                </c:pt>
                <c:pt idx="2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0.95000000000000007</c:v>
                </c:pt>
                <c:pt idx="8">
                  <c:v>0.05</c:v>
                </c:pt>
                <c:pt idx="16">
                  <c:v>9.0000000000000011E-2</c:v>
                </c:pt>
                <c:pt idx="17">
                  <c:v>0.05</c:v>
                </c:pt>
                <c:pt idx="20">
                  <c:v>0.95000000000000007</c:v>
                </c:pt>
                <c:pt idx="21">
                  <c:v>0.95000000000000007</c:v>
                </c:pt>
                <c:pt idx="22">
                  <c:v>0.9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591E-3"/>
                  <c:y val="9.7115065527172268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2.3312014343604283E-2"/>
                  <c:y val="3.7514958804138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9.0809559582339591E-3"/>
                  <c:y val="-2.142708446696269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26E-2"/>
                  <c:y val="2.888648335187648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Sheet1!$A$2:$A$31</c:f>
              <c:strCache>
                <c:ptCount val="22"/>
                <c:pt idx="1">
                  <c:v>Czy urzędnik podczas rozmowy starał się podtrzymywać kontakt wzrokowy z Tobą?</c:v>
                </c:pt>
                <c:pt idx="5">
                  <c:v>Czy urzędnik mówił wyraźnie?</c:v>
                </c:pt>
                <c:pt idx="9">
                  <c:v>Czy podczas rozmowy z Tobą urzędnik zajmował się prywatnymi sprawami? </c:v>
                </c:pt>
                <c:pt idx="12">
                  <c:v>Czy podczas rozmowy z Tobą urzędnik jadł posiłek / pił herbatę, kawę lub inny napój? </c:v>
                </c:pt>
                <c:pt idx="17">
                  <c:v>Czy urzędnik okazywał zniecierpliwienie?</c:v>
                </c:pt>
                <c:pt idx="21">
                  <c:v>Czy urzędnik uprzejmie Cię pożegnał?</c:v>
                </c:pt>
              </c:strCache>
            </c:strRef>
          </c:cat>
          <c:val>
            <c:numRef>
              <c:f>Sheet1!$C$2:$C$31</c:f>
              <c:numCache>
                <c:formatCode>0%</c:formatCode>
                <c:ptCount val="24"/>
                <c:pt idx="0">
                  <c:v>9.0000000000000011E-2</c:v>
                </c:pt>
                <c:pt idx="1">
                  <c:v>0.15000000000000002</c:v>
                </c:pt>
                <c:pt idx="6">
                  <c:v>0.05</c:v>
                </c:pt>
                <c:pt idx="8">
                  <c:v>0.95000000000000007</c:v>
                </c:pt>
                <c:pt idx="9">
                  <c:v>1</c:v>
                </c:pt>
                <c:pt idx="10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6">
                  <c:v>0.91</c:v>
                </c:pt>
                <c:pt idx="17">
                  <c:v>0.95000000000000007</c:v>
                </c:pt>
                <c:pt idx="18">
                  <c:v>1</c:v>
                </c:pt>
                <c:pt idx="20">
                  <c:v>0.05</c:v>
                </c:pt>
                <c:pt idx="21">
                  <c:v>0.05</c:v>
                </c:pt>
                <c:pt idx="22">
                  <c:v>0.1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chemeClr val="tx1"/>
            </a:solidFill>
            <a:ln w="23104">
              <a:noFill/>
            </a:ln>
          </c:spPr>
          <c:invertIfNegative val="0"/>
          <c:dLbls>
            <c:dLbl>
              <c:idx val="11"/>
              <c:layout>
                <c:manualLayout>
                  <c:x val="-0.15445287862823201"/>
                  <c:y val="5.239064586712888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Sheet1!$A$2:$A$31</c:f>
              <c:strCache>
                <c:ptCount val="22"/>
                <c:pt idx="1">
                  <c:v>Czy urzędnik podczas rozmowy starał się podtrzymywać kontakt wzrokowy z Tobą?</c:v>
                </c:pt>
                <c:pt idx="5">
                  <c:v>Czy urzędnik mówił wyraźnie?</c:v>
                </c:pt>
                <c:pt idx="9">
                  <c:v>Czy podczas rozmowy z Tobą urzędnik zajmował się prywatnymi sprawami? </c:v>
                </c:pt>
                <c:pt idx="12">
                  <c:v>Czy podczas rozmowy z Tobą urzędnik jadł posiłek / pił herbatę, kawę lub inny napój? </c:v>
                </c:pt>
                <c:pt idx="17">
                  <c:v>Czy urzędnik okazywał zniecierpliwienie?</c:v>
                </c:pt>
                <c:pt idx="21">
                  <c:v>Czy urzędnik uprzejmie Cię pożegnał?</c:v>
                </c:pt>
              </c:strCache>
            </c:strRef>
          </c:cat>
          <c:val>
            <c:numRef>
              <c:f>Sheet1!$D$2:$D$31</c:f>
              <c:numCache>
                <c:formatCode>General</c:formatCode>
                <c:ptCount val="24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65190912"/>
        <c:axId val="65200896"/>
      </c:barChart>
      <c:catAx>
        <c:axId val="65190912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65200896"/>
        <c:crosses val="autoZero"/>
        <c:auto val="1"/>
        <c:lblAlgn val="ctr"/>
        <c:lblOffset val="100"/>
        <c:noMultiLvlLbl val="0"/>
      </c:catAx>
      <c:valAx>
        <c:axId val="65200896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65190912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r"/>
      <c:layout>
        <c:manualLayout>
          <c:xMode val="edge"/>
          <c:yMode val="edge"/>
          <c:x val="6.7669172932330809E-2"/>
          <c:y val="0.9625462962962964"/>
          <c:w val="0.84773526228702545"/>
          <c:h val="3.7453703703703739E-2"/>
        </c:manualLayout>
      </c:layout>
      <c:overlay val="0"/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E-3"/>
          <c:y val="3.6429872495446325E-2"/>
          <c:w val="1"/>
          <c:h val="0.90465482342808001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Sheet1!$A$3:$A$15</c:f>
              <c:strCache>
                <c:ptCount val="8"/>
                <c:pt idx="0">
                  <c:v>Czy urzędnik dopytywał o szczegóły przedstawionej przez Ciebie sprawy</c:v>
                </c:pt>
                <c:pt idx="4">
                  <c:v>Czy urzędnik używał zrozumiałej terminologii?</c:v>
                </c:pt>
                <c:pt idx="7">
                  <c:v>Czy urzędnik opuszczał stanowisko pracy podczas rozmowy z Tobą</c:v>
                </c:pt>
              </c:strCache>
            </c:strRef>
          </c:cat>
          <c:val>
            <c:numRef>
              <c:f>Sheet1!$B$2:$B$15</c:f>
              <c:numCache>
                <c:formatCode>0%</c:formatCode>
                <c:ptCount val="11"/>
                <c:pt idx="0">
                  <c:v>0.40909090909090939</c:v>
                </c:pt>
                <c:pt idx="1">
                  <c:v>0.60000000000000042</c:v>
                </c:pt>
                <c:pt idx="2">
                  <c:v>0.85000000000000042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8">
                  <c:v>9.0000000000000024E-2</c:v>
                </c:pt>
                <c:pt idx="9">
                  <c:v>0.1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591E-3"/>
                  <c:y val="9.7115065527172268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9.0809559582339591E-3"/>
                  <c:y val="-2.142708446696269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26E-2"/>
                  <c:y val="2.888648335187648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Sheet1!$A$3:$A$15</c:f>
              <c:strCache>
                <c:ptCount val="8"/>
                <c:pt idx="0">
                  <c:v>Czy urzędnik dopytywał o szczegóły przedstawionej przez Ciebie sprawy</c:v>
                </c:pt>
                <c:pt idx="4">
                  <c:v>Czy urzędnik używał zrozumiałej terminologii?</c:v>
                </c:pt>
                <c:pt idx="7">
                  <c:v>Czy urzędnik opuszczał stanowisko pracy podczas rozmowy z Tobą</c:v>
                </c:pt>
              </c:strCache>
            </c:strRef>
          </c:cat>
          <c:val>
            <c:numRef>
              <c:f>Sheet1!$C$2:$C$15</c:f>
              <c:numCache>
                <c:formatCode>0%</c:formatCode>
                <c:ptCount val="11"/>
                <c:pt idx="0">
                  <c:v>0.59090909090909094</c:v>
                </c:pt>
                <c:pt idx="1">
                  <c:v>0.4</c:v>
                </c:pt>
                <c:pt idx="2">
                  <c:v>0.15000000000000011</c:v>
                </c:pt>
                <c:pt idx="8">
                  <c:v>0.91</c:v>
                </c:pt>
                <c:pt idx="9">
                  <c:v>0.9</c:v>
                </c:pt>
                <c:pt idx="10">
                  <c:v>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65636224"/>
        <c:axId val="65637760"/>
      </c:barChart>
      <c:catAx>
        <c:axId val="65636224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65637760"/>
        <c:crosses val="autoZero"/>
        <c:auto val="1"/>
        <c:lblAlgn val="ctr"/>
        <c:lblOffset val="100"/>
        <c:noMultiLvlLbl val="0"/>
      </c:catAx>
      <c:valAx>
        <c:axId val="65637760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65636224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r"/>
      <c:layout>
        <c:manualLayout>
          <c:xMode val="edge"/>
          <c:yMode val="edge"/>
          <c:x val="8.6214233682314984E-2"/>
          <c:y val="0.92442850990525327"/>
          <c:w val="0.84773526228702545"/>
          <c:h val="6.4972512165224219E-2"/>
        </c:manualLayout>
      </c:layout>
      <c:overlay val="0"/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4E-3"/>
          <c:y val="9.0163934426229497E-2"/>
          <c:w val="0.94925028835063396"/>
          <c:h val="0.91803278688524337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(N=22*)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65692032"/>
        <c:axId val="65693568"/>
      </c:barChart>
      <c:catAx>
        <c:axId val="65692032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65693568"/>
        <c:crosses val="autoZero"/>
        <c:auto val="1"/>
        <c:lblAlgn val="ctr"/>
        <c:lblOffset val="100"/>
        <c:noMultiLvlLbl val="0"/>
      </c:catAx>
      <c:valAx>
        <c:axId val="65693568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65692032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27"/>
          <c:y val="7.2600468758932099E-2"/>
          <c:w val="0.71113053531118542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769675925925888"/>
          <c:y val="0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dLbl>
              <c:idx val="0"/>
              <c:numFmt formatCode="0%" sourceLinked="0"/>
              <c:spPr>
                <a:noFill/>
                <a:ln w="23339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chemeClr val="tx1">
                          <a:lumMod val="50000"/>
                        </a:schemeClr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Wydał druk formularza / wniosku</c:v>
                </c:pt>
                <c:pt idx="1">
                  <c:v>Poinformował, gdzie znaleźć formularz / wniosek na terenie urzędu</c:v>
                </c:pt>
                <c:pt idx="2">
                  <c:v>Poinformował, że są one dostępne na stronie internetowej urzędu</c:v>
                </c:pt>
                <c:pt idx="3">
                  <c:v>Nie dotyczy</c:v>
                </c:pt>
                <c:pt idx="4">
                  <c:v>Nie wspomniał o formularzu/ wniosku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5"/>
                <c:pt idx="0">
                  <c:v>0.59</c:v>
                </c:pt>
                <c:pt idx="1">
                  <c:v>0.27</c:v>
                </c:pt>
                <c:pt idx="2">
                  <c:v>0.18</c:v>
                </c:pt>
                <c:pt idx="3">
                  <c:v>0</c:v>
                </c:pt>
                <c:pt idx="4">
                  <c:v>0.09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Wydał druk formularza / wniosku</c:v>
                </c:pt>
                <c:pt idx="1">
                  <c:v>Poinformował, gdzie znaleźć formularz / wniosek na terenie urzędu</c:v>
                </c:pt>
                <c:pt idx="2">
                  <c:v>Poinformował, że są one dostępne na stronie internetowej urzędu</c:v>
                </c:pt>
                <c:pt idx="3">
                  <c:v>Nie dotyczy</c:v>
                </c:pt>
                <c:pt idx="4">
                  <c:v>Nie wspomniał o formularzu/ wniosku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5"/>
                <c:pt idx="0">
                  <c:v>0.6</c:v>
                </c:pt>
                <c:pt idx="1">
                  <c:v>0.35</c:v>
                </c:pt>
                <c:pt idx="2">
                  <c:v>0</c:v>
                </c:pt>
                <c:pt idx="3">
                  <c:v>0</c:v>
                </c:pt>
                <c:pt idx="4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Wydał druk formularza / wniosku</c:v>
                </c:pt>
                <c:pt idx="1">
                  <c:v>Poinformował, gdzie znaleźć formularz / wniosek na terenie urzędu</c:v>
                </c:pt>
                <c:pt idx="2">
                  <c:v>Poinformował, że są one dostępne na stronie internetowej urzędu</c:v>
                </c:pt>
                <c:pt idx="3">
                  <c:v>Nie dotyczy</c:v>
                </c:pt>
                <c:pt idx="4">
                  <c:v>Nie wspomniał o formularzu/ wniosku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5"/>
                <c:pt idx="0">
                  <c:v>0.5</c:v>
                </c:pt>
                <c:pt idx="1">
                  <c:v>0.4</c:v>
                </c:pt>
                <c:pt idx="2">
                  <c:v>0.1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65812352"/>
        <c:axId val="65813888"/>
      </c:barChart>
      <c:catAx>
        <c:axId val="6581235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6581388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5813888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65812352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2245279126081813E-2"/>
          <c:y val="6.5239694813123861E-2"/>
          <c:w val="0.73772715303341241"/>
          <c:h val="0.79796264855687604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chemeClr val="tx1"/>
            </a:solidFill>
            <a:ln w="14887">
              <a:noFill/>
            </a:ln>
          </c:spPr>
          <c:invertIfNegative val="0"/>
          <c:dLbls>
            <c:spPr>
              <a:noFill/>
              <a:ln w="14887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Sheet1!$B$1:$E$1</c:f>
              <c:strCache>
                <c:ptCount val="3"/>
                <c:pt idx="0">
                  <c:v>2015 (N=13***)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Sheet1!$B$2:$E$2</c:f>
              <c:numCache>
                <c:formatCode>0%</c:formatCode>
                <c:ptCount val="3"/>
                <c:pt idx="1">
                  <c:v>0.05</c:v>
                </c:pt>
                <c:pt idx="2">
                  <c:v>0.05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14887">
              <a:noFill/>
            </a:ln>
          </c:spPr>
          <c:invertIfNegative val="0"/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14887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Sheet1!$B$1:$E$1</c:f>
              <c:strCache>
                <c:ptCount val="3"/>
                <c:pt idx="0">
                  <c:v>2015 (N=13***)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Sheet1!$B$3:$E$3</c:f>
              <c:numCache>
                <c:formatCode>0%</c:formatCode>
                <c:ptCount val="3"/>
                <c:pt idx="0">
                  <c:v>0.61538461538461542</c:v>
                </c:pt>
                <c:pt idx="1">
                  <c:v>0.75</c:v>
                </c:pt>
                <c:pt idx="2">
                  <c:v>0.6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2"/>
            </a:solidFill>
            <a:ln w="14887">
              <a:noFill/>
            </a:ln>
          </c:spPr>
          <c:invertIfNegative val="0"/>
          <c:dLbls>
            <c:spPr>
              <a:noFill/>
              <a:ln w="14887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Sheet1!$B$1:$E$1</c:f>
              <c:strCache>
                <c:ptCount val="3"/>
                <c:pt idx="0">
                  <c:v>2015 (N=13***)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Sheet1!$B$4:$E$4</c:f>
              <c:numCache>
                <c:formatCode>0%</c:formatCode>
                <c:ptCount val="3"/>
                <c:pt idx="0">
                  <c:v>0.38461538461538469</c:v>
                </c:pt>
                <c:pt idx="1">
                  <c:v>0.2</c:v>
                </c:pt>
                <c:pt idx="2">
                  <c:v>0.35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0"/>
        <c:overlap val="100"/>
        <c:axId val="65854464"/>
        <c:axId val="66003712"/>
      </c:barChart>
      <c:catAx>
        <c:axId val="658544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1488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6600371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6003712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one"/>
        <c:crossAx val="65854464"/>
        <c:crosses val="autoZero"/>
        <c:crossBetween val="between"/>
      </c:valAx>
      <c:spPr>
        <a:noFill/>
        <a:ln w="14887">
          <a:noFill/>
        </a:ln>
      </c:spPr>
    </c:plotArea>
    <c:legend>
      <c:legendPos val="r"/>
      <c:layout>
        <c:manualLayout>
          <c:xMode val="edge"/>
          <c:yMode val="edge"/>
          <c:x val="0.75469304818060401"/>
          <c:y val="0.42074402354581419"/>
          <c:w val="0.24530695181939602"/>
          <c:h val="0.18759589762004433"/>
        </c:manualLayout>
      </c:layout>
      <c:overlay val="0"/>
      <c:spPr>
        <a:noFill/>
        <a:ln w="14887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>
                  <a:lumMod val="50000"/>
                </a:schemeClr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21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4E-3"/>
          <c:y val="9.0163934426229497E-2"/>
          <c:w val="0.94925028835063396"/>
          <c:h val="0.91803278688524337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(N=22*)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66070784"/>
        <c:axId val="66088960"/>
      </c:barChart>
      <c:catAx>
        <c:axId val="66070784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66088960"/>
        <c:crosses val="autoZero"/>
        <c:auto val="1"/>
        <c:lblAlgn val="ctr"/>
        <c:lblOffset val="100"/>
        <c:noMultiLvlLbl val="0"/>
      </c:catAx>
      <c:valAx>
        <c:axId val="66088960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66070784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27"/>
          <c:y val="7.2600468758932099E-2"/>
          <c:w val="0.71113053531118542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857759092"/>
          <c:y val="0"/>
          <c:w val="0.51651588409998939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Sheet1!$A$2:$A$8</c:f>
              <c:strCache>
                <c:ptCount val="5"/>
                <c:pt idx="0">
                  <c:v>Wyjaśniał sprawę „z głowy”</c:v>
                </c:pt>
                <c:pt idx="1">
                  <c:v>Posługiwał się papierowymi kartami informacyjnymi</c:v>
                </c:pt>
                <c:pt idx="2">
                  <c:v>Posługiwał się papierowymi aktami prawnymi (ustawy, dzien...</c:v>
                </c:pt>
                <c:pt idx="3">
                  <c:v>Posługiwał się komputerem</c:v>
                </c:pt>
                <c:pt idx="4">
                  <c:v>Korzystał z pomocy innych urzędników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5"/>
                <c:pt idx="0">
                  <c:v>0.77</c:v>
                </c:pt>
                <c:pt idx="1">
                  <c:v>0.09</c:v>
                </c:pt>
                <c:pt idx="2">
                  <c:v>0</c:v>
                </c:pt>
                <c:pt idx="3">
                  <c:v>0.14000000000000001</c:v>
                </c:pt>
                <c:pt idx="4">
                  <c:v>0.14000000000000001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Sheet1!$A$2:$A$8</c:f>
              <c:strCache>
                <c:ptCount val="5"/>
                <c:pt idx="0">
                  <c:v>Wyjaśniał sprawę „z głowy”</c:v>
                </c:pt>
                <c:pt idx="1">
                  <c:v>Posługiwał się papierowymi kartami informacyjnymi</c:v>
                </c:pt>
                <c:pt idx="2">
                  <c:v>Posługiwał się papierowymi aktami prawnymi (ustawy, dzien...</c:v>
                </c:pt>
                <c:pt idx="3">
                  <c:v>Posługiwał się komputerem</c:v>
                </c:pt>
                <c:pt idx="4">
                  <c:v>Korzystał z pomocy innych urzędników</c:v>
                </c:pt>
              </c:strCache>
            </c:strRef>
          </c:cat>
          <c:val>
            <c:numRef>
              <c:f>Sheet1!$C$2:$C$8</c:f>
              <c:numCache>
                <c:formatCode>0%</c:formatCode>
                <c:ptCount val="6"/>
                <c:pt idx="0">
                  <c:v>0.9</c:v>
                </c:pt>
                <c:pt idx="1">
                  <c:v>0.05</c:v>
                </c:pt>
                <c:pt idx="2">
                  <c:v>0</c:v>
                </c:pt>
                <c:pt idx="3">
                  <c:v>0</c:v>
                </c:pt>
                <c:pt idx="4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Sheet1!$A$2:$A$8</c:f>
              <c:strCache>
                <c:ptCount val="5"/>
                <c:pt idx="0">
                  <c:v>Wyjaśniał sprawę „z głowy”</c:v>
                </c:pt>
                <c:pt idx="1">
                  <c:v>Posługiwał się papierowymi kartami informacyjnymi</c:v>
                </c:pt>
                <c:pt idx="2">
                  <c:v>Posługiwał się papierowymi aktami prawnymi (ustawy, dzien...</c:v>
                </c:pt>
                <c:pt idx="3">
                  <c:v>Posługiwał się komputerem</c:v>
                </c:pt>
                <c:pt idx="4">
                  <c:v>Korzystał z pomocy innych urzędników</c:v>
                </c:pt>
              </c:strCache>
            </c:strRef>
          </c:cat>
          <c:val>
            <c:numRef>
              <c:f>Sheet1!$D$2:$D$8</c:f>
              <c:numCache>
                <c:formatCode>0%</c:formatCode>
                <c:ptCount val="6"/>
                <c:pt idx="0">
                  <c:v>0.75</c:v>
                </c:pt>
                <c:pt idx="1">
                  <c:v>4.1666666666666671E-2</c:v>
                </c:pt>
                <c:pt idx="2">
                  <c:v>4.1666666666666671E-2</c:v>
                </c:pt>
                <c:pt idx="3">
                  <c:v>0.125</c:v>
                </c:pt>
                <c:pt idx="4">
                  <c:v>4.1666666666666671E-2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66100608"/>
        <c:axId val="66106496"/>
      </c:barChart>
      <c:catAx>
        <c:axId val="6610060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6610649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6106496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66100608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703703704"/>
          <c:y val="6.451580020387363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 Dał Ci kartę informacyjną</c:v>
                </c:pt>
                <c:pt idx="1">
                  <c:v> Powiedział gdzie możesz znaleźć kartę informacyjną na terenie Urzędu</c:v>
                </c:pt>
                <c:pt idx="2">
                  <c:v> Powiedział, że taka karta informacyjna jest dostępna na stronie internetowej Urzędu</c:v>
                </c:pt>
                <c:pt idx="3">
                  <c:v> Nie wspomniał o karcie informacyjnej</c:v>
                </c:pt>
                <c:pt idx="4">
                  <c:v>Nie dotyczy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0.18</c:v>
                </c:pt>
                <c:pt idx="1">
                  <c:v>0.09</c:v>
                </c:pt>
                <c:pt idx="2">
                  <c:v>0.05</c:v>
                </c:pt>
                <c:pt idx="3">
                  <c:v>0.64</c:v>
                </c:pt>
                <c:pt idx="4">
                  <c:v>0.05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 Dał Ci kartę informacyjną</c:v>
                </c:pt>
                <c:pt idx="1">
                  <c:v> Powiedział gdzie możesz znaleźć kartę informacyjną na terenie Urzędu</c:v>
                </c:pt>
                <c:pt idx="2">
                  <c:v> Powiedział, że taka karta informacyjna jest dostępna na stronie internetowej Urzędu</c:v>
                </c:pt>
                <c:pt idx="3">
                  <c:v> Nie wspomniał o karcie informacyjnej</c:v>
                </c:pt>
                <c:pt idx="4">
                  <c:v>Nie dotyczy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0.05</c:v>
                </c:pt>
                <c:pt idx="1">
                  <c:v>0.2</c:v>
                </c:pt>
                <c:pt idx="2">
                  <c:v>0</c:v>
                </c:pt>
                <c:pt idx="3">
                  <c:v>0.75</c:v>
                </c:pt>
                <c:pt idx="4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 Dał Ci kartę informacyjną</c:v>
                </c:pt>
                <c:pt idx="1">
                  <c:v> Powiedział gdzie możesz znaleźć kartę informacyjną na terenie Urzędu</c:v>
                </c:pt>
                <c:pt idx="2">
                  <c:v> Powiedział, że taka karta informacyjna jest dostępna na stronie internetowej Urzędu</c:v>
                </c:pt>
                <c:pt idx="3">
                  <c:v> Nie wspomniał o karcie informacyjnej</c:v>
                </c:pt>
                <c:pt idx="4">
                  <c:v>Nie dotyczy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0.15</c:v>
                </c:pt>
                <c:pt idx="1">
                  <c:v>0.35</c:v>
                </c:pt>
                <c:pt idx="2">
                  <c:v>0.1</c:v>
                </c:pt>
                <c:pt idx="3">
                  <c:v>0.4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66314624"/>
        <c:axId val="66316160"/>
      </c:barChart>
      <c:catAx>
        <c:axId val="6631462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6631616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6316160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66314624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4E-3"/>
          <c:y val="9.0163934426229497E-2"/>
          <c:w val="0.94925028835063396"/>
          <c:h val="0.91803278688524337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(N=22*)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94573312"/>
        <c:axId val="94574848"/>
      </c:barChart>
      <c:catAx>
        <c:axId val="94573312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94574848"/>
        <c:crosses val="autoZero"/>
        <c:auto val="1"/>
        <c:lblAlgn val="ctr"/>
        <c:lblOffset val="100"/>
        <c:noMultiLvlLbl val="0"/>
      </c:catAx>
      <c:valAx>
        <c:axId val="94574848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94573312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27"/>
          <c:y val="7.2600468758932099E-2"/>
          <c:w val="0.71113053531118542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379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Wymagane dokumenty</c:v>
                </c:pt>
                <c:pt idx="1">
                  <c:v>Wymagane opłaty/brak opłat</c:v>
                </c:pt>
                <c:pt idx="2">
                  <c:v>Miejsce złożenia dokumentów</c:v>
                </c:pt>
                <c:pt idx="3">
                  <c:v>Termin odpowiedzi (czas oczekiwania na rozpatrzenie)</c:v>
                </c:pt>
                <c:pt idx="4">
                  <c:v>Audytor o wszystko musiał dopytać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0.64</c:v>
                </c:pt>
                <c:pt idx="1">
                  <c:v>0.55000000000000004</c:v>
                </c:pt>
                <c:pt idx="2">
                  <c:v>0.5</c:v>
                </c:pt>
                <c:pt idx="3">
                  <c:v>0.32</c:v>
                </c:pt>
                <c:pt idx="4">
                  <c:v>0.09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Wymagane dokumenty</c:v>
                </c:pt>
                <c:pt idx="1">
                  <c:v>Wymagane opłaty/brak opłat</c:v>
                </c:pt>
                <c:pt idx="2">
                  <c:v>Miejsce złożenia dokumentów</c:v>
                </c:pt>
                <c:pt idx="3">
                  <c:v>Termin odpowiedzi (czas oczekiwania na rozpatrzenie)</c:v>
                </c:pt>
                <c:pt idx="4">
                  <c:v>Audytor o wszystko musiał dopytać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0.85</c:v>
                </c:pt>
                <c:pt idx="1">
                  <c:v>0.5</c:v>
                </c:pt>
                <c:pt idx="2">
                  <c:v>0.65</c:v>
                </c:pt>
                <c:pt idx="3">
                  <c:v>0.45</c:v>
                </c:pt>
                <c:pt idx="4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Wymagane dokumenty</c:v>
                </c:pt>
                <c:pt idx="1">
                  <c:v>Wymagane opłaty/brak opłat</c:v>
                </c:pt>
                <c:pt idx="2">
                  <c:v>Miejsce złożenia dokumentów</c:v>
                </c:pt>
                <c:pt idx="3">
                  <c:v>Termin odpowiedzi (czas oczekiwania na rozpatrzenie)</c:v>
                </c:pt>
                <c:pt idx="4">
                  <c:v>Audytor o wszystko musiał dopytać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0.8</c:v>
                </c:pt>
                <c:pt idx="1">
                  <c:v>0.65</c:v>
                </c:pt>
                <c:pt idx="2">
                  <c:v>0.65</c:v>
                </c:pt>
                <c:pt idx="3">
                  <c:v>0.7</c:v>
                </c:pt>
                <c:pt idx="4">
                  <c:v>0.05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10405504"/>
        <c:axId val="110407040"/>
      </c:barChart>
      <c:catAx>
        <c:axId val="110405504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104070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10407040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10405504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4E-3"/>
          <c:y val="9.0163934426229497E-2"/>
          <c:w val="0.94925028835063396"/>
          <c:h val="0.91803278688524337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 formatCode="0.0">
                  <c:v>1</c:v>
                </c:pt>
                <c:pt idx="2" formatCode="0.0">
                  <c:v>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 formatCode="0.0">
                  <c:v>1.5</c:v>
                </c:pt>
                <c:pt idx="2" formatCode="0.0">
                  <c:v>4.9000000000000004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53889280"/>
        <c:axId val="53899264"/>
      </c:barChart>
      <c:catAx>
        <c:axId val="53889280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53899264"/>
        <c:crosses val="autoZero"/>
        <c:auto val="1"/>
        <c:lblAlgn val="ctr"/>
        <c:lblOffset val="100"/>
        <c:noMultiLvlLbl val="0"/>
      </c:catAx>
      <c:valAx>
        <c:axId val="53899264"/>
        <c:scaling>
          <c:orientation val="minMax"/>
          <c:max val="15"/>
          <c:min val="0"/>
        </c:scaling>
        <c:delete val="1"/>
        <c:axPos val="r"/>
        <c:numFmt formatCode="0.0" sourceLinked="1"/>
        <c:majorTickMark val="out"/>
        <c:minorTickMark val="none"/>
        <c:tickLblPos val="none"/>
        <c:crossAx val="53889280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27"/>
          <c:y val="7.2600468758932099E-2"/>
          <c:w val="0.71113053531118542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9E-3"/>
          <c:y val="9.0163934426229497E-2"/>
          <c:w val="0.94925028835063396"/>
          <c:h val="0.91803278688524326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</c:strCache>
            </c:strRef>
          </c:tx>
          <c:spPr>
            <a:solidFill>
              <a:schemeClr val="bg2"/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110972928"/>
        <c:axId val="110974464"/>
      </c:barChart>
      <c:catAx>
        <c:axId val="110972928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110974464"/>
        <c:crosses val="autoZero"/>
        <c:auto val="1"/>
        <c:lblAlgn val="ctr"/>
        <c:lblOffset val="100"/>
        <c:noMultiLvlLbl val="0"/>
      </c:catAx>
      <c:valAx>
        <c:axId val="110974464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110972928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35"/>
          <c:y val="7.2600468758932099E-2"/>
          <c:w val="0.71113053531118553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4E-3"/>
          <c:y val="9.0163934426229497E-2"/>
          <c:w val="0.94925028835063396"/>
          <c:h val="0.91803278688524337"/>
        </c:manualLayout>
      </c:layout>
      <c:barChart>
        <c:barDir val="col"/>
        <c:grouping val="clustered"/>
        <c:varyColors val="0"/>
        <c:ser>
          <c:idx val="4"/>
          <c:order val="0"/>
          <c:tx>
            <c:strRef>
              <c:f>Sheet1!$C$1</c:f>
              <c:strCache>
                <c:ptCount val="1"/>
                <c:pt idx="0">
                  <c:v>2014 (N=10)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1"/>
          <c:tx>
            <c:strRef>
              <c:f>Sheet1!$D$1</c:f>
              <c:strCache>
                <c:ptCount val="1"/>
                <c:pt idx="0">
                  <c:v>2013 (N=11)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111384832"/>
        <c:axId val="111398912"/>
      </c:barChart>
      <c:catAx>
        <c:axId val="111384832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111398912"/>
        <c:crosses val="autoZero"/>
        <c:auto val="1"/>
        <c:lblAlgn val="ctr"/>
        <c:lblOffset val="100"/>
        <c:noMultiLvlLbl val="0"/>
      </c:catAx>
      <c:valAx>
        <c:axId val="111398912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111384832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27"/>
          <c:y val="7.2600468758932099E-2"/>
          <c:w val="0.71113053531118542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769675925925888"/>
          <c:y val="6.4515800203873638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Poinformował mnie o braku opłat </c:v>
                </c:pt>
                <c:pt idx="1">
                  <c:v>Podał sumę nie wchodząc w szczegóły </c:v>
                </c:pt>
                <c:pt idx="2">
                  <c:v>Podał sumę oraz podawał wysokość poszczególnych opłat </c:v>
                </c:pt>
                <c:pt idx="3">
                  <c:v>Nie podał sumy tylko podawał wysokość poszczególnych opłat </c:v>
                </c:pt>
                <c:pt idx="4">
                  <c:v>Nie podał mi spontanicznie żadnej informacji na temat opłat\braku opłat 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Poinformował mnie o braku opłat </c:v>
                </c:pt>
                <c:pt idx="1">
                  <c:v>Podał sumę nie wchodząc w szczegóły </c:v>
                </c:pt>
                <c:pt idx="2">
                  <c:v>Podał sumę oraz podawał wysokość poszczególnych opłat </c:v>
                </c:pt>
                <c:pt idx="3">
                  <c:v>Nie podał sumy tylko podawał wysokość poszczególnych opłat </c:v>
                </c:pt>
                <c:pt idx="4">
                  <c:v>Nie podał mi spontanicznie żadnej informacji na temat opłat\braku opłat 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0.15</c:v>
                </c:pt>
                <c:pt idx="1">
                  <c:v>0.3</c:v>
                </c:pt>
                <c:pt idx="2">
                  <c:v>0.05</c:v>
                </c:pt>
                <c:pt idx="3">
                  <c:v>0</c:v>
                </c:pt>
                <c:pt idx="4">
                  <c:v>0.5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Poinformował mnie o braku opłat </c:v>
                </c:pt>
                <c:pt idx="1">
                  <c:v>Podał sumę nie wchodząc w szczegóły </c:v>
                </c:pt>
                <c:pt idx="2">
                  <c:v>Podał sumę oraz podawał wysokość poszczególnych opłat </c:v>
                </c:pt>
                <c:pt idx="3">
                  <c:v>Nie podał sumy tylko podawał wysokość poszczególnych opłat </c:v>
                </c:pt>
                <c:pt idx="4">
                  <c:v>Nie podał mi spontanicznie żadnej informacji na temat opłat\braku opłat 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0.55000000000000004</c:v>
                </c:pt>
                <c:pt idx="1">
                  <c:v>0.2</c:v>
                </c:pt>
                <c:pt idx="2">
                  <c:v>0.15</c:v>
                </c:pt>
                <c:pt idx="3">
                  <c:v>0</c:v>
                </c:pt>
                <c:pt idx="4">
                  <c:v>0.1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11676416"/>
        <c:axId val="111694592"/>
      </c:barChart>
      <c:catAx>
        <c:axId val="11167641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1169459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11694592"/>
        <c:scaling>
          <c:orientation val="minMax"/>
          <c:max val="1"/>
          <c:min val="0"/>
        </c:scaling>
        <c:delete val="1"/>
        <c:axPos val="t"/>
        <c:numFmt formatCode="General" sourceLinked="1"/>
        <c:majorTickMark val="out"/>
        <c:minorTickMark val="none"/>
        <c:tickLblPos val="none"/>
        <c:crossAx val="111676416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1829861111111118"/>
          <c:y val="4.7287589514536038E-4"/>
          <c:w val="0.68316967592592581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2015%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dLbl>
              <c:idx val="0"/>
              <c:spPr>
                <a:noFill/>
                <a:ln w="23339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404143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Poinformował, że wymienił wszystkie opłaty</c:v>
                </c:pt>
                <c:pt idx="1">
                  <c:v>Poinformował o opłatach, których nie wymienił wcześniej</c:v>
                </c:pt>
                <c:pt idx="2">
                  <c:v>Nie odpowiedział na pytanie</c:v>
                </c:pt>
                <c:pt idx="3">
                  <c:v>Nie dotyczy</c:v>
                </c:pt>
                <c:pt idx="4">
                  <c:v>poinformował, że nie ma opłat</c:v>
                </c:pt>
                <c:pt idx="5">
                  <c:v>podał wyłącznie sumę  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dLbl>
              <c:idx val="0"/>
              <c:layout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Poinformował, że wymienił wszystkie opłaty</c:v>
                </c:pt>
                <c:pt idx="1">
                  <c:v>Poinformował o opłatach, których nie wymienił wcześniej</c:v>
                </c:pt>
                <c:pt idx="2">
                  <c:v>Nie odpowiedział na pytanie</c:v>
                </c:pt>
                <c:pt idx="3">
                  <c:v>Nie dotyczy</c:v>
                </c:pt>
                <c:pt idx="4">
                  <c:v>poinformował, że nie ma opłat</c:v>
                </c:pt>
                <c:pt idx="5">
                  <c:v>podał wyłącznie sumę  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6"/>
                <c:pt idx="0">
                  <c:v>0.65</c:v>
                </c:pt>
                <c:pt idx="1">
                  <c:v>0.05</c:v>
                </c:pt>
                <c:pt idx="2">
                  <c:v>0.05</c:v>
                </c:pt>
                <c:pt idx="3">
                  <c:v>0.25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Poinformował, że wymienił wszystkie opłaty</c:v>
                </c:pt>
                <c:pt idx="1">
                  <c:v>Poinformował o opłatach, których nie wymienił wcześniej</c:v>
                </c:pt>
                <c:pt idx="2">
                  <c:v>Nie odpowiedział na pytanie</c:v>
                </c:pt>
                <c:pt idx="3">
                  <c:v>Nie dotyczy</c:v>
                </c:pt>
                <c:pt idx="4">
                  <c:v>poinformował, że nie ma opłat</c:v>
                </c:pt>
                <c:pt idx="5">
                  <c:v>podał wyłącznie sumę  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6"/>
                <c:pt idx="0">
                  <c:v>0.90909090909090906</c:v>
                </c:pt>
                <c:pt idx="1">
                  <c:v>0</c:v>
                </c:pt>
                <c:pt idx="2">
                  <c:v>9.0909090909090912E-2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11833472"/>
        <c:axId val="111835008"/>
      </c:barChart>
      <c:catAx>
        <c:axId val="11183347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1183500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11835008"/>
        <c:scaling>
          <c:orientation val="minMax"/>
          <c:max val="1"/>
          <c:min val="0"/>
        </c:scaling>
        <c:delete val="1"/>
        <c:axPos val="t"/>
        <c:numFmt formatCode="General" sourceLinked="1"/>
        <c:majorTickMark val="out"/>
        <c:minorTickMark val="none"/>
        <c:tickLblPos val="none"/>
        <c:crossAx val="111833472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1534025374855819E-3"/>
          <c:y val="9.0163934426229497E-2"/>
          <c:w val="0.94925028835063396"/>
          <c:h val="0.918032786885243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2015 (N=12*)</c:v>
                </c:pt>
              </c:strCache>
            </c:strRef>
          </c:tx>
          <c:spPr>
            <a:solidFill>
              <a:srgbClr val="F89728">
                <a:lumMod val="75000"/>
              </a:srgb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val>
            <c:numLit>
              <c:formatCode>General</c:formatCode>
              <c:ptCount val="1"/>
              <c:pt idx="0">
                <c:v>1</c:v>
              </c:pt>
            </c:numLit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112030464"/>
        <c:axId val="112033152"/>
      </c:barChart>
      <c:catAx>
        <c:axId val="112030464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112033152"/>
        <c:crosses val="autoZero"/>
        <c:auto val="1"/>
        <c:lblAlgn val="ctr"/>
        <c:lblOffset val="100"/>
        <c:noMultiLvlLbl val="0"/>
      </c:catAx>
      <c:valAx>
        <c:axId val="112033152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112030464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35"/>
          <c:y val="7.2600468758932099E-2"/>
          <c:w val="0.24428938076525811"/>
          <c:h val="0.21982221460012574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1534025374855814E-3"/>
          <c:y val="9.0163934426229497E-2"/>
          <c:w val="0.94925028835063396"/>
          <c:h val="0.91803278688524337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(N=10*)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112201088"/>
        <c:axId val="112243840"/>
      </c:barChart>
      <c:catAx>
        <c:axId val="112201088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112243840"/>
        <c:crosses val="autoZero"/>
        <c:auto val="1"/>
        <c:lblAlgn val="ctr"/>
        <c:lblOffset val="100"/>
        <c:noMultiLvlLbl val="0"/>
      </c:catAx>
      <c:valAx>
        <c:axId val="112243840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112201088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27"/>
          <c:y val="7.2600468758932099E-2"/>
          <c:w val="0.71113053531118542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4769675925925888"/>
          <c:y val="5.4998980632008157E-2"/>
          <c:w val="0.53617893518518522"/>
          <c:h val="0.69579102956167171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Poinformował mnie o braku opłat </c:v>
                </c:pt>
                <c:pt idx="1">
                  <c:v>Podał sumę nie wchodząc w szczegóły </c:v>
                </c:pt>
                <c:pt idx="2">
                  <c:v>Podał sumę oraz podawał wysokość poszczególnych opłat </c:v>
                </c:pt>
                <c:pt idx="3">
                  <c:v>Nie podał sumy tylko podawał wysokość poszczególnych opłat 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0.33333333333333326</c:v>
                </c:pt>
                <c:pt idx="1">
                  <c:v>0.58333333333333337</c:v>
                </c:pt>
                <c:pt idx="2">
                  <c:v>8.3333333333333315E-2</c:v>
                </c:pt>
                <c:pt idx="3">
                  <c:v>0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Poinformował mnie o braku opłat </c:v>
                </c:pt>
                <c:pt idx="1">
                  <c:v>Podał sumę nie wchodząc w szczegóły </c:v>
                </c:pt>
                <c:pt idx="2">
                  <c:v>Podał sumę oraz podawał wysokość poszczególnych opłat </c:v>
                </c:pt>
                <c:pt idx="3">
                  <c:v>Nie podał sumy tylko podawał wysokość poszczególnych opłat 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Poinformował mnie o braku opłat </c:v>
                </c:pt>
                <c:pt idx="1">
                  <c:v>Podał sumę nie wchodząc w szczegóły </c:v>
                </c:pt>
                <c:pt idx="2">
                  <c:v>Podał sumę oraz podawał wysokość poszczególnych opłat </c:v>
                </c:pt>
                <c:pt idx="3">
                  <c:v>Nie podał sumy tylko podawał wysokość poszczególnych opłat 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12513024"/>
        <c:axId val="112514560"/>
      </c:barChart>
      <c:catAx>
        <c:axId val="11251302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1251456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12514560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12513024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1829861111111118"/>
          <c:y val="4.4565236799085813E-2"/>
          <c:w val="0.68316967592592581"/>
          <c:h val="0.949456012823971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2015%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txPr>
              <a:bodyPr/>
              <a:lstStyle/>
              <a:p>
                <a:pPr>
                  <a:defRPr>
                    <a:solidFill>
                      <a:srgbClr val="000000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Sheet1!$A$2:$A$6</c:f>
              <c:strCache>
                <c:ptCount val="5"/>
                <c:pt idx="0">
                  <c:v>poinformował, że nie ma opłat</c:v>
                </c:pt>
                <c:pt idx="1">
                  <c:v>podał wyłącznie sumę  </c:v>
                </c:pt>
                <c:pt idx="2">
                  <c:v>podał sumę oraz podał wysokość poszczególnych opłat</c:v>
                </c:pt>
                <c:pt idx="3">
                  <c:v>podał wyłącznie wysokość poszczególnych opłat</c:v>
                </c:pt>
                <c:pt idx="4">
                  <c:v>nie odpowiedział na pytanie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0.5</c:v>
                </c:pt>
                <c:pt idx="1">
                  <c:v>0.25</c:v>
                </c:pt>
                <c:pt idx="2">
                  <c:v>0</c:v>
                </c:pt>
                <c:pt idx="3">
                  <c:v>0</c:v>
                </c:pt>
                <c:pt idx="4">
                  <c:v>0.38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dLbl>
              <c:idx val="0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poinformował, że nie ma opłat</c:v>
                </c:pt>
                <c:pt idx="1">
                  <c:v>podał wyłącznie sumę  </c:v>
                </c:pt>
                <c:pt idx="2">
                  <c:v>podał sumę oraz podał wysokość poszczególnych opłat</c:v>
                </c:pt>
                <c:pt idx="3">
                  <c:v>podał wyłącznie wysokość poszczególnych opłat</c:v>
                </c:pt>
                <c:pt idx="4">
                  <c:v>nie odpowiedział na pytanie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poinformował, że nie ma opłat</c:v>
                </c:pt>
                <c:pt idx="1">
                  <c:v>podał wyłącznie sumę  </c:v>
                </c:pt>
                <c:pt idx="2">
                  <c:v>podał sumę oraz podał wysokość poszczególnych opłat</c:v>
                </c:pt>
                <c:pt idx="3">
                  <c:v>podał wyłącznie wysokość poszczególnych opłat</c:v>
                </c:pt>
                <c:pt idx="4">
                  <c:v>nie odpowiedział na pytanie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12934272"/>
        <c:axId val="113022080"/>
      </c:barChart>
      <c:catAx>
        <c:axId val="11293427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1302208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13022080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12934272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4E-3"/>
          <c:y val="9.0163934426229497E-2"/>
          <c:w val="0.94925028835063396"/>
          <c:h val="0.91803278688524337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(N=13**)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113216512"/>
        <c:axId val="113222400"/>
      </c:barChart>
      <c:catAx>
        <c:axId val="113216512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113222400"/>
        <c:crosses val="autoZero"/>
        <c:auto val="1"/>
        <c:lblAlgn val="ctr"/>
        <c:lblOffset val="100"/>
        <c:noMultiLvlLbl val="0"/>
      </c:catAx>
      <c:valAx>
        <c:axId val="113222400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113216512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"/>
          <c:y val="7.2600468758932099E-2"/>
          <c:w val="1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4E-3"/>
          <c:y val="9.0163934426229497E-2"/>
          <c:w val="0.94925028835063396"/>
          <c:h val="0.91803278688524337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(N=22*)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113338624"/>
        <c:axId val="113340416"/>
      </c:barChart>
      <c:catAx>
        <c:axId val="113338624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113340416"/>
        <c:crosses val="autoZero"/>
        <c:auto val="1"/>
        <c:lblAlgn val="ctr"/>
        <c:lblOffset val="100"/>
        <c:noMultiLvlLbl val="0"/>
      </c:catAx>
      <c:valAx>
        <c:axId val="113340416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113338624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"/>
          <c:y val="7.2600468758932099E-2"/>
          <c:w val="1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379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punkcie informacyjnym</c:v>
                </c:pt>
                <c:pt idx="3">
                  <c:v>Na stolikach</c:v>
                </c:pt>
                <c:pt idx="4">
                  <c:v>W innym miejscu </c:v>
                </c:pt>
                <c:pt idx="5">
                  <c:v>Nie ma/brak kart informacyjnych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0.95</c:v>
                </c:pt>
                <c:pt idx="1">
                  <c:v>0.2</c:v>
                </c:pt>
                <c:pt idx="2">
                  <c:v>0.35</c:v>
                </c:pt>
                <c:pt idx="3">
                  <c:v>0.15</c:v>
                </c:pt>
                <c:pt idx="4">
                  <c:v>0.05</c:v>
                </c:pt>
                <c:pt idx="5">
                  <c:v>0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punkcie informacyjnym</c:v>
                </c:pt>
                <c:pt idx="3">
                  <c:v>Na stolikach</c:v>
                </c:pt>
                <c:pt idx="4">
                  <c:v>W innym miejscu </c:v>
                </c:pt>
                <c:pt idx="5">
                  <c:v>Nie ma/brak kart informacyjnych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6"/>
                <c:pt idx="0">
                  <c:v>0.9</c:v>
                </c:pt>
                <c:pt idx="1">
                  <c:v>0.05</c:v>
                </c:pt>
                <c:pt idx="2">
                  <c:v>0</c:v>
                </c:pt>
                <c:pt idx="3">
                  <c:v>0</c:v>
                </c:pt>
                <c:pt idx="4">
                  <c:v>0.1</c:v>
                </c:pt>
                <c:pt idx="5">
                  <c:v>0.1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punkcie informacyjnym</c:v>
                </c:pt>
                <c:pt idx="3">
                  <c:v>Na stolikach</c:v>
                </c:pt>
                <c:pt idx="4">
                  <c:v>W innym miejscu </c:v>
                </c:pt>
                <c:pt idx="5">
                  <c:v>Nie ma/brak kart informacyjnych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6"/>
                <c:pt idx="0">
                  <c:v>0.75</c:v>
                </c:pt>
                <c:pt idx="1">
                  <c:v>0.2</c:v>
                </c:pt>
                <c:pt idx="2">
                  <c:v>0.15</c:v>
                </c:pt>
                <c:pt idx="3">
                  <c:v>0</c:v>
                </c:pt>
                <c:pt idx="4">
                  <c:v>0</c:v>
                </c:pt>
                <c:pt idx="5">
                  <c:v>0.1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53910912"/>
        <c:axId val="53912704"/>
      </c:barChart>
      <c:catAx>
        <c:axId val="5391091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5391270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3912704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53910912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2011868657619602"/>
          <c:y val="9.6774193548387379E-3"/>
          <c:w val="0.63132642472349421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4"/>
                <c:pt idx="0">
                  <c:v>Tak, w kasie </c:v>
                </c:pt>
                <c:pt idx="1">
                  <c:v>Tak, w banku</c:v>
                </c:pt>
                <c:pt idx="2">
                  <c:v>W ogóle nie poinformował o miejscu uiszczenia opłaty </c:v>
                </c:pt>
                <c:pt idx="3">
                  <c:v>Nie dotyczy 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4"/>
                <c:pt idx="0">
                  <c:v>0.61538461538461542</c:v>
                </c:pt>
                <c:pt idx="1">
                  <c:v>0</c:v>
                </c:pt>
                <c:pt idx="2">
                  <c:v>0.38461538461538469</c:v>
                </c:pt>
                <c:pt idx="3">
                  <c:v>0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4"/>
                <c:pt idx="0">
                  <c:v>Tak, w kasie </c:v>
                </c:pt>
                <c:pt idx="1">
                  <c:v>Tak, w banku</c:v>
                </c:pt>
                <c:pt idx="2">
                  <c:v>W ogóle nie poinformował o miejscu uiszczenia opłaty </c:v>
                </c:pt>
                <c:pt idx="3">
                  <c:v>Nie dotyczy 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4"/>
                <c:pt idx="0">
                  <c:v>0.35</c:v>
                </c:pt>
                <c:pt idx="1">
                  <c:v>0</c:v>
                </c:pt>
                <c:pt idx="2">
                  <c:v>0.15</c:v>
                </c:pt>
                <c:pt idx="3">
                  <c:v>0.5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4"/>
                <c:pt idx="0">
                  <c:v>Tak, w kasie </c:v>
                </c:pt>
                <c:pt idx="1">
                  <c:v>Tak, w banku</c:v>
                </c:pt>
                <c:pt idx="2">
                  <c:v>W ogóle nie poinformował o miejscu uiszczenia opłaty </c:v>
                </c:pt>
                <c:pt idx="3">
                  <c:v>Nie dotyczy 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4"/>
                <c:pt idx="0">
                  <c:v>0.28571428571428575</c:v>
                </c:pt>
                <c:pt idx="1">
                  <c:v>0.05</c:v>
                </c:pt>
                <c:pt idx="2">
                  <c:v>4.7619047619047616E-2</c:v>
                </c:pt>
                <c:pt idx="3">
                  <c:v>0.61904761904761907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40934528"/>
        <c:axId val="140944512"/>
      </c:barChart>
      <c:catAx>
        <c:axId val="14093452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4094451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40944512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40934528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379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2"/>
                <c:pt idx="0">
                  <c:v>Tak, prawidłowo mnie poinformował</c:v>
                </c:pt>
                <c:pt idx="1">
                  <c:v>W ogóle mnie nie poinformował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2"/>
                <c:pt idx="0">
                  <c:v>0.59090909090909094</c:v>
                </c:pt>
                <c:pt idx="1">
                  <c:v>0.40909090909090917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2"/>
                <c:pt idx="0">
                  <c:v>Tak, prawidłowo mnie poinformował</c:v>
                </c:pt>
                <c:pt idx="1">
                  <c:v>W ogóle mnie nie poinformował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2"/>
                <c:pt idx="0">
                  <c:v>0.8</c:v>
                </c:pt>
                <c:pt idx="1">
                  <c:v>0.2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2"/>
                <c:pt idx="0">
                  <c:v>Tak, prawidłowo mnie poinformował</c:v>
                </c:pt>
                <c:pt idx="1">
                  <c:v>W ogóle mnie nie poinformował</c:v>
                </c:pt>
              </c:strCache>
            </c:strRef>
          </c:cat>
          <c:val>
            <c:numRef>
              <c:f>Sheet1!$D$2:$D$4</c:f>
              <c:numCache>
                <c:formatCode>0%</c:formatCode>
                <c:ptCount val="2"/>
                <c:pt idx="0">
                  <c:v>0.75000000000000011</c:v>
                </c:pt>
                <c:pt idx="1">
                  <c:v>0.25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41005184"/>
        <c:axId val="141006720"/>
      </c:barChart>
      <c:catAx>
        <c:axId val="14100518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4100672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41006720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41005184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E-3"/>
          <c:y val="3.6429872495446325E-2"/>
          <c:w val="1"/>
          <c:h val="0.9456755233494377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Sheet1!$A$2:$A$9</c:f>
              <c:strCache>
                <c:ptCount val="6"/>
                <c:pt idx="1">
                  <c:v>Czy urzędnik upewnił się, że zrozumiałeś jego /jej wyjaśnienia</c:v>
                </c:pt>
                <c:pt idx="5">
                  <c:v>Czy urzędnik poinformował Cię, że istnieje możliwość telefonicznego poinformowania o odbiorze decyzji</c:v>
                </c:pt>
              </c:strCache>
            </c:strRef>
          </c:cat>
          <c:val>
            <c:numRef>
              <c:f>Sheet1!$B$2:$B$9</c:f>
              <c:numCache>
                <c:formatCode>0%</c:formatCode>
                <c:ptCount val="7"/>
                <c:pt idx="0">
                  <c:v>0.54545454545454541</c:v>
                </c:pt>
                <c:pt idx="1">
                  <c:v>0.4</c:v>
                </c:pt>
                <c:pt idx="2">
                  <c:v>0.6</c:v>
                </c:pt>
                <c:pt idx="4">
                  <c:v>0.27272727272727271</c:v>
                </c:pt>
                <c:pt idx="5">
                  <c:v>0.2</c:v>
                </c:pt>
                <c:pt idx="6">
                  <c:v>0.15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Sheet1!$A$2:$A$9</c:f>
              <c:strCache>
                <c:ptCount val="6"/>
                <c:pt idx="1">
                  <c:v>Czy urzędnik upewnił się, że zrozumiałeś jego /jej wyjaśnienia</c:v>
                </c:pt>
                <c:pt idx="5">
                  <c:v>Czy urzędnik poinformował Cię, że istnieje możliwość telefonicznego poinformowania o odbiorze decyzji</c:v>
                </c:pt>
              </c:strCache>
            </c:strRef>
          </c:cat>
          <c:val>
            <c:numRef>
              <c:f>Sheet1!$C$2:$C$9</c:f>
              <c:numCache>
                <c:formatCode>0%</c:formatCode>
                <c:ptCount val="7"/>
                <c:pt idx="0">
                  <c:v>0.45</c:v>
                </c:pt>
                <c:pt idx="1">
                  <c:v>0.6</c:v>
                </c:pt>
                <c:pt idx="2">
                  <c:v>0.4</c:v>
                </c:pt>
                <c:pt idx="4">
                  <c:v>0.54545454545454541</c:v>
                </c:pt>
                <c:pt idx="5">
                  <c:v>0.45</c:v>
                </c:pt>
                <c:pt idx="6">
                  <c:v>0.85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>
                    <a:solidFill>
                      <a:schemeClr val="bg1"/>
                    </a:solidFill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Sheet1!$A$2:$A$9</c:f>
              <c:strCache>
                <c:ptCount val="6"/>
                <c:pt idx="1">
                  <c:v>Czy urzędnik upewnił się, że zrozumiałeś jego /jej wyjaśnienia</c:v>
                </c:pt>
                <c:pt idx="5">
                  <c:v>Czy urzędnik poinformował Cię, że istnieje możliwość telefonicznego poinformowania o odbiorze decyzji</c:v>
                </c:pt>
              </c:strCache>
            </c:strRef>
          </c:cat>
          <c:val>
            <c:numRef>
              <c:f>Sheet1!$D$2:$D$9</c:f>
              <c:numCache>
                <c:formatCode>General</c:formatCode>
                <c:ptCount val="7"/>
                <c:pt idx="4" formatCode="0%">
                  <c:v>0.18181818181818182</c:v>
                </c:pt>
                <c:pt idx="5" formatCode="0%">
                  <c:v>0.35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141113216"/>
        <c:axId val="141114752"/>
      </c:barChart>
      <c:catAx>
        <c:axId val="141113216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141114752"/>
        <c:crosses val="autoZero"/>
        <c:auto val="1"/>
        <c:lblAlgn val="ctr"/>
        <c:lblOffset val="100"/>
        <c:noMultiLvlLbl val="0"/>
      </c:catAx>
      <c:valAx>
        <c:axId val="141114752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41113216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r"/>
      <c:layout>
        <c:manualLayout>
          <c:xMode val="edge"/>
          <c:yMode val="edge"/>
          <c:x val="3.0491748015543517E-2"/>
          <c:y val="0.41712727362777507"/>
          <c:w val="0.95361257435714286"/>
          <c:h val="0.1657451431967609"/>
        </c:manualLayout>
      </c:layout>
      <c:overlay val="0"/>
      <c:txPr>
        <a:bodyPr/>
        <a:lstStyle/>
        <a:p>
          <a:pPr>
            <a:defRPr sz="1100"/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E-3"/>
          <c:y val="3.6429872495446325E-2"/>
          <c:w val="1"/>
          <c:h val="0.76724280812538126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 (zdecydowanie + raczej tak)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Sheet1!$A$2:$A$5</c:f>
              <c:strCache>
                <c:ptCount val="2"/>
                <c:pt idx="1">
                  <c:v>Czy podczas rozmowy odczuwałeś(aś) niechęć ze strony urzędnika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3"/>
                <c:pt idx="0">
                  <c:v>0.05</c:v>
                </c:pt>
                <c:pt idx="1">
                  <c:v>0.15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 (zdecydowanie + raczej nie)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591E-3"/>
                  <c:y val="9.7115065527172268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2.3312014343604283E-2"/>
                  <c:y val="3.7514958804138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9.0809559582339591E-3"/>
                  <c:y val="-2.142708446696269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26E-2"/>
                  <c:y val="2.888648335187648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2"/>
                <c:pt idx="1">
                  <c:v>Czy podczas rozmowy odczuwałeś(aś) niechęć ze strony urzędnika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3"/>
                <c:pt idx="0">
                  <c:v>0.95</c:v>
                </c:pt>
                <c:pt idx="1">
                  <c:v>0.85</c:v>
                </c:pt>
                <c:pt idx="2">
                  <c:v>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141174656"/>
        <c:axId val="141176192"/>
      </c:barChart>
      <c:catAx>
        <c:axId val="141174656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141176192"/>
        <c:crosses val="autoZero"/>
        <c:auto val="1"/>
        <c:lblAlgn val="ctr"/>
        <c:lblOffset val="100"/>
        <c:noMultiLvlLbl val="0"/>
      </c:catAx>
      <c:valAx>
        <c:axId val="141176192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41174656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b"/>
      <c:layout>
        <c:manualLayout>
          <c:xMode val="edge"/>
          <c:yMode val="edge"/>
          <c:x val="0"/>
          <c:y val="0.80654100529100525"/>
          <c:w val="0.95902085963490846"/>
          <c:h val="0.19345916444599084"/>
        </c:manualLayout>
      </c:layout>
      <c:overlay val="0"/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4E-3"/>
          <c:y val="9.0163934426229497E-2"/>
          <c:w val="0.94925028835063396"/>
          <c:h val="0.91803278688524337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(N=22*)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141262848"/>
        <c:axId val="141264384"/>
      </c:barChart>
      <c:catAx>
        <c:axId val="141262848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141264384"/>
        <c:crosses val="autoZero"/>
        <c:auto val="1"/>
        <c:lblAlgn val="ctr"/>
        <c:lblOffset val="100"/>
        <c:noMultiLvlLbl val="0"/>
      </c:catAx>
      <c:valAx>
        <c:axId val="141264384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141262848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27"/>
          <c:y val="7.2600468758932099E-2"/>
          <c:w val="0.71113053531118542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379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Czy urzędnik w czasie załatwiania sprawy był uprzejmy i miły?</c:v>
                </c:pt>
                <c:pt idx="1">
                  <c:v>Czy urzędnik w czasie załatwiania sprawy udzielał informacji w sposób zrozumiały?</c:v>
                </c:pt>
                <c:pt idx="2">
                  <c:v>Czy urzędnik w czasie załatwiania sprawy udzielał informacji w sposób kompetentny?</c:v>
                </c:pt>
                <c:pt idx="3">
                  <c:v>Czy urzędnik w czasie załatwiania sprawy poświęcił Ci dużo uwagi/ czasu?</c:v>
                </c:pt>
                <c:pt idx="4">
                  <c:v>Czy jesteś zadowolony ze sposobu obsługi przez urzędnika?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1</c:v>
                </c:pt>
                <c:pt idx="1">
                  <c:v>1</c:v>
                </c:pt>
                <c:pt idx="2">
                  <c:v>0.86000000000000032</c:v>
                </c:pt>
                <c:pt idx="3">
                  <c:v>0.86000000000000032</c:v>
                </c:pt>
                <c:pt idx="4">
                  <c:v>0.86000000000000032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Czy urzędnik w czasie załatwiania sprawy był uprzejmy i miły?</c:v>
                </c:pt>
                <c:pt idx="1">
                  <c:v>Czy urzędnik w czasie załatwiania sprawy udzielał informacji w sposób zrozumiały?</c:v>
                </c:pt>
                <c:pt idx="2">
                  <c:v>Czy urzędnik w czasie załatwiania sprawy udzielał informacji w sposób kompetentny?</c:v>
                </c:pt>
                <c:pt idx="3">
                  <c:v>Czy urzędnik w czasie załatwiania sprawy poświęcił Ci dużo uwagi/ czasu?</c:v>
                </c:pt>
                <c:pt idx="4">
                  <c:v>Czy jesteś zadowolony ze sposobu obsługi przez urzędnika?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0.85000000000000031</c:v>
                </c:pt>
                <c:pt idx="1">
                  <c:v>1</c:v>
                </c:pt>
                <c:pt idx="2">
                  <c:v>1</c:v>
                </c:pt>
                <c:pt idx="3">
                  <c:v>0.9</c:v>
                </c:pt>
                <c:pt idx="4">
                  <c:v>0.9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Czy urzędnik w czasie załatwiania sprawy był uprzejmy i miły?</c:v>
                </c:pt>
                <c:pt idx="1">
                  <c:v>Czy urzędnik w czasie załatwiania sprawy udzielał informacji w sposób zrozumiały?</c:v>
                </c:pt>
                <c:pt idx="2">
                  <c:v>Czy urzędnik w czasie załatwiania sprawy udzielał informacji w sposób kompetentny?</c:v>
                </c:pt>
                <c:pt idx="3">
                  <c:v>Czy urzędnik w czasie załatwiania sprawy poświęcił Ci dużo uwagi/ czasu?</c:v>
                </c:pt>
                <c:pt idx="4">
                  <c:v>Czy jesteś zadowolony ze sposobu obsługi przez urzędnika?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1</c:v>
                </c:pt>
                <c:pt idx="1">
                  <c:v>1</c:v>
                </c:pt>
                <c:pt idx="2">
                  <c:v>0.95000000000000029</c:v>
                </c:pt>
                <c:pt idx="3">
                  <c:v>0.95000000000000029</c:v>
                </c:pt>
                <c:pt idx="4">
                  <c:v>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41292672"/>
        <c:axId val="141294208"/>
      </c:barChart>
      <c:catAx>
        <c:axId val="141292672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one"/>
        <c:crossAx val="14129420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41294208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41292672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2.0661157024793419E-3"/>
          <c:w val="0.99923738681327257"/>
          <c:h val="0.89049586776859646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Zdecydowanie tak</c:v>
                </c:pt>
              </c:strCache>
            </c:strRef>
          </c:tx>
          <c:spPr>
            <a:solidFill>
              <a:srgbClr val="008000"/>
            </a:solidFill>
            <a:ln w="23713">
              <a:noFill/>
            </a:ln>
          </c:spPr>
          <c:invertIfNegative val="0"/>
          <c:dLbls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Sheet1!$A$2:$A$20</c:f>
              <c:strCache>
                <c:ptCount val="17"/>
                <c:pt idx="0">
                  <c:v>czy jesteś zadowolony ze sposobu obsługi</c:v>
                </c:pt>
                <c:pt idx="4">
                  <c:v>czy urzędnik w czasie załatwiania sprawy poświęcił Ci dużo uwagi/czasu?</c:v>
                </c:pt>
                <c:pt idx="8">
                  <c:v>czy urzędnik w czasie załatwiania sprawy udzialał informacji w sposób kompetentny</c:v>
                </c:pt>
                <c:pt idx="12">
                  <c:v>czy urzędnik w czasie załatwiania sprawy udzielał informacji w sposób zrozumiały?</c:v>
                </c:pt>
                <c:pt idx="16">
                  <c:v>czy urzednik w czasie załatwiania sprawy był uprzejmy i miły?</c:v>
                </c:pt>
              </c:strCache>
            </c:strRef>
          </c:cat>
          <c:val>
            <c:numRef>
              <c:f>Sheet1!$B$2:$B$20</c:f>
              <c:numCache>
                <c:formatCode>0%</c:formatCode>
                <c:ptCount val="19"/>
                <c:pt idx="0">
                  <c:v>0.5</c:v>
                </c:pt>
                <c:pt idx="1">
                  <c:v>0.4</c:v>
                </c:pt>
                <c:pt idx="2">
                  <c:v>0.54545454545454541</c:v>
                </c:pt>
                <c:pt idx="4">
                  <c:v>0.75000000000000033</c:v>
                </c:pt>
                <c:pt idx="5">
                  <c:v>0.45</c:v>
                </c:pt>
                <c:pt idx="6">
                  <c:v>0.6363636363636368</c:v>
                </c:pt>
                <c:pt idx="8">
                  <c:v>0.60000000000000031</c:v>
                </c:pt>
                <c:pt idx="9">
                  <c:v>0.55000000000000004</c:v>
                </c:pt>
                <c:pt idx="10">
                  <c:v>0.59090909090909094</c:v>
                </c:pt>
                <c:pt idx="12">
                  <c:v>0.70000000000000029</c:v>
                </c:pt>
                <c:pt idx="13">
                  <c:v>0.8</c:v>
                </c:pt>
                <c:pt idx="14">
                  <c:v>0.77272727272727304</c:v>
                </c:pt>
                <c:pt idx="16">
                  <c:v>0.65000000000000036</c:v>
                </c:pt>
                <c:pt idx="17">
                  <c:v>0.55000000000000004</c:v>
                </c:pt>
                <c:pt idx="18">
                  <c:v>0.68181818181818177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 Raczej tak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 w="23713">
              <a:noFill/>
            </a:ln>
          </c:spPr>
          <c:invertIfNegative val="0"/>
          <c:dLbls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2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Sheet1!$A$2:$A$20</c:f>
              <c:strCache>
                <c:ptCount val="17"/>
                <c:pt idx="0">
                  <c:v>czy jesteś zadowolony ze sposobu obsługi</c:v>
                </c:pt>
                <c:pt idx="4">
                  <c:v>czy urzędnik w czasie załatwiania sprawy poświęcił Ci dużo uwagi/czasu?</c:v>
                </c:pt>
                <c:pt idx="8">
                  <c:v>czy urzędnik w czasie załatwiania sprawy udzialał informacji w sposób kompetentny</c:v>
                </c:pt>
                <c:pt idx="12">
                  <c:v>czy urzędnik w czasie załatwiania sprawy udzielał informacji w sposób zrozumiały?</c:v>
                </c:pt>
                <c:pt idx="16">
                  <c:v>czy urzednik w czasie załatwiania sprawy był uprzejmy i miły?</c:v>
                </c:pt>
              </c:strCache>
            </c:strRef>
          </c:cat>
          <c:val>
            <c:numRef>
              <c:f>Sheet1!$C$2:$C$20</c:f>
              <c:numCache>
                <c:formatCode>0%</c:formatCode>
                <c:ptCount val="19"/>
                <c:pt idx="0">
                  <c:v>0.5</c:v>
                </c:pt>
                <c:pt idx="1">
                  <c:v>0.5</c:v>
                </c:pt>
                <c:pt idx="2">
                  <c:v>0.3181818181818184</c:v>
                </c:pt>
                <c:pt idx="4">
                  <c:v>0.2</c:v>
                </c:pt>
                <c:pt idx="5">
                  <c:v>0.45</c:v>
                </c:pt>
                <c:pt idx="6">
                  <c:v>0.22727272727272727</c:v>
                </c:pt>
                <c:pt idx="8">
                  <c:v>0.35000000000000014</c:v>
                </c:pt>
                <c:pt idx="9">
                  <c:v>0.45</c:v>
                </c:pt>
                <c:pt idx="10">
                  <c:v>0.27272727272727282</c:v>
                </c:pt>
                <c:pt idx="12">
                  <c:v>0.30000000000000016</c:v>
                </c:pt>
                <c:pt idx="13">
                  <c:v>0.2</c:v>
                </c:pt>
                <c:pt idx="14">
                  <c:v>0.22727272727272727</c:v>
                </c:pt>
                <c:pt idx="16">
                  <c:v>0.35000000000000014</c:v>
                </c:pt>
                <c:pt idx="17">
                  <c:v>0.30000000000000016</c:v>
                </c:pt>
                <c:pt idx="18">
                  <c:v>0.3181818181818184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 Raczej nie</c:v>
                </c:pt>
              </c:strCache>
            </c:strRef>
          </c:tx>
          <c:spPr>
            <a:solidFill>
              <a:schemeClr val="accent4"/>
            </a:solidFill>
            <a:ln w="23713">
              <a:noFill/>
            </a:ln>
          </c:spPr>
          <c:invertIfNegative val="0"/>
          <c:dLbls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Sheet1!$A$2:$A$20</c:f>
              <c:strCache>
                <c:ptCount val="17"/>
                <c:pt idx="0">
                  <c:v>czy jesteś zadowolony ze sposobu obsługi</c:v>
                </c:pt>
                <c:pt idx="4">
                  <c:v>czy urzędnik w czasie załatwiania sprawy poświęcił Ci dużo uwagi/czasu?</c:v>
                </c:pt>
                <c:pt idx="8">
                  <c:v>czy urzędnik w czasie załatwiania sprawy udzialał informacji w sposób kompetentny</c:v>
                </c:pt>
                <c:pt idx="12">
                  <c:v>czy urzędnik w czasie załatwiania sprawy udzielał informacji w sposób zrozumiały?</c:v>
                </c:pt>
                <c:pt idx="16">
                  <c:v>czy urzednik w czasie załatwiania sprawy był uprzejmy i miły?</c:v>
                </c:pt>
              </c:strCache>
            </c:strRef>
          </c:cat>
          <c:val>
            <c:numRef>
              <c:f>Sheet1!$D$2:$D$20</c:f>
              <c:numCache>
                <c:formatCode>0%</c:formatCode>
                <c:ptCount val="19"/>
                <c:pt idx="1">
                  <c:v>0.05</c:v>
                </c:pt>
                <c:pt idx="2">
                  <c:v>0.13636363636363635</c:v>
                </c:pt>
                <c:pt idx="4">
                  <c:v>0.05</c:v>
                </c:pt>
                <c:pt idx="5">
                  <c:v>0.1</c:v>
                </c:pt>
                <c:pt idx="6">
                  <c:v>0.13636363636363635</c:v>
                </c:pt>
                <c:pt idx="8">
                  <c:v>0.05</c:v>
                </c:pt>
                <c:pt idx="10">
                  <c:v>0.13636363636363635</c:v>
                </c:pt>
                <c:pt idx="17">
                  <c:v>0.15000000000000008</c:v>
                </c:pt>
              </c:numCache>
            </c:numRef>
          </c:val>
        </c:ser>
        <c:ser>
          <c:idx val="4"/>
          <c:order val="3"/>
          <c:tx>
            <c:strRef>
              <c:f>Sheet1!$E$1</c:f>
              <c:strCache>
                <c:ptCount val="1"/>
                <c:pt idx="0">
                  <c:v>Zdecydowanie nie</c:v>
                </c:pt>
              </c:strCache>
            </c:strRef>
          </c:tx>
          <c:spPr>
            <a:solidFill>
              <a:srgbClr val="C00000"/>
            </a:solidFill>
            <a:ln w="23713">
              <a:noFill/>
            </a:ln>
          </c:spPr>
          <c:invertIfNegative val="0"/>
          <c:dLbls>
            <c:dLbl>
              <c:idx val="3"/>
              <c:layout>
                <c:manualLayout>
                  <c:x val="0.97001763668430574"/>
                  <c:y val="-2.447020877366132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4.8382936507936581E-3"/>
                  <c:y val="2.9961114298463717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20" b="0" i="0" u="none" strike="noStrike" baseline="0">
                    <a:solidFill>
                      <a:schemeClr val="bg2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Sheet1!$A$2:$A$20</c:f>
              <c:strCache>
                <c:ptCount val="17"/>
                <c:pt idx="0">
                  <c:v>czy jesteś zadowolony ze sposobu obsługi</c:v>
                </c:pt>
                <c:pt idx="4">
                  <c:v>czy urzędnik w czasie załatwiania sprawy poświęcił Ci dużo uwagi/czasu?</c:v>
                </c:pt>
                <c:pt idx="8">
                  <c:v>czy urzędnik w czasie załatwiania sprawy udzialał informacji w sposób kompetentny</c:v>
                </c:pt>
                <c:pt idx="12">
                  <c:v>czy urzędnik w czasie załatwiania sprawy udzielał informacji w sposób zrozumiały?</c:v>
                </c:pt>
                <c:pt idx="16">
                  <c:v>czy urzednik w czasie załatwiania sprawy był uprzejmy i miły?</c:v>
                </c:pt>
              </c:strCache>
            </c:strRef>
          </c:cat>
          <c:val>
            <c:numRef>
              <c:f>Sheet1!$E$2:$E$20</c:f>
              <c:numCache>
                <c:formatCode>0%</c:formatCode>
                <c:ptCount val="19"/>
                <c:pt idx="1">
                  <c:v>0.05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0"/>
        <c:overlap val="100"/>
        <c:axId val="157052288"/>
        <c:axId val="160216192"/>
      </c:barChart>
      <c:catAx>
        <c:axId val="15705228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16021619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60216192"/>
        <c:scaling>
          <c:orientation val="minMax"/>
          <c:max val="1"/>
          <c:min val="0"/>
        </c:scaling>
        <c:delete val="1"/>
        <c:axPos val="b"/>
        <c:numFmt formatCode="0%" sourceLinked="1"/>
        <c:majorTickMark val="out"/>
        <c:minorTickMark val="none"/>
        <c:tickLblPos val="none"/>
        <c:crossAx val="157052288"/>
        <c:crosses val="autoZero"/>
        <c:crossBetween val="between"/>
      </c:valAx>
      <c:spPr>
        <a:noFill/>
        <a:ln w="23713">
          <a:noFill/>
        </a:ln>
      </c:spPr>
    </c:plotArea>
    <c:legend>
      <c:legendPos val="b"/>
      <c:layout>
        <c:manualLayout>
          <c:xMode val="edge"/>
          <c:yMode val="edge"/>
          <c:x val="1.41093474426808E-2"/>
          <c:y val="0.93985044029259746"/>
          <c:w val="0.98589065255732045"/>
          <c:h val="6.0149559707403363E-2"/>
        </c:manualLayout>
      </c:layout>
      <c:overlay val="0"/>
      <c:spPr>
        <a:noFill/>
        <a:ln w="23713">
          <a:noFill/>
        </a:ln>
      </c:spPr>
      <c:txPr>
        <a:bodyPr/>
        <a:lstStyle/>
        <a:p>
          <a:pPr>
            <a:defRPr sz="1027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2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77828054298706"/>
          <c:y val="4.0322580645161437E-3"/>
          <c:w val="0.8461538461538477"/>
          <c:h val="0.8427419354838753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2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3"/>
                <c:pt idx="0">
                  <c:v>0.95</c:v>
                </c:pt>
                <c:pt idx="1">
                  <c:v>1</c:v>
                </c:pt>
                <c:pt idx="2">
                  <c:v>0.9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invertIfNegative val="0"/>
          <c:dLbls>
            <c:dLbl>
              <c:idx val="1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3"/>
                <c:pt idx="0" formatCode="0%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chemeClr val="tx1"/>
            </a:solidFill>
            <a:ln w="23282">
              <a:noFill/>
            </a:ln>
          </c:spPr>
          <c:invertIfNegative val="0"/>
          <c:dLbls>
            <c:dLbl>
              <c:idx val="2"/>
              <c:layout>
                <c:manualLayout>
                  <c:x val="8.1356438117053172E-3"/>
                  <c:y val="-2.750562382643291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3"/>
                <c:pt idx="2" formatCode="0%">
                  <c:v>0.1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60650240"/>
        <c:axId val="60662144"/>
      </c:barChart>
      <c:catAx>
        <c:axId val="6065024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0">
            <a:solidFill>
              <a:schemeClr val="bg2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6066214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0662144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60650240"/>
        <c:crosses val="autoZero"/>
        <c:crossBetween val="between"/>
        <c:majorUnit val="0.2"/>
      </c:valAx>
      <c:spPr>
        <a:noFill/>
        <a:ln w="23282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77828054298706"/>
          <c:y val="4.0322580645161437E-3"/>
          <c:w val="0.8461538461538477"/>
          <c:h val="0.8427419354838753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2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3"/>
                <c:pt idx="0">
                  <c:v>0.95</c:v>
                </c:pt>
                <c:pt idx="1">
                  <c:v>1</c:v>
                </c:pt>
                <c:pt idx="2">
                  <c:v>0.85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3"/>
                <c:pt idx="0" formatCode="0%">
                  <c:v>0.05</c:v>
                </c:pt>
                <c:pt idx="2" formatCode="0%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chemeClr val="tx1"/>
            </a:solidFill>
            <a:ln w="23282">
              <a:noFill/>
            </a:ln>
          </c:spPr>
          <c:invertIfNegative val="0"/>
          <c:dLbls>
            <c:dLbl>
              <c:idx val="2"/>
              <c:layout>
                <c:manualLayout>
                  <c:x val="-1.7534285686476184E-3"/>
                  <c:y val="-8.6532522201322754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3"/>
                <c:pt idx="2" formatCode="0%">
                  <c:v>0.1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61070720"/>
        <c:axId val="60670336"/>
      </c:barChart>
      <c:catAx>
        <c:axId val="6107072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0">
            <a:solidFill>
              <a:schemeClr val="bg2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6067033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0670336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61070720"/>
        <c:crosses val="autoZero"/>
        <c:crossBetween val="between"/>
        <c:majorUnit val="0.2"/>
      </c:valAx>
      <c:spPr>
        <a:noFill/>
        <a:ln w="23282">
          <a:noFill/>
        </a:ln>
      </c:spPr>
    </c:plotArea>
    <c:legend>
      <c:legendPos val="b"/>
      <c:layout/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4E-3"/>
          <c:y val="9.0163934426229497E-2"/>
          <c:w val="0.94925028835063396"/>
          <c:h val="0.91803278688524337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 formatCode="0.0">
                  <c:v>1</c:v>
                </c:pt>
                <c:pt idx="2" formatCode="0.0">
                  <c:v>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 formatCode="0.0">
                  <c:v>1.5</c:v>
                </c:pt>
                <c:pt idx="2" formatCode="0.0">
                  <c:v>4.9000000000000004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61485056"/>
        <c:axId val="61486592"/>
      </c:barChart>
      <c:catAx>
        <c:axId val="61485056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61486592"/>
        <c:crosses val="autoZero"/>
        <c:auto val="1"/>
        <c:lblAlgn val="ctr"/>
        <c:lblOffset val="100"/>
        <c:noMultiLvlLbl val="0"/>
      </c:catAx>
      <c:valAx>
        <c:axId val="61486592"/>
        <c:scaling>
          <c:orientation val="minMax"/>
          <c:max val="15"/>
          <c:min val="0"/>
        </c:scaling>
        <c:delete val="1"/>
        <c:axPos val="r"/>
        <c:numFmt formatCode="0.0" sourceLinked="1"/>
        <c:majorTickMark val="out"/>
        <c:minorTickMark val="none"/>
        <c:tickLblPos val="none"/>
        <c:crossAx val="61485056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27"/>
          <c:y val="7.2600468758932099E-2"/>
          <c:w val="0.71113053531118542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379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informacji, przy punkcie informacyjnym</c:v>
                </c:pt>
                <c:pt idx="3">
                  <c:v>Na stolikach</c:v>
                </c:pt>
                <c:pt idx="4">
                  <c:v>W innym miejscu </c:v>
                </c:pt>
                <c:pt idx="5">
                  <c:v>Nie ma/brak formularzy/wniosków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0.55000000000000004</c:v>
                </c:pt>
                <c:pt idx="1">
                  <c:v>0.15</c:v>
                </c:pt>
                <c:pt idx="2">
                  <c:v>0.6</c:v>
                </c:pt>
                <c:pt idx="3">
                  <c:v>0.15</c:v>
                </c:pt>
                <c:pt idx="4">
                  <c:v>0.05</c:v>
                </c:pt>
                <c:pt idx="5">
                  <c:v>0.1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informacji, przy punkcie informacyjnym</c:v>
                </c:pt>
                <c:pt idx="3">
                  <c:v>Na stolikach</c:v>
                </c:pt>
                <c:pt idx="4">
                  <c:v>W innym miejscu </c:v>
                </c:pt>
                <c:pt idx="5">
                  <c:v>Nie ma/brak formularzy/wniosków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6"/>
                <c:pt idx="0">
                  <c:v>0.6</c:v>
                </c:pt>
                <c:pt idx="1">
                  <c:v>0.1</c:v>
                </c:pt>
                <c:pt idx="2">
                  <c:v>0.3</c:v>
                </c:pt>
                <c:pt idx="3">
                  <c:v>0</c:v>
                </c:pt>
                <c:pt idx="4">
                  <c:v>0</c:v>
                </c:pt>
                <c:pt idx="5">
                  <c:v>0.15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informacji, przy punkcie informacyjnym</c:v>
                </c:pt>
                <c:pt idx="3">
                  <c:v>Na stolikach</c:v>
                </c:pt>
                <c:pt idx="4">
                  <c:v>W innym miejscu </c:v>
                </c:pt>
                <c:pt idx="5">
                  <c:v>Nie ma/brak formularzy/wniosków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6"/>
                <c:pt idx="0">
                  <c:v>0.65</c:v>
                </c:pt>
                <c:pt idx="1">
                  <c:v>0.2</c:v>
                </c:pt>
                <c:pt idx="2">
                  <c:v>0.35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61506688"/>
        <c:axId val="61508224"/>
      </c:barChart>
      <c:catAx>
        <c:axId val="61506688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6150822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1508224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61506688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77828054298706"/>
          <c:y val="4.0322580645161437E-3"/>
          <c:w val="0.8461538461538477"/>
          <c:h val="0.8427419354838753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2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3"/>
                <c:pt idx="0">
                  <c:v>0.9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invertIfNegative val="0"/>
          <c:dLbls>
            <c:dLbl>
              <c:idx val="1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chemeClr val="tx1"/>
            </a:solidFill>
            <a:ln w="23282">
              <a:noFill/>
            </a:ln>
          </c:spPr>
          <c:invertIfNegative val="0"/>
          <c:dLbls>
            <c:dLbl>
              <c:idx val="2"/>
              <c:layout>
                <c:manualLayout>
                  <c:x val="0.97624434389140302"/>
                  <c:y val="1.495682807661000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3"/>
                <c:pt idx="0" formatCode="0%">
                  <c:v>0.1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61586816"/>
        <c:axId val="61588608"/>
      </c:barChart>
      <c:catAx>
        <c:axId val="6158681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0">
            <a:solidFill>
              <a:schemeClr val="bg2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6158860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1588608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61586816"/>
        <c:crosses val="autoZero"/>
        <c:crossBetween val="between"/>
        <c:majorUnit val="0.2"/>
      </c:valAx>
      <c:spPr>
        <a:noFill/>
        <a:ln w="23282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0.50025</cdr:x>
      <cdr:y>0.499</cdr:y>
    </cdr:from>
    <cdr:to>
      <cdr:x>0.5025</cdr:x>
      <cdr:y>0.5635</cdr:y>
    </cdr:to>
    <cdr:sp macro="" textlink="">
      <cdr:nvSpPr>
        <cdr:cNvPr id="102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212155" y="1178738"/>
          <a:ext cx="18945" cy="15236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  <a:effectLst xmlns:a="http://schemas.openxmlformats.org/drawingml/2006/main"/>
      </cdr:spPr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0.50025</cdr:x>
      <cdr:y>0.499</cdr:y>
    </cdr:from>
    <cdr:to>
      <cdr:x>0.5025</cdr:x>
      <cdr:y>0.5635</cdr:y>
    </cdr:to>
    <cdr:sp macro="" textlink="">
      <cdr:nvSpPr>
        <cdr:cNvPr id="102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212155" y="1178738"/>
          <a:ext cx="18945" cy="15236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  <a:effectLst xmlns:a="http://schemas.openxmlformats.org/drawingml/2006/main"/>
      </cdr:spPr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D926C9-9593-4BE4-909B-128E845A4FDB}" type="datetimeFigureOut">
              <a:rPr lang="pl-PL" smtClean="0"/>
              <a:t>2016-01-27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777607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813E76-3E2D-4F63-9DD8-ADBD73B926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7996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3605C5-4689-4961-9C0C-172EFBF6030A}" type="datetimeFigureOut">
              <a:rPr lang="pl-PL" smtClean="0"/>
              <a:pPr/>
              <a:t>2016-01-27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777607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9B9D62-D7BA-4375-868A-1A1F6D8ECFDA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92587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w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w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7.w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RC: Slajd tytułowy (Arial L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 hasCustomPrompt="1"/>
          </p:nvPr>
        </p:nvSpPr>
        <p:spPr>
          <a:xfrm>
            <a:off x="2484562" y="3825838"/>
            <a:ext cx="5759326" cy="1512168"/>
          </a:xfrm>
          <a:prstGeom prst="rect">
            <a:avLst/>
          </a:prstGeom>
        </p:spPr>
        <p:txBody>
          <a:bodyPr lIns="0" tIns="0" rIns="0" bIns="152400" anchor="b" anchorCtr="0">
            <a:normAutofit/>
          </a:bodyPr>
          <a:lstStyle>
            <a:lvl1pPr algn="r">
              <a:defRPr sz="3000" b="0" cap="all" baseline="0">
                <a:solidFill>
                  <a:srgbClr val="808285"/>
                </a:solidFill>
                <a:latin typeface="+mn-lt"/>
              </a:defRPr>
            </a:lvl1pPr>
          </a:lstStyle>
          <a:p>
            <a:r>
              <a:rPr lang="pl-PL" dirty="0" smtClean="0"/>
              <a:t>Tytuł prezentacji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 hasCustomPrompt="1"/>
          </p:nvPr>
        </p:nvSpPr>
        <p:spPr>
          <a:xfrm>
            <a:off x="2484562" y="5338006"/>
            <a:ext cx="5759326" cy="612000"/>
          </a:xfrm>
          <a:noFill/>
          <a:ln w="6350" cap="rnd">
            <a:noFill/>
          </a:ln>
        </p:spPr>
        <p:txBody>
          <a:bodyPr wrap="none" lIns="0" tIns="152400" rIns="0" bIns="0"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sz="1400" baseline="0">
                <a:solidFill>
                  <a:srgbClr val="ACADAE"/>
                </a:solidFill>
                <a:latin typeface="+mn-lt"/>
              </a:defRPr>
            </a:lvl1pPr>
            <a:lvl2pPr marL="4571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 smtClean="0"/>
              <a:t>Podtytuł prezentacji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9D9FA-31DE-451B-A13A-42FD8C137E37}" type="datetime1">
              <a:rPr lang="pl-PL" smtClean="0"/>
              <a:pPr/>
              <a:t>2016-01-27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15" name="Obraz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1988" y="900000"/>
            <a:ext cx="1231900" cy="1689100"/>
          </a:xfrm>
          <a:prstGeom prst="rect">
            <a:avLst/>
          </a:prstGeom>
        </p:spPr>
      </p:pic>
      <p:pic>
        <p:nvPicPr>
          <p:cNvPr id="16" name="Obraz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7100" cy="5991225"/>
          </a:xfrm>
          <a:prstGeom prst="rect">
            <a:avLst/>
          </a:prstGeom>
        </p:spPr>
      </p:pic>
      <p:cxnSp>
        <p:nvCxnSpPr>
          <p:cNvPr id="20" name="Łącznik prostoliniowy 19"/>
          <p:cNvCxnSpPr/>
          <p:nvPr userDrawn="1"/>
        </p:nvCxnSpPr>
        <p:spPr>
          <a:xfrm>
            <a:off x="5076850" y="5338006"/>
            <a:ext cx="3167038" cy="0"/>
          </a:xfrm>
          <a:prstGeom prst="line">
            <a:avLst/>
          </a:prstGeom>
          <a:ln w="6350">
            <a:solidFill>
              <a:srgbClr val="8082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99783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DCA6B-397E-41DA-876E-D10B9A7ACBAC}" type="datetime1">
              <a:rPr lang="pl-PL" smtClean="0"/>
              <a:pPr/>
              <a:t>2016-01-27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6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869154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ARC: 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917F0-9891-475F-AB62-0E4DD4A06A9C}" type="datetime1">
              <a:rPr lang="pl-PL" smtClean="0"/>
              <a:pPr/>
              <a:t>2016-01-27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786446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RC: 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457282" y="273113"/>
            <a:ext cx="3008835" cy="1162319"/>
          </a:xfrm>
          <a:prstGeom prst="rect">
            <a:avLst/>
          </a:prstGeom>
        </p:spPr>
        <p:txBody>
          <a:bodyPr tIns="122400" bIns="122400" anchor="b"/>
          <a:lstStyle>
            <a:lvl1pPr algn="l">
              <a:defRPr sz="2000" b="1" cap="all" baseline="0"/>
            </a:lvl1pPr>
          </a:lstStyle>
          <a:p>
            <a:r>
              <a:rPr lang="pl-PL" dirty="0" smtClean="0"/>
              <a:t>Tytuł zawartości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 hasCustomPrompt="1"/>
          </p:nvPr>
        </p:nvSpPr>
        <p:spPr>
          <a:xfrm>
            <a:off x="3575671" y="273116"/>
            <a:ext cx="5112638" cy="5854468"/>
          </a:xfrm>
          <a:noFill/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 hasCustomPrompt="1"/>
          </p:nvPr>
        </p:nvSpPr>
        <p:spPr>
          <a:xfrm>
            <a:off x="457282" y="1435435"/>
            <a:ext cx="3008835" cy="4692149"/>
          </a:xfrm>
          <a:noFill/>
        </p:spPr>
        <p:txBody>
          <a:bodyPr tIns="122400" bIns="122400"/>
          <a:lstStyle>
            <a:lvl1pPr marL="0" indent="0">
              <a:buNone/>
              <a:defRPr sz="1400" baseline="0">
                <a:solidFill>
                  <a:srgbClr val="808285"/>
                </a:solidFill>
              </a:defRPr>
            </a:lvl1pPr>
            <a:lvl2pPr marL="457156" indent="0">
              <a:buNone/>
              <a:defRPr sz="1200"/>
            </a:lvl2pPr>
            <a:lvl3pPr marL="914307" indent="0">
              <a:buNone/>
              <a:defRPr sz="1000"/>
            </a:lvl3pPr>
            <a:lvl4pPr marL="1371463" indent="0">
              <a:buNone/>
              <a:defRPr sz="900"/>
            </a:lvl4pPr>
            <a:lvl5pPr marL="1828617" indent="0">
              <a:buNone/>
              <a:defRPr sz="900"/>
            </a:lvl5pPr>
            <a:lvl6pPr marL="2285773" indent="0">
              <a:buNone/>
              <a:defRPr sz="900"/>
            </a:lvl6pPr>
            <a:lvl7pPr marL="2742924" indent="0">
              <a:buNone/>
              <a:defRPr sz="900"/>
            </a:lvl7pPr>
            <a:lvl8pPr marL="3200080" indent="0">
              <a:buNone/>
              <a:defRPr sz="900"/>
            </a:lvl8pPr>
            <a:lvl9pPr marL="3657234" indent="0">
              <a:buNone/>
              <a:defRPr sz="900"/>
            </a:lvl9pPr>
          </a:lstStyle>
          <a:p>
            <a:pPr lvl="0"/>
            <a:r>
              <a:rPr lang="pl-PL" dirty="0" smtClean="0"/>
              <a:t>Opis zawartości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F803D-0944-4A2B-8BE7-AAE467CAD308}" type="datetime1">
              <a:rPr lang="pl-PL" smtClean="0"/>
              <a:pPr/>
              <a:t>2016-01-27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183903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RC: 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599" y="4801714"/>
            <a:ext cx="5487353" cy="566869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l-PL" dirty="0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599" y="612919"/>
            <a:ext cx="5487353" cy="4115753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156" indent="0">
              <a:buNone/>
              <a:defRPr sz="2800"/>
            </a:lvl2pPr>
            <a:lvl3pPr marL="914307" indent="0">
              <a:buNone/>
              <a:defRPr sz="2400"/>
            </a:lvl3pPr>
            <a:lvl4pPr marL="1371463" indent="0">
              <a:buNone/>
              <a:defRPr sz="2000"/>
            </a:lvl4pPr>
            <a:lvl5pPr marL="1828617" indent="0">
              <a:buNone/>
              <a:defRPr sz="2000"/>
            </a:lvl5pPr>
            <a:lvl6pPr marL="2285773" indent="0">
              <a:buNone/>
              <a:defRPr sz="2000"/>
            </a:lvl6pPr>
            <a:lvl7pPr marL="2742924" indent="0">
              <a:buNone/>
              <a:defRPr sz="2000"/>
            </a:lvl7pPr>
            <a:lvl8pPr marL="3200080" indent="0">
              <a:buNone/>
              <a:defRPr sz="2000"/>
            </a:lvl8pPr>
            <a:lvl9pPr marL="3657234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599" y="5368581"/>
            <a:ext cx="5487353" cy="805048"/>
          </a:xfrm>
          <a:noFill/>
        </p:spPr>
        <p:txBody>
          <a:bodyPr/>
          <a:lstStyle>
            <a:lvl1pPr marL="0" indent="0">
              <a:buNone/>
              <a:defRPr sz="1400">
                <a:solidFill>
                  <a:srgbClr val="808285"/>
                </a:solidFill>
              </a:defRPr>
            </a:lvl1pPr>
            <a:lvl2pPr marL="457156" indent="0">
              <a:buNone/>
              <a:defRPr sz="1200"/>
            </a:lvl2pPr>
            <a:lvl3pPr marL="914307" indent="0">
              <a:buNone/>
              <a:defRPr sz="1000"/>
            </a:lvl3pPr>
            <a:lvl4pPr marL="1371463" indent="0">
              <a:buNone/>
              <a:defRPr sz="900"/>
            </a:lvl4pPr>
            <a:lvl5pPr marL="1828617" indent="0">
              <a:buNone/>
              <a:defRPr sz="900"/>
            </a:lvl5pPr>
            <a:lvl6pPr marL="2285773" indent="0">
              <a:buNone/>
              <a:defRPr sz="900"/>
            </a:lvl6pPr>
            <a:lvl7pPr marL="2742924" indent="0">
              <a:buNone/>
              <a:defRPr sz="900"/>
            </a:lvl7pPr>
            <a:lvl8pPr marL="3200080" indent="0">
              <a:buNone/>
              <a:defRPr sz="900"/>
            </a:lvl8pPr>
            <a:lvl9pPr marL="3657234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24136-B027-41CE-805F-6C429DBD2A0E}" type="datetime1">
              <a:rPr lang="pl-PL" smtClean="0"/>
              <a:pPr/>
              <a:t>2016-01-27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61411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RC: Slajd tytułowy (Arial Bol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 hasCustomPrompt="1"/>
          </p:nvPr>
        </p:nvSpPr>
        <p:spPr>
          <a:xfrm>
            <a:off x="2484562" y="3825838"/>
            <a:ext cx="5759326" cy="1512168"/>
          </a:xfrm>
          <a:prstGeom prst="rect">
            <a:avLst/>
          </a:prstGeom>
        </p:spPr>
        <p:txBody>
          <a:bodyPr lIns="0" tIns="0" rIns="0" bIns="152400" anchor="b" anchorCtr="0">
            <a:normAutofit/>
          </a:bodyPr>
          <a:lstStyle>
            <a:lvl1pPr algn="r">
              <a:defRPr sz="3000" b="1" cap="all" baseline="0">
                <a:solidFill>
                  <a:srgbClr val="808285"/>
                </a:solidFill>
                <a:latin typeface="+mn-lt"/>
              </a:defRPr>
            </a:lvl1pPr>
          </a:lstStyle>
          <a:p>
            <a:r>
              <a:rPr lang="pl-PL" dirty="0" smtClean="0"/>
              <a:t>Tytuł prezentacji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 hasCustomPrompt="1"/>
          </p:nvPr>
        </p:nvSpPr>
        <p:spPr>
          <a:xfrm>
            <a:off x="2484562" y="5338006"/>
            <a:ext cx="5759326" cy="612000"/>
          </a:xfrm>
          <a:noFill/>
          <a:ln w="6350" cap="rnd">
            <a:noFill/>
          </a:ln>
        </p:spPr>
        <p:txBody>
          <a:bodyPr wrap="none" lIns="0" tIns="152400" rIns="0" bIns="0"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lang="pl-PL" sz="1400" kern="1200" baseline="0" dirty="0" smtClean="0">
                <a:solidFill>
                  <a:srgbClr val="ACADAE"/>
                </a:solidFill>
                <a:latin typeface="+mn-lt"/>
                <a:ea typeface="+mn-ea"/>
                <a:cs typeface="+mn-cs"/>
              </a:defRPr>
            </a:lvl1pPr>
            <a:lvl2pPr marL="4571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 smtClean="0"/>
              <a:t>Podtytuł prezentacji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F565F-BDD4-421B-B51B-0CBD21F9CC36}" type="datetime1">
              <a:rPr lang="pl-PL" smtClean="0"/>
              <a:pPr/>
              <a:t>2016-01-27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15" name="Obraz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1988" y="900000"/>
            <a:ext cx="1231900" cy="1689100"/>
          </a:xfrm>
          <a:prstGeom prst="rect">
            <a:avLst/>
          </a:prstGeom>
        </p:spPr>
      </p:pic>
      <p:pic>
        <p:nvPicPr>
          <p:cNvPr id="16" name="Obraz 15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27100" cy="5991225"/>
          </a:xfrm>
          <a:prstGeom prst="rect">
            <a:avLst/>
          </a:prstGeom>
        </p:spPr>
      </p:pic>
      <p:cxnSp>
        <p:nvCxnSpPr>
          <p:cNvPr id="20" name="Łącznik prostoliniowy 19"/>
          <p:cNvCxnSpPr/>
          <p:nvPr userDrawn="1"/>
        </p:nvCxnSpPr>
        <p:spPr>
          <a:xfrm>
            <a:off x="5076850" y="5338006"/>
            <a:ext cx="3167038" cy="0"/>
          </a:xfrm>
          <a:prstGeom prst="line">
            <a:avLst/>
          </a:prstGeom>
          <a:ln w="6350">
            <a:solidFill>
              <a:srgbClr val="8082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3416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RC: Sekc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900000" y="4168498"/>
            <a:ext cx="7773750" cy="1362390"/>
          </a:xfrm>
          <a:prstGeom prst="rect">
            <a:avLst/>
          </a:prstGeom>
        </p:spPr>
        <p:txBody>
          <a:bodyPr lIns="0" tIns="0" rIns="0" bIns="122400" anchor="b" anchorCtr="0"/>
          <a:lstStyle>
            <a:lvl1pPr algn="l">
              <a:defRPr sz="3800" b="1" cap="all">
                <a:solidFill>
                  <a:srgbClr val="808285"/>
                </a:solidFill>
              </a:defRPr>
            </a:lvl1pPr>
          </a:lstStyle>
          <a:p>
            <a:r>
              <a:rPr lang="pl-PL" dirty="0" smtClean="0"/>
              <a:t>Tytuł sekcji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 hasCustomPrompt="1"/>
          </p:nvPr>
        </p:nvSpPr>
        <p:spPr>
          <a:xfrm>
            <a:off x="900000" y="5530888"/>
            <a:ext cx="7773750" cy="604800"/>
          </a:xfrm>
          <a:noFill/>
        </p:spPr>
        <p:txBody>
          <a:bodyPr lIns="0" tIns="122400" rIns="0" bIns="0" anchor="t" anchorCtr="0">
            <a:normAutofit/>
          </a:bodyPr>
          <a:lstStyle>
            <a:lvl1pPr marL="0" indent="0">
              <a:buNone/>
              <a:defRPr sz="3800" cap="all" baseline="0">
                <a:solidFill>
                  <a:srgbClr val="ACADAE"/>
                </a:solidFill>
              </a:defRPr>
            </a:lvl1pPr>
            <a:lvl2pPr marL="45715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0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1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7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3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 smtClean="0"/>
              <a:t>Podtytuł sekcji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A2905-12A1-45E8-B4AD-5B501344FC39}" type="datetime1">
              <a:rPr lang="pl-PL" smtClean="0"/>
              <a:pPr/>
              <a:t>2016-01-27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9" name="Obraz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1851" r="358" b="-1"/>
          <a:stretch/>
        </p:blipFill>
        <p:spPr>
          <a:xfrm>
            <a:off x="3059113" y="0"/>
            <a:ext cx="6084000" cy="900231"/>
          </a:xfrm>
          <a:prstGeom prst="rect">
            <a:avLst/>
          </a:prstGeom>
        </p:spPr>
      </p:pic>
      <p:cxnSp>
        <p:nvCxnSpPr>
          <p:cNvPr id="8" name="Łącznik prostoliniowy 7"/>
          <p:cNvCxnSpPr/>
          <p:nvPr userDrawn="1"/>
        </p:nvCxnSpPr>
        <p:spPr>
          <a:xfrm>
            <a:off x="0" y="5528536"/>
            <a:ext cx="3059113" cy="0"/>
          </a:xfrm>
          <a:prstGeom prst="line">
            <a:avLst/>
          </a:prstGeom>
          <a:ln w="6350">
            <a:solidFill>
              <a:srgbClr val="A7A9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5176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RC: Podsekc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900000" y="4168498"/>
            <a:ext cx="7773750" cy="1362390"/>
          </a:xfrm>
          <a:prstGeom prst="rect">
            <a:avLst/>
          </a:prstGeom>
        </p:spPr>
        <p:txBody>
          <a:bodyPr lIns="0" tIns="0" rIns="0" bIns="122400" anchor="b" anchorCtr="0"/>
          <a:lstStyle>
            <a:lvl1pPr algn="l">
              <a:defRPr sz="3800" b="1" cap="all">
                <a:solidFill>
                  <a:srgbClr val="808285"/>
                </a:solidFill>
              </a:defRPr>
            </a:lvl1pPr>
          </a:lstStyle>
          <a:p>
            <a:r>
              <a:rPr lang="pl-PL" dirty="0" smtClean="0"/>
              <a:t>Tytuł sekcji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 hasCustomPrompt="1"/>
          </p:nvPr>
        </p:nvSpPr>
        <p:spPr>
          <a:xfrm>
            <a:off x="900000" y="5530888"/>
            <a:ext cx="7773750" cy="604800"/>
          </a:xfrm>
          <a:noFill/>
        </p:spPr>
        <p:txBody>
          <a:bodyPr lIns="0" tIns="122400" rIns="0" bIns="0" anchor="t" anchorCtr="0">
            <a:normAutofit/>
          </a:bodyPr>
          <a:lstStyle>
            <a:lvl1pPr marL="0" indent="0">
              <a:buNone/>
              <a:defRPr sz="3800" cap="all" baseline="0">
                <a:solidFill>
                  <a:srgbClr val="ACADAE"/>
                </a:solidFill>
              </a:defRPr>
            </a:lvl1pPr>
            <a:lvl2pPr marL="45715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0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1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7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3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 smtClean="0"/>
              <a:t>Podtytuł sekcji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A2905-12A1-45E8-B4AD-5B501344FC39}" type="datetime1">
              <a:rPr lang="pl-PL" smtClean="0"/>
              <a:pPr/>
              <a:t>2016-01-27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9" name="Obraz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817" r="166"/>
          <a:stretch/>
        </p:blipFill>
        <p:spPr>
          <a:xfrm>
            <a:off x="5984311" y="0"/>
            <a:ext cx="3161277" cy="900000"/>
          </a:xfrm>
          <a:prstGeom prst="rect">
            <a:avLst/>
          </a:prstGeom>
        </p:spPr>
      </p:pic>
      <p:cxnSp>
        <p:nvCxnSpPr>
          <p:cNvPr id="8" name="Łącznik prostoliniowy 7"/>
          <p:cNvCxnSpPr/>
          <p:nvPr userDrawn="1"/>
        </p:nvCxnSpPr>
        <p:spPr>
          <a:xfrm>
            <a:off x="0" y="5528536"/>
            <a:ext cx="3059113" cy="0"/>
          </a:xfrm>
          <a:prstGeom prst="line">
            <a:avLst/>
          </a:prstGeom>
          <a:ln w="6350">
            <a:solidFill>
              <a:srgbClr val="A7A9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92468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Tytuł i zawartość (tło podstawow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 hasCustomPrompt="1"/>
          </p:nvPr>
        </p:nvSpPr>
        <p:spPr>
          <a:noFill/>
        </p:spPr>
        <p:txBody>
          <a:bodyPr/>
          <a:lstStyle>
            <a:lvl1pPr>
              <a:defRPr>
                <a:solidFill>
                  <a:srgbClr val="808285"/>
                </a:solidFill>
              </a:defRPr>
            </a:lvl1pPr>
            <a:lvl2pPr>
              <a:defRPr>
                <a:solidFill>
                  <a:srgbClr val="808285"/>
                </a:solidFill>
              </a:defRPr>
            </a:lvl2pPr>
            <a:lvl3pPr>
              <a:defRPr>
                <a:solidFill>
                  <a:srgbClr val="808285"/>
                </a:solidFill>
              </a:defRPr>
            </a:lvl3pPr>
            <a:lvl4pPr>
              <a:defRPr>
                <a:solidFill>
                  <a:srgbClr val="808285"/>
                </a:solidFill>
              </a:defRPr>
            </a:lvl4pPr>
            <a:lvl5pPr>
              <a:defRPr>
                <a:solidFill>
                  <a:srgbClr val="808285"/>
                </a:solidFill>
              </a:defRPr>
            </a:lvl5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CD87F-DC19-4E90-B808-6268A35119D9}" type="datetime1">
              <a:rPr lang="pl-PL" smtClean="0"/>
              <a:pPr/>
              <a:t>2016-01-27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solidFill>
                  <a:srgbClr val="808285"/>
                </a:solidFill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  <p:pic>
        <p:nvPicPr>
          <p:cNvPr id="9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847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Spis tre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70D38-50E5-45C8-8820-158C0444BBC2}" type="datetime1">
              <a:rPr lang="pl-PL" smtClean="0"/>
              <a:pPr/>
              <a:t>2016-01-27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ARC: Tytuł slajdu"/>
          <p:cNvSpPr txBox="1">
            <a:spLocks/>
          </p:cNvSpPr>
          <p:nvPr userDrawn="1"/>
        </p:nvSpPr>
        <p:spPr>
          <a:xfrm>
            <a:off x="900386" y="1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  <p:sp>
        <p:nvSpPr>
          <p:cNvPr id="10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Spis </a:t>
            </a:r>
            <a:r>
              <a:rPr lang="pl-PL" b="0" dirty="0" smtClean="0">
                <a:latin typeface="+mn-lt"/>
              </a:rPr>
              <a:t>treści</a:t>
            </a:r>
            <a:endParaRPr lang="pl-PL" b="0" dirty="0">
              <a:latin typeface="+mn-lt"/>
            </a:endParaRPr>
          </a:p>
        </p:txBody>
      </p:sp>
      <p:sp>
        <p:nvSpPr>
          <p:cNvPr id="3" name="SmartArt Placeholder 2"/>
          <p:cNvSpPr>
            <a:spLocks noGrp="1"/>
          </p:cNvSpPr>
          <p:nvPr>
            <p:ph type="dgm" sz="quarter" idx="13"/>
          </p:nvPr>
        </p:nvSpPr>
        <p:spPr>
          <a:xfrm>
            <a:off x="457200" y="1630363"/>
            <a:ext cx="8231188" cy="4464050"/>
          </a:xfrm>
        </p:spPr>
        <p:txBody>
          <a:bodyPr/>
          <a:lstStyle/>
          <a:p>
            <a:r>
              <a:rPr lang="en-US" smtClean="0"/>
              <a:t>Click icon to add SmartArt graphic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1669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Kompu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Michał\Desktop\ARC\__ok\LAPTOP-2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294" y="1989634"/>
            <a:ext cx="7249908" cy="4211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ymbol zastępczy zawartości 2"/>
          <p:cNvSpPr>
            <a:spLocks noGrp="1"/>
          </p:cNvSpPr>
          <p:nvPr>
            <p:ph idx="1" hasCustomPrompt="1"/>
          </p:nvPr>
        </p:nvSpPr>
        <p:spPr>
          <a:xfrm>
            <a:off x="2186065" y="2349674"/>
            <a:ext cx="4901470" cy="3202620"/>
          </a:xfrm>
          <a:noFill/>
        </p:spPr>
        <p:txBody>
          <a:bodyPr/>
          <a:lstStyle>
            <a:lvl1pPr>
              <a:defRPr baseline="0">
                <a:solidFill>
                  <a:srgbClr val="808285"/>
                </a:solidFill>
              </a:defRPr>
            </a:lvl1pPr>
            <a:lvl2pPr>
              <a:defRPr>
                <a:solidFill>
                  <a:srgbClr val="808285"/>
                </a:solidFill>
              </a:defRPr>
            </a:lvl2pPr>
            <a:lvl3pPr>
              <a:defRPr>
                <a:solidFill>
                  <a:srgbClr val="808285"/>
                </a:solidFill>
              </a:defRPr>
            </a:lvl3pPr>
            <a:lvl4pPr>
              <a:defRPr>
                <a:solidFill>
                  <a:srgbClr val="808285"/>
                </a:solidFill>
              </a:defRPr>
            </a:lvl4pPr>
            <a:lvl5pPr>
              <a:defRPr>
                <a:solidFill>
                  <a:srgbClr val="808285"/>
                </a:solidFill>
              </a:defRPr>
            </a:lvl5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70D38-50E5-45C8-8820-158C0444BBC2}" type="datetime1">
              <a:rPr lang="pl-PL" smtClean="0"/>
              <a:pPr/>
              <a:t>2016-01-27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5188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 hasCustomPrompt="1"/>
          </p:nvPr>
        </p:nvSpPr>
        <p:spPr>
          <a:xfrm>
            <a:off x="457282" y="1600573"/>
            <a:ext cx="4039301" cy="4527011"/>
          </a:xfrm>
          <a:noFill/>
        </p:spPr>
        <p:txBody>
          <a:bodyPr/>
          <a:lstStyle>
            <a:lvl1pPr>
              <a:defRPr sz="2800">
                <a:solidFill>
                  <a:srgbClr val="808285"/>
                </a:solidFill>
              </a:defRPr>
            </a:lvl1pPr>
            <a:lvl2pPr>
              <a:defRPr sz="2400">
                <a:solidFill>
                  <a:srgbClr val="808285"/>
                </a:solidFill>
              </a:defRPr>
            </a:lvl2pPr>
            <a:lvl3pPr>
              <a:defRPr sz="2000">
                <a:solidFill>
                  <a:srgbClr val="808285"/>
                </a:solidFill>
              </a:defRPr>
            </a:lvl3pPr>
            <a:lvl4pPr>
              <a:defRPr sz="1800">
                <a:solidFill>
                  <a:srgbClr val="808285"/>
                </a:solidFill>
              </a:defRPr>
            </a:lvl4pPr>
            <a:lvl5pPr>
              <a:defRPr sz="1800">
                <a:solidFill>
                  <a:srgbClr val="808285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 hasCustomPrompt="1"/>
          </p:nvPr>
        </p:nvSpPr>
        <p:spPr>
          <a:xfrm>
            <a:off x="4649007" y="1600573"/>
            <a:ext cx="4039301" cy="4527011"/>
          </a:xfrm>
          <a:noFill/>
        </p:spPr>
        <p:txBody>
          <a:bodyPr/>
          <a:lstStyle>
            <a:lvl1pPr>
              <a:defRPr sz="2800">
                <a:solidFill>
                  <a:srgbClr val="808285"/>
                </a:solidFill>
              </a:defRPr>
            </a:lvl1pPr>
            <a:lvl2pPr>
              <a:defRPr sz="2400">
                <a:solidFill>
                  <a:srgbClr val="808285"/>
                </a:solidFill>
              </a:defRPr>
            </a:lvl2pPr>
            <a:lvl3pPr>
              <a:defRPr sz="2000">
                <a:solidFill>
                  <a:srgbClr val="808285"/>
                </a:solidFill>
              </a:defRPr>
            </a:lvl3pPr>
            <a:lvl4pPr>
              <a:defRPr sz="1800">
                <a:solidFill>
                  <a:srgbClr val="808285"/>
                </a:solidFill>
              </a:defRPr>
            </a:lvl4pPr>
            <a:lvl5pPr>
              <a:defRPr sz="1800">
                <a:solidFill>
                  <a:srgbClr val="808285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486C1-1170-4B85-8B6E-87798A11EA3B}" type="datetime1">
              <a:rPr lang="pl-PL" smtClean="0"/>
              <a:pPr/>
              <a:t>2016-01-27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11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118891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 hasCustomPrompt="1"/>
          </p:nvPr>
        </p:nvSpPr>
        <p:spPr>
          <a:xfrm>
            <a:off x="457279" y="1535469"/>
            <a:ext cx="4040890" cy="639910"/>
          </a:xfrm>
          <a:noFill/>
        </p:spPr>
        <p:txBody>
          <a:bodyPr anchor="b">
            <a:noAutofit/>
          </a:bodyPr>
          <a:lstStyle>
            <a:lvl1pPr marL="0" indent="0">
              <a:buNone/>
              <a:defRPr sz="2000" b="1" cap="all" baseline="0">
                <a:solidFill>
                  <a:srgbClr val="808285"/>
                </a:solidFill>
              </a:defRPr>
            </a:lvl1pPr>
            <a:lvl2pPr marL="457156" indent="0">
              <a:buNone/>
              <a:defRPr sz="2000" b="1"/>
            </a:lvl2pPr>
            <a:lvl3pPr marL="914307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3" indent="0">
              <a:buNone/>
              <a:defRPr sz="1600" b="1"/>
            </a:lvl6pPr>
            <a:lvl7pPr marL="2742924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4" indent="0">
              <a:buNone/>
              <a:defRPr sz="1600" b="1"/>
            </a:lvl9pPr>
          </a:lstStyle>
          <a:p>
            <a:pPr lvl="0"/>
            <a:r>
              <a:rPr lang="pl-PL" dirty="0" smtClean="0"/>
              <a:t>Wariant Pierwszy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 hasCustomPrompt="1"/>
          </p:nvPr>
        </p:nvSpPr>
        <p:spPr>
          <a:xfrm>
            <a:off x="457279" y="2175381"/>
            <a:ext cx="4040890" cy="3952203"/>
          </a:xfrm>
          <a:noFill/>
        </p:spPr>
        <p:txBody>
          <a:bodyPr/>
          <a:lstStyle>
            <a:lvl1pPr>
              <a:defRPr sz="2400">
                <a:solidFill>
                  <a:srgbClr val="808285"/>
                </a:solidFill>
              </a:defRPr>
            </a:lvl1pPr>
            <a:lvl2pPr>
              <a:defRPr sz="2000">
                <a:solidFill>
                  <a:srgbClr val="808285"/>
                </a:solidFill>
              </a:defRPr>
            </a:lvl2pPr>
            <a:lvl3pPr>
              <a:defRPr sz="1800">
                <a:solidFill>
                  <a:srgbClr val="808285"/>
                </a:solidFill>
              </a:defRPr>
            </a:lvl3pPr>
            <a:lvl4pPr>
              <a:defRPr sz="1600">
                <a:solidFill>
                  <a:srgbClr val="808285"/>
                </a:solidFill>
              </a:defRPr>
            </a:lvl4pPr>
            <a:lvl5pPr>
              <a:defRPr sz="1600">
                <a:solidFill>
                  <a:srgbClr val="808285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834" y="1535469"/>
            <a:ext cx="4042477" cy="639910"/>
          </a:xfrm>
          <a:noFill/>
        </p:spPr>
        <p:txBody>
          <a:bodyPr anchor="b">
            <a:noAutofit/>
          </a:bodyPr>
          <a:lstStyle>
            <a:lvl1pPr marL="0" indent="0">
              <a:buNone/>
              <a:defRPr sz="2000" b="1" cap="all" baseline="0">
                <a:solidFill>
                  <a:srgbClr val="808285"/>
                </a:solidFill>
              </a:defRPr>
            </a:lvl1pPr>
            <a:lvl2pPr marL="457156" indent="0">
              <a:buNone/>
              <a:defRPr sz="2000" b="1"/>
            </a:lvl2pPr>
            <a:lvl3pPr marL="914307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3" indent="0">
              <a:buNone/>
              <a:defRPr sz="1600" b="1"/>
            </a:lvl6pPr>
            <a:lvl7pPr marL="2742924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4" indent="0">
              <a:buNone/>
              <a:defRPr sz="1600" b="1"/>
            </a:lvl9pPr>
          </a:lstStyle>
          <a:p>
            <a:pPr lvl="0"/>
            <a:r>
              <a:rPr lang="pl-PL" dirty="0" smtClean="0"/>
              <a:t>Wariant Drugi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 hasCustomPrompt="1"/>
          </p:nvPr>
        </p:nvSpPr>
        <p:spPr>
          <a:xfrm>
            <a:off x="4645834" y="2175381"/>
            <a:ext cx="4042477" cy="3952203"/>
          </a:xfrm>
          <a:noFill/>
        </p:spPr>
        <p:txBody>
          <a:bodyPr/>
          <a:lstStyle>
            <a:lvl1pPr>
              <a:defRPr sz="2400" baseline="0">
                <a:solidFill>
                  <a:srgbClr val="808285"/>
                </a:solidFill>
              </a:defRPr>
            </a:lvl1pPr>
            <a:lvl2pPr>
              <a:defRPr sz="2000">
                <a:solidFill>
                  <a:srgbClr val="808285"/>
                </a:solidFill>
              </a:defRPr>
            </a:lvl2pPr>
            <a:lvl3pPr>
              <a:defRPr sz="1800">
                <a:solidFill>
                  <a:srgbClr val="808285"/>
                </a:solidFill>
              </a:defRPr>
            </a:lvl3pPr>
            <a:lvl4pPr>
              <a:defRPr sz="1600">
                <a:solidFill>
                  <a:srgbClr val="808285"/>
                </a:solidFill>
              </a:defRPr>
            </a:lvl4pPr>
            <a:lvl5pPr>
              <a:defRPr sz="1600">
                <a:solidFill>
                  <a:srgbClr val="808285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5A1AE-07B3-4F3D-911E-9C672AD81868}" type="datetime1">
              <a:rPr lang="pl-PL" smtClean="0"/>
              <a:pPr/>
              <a:t>2016-01-27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10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90742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080000" y="1980000"/>
            <a:ext cx="7113600" cy="4230000"/>
          </a:xfrm>
          <a:prstGeom prst="rect">
            <a:avLst/>
          </a:prstGeom>
          <a:noFill/>
        </p:spPr>
        <p:txBody>
          <a:bodyPr vert="horz" lIns="91431" tIns="45717" rIns="91431" bIns="45717" rtlCol="0">
            <a:normAutofit/>
          </a:bodyPr>
          <a:lstStyle/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79" y="6357822"/>
            <a:ext cx="2133971" cy="365210"/>
          </a:xfrm>
          <a:prstGeom prst="rect">
            <a:avLst/>
          </a:prstGeom>
        </p:spPr>
        <p:txBody>
          <a:bodyPr vert="horz" lIns="91431" tIns="45717" rIns="91431" bIns="45717" rtlCol="0" anchor="ctr"/>
          <a:lstStyle>
            <a:lvl1pPr algn="l">
              <a:defRPr sz="1200">
                <a:solidFill>
                  <a:srgbClr val="808285"/>
                </a:solidFill>
              </a:defRPr>
            </a:lvl1pPr>
          </a:lstStyle>
          <a:p>
            <a:fld id="{78682ED9-3191-4374-A414-4179BC9DFF8C}" type="datetime1">
              <a:rPr lang="pl-PL" smtClean="0"/>
              <a:pPr/>
              <a:t>2016-01-27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745" y="6357822"/>
            <a:ext cx="2896103" cy="365210"/>
          </a:xfrm>
          <a:prstGeom prst="rect">
            <a:avLst/>
          </a:prstGeom>
        </p:spPr>
        <p:txBody>
          <a:bodyPr vert="horz" lIns="91431" tIns="45717" rIns="91431" bIns="45717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4340" y="6357822"/>
            <a:ext cx="2133971" cy="365210"/>
          </a:xfrm>
          <a:prstGeom prst="rect">
            <a:avLst/>
          </a:prstGeom>
        </p:spPr>
        <p:txBody>
          <a:bodyPr vert="horz" lIns="91431" tIns="45717" rIns="91431" bIns="45717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34E41A-66FF-4AB2-8B89-6C45467D7F6F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3256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0" r:id="rId1"/>
    <p:sldLayoutId id="2147483889" r:id="rId2"/>
    <p:sldLayoutId id="2147483891" r:id="rId3"/>
    <p:sldLayoutId id="2147483902" r:id="rId4"/>
    <p:sldLayoutId id="2147483890" r:id="rId5"/>
    <p:sldLayoutId id="2147483905" r:id="rId6"/>
    <p:sldLayoutId id="2147483903" r:id="rId7"/>
    <p:sldLayoutId id="2147483892" r:id="rId8"/>
    <p:sldLayoutId id="2147483893" r:id="rId9"/>
    <p:sldLayoutId id="2147483894" r:id="rId10"/>
    <p:sldLayoutId id="2147483895" r:id="rId11"/>
    <p:sldLayoutId id="2147483896" r:id="rId12"/>
    <p:sldLayoutId id="2147483897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marL="0" indent="0" algn="l" defTabSz="914307" rtl="0" eaLnBrk="1" latinLnBrk="0" hangingPunct="1">
        <a:spcBef>
          <a:spcPct val="0"/>
        </a:spcBef>
        <a:buNone/>
        <a:tabLst>
          <a:tab pos="2066925" algn="l"/>
        </a:tabLst>
        <a:defRPr sz="3800" b="1" kern="1200" baseline="0">
          <a:solidFill>
            <a:srgbClr val="808285"/>
          </a:solidFill>
          <a:latin typeface="+mj-lt"/>
          <a:ea typeface="+mj-ea"/>
          <a:cs typeface="+mj-cs"/>
        </a:defRPr>
      </a:lvl1pPr>
    </p:titleStyle>
    <p:bodyStyle>
      <a:lvl1pPr marL="342864" indent="-342864" algn="l" defTabSz="914307" rtl="0" eaLnBrk="1" latinLnBrk="0" hangingPunct="1">
        <a:spcBef>
          <a:spcPct val="20000"/>
        </a:spcBef>
        <a:buFont typeface="Arial" pitchFamily="34" charset="0"/>
        <a:buChar char="•"/>
        <a:defRPr sz="3200" kern="1200" baseline="0">
          <a:solidFill>
            <a:srgbClr val="808285"/>
          </a:solidFill>
          <a:latin typeface="+mn-lt"/>
          <a:ea typeface="+mn-ea"/>
          <a:cs typeface="+mn-cs"/>
        </a:defRPr>
      </a:lvl1pPr>
      <a:lvl2pPr marL="742874" indent="-285723" algn="l" defTabSz="914307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808285"/>
          </a:solidFill>
          <a:latin typeface="+mn-lt"/>
          <a:ea typeface="+mn-ea"/>
          <a:cs typeface="+mn-cs"/>
        </a:defRPr>
      </a:lvl2pPr>
      <a:lvl3pPr marL="1142884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808285"/>
          </a:solidFill>
          <a:latin typeface="+mn-lt"/>
          <a:ea typeface="+mn-ea"/>
          <a:cs typeface="+mn-cs"/>
        </a:defRPr>
      </a:lvl3pPr>
      <a:lvl4pPr marL="1600040" indent="-228577" algn="l" defTabSz="91430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rgbClr val="808285"/>
          </a:solidFill>
          <a:latin typeface="+mn-lt"/>
          <a:ea typeface="+mn-ea"/>
          <a:cs typeface="+mn-cs"/>
        </a:defRPr>
      </a:lvl4pPr>
      <a:lvl5pPr marL="2057195" indent="-228577" algn="l" defTabSz="91430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rgbClr val="808285"/>
          </a:solidFill>
          <a:latin typeface="+mn-lt"/>
          <a:ea typeface="+mn-ea"/>
          <a:cs typeface="+mn-cs"/>
        </a:defRPr>
      </a:lvl5pPr>
      <a:lvl6pPr marL="2514347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03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57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13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6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7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3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7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73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4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0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34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19.xml"/><Relationship Id="rId4" Type="http://schemas.openxmlformats.org/officeDocument/2006/relationships/chart" Target="../charts/char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2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2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9.xml"/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1.xml"/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33.xml"/><Relationship Id="rId4" Type="http://schemas.openxmlformats.org/officeDocument/2006/relationships/chart" Target="../charts/chart3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5.xml"/><Relationship Id="rId2" Type="http://schemas.openxmlformats.org/officeDocument/2006/relationships/chart" Target="../charts/chart34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37.xml"/><Relationship Id="rId4" Type="http://schemas.openxmlformats.org/officeDocument/2006/relationships/chart" Target="../charts/chart3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9.xml"/><Relationship Id="rId2" Type="http://schemas.openxmlformats.org/officeDocument/2006/relationships/chart" Target="../charts/chart38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41.xml"/><Relationship Id="rId4" Type="http://schemas.openxmlformats.org/officeDocument/2006/relationships/chart" Target="../charts/chart4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3.xml"/><Relationship Id="rId2" Type="http://schemas.openxmlformats.org/officeDocument/2006/relationships/chart" Target="../charts/chart42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5.xml"/><Relationship Id="rId2" Type="http://schemas.openxmlformats.org/officeDocument/2006/relationships/chart" Target="../charts/chart44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6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mailto:office@arc.com.pl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116410" y="3825838"/>
            <a:ext cx="7127478" cy="1512168"/>
          </a:xfrm>
        </p:spPr>
        <p:txBody>
          <a:bodyPr>
            <a:noAutofit/>
          </a:bodyPr>
          <a:lstStyle/>
          <a:p>
            <a:r>
              <a:rPr lang="pl-PL" dirty="0"/>
              <a:t>TAJEMNICZY KLIENT</a:t>
            </a:r>
            <a:br>
              <a:rPr lang="pl-PL" dirty="0"/>
            </a:br>
            <a:r>
              <a:rPr lang="pl-PL" dirty="0"/>
              <a:t>URZĄD DZIELNICY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Praga </a:t>
            </a:r>
            <a:r>
              <a:rPr lang="pl-PL" dirty="0"/>
              <a:t>Południe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484562" y="5229994"/>
            <a:ext cx="5759326" cy="612000"/>
          </a:xfrm>
        </p:spPr>
        <p:txBody>
          <a:bodyPr>
            <a:noAutofit/>
          </a:bodyPr>
          <a:lstStyle/>
          <a:p>
            <a:r>
              <a:rPr lang="pl-PL" sz="1800" b="1" dirty="0" smtClean="0">
                <a:solidFill>
                  <a:srgbClr val="808285"/>
                </a:solidFill>
              </a:rPr>
              <a:t>RAPORT DLA</a:t>
            </a:r>
          </a:p>
          <a:p>
            <a:r>
              <a:rPr lang="pl-PL" sz="1800" b="1" dirty="0" smtClean="0">
                <a:solidFill>
                  <a:srgbClr val="808285"/>
                </a:solidFill>
              </a:rPr>
              <a:t>URZĘDU M.ST. WARSZAWY</a:t>
            </a:r>
            <a:endParaRPr lang="pl-PL" sz="1800" b="1" dirty="0">
              <a:solidFill>
                <a:srgbClr val="808285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6109917" y="6357822"/>
            <a:ext cx="2133971" cy="365210"/>
          </a:xfrm>
        </p:spPr>
        <p:txBody>
          <a:bodyPr/>
          <a:lstStyle/>
          <a:p>
            <a:r>
              <a:rPr lang="pl-PL" b="1" dirty="0" smtClean="0">
                <a:solidFill>
                  <a:srgbClr val="808285"/>
                </a:solidFill>
              </a:rPr>
              <a:t>Warszawa, Grudzień 2015</a:t>
            </a:r>
            <a:endParaRPr lang="pl-PL" b="1" dirty="0">
              <a:solidFill>
                <a:srgbClr val="80828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2403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10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Praga Południe</a:t>
            </a:r>
            <a:r>
              <a:rPr lang="pl-PL" sz="3900" dirty="0" smtClean="0"/>
              <a:t/>
            </a:r>
            <a:br>
              <a:rPr lang="pl-PL" sz="3900" dirty="0" smtClean="0"/>
            </a:br>
            <a:r>
              <a:rPr lang="pl-PL" sz="3100" dirty="0" smtClean="0">
                <a:solidFill>
                  <a:schemeClr val="tx2"/>
                </a:solidFill>
              </a:rPr>
              <a:t>Otoczenie: Wygląd Urzędu (4)</a:t>
            </a:r>
            <a:endParaRPr lang="pl-PL" sz="3100" dirty="0">
              <a:solidFill>
                <a:schemeClr val="tx2"/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3518511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Gdzie znajdują się </a:t>
            </a:r>
            <a:r>
              <a:rPr lang="pl-PL" sz="1200" b="1" u="sng" dirty="0"/>
              <a:t>formularze / wnioski</a:t>
            </a:r>
            <a:r>
              <a:rPr lang="pl-PL" sz="1200" b="1" dirty="0"/>
              <a:t>?</a:t>
            </a:r>
          </a:p>
        </p:txBody>
      </p:sp>
      <p:grpSp>
        <p:nvGrpSpPr>
          <p:cNvPr id="10" name="Grupa 9"/>
          <p:cNvGrpSpPr/>
          <p:nvPr/>
        </p:nvGrpSpPr>
        <p:grpSpPr>
          <a:xfrm>
            <a:off x="767594" y="2061642"/>
            <a:ext cx="7610400" cy="1054218"/>
            <a:chOff x="757332" y="5363944"/>
            <a:chExt cx="7610400" cy="1054218"/>
          </a:xfrm>
        </p:grpSpPr>
        <p:graphicFrame>
          <p:nvGraphicFramePr>
            <p:cNvPr id="11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341220035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4" name="Prostokąt 13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5813325"/>
              </p:ext>
            </p:extLst>
          </p:nvPr>
        </p:nvGraphicFramePr>
        <p:xfrm>
          <a:off x="614469" y="2422082"/>
          <a:ext cx="7557812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3584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11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Praga Południe</a:t>
            </a:r>
            <a:r>
              <a:rPr lang="pl-PL" sz="3900" dirty="0" smtClean="0"/>
              <a:t/>
            </a:r>
            <a:br>
              <a:rPr lang="pl-PL" sz="3900" dirty="0" smtClean="0"/>
            </a:br>
            <a:r>
              <a:rPr lang="pl-PL" sz="3100" dirty="0" smtClean="0">
                <a:solidFill>
                  <a:schemeClr val="tx2"/>
                </a:solidFill>
              </a:rPr>
              <a:t>Otoczenie: Wygląd Urzędu (5)</a:t>
            </a:r>
            <a:endParaRPr lang="pl-PL" sz="3100" dirty="0">
              <a:solidFill>
                <a:schemeClr val="tx2"/>
              </a:solidFill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614469" y="4179858"/>
            <a:ext cx="7558726" cy="27700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r>
              <a:rPr lang="pl-PL" sz="1200" b="1" dirty="0"/>
              <a:t>Czy </a:t>
            </a:r>
            <a:r>
              <a:rPr lang="pl-PL" sz="1200" b="1" u="sng" dirty="0"/>
              <a:t>formularze / wnioski </a:t>
            </a:r>
            <a:r>
              <a:rPr lang="pl-PL" sz="1200" b="1" dirty="0"/>
              <a:t>na terenie urzędu są w miejscu, w którym łatwo je zauważyć</a:t>
            </a:r>
            <a:r>
              <a:rPr lang="pl-PL" sz="1200" b="1" dirty="0" smtClean="0"/>
              <a:t>?</a:t>
            </a:r>
            <a:endParaRPr lang="pl-PL" sz="1200" b="1" dirty="0"/>
          </a:p>
        </p:txBody>
      </p:sp>
      <p:graphicFrame>
        <p:nvGraphicFramePr>
          <p:cNvPr id="1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89746408"/>
              </p:ext>
            </p:extLst>
          </p:nvPr>
        </p:nvGraphicFramePr>
        <p:xfrm>
          <a:off x="614469" y="2142330"/>
          <a:ext cx="7705475" cy="2151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019933"/>
              </p:ext>
            </p:extLst>
          </p:nvPr>
        </p:nvGraphicFramePr>
        <p:xfrm>
          <a:off x="614469" y="4652595"/>
          <a:ext cx="7705475" cy="2151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8" name="Rectangle 4"/>
          <p:cNvSpPr>
            <a:spLocks noChangeArrowheads="1"/>
          </p:cNvSpPr>
          <p:nvPr/>
        </p:nvSpPr>
        <p:spPr bwMode="auto">
          <a:xfrm>
            <a:off x="614469" y="1756771"/>
            <a:ext cx="7990773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Czy </a:t>
            </a:r>
            <a:r>
              <a:rPr lang="pl-PL" sz="1200" b="1" u="sng" dirty="0"/>
              <a:t>formularze / wnioski</a:t>
            </a:r>
            <a:r>
              <a:rPr lang="pl-PL" sz="1200" b="1" dirty="0"/>
              <a:t>, które są na terenie urzędu są </a:t>
            </a:r>
            <a:r>
              <a:rPr lang="pl-PL" sz="1200" b="1" dirty="0" smtClean="0"/>
              <a:t>uporządkowane?</a:t>
            </a:r>
            <a:endParaRPr lang="pl-PL" sz="1200" b="1" dirty="0"/>
          </a:p>
        </p:txBody>
      </p:sp>
    </p:spTree>
    <p:extLst>
      <p:ext uri="{BB962C8B-B14F-4D97-AF65-F5344CB8AC3E}">
        <p14:creationId xmlns:p14="http://schemas.microsoft.com/office/powerpoint/2010/main" val="864052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12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Praga Południe</a:t>
            </a:r>
            <a:r>
              <a:rPr lang="pl-PL" sz="3900" dirty="0" smtClean="0"/>
              <a:t/>
            </a:r>
            <a:br>
              <a:rPr lang="pl-PL" sz="3900" dirty="0" smtClean="0"/>
            </a:br>
            <a:r>
              <a:rPr lang="pl-PL" sz="3100" dirty="0" smtClean="0">
                <a:solidFill>
                  <a:schemeClr val="tx2"/>
                </a:solidFill>
              </a:rPr>
              <a:t>Otoczenie: Wygląd Urzędu (6)</a:t>
            </a:r>
            <a:endParaRPr lang="pl-PL" sz="3100" dirty="0">
              <a:solidFill>
                <a:schemeClr val="tx2"/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467840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Gdzie znajdują się wzory wypełnionych </a:t>
            </a:r>
            <a:r>
              <a:rPr lang="pl-PL" sz="1200" b="1" u="sng" dirty="0"/>
              <a:t>formularzy / wniosków</a:t>
            </a:r>
            <a:r>
              <a:rPr lang="pl-PL" sz="1200" b="1" dirty="0"/>
              <a:t>?</a:t>
            </a:r>
            <a:endParaRPr lang="en-GB" sz="1200" b="1" dirty="0"/>
          </a:p>
        </p:txBody>
      </p:sp>
      <p:grpSp>
        <p:nvGrpSpPr>
          <p:cNvPr id="10" name="Grupa 9"/>
          <p:cNvGrpSpPr/>
          <p:nvPr/>
        </p:nvGrpSpPr>
        <p:grpSpPr>
          <a:xfrm>
            <a:off x="767594" y="2061642"/>
            <a:ext cx="7610400" cy="1054218"/>
            <a:chOff x="757332" y="5363944"/>
            <a:chExt cx="7610400" cy="1054218"/>
          </a:xfrm>
        </p:grpSpPr>
        <p:graphicFrame>
          <p:nvGraphicFramePr>
            <p:cNvPr id="11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761393918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4" name="Prostokąt 13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51607426"/>
              </p:ext>
            </p:extLst>
          </p:nvPr>
        </p:nvGraphicFramePr>
        <p:xfrm>
          <a:off x="614469" y="2422082"/>
          <a:ext cx="7557812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83398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13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Praga Południe</a:t>
            </a:r>
            <a:r>
              <a:rPr lang="pl-PL" sz="3900" dirty="0" smtClean="0"/>
              <a:t/>
            </a:r>
            <a:br>
              <a:rPr lang="pl-PL" sz="3900" dirty="0" smtClean="0"/>
            </a:br>
            <a:r>
              <a:rPr lang="pl-PL" sz="3100" dirty="0" smtClean="0">
                <a:solidFill>
                  <a:schemeClr val="tx2"/>
                </a:solidFill>
              </a:rPr>
              <a:t>Otoczenie: Wygląd Urzędu (7)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8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21807339"/>
              </p:ext>
            </p:extLst>
          </p:nvPr>
        </p:nvGraphicFramePr>
        <p:xfrm>
          <a:off x="2916611" y="1506405"/>
          <a:ext cx="4793756" cy="496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7" name="pole tekstowe 6"/>
          <p:cNvSpPr txBox="1">
            <a:spLocks noChangeArrowheads="1"/>
          </p:cNvSpPr>
          <p:nvPr/>
        </p:nvSpPr>
        <p:spPr bwMode="auto">
          <a:xfrm>
            <a:off x="7732325" y="1701394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 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0" name="pole tekstowe 6"/>
          <p:cNvSpPr txBox="1">
            <a:spLocks noChangeArrowheads="1"/>
          </p:cNvSpPr>
          <p:nvPr/>
        </p:nvSpPr>
        <p:spPr bwMode="auto">
          <a:xfrm>
            <a:off x="7732325" y="2637706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31" name="pole tekstowe 6"/>
          <p:cNvSpPr txBox="1">
            <a:spLocks noChangeArrowheads="1"/>
          </p:cNvSpPr>
          <p:nvPr/>
        </p:nvSpPr>
        <p:spPr bwMode="auto">
          <a:xfrm>
            <a:off x="7732325" y="3592149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</p:txBody>
      </p:sp>
      <p:sp>
        <p:nvSpPr>
          <p:cNvPr id="32" name="pole tekstowe 6"/>
          <p:cNvSpPr txBox="1">
            <a:spLocks noChangeArrowheads="1"/>
          </p:cNvSpPr>
          <p:nvPr/>
        </p:nvSpPr>
        <p:spPr bwMode="auto">
          <a:xfrm>
            <a:off x="7732325" y="4528253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</p:txBody>
      </p:sp>
      <p:sp>
        <p:nvSpPr>
          <p:cNvPr id="33" name="pole tekstowe 6"/>
          <p:cNvSpPr txBox="1">
            <a:spLocks noChangeArrowheads="1"/>
          </p:cNvSpPr>
          <p:nvPr/>
        </p:nvSpPr>
        <p:spPr bwMode="auto">
          <a:xfrm>
            <a:off x="7732325" y="5464357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N=20)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cxnSp>
        <p:nvCxnSpPr>
          <p:cNvPr id="34" name="Łącznik prosty 15"/>
          <p:cNvCxnSpPr/>
          <p:nvPr/>
        </p:nvCxnSpPr>
        <p:spPr>
          <a:xfrm flipH="1">
            <a:off x="396330" y="2493690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5" name="Łącznik prosty 18"/>
          <p:cNvCxnSpPr/>
          <p:nvPr/>
        </p:nvCxnSpPr>
        <p:spPr>
          <a:xfrm flipH="1">
            <a:off x="396330" y="3453797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6" name="Łącznik prosty 19"/>
          <p:cNvCxnSpPr/>
          <p:nvPr/>
        </p:nvCxnSpPr>
        <p:spPr>
          <a:xfrm flipH="1">
            <a:off x="396330" y="4413904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7" name="Łącznik prosty 20"/>
          <p:cNvCxnSpPr/>
          <p:nvPr/>
        </p:nvCxnSpPr>
        <p:spPr>
          <a:xfrm flipH="1">
            <a:off x="396330" y="5374010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aphicFrame>
        <p:nvGraphicFramePr>
          <p:cNvPr id="38" name="Tabela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3868946"/>
              </p:ext>
            </p:extLst>
          </p:nvPr>
        </p:nvGraphicFramePr>
        <p:xfrm>
          <a:off x="108298" y="1666058"/>
          <a:ext cx="2808000" cy="460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000"/>
              </a:tblGrid>
              <a:tr h="9216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odległość blatów  stolików od wzorów wypełnionych formularzy/  wniosków na tablicach w skoroszytach jest odpowiednia?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216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liczba blatów  stolików do pisania formularzy  wniosków jest wystarczająca?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216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liczba miejsc siedzących dla oczekujących jest wystarczająca?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216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działa system numerkowy?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216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któryś z pracowników podszedł i zaoferował pomoc?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687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ytuł 1"/>
          <p:cNvSpPr txBox="1">
            <a:spLocks/>
          </p:cNvSpPr>
          <p:nvPr/>
        </p:nvSpPr>
        <p:spPr>
          <a:xfrm>
            <a:off x="1692474" y="1413570"/>
            <a:ext cx="6845250" cy="1938454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/>
              <a:t>wygląd Zewnętrzny urzędnika i jego stanowisko </a:t>
            </a:r>
            <a:r>
              <a:rPr lang="pl-PL" dirty="0" smtClean="0"/>
              <a:t>pracy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77660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15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Praga Południe</a:t>
            </a:r>
            <a:r>
              <a:rPr lang="pl-PL" sz="3900" dirty="0" smtClean="0"/>
              <a:t/>
            </a:r>
            <a:br>
              <a:rPr lang="pl-PL" sz="3900" dirty="0" smtClean="0"/>
            </a:br>
            <a:r>
              <a:rPr lang="pl-PL" sz="3100" dirty="0" smtClean="0">
                <a:solidFill>
                  <a:schemeClr val="tx2"/>
                </a:solidFill>
              </a:rPr>
              <a:t>Wygląd zewnętrzny urzędnika i jego stanowisko pracy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8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12962408"/>
              </p:ext>
            </p:extLst>
          </p:nvPr>
        </p:nvGraphicFramePr>
        <p:xfrm>
          <a:off x="2916611" y="1341562"/>
          <a:ext cx="4793756" cy="439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" name="pole tekstowe 6"/>
          <p:cNvSpPr txBox="1">
            <a:spLocks noChangeArrowheads="1"/>
          </p:cNvSpPr>
          <p:nvPr/>
        </p:nvSpPr>
        <p:spPr bwMode="auto">
          <a:xfrm>
            <a:off x="7732325" y="1479707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N=20)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1" name="pole tekstowe 6"/>
          <p:cNvSpPr txBox="1">
            <a:spLocks noChangeArrowheads="1"/>
          </p:cNvSpPr>
          <p:nvPr/>
        </p:nvSpPr>
        <p:spPr bwMode="auto">
          <a:xfrm>
            <a:off x="7732325" y="2308897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2" name="pole tekstowe 6"/>
          <p:cNvSpPr txBox="1">
            <a:spLocks noChangeArrowheads="1"/>
          </p:cNvSpPr>
          <p:nvPr/>
        </p:nvSpPr>
        <p:spPr bwMode="auto">
          <a:xfrm>
            <a:off x="7732325" y="3141762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</p:txBody>
      </p:sp>
      <p:sp>
        <p:nvSpPr>
          <p:cNvPr id="23" name="pole tekstowe 6"/>
          <p:cNvSpPr txBox="1">
            <a:spLocks noChangeArrowheads="1"/>
          </p:cNvSpPr>
          <p:nvPr/>
        </p:nvSpPr>
        <p:spPr bwMode="auto">
          <a:xfrm>
            <a:off x="7732325" y="3952189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</p:txBody>
      </p:sp>
      <p:sp>
        <p:nvSpPr>
          <p:cNvPr id="24" name="pole tekstowe 6"/>
          <p:cNvSpPr txBox="1">
            <a:spLocks noChangeArrowheads="1"/>
          </p:cNvSpPr>
          <p:nvPr/>
        </p:nvSpPr>
        <p:spPr bwMode="auto">
          <a:xfrm>
            <a:off x="7732325" y="4816285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</p:txBody>
      </p:sp>
      <p:sp>
        <p:nvSpPr>
          <p:cNvPr id="25" name="pole tekstowe 6"/>
          <p:cNvSpPr txBox="1">
            <a:spLocks noChangeArrowheads="1"/>
          </p:cNvSpPr>
          <p:nvPr/>
        </p:nvSpPr>
        <p:spPr bwMode="auto">
          <a:xfrm>
            <a:off x="7732325" y="5680381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(N=11)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(N=9)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cxnSp>
        <p:nvCxnSpPr>
          <p:cNvPr id="26" name="Łącznik prosty 15"/>
          <p:cNvCxnSpPr/>
          <p:nvPr/>
        </p:nvCxnSpPr>
        <p:spPr>
          <a:xfrm flipH="1">
            <a:off x="396330" y="2227120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7" name="Łącznik prosty 18"/>
          <p:cNvCxnSpPr/>
          <p:nvPr/>
        </p:nvCxnSpPr>
        <p:spPr>
          <a:xfrm flipH="1">
            <a:off x="396330" y="3069754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8" name="Łącznik prosty 19"/>
          <p:cNvCxnSpPr/>
          <p:nvPr/>
        </p:nvCxnSpPr>
        <p:spPr>
          <a:xfrm flipH="1">
            <a:off x="396330" y="4725938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309526"/>
              </p:ext>
            </p:extLst>
          </p:nvPr>
        </p:nvGraphicFramePr>
        <p:xfrm>
          <a:off x="108298" y="1393295"/>
          <a:ext cx="2808000" cy="507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000"/>
              </a:tblGrid>
              <a:tr h="8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urzędnik jest ubrany „na służbowo”?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na biurku urzędnika jest porządek?</a:t>
                      </a:r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na biurku są naczynia?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na biurku urzędnika znajdują się tylko przedmioty związane z pracą?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ma identyfikator z imieniem  i nazwiskiem?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36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Gdzie umieszczony był identyfikator?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cxnSp>
        <p:nvCxnSpPr>
          <p:cNvPr id="30" name="Łącznik prosty 19"/>
          <p:cNvCxnSpPr/>
          <p:nvPr/>
        </p:nvCxnSpPr>
        <p:spPr>
          <a:xfrm flipH="1">
            <a:off x="396330" y="3861842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7" name="AutoShape 8"/>
          <p:cNvSpPr>
            <a:spLocks noChangeArrowheads="1"/>
          </p:cNvSpPr>
          <p:nvPr/>
        </p:nvSpPr>
        <p:spPr bwMode="auto">
          <a:xfrm>
            <a:off x="1872578" y="5374010"/>
            <a:ext cx="756000" cy="4320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lIns="90009" tIns="46805" rIns="414041" bIns="46805" anchor="ctr">
            <a:spAutoFit/>
          </a:bodyPr>
          <a:lstStyle/>
          <a:p>
            <a:pPr algn="ctr">
              <a:lnSpc>
                <a:spcPct val="90000"/>
              </a:lnSpc>
            </a:pPr>
            <a:endParaRPr lang="pl-PL" sz="1000">
              <a:solidFill>
                <a:srgbClr val="5090CD"/>
              </a:solidFill>
              <a:latin typeface="Verdana" pitchFamily="34" charset="0"/>
            </a:endParaRPr>
          </a:p>
        </p:txBody>
      </p:sp>
      <p:graphicFrame>
        <p:nvGraphicFramePr>
          <p:cNvPr id="2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36257337"/>
              </p:ext>
            </p:extLst>
          </p:nvPr>
        </p:nvGraphicFramePr>
        <p:xfrm>
          <a:off x="2915167" y="5658644"/>
          <a:ext cx="4795200" cy="12963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9" name="pole tekstowe 28"/>
          <p:cNvSpPr txBox="1"/>
          <p:nvPr/>
        </p:nvSpPr>
        <p:spPr>
          <a:xfrm>
            <a:off x="-35718" y="6459478"/>
            <a:ext cx="28083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698905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Tytuł 1"/>
          <p:cNvSpPr txBox="1">
            <a:spLocks/>
          </p:cNvSpPr>
          <p:nvPr/>
        </p:nvSpPr>
        <p:spPr>
          <a:xfrm>
            <a:off x="3132634" y="1413570"/>
            <a:ext cx="5405090" cy="1938454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/>
              <a:t>Zachowanie urzędnika wobec interesanta</a:t>
            </a:r>
          </a:p>
        </p:txBody>
      </p:sp>
    </p:spTree>
    <p:extLst>
      <p:ext uri="{BB962C8B-B14F-4D97-AF65-F5344CB8AC3E}">
        <p14:creationId xmlns:p14="http://schemas.microsoft.com/office/powerpoint/2010/main" val="1477660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upa 16"/>
          <p:cNvGrpSpPr/>
          <p:nvPr/>
        </p:nvGrpSpPr>
        <p:grpSpPr>
          <a:xfrm>
            <a:off x="4140746" y="2061642"/>
            <a:ext cx="4525280" cy="1054218"/>
            <a:chOff x="757332" y="5363944"/>
            <a:chExt cx="7610400" cy="1054218"/>
          </a:xfrm>
        </p:grpSpPr>
        <p:graphicFrame>
          <p:nvGraphicFramePr>
            <p:cNvPr id="20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351840993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3" name="Prostokąt 22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17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Praga Południe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Zachowanie urzędnika wobec </a:t>
            </a:r>
            <a:r>
              <a:rPr lang="pl-PL" sz="3100" dirty="0" smtClean="0">
                <a:solidFill>
                  <a:schemeClr val="tx2"/>
                </a:solidFill>
              </a:rPr>
              <a:t>interesanta (1)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9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45711394"/>
              </p:ext>
            </p:extLst>
          </p:nvPr>
        </p:nvGraphicFramePr>
        <p:xfrm>
          <a:off x="5220866" y="2494735"/>
          <a:ext cx="4320000" cy="313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4572794" y="1631325"/>
            <a:ext cx="3332741" cy="277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Czy urzędnik przywitał Cię? </a:t>
            </a:r>
          </a:p>
        </p:txBody>
      </p:sp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500858" y="1631325"/>
            <a:ext cx="4750413" cy="277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/>
              <a:t>Czy urzędnik podjął się obsługi sprawy? </a:t>
            </a: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0983304"/>
              </p:ext>
            </p:extLst>
          </p:nvPr>
        </p:nvGraphicFramePr>
        <p:xfrm>
          <a:off x="4428978" y="2440202"/>
          <a:ext cx="1655984" cy="32579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55984"/>
              </a:tblGrid>
              <a:tr h="86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Tak, powiedział „dzień dobry” lub „w czym mogę pomóc” w uprzejmy sposób</a:t>
                      </a:r>
                    </a:p>
                  </a:txBody>
                  <a:tcPr marL="6400" marR="6400" marT="6400" marB="0" anchor="ctr">
                    <a:noFill/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Tak, przywitał mnie uprzejmie, ale użył innych słów</a:t>
                      </a:r>
                    </a:p>
                  </a:txBody>
                  <a:tcPr marL="6400" marR="6400" marT="6400" marB="0" anchor="ctr">
                    <a:noFill/>
                  </a:tcPr>
                </a:tc>
              </a:tr>
              <a:tr h="720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Tak, przywitał, ale użył innych słów a powitanie nie było uprzejme</a:t>
                      </a:r>
                    </a:p>
                  </a:txBody>
                  <a:tcPr marL="6400" marR="6400" marT="6400" marB="0" anchor="ctr">
                    <a:noFill/>
                  </a:tcPr>
                </a:tc>
              </a:tr>
              <a:tr h="86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Nie przywitał mnie </a:t>
                      </a: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/>
                      </a:r>
                      <a:b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</a:b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w </a:t>
                      </a:r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ogóle</a:t>
                      </a:r>
                    </a:p>
                  </a:txBody>
                  <a:tcPr marL="6400" marR="6400" marT="6400" marB="0" anchor="ctr">
                    <a:noFill/>
                  </a:tcPr>
                </a:tc>
              </a:tr>
            </a:tbl>
          </a:graphicData>
        </a:graphic>
      </p:graphicFrame>
      <p:sp>
        <p:nvSpPr>
          <p:cNvPr id="24" name="Text Box 4"/>
          <p:cNvSpPr txBox="1">
            <a:spLocks noChangeArrowheads="1"/>
          </p:cNvSpPr>
          <p:nvPr/>
        </p:nvSpPr>
        <p:spPr bwMode="auto">
          <a:xfrm>
            <a:off x="500858" y="3933850"/>
            <a:ext cx="3561381" cy="457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Czy urzędnik rozpoczął obsługę sprawy od razu? </a:t>
            </a:r>
          </a:p>
        </p:txBody>
      </p:sp>
      <p:graphicFrame>
        <p:nvGraphicFramePr>
          <p:cNvPr id="2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26782810"/>
              </p:ext>
            </p:extLst>
          </p:nvPr>
        </p:nvGraphicFramePr>
        <p:xfrm>
          <a:off x="324322" y="2022944"/>
          <a:ext cx="3985317" cy="18800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0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3502625"/>
              </p:ext>
            </p:extLst>
          </p:nvPr>
        </p:nvGraphicFramePr>
        <p:xfrm>
          <a:off x="324322" y="4331704"/>
          <a:ext cx="3985317" cy="2194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6" name="pole tekstowe 15"/>
          <p:cNvSpPr txBox="1"/>
          <p:nvPr/>
        </p:nvSpPr>
        <p:spPr>
          <a:xfrm>
            <a:off x="-35718" y="6459478"/>
            <a:ext cx="28083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  <p:sp>
        <p:nvSpPr>
          <p:cNvPr id="18" name="pole tekstowe 17"/>
          <p:cNvSpPr txBox="1"/>
          <p:nvPr/>
        </p:nvSpPr>
        <p:spPr>
          <a:xfrm>
            <a:off x="2988618" y="6475247"/>
            <a:ext cx="27725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**W 2015 roku kafeteria zmieniona na tak/nie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346799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18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Praga Południe</a:t>
            </a:r>
            <a:r>
              <a:rPr lang="pl-PL" sz="3900" dirty="0" smtClean="0"/>
              <a:t/>
            </a:r>
            <a:br>
              <a:rPr lang="pl-PL" sz="3900" dirty="0" smtClean="0"/>
            </a:br>
            <a:r>
              <a:rPr lang="pl-PL" sz="3100" dirty="0" smtClean="0">
                <a:solidFill>
                  <a:schemeClr val="tx2"/>
                </a:solidFill>
              </a:rPr>
              <a:t>Zachowanie urzędnika wobec interesanta (2)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8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35022594"/>
              </p:ext>
            </p:extLst>
          </p:nvPr>
        </p:nvGraphicFramePr>
        <p:xfrm>
          <a:off x="2916611" y="1506405"/>
          <a:ext cx="4793756" cy="496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" name="pole tekstowe 6"/>
          <p:cNvSpPr txBox="1">
            <a:spLocks noChangeArrowheads="1"/>
          </p:cNvSpPr>
          <p:nvPr/>
        </p:nvSpPr>
        <p:spPr bwMode="auto">
          <a:xfrm>
            <a:off x="7732325" y="1644550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2014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1" name="pole tekstowe 6"/>
          <p:cNvSpPr txBox="1">
            <a:spLocks noChangeArrowheads="1"/>
          </p:cNvSpPr>
          <p:nvPr/>
        </p:nvSpPr>
        <p:spPr bwMode="auto">
          <a:xfrm>
            <a:off x="7732325" y="2422234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2014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2" name="pole tekstowe 6"/>
          <p:cNvSpPr txBox="1">
            <a:spLocks noChangeArrowheads="1"/>
          </p:cNvSpPr>
          <p:nvPr/>
        </p:nvSpPr>
        <p:spPr bwMode="auto">
          <a:xfrm>
            <a:off x="7732325" y="3214322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2014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</p:txBody>
      </p:sp>
      <p:sp>
        <p:nvSpPr>
          <p:cNvPr id="23" name="pole tekstowe 6"/>
          <p:cNvSpPr txBox="1">
            <a:spLocks noChangeArrowheads="1"/>
          </p:cNvSpPr>
          <p:nvPr/>
        </p:nvSpPr>
        <p:spPr bwMode="auto">
          <a:xfrm>
            <a:off x="7732325" y="4006410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2014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</p:txBody>
      </p:sp>
      <p:sp>
        <p:nvSpPr>
          <p:cNvPr id="24" name="pole tekstowe 6"/>
          <p:cNvSpPr txBox="1">
            <a:spLocks noChangeArrowheads="1"/>
          </p:cNvSpPr>
          <p:nvPr/>
        </p:nvSpPr>
        <p:spPr bwMode="auto">
          <a:xfrm>
            <a:off x="7732325" y="4798498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2014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</p:txBody>
      </p:sp>
      <p:sp>
        <p:nvSpPr>
          <p:cNvPr id="25" name="pole tekstowe 6"/>
          <p:cNvSpPr txBox="1">
            <a:spLocks noChangeArrowheads="1"/>
          </p:cNvSpPr>
          <p:nvPr/>
        </p:nvSpPr>
        <p:spPr bwMode="auto">
          <a:xfrm>
            <a:off x="7732325" y="5590586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2014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</p:txBody>
      </p:sp>
      <p:cxnSp>
        <p:nvCxnSpPr>
          <p:cNvPr id="26" name="Łącznik prosty 15"/>
          <p:cNvCxnSpPr/>
          <p:nvPr/>
        </p:nvCxnSpPr>
        <p:spPr>
          <a:xfrm flipH="1">
            <a:off x="396330" y="2391963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7" name="Łącznik prosty 18"/>
          <p:cNvCxnSpPr/>
          <p:nvPr/>
        </p:nvCxnSpPr>
        <p:spPr>
          <a:xfrm flipH="1">
            <a:off x="396330" y="3142314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8" name="Łącznik prosty 19"/>
          <p:cNvCxnSpPr/>
          <p:nvPr/>
        </p:nvCxnSpPr>
        <p:spPr>
          <a:xfrm flipH="1">
            <a:off x="396330" y="4736925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9" name="Łącznik prosty 20"/>
          <p:cNvCxnSpPr/>
          <p:nvPr/>
        </p:nvCxnSpPr>
        <p:spPr>
          <a:xfrm flipH="1">
            <a:off x="396330" y="5518578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8901216"/>
              </p:ext>
            </p:extLst>
          </p:nvPr>
        </p:nvGraphicFramePr>
        <p:xfrm>
          <a:off x="108298" y="1558138"/>
          <a:ext cx="2808000" cy="496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000"/>
              </a:tblGrid>
              <a:tr h="8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urzędnik podczas rozmowy starał się utrzymywać kontakt wzrokowy z Tobą?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mówił wyraźnie?</a:t>
                      </a:r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podczas rozmowy z Tobą urzędnik zajmował się prywatnymi sprawami? 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podczas rozmowy z Tobą urzędnik jadł posiłek/poczęstunek/ pił herbatę, kawę lub inny napój? 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okazywał zniecierpliwienie?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uprzejmie Cię pożegnał?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cxnSp>
        <p:nvCxnSpPr>
          <p:cNvPr id="30" name="Łącznik prosty 19"/>
          <p:cNvCxnSpPr/>
          <p:nvPr/>
        </p:nvCxnSpPr>
        <p:spPr>
          <a:xfrm flipH="1">
            <a:off x="396330" y="3955271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7" name="pole tekstowe 16"/>
          <p:cNvSpPr txBox="1"/>
          <p:nvPr/>
        </p:nvSpPr>
        <p:spPr>
          <a:xfrm>
            <a:off x="-35718" y="6459478"/>
            <a:ext cx="28083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510537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Tytuł 1"/>
          <p:cNvSpPr txBox="1">
            <a:spLocks/>
          </p:cNvSpPr>
          <p:nvPr/>
        </p:nvSpPr>
        <p:spPr>
          <a:xfrm>
            <a:off x="3132634" y="1413570"/>
            <a:ext cx="5405090" cy="1938454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 smtClean="0"/>
              <a:t>Urzędnik: obsługa </a:t>
            </a:r>
            <a:r>
              <a:rPr lang="pl-PL" dirty="0"/>
              <a:t>przedstawionej </a:t>
            </a:r>
            <a:r>
              <a:rPr lang="pl-PL" dirty="0" smtClean="0"/>
              <a:t>sprawy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82123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Spis treści</a:t>
            </a:r>
            <a:endParaRPr lang="pl-PL" sz="3200" dirty="0"/>
          </a:p>
        </p:txBody>
      </p:sp>
      <p:sp>
        <p:nvSpPr>
          <p:cNvPr id="5" name="Prostokąt zaokrąglony 4"/>
          <p:cNvSpPr/>
          <p:nvPr/>
        </p:nvSpPr>
        <p:spPr>
          <a:xfrm>
            <a:off x="972394" y="1989634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Metodologia badania						 3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8" name="Prostokąt zaokrąglony 17"/>
          <p:cNvSpPr/>
          <p:nvPr/>
        </p:nvSpPr>
        <p:spPr>
          <a:xfrm>
            <a:off x="972394" y="2421682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Wyniki badania						  4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9" name="Prostokąt zaokrąglony 18"/>
          <p:cNvSpPr/>
          <p:nvPr/>
        </p:nvSpPr>
        <p:spPr>
          <a:xfrm>
            <a:off x="972394" y="2853730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 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Otoczenie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– wygląd urzędu		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		 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	      6 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8" name="Prostokąt zaokrąglony 7"/>
          <p:cNvSpPr/>
          <p:nvPr/>
        </p:nvSpPr>
        <p:spPr>
          <a:xfrm>
            <a:off x="972394" y="3285778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algn="ctr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Wygląd zewnętrzny urzędnika i jego stanowisko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pracy		 14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</a:t>
            </a:fld>
            <a:endParaRPr lang="pl-PL"/>
          </a:p>
        </p:txBody>
      </p:sp>
      <p:sp>
        <p:nvSpPr>
          <p:cNvPr id="9" name="Prostokąt zaokrąglony 8"/>
          <p:cNvSpPr/>
          <p:nvPr/>
        </p:nvSpPr>
        <p:spPr>
          <a:xfrm>
            <a:off x="972394" y="3717826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algn="ctr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Zachowanie się urzędnika wobec interesanta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–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ogólnie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		 16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5" name="Prostokąt zaokrąglony 14"/>
          <p:cNvSpPr/>
          <p:nvPr/>
        </p:nvSpPr>
        <p:spPr>
          <a:xfrm>
            <a:off x="972394" y="4149874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algn="ctr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Urzędnik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– obsługa przedstawionej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sprawy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			 19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6" name="Prostokąt zaokrąglony 15"/>
          <p:cNvSpPr/>
          <p:nvPr/>
        </p:nvSpPr>
        <p:spPr>
          <a:xfrm>
            <a:off x="972394" y="4581922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algn="ctr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Urzędnik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– sposób załatwienia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przedstawionej sprawy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		 23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1970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20</a:t>
            </a:fld>
            <a:endParaRPr lang="pl-PL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Praga Południe</a:t>
            </a:r>
            <a:r>
              <a:rPr lang="pl-PL" sz="3900" dirty="0" smtClean="0"/>
              <a:t/>
            </a:r>
            <a:br>
              <a:rPr lang="pl-PL" sz="3900" dirty="0" smtClean="0"/>
            </a:br>
            <a:r>
              <a:rPr lang="pl-PL" sz="3100" dirty="0" smtClean="0">
                <a:solidFill>
                  <a:schemeClr val="tx2"/>
                </a:solidFill>
              </a:rPr>
              <a:t>Urzędnik: Obsługa przedstawionej sprawy (1)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8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07825110"/>
              </p:ext>
            </p:extLst>
          </p:nvPr>
        </p:nvGraphicFramePr>
        <p:xfrm>
          <a:off x="2916611" y="1722596"/>
          <a:ext cx="4793756" cy="47315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" name="pole tekstowe 6"/>
          <p:cNvSpPr txBox="1">
            <a:spLocks noChangeArrowheads="1"/>
          </p:cNvSpPr>
          <p:nvPr/>
        </p:nvSpPr>
        <p:spPr bwMode="auto">
          <a:xfrm>
            <a:off x="7732325" y="1921290"/>
            <a:ext cx="1200358" cy="1108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2014 (N=20)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</p:txBody>
      </p:sp>
      <p:sp>
        <p:nvSpPr>
          <p:cNvPr id="21" name="pole tekstowe 6"/>
          <p:cNvSpPr txBox="1">
            <a:spLocks noChangeArrowheads="1"/>
          </p:cNvSpPr>
          <p:nvPr/>
        </p:nvSpPr>
        <p:spPr bwMode="auto">
          <a:xfrm>
            <a:off x="7732325" y="3501802"/>
            <a:ext cx="1200358" cy="10893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2014 (N=20)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</p:txBody>
      </p:sp>
      <p:sp>
        <p:nvSpPr>
          <p:cNvPr id="22" name="pole tekstowe 6"/>
          <p:cNvSpPr txBox="1">
            <a:spLocks noChangeArrowheads="1"/>
          </p:cNvSpPr>
          <p:nvPr/>
        </p:nvSpPr>
        <p:spPr bwMode="auto">
          <a:xfrm>
            <a:off x="7732325" y="5013970"/>
            <a:ext cx="1200358" cy="1108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2014 (N=20)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8347776"/>
              </p:ext>
            </p:extLst>
          </p:nvPr>
        </p:nvGraphicFramePr>
        <p:xfrm>
          <a:off x="108298" y="1989634"/>
          <a:ext cx="2808000" cy="446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000"/>
              </a:tblGrid>
              <a:tr h="1044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urzędnik dopytywał </a:t>
                      </a:r>
                      <a:b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</a:b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o szczegóły przedstawionej </a:t>
                      </a:r>
                      <a:b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</a:b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przez Ciebie sprawy?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8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używał zrozumiałej terminologii?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332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opuszczał stanowisko pracy w trakcie rozmowy z Tobą?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" name="pole tekstowe 8"/>
          <p:cNvSpPr txBox="1"/>
          <p:nvPr/>
        </p:nvSpPr>
        <p:spPr>
          <a:xfrm>
            <a:off x="-35718" y="6459478"/>
            <a:ext cx="28083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628737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a 13"/>
          <p:cNvGrpSpPr/>
          <p:nvPr/>
        </p:nvGrpSpPr>
        <p:grpSpPr>
          <a:xfrm>
            <a:off x="119522" y="2231560"/>
            <a:ext cx="4525280" cy="1054218"/>
            <a:chOff x="757332" y="5363944"/>
            <a:chExt cx="7610400" cy="1054218"/>
          </a:xfrm>
        </p:grpSpPr>
        <p:graphicFrame>
          <p:nvGraphicFramePr>
            <p:cNvPr id="15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241916067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7" name="Prostokąt 16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21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Praga Południe</a:t>
            </a:r>
            <a:r>
              <a:rPr lang="pl-PL" sz="3900" dirty="0" smtClean="0"/>
              <a:t/>
            </a:r>
            <a:br>
              <a:rPr lang="pl-PL" sz="3900" dirty="0" smtClean="0"/>
            </a:br>
            <a:r>
              <a:rPr lang="pl-PL" sz="3100" dirty="0">
                <a:solidFill>
                  <a:schemeClr val="tx2"/>
                </a:solidFill>
              </a:rPr>
              <a:t>Urzędnik: </a:t>
            </a:r>
            <a:r>
              <a:rPr lang="pl-PL" sz="3100" dirty="0" smtClean="0">
                <a:solidFill>
                  <a:schemeClr val="tx2"/>
                </a:solidFill>
              </a:rPr>
              <a:t>Obsługa przedstawionej sprawy (2)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47584232"/>
              </p:ext>
            </p:extLst>
          </p:nvPr>
        </p:nvGraphicFramePr>
        <p:xfrm>
          <a:off x="972874" y="2674146"/>
          <a:ext cx="4320000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292874" y="1631325"/>
            <a:ext cx="3332741" cy="646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Czy urzędnik zaproponował wyjaśnienie formularza/ wniosku / lub wyjaśnił, jak go wypełnić?</a:t>
            </a:r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614469" y="1631325"/>
            <a:ext cx="4750413" cy="646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/>
              <a:t>Czy urzędnik wydał Ci druk formularza / wniosku lub poinformował, gdzie możesz znaleźć taki formularz / wniosek?</a:t>
            </a:r>
          </a:p>
        </p:txBody>
      </p:sp>
      <p:graphicFrame>
        <p:nvGraphicFramePr>
          <p:cNvPr id="27" name="Tabela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6847000"/>
              </p:ext>
            </p:extLst>
          </p:nvPr>
        </p:nvGraphicFramePr>
        <p:xfrm>
          <a:off x="108298" y="2601541"/>
          <a:ext cx="1800000" cy="395762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86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Wydał druk </a:t>
                      </a:r>
                    </a:p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formularza / wniosku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Poinformował, gdzie znaleźć formularz / wniosek na terenie urzędu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Poinformował, że są one dostępne na stronie internetowej urzędu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4814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dotyczy**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4814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wspomniał o formularzu/ wniosku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2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3670398"/>
              </p:ext>
            </p:extLst>
          </p:nvPr>
        </p:nvGraphicFramePr>
        <p:xfrm>
          <a:off x="5662008" y="2280178"/>
          <a:ext cx="2946912" cy="43666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6" name="pole tekstowe 15"/>
          <p:cNvSpPr txBox="1"/>
          <p:nvPr/>
        </p:nvSpPr>
        <p:spPr>
          <a:xfrm>
            <a:off x="-35718" y="6459478"/>
            <a:ext cx="28083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  <p:sp>
        <p:nvSpPr>
          <p:cNvPr id="18" name="pole tekstowe 17"/>
          <p:cNvSpPr txBox="1"/>
          <p:nvPr/>
        </p:nvSpPr>
        <p:spPr>
          <a:xfrm>
            <a:off x="2699608" y="6466370"/>
            <a:ext cx="26285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** W kafeterii z 2015 i 2014 roku nie było takiej odpowiedzi.</a:t>
            </a:r>
            <a:endParaRPr lang="en-GB" sz="1000" dirty="0"/>
          </a:p>
        </p:txBody>
      </p:sp>
      <p:sp>
        <p:nvSpPr>
          <p:cNvPr id="19" name="pole tekstowe 18"/>
          <p:cNvSpPr txBox="1"/>
          <p:nvPr/>
        </p:nvSpPr>
        <p:spPr>
          <a:xfrm>
            <a:off x="5662007" y="6466370"/>
            <a:ext cx="29636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*** W 2015 zmiana podstawy procentowania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2548994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upa 15"/>
          <p:cNvGrpSpPr/>
          <p:nvPr/>
        </p:nvGrpSpPr>
        <p:grpSpPr>
          <a:xfrm>
            <a:off x="767594" y="2159552"/>
            <a:ext cx="7610400" cy="1054218"/>
            <a:chOff x="757332" y="5363944"/>
            <a:chExt cx="7610400" cy="1054218"/>
          </a:xfrm>
        </p:grpSpPr>
        <p:graphicFrame>
          <p:nvGraphicFramePr>
            <p:cNvPr id="18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686183791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1" name="Prostokąt 20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22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Praga Południe</a:t>
            </a:r>
            <a:r>
              <a:rPr lang="pl-PL" sz="3900" dirty="0" smtClean="0"/>
              <a:t/>
            </a:r>
            <a:br>
              <a:rPr lang="pl-PL" sz="3900" dirty="0" smtClean="0"/>
            </a:br>
            <a:r>
              <a:rPr lang="pl-PL" sz="3100" dirty="0">
                <a:solidFill>
                  <a:schemeClr val="tx2"/>
                </a:solidFill>
              </a:rPr>
              <a:t>Urzędnik: </a:t>
            </a:r>
            <a:r>
              <a:rPr lang="pl-PL" sz="3100" dirty="0" smtClean="0">
                <a:solidFill>
                  <a:schemeClr val="tx2"/>
                </a:solidFill>
              </a:rPr>
              <a:t>Obsługa przedstawionej sprawy (3)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799469"/>
              </p:ext>
            </p:extLst>
          </p:nvPr>
        </p:nvGraphicFramePr>
        <p:xfrm>
          <a:off x="767594" y="2570090"/>
          <a:ext cx="4525280" cy="42894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9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19927271"/>
              </p:ext>
            </p:extLst>
          </p:nvPr>
        </p:nvGraphicFramePr>
        <p:xfrm>
          <a:off x="5436890" y="2494735"/>
          <a:ext cx="4320000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292874" y="1599967"/>
            <a:ext cx="3332741" cy="276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Czy urzędnik podczas wyjaśniania przedstawionej sprawy wydał kartę informacyjną?</a:t>
            </a:r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614469" y="1599967"/>
            <a:ext cx="3958325" cy="46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/>
              <a:t>Czy urzędnik podczas wyjaśniania przedstawionej przez Ciebie sprawy...?</a:t>
            </a:r>
          </a:p>
        </p:txBody>
      </p:sp>
      <p:graphicFrame>
        <p:nvGraphicFramePr>
          <p:cNvPr id="29" name="Tabela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5815550"/>
              </p:ext>
            </p:extLst>
          </p:nvPr>
        </p:nvGraphicFramePr>
        <p:xfrm>
          <a:off x="4645002" y="2422130"/>
          <a:ext cx="1800000" cy="3924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86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 Dał Ci kartę informacyjną</a:t>
                      </a:r>
                    </a:p>
                  </a:txBody>
                  <a:tcPr marL="8199" marR="8199" marT="819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 Powiedział gdzie możesz znaleźć kartę informacyjną na terenie Urzędu</a:t>
                      </a:r>
                    </a:p>
                  </a:txBody>
                  <a:tcPr marL="8199" marR="8199" marT="819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 Powiedział, że taka karta informacyjna jest dostępna na stronie internetowej Urzędu</a:t>
                      </a:r>
                    </a:p>
                  </a:txBody>
                  <a:tcPr marL="8199" marR="8199" marT="819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wspomniał o karcie informacyjnej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8199" marR="8199" marT="819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dotyczy duplikatu Karty Warszawiaka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8199" marR="8199" marT="819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4" name="Tabela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9078968"/>
              </p:ext>
            </p:extLst>
          </p:nvPr>
        </p:nvGraphicFramePr>
        <p:xfrm>
          <a:off x="0" y="2467588"/>
          <a:ext cx="1800000" cy="368793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804641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Wyjaśniał sprawę </a:t>
                      </a: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/>
                      </a:r>
                      <a:b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„</a:t>
                      </a: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z głowy”</a:t>
                      </a: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7588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Posługiwał się papierowymi kartami informacyjnymi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7588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Posługiwał się papierowymi aktami prawnymi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7588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Posługiwał się komputerem</a:t>
                      </a: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70534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Korzystał z pomocy innych urzędników</a:t>
                      </a: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5" name="pole tekstowe 14"/>
          <p:cNvSpPr txBox="1"/>
          <p:nvPr/>
        </p:nvSpPr>
        <p:spPr>
          <a:xfrm>
            <a:off x="-35718" y="6459478"/>
            <a:ext cx="28083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487573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Tytuł 1"/>
          <p:cNvSpPr txBox="1">
            <a:spLocks/>
          </p:cNvSpPr>
          <p:nvPr/>
        </p:nvSpPr>
        <p:spPr>
          <a:xfrm>
            <a:off x="1620466" y="1413570"/>
            <a:ext cx="6917258" cy="1938454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 smtClean="0"/>
              <a:t>Urzędnik: </a:t>
            </a:r>
            <a:br>
              <a:rPr lang="pl-PL" dirty="0" smtClean="0"/>
            </a:br>
            <a:r>
              <a:rPr lang="pl-PL" dirty="0" smtClean="0"/>
              <a:t>sposób załatwienia przedstawionej </a:t>
            </a:r>
            <a:r>
              <a:rPr lang="pl-PL" dirty="0"/>
              <a:t>sprawy</a:t>
            </a:r>
          </a:p>
        </p:txBody>
      </p:sp>
    </p:spTree>
    <p:extLst>
      <p:ext uri="{BB962C8B-B14F-4D97-AF65-F5344CB8AC3E}">
        <p14:creationId xmlns:p14="http://schemas.microsoft.com/office/powerpoint/2010/main" val="127901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24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Praga Południe</a:t>
            </a:r>
            <a:r>
              <a:rPr lang="pl-PL" sz="3900" dirty="0" smtClean="0"/>
              <a:t/>
            </a:r>
            <a:br>
              <a:rPr lang="pl-PL" sz="3900" dirty="0" smtClean="0"/>
            </a:br>
            <a:r>
              <a:rPr lang="pl-PL" sz="3100" dirty="0">
                <a:solidFill>
                  <a:schemeClr val="tx2"/>
                </a:solidFill>
              </a:rPr>
              <a:t>U</a:t>
            </a:r>
            <a:r>
              <a:rPr lang="pl-PL" sz="3100" dirty="0" smtClean="0">
                <a:solidFill>
                  <a:schemeClr val="tx2"/>
                </a:solidFill>
              </a:rPr>
              <a:t>rzędnik: Sposób załatwienia przedstawionej sprawy (1)</a:t>
            </a:r>
            <a:endParaRPr lang="pl-PL" sz="3100" dirty="0">
              <a:solidFill>
                <a:schemeClr val="tx2"/>
              </a:solidFill>
            </a:endParaRP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252314" y="6418162"/>
            <a:ext cx="2294335" cy="324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Odsetek odpowiedzi „TAK”</a:t>
            </a:r>
            <a:endParaRPr lang="en-GB" sz="12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467840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Czy urzędnik poinformował Cię sam o następujących krokach do załatwienia przedstawionej przez Ciebie sprawy</a:t>
            </a:r>
            <a:r>
              <a:rPr lang="pl-PL" sz="1200" b="1" dirty="0" smtClean="0"/>
              <a:t>?</a:t>
            </a:r>
            <a:endParaRPr lang="pl-PL" sz="1200" b="1" dirty="0"/>
          </a:p>
        </p:txBody>
      </p:sp>
      <p:grpSp>
        <p:nvGrpSpPr>
          <p:cNvPr id="10" name="Grupa 9"/>
          <p:cNvGrpSpPr/>
          <p:nvPr/>
        </p:nvGrpSpPr>
        <p:grpSpPr>
          <a:xfrm>
            <a:off x="767594" y="2159552"/>
            <a:ext cx="7610400" cy="1054218"/>
            <a:chOff x="757332" y="5363944"/>
            <a:chExt cx="7610400" cy="1054218"/>
          </a:xfrm>
        </p:grpSpPr>
        <p:graphicFrame>
          <p:nvGraphicFramePr>
            <p:cNvPr id="14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194561061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6" name="Prostokąt 15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6441660"/>
              </p:ext>
            </p:extLst>
          </p:nvPr>
        </p:nvGraphicFramePr>
        <p:xfrm>
          <a:off x="614469" y="2422082"/>
          <a:ext cx="7557812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7" name="pole tekstowe 16"/>
          <p:cNvSpPr txBox="1"/>
          <p:nvPr/>
        </p:nvSpPr>
        <p:spPr>
          <a:xfrm>
            <a:off x="2556570" y="6459478"/>
            <a:ext cx="28083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379247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upa 20"/>
          <p:cNvGrpSpPr/>
          <p:nvPr/>
        </p:nvGrpSpPr>
        <p:grpSpPr>
          <a:xfrm>
            <a:off x="119522" y="2231560"/>
            <a:ext cx="4525280" cy="1054218"/>
            <a:chOff x="757332" y="5363944"/>
            <a:chExt cx="7610400" cy="1054218"/>
          </a:xfrm>
        </p:grpSpPr>
        <p:graphicFrame>
          <p:nvGraphicFramePr>
            <p:cNvPr id="27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221508519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8" name="Prostokąt 27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grpSp>
        <p:nvGrpSpPr>
          <p:cNvPr id="23" name="Grupa 22"/>
          <p:cNvGrpSpPr/>
          <p:nvPr/>
        </p:nvGrpSpPr>
        <p:grpSpPr>
          <a:xfrm>
            <a:off x="4140746" y="2231560"/>
            <a:ext cx="4525280" cy="1054218"/>
            <a:chOff x="757332" y="5363944"/>
            <a:chExt cx="7610400" cy="1054218"/>
          </a:xfrm>
        </p:grpSpPr>
        <p:graphicFrame>
          <p:nvGraphicFramePr>
            <p:cNvPr id="24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658296131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5" name="Prostokąt 24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25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Praga Południe</a:t>
            </a:r>
            <a:r>
              <a:rPr lang="pl-PL" sz="3900" dirty="0" smtClean="0"/>
              <a:t/>
            </a:r>
            <a:br>
              <a:rPr lang="pl-PL" sz="3900" dirty="0" smtClean="0"/>
            </a:br>
            <a:r>
              <a:rPr lang="pl-PL" sz="3100" dirty="0">
                <a:solidFill>
                  <a:schemeClr val="tx2"/>
                </a:solidFill>
              </a:rPr>
              <a:t>Urzędnik: Sposób załatwienia przedstawionej </a:t>
            </a:r>
            <a:r>
              <a:rPr lang="pl-PL" sz="3100" dirty="0" smtClean="0">
                <a:solidFill>
                  <a:schemeClr val="tx2"/>
                </a:solidFill>
              </a:rPr>
              <a:t>sprawy 2014, 2013 (2)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20746060"/>
              </p:ext>
            </p:extLst>
          </p:nvPr>
        </p:nvGraphicFramePr>
        <p:xfrm>
          <a:off x="972874" y="2494735"/>
          <a:ext cx="4320000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7" name="Tabela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8932385"/>
              </p:ext>
            </p:extLst>
          </p:nvPr>
        </p:nvGraphicFramePr>
        <p:xfrm>
          <a:off x="180306" y="2422130"/>
          <a:ext cx="1800000" cy="403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828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 mnie </a:t>
                      </a: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/>
                      </a:r>
                      <a:b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o </a:t>
                      </a: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braku opłat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sumę nie wchodząc </a:t>
                      </a: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/>
                      </a:r>
                      <a:b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 </a:t>
                      </a: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szczegóły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sumę oraz podawał wysokość poszczególnych opłat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podał sumy tylko podawał wysokość poszczególnych opłat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64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podał mi spontanicznie żadnej informacji na temat opłat\braku opłat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07491299"/>
              </p:ext>
            </p:extLst>
          </p:nvPr>
        </p:nvGraphicFramePr>
        <p:xfrm>
          <a:off x="5004842" y="2493690"/>
          <a:ext cx="4320000" cy="4248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0" name="Tabela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1645491"/>
              </p:ext>
            </p:extLst>
          </p:nvPr>
        </p:nvGraphicFramePr>
        <p:xfrm>
          <a:off x="4140746" y="2421682"/>
          <a:ext cx="1800200" cy="432048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200"/>
              </a:tblGrid>
              <a:tr h="764393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Poinformował, że wymienił wszystkie opłaty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64393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 o opłatach, których nie wymienił wcześniej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97924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odpowiedział na pytanie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97924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dotyczy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97924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97924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 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292874" y="1446659"/>
            <a:ext cx="3332741" cy="276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Po dopytaniu o opłaty urzędnik...</a:t>
            </a:r>
          </a:p>
          <a:p>
            <a:r>
              <a:rPr lang="pl-PL" dirty="0"/>
              <a:t>(zadawane gdy urzędnik nie poinformował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o opłatach </a:t>
            </a:r>
            <a:r>
              <a:rPr lang="pl-PL" dirty="0"/>
              <a:t>lub ich braku) </a:t>
            </a:r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614469" y="1446659"/>
            <a:ext cx="4750413" cy="831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/>
              <a:t>Które ze stwierdzeń najlepiej opisuje to w jaki sposób urzędnik </a:t>
            </a:r>
            <a:r>
              <a:rPr lang="pl-PL" sz="1200" b="1" u="sng" dirty="0"/>
              <a:t>sam z siebie, bez Twojego dopytywania</a:t>
            </a:r>
            <a:r>
              <a:rPr lang="pl-PL" sz="1200" b="1" dirty="0"/>
              <a:t> poinformował Cię o opłatach/braku opłat jakie są wymagane przy załatwianiu  przedstawionej przez Ciebie sprawy?</a:t>
            </a:r>
          </a:p>
        </p:txBody>
      </p:sp>
      <p:sp>
        <p:nvSpPr>
          <p:cNvPr id="16" name="pole tekstowe 15"/>
          <p:cNvSpPr txBox="1"/>
          <p:nvPr/>
        </p:nvSpPr>
        <p:spPr>
          <a:xfrm>
            <a:off x="-35719" y="6639957"/>
            <a:ext cx="262934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 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694805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upa 19"/>
          <p:cNvGrpSpPr/>
          <p:nvPr/>
        </p:nvGrpSpPr>
        <p:grpSpPr>
          <a:xfrm>
            <a:off x="119522" y="2231560"/>
            <a:ext cx="4525280" cy="1054218"/>
            <a:chOff x="757332" y="5363944"/>
            <a:chExt cx="7610400" cy="1054218"/>
          </a:xfrm>
        </p:grpSpPr>
        <p:graphicFrame>
          <p:nvGraphicFramePr>
            <p:cNvPr id="27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031612092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8" name="Prostokąt 27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grpSp>
        <p:nvGrpSpPr>
          <p:cNvPr id="23" name="Grupa 22"/>
          <p:cNvGrpSpPr/>
          <p:nvPr/>
        </p:nvGrpSpPr>
        <p:grpSpPr>
          <a:xfrm>
            <a:off x="4140746" y="2231560"/>
            <a:ext cx="4525280" cy="1054218"/>
            <a:chOff x="757332" y="5363944"/>
            <a:chExt cx="7610400" cy="1054218"/>
          </a:xfrm>
        </p:grpSpPr>
        <p:graphicFrame>
          <p:nvGraphicFramePr>
            <p:cNvPr id="24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917667727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5" name="Prostokąt 24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26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Praga Południe</a:t>
            </a:r>
            <a:r>
              <a:rPr lang="pl-PL" sz="3900" dirty="0" smtClean="0"/>
              <a:t/>
            </a:r>
            <a:br>
              <a:rPr lang="pl-PL" sz="3900" dirty="0" smtClean="0"/>
            </a:br>
            <a:r>
              <a:rPr lang="pl-PL" sz="3100" dirty="0">
                <a:solidFill>
                  <a:schemeClr val="tx2"/>
                </a:solidFill>
              </a:rPr>
              <a:t>Urzędnik: Sposób załatwienia przedstawionej </a:t>
            </a:r>
            <a:r>
              <a:rPr lang="pl-PL" sz="3100" dirty="0" smtClean="0">
                <a:solidFill>
                  <a:schemeClr val="tx2"/>
                </a:solidFill>
              </a:rPr>
              <a:t>sprawy 2015 (3)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82822349"/>
              </p:ext>
            </p:extLst>
          </p:nvPr>
        </p:nvGraphicFramePr>
        <p:xfrm>
          <a:off x="972874" y="2494735"/>
          <a:ext cx="4320000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9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43969235"/>
              </p:ext>
            </p:extLst>
          </p:nvPr>
        </p:nvGraphicFramePr>
        <p:xfrm>
          <a:off x="5004842" y="2493691"/>
          <a:ext cx="4320000" cy="40324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292874" y="1446659"/>
            <a:ext cx="3332741" cy="276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Po dopytaniu o opłaty urzędnik...</a:t>
            </a:r>
          </a:p>
          <a:p>
            <a:r>
              <a:rPr lang="pl-PL" dirty="0"/>
              <a:t>(zadawane gdy urzędnik nie poinformował o</a:t>
            </a:r>
          </a:p>
          <a:p>
            <a:r>
              <a:rPr lang="pl-PL" dirty="0"/>
              <a:t>opłatach lub ich braku) </a:t>
            </a:r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614469" y="1446659"/>
            <a:ext cx="4750413" cy="831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/>
              <a:t>Które ze stwierdzeń najlepiej opisuje to w jaki sposób urzędnik </a:t>
            </a:r>
            <a:r>
              <a:rPr lang="pl-PL" sz="1200" b="1" u="sng" dirty="0"/>
              <a:t>sam z siebie, bez Twojego dopytywania</a:t>
            </a:r>
            <a:r>
              <a:rPr lang="pl-PL" sz="1200" b="1" dirty="0"/>
              <a:t> poinformował Cię o opłatach/braku opłat jakie są wymagane przy załatwianiu  przedstawionej przez Ciebie sprawy?</a:t>
            </a:r>
          </a:p>
        </p:txBody>
      </p:sp>
      <p:sp>
        <p:nvSpPr>
          <p:cNvPr id="16" name="pole tekstowe 15"/>
          <p:cNvSpPr txBox="1"/>
          <p:nvPr/>
        </p:nvSpPr>
        <p:spPr>
          <a:xfrm>
            <a:off x="-35719" y="6639957"/>
            <a:ext cx="262934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 </a:t>
            </a:r>
            <a:endParaRPr lang="en-GB" sz="1000" dirty="0"/>
          </a:p>
        </p:txBody>
      </p:sp>
      <p:sp>
        <p:nvSpPr>
          <p:cNvPr id="17" name="pole tekstowe 16"/>
          <p:cNvSpPr txBox="1"/>
          <p:nvPr/>
        </p:nvSpPr>
        <p:spPr>
          <a:xfrm>
            <a:off x="36290" y="6459478"/>
            <a:ext cx="28083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  <p:graphicFrame>
        <p:nvGraphicFramePr>
          <p:cNvPr id="18" name="Tabela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9752133"/>
              </p:ext>
            </p:extLst>
          </p:nvPr>
        </p:nvGraphicFramePr>
        <p:xfrm>
          <a:off x="191530" y="2565698"/>
          <a:ext cx="1716968" cy="348712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16968"/>
              </a:tblGrid>
              <a:tr h="576064">
                <a:tc>
                  <a:txBody>
                    <a:bodyPr/>
                    <a:lstStyle/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Poinformował, że nie ma opłat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31819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wyłącznie sumę 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03598">
                <a:tc>
                  <a:txBody>
                    <a:bodyPr/>
                    <a:lstStyle/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sumę oraz podał wysokość poszczególnych opłat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43933">
                <a:tc>
                  <a:txBody>
                    <a:bodyPr/>
                    <a:lstStyle/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 smtClean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wyłącznie wysokość poszczególnych opłat</a:t>
                      </a:r>
                    </a:p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 smtClean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4345">
                <a:tc>
                  <a:txBody>
                    <a:bodyPr/>
                    <a:lstStyle/>
                    <a:p>
                      <a:pPr marL="0" marR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 smtClean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  <a:p>
                      <a:pPr marL="0" marR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 smtClean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1" name="Tabela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6439944"/>
              </p:ext>
            </p:extLst>
          </p:nvPr>
        </p:nvGraphicFramePr>
        <p:xfrm>
          <a:off x="3852714" y="2599742"/>
          <a:ext cx="1944216" cy="382447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44216"/>
              </a:tblGrid>
              <a:tr h="678398">
                <a:tc>
                  <a:txBody>
                    <a:bodyPr/>
                    <a:lstStyle/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Poinformował, że nie ma opłat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78398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wyłącznie sumę 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07199">
                <a:tc>
                  <a:txBody>
                    <a:bodyPr/>
                    <a:lstStyle/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sumę oraz podał wysokość poszczególnych opłat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07199">
                <a:tc>
                  <a:txBody>
                    <a:bodyPr/>
                    <a:lstStyle/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 smtClean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wyłącznie wysokość poszczególnych opłat</a:t>
                      </a:r>
                    </a:p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 smtClean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9179">
                <a:tc>
                  <a:txBody>
                    <a:bodyPr/>
                    <a:lstStyle/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kumimoji="0" lang="pl-PL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80828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/>
                          <a:ea typeface="Arial"/>
                          <a:cs typeface="Arial"/>
                        </a:rPr>
                        <a:t>Nie odpowiedział </a:t>
                      </a:r>
                      <a:br>
                        <a:rPr kumimoji="0" lang="pl-PL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80828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kumimoji="0" lang="pl-PL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80828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/>
                          <a:ea typeface="Arial"/>
                          <a:cs typeface="Arial"/>
                        </a:rPr>
                        <a:t>na pytanie</a:t>
                      </a:r>
                    </a:p>
                    <a:p>
                      <a:pPr marL="0" marR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 smtClean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  <a:p>
                      <a:pPr marL="0" marR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 smtClean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7386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upa 17"/>
          <p:cNvGrpSpPr/>
          <p:nvPr/>
        </p:nvGrpSpPr>
        <p:grpSpPr>
          <a:xfrm>
            <a:off x="515973" y="2159552"/>
            <a:ext cx="3013112" cy="1054218"/>
            <a:chOff x="757332" y="5363944"/>
            <a:chExt cx="7610400" cy="1054218"/>
          </a:xfrm>
        </p:grpSpPr>
        <p:graphicFrame>
          <p:nvGraphicFramePr>
            <p:cNvPr id="21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053013320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4" name="Prostokąt 23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15" name="Grupa 14"/>
          <p:cNvGrpSpPr/>
          <p:nvPr/>
        </p:nvGrpSpPr>
        <p:grpSpPr>
          <a:xfrm>
            <a:off x="5364882" y="2159552"/>
            <a:ext cx="3013112" cy="1054218"/>
            <a:chOff x="757332" y="5363944"/>
            <a:chExt cx="7610400" cy="1054218"/>
          </a:xfrm>
        </p:grpSpPr>
        <p:graphicFrame>
          <p:nvGraphicFramePr>
            <p:cNvPr id="16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221073003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17" name="Prostokąt 16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27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Praga Południe</a:t>
            </a:r>
            <a:r>
              <a:rPr lang="pl-PL" sz="3900" dirty="0" smtClean="0"/>
              <a:t/>
            </a:r>
            <a:br>
              <a:rPr lang="pl-PL" sz="3900" dirty="0" smtClean="0"/>
            </a:br>
            <a:r>
              <a:rPr lang="pl-PL" sz="3100" dirty="0">
                <a:solidFill>
                  <a:schemeClr val="tx2"/>
                </a:solidFill>
              </a:rPr>
              <a:t>Urzędnik: Sposób załatwienia przedstawionej </a:t>
            </a:r>
            <a:r>
              <a:rPr lang="pl-PL" sz="3100" dirty="0" smtClean="0">
                <a:solidFill>
                  <a:schemeClr val="tx2"/>
                </a:solidFill>
              </a:rPr>
              <a:t>sprawy (4)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93396484"/>
              </p:ext>
            </p:extLst>
          </p:nvPr>
        </p:nvGraphicFramePr>
        <p:xfrm>
          <a:off x="1044402" y="2421682"/>
          <a:ext cx="3384376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9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97186766"/>
              </p:ext>
            </p:extLst>
          </p:nvPr>
        </p:nvGraphicFramePr>
        <p:xfrm>
          <a:off x="4957207" y="2565698"/>
          <a:ext cx="3360003" cy="2592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0" name="Tabela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5355660"/>
              </p:ext>
            </p:extLst>
          </p:nvPr>
        </p:nvGraphicFramePr>
        <p:xfrm>
          <a:off x="4356770" y="2421682"/>
          <a:ext cx="1368152" cy="259228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68152"/>
              </a:tblGrid>
              <a:tr h="1355059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Tak, prawidłowo mnie poinformował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237228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 ogóle mnie nie poinformował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292874" y="1743983"/>
            <a:ext cx="3332741" cy="46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Czy urzędnik poinformował o terminie odpowiedzi na przedstawioną sprawę? </a:t>
            </a:r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614469" y="1743983"/>
            <a:ext cx="3814309" cy="46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/>
              <a:t>Czy urzędnik poinformował, gdzie można uiścić opłatę?</a:t>
            </a:r>
          </a:p>
        </p:txBody>
      </p:sp>
      <p:graphicFrame>
        <p:nvGraphicFramePr>
          <p:cNvPr id="14" name="Tabela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7855124"/>
              </p:ext>
            </p:extLst>
          </p:nvPr>
        </p:nvGraphicFramePr>
        <p:xfrm>
          <a:off x="108298" y="2493690"/>
          <a:ext cx="1944216" cy="388843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44216"/>
              </a:tblGrid>
              <a:tr h="943996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Tak, w kasie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43996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Tak, w banku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045684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 ogóle nie poinformował o miejscu uiszczenia opłaty 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54755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dotyczy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3" name="pole tekstowe 22"/>
          <p:cNvSpPr txBox="1"/>
          <p:nvPr/>
        </p:nvSpPr>
        <p:spPr>
          <a:xfrm>
            <a:off x="-35718" y="6459478"/>
            <a:ext cx="28083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  <p:sp>
        <p:nvSpPr>
          <p:cNvPr id="25" name="pole tekstowe 24"/>
          <p:cNvSpPr txBox="1"/>
          <p:nvPr/>
        </p:nvSpPr>
        <p:spPr>
          <a:xfrm>
            <a:off x="2700585" y="6466370"/>
            <a:ext cx="295232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** W 2015 zmiana podstawy procentowania!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297692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28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Praga Południe</a:t>
            </a:r>
            <a:r>
              <a:rPr lang="pl-PL" sz="3900" dirty="0" smtClean="0"/>
              <a:t/>
            </a:r>
            <a:br>
              <a:rPr lang="pl-PL" sz="3900" dirty="0" smtClean="0"/>
            </a:br>
            <a:r>
              <a:rPr lang="pl-PL" sz="3100" dirty="0" smtClean="0">
                <a:solidFill>
                  <a:schemeClr val="tx2"/>
                </a:solidFill>
              </a:rPr>
              <a:t>Urzędnik: Sposób załatwiania przedstawionej sprawy (5)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8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07152460"/>
              </p:ext>
            </p:extLst>
          </p:nvPr>
        </p:nvGraphicFramePr>
        <p:xfrm>
          <a:off x="2916611" y="1722597"/>
          <a:ext cx="4793756" cy="323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" name="pole tekstowe 6"/>
          <p:cNvSpPr txBox="1">
            <a:spLocks noChangeArrowheads="1"/>
          </p:cNvSpPr>
          <p:nvPr/>
        </p:nvSpPr>
        <p:spPr bwMode="auto">
          <a:xfrm>
            <a:off x="7732325" y="1917626"/>
            <a:ext cx="1200358" cy="13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2*)</a:t>
            </a: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1" name="pole tekstowe 6"/>
          <p:cNvSpPr txBox="1">
            <a:spLocks noChangeArrowheads="1"/>
          </p:cNvSpPr>
          <p:nvPr/>
        </p:nvSpPr>
        <p:spPr bwMode="auto">
          <a:xfrm>
            <a:off x="7732325" y="3645818"/>
            <a:ext cx="1200358" cy="13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2*)</a:t>
            </a: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2" name="pole tekstowe 6"/>
          <p:cNvSpPr txBox="1">
            <a:spLocks noChangeArrowheads="1"/>
          </p:cNvSpPr>
          <p:nvPr/>
        </p:nvSpPr>
        <p:spPr bwMode="auto">
          <a:xfrm>
            <a:off x="7732325" y="5274116"/>
            <a:ext cx="1200358" cy="1108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2*)</a:t>
            </a: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(N=20)</a:t>
            </a: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8461570"/>
              </p:ext>
            </p:extLst>
          </p:nvPr>
        </p:nvGraphicFramePr>
        <p:xfrm>
          <a:off x="108298" y="1989634"/>
          <a:ext cx="2808000" cy="475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000"/>
              </a:tblGrid>
              <a:tr h="8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urzędnik upewnił się, że zrozumiałeś(</a:t>
                      </a:r>
                      <a:r>
                        <a:rPr lang="pl-PL" sz="1200" b="1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aś</a:t>
                      </a: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) jego /jej wyjaśnienia?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96000">
                <a:tc>
                  <a:txBody>
                    <a:bodyPr/>
                    <a:lstStyle/>
                    <a:p>
                      <a:pPr algn="r"/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algn="r"/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algn="r"/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poinformował Cię, że istnieje możliwość telefonicznego poinformowania o odbiorze decyzji?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podczas rozmowy odczuwałeś(</a:t>
                      </a:r>
                      <a:r>
                        <a:rPr lang="pl-PL" sz="1200" b="1" kern="120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aś</a:t>
                      </a: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) niechęć ze strony urzędnika?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34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92667995"/>
              </p:ext>
            </p:extLst>
          </p:nvPr>
        </p:nvGraphicFramePr>
        <p:xfrm>
          <a:off x="2924286" y="5158154"/>
          <a:ext cx="4793756" cy="1701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pole tekstowe 9"/>
          <p:cNvSpPr txBox="1"/>
          <p:nvPr/>
        </p:nvSpPr>
        <p:spPr>
          <a:xfrm>
            <a:off x="-35718" y="6459478"/>
            <a:ext cx="28083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103029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a 13"/>
          <p:cNvGrpSpPr/>
          <p:nvPr/>
        </p:nvGrpSpPr>
        <p:grpSpPr>
          <a:xfrm>
            <a:off x="767594" y="2159552"/>
            <a:ext cx="7610400" cy="1054218"/>
            <a:chOff x="757332" y="5363944"/>
            <a:chExt cx="7610400" cy="1054218"/>
          </a:xfrm>
        </p:grpSpPr>
        <p:graphicFrame>
          <p:nvGraphicFramePr>
            <p:cNvPr id="16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194561061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7" name="Prostokąt 16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29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Praga Południe</a:t>
            </a:r>
            <a:r>
              <a:rPr lang="pl-PL" sz="3900" dirty="0" smtClean="0"/>
              <a:t/>
            </a:r>
            <a:br>
              <a:rPr lang="pl-PL" sz="3900" dirty="0" smtClean="0"/>
            </a:br>
            <a:r>
              <a:rPr lang="pl-PL" sz="3100" dirty="0">
                <a:solidFill>
                  <a:schemeClr val="tx2"/>
                </a:solidFill>
              </a:rPr>
              <a:t>U</a:t>
            </a:r>
            <a:r>
              <a:rPr lang="pl-PL" sz="3100" dirty="0" smtClean="0">
                <a:solidFill>
                  <a:schemeClr val="tx2"/>
                </a:solidFill>
              </a:rPr>
              <a:t>rzędnik: Sposób załatwienia przedstawionej sprawy (6)</a:t>
            </a:r>
            <a:endParaRPr lang="pl-PL" sz="3100" dirty="0">
              <a:solidFill>
                <a:schemeClr val="tx2"/>
              </a:solidFill>
            </a:endParaRP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252314" y="6382122"/>
            <a:ext cx="2880320" cy="360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Zsumowane odpowiedzi „zdecydowanie TAK” i „raczej TAK”</a:t>
            </a: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467840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 smtClean="0"/>
              <a:t>Zachowanie urzędnika</a:t>
            </a:r>
            <a:endParaRPr lang="pl-PL" sz="1200" b="1" dirty="0"/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90928352"/>
              </p:ext>
            </p:extLst>
          </p:nvPr>
        </p:nvGraphicFramePr>
        <p:xfrm>
          <a:off x="614469" y="2422082"/>
          <a:ext cx="7557812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808076"/>
              </p:ext>
            </p:extLst>
          </p:nvPr>
        </p:nvGraphicFramePr>
        <p:xfrm>
          <a:off x="180546" y="2439467"/>
          <a:ext cx="2160000" cy="39210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60000"/>
              </a:tblGrid>
              <a:tr h="789024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był uprzejmy i miły?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udzielał informacji w sposób zrozumiały?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udzielał informacji w sposób kompetentny?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poświęcił Ci dużo uwagi/ czasu?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jesteś </a:t>
                      </a: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zadowolony(na) </a:t>
                      </a:r>
                      <a:b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</a:b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ze </a:t>
                      </a:r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sposobu obsługi przez urzędnika?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8" name="Prostokąt 7"/>
          <p:cNvSpPr/>
          <p:nvPr/>
        </p:nvSpPr>
        <p:spPr>
          <a:xfrm>
            <a:off x="238280" y="5557190"/>
            <a:ext cx="8568952" cy="774000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ole tekstowe 17"/>
          <p:cNvSpPr txBox="1"/>
          <p:nvPr/>
        </p:nvSpPr>
        <p:spPr>
          <a:xfrm>
            <a:off x="3132634" y="6459478"/>
            <a:ext cx="28083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763076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3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Informacje o metodzie</a:t>
            </a:r>
            <a:endParaRPr lang="pl-PL" sz="3200" dirty="0"/>
          </a:p>
        </p:txBody>
      </p:sp>
      <p:sp>
        <p:nvSpPr>
          <p:cNvPr id="14" name="pole tekstowe 24"/>
          <p:cNvSpPr>
            <a:spLocks noChangeArrowheads="1"/>
          </p:cNvSpPr>
          <p:nvPr/>
        </p:nvSpPr>
        <p:spPr bwMode="auto">
          <a:xfrm>
            <a:off x="972394" y="1707160"/>
            <a:ext cx="2521388" cy="627207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 dirty="0">
                <a:solidFill>
                  <a:schemeClr val="bg1"/>
                </a:solidFill>
                <a:cs typeface="Tahoma" pitchFamily="34" charset="0"/>
              </a:rPr>
              <a:t>Metoda</a:t>
            </a:r>
          </a:p>
        </p:txBody>
      </p:sp>
      <p:sp>
        <p:nvSpPr>
          <p:cNvPr id="15" name="Prostokąt zaokrąglony 14"/>
          <p:cNvSpPr/>
          <p:nvPr/>
        </p:nvSpPr>
        <p:spPr>
          <a:xfrm>
            <a:off x="3649385" y="1705571"/>
            <a:ext cx="4861769" cy="63038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Ilościowo-jakościowa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16" name="pole tekstowe 24"/>
          <p:cNvSpPr>
            <a:spLocks noChangeArrowheads="1"/>
          </p:cNvSpPr>
          <p:nvPr/>
        </p:nvSpPr>
        <p:spPr bwMode="auto">
          <a:xfrm>
            <a:off x="972394" y="2423446"/>
            <a:ext cx="2521388" cy="62562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Technika</a:t>
            </a:r>
          </a:p>
        </p:txBody>
      </p:sp>
      <p:sp>
        <p:nvSpPr>
          <p:cNvPr id="17" name="pole tekstowe 24"/>
          <p:cNvSpPr>
            <a:spLocks noChangeArrowheads="1"/>
          </p:cNvSpPr>
          <p:nvPr/>
        </p:nvSpPr>
        <p:spPr bwMode="auto">
          <a:xfrm>
            <a:off x="972394" y="4950221"/>
            <a:ext cx="2521388" cy="627208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Dobór próby</a:t>
            </a:r>
          </a:p>
        </p:txBody>
      </p:sp>
      <p:sp>
        <p:nvSpPr>
          <p:cNvPr id="18" name="pole tekstowe 24"/>
          <p:cNvSpPr>
            <a:spLocks noChangeArrowheads="1"/>
          </p:cNvSpPr>
          <p:nvPr/>
        </p:nvSpPr>
        <p:spPr bwMode="auto">
          <a:xfrm>
            <a:off x="972394" y="5665714"/>
            <a:ext cx="2521388" cy="62562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Termin realizacji</a:t>
            </a:r>
          </a:p>
        </p:txBody>
      </p:sp>
      <p:sp>
        <p:nvSpPr>
          <p:cNvPr id="19" name="pole tekstowe 24"/>
          <p:cNvSpPr>
            <a:spLocks noChangeArrowheads="1"/>
          </p:cNvSpPr>
          <p:nvPr/>
        </p:nvSpPr>
        <p:spPr bwMode="auto">
          <a:xfrm>
            <a:off x="972394" y="3138146"/>
            <a:ext cx="2521388" cy="627207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Wielkość próby</a:t>
            </a:r>
            <a:endParaRPr lang="pl-PL" sz="1400" b="1" i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20" name="Prostokąt zaokrąglony 19"/>
          <p:cNvSpPr/>
          <p:nvPr/>
        </p:nvSpPr>
        <p:spPr>
          <a:xfrm>
            <a:off x="3649385" y="2420271"/>
            <a:ext cx="4861769" cy="63197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Tajemniczy Klient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Tahoma" pitchFamily="34" charset="0"/>
            </a:endParaRPr>
          </a:p>
        </p:txBody>
      </p:sp>
      <p:sp>
        <p:nvSpPr>
          <p:cNvPr id="21" name="Prostokąt zaokrąglony 20"/>
          <p:cNvSpPr/>
          <p:nvPr/>
        </p:nvSpPr>
        <p:spPr>
          <a:xfrm>
            <a:off x="3649385" y="4948633"/>
            <a:ext cx="4861769" cy="63038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A</a:t>
            </a: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dresowy </a:t>
            </a: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według listy </a:t>
            </a: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urzędów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Tahoma" pitchFamily="34" charset="0"/>
            </a:endParaRPr>
          </a:p>
        </p:txBody>
      </p:sp>
      <p:sp>
        <p:nvSpPr>
          <p:cNvPr id="22" name="Prostokąt zaokrąglony 21"/>
          <p:cNvSpPr/>
          <p:nvPr/>
        </p:nvSpPr>
        <p:spPr>
          <a:xfrm>
            <a:off x="3649385" y="5663333"/>
            <a:ext cx="4861769" cy="63038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5 października – 13 listopada 2015 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Tahoma" pitchFamily="34" charset="0"/>
            </a:endParaRPr>
          </a:p>
        </p:txBody>
      </p:sp>
      <p:sp>
        <p:nvSpPr>
          <p:cNvPr id="23" name="Prostokąt zaokrąglony 22"/>
          <p:cNvSpPr/>
          <p:nvPr/>
        </p:nvSpPr>
        <p:spPr>
          <a:xfrm>
            <a:off x="3649385" y="3136558"/>
            <a:ext cx="4861769" cy="63038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17 urzędów – 340 wizyt (20 wizyt </a:t>
            </a: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w każdym urzędzie)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24" name="pole tekstowe 24"/>
          <p:cNvSpPr>
            <a:spLocks noChangeArrowheads="1"/>
          </p:cNvSpPr>
          <p:nvPr/>
        </p:nvSpPr>
        <p:spPr bwMode="auto">
          <a:xfrm>
            <a:off x="972394" y="3854433"/>
            <a:ext cx="2521388" cy="1006708"/>
          </a:xfrm>
          <a:prstGeom prst="roundRect">
            <a:avLst>
              <a:gd name="adj" fmla="val 772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Definicja próby</a:t>
            </a:r>
          </a:p>
        </p:txBody>
      </p:sp>
      <p:sp>
        <p:nvSpPr>
          <p:cNvPr id="25" name="Prostokąt zaokrąglony 24"/>
          <p:cNvSpPr/>
          <p:nvPr/>
        </p:nvSpPr>
        <p:spPr>
          <a:xfrm>
            <a:off x="3649385" y="3851257"/>
            <a:ext cx="4861769" cy="101306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Punkty Informacyjne, stanowiska WOM oraz  Delegatury </a:t>
            </a:r>
            <a:r>
              <a:rPr lang="pl-PL" sz="1200" b="1" dirty="0" err="1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BAiSO</a:t>
            </a: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 w urzędach dzielnicy: Bemowo, Białołęka, Bielany, Ochota, Praga Południe, Praga Północ, Rembertów, Śródmieście, Targówek, Ursus, Ursynów, Wawer, Wesoła, Wilanów, Włochy, Wola,  </a:t>
            </a: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Żoliborz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26" name="Prostokąt 25"/>
          <p:cNvSpPr/>
          <p:nvPr/>
        </p:nvSpPr>
        <p:spPr>
          <a:xfrm>
            <a:off x="969942" y="6352505"/>
            <a:ext cx="69872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dirty="0" smtClean="0"/>
              <a:t>Ze względu na zaokrąglenia wartości po przecinku, w niektórych przypadkach dane na wykresach mogą się nie sumować do 100 proc. </a:t>
            </a:r>
            <a:endParaRPr lang="pl-PL" sz="1200" dirty="0"/>
          </a:p>
        </p:txBody>
      </p:sp>
    </p:spTree>
    <p:extLst>
      <p:ext uri="{BB962C8B-B14F-4D97-AF65-F5344CB8AC3E}">
        <p14:creationId xmlns:p14="http://schemas.microsoft.com/office/powerpoint/2010/main" val="2391340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30</a:t>
            </a:fld>
            <a:endParaRPr lang="pl-PL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Praga Południe</a:t>
            </a:r>
            <a:r>
              <a:rPr lang="pl-PL" sz="3900" dirty="0" smtClean="0"/>
              <a:t/>
            </a:r>
            <a:br>
              <a:rPr lang="pl-PL" sz="3900" dirty="0" smtClean="0"/>
            </a:br>
            <a:r>
              <a:rPr lang="pl-PL" sz="3100" dirty="0">
                <a:solidFill>
                  <a:schemeClr val="tx2"/>
                </a:solidFill>
              </a:rPr>
              <a:t>U</a:t>
            </a:r>
            <a:r>
              <a:rPr lang="pl-PL" sz="3100" dirty="0" smtClean="0">
                <a:solidFill>
                  <a:schemeClr val="tx2"/>
                </a:solidFill>
              </a:rPr>
              <a:t>rzędnik: Sposób załatwienia przedstawionej sprawy (7)</a:t>
            </a:r>
            <a:endParaRPr lang="pl-PL" sz="3100" dirty="0">
              <a:solidFill>
                <a:schemeClr val="tx2"/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467840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 smtClean="0"/>
              <a:t>Zachowanie urzędnika</a:t>
            </a:r>
            <a:endParaRPr lang="pl-PL" sz="1200" b="1" dirty="0"/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6062742"/>
              </p:ext>
            </p:extLst>
          </p:nvPr>
        </p:nvGraphicFramePr>
        <p:xfrm>
          <a:off x="180546" y="2029050"/>
          <a:ext cx="2160000" cy="421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60000"/>
              </a:tblGrid>
              <a:tr h="792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był uprzejmy i miły?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udzielał informacji w sposób zrozumiały?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udzielał informacji w sposób kompetentny?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864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poświęcił Ci dużo uwagi/ czasu?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972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jesteś </a:t>
                      </a: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zadowolony(na) </a:t>
                      </a:r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ze sposobu obsługi przez urzędnika?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43082015"/>
              </p:ext>
            </p:extLst>
          </p:nvPr>
        </p:nvGraphicFramePr>
        <p:xfrm>
          <a:off x="2473450" y="2057876"/>
          <a:ext cx="5040000" cy="45492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7" name="pole tekstowe 6"/>
          <p:cNvSpPr txBox="1">
            <a:spLocks noChangeArrowheads="1"/>
          </p:cNvSpPr>
          <p:nvPr/>
        </p:nvSpPr>
        <p:spPr bwMode="auto">
          <a:xfrm>
            <a:off x="7732325" y="2061642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 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18" name="pole tekstowe 6"/>
          <p:cNvSpPr txBox="1">
            <a:spLocks noChangeArrowheads="1"/>
          </p:cNvSpPr>
          <p:nvPr/>
        </p:nvSpPr>
        <p:spPr bwMode="auto">
          <a:xfrm>
            <a:off x="7732325" y="2925738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</p:txBody>
      </p:sp>
      <p:sp>
        <p:nvSpPr>
          <p:cNvPr id="19" name="pole tekstowe 6"/>
          <p:cNvSpPr txBox="1">
            <a:spLocks noChangeArrowheads="1"/>
          </p:cNvSpPr>
          <p:nvPr/>
        </p:nvSpPr>
        <p:spPr bwMode="auto">
          <a:xfrm>
            <a:off x="7732325" y="3789834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</p:txBody>
      </p:sp>
      <p:sp>
        <p:nvSpPr>
          <p:cNvPr id="20" name="pole tekstowe 6"/>
          <p:cNvSpPr txBox="1">
            <a:spLocks noChangeArrowheads="1"/>
          </p:cNvSpPr>
          <p:nvPr/>
        </p:nvSpPr>
        <p:spPr bwMode="auto">
          <a:xfrm>
            <a:off x="7732325" y="4581922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</p:txBody>
      </p:sp>
      <p:cxnSp>
        <p:nvCxnSpPr>
          <p:cNvPr id="21" name="Łącznik prosty 15"/>
          <p:cNvCxnSpPr/>
          <p:nvPr/>
        </p:nvCxnSpPr>
        <p:spPr>
          <a:xfrm flipH="1">
            <a:off x="396330" y="2781722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2" name="Łącznik prosty 18"/>
          <p:cNvCxnSpPr/>
          <p:nvPr/>
        </p:nvCxnSpPr>
        <p:spPr>
          <a:xfrm flipH="1">
            <a:off x="396330" y="3645818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3" name="Łącznik prosty 19"/>
          <p:cNvCxnSpPr/>
          <p:nvPr/>
        </p:nvCxnSpPr>
        <p:spPr>
          <a:xfrm flipH="1">
            <a:off x="396330" y="4509914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5" name="Łącznik prosty 19"/>
          <p:cNvCxnSpPr/>
          <p:nvPr/>
        </p:nvCxnSpPr>
        <p:spPr>
          <a:xfrm flipH="1">
            <a:off x="396330" y="5374010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6" name="pole tekstowe 6"/>
          <p:cNvSpPr txBox="1">
            <a:spLocks noChangeArrowheads="1"/>
          </p:cNvSpPr>
          <p:nvPr/>
        </p:nvSpPr>
        <p:spPr bwMode="auto">
          <a:xfrm>
            <a:off x="7732325" y="5464356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</p:txBody>
      </p:sp>
      <p:sp>
        <p:nvSpPr>
          <p:cNvPr id="16" name="pole tekstowe 15"/>
          <p:cNvSpPr txBox="1"/>
          <p:nvPr/>
        </p:nvSpPr>
        <p:spPr>
          <a:xfrm>
            <a:off x="-35718" y="6459478"/>
            <a:ext cx="28083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31158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/>
          <p:cNvSpPr/>
          <p:nvPr/>
        </p:nvSpPr>
        <p:spPr>
          <a:xfrm>
            <a:off x="0" y="0"/>
            <a:ext cx="9145588" cy="6859588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91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55298" name="Rectangle 5"/>
          <p:cNvSpPr>
            <a:spLocks noChangeArrowheads="1"/>
          </p:cNvSpPr>
          <p:nvPr/>
        </p:nvSpPr>
        <p:spPr bwMode="auto">
          <a:xfrm>
            <a:off x="3429000" y="1485900"/>
            <a:ext cx="4953000" cy="389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r>
              <a:rPr lang="pl-PL" b="1" dirty="0">
                <a:solidFill>
                  <a:schemeClr val="bg1"/>
                </a:solidFill>
              </a:rPr>
              <a:t>ARC Rynek i Opinia Sp. z </a:t>
            </a:r>
            <a:r>
              <a:rPr lang="pl-PL" b="1" dirty="0" smtClean="0">
                <a:solidFill>
                  <a:schemeClr val="bg1"/>
                </a:solidFill>
              </a:rPr>
              <a:t>o.o</a:t>
            </a:r>
            <a:r>
              <a:rPr lang="pl-PL" b="1" dirty="0">
                <a:solidFill>
                  <a:schemeClr val="bg1"/>
                </a:solidFill>
              </a:rPr>
              <a:t>.</a:t>
            </a:r>
          </a:p>
          <a:p>
            <a:r>
              <a:rPr lang="pl-PL" b="1" dirty="0">
                <a:solidFill>
                  <a:schemeClr val="bg1"/>
                </a:solidFill>
              </a:rPr>
              <a:t>ul. Juliusza Słowackiego 12</a:t>
            </a:r>
          </a:p>
          <a:p>
            <a:r>
              <a:rPr lang="pl-PL" b="1" dirty="0" smtClean="0">
                <a:solidFill>
                  <a:schemeClr val="bg1"/>
                </a:solidFill>
              </a:rPr>
              <a:t>01-627 </a:t>
            </a:r>
            <a:r>
              <a:rPr lang="pl-PL" b="1" dirty="0">
                <a:solidFill>
                  <a:schemeClr val="bg1"/>
                </a:solidFill>
              </a:rPr>
              <a:t>Warszawa</a:t>
            </a:r>
          </a:p>
          <a:p>
            <a:r>
              <a:rPr lang="pl-PL" b="1" dirty="0">
                <a:solidFill>
                  <a:schemeClr val="bg1"/>
                </a:solidFill>
              </a:rPr>
              <a:t>tel.: +48 022 584 85 </a:t>
            </a:r>
            <a:r>
              <a:rPr lang="pl-PL" b="1" dirty="0" smtClean="0">
                <a:solidFill>
                  <a:schemeClr val="bg1"/>
                </a:solidFill>
              </a:rPr>
              <a:t>00</a:t>
            </a:r>
            <a:endParaRPr lang="pl-PL" b="1" dirty="0">
              <a:solidFill>
                <a:schemeClr val="bg1"/>
              </a:solidFill>
            </a:endParaRPr>
          </a:p>
          <a:p>
            <a:r>
              <a:rPr lang="pl-PL" b="1" dirty="0">
                <a:solidFill>
                  <a:schemeClr val="bg1"/>
                </a:solidFill>
              </a:rPr>
              <a:t>fax.: +48 022 584 85 </a:t>
            </a:r>
            <a:r>
              <a:rPr lang="pl-PL" b="1" dirty="0" smtClean="0">
                <a:solidFill>
                  <a:schemeClr val="bg1"/>
                </a:solidFill>
              </a:rPr>
              <a:t>01</a:t>
            </a:r>
          </a:p>
          <a:p>
            <a:r>
              <a:rPr lang="pl-PL" b="1" dirty="0" smtClean="0">
                <a:solidFill>
                  <a:schemeClr val="bg1"/>
                </a:solidFill>
                <a:hlinkClick r:id="rId2"/>
              </a:rPr>
              <a:t>office@arc.com.pl</a:t>
            </a:r>
            <a:r>
              <a:rPr lang="pl-PL" b="1" dirty="0" smtClean="0">
                <a:solidFill>
                  <a:schemeClr val="bg1"/>
                </a:solidFill>
              </a:rPr>
              <a:t> </a:t>
            </a:r>
          </a:p>
          <a:p>
            <a:r>
              <a:rPr lang="pl-PL" b="1" dirty="0" smtClean="0">
                <a:solidFill>
                  <a:schemeClr val="bg1"/>
                </a:solidFill>
              </a:rPr>
              <a:t> </a:t>
            </a:r>
            <a:endParaRPr lang="pl-PL" b="1" dirty="0">
              <a:solidFill>
                <a:schemeClr val="bg1"/>
              </a:solidFill>
            </a:endParaRPr>
          </a:p>
        </p:txBody>
      </p:sp>
      <p:sp>
        <p:nvSpPr>
          <p:cNvPr id="55299" name="Text Box 7"/>
          <p:cNvSpPr txBox="1">
            <a:spLocks noChangeArrowheads="1"/>
          </p:cNvSpPr>
          <p:nvPr/>
        </p:nvSpPr>
        <p:spPr bwMode="auto">
          <a:xfrm>
            <a:off x="3363913" y="4437906"/>
            <a:ext cx="495300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800" b="1">
                <a:solidFill>
                  <a:schemeClr val="bg2"/>
                </a:solidFill>
              </a:rPr>
              <a:t>TO, CO ISTOTNE</a:t>
            </a:r>
          </a:p>
        </p:txBody>
      </p:sp>
      <p:pic>
        <p:nvPicPr>
          <p:cNvPr id="55300" name="Picture 10" descr="P:\STANDARDY\LOGOTYP\ARC-LOGO-KOLOR-150.png"/>
          <p:cNvPicPr>
            <a:picLocks noChangeAspect="1" noChangeArrowheads="1"/>
          </p:cNvPicPr>
          <p:nvPr/>
        </p:nvPicPr>
        <p:blipFill>
          <a:blip r:embed="rId3" cstate="print">
            <a:grayscl/>
            <a:biLevel thresh="50000"/>
          </a:blip>
          <a:srcRect/>
          <a:stretch>
            <a:fillRect/>
          </a:stretch>
        </p:blipFill>
        <p:spPr bwMode="auto">
          <a:xfrm>
            <a:off x="914400" y="1524000"/>
            <a:ext cx="19939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51194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Tytuł 1"/>
          <p:cNvSpPr txBox="1">
            <a:spLocks/>
          </p:cNvSpPr>
          <p:nvPr/>
        </p:nvSpPr>
        <p:spPr>
          <a:xfrm>
            <a:off x="3990306" y="843268"/>
            <a:ext cx="4392488" cy="1362390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 smtClean="0"/>
              <a:t>Wyniki badania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4587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5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Kryteria oceny</a:t>
            </a:r>
            <a:endParaRPr lang="pl-PL" sz="3200" dirty="0"/>
          </a:p>
        </p:txBody>
      </p:sp>
      <p:sp>
        <p:nvSpPr>
          <p:cNvPr id="26" name="Rectangle 3"/>
          <p:cNvSpPr>
            <a:spLocks noChangeArrowheads="1"/>
          </p:cNvSpPr>
          <p:nvPr/>
        </p:nvSpPr>
        <p:spPr bwMode="auto">
          <a:xfrm>
            <a:off x="703386" y="1829223"/>
            <a:ext cx="7738819" cy="3658447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</p:spPr>
        <p:txBody>
          <a:bodyPr lIns="92084" tIns="46043" rIns="92084" bIns="46043"/>
          <a:lstStyle/>
          <a:p>
            <a:pPr marL="476269" lvl="1" indent="-285750">
              <a:lnSpc>
                <a:spcPct val="250000"/>
              </a:lnSpc>
              <a:buClr>
                <a:schemeClr val="tx2">
                  <a:lumMod val="75000"/>
                </a:schemeClr>
              </a:buClr>
              <a:buFont typeface="Symbol" panose="05050102010706020507" pitchFamily="18" charset="2"/>
              <a:buChar char="Þ"/>
            </a:pPr>
            <a:r>
              <a:rPr lang="pl-PL" sz="1600" b="1" dirty="0" smtClean="0">
                <a:solidFill>
                  <a:schemeClr val="tx1">
                    <a:lumMod val="50000"/>
                  </a:schemeClr>
                </a:solidFill>
              </a:rPr>
              <a:t>OTOCZENIE: WYGLĄD </a:t>
            </a:r>
            <a:r>
              <a:rPr lang="pl-PL" sz="1600" b="1" dirty="0">
                <a:solidFill>
                  <a:schemeClr val="tx1">
                    <a:lumMod val="50000"/>
                  </a:schemeClr>
                </a:solidFill>
              </a:rPr>
              <a:t>URZĘDU</a:t>
            </a:r>
          </a:p>
          <a:p>
            <a:pPr marL="476269" lvl="1" indent="-285750">
              <a:lnSpc>
                <a:spcPct val="250000"/>
              </a:lnSpc>
              <a:buClr>
                <a:schemeClr val="tx2">
                  <a:lumMod val="75000"/>
                </a:schemeClr>
              </a:buClr>
              <a:buFont typeface="Symbol" panose="05050102010706020507" pitchFamily="18" charset="2"/>
              <a:buChar char="Þ"/>
            </a:pPr>
            <a:r>
              <a:rPr lang="pl-PL" sz="1600" b="1" dirty="0">
                <a:solidFill>
                  <a:schemeClr val="tx1">
                    <a:lumMod val="50000"/>
                  </a:schemeClr>
                </a:solidFill>
              </a:rPr>
              <a:t>WYGLĄD ZEWNĘTRZNY URZĘDNIKA I JEGO STANOWISKO PRACY</a:t>
            </a:r>
          </a:p>
          <a:p>
            <a:pPr marL="476269" lvl="1" indent="-285750">
              <a:lnSpc>
                <a:spcPct val="250000"/>
              </a:lnSpc>
              <a:buClr>
                <a:schemeClr val="tx2">
                  <a:lumMod val="75000"/>
                </a:schemeClr>
              </a:buClr>
              <a:buFont typeface="Symbol" panose="05050102010706020507" pitchFamily="18" charset="2"/>
              <a:buChar char="Þ"/>
            </a:pPr>
            <a:r>
              <a:rPr lang="pl-PL" sz="1600" b="1" dirty="0" smtClean="0">
                <a:solidFill>
                  <a:schemeClr val="tx1">
                    <a:lumMod val="50000"/>
                  </a:schemeClr>
                </a:solidFill>
              </a:rPr>
              <a:t>URZĘDNIK: </a:t>
            </a:r>
            <a:r>
              <a:rPr lang="pl-PL" sz="1600" b="1" dirty="0">
                <a:solidFill>
                  <a:schemeClr val="tx1">
                    <a:lumMod val="50000"/>
                  </a:schemeClr>
                </a:solidFill>
              </a:rPr>
              <a:t>ZACHOWANIE SIĘ WOBEC KLIENTA</a:t>
            </a:r>
          </a:p>
          <a:p>
            <a:pPr marL="476269" lvl="1" indent="-285750">
              <a:lnSpc>
                <a:spcPct val="250000"/>
              </a:lnSpc>
              <a:buClr>
                <a:schemeClr val="tx2">
                  <a:lumMod val="75000"/>
                </a:schemeClr>
              </a:buClr>
              <a:buFont typeface="Symbol" panose="05050102010706020507" pitchFamily="18" charset="2"/>
              <a:buChar char="Þ"/>
            </a:pPr>
            <a:r>
              <a:rPr lang="pl-PL" sz="1600" b="1" dirty="0" smtClean="0">
                <a:solidFill>
                  <a:schemeClr val="tx1">
                    <a:lumMod val="50000"/>
                  </a:schemeClr>
                </a:solidFill>
              </a:rPr>
              <a:t>URZĘDNIK: </a:t>
            </a:r>
            <a:r>
              <a:rPr lang="pl-PL" sz="1600" b="1" dirty="0">
                <a:solidFill>
                  <a:schemeClr val="tx1">
                    <a:lumMod val="50000"/>
                  </a:schemeClr>
                </a:solidFill>
              </a:rPr>
              <a:t>OBSŁUGA PRZEDSTAWIONEJ SPRAWY</a:t>
            </a:r>
          </a:p>
          <a:p>
            <a:pPr marL="476269" lvl="1" indent="-285750">
              <a:lnSpc>
                <a:spcPct val="250000"/>
              </a:lnSpc>
              <a:buClr>
                <a:schemeClr val="tx2">
                  <a:lumMod val="75000"/>
                </a:schemeClr>
              </a:buClr>
              <a:buFont typeface="Symbol" panose="05050102010706020507" pitchFamily="18" charset="2"/>
              <a:buChar char="Þ"/>
            </a:pPr>
            <a:r>
              <a:rPr lang="pl-PL" sz="1600" b="1" dirty="0" smtClean="0">
                <a:solidFill>
                  <a:schemeClr val="tx1">
                    <a:lumMod val="50000"/>
                  </a:schemeClr>
                </a:solidFill>
              </a:rPr>
              <a:t>URZĘDNIK: </a:t>
            </a:r>
            <a:r>
              <a:rPr lang="pl-PL" sz="1600" b="1" dirty="0">
                <a:solidFill>
                  <a:schemeClr val="tx1">
                    <a:lumMod val="50000"/>
                  </a:schemeClr>
                </a:solidFill>
              </a:rPr>
              <a:t>SPOSÓB ZAŁATWIENIA PRZEDSTAWIONEJ SPRAWY</a:t>
            </a:r>
          </a:p>
        </p:txBody>
      </p:sp>
    </p:spTree>
    <p:extLst>
      <p:ext uri="{BB962C8B-B14F-4D97-AF65-F5344CB8AC3E}">
        <p14:creationId xmlns:p14="http://schemas.microsoft.com/office/powerpoint/2010/main" val="1791684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Tytuł 1"/>
          <p:cNvSpPr txBox="1">
            <a:spLocks/>
          </p:cNvSpPr>
          <p:nvPr/>
        </p:nvSpPr>
        <p:spPr>
          <a:xfrm>
            <a:off x="4145236" y="1413570"/>
            <a:ext cx="4392488" cy="1362390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 smtClean="0"/>
              <a:t>Otoczenie:  </a:t>
            </a:r>
            <a:r>
              <a:rPr lang="pl-PL" dirty="0"/>
              <a:t>wygląd urzędu</a:t>
            </a:r>
          </a:p>
        </p:txBody>
      </p:sp>
    </p:spTree>
    <p:extLst>
      <p:ext uri="{BB962C8B-B14F-4D97-AF65-F5344CB8AC3E}">
        <p14:creationId xmlns:p14="http://schemas.microsoft.com/office/powerpoint/2010/main" val="87643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81523504"/>
              </p:ext>
            </p:extLst>
          </p:nvPr>
        </p:nvGraphicFramePr>
        <p:xfrm>
          <a:off x="767690" y="2202447"/>
          <a:ext cx="7610209" cy="10495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7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Praga Południe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sz="3100" dirty="0" smtClean="0">
                <a:solidFill>
                  <a:schemeClr val="tx2"/>
                </a:solidFill>
              </a:rPr>
              <a:t>Otoczenie: Wygląd Urzędu (1)</a:t>
            </a:r>
            <a:endParaRPr lang="pl-PL" sz="3100" dirty="0">
              <a:solidFill>
                <a:schemeClr val="tx2"/>
              </a:solidFill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614469" y="3362366"/>
            <a:ext cx="3518511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>
                <a:solidFill>
                  <a:schemeClr val="accent2">
                    <a:lumMod val="75000"/>
                  </a:schemeClr>
                </a:solidFill>
              </a:rPr>
              <a:t>OTOCZENIE – WYGLĄD URZĘDU (1)</a:t>
            </a:r>
            <a:endParaRPr lang="en-GB" sz="1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6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05749716"/>
              </p:ext>
            </p:extLst>
          </p:nvPr>
        </p:nvGraphicFramePr>
        <p:xfrm>
          <a:off x="590653" y="3676396"/>
          <a:ext cx="7557812" cy="27057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360426" y="1721322"/>
            <a:ext cx="4026599" cy="457306"/>
          </a:xfrm>
          <a:prstGeom prst="rect">
            <a:avLst/>
          </a:prstGeom>
          <a:noFill/>
          <a:ln w="0">
            <a:noFill/>
            <a:miter lim="800000"/>
            <a:headEnd/>
            <a:tailEnd type="none" w="lg" len="lg"/>
          </a:ln>
        </p:spPr>
        <p:txBody>
          <a:bodyPr lIns="91449" tIns="45725" rIns="91449" bIns="45725">
            <a:spAutoFit/>
          </a:bodyPr>
          <a:lstStyle/>
          <a:p>
            <a:pPr algn="ctr"/>
            <a:r>
              <a:rPr lang="pl-PL" sz="1200" b="1" dirty="0">
                <a:solidFill>
                  <a:schemeClr val="tx1">
                    <a:lumMod val="50000"/>
                  </a:schemeClr>
                </a:solidFill>
              </a:rPr>
              <a:t>ŚREDNI CZAS OCZEKIWANIA NA OBSŁUGĘ PRZED PI/ WOM/ DELEGATURĄ </a:t>
            </a:r>
            <a:r>
              <a:rPr lang="pl-PL" sz="1200" b="1" dirty="0" err="1">
                <a:solidFill>
                  <a:schemeClr val="tx1">
                    <a:lumMod val="50000"/>
                  </a:schemeClr>
                </a:solidFill>
              </a:rPr>
              <a:t>BAiSO</a:t>
            </a:r>
            <a:endParaRPr lang="pl-PL" sz="1200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5012609" y="1721322"/>
            <a:ext cx="3664586" cy="457306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lIns="91449" tIns="45725" rIns="91449" bIns="45725">
            <a:spAutoFit/>
          </a:bodyPr>
          <a:lstStyle/>
          <a:p>
            <a:pPr algn="ctr"/>
            <a:r>
              <a:rPr lang="pl-PL" sz="1200" b="1">
                <a:solidFill>
                  <a:schemeClr val="tx1">
                    <a:lumMod val="50000"/>
                  </a:schemeClr>
                </a:solidFill>
              </a:rPr>
              <a:t>ŚREDNIA LICZBA OSÓB W KOLEJCE DO PI/ WOM/ DELEGATUR</a:t>
            </a:r>
            <a:r>
              <a:rPr lang="pl-PL" sz="1200" b="1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Y</a:t>
            </a:r>
            <a:r>
              <a:rPr lang="pl-PL" sz="1200" b="1">
                <a:solidFill>
                  <a:schemeClr val="tx1">
                    <a:lumMod val="50000"/>
                  </a:schemeClr>
                </a:solidFill>
              </a:rPr>
              <a:t> BAiSO</a:t>
            </a: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252314" y="6418162"/>
            <a:ext cx="2294335" cy="324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Odsetek odpowiedzi „TAK”</a:t>
            </a:r>
            <a:endParaRPr lang="en-GB" sz="12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614469" y="1468739"/>
            <a:ext cx="3518511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 smtClean="0">
                <a:solidFill>
                  <a:schemeClr val="accent2">
                    <a:lumMod val="75000"/>
                  </a:schemeClr>
                </a:solidFill>
              </a:rPr>
              <a:t>FUNKCJONOWANIE URZĘDU </a:t>
            </a:r>
            <a:endParaRPr lang="en-GB" sz="12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2794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a 8"/>
          <p:cNvGrpSpPr/>
          <p:nvPr/>
        </p:nvGrpSpPr>
        <p:grpSpPr>
          <a:xfrm>
            <a:off x="767594" y="2061642"/>
            <a:ext cx="7610400" cy="1054218"/>
            <a:chOff x="757332" y="5363944"/>
            <a:chExt cx="7610400" cy="1054218"/>
          </a:xfrm>
        </p:grpSpPr>
        <p:graphicFrame>
          <p:nvGraphicFramePr>
            <p:cNvPr id="15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838070606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3" name="Prostokąt 2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8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Praga Południe</a:t>
            </a:r>
            <a:r>
              <a:rPr lang="pl-PL" sz="3900" dirty="0" smtClean="0"/>
              <a:t/>
            </a:r>
            <a:br>
              <a:rPr lang="pl-PL" sz="3900" dirty="0" smtClean="0"/>
            </a:br>
            <a:r>
              <a:rPr lang="pl-PL" sz="3100" dirty="0" smtClean="0">
                <a:solidFill>
                  <a:schemeClr val="tx2"/>
                </a:solidFill>
              </a:rPr>
              <a:t>Otoczenie: Wygląd Urzędu (2)</a:t>
            </a:r>
            <a:endParaRPr lang="pl-PL" sz="3100" dirty="0">
              <a:solidFill>
                <a:schemeClr val="tx2"/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3518511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Gdzie znajdują się </a:t>
            </a:r>
            <a:r>
              <a:rPr lang="pl-PL" sz="1200" b="1" u="sng" dirty="0"/>
              <a:t>karty informacyjne</a:t>
            </a:r>
            <a:r>
              <a:rPr lang="pl-PL" sz="1200" b="1" dirty="0"/>
              <a:t>?</a:t>
            </a:r>
            <a:endParaRPr lang="en-GB" sz="1200" b="1" dirty="0"/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22677768"/>
              </p:ext>
            </p:extLst>
          </p:nvPr>
        </p:nvGraphicFramePr>
        <p:xfrm>
          <a:off x="614469" y="2422082"/>
          <a:ext cx="7557812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32701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9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Praga Południe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 smtClean="0">
                <a:solidFill>
                  <a:schemeClr val="tx2"/>
                </a:solidFill>
              </a:rPr>
              <a:t>Otoczenie: Wygląd Urzędu (3)</a:t>
            </a:r>
            <a:endParaRPr lang="pl-PL" sz="3100" dirty="0">
              <a:solidFill>
                <a:schemeClr val="tx2"/>
              </a:solidFill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614469" y="4179858"/>
            <a:ext cx="7558726" cy="27700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r>
              <a:rPr lang="pl-PL" sz="1200" b="1" dirty="0"/>
              <a:t>Czy </a:t>
            </a:r>
            <a:r>
              <a:rPr lang="pl-PL" sz="1200" b="1" u="sng" dirty="0"/>
              <a:t>karty informacyjne</a:t>
            </a:r>
            <a:r>
              <a:rPr lang="pl-PL" sz="1200" b="1" dirty="0"/>
              <a:t> na terenie urzędu są w miejscu, w którym łatwo je zauważyć?</a:t>
            </a:r>
          </a:p>
        </p:txBody>
      </p:sp>
      <p:graphicFrame>
        <p:nvGraphicFramePr>
          <p:cNvPr id="1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30115611"/>
              </p:ext>
            </p:extLst>
          </p:nvPr>
        </p:nvGraphicFramePr>
        <p:xfrm>
          <a:off x="614469" y="2142330"/>
          <a:ext cx="7705475" cy="2151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65103043"/>
              </p:ext>
            </p:extLst>
          </p:nvPr>
        </p:nvGraphicFramePr>
        <p:xfrm>
          <a:off x="614469" y="4652595"/>
          <a:ext cx="7705475" cy="2151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8" name="Rectangle 4"/>
          <p:cNvSpPr>
            <a:spLocks noChangeArrowheads="1"/>
          </p:cNvSpPr>
          <p:nvPr/>
        </p:nvSpPr>
        <p:spPr bwMode="auto">
          <a:xfrm>
            <a:off x="614469" y="1756771"/>
            <a:ext cx="7990773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Czy </a:t>
            </a:r>
            <a:r>
              <a:rPr lang="pl-PL" sz="1200" b="1" u="sng" dirty="0"/>
              <a:t>karty informacyjne</a:t>
            </a:r>
            <a:r>
              <a:rPr lang="pl-PL" sz="1200" b="1" dirty="0"/>
              <a:t>, które są na terenie urzędu są </a:t>
            </a:r>
            <a:r>
              <a:rPr lang="pl-PL" sz="1200" b="1" dirty="0" smtClean="0"/>
              <a:t>uporządkowane?</a:t>
            </a:r>
            <a:endParaRPr lang="pl-PL" sz="1200" b="1" dirty="0"/>
          </a:p>
        </p:txBody>
      </p:sp>
    </p:spTree>
    <p:extLst>
      <p:ext uri="{BB962C8B-B14F-4D97-AF65-F5344CB8AC3E}">
        <p14:creationId xmlns:p14="http://schemas.microsoft.com/office/powerpoint/2010/main" val="321305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RC">
  <a:themeElements>
    <a:clrScheme name="ARC">
      <a:dk1>
        <a:srgbClr val="808285"/>
      </a:dk1>
      <a:lt1>
        <a:srgbClr val="FFFFFF"/>
      </a:lt1>
      <a:dk2>
        <a:srgbClr val="F89728"/>
      </a:dk2>
      <a:lt2>
        <a:srgbClr val="FFFFFF"/>
      </a:lt2>
      <a:accent1>
        <a:srgbClr val="0070C0"/>
      </a:accent1>
      <a:accent2>
        <a:srgbClr val="F89728"/>
      </a:accent2>
      <a:accent3>
        <a:srgbClr val="808285"/>
      </a:accent3>
      <a:accent4>
        <a:srgbClr val="E34A21"/>
      </a:accent4>
      <a:accent5>
        <a:srgbClr val="477237"/>
      </a:accent5>
      <a:accent6>
        <a:srgbClr val="827364"/>
      </a:accent6>
      <a:hlink>
        <a:srgbClr val="00229F"/>
      </a:hlink>
      <a:folHlink>
        <a:srgbClr val="00229F"/>
      </a:folHlink>
    </a:clrScheme>
    <a:fontScheme name="ARC">
      <a:majorFont>
        <a:latin typeface="Arial Bold"/>
        <a:ea typeface=""/>
        <a:cs typeface=""/>
      </a:majorFont>
      <a:minorFont>
        <a:latin typeface="Arial Light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ARC.potx" id="{B6432285-ECAB-4A57-AEC2-5431D4683B3D}" vid="{B8EFF4A2-3A65-4C9A-AAAC-73979D6A8750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ARC">
    <a:dk1>
      <a:srgbClr val="808285"/>
    </a:dk1>
    <a:lt1>
      <a:srgbClr val="FFFFFF"/>
    </a:lt1>
    <a:dk2>
      <a:srgbClr val="F89728"/>
    </a:dk2>
    <a:lt2>
      <a:srgbClr val="FFFFFF"/>
    </a:lt2>
    <a:accent1>
      <a:srgbClr val="0070C0"/>
    </a:accent1>
    <a:accent2>
      <a:srgbClr val="F89728"/>
    </a:accent2>
    <a:accent3>
      <a:srgbClr val="808285"/>
    </a:accent3>
    <a:accent4>
      <a:srgbClr val="E34A21"/>
    </a:accent4>
    <a:accent5>
      <a:srgbClr val="477237"/>
    </a:accent5>
    <a:accent6>
      <a:srgbClr val="827364"/>
    </a:accent6>
    <a:hlink>
      <a:srgbClr val="00229F"/>
    </a:hlink>
    <a:folHlink>
      <a:srgbClr val="00229F"/>
    </a:folHlink>
  </a:clrScheme>
  <a:fontScheme name="ARC">
    <a:majorFont>
      <a:latin typeface="Arial Bold"/>
      <a:ea typeface=""/>
      <a:cs typeface=""/>
    </a:majorFont>
    <a:minorFont>
      <a:latin typeface="Arial Light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ARC">
    <a:dk1>
      <a:srgbClr val="808285"/>
    </a:dk1>
    <a:lt1>
      <a:srgbClr val="FFFFFF"/>
    </a:lt1>
    <a:dk2>
      <a:srgbClr val="F89728"/>
    </a:dk2>
    <a:lt2>
      <a:srgbClr val="FFFFFF"/>
    </a:lt2>
    <a:accent1>
      <a:srgbClr val="0070C0"/>
    </a:accent1>
    <a:accent2>
      <a:srgbClr val="F89728"/>
    </a:accent2>
    <a:accent3>
      <a:srgbClr val="808285"/>
    </a:accent3>
    <a:accent4>
      <a:srgbClr val="E34A21"/>
    </a:accent4>
    <a:accent5>
      <a:srgbClr val="477237"/>
    </a:accent5>
    <a:accent6>
      <a:srgbClr val="827364"/>
    </a:accent6>
    <a:hlink>
      <a:srgbClr val="00229F"/>
    </a:hlink>
    <a:folHlink>
      <a:srgbClr val="00229F"/>
    </a:folHlink>
  </a:clrScheme>
  <a:fontScheme name="ARC">
    <a:majorFont>
      <a:latin typeface="Arial Bold"/>
      <a:ea typeface=""/>
      <a:cs typeface=""/>
    </a:majorFont>
    <a:minorFont>
      <a:latin typeface="Arial Light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ARC">
    <a:dk1>
      <a:srgbClr val="808285"/>
    </a:dk1>
    <a:lt1>
      <a:srgbClr val="FFFFFF"/>
    </a:lt1>
    <a:dk2>
      <a:srgbClr val="F89728"/>
    </a:dk2>
    <a:lt2>
      <a:srgbClr val="FFFFFF"/>
    </a:lt2>
    <a:accent1>
      <a:srgbClr val="0070C0"/>
    </a:accent1>
    <a:accent2>
      <a:srgbClr val="F89728"/>
    </a:accent2>
    <a:accent3>
      <a:srgbClr val="808285"/>
    </a:accent3>
    <a:accent4>
      <a:srgbClr val="E34A21"/>
    </a:accent4>
    <a:accent5>
      <a:srgbClr val="477237"/>
    </a:accent5>
    <a:accent6>
      <a:srgbClr val="827364"/>
    </a:accent6>
    <a:hlink>
      <a:srgbClr val="00229F"/>
    </a:hlink>
    <a:folHlink>
      <a:srgbClr val="00229F"/>
    </a:folHlink>
  </a:clrScheme>
  <a:fontScheme name="ARC">
    <a:majorFont>
      <a:latin typeface="Arial Bold"/>
      <a:ea typeface=""/>
      <a:cs typeface=""/>
    </a:majorFont>
    <a:minorFont>
      <a:latin typeface="Arial Light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ARC">
    <a:dk1>
      <a:srgbClr val="808285"/>
    </a:dk1>
    <a:lt1>
      <a:srgbClr val="FFFFFF"/>
    </a:lt1>
    <a:dk2>
      <a:srgbClr val="F89728"/>
    </a:dk2>
    <a:lt2>
      <a:srgbClr val="FFFFFF"/>
    </a:lt2>
    <a:accent1>
      <a:srgbClr val="0070C0"/>
    </a:accent1>
    <a:accent2>
      <a:srgbClr val="F89728"/>
    </a:accent2>
    <a:accent3>
      <a:srgbClr val="808285"/>
    </a:accent3>
    <a:accent4>
      <a:srgbClr val="E34A21"/>
    </a:accent4>
    <a:accent5>
      <a:srgbClr val="477237"/>
    </a:accent5>
    <a:accent6>
      <a:srgbClr val="827364"/>
    </a:accent6>
    <a:hlink>
      <a:srgbClr val="00229F"/>
    </a:hlink>
    <a:folHlink>
      <a:srgbClr val="00229F"/>
    </a:folHlink>
  </a:clrScheme>
  <a:fontScheme name="ARC">
    <a:majorFont>
      <a:latin typeface="Arial Bold"/>
      <a:ea typeface=""/>
      <a:cs typeface=""/>
    </a:majorFont>
    <a:minorFont>
      <a:latin typeface="Arial Light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ARC</Template>
  <TotalTime>993</TotalTime>
  <Words>1939</Words>
  <Application>Microsoft Office PowerPoint</Application>
  <PresentationFormat>Niestandardowy</PresentationFormat>
  <Paragraphs>341</Paragraphs>
  <Slides>31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31</vt:i4>
      </vt:variant>
    </vt:vector>
  </HeadingPairs>
  <TitlesOfParts>
    <vt:vector size="32" baseType="lpstr">
      <vt:lpstr>ARC</vt:lpstr>
      <vt:lpstr>TAJEMNICZY KLIENT URZĄD DZIELNICY  Praga Południe</vt:lpstr>
      <vt:lpstr>Spis treści</vt:lpstr>
      <vt:lpstr>Informacje o metodzie</vt:lpstr>
      <vt:lpstr>Wyniki badania</vt:lpstr>
      <vt:lpstr>Kryteria oceny</vt:lpstr>
      <vt:lpstr>Wyniki badania</vt:lpstr>
      <vt:lpstr>Urząd Dzielnicy Praga Południe Otoczenie: Wygląd Urzędu (1)</vt:lpstr>
      <vt:lpstr>Urząd Dzielnicy Praga Południe Otoczenie: Wygląd Urzędu (2)</vt:lpstr>
      <vt:lpstr>Urząd Dzielnicy Praga Południe Otoczenie: Wygląd Urzędu (3)</vt:lpstr>
      <vt:lpstr>Urząd Dzielnicy Praga Południe Otoczenie: Wygląd Urzędu (4)</vt:lpstr>
      <vt:lpstr>Urząd Dzielnicy Praga Południe Otoczenie: Wygląd Urzędu (5)</vt:lpstr>
      <vt:lpstr>Urząd Dzielnicy Praga Południe Otoczenie: Wygląd Urzędu (6)</vt:lpstr>
      <vt:lpstr>Urząd Dzielnicy Praga Południe Otoczenie: Wygląd Urzędu (7)</vt:lpstr>
      <vt:lpstr>Wyniki badania</vt:lpstr>
      <vt:lpstr>Urząd Dzielnicy Praga Południe Wygląd zewnętrzny urzędnika i jego stanowisko pracy</vt:lpstr>
      <vt:lpstr>Wyniki badania</vt:lpstr>
      <vt:lpstr>Urząd Dzielnicy Praga Południe Zachowanie urzędnika wobec interesanta (1)</vt:lpstr>
      <vt:lpstr>Urząd Dzielnicy Praga Południe Zachowanie urzędnika wobec interesanta (2)</vt:lpstr>
      <vt:lpstr>Wyniki badania</vt:lpstr>
      <vt:lpstr>Urząd Dzielnicy Praga Południe Urzędnik: Obsługa przedstawionej sprawy (1)</vt:lpstr>
      <vt:lpstr>Urząd Dzielnicy Praga Południe Urzędnik: Obsługa przedstawionej sprawy (2)</vt:lpstr>
      <vt:lpstr>Urząd Dzielnicy Praga Południe Urzędnik: Obsługa przedstawionej sprawy (3)</vt:lpstr>
      <vt:lpstr>Wyniki badania</vt:lpstr>
      <vt:lpstr>Urząd Dzielnicy Praga Południe Urzędnik: Sposób załatwienia przedstawionej sprawy (1)</vt:lpstr>
      <vt:lpstr>Urząd Dzielnicy Praga Południe Urzędnik: Sposób załatwienia przedstawionej sprawy 2014, 2013 (2)</vt:lpstr>
      <vt:lpstr>Urząd Dzielnicy Praga Południe Urzędnik: Sposób załatwienia przedstawionej sprawy 2015 (3)</vt:lpstr>
      <vt:lpstr>Urząd Dzielnicy Praga Południe Urzędnik: Sposób załatwienia przedstawionej sprawy (4)</vt:lpstr>
      <vt:lpstr>Urząd Dzielnicy Praga Południe Urzędnik: Sposób załatwiania przedstawionej sprawy (5)</vt:lpstr>
      <vt:lpstr>Urząd Dzielnicy Praga Południe Urzędnik: Sposób załatwienia przedstawionej sprawy (6)</vt:lpstr>
      <vt:lpstr>Urząd Dzielnicy Praga Południe Urzędnik: Sposób załatwienia przedstawionej sprawy (7)</vt:lpstr>
      <vt:lpstr>Prezentacja programu PowerPoint</vt:lpstr>
    </vt:vector>
  </TitlesOfParts>
  <Company>Centrum Edukacji Nowoczesnej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ARC</dc:creator>
  <cp:keywords>ARC;Rynek;Opinia</cp:keywords>
  <cp:lastModifiedBy>Stempniak Dorota</cp:lastModifiedBy>
  <cp:revision>169</cp:revision>
  <cp:lastPrinted>2016-01-26T09:18:07Z</cp:lastPrinted>
  <dcterms:created xsi:type="dcterms:W3CDTF">2013-09-17T08:07:59Z</dcterms:created>
  <dcterms:modified xsi:type="dcterms:W3CDTF">2016-01-27T14:21:43Z</dcterms:modified>
</cp:coreProperties>
</file>