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322" r:id="rId2"/>
    <p:sldId id="320" r:id="rId3"/>
    <p:sldId id="323" r:id="rId4"/>
    <p:sldId id="324" r:id="rId5"/>
    <p:sldId id="325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18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6" r:id="rId27"/>
    <p:sldId id="309" r:id="rId28"/>
    <p:sldId id="311" r:id="rId29"/>
    <p:sldId id="314" r:id="rId30"/>
    <p:sldId id="315" r:id="rId31"/>
    <p:sldId id="319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-966" y="-9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511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1.4</c:v>
                </c:pt>
                <c:pt idx="2" formatCode="###0.0">
                  <c:v>0.20000000000000004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4.6499999999999995</c:v>
                </c:pt>
                <c:pt idx="2" formatCode="0.0">
                  <c:v>0.77000000000000013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0</c:v>
                </c:pt>
                <c:pt idx="2" formatCode="0.0">
                  <c:v>5.0000000000000017E-2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3763584"/>
        <c:axId val="63765120"/>
      </c:barChart>
      <c:catAx>
        <c:axId val="63763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63765120"/>
        <c:crosses val="autoZero"/>
        <c:auto val="1"/>
        <c:lblAlgn val="ctr"/>
        <c:lblOffset val="100"/>
        <c:noMultiLvlLbl val="0"/>
      </c:catAx>
      <c:valAx>
        <c:axId val="63765120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6376358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113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0.95000000000000029</c:v>
                </c:pt>
                <c:pt idx="1">
                  <c:v>0.95000000000000029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3563392"/>
        <c:axId val="123675776"/>
      </c:barChart>
      <c:catAx>
        <c:axId val="123563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367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675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356339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6955776"/>
        <c:axId val="136957312"/>
      </c:barChart>
      <c:catAx>
        <c:axId val="13695577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36957312"/>
        <c:crosses val="autoZero"/>
        <c:auto val="1"/>
        <c:lblAlgn val="ctr"/>
        <c:lblOffset val="100"/>
        <c:noMultiLvlLbl val="0"/>
      </c:catAx>
      <c:valAx>
        <c:axId val="13695731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36955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ma/brak wzorów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ma/brak wzorów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ma/brak wzorów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0.05</c:v>
                </c:pt>
                <c:pt idx="2">
                  <c:v>0.15</c:v>
                </c:pt>
                <c:pt idx="3">
                  <c:v>0.05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994240"/>
        <c:axId val="142206080"/>
      </c:barChart>
      <c:catAx>
        <c:axId val="141994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220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2060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9942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0.85000000000000031</c:v>
                </c:pt>
                <c:pt idx="1">
                  <c:v>0.9</c:v>
                </c:pt>
                <c:pt idx="2">
                  <c:v>0.55000000000000004</c:v>
                </c:pt>
                <c:pt idx="4">
                  <c:v>0.9</c:v>
                </c:pt>
                <c:pt idx="5">
                  <c:v>0.9</c:v>
                </c:pt>
                <c:pt idx="6">
                  <c:v>0.8</c:v>
                </c:pt>
                <c:pt idx="8">
                  <c:v>0.9</c:v>
                </c:pt>
                <c:pt idx="9">
                  <c:v>0.9</c:v>
                </c:pt>
                <c:pt idx="10">
                  <c:v>0.95000000000000029</c:v>
                </c:pt>
                <c:pt idx="16">
                  <c:v>0.2</c:v>
                </c:pt>
                <c:pt idx="17">
                  <c:v>0.05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3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0.15000000000000008</c:v>
                </c:pt>
                <c:pt idx="1">
                  <c:v>0.1</c:v>
                </c:pt>
                <c:pt idx="2">
                  <c:v>0.45</c:v>
                </c:pt>
                <c:pt idx="4">
                  <c:v>0.1</c:v>
                </c:pt>
                <c:pt idx="5">
                  <c:v>0.1</c:v>
                </c:pt>
                <c:pt idx="6">
                  <c:v>0.2</c:v>
                </c:pt>
                <c:pt idx="8">
                  <c:v>0.1</c:v>
                </c:pt>
                <c:pt idx="9">
                  <c:v>0.1</c:v>
                </c:pt>
                <c:pt idx="10">
                  <c:v>0.05</c:v>
                </c:pt>
                <c:pt idx="14">
                  <c:v>0.05</c:v>
                </c:pt>
                <c:pt idx="16">
                  <c:v>0.8</c:v>
                </c:pt>
                <c:pt idx="17">
                  <c:v>0.95000000000000029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8" formatCode="0%">
                  <c:v>1.0000000000000005E-2</c:v>
                </c:pt>
                <c:pt idx="9" formatCode="0%">
                  <c:v>1.0000000000000005E-2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0.95000000000000029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5108352"/>
        <c:axId val="145479936"/>
      </c:barChart>
      <c:catAx>
        <c:axId val="1451083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5479936"/>
        <c:crosses val="autoZero"/>
        <c:auto val="1"/>
        <c:lblAlgn val="ctr"/>
        <c:lblOffset val="100"/>
        <c:noMultiLvlLbl val="0"/>
      </c:catAx>
      <c:valAx>
        <c:axId val="145479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51083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12">
                  <c:v>0.8</c:v>
                </c:pt>
                <c:pt idx="13">
                  <c:v>1</c:v>
                </c:pt>
                <c:pt idx="14">
                  <c:v>0.85</c:v>
                </c:pt>
                <c:pt idx="16">
                  <c:v>0.75</c:v>
                </c:pt>
                <c:pt idx="17">
                  <c:v>0.9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8">
                  <c:v>0.95</c:v>
                </c:pt>
                <c:pt idx="9">
                  <c:v>1</c:v>
                </c:pt>
                <c:pt idx="10">
                  <c:v>0.95</c:v>
                </c:pt>
                <c:pt idx="12">
                  <c:v>0.2</c:v>
                </c:pt>
                <c:pt idx="14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6">
                  <c:v>0.05</c:v>
                </c:pt>
                <c:pt idx="8">
                  <c:v>0.05</c:v>
                </c:pt>
                <c:pt idx="10">
                  <c:v>0.05</c:v>
                </c:pt>
                <c:pt idx="14">
                  <c:v>0.05</c:v>
                </c:pt>
                <c:pt idx="16">
                  <c:v>0.15</c:v>
                </c:pt>
                <c:pt idx="17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8920704"/>
        <c:axId val="158922240"/>
      </c:barChart>
      <c:catAx>
        <c:axId val="1589207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58922240"/>
        <c:crosses val="autoZero"/>
        <c:auto val="1"/>
        <c:lblAlgn val="ctr"/>
        <c:lblOffset val="100"/>
        <c:noMultiLvlLbl val="0"/>
      </c:catAx>
      <c:valAx>
        <c:axId val="1589222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89207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05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(N=x)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0.73000000000000009</c:v>
                </c:pt>
                <c:pt idx="1">
                  <c:v>0.78</c:v>
                </c:pt>
                <c:pt idx="2">
                  <c:v>0.94117647058823539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(N=x)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(N=x)</c:v>
                </c:pt>
                <c:pt idx="1">
                  <c:v>2014 (N=x)</c:v>
                </c:pt>
                <c:pt idx="2">
                  <c:v>2013 (N=17)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0.27</c:v>
                </c:pt>
                <c:pt idx="1">
                  <c:v>0.11</c:v>
                </c:pt>
                <c:pt idx="2">
                  <c:v>5.8823529411764705E-2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038336"/>
        <c:axId val="165093376"/>
      </c:barChart>
      <c:catAx>
        <c:axId val="1650383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509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0933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03833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45"/>
          <c:h val="0.29090909090909123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0632704"/>
        <c:axId val="170634240"/>
      </c:barChart>
      <c:catAx>
        <c:axId val="1706327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0634240"/>
        <c:crosses val="autoZero"/>
        <c:auto val="1"/>
        <c:lblAlgn val="ctr"/>
        <c:lblOffset val="100"/>
        <c:noMultiLvlLbl val="0"/>
      </c:catAx>
      <c:valAx>
        <c:axId val="1706342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0632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8194444444444534E-2"/>
                  <c:y val="6.4734964322120392E-3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0.65</c:v>
                </c:pt>
                <c:pt idx="1">
                  <c:v>0.15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2655360"/>
        <c:axId val="172658048"/>
      </c:barChart>
      <c:catAx>
        <c:axId val="17265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265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658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26553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0.95000000000000007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4231936"/>
        <c:axId val="174234624"/>
      </c:barChart>
      <c:catAx>
        <c:axId val="174231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423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2346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423193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42"/>
          <c:w val="0.84452303292310371"/>
          <c:h val="0.2353105128361971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0.95000000000000029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5960448"/>
        <c:axId val="175962752"/>
      </c:barChart>
      <c:catAx>
        <c:axId val="175960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96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627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96044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5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0.8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1215744"/>
        <c:axId val="78168448"/>
      </c:barChart>
      <c:catAx>
        <c:axId val="71215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816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1684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12157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0.9</c:v>
                </c:pt>
                <c:pt idx="2">
                  <c:v>0.95000000000000007</c:v>
                </c:pt>
                <c:pt idx="4">
                  <c:v>1</c:v>
                </c:pt>
                <c:pt idx="5">
                  <c:v>0.95000000000000007</c:v>
                </c:pt>
                <c:pt idx="6">
                  <c:v>1</c:v>
                </c:pt>
                <c:pt idx="20">
                  <c:v>0.95000000000000007</c:v>
                </c:pt>
                <c:pt idx="21">
                  <c:v>1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0.1</c:v>
                </c:pt>
                <c:pt idx="2">
                  <c:v>0.05</c:v>
                </c:pt>
                <c:pt idx="5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0.05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635520"/>
        <c:axId val="32711040"/>
      </c:barChart>
      <c:catAx>
        <c:axId val="32635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711040"/>
        <c:crosses val="autoZero"/>
        <c:auto val="1"/>
        <c:lblAlgn val="ctr"/>
        <c:lblOffset val="100"/>
        <c:noMultiLvlLbl val="0"/>
      </c:catAx>
      <c:valAx>
        <c:axId val="32711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6355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4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0.85000000000000031</c:v>
                </c:pt>
                <c:pt idx="1">
                  <c:v>0.70000000000000029</c:v>
                </c:pt>
                <c:pt idx="2">
                  <c:v>0.5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0.15000000000000008</c:v>
                </c:pt>
                <c:pt idx="1">
                  <c:v>0.30000000000000016</c:v>
                </c:pt>
                <c:pt idx="2">
                  <c:v>0.5</c:v>
                </c:pt>
                <c:pt idx="8">
                  <c:v>0.95000000000000029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2736384"/>
        <c:axId val="32737920"/>
      </c:barChart>
      <c:catAx>
        <c:axId val="327363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2737920"/>
        <c:crosses val="autoZero"/>
        <c:auto val="1"/>
        <c:lblAlgn val="ctr"/>
        <c:lblOffset val="100"/>
        <c:noMultiLvlLbl val="0"/>
      </c:catAx>
      <c:valAx>
        <c:axId val="32737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7363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27"/>
          <c:w val="0.84773526228702545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2754688"/>
        <c:axId val="32756480"/>
      </c:barChart>
      <c:catAx>
        <c:axId val="327546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2756480"/>
        <c:crosses val="autoZero"/>
        <c:auto val="1"/>
        <c:lblAlgn val="ctr"/>
        <c:lblOffset val="100"/>
        <c:noMultiLvlLbl val="0"/>
      </c:catAx>
      <c:valAx>
        <c:axId val="327564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2754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wydał formularzy / nie poinformował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0.45</c:v>
                </c:pt>
                <c:pt idx="2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wydał formularzy / nie poinformował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</c:v>
                </c:pt>
                <c:pt idx="1">
                  <c:v>0.55000000000000004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wydał formularzy / nie poinformował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0.35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09344"/>
        <c:axId val="32810880"/>
      </c:barChart>
      <c:catAx>
        <c:axId val="3280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1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10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09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23801457254237E-2"/>
          <c:y val="6.2331277441032396E-2"/>
          <c:w val="0.6714801799307207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(N=11***)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(N=11***)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0.63636363636363635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09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34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(N=11***)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0.36363636363636365</c:v>
                </c:pt>
                <c:pt idx="1">
                  <c:v>0.3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235712"/>
        <c:axId val="33237248"/>
      </c:barChart>
      <c:catAx>
        <c:axId val="3323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23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2372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23571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8142991714716972"/>
          <c:y val="0.42074402354581419"/>
          <c:w val="0.31857008285283034"/>
          <c:h val="0.15851172389912968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451392"/>
        <c:axId val="34149504"/>
      </c:barChart>
      <c:catAx>
        <c:axId val="334513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4149504"/>
        <c:crosses val="autoZero"/>
        <c:auto val="1"/>
        <c:lblAlgn val="ctr"/>
        <c:lblOffset val="100"/>
        <c:noMultiLvlLbl val="0"/>
      </c:catAx>
      <c:valAx>
        <c:axId val="341495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34513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5377152777777781"/>
          <c:h val="0.993548419979611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0.85000000000000009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521280"/>
        <c:axId val="35522816"/>
      </c:barChart>
      <c:catAx>
        <c:axId val="35521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52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228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5212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</c:v>
                </c:pt>
                <c:pt idx="3">
                  <c:v>0.3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0.2</c:v>
                </c:pt>
                <c:pt idx="2">
                  <c:v>0.15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0.1</c:v>
                </c:pt>
                <c:pt idx="3">
                  <c:v>0.75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579392"/>
        <c:axId val="35580928"/>
      </c:barChart>
      <c:catAx>
        <c:axId val="35579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580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809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579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77312"/>
        <c:axId val="35678848"/>
      </c:barChart>
      <c:catAx>
        <c:axId val="3567731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678848"/>
        <c:crosses val="autoZero"/>
        <c:auto val="1"/>
        <c:lblAlgn val="ctr"/>
        <c:lblOffset val="100"/>
        <c:noMultiLvlLbl val="0"/>
      </c:catAx>
      <c:valAx>
        <c:axId val="3567884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5677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0.95000000000000007</c:v>
                </c:pt>
                <c:pt idx="1">
                  <c:v>0.75000000000000011</c:v>
                </c:pt>
                <c:pt idx="2">
                  <c:v>0.9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0.95000000000000007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0.5</c:v>
                </c:pt>
                <c:pt idx="2">
                  <c:v>0.75000000000000011</c:v>
                </c:pt>
                <c:pt idx="3">
                  <c:v>0.45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727616"/>
        <c:axId val="35737600"/>
      </c:barChart>
      <c:catAx>
        <c:axId val="35727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73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376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727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0572800"/>
        <c:axId val="80575104"/>
      </c:barChart>
      <c:catAx>
        <c:axId val="805728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80575104"/>
        <c:crosses val="autoZero"/>
        <c:auto val="1"/>
        <c:lblAlgn val="ctr"/>
        <c:lblOffset val="100"/>
        <c:noMultiLvlLbl val="0"/>
      </c:catAx>
      <c:valAx>
        <c:axId val="805751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80572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749248"/>
        <c:axId val="35751040"/>
      </c:barChart>
      <c:catAx>
        <c:axId val="357492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751040"/>
        <c:crosses val="autoZero"/>
        <c:auto val="1"/>
        <c:lblAlgn val="ctr"/>
        <c:lblOffset val="100"/>
        <c:noMultiLvlLbl val="0"/>
      </c:catAx>
      <c:valAx>
        <c:axId val="357510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749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800960"/>
        <c:axId val="35802496"/>
      </c:barChart>
      <c:catAx>
        <c:axId val="358009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802496"/>
        <c:crosses val="autoZero"/>
        <c:auto val="1"/>
        <c:lblAlgn val="ctr"/>
        <c:lblOffset val="100"/>
        <c:noMultiLvlLbl val="0"/>
      </c:catAx>
      <c:valAx>
        <c:axId val="358024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800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0.15</c:v>
                </c:pt>
                <c:pt idx="2">
                  <c:v>0.05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818112"/>
        <c:axId val="35828096"/>
      </c:barChart>
      <c:catAx>
        <c:axId val="35818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82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28096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8181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0414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0.1</c:v>
                </c:pt>
                <c:pt idx="3">
                  <c:v>0.45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885056"/>
        <c:axId val="35886592"/>
      </c:barChart>
      <c:catAx>
        <c:axId val="3588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88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8659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885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(N=15)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913728"/>
        <c:axId val="35916416"/>
      </c:barChart>
      <c:catAx>
        <c:axId val="359137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916416"/>
        <c:crosses val="autoZero"/>
        <c:auto val="1"/>
        <c:lblAlgn val="ctr"/>
        <c:lblOffset val="100"/>
        <c:noMultiLvlLbl val="0"/>
      </c:catAx>
      <c:valAx>
        <c:axId val="359164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913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(N=5)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977856"/>
        <c:axId val="35979648"/>
      </c:barChart>
      <c:catAx>
        <c:axId val="359778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979648"/>
        <c:crosses val="autoZero"/>
        <c:auto val="1"/>
        <c:lblAlgn val="ctr"/>
        <c:lblOffset val="100"/>
        <c:noMultiLvlLbl val="0"/>
      </c:catAx>
      <c:valAx>
        <c:axId val="359796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977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63657407407408"/>
          <c:y val="5.4568123645734372E-2"/>
          <c:w val="0.68904930555555555"/>
          <c:h val="0.7850432559900255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0.46666666666666662</c:v>
                </c:pt>
                <c:pt idx="1">
                  <c:v>0.33333333333333326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006912"/>
        <c:axId val="36012800"/>
      </c:barChart>
      <c:catAx>
        <c:axId val="36006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12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0069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4.5289500509683993E-2"/>
          <c:w val="0.72138728323699397"/>
          <c:h val="0.9547104994903160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  <c:pt idx="4">
                  <c:v>0.4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023296"/>
        <c:axId val="36029184"/>
      </c:barChart>
      <c:catAx>
        <c:axId val="360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02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291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02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47953792"/>
        <c:axId val="47955328"/>
      </c:barChart>
      <c:catAx>
        <c:axId val="47953792"/>
        <c:scaling>
          <c:orientation val="maxMin"/>
        </c:scaling>
        <c:delete val="1"/>
        <c:axPos val="b"/>
        <c:majorTickMark val="out"/>
        <c:minorTickMark val="none"/>
        <c:tickLblPos val="none"/>
        <c:crossAx val="47955328"/>
        <c:crosses val="autoZero"/>
        <c:auto val="1"/>
        <c:lblAlgn val="ctr"/>
        <c:lblOffset val="100"/>
        <c:noMultiLvlLbl val="0"/>
      </c:catAx>
      <c:valAx>
        <c:axId val="4795532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47953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(N=13**)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4797440"/>
        <c:axId val="54798976"/>
      </c:barChart>
      <c:catAx>
        <c:axId val="547974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4798976"/>
        <c:crosses val="autoZero"/>
        <c:auto val="1"/>
        <c:lblAlgn val="ctr"/>
        <c:lblOffset val="100"/>
        <c:noMultiLvlLbl val="0"/>
      </c:catAx>
      <c:valAx>
        <c:axId val="5479897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4797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0.98517436874025566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Nie ma/brak kart informacyjnych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Nie ma/brak kart informacyjnych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Nie ma/brak kart informacyjnych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81001472"/>
        <c:axId val="81064320"/>
      </c:barChart>
      <c:catAx>
        <c:axId val="81001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106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0643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1001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0.61538461538461542</c:v>
                </c:pt>
                <c:pt idx="1">
                  <c:v>0.23076923076923075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0.15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645888"/>
        <c:axId val="56668160"/>
      </c:barChart>
      <c:catAx>
        <c:axId val="56645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66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668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645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</c:v>
                </c:pt>
                <c:pt idx="1">
                  <c:v>0.15000000000000008</c:v>
                </c:pt>
                <c:pt idx="2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0.85000000000000031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0.65000000000000036</c:v>
                </c:pt>
                <c:pt idx="1">
                  <c:v>0</c:v>
                </c:pt>
                <c:pt idx="2">
                  <c:v>0.35000000000000014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683520"/>
        <c:axId val="56697600"/>
      </c:barChart>
      <c:catAx>
        <c:axId val="56683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69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697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6835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0.85</c:v>
                </c:pt>
                <c:pt idx="1">
                  <c:v>0.45</c:v>
                </c:pt>
                <c:pt idx="2">
                  <c:v>0.6</c:v>
                </c:pt>
                <c:pt idx="4">
                  <c:v>0.4</c:v>
                </c:pt>
                <c:pt idx="5">
                  <c:v>0.15</c:v>
                </c:pt>
                <c:pt idx="6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0.15</c:v>
                </c:pt>
                <c:pt idx="1">
                  <c:v>0.55000000000000004</c:v>
                </c:pt>
                <c:pt idx="2">
                  <c:v>0.4</c:v>
                </c:pt>
                <c:pt idx="4">
                  <c:v>0.3</c:v>
                </c:pt>
                <c:pt idx="5">
                  <c:v>0.6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0.3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775040"/>
        <c:axId val="56776576"/>
      </c:barChart>
      <c:catAx>
        <c:axId val="567750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776576"/>
        <c:crosses val="autoZero"/>
        <c:auto val="1"/>
        <c:lblAlgn val="ctr"/>
        <c:lblOffset val="100"/>
        <c:noMultiLvlLbl val="0"/>
      </c:catAx>
      <c:valAx>
        <c:axId val="56776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775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"/>
          <c:y val="0.41712727362777507"/>
          <c:w val="0.98540392961176992"/>
          <c:h val="0.1657451431967609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8073472"/>
        <c:axId val="58075008"/>
      </c:barChart>
      <c:catAx>
        <c:axId val="580734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8075008"/>
        <c:crosses val="autoZero"/>
        <c:auto val="1"/>
        <c:lblAlgn val="ctr"/>
        <c:lblOffset val="100"/>
        <c:noMultiLvlLbl val="0"/>
      </c:catAx>
      <c:valAx>
        <c:axId val="58075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0734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1.0260847652654826E-2"/>
          <c:y val="0.80877645502645501"/>
          <c:w val="0.98973915234734522"/>
          <c:h val="0.19122354497354496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8210560"/>
        <c:axId val="58212352"/>
      </c:barChart>
      <c:catAx>
        <c:axId val="582105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8212352"/>
        <c:crosses val="autoZero"/>
        <c:auto val="1"/>
        <c:lblAlgn val="ctr"/>
        <c:lblOffset val="100"/>
        <c:noMultiLvlLbl val="0"/>
      </c:catAx>
      <c:valAx>
        <c:axId val="5821235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82105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0.95000000000000029</c:v>
                </c:pt>
                <c:pt idx="3">
                  <c:v>1</c:v>
                </c:pt>
                <c:pt idx="4">
                  <c:v>0.95000000000000029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0.85000000000000031</c:v>
                </c:pt>
                <c:pt idx="4">
                  <c:v>0.85000000000000031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8240384"/>
        <c:axId val="58250368"/>
      </c:barChart>
      <c:catAx>
        <c:axId val="58240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825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503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2403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9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0.35000000000000014</c:v>
                </c:pt>
                <c:pt idx="2">
                  <c:v>0.8</c:v>
                </c:pt>
                <c:pt idx="4">
                  <c:v>0.60000000000000031</c:v>
                </c:pt>
                <c:pt idx="5">
                  <c:v>0.5</c:v>
                </c:pt>
                <c:pt idx="6">
                  <c:v>0.95000000000000029</c:v>
                </c:pt>
                <c:pt idx="8">
                  <c:v>0.65000000000000036</c:v>
                </c:pt>
                <c:pt idx="9">
                  <c:v>0.75000000000000033</c:v>
                </c:pt>
                <c:pt idx="10">
                  <c:v>0.95000000000000029</c:v>
                </c:pt>
                <c:pt idx="12">
                  <c:v>0.75000000000000033</c:v>
                </c:pt>
                <c:pt idx="13">
                  <c:v>0.75000000000000033</c:v>
                </c:pt>
                <c:pt idx="14">
                  <c:v>0.95000000000000029</c:v>
                </c:pt>
                <c:pt idx="16">
                  <c:v>0.60000000000000031</c:v>
                </c:pt>
                <c:pt idx="17">
                  <c:v>0.75000000000000033</c:v>
                </c:pt>
                <c:pt idx="18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0.30000000000000016</c:v>
                </c:pt>
                <c:pt idx="1">
                  <c:v>0.60000000000000031</c:v>
                </c:pt>
                <c:pt idx="2">
                  <c:v>0.2</c:v>
                </c:pt>
                <c:pt idx="4">
                  <c:v>0.25</c:v>
                </c:pt>
                <c:pt idx="5">
                  <c:v>0.5</c:v>
                </c:pt>
                <c:pt idx="6">
                  <c:v>0.05</c:v>
                </c:pt>
                <c:pt idx="8">
                  <c:v>0.15000000000000008</c:v>
                </c:pt>
                <c:pt idx="9">
                  <c:v>0.2</c:v>
                </c:pt>
                <c:pt idx="10">
                  <c:v>0.05</c:v>
                </c:pt>
                <c:pt idx="12">
                  <c:v>0.25</c:v>
                </c:pt>
                <c:pt idx="13">
                  <c:v>0.25</c:v>
                </c:pt>
                <c:pt idx="14">
                  <c:v>0.05</c:v>
                </c:pt>
                <c:pt idx="16">
                  <c:v>0.4</c:v>
                </c:pt>
                <c:pt idx="17">
                  <c:v>0.25</c:v>
                </c:pt>
                <c:pt idx="1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0.15000000000000008</c:v>
                </c:pt>
                <c:pt idx="1">
                  <c:v>0.05</c:v>
                </c:pt>
                <c:pt idx="4">
                  <c:v>0.15000000000000008</c:v>
                </c:pt>
                <c:pt idx="8">
                  <c:v>0.2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74"/>
                  <c:y val="-2.447020877366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73"/>
                  <c:y val="-1.37539347938003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9" formatCode="0%">
                  <c:v>0.05</c:v>
                </c:pt>
                <c:pt idx="10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922496"/>
        <c:axId val="58924032"/>
      </c:barChart>
      <c:catAx>
        <c:axId val="5892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92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9240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922496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46"/>
          <c:w val="0.98589065255732045"/>
          <c:h val="6.014955970740336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8.1356438117053172E-3"/>
                  <c:y val="-2.75056238264329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82413824"/>
        <c:axId val="82563072"/>
      </c:barChart>
      <c:catAx>
        <c:axId val="82413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2563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563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24138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0.95000000000000029</c:v>
                </c:pt>
                <c:pt idx="1">
                  <c:v>0.95000000000000029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8.1356438117053172E-3"/>
                  <c:y val="-8.65325222013226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2209920"/>
        <c:axId val="92212224"/>
      </c:barChart>
      <c:catAx>
        <c:axId val="922099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21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2122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220992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0980992"/>
        <c:axId val="101253504"/>
      </c:barChart>
      <c:catAx>
        <c:axId val="1009809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01253504"/>
        <c:crosses val="autoZero"/>
        <c:auto val="1"/>
        <c:lblAlgn val="ctr"/>
        <c:lblOffset val="100"/>
        <c:noMultiLvlLbl val="0"/>
      </c:catAx>
      <c:valAx>
        <c:axId val="1012535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009809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0.95000000000000007</c:v>
                </c:pt>
                <c:pt idx="1">
                  <c:v>0.2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0.95000000000000007</c:v>
                </c:pt>
                <c:pt idx="1">
                  <c:v>0.15000000000000002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1837056"/>
        <c:axId val="112843008"/>
      </c:barChart>
      <c:catAx>
        <c:axId val="101837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843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8430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01837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2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18452992"/>
        <c:axId val="118454528"/>
      </c:barChart>
      <c:catAx>
        <c:axId val="118452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8454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454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845299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REMBERTÓW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</a:t>
            </a:r>
            <a:r>
              <a:rPr lang="pl-PL" sz="1200" b="1" u="sng" dirty="0" smtClean="0"/>
              <a:t>wnioski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7627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778296"/>
              </p:ext>
            </p:extLst>
          </p:nvPr>
        </p:nvGraphicFramePr>
        <p:xfrm>
          <a:off x="614469" y="2422082"/>
          <a:ext cx="7557812" cy="381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2979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4112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3650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9505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1842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7507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7304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6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br>
              <a:rPr lang="pl-PL" sz="36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49613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(N=18)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(N=17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49469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6041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8210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080366"/>
              </p:ext>
            </p:extLst>
          </p:nvPr>
        </p:nvGraphicFramePr>
        <p:xfrm>
          <a:off x="5220866" y="2494735"/>
          <a:ext cx="4032448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76948"/>
              </p:ext>
            </p:extLst>
          </p:nvPr>
        </p:nvGraphicFramePr>
        <p:xfrm>
          <a:off x="4356770" y="2440202"/>
          <a:ext cx="1800000" cy="4013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471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598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598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471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094359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71151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2289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386" y="0"/>
            <a:ext cx="7885225" cy="1440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548737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74221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5110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570624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22258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68494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64190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55391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70694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891604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19830"/>
              </p:ext>
            </p:extLst>
          </p:nvPr>
        </p:nvGraphicFramePr>
        <p:xfrm>
          <a:off x="0" y="2349675"/>
          <a:ext cx="1800000" cy="4032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803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9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69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90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908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63205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55391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41272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55145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13365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14312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276316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91544"/>
              </p:ext>
            </p:extLst>
          </p:nvPr>
        </p:nvGraphicFramePr>
        <p:xfrm>
          <a:off x="180306" y="2421683"/>
          <a:ext cx="1800000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44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987972"/>
              </p:ext>
            </p:extLst>
          </p:nvPr>
        </p:nvGraphicFramePr>
        <p:xfrm>
          <a:off x="4799244" y="2494735"/>
          <a:ext cx="4320000" cy="424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72444"/>
              </p:ext>
            </p:extLst>
          </p:nvPr>
        </p:nvGraphicFramePr>
        <p:xfrm>
          <a:off x="4068738" y="2422130"/>
          <a:ext cx="1656184" cy="359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</a:tblGrid>
              <a:tr h="94089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89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907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907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58380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13365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761268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38757"/>
              </p:ext>
            </p:extLst>
          </p:nvPr>
        </p:nvGraphicFramePr>
        <p:xfrm>
          <a:off x="972874" y="2494735"/>
          <a:ext cx="4320000" cy="316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19308"/>
              </p:ext>
            </p:extLst>
          </p:nvPr>
        </p:nvGraphicFramePr>
        <p:xfrm>
          <a:off x="4799244" y="249473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endParaRPr lang="pl-PL" dirty="0" smtClean="0"/>
          </a:p>
          <a:p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8475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05594"/>
              </p:ext>
            </p:extLst>
          </p:nvPr>
        </p:nvGraphicFramePr>
        <p:xfrm>
          <a:off x="191530" y="2565698"/>
          <a:ext cx="1716968" cy="34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2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75892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767594" y="2133650"/>
            <a:ext cx="3661184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51085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br>
              <a:rPr lang="pl-PL" sz="36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11652"/>
              </p:ext>
            </p:extLst>
          </p:nvPr>
        </p:nvGraphicFramePr>
        <p:xfrm>
          <a:off x="904711" y="2601666"/>
          <a:ext cx="4392488" cy="40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47218"/>
              </p:ext>
            </p:extLst>
          </p:nvPr>
        </p:nvGraphicFramePr>
        <p:xfrm>
          <a:off x="5076850" y="2601666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94099"/>
              </p:ext>
            </p:extLst>
          </p:nvPr>
        </p:nvGraphicFramePr>
        <p:xfrm>
          <a:off x="4284762" y="2529962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31440"/>
              </p:ext>
            </p:extLst>
          </p:nvPr>
        </p:nvGraphicFramePr>
        <p:xfrm>
          <a:off x="108298" y="2514955"/>
          <a:ext cx="1800000" cy="3453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7096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647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7939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pole tekstowe 24"/>
          <p:cNvSpPr txBox="1"/>
          <p:nvPr/>
        </p:nvSpPr>
        <p:spPr>
          <a:xfrm>
            <a:off x="36291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24418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6174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8994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72078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545176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55391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22391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05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98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06415"/>
              </p:ext>
            </p:extLst>
          </p:nvPr>
        </p:nvGraphicFramePr>
        <p:xfrm>
          <a:off x="108298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35756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6619" y="467226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4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55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767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85657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18882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64836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22004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Rembertów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46036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24886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1384</TotalTime>
  <Words>1748</Words>
  <Application>Microsoft Office PowerPoint</Application>
  <PresentationFormat>Niestandardowy</PresentationFormat>
  <Paragraphs>333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REMBERTÓW</vt:lpstr>
      <vt:lpstr>Spis treści</vt:lpstr>
      <vt:lpstr>Informacje o metodzie</vt:lpstr>
      <vt:lpstr>Wyniki badania</vt:lpstr>
      <vt:lpstr>Kryteria oceny</vt:lpstr>
      <vt:lpstr>Wyniki badania</vt:lpstr>
      <vt:lpstr>Urząd Dzielnicy Rembertów Otoczenie: Wygląd Urzędu (1)</vt:lpstr>
      <vt:lpstr>Urząd Dzielnicy Rembertów Otoczenie: Wygląd Urzędu (2)</vt:lpstr>
      <vt:lpstr>Urząd Dzielnicy Rembertów Otoczenie: Wygląd Urzędu (3)</vt:lpstr>
      <vt:lpstr>Urząd Dzielnicy Rembertów Otoczenie: Wygląd Urzędu (4)</vt:lpstr>
      <vt:lpstr>Urząd Dzielnicy Rembertów Otoczenie: Wygląd Urzędu (5)</vt:lpstr>
      <vt:lpstr>Urząd Dzielnicy Rembertów Otoczenie: Wygląd Urzędu (6)</vt:lpstr>
      <vt:lpstr>Urząd Dzielnicy Rembertów Otoczenie: Wygląd Urzędu (7)</vt:lpstr>
      <vt:lpstr>Wyniki badania</vt:lpstr>
      <vt:lpstr>Urząd Dzielnicy Rembertów Wygląd zewnętrzny urzędnika i jego stanowisko pracy</vt:lpstr>
      <vt:lpstr>Wyniki badania</vt:lpstr>
      <vt:lpstr>Urząd Dzielnicy Rembertów Zachowanie urzędnika wobec interesanta (1)</vt:lpstr>
      <vt:lpstr>Urząd Dzielnicy Rembertów Zachowanie urzędnika wobec interesanta (2)</vt:lpstr>
      <vt:lpstr>Wyniki badania</vt:lpstr>
      <vt:lpstr>Urząd Dzielnicy Rembertów Urzędnik: Obsługa przedstawionej sprawy (1)</vt:lpstr>
      <vt:lpstr>Urząd Dzielnicy Rembertów Urzędnik: Obsługa przedstawionej sprawy (2)</vt:lpstr>
      <vt:lpstr>Urząd Dzielnicy Rembertów Urzędnik: Obsługa przedstawionej sprawy (3)</vt:lpstr>
      <vt:lpstr>Wyniki badania</vt:lpstr>
      <vt:lpstr>Urząd Dzielnicy Rembertów Urzędnik: Sposób załatwienia przedstawionej sprawy (1)</vt:lpstr>
      <vt:lpstr>Urząd Dzielnicy Rembertów Urzędnik: Sposób załatwienia przedstawionej sprawy 2014, 2013 (2)</vt:lpstr>
      <vt:lpstr>Urząd Dzielnicy Rembertów Urzędnik: Sposób załatwienia przedstawionej sprawy 2015 (3)</vt:lpstr>
      <vt:lpstr>Urząd Dzielnicy Rembertów Urzędnik: Sposób załatwienia przedstawionej sprawy (4)</vt:lpstr>
      <vt:lpstr>Urząd Dzielnicy Rembertów Urzędnik: Sposób załatwiania przedstawionej sprawy (5)</vt:lpstr>
      <vt:lpstr>Urząd Dzielnicy Rembertów Urzędnik: Sposób załatwienia przedstawionej sprawy (6)</vt:lpstr>
      <vt:lpstr>Urząd Dzielnicy Rembertów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162</cp:revision>
  <dcterms:created xsi:type="dcterms:W3CDTF">2013-09-17T08:07:59Z</dcterms:created>
  <dcterms:modified xsi:type="dcterms:W3CDTF">2016-01-27T09:46:36Z</dcterms:modified>
</cp:coreProperties>
</file>