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2.xml" ContentType="application/vnd.openxmlformats-officedocument.drawingml.chartshapes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theme/themeOverride1.xml" ContentType="application/vnd.openxmlformats-officedocument.themeOverride+xml"/>
  <Override PartName="/ppt/charts/chart35.xml" ContentType="application/vnd.openxmlformats-officedocument.drawingml.chart+xml"/>
  <Override PartName="/ppt/theme/themeOverride2.xml" ContentType="application/vnd.openxmlformats-officedocument.themeOverride+xml"/>
  <Override PartName="/ppt/charts/chart36.xml" ContentType="application/vnd.openxmlformats-officedocument.drawingml.chart+xml"/>
  <Override PartName="/ppt/theme/themeOverride3.xml" ContentType="application/vnd.openxmlformats-officedocument.themeOverride+xml"/>
  <Override PartName="/ppt/charts/chart37.xml" ContentType="application/vnd.openxmlformats-officedocument.drawingml.chart+xml"/>
  <Override PartName="/ppt/theme/themeOverride4.xml" ContentType="application/vnd.openxmlformats-officedocument.themeOverride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charts/chart45.xml" ContentType="application/vnd.openxmlformats-officedocument.drawingml.chart+xml"/>
  <Override PartName="/ppt/charts/chart4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33"/>
  </p:notesMasterIdLst>
  <p:sldIdLst>
    <p:sldId id="322" r:id="rId2"/>
    <p:sldId id="320" r:id="rId3"/>
    <p:sldId id="323" r:id="rId4"/>
    <p:sldId id="324" r:id="rId5"/>
    <p:sldId id="325" r:id="rId6"/>
    <p:sldId id="291" r:id="rId7"/>
    <p:sldId id="294" r:id="rId8"/>
    <p:sldId id="295" r:id="rId9"/>
    <p:sldId id="296" r:id="rId10"/>
    <p:sldId id="302" r:id="rId11"/>
    <p:sldId id="303" r:id="rId12"/>
    <p:sldId id="304" r:id="rId13"/>
    <p:sldId id="318" r:id="rId14"/>
    <p:sldId id="297" r:id="rId15"/>
    <p:sldId id="313" r:id="rId16"/>
    <p:sldId id="298" r:id="rId17"/>
    <p:sldId id="317" r:id="rId18"/>
    <p:sldId id="306" r:id="rId19"/>
    <p:sldId id="299" r:id="rId20"/>
    <p:sldId id="312" r:id="rId21"/>
    <p:sldId id="316" r:id="rId22"/>
    <p:sldId id="310" r:id="rId23"/>
    <p:sldId id="300" r:id="rId24"/>
    <p:sldId id="307" r:id="rId25"/>
    <p:sldId id="308" r:id="rId26"/>
    <p:sldId id="326" r:id="rId27"/>
    <p:sldId id="309" r:id="rId28"/>
    <p:sldId id="311" r:id="rId29"/>
    <p:sldId id="314" r:id="rId30"/>
    <p:sldId id="315" r:id="rId31"/>
    <p:sldId id="319" r:id="rId32"/>
  </p:sldIdLst>
  <p:sldSz cx="9145588" cy="6859588"/>
  <p:notesSz cx="6858000" cy="9144000"/>
  <p:defaultTextStyle>
    <a:defPPr>
      <a:defRPr lang="pl-PL"/>
    </a:defPPr>
    <a:lvl1pPr marL="0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46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91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737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983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229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474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720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966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568">
          <p15:clr>
            <a:srgbClr val="A4A3A4"/>
          </p15:clr>
        </p15:guide>
        <p15:guide id="2" pos="55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8000"/>
    <a:srgbClr val="808285"/>
    <a:srgbClr val="FFFFFF"/>
    <a:srgbClr val="D1D3D4"/>
    <a:srgbClr val="ACAD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4" autoAdjust="0"/>
    <p:restoredTop sz="94660"/>
  </p:normalViewPr>
  <p:slideViewPr>
    <p:cSldViewPr showGuides="1">
      <p:cViewPr varScale="1">
        <p:scale>
          <a:sx n="131" d="100"/>
          <a:sy n="131" d="100"/>
        </p:scale>
        <p:origin x="-966" y="-90"/>
      </p:cViewPr>
      <p:guideLst>
        <p:guide orient="horz" pos="2568"/>
        <p:guide pos="55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3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4.xlsx"/><Relationship Id="rId1" Type="http://schemas.openxmlformats.org/officeDocument/2006/relationships/themeOverride" Target="../theme/themeOverride1.xml"/></Relationships>
</file>

<file path=ppt/charts/_rels/chart3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5.xlsx"/><Relationship Id="rId1" Type="http://schemas.openxmlformats.org/officeDocument/2006/relationships/themeOverride" Target="../theme/themeOverride2.xml"/></Relationships>
</file>

<file path=ppt/charts/_rels/chart3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6.xlsx"/><Relationship Id="rId1" Type="http://schemas.openxmlformats.org/officeDocument/2006/relationships/themeOverride" Target="../theme/themeOverride3.xml"/></Relationships>
</file>

<file path=ppt/charts/_rels/chart3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7.xlsx"/><Relationship Id="rId1" Type="http://schemas.openxmlformats.org/officeDocument/2006/relationships/themeOverride" Target="../theme/themeOverride4.xml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8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9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0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1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2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3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5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6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511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</c:f>
              <c:strCache>
                <c:ptCount val="1"/>
                <c:pt idx="0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###0.0">
                  <c:v>1.4</c:v>
                </c:pt>
                <c:pt idx="2" formatCode="###0.0">
                  <c:v>0.20000000000000004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</c:f>
              <c:strCache>
                <c:ptCount val="1"/>
                <c:pt idx="0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4.6499999999999995</c:v>
                </c:pt>
                <c:pt idx="2" formatCode="0.0">
                  <c:v>0.77000000000000013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</c:f>
              <c:strCache>
                <c:ptCount val="1"/>
                <c:pt idx="0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0</c:v>
                </c:pt>
                <c:pt idx="2" formatCode="0.0">
                  <c:v>5.0000000000000017E-2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63763584"/>
        <c:axId val="63765120"/>
      </c:barChart>
      <c:catAx>
        <c:axId val="6376358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63765120"/>
        <c:crosses val="autoZero"/>
        <c:auto val="1"/>
        <c:lblAlgn val="ctr"/>
        <c:lblOffset val="100"/>
        <c:noMultiLvlLbl val="0"/>
      </c:catAx>
      <c:valAx>
        <c:axId val="63765120"/>
        <c:scaling>
          <c:orientation val="minMax"/>
          <c:max val="15"/>
          <c:min val="0"/>
        </c:scaling>
        <c:delete val="1"/>
        <c:axPos val="l"/>
        <c:numFmt formatCode="###0.0" sourceLinked="1"/>
        <c:majorTickMark val="out"/>
        <c:minorTickMark val="none"/>
        <c:tickLblPos val="none"/>
        <c:crossAx val="63763584"/>
        <c:crosses val="autoZero"/>
        <c:crossBetween val="between"/>
      </c:valAx>
      <c:spPr>
        <a:noFill/>
        <a:ln w="2325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113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6"/>
          <c:y val="4.0322580645161437E-3"/>
          <c:w val="0.8461538461538477"/>
          <c:h val="0.842741935483875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0.95000000000000029</c:v>
                </c:pt>
                <c:pt idx="1">
                  <c:v>0.95000000000000029</c:v>
                </c:pt>
                <c:pt idx="2">
                  <c:v>0.9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3"/>
                <c:pt idx="0">
                  <c:v>0.05</c:v>
                </c:pt>
                <c:pt idx="1">
                  <c:v>0.05</c:v>
                </c:pt>
                <c:pt idx="2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0.97624434389140302"/>
                  <c:y val="1.495698608308469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23563392"/>
        <c:axId val="123675776"/>
      </c:barChart>
      <c:catAx>
        <c:axId val="12356339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36757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367577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23563392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36955776"/>
        <c:axId val="136957312"/>
      </c:barChart>
      <c:catAx>
        <c:axId val="136955776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136957312"/>
        <c:crosses val="autoZero"/>
        <c:auto val="1"/>
        <c:lblAlgn val="ctr"/>
        <c:lblOffset val="100"/>
        <c:noMultiLvlLbl val="0"/>
      </c:catAx>
      <c:valAx>
        <c:axId val="136957312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13695577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W innym miejscu </c:v>
                </c:pt>
                <c:pt idx="4">
                  <c:v>Nie ma/brak wzorów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0.95</c:v>
                </c:pt>
                <c:pt idx="1">
                  <c:v>0.15</c:v>
                </c:pt>
                <c:pt idx="2">
                  <c:v>0.1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W innym miejscu </c:v>
                </c:pt>
                <c:pt idx="4">
                  <c:v>Nie ma/brak wzorów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</c:v>
                </c:pt>
                <c:pt idx="1">
                  <c:v>0.05</c:v>
                </c:pt>
                <c:pt idx="2">
                  <c:v>0.2</c:v>
                </c:pt>
                <c:pt idx="3">
                  <c:v>0</c:v>
                </c:pt>
                <c:pt idx="4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W innym miejscu </c:v>
                </c:pt>
                <c:pt idx="4">
                  <c:v>Nie ma/brak wzorów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0.75</c:v>
                </c:pt>
                <c:pt idx="1">
                  <c:v>0.05</c:v>
                </c:pt>
                <c:pt idx="2">
                  <c:v>0.15</c:v>
                </c:pt>
                <c:pt idx="3">
                  <c:v>0.05</c:v>
                </c:pt>
                <c:pt idx="4">
                  <c:v>0.15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41994240"/>
        <c:axId val="142206080"/>
      </c:barChart>
      <c:catAx>
        <c:axId val="14199424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422060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2206080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4199424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25E-2"/>
          <c:w val="1"/>
          <c:h val="0.9089253187613850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8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3">
                  <c:v>Czy działa system numerkowy?</c:v>
                </c:pt>
                <c:pt idx="17">
                  <c:v>Czy któryś z pracowników podszedł i zaoferował pomoc?</c:v>
                </c:pt>
              </c:strCache>
            </c:strRef>
          </c:cat>
          <c:val>
            <c:numRef>
              <c:f>Sheet1!$B$2:$B$20</c:f>
              <c:numCache>
                <c:formatCode>0%</c:formatCode>
                <c:ptCount val="19"/>
                <c:pt idx="0">
                  <c:v>0.85000000000000031</c:v>
                </c:pt>
                <c:pt idx="1">
                  <c:v>0.9</c:v>
                </c:pt>
                <c:pt idx="2">
                  <c:v>0.55000000000000004</c:v>
                </c:pt>
                <c:pt idx="4">
                  <c:v>0.9</c:v>
                </c:pt>
                <c:pt idx="5">
                  <c:v>0.9</c:v>
                </c:pt>
                <c:pt idx="6">
                  <c:v>0.8</c:v>
                </c:pt>
                <c:pt idx="8">
                  <c:v>0.9</c:v>
                </c:pt>
                <c:pt idx="9">
                  <c:v>0.9</c:v>
                </c:pt>
                <c:pt idx="10">
                  <c:v>0.95000000000000029</c:v>
                </c:pt>
                <c:pt idx="16">
                  <c:v>0.2</c:v>
                </c:pt>
                <c:pt idx="17">
                  <c:v>0.05</c:v>
                </c:pt>
                <c:pt idx="18">
                  <c:v>0.1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91E-3"/>
                  <c:y val="9.7115065527172344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2.3312014343604283E-2"/>
                  <c:y val="3.751495880413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0809559582339591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26E-2"/>
                  <c:y val="2.88864833518764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8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3">
                  <c:v>Czy działa system numerkowy?</c:v>
                </c:pt>
                <c:pt idx="17">
                  <c:v>Czy któryś z pracowników podszedł i zaoferował pomoc?</c:v>
                </c:pt>
              </c:strCache>
            </c:strRef>
          </c:cat>
          <c:val>
            <c:numRef>
              <c:f>Sheet1!$C$2:$C$20</c:f>
              <c:numCache>
                <c:formatCode>0%</c:formatCode>
                <c:ptCount val="19"/>
                <c:pt idx="0">
                  <c:v>0.15000000000000008</c:v>
                </c:pt>
                <c:pt idx="1">
                  <c:v>0.1</c:v>
                </c:pt>
                <c:pt idx="2">
                  <c:v>0.45</c:v>
                </c:pt>
                <c:pt idx="4">
                  <c:v>0.1</c:v>
                </c:pt>
                <c:pt idx="5">
                  <c:v>0.1</c:v>
                </c:pt>
                <c:pt idx="6">
                  <c:v>0.2</c:v>
                </c:pt>
                <c:pt idx="8">
                  <c:v>0.1</c:v>
                </c:pt>
                <c:pt idx="9">
                  <c:v>0.1</c:v>
                </c:pt>
                <c:pt idx="10">
                  <c:v>0.05</c:v>
                </c:pt>
                <c:pt idx="14">
                  <c:v>0.05</c:v>
                </c:pt>
                <c:pt idx="16">
                  <c:v>0.8</c:v>
                </c:pt>
                <c:pt idx="17">
                  <c:v>0.95000000000000029</c:v>
                </c:pt>
                <c:pt idx="18">
                  <c:v>0.9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Brak systemu numerkowego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01"/>
                  <c:y val="5.23906458671288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8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3">
                  <c:v>Czy działa system numerkowy?</c:v>
                </c:pt>
                <c:pt idx="17">
                  <c:v>Czy któryś z pracowników podszedł i zaoferował pomoc?</c:v>
                </c:pt>
              </c:strCache>
            </c:strRef>
          </c:cat>
          <c:val>
            <c:numRef>
              <c:f>Sheet1!$D$2:$D$20</c:f>
              <c:numCache>
                <c:formatCode>General</c:formatCode>
                <c:ptCount val="19"/>
                <c:pt idx="8" formatCode="0%">
                  <c:v>1.0000000000000005E-2</c:v>
                </c:pt>
                <c:pt idx="9" formatCode="0%">
                  <c:v>1.0000000000000005E-2</c:v>
                </c:pt>
                <c:pt idx="12" formatCode="0%">
                  <c:v>1</c:v>
                </c:pt>
                <c:pt idx="13" formatCode="0%">
                  <c:v>1</c:v>
                </c:pt>
                <c:pt idx="14" formatCode="0%">
                  <c:v>0.95000000000000029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45108352"/>
        <c:axId val="145479936"/>
      </c:barChart>
      <c:catAx>
        <c:axId val="145108352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145479936"/>
        <c:crosses val="autoZero"/>
        <c:auto val="1"/>
        <c:lblAlgn val="ctr"/>
        <c:lblOffset val="100"/>
        <c:noMultiLvlLbl val="0"/>
      </c:catAx>
      <c:valAx>
        <c:axId val="14547993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45108352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6.7669172932330809E-2"/>
          <c:y val="0.93624772313296856"/>
          <c:w val="0.86278195488721798"/>
          <c:h val="6.557377049180331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25E-2"/>
          <c:w val="1"/>
          <c:h val="0.9456755233494377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dLbl>
              <c:idx val="9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Sheet1!$A$2:$A$26</c:f>
              <c:strCache>
                <c:ptCount val="18"/>
                <c:pt idx="1">
                  <c:v>Czy urzędnik jest ubrany “na służbowo”?</c:v>
                </c:pt>
                <c:pt idx="5">
                  <c:v>Czy na biurku urzędnika jest porządek?</c:v>
                </c:pt>
                <c:pt idx="9">
                  <c:v>Czy na biurku są naczynia? </c:v>
                </c:pt>
                <c:pt idx="12">
                  <c:v>Czy na biurku urzędnika znajdują się tylko przedmioty związane z pracą? 
</c:v>
                </c:pt>
                <c:pt idx="17">
                  <c:v>Czy urzędnik ma identyfikator z imieniem  i nazwiskiem?</c:v>
                </c:pt>
              </c:strCache>
            </c:strRef>
          </c:cat>
          <c:val>
            <c:numRef>
              <c:f>Sheet1!$B$2:$B$26</c:f>
              <c:numCache>
                <c:formatCode>0%</c:formatCode>
                <c:ptCount val="20"/>
                <c:pt idx="0">
                  <c:v>1</c:v>
                </c:pt>
                <c:pt idx="1">
                  <c:v>0.95</c:v>
                </c:pt>
                <c:pt idx="2">
                  <c:v>0.95</c:v>
                </c:pt>
                <c:pt idx="4">
                  <c:v>1</c:v>
                </c:pt>
                <c:pt idx="5">
                  <c:v>1</c:v>
                </c:pt>
                <c:pt idx="6">
                  <c:v>0.95</c:v>
                </c:pt>
                <c:pt idx="12">
                  <c:v>0.8</c:v>
                </c:pt>
                <c:pt idx="13">
                  <c:v>1</c:v>
                </c:pt>
                <c:pt idx="14">
                  <c:v>0.85</c:v>
                </c:pt>
                <c:pt idx="16">
                  <c:v>0.75</c:v>
                </c:pt>
                <c:pt idx="17">
                  <c:v>0.9</c:v>
                </c:pt>
                <c:pt idx="18">
                  <c:v>0.85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91E-3"/>
                  <c:y val="9.7115065527172268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591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26E-2"/>
                  <c:y val="2.88864833518764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layout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Sheet1!$A$2:$A$26</c:f>
              <c:strCache>
                <c:ptCount val="18"/>
                <c:pt idx="1">
                  <c:v>Czy urzędnik jest ubrany “na służbowo”?</c:v>
                </c:pt>
                <c:pt idx="5">
                  <c:v>Czy na biurku urzędnika jest porządek?</c:v>
                </c:pt>
                <c:pt idx="9">
                  <c:v>Czy na biurku są naczynia? </c:v>
                </c:pt>
                <c:pt idx="12">
                  <c:v>Czy na biurku urzędnika znajdują się tylko przedmioty związane z pracą? 
</c:v>
                </c:pt>
                <c:pt idx="17">
                  <c:v>Czy urzędnik ma identyfikator z imieniem  i nazwiskiem?</c:v>
                </c:pt>
              </c:strCache>
            </c:strRef>
          </c:cat>
          <c:val>
            <c:numRef>
              <c:f>Sheet1!$C$2:$C$26</c:f>
              <c:numCache>
                <c:formatCode>0%</c:formatCode>
                <c:ptCount val="20"/>
                <c:pt idx="8">
                  <c:v>0.95</c:v>
                </c:pt>
                <c:pt idx="9">
                  <c:v>1</c:v>
                </c:pt>
                <c:pt idx="10">
                  <c:v>0.95</c:v>
                </c:pt>
                <c:pt idx="12">
                  <c:v>0.2</c:v>
                </c:pt>
                <c:pt idx="14">
                  <c:v>0.1</c:v>
                </c:pt>
                <c:pt idx="16">
                  <c:v>0.1</c:v>
                </c:pt>
                <c:pt idx="17">
                  <c:v>0.1</c:v>
                </c:pt>
                <c:pt idx="18">
                  <c:v>0.15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01"/>
                  <c:y val="5.23906458671288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Sheet1!$A$2:$A$26</c:f>
              <c:strCache>
                <c:ptCount val="18"/>
                <c:pt idx="1">
                  <c:v>Czy urzędnik jest ubrany “na służbowo”?</c:v>
                </c:pt>
                <c:pt idx="5">
                  <c:v>Czy na biurku urzędnika jest porządek?</c:v>
                </c:pt>
                <c:pt idx="9">
                  <c:v>Czy na biurku są naczynia? </c:v>
                </c:pt>
                <c:pt idx="12">
                  <c:v>Czy na biurku urzędnika znajdują się tylko przedmioty związane z pracą? 
</c:v>
                </c:pt>
                <c:pt idx="17">
                  <c:v>Czy urzędnik ma identyfikator z imieniem  i nazwiskiem?</c:v>
                </c:pt>
              </c:strCache>
            </c:strRef>
          </c:cat>
          <c:val>
            <c:numRef>
              <c:f>Sheet1!$D$2:$D$26</c:f>
              <c:numCache>
                <c:formatCode>0%</c:formatCode>
                <c:ptCount val="20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6">
                  <c:v>0.05</c:v>
                </c:pt>
                <c:pt idx="8">
                  <c:v>0.05</c:v>
                </c:pt>
                <c:pt idx="10">
                  <c:v>0.05</c:v>
                </c:pt>
                <c:pt idx="14">
                  <c:v>0.05</c:v>
                </c:pt>
                <c:pt idx="16">
                  <c:v>0.15</c:v>
                </c:pt>
                <c:pt idx="17">
                  <c:v>0.01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58920704"/>
        <c:axId val="158922240"/>
      </c:barChart>
      <c:catAx>
        <c:axId val="158920704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158922240"/>
        <c:crosses val="autoZero"/>
        <c:auto val="1"/>
        <c:lblAlgn val="ctr"/>
        <c:lblOffset val="100"/>
        <c:noMultiLvlLbl val="0"/>
      </c:catAx>
      <c:valAx>
        <c:axId val="15892224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58920704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4.3825760009478985E-2"/>
          <c:y val="0.94209541062802105"/>
          <c:w val="0.84773526228702545"/>
          <c:h val="3.7453703703703739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6.0606060606060597E-3"/>
          <c:w val="1"/>
          <c:h val="0.5696969696969700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Identyfikator przypięty/ powieszony na szyi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23382">
              <a:noFill/>
            </a:ln>
          </c:spPr>
          <c:invertIfNegative val="0"/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(N=x)</c:v>
                </c:pt>
                <c:pt idx="1">
                  <c:v>2014 (N=x)</c:v>
                </c:pt>
                <c:pt idx="2">
                  <c:v>2013 (N=17)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0.73000000000000009</c:v>
                </c:pt>
                <c:pt idx="1">
                  <c:v>0.78</c:v>
                </c:pt>
                <c:pt idx="2">
                  <c:v>0.94117647058823539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Indetyfikator znajduje się w okienku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3382">
              <a:noFill/>
            </a:ln>
          </c:spPr>
          <c:invertIfNegative val="0"/>
          <c:dLbls>
            <c:dLbl>
              <c:idx val="4"/>
              <c:layout>
                <c:manualLayout>
                  <c:x val="-7.3625749872584065E-2"/>
                  <c:y val="-0.3694756235985642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(N=x)</c:v>
                </c:pt>
                <c:pt idx="1">
                  <c:v>2014 (N=x)</c:v>
                </c:pt>
                <c:pt idx="2">
                  <c:v>2013 (N=17)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1">
                  <c:v>0.11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Identyfikator był przypiety w innym miejscu niż na szyi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 w="23382">
              <a:noFill/>
            </a:ln>
          </c:spPr>
          <c:invertIfNegative val="0"/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(N=x)</c:v>
                </c:pt>
                <c:pt idx="1">
                  <c:v>2014 (N=x)</c:v>
                </c:pt>
                <c:pt idx="2">
                  <c:v>2013 (N=17)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0.27</c:v>
                </c:pt>
                <c:pt idx="1">
                  <c:v>0.11</c:v>
                </c:pt>
                <c:pt idx="2">
                  <c:v>5.8823529411764705E-2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65038336"/>
        <c:axId val="165093376"/>
      </c:barChart>
      <c:catAx>
        <c:axId val="165038336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1650933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509337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5038336"/>
        <c:crosses val="autoZero"/>
        <c:crossBetween val="between"/>
        <c:majorUnit val="0.2"/>
      </c:valAx>
      <c:spPr>
        <a:noFill/>
        <a:ln w="23382">
          <a:noFill/>
        </a:ln>
      </c:spPr>
    </c:plotArea>
    <c:legend>
      <c:legendPos val="b"/>
      <c:layout>
        <c:manualLayout>
          <c:xMode val="edge"/>
          <c:yMode val="edge"/>
          <c:x val="6.5897858319604596E-3"/>
          <c:y val="0.58181818181818157"/>
          <c:w val="0.97693574958813945"/>
          <c:h val="0.29090909090909123"/>
        </c:manualLayout>
      </c:layout>
      <c:overlay val="0"/>
      <c:spPr>
        <a:noFill/>
        <a:ln w="23382">
          <a:noFill/>
        </a:ln>
      </c:spPr>
      <c:txPr>
        <a:bodyPr/>
        <a:lstStyle/>
        <a:p>
          <a:pPr>
            <a:defRPr sz="10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70632704"/>
        <c:axId val="170634240"/>
      </c:barChart>
      <c:catAx>
        <c:axId val="170632704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170634240"/>
        <c:crosses val="autoZero"/>
        <c:auto val="1"/>
        <c:lblAlgn val="ctr"/>
        <c:lblOffset val="100"/>
        <c:noMultiLvlLbl val="0"/>
      </c:catAx>
      <c:valAx>
        <c:axId val="170634240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7063270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8.8194444444444534E-2"/>
                  <c:y val="6.4734964322120392E-3"/>
                </c:manualLayout>
              </c:layout>
              <c:spPr>
                <a:noFill/>
                <a:ln w="23339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chemeClr val="bg2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Nie przywitał mnie w ogóle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dLbl>
              <c:idx val="0"/>
              <c:layout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Nie przywitał mnie w ogóle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0.9</c:v>
                </c:pt>
                <c:pt idx="1">
                  <c:v>0.1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dLbl>
              <c:idx val="0"/>
              <c:layout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Nie przywitał mnie w ogóle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0.65</c:v>
                </c:pt>
                <c:pt idx="1">
                  <c:v>0.15</c:v>
                </c:pt>
                <c:pt idx="2">
                  <c:v>0.05</c:v>
                </c:pt>
                <c:pt idx="3">
                  <c:v>0.15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72655360"/>
        <c:axId val="172658048"/>
      </c:barChart>
      <c:catAx>
        <c:axId val="17265536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726580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265804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7265536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252771618625"/>
          <c:y val="1.6412992311313299E-2"/>
          <c:w val="0.81374722838137659"/>
          <c:h val="0.730037472706625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Tak, zajął się sprawą</c:v>
                </c:pt>
              </c:strCache>
            </c:strRef>
          </c:tx>
          <c:spPr>
            <a:solidFill>
              <a:schemeClr val="accent2"/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1</c:v>
                </c:pt>
                <c:pt idx="1">
                  <c:v>0.95000000000000007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Odesłał w inne miejsce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invertIfNegative val="0"/>
          <c:dLbls>
            <c:dLbl>
              <c:idx val="2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Sheet1!$B$3:$D$3</c:f>
              <c:numCache>
                <c:formatCode>0%</c:formatCode>
                <c:ptCount val="3"/>
                <c:pt idx="1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Zachował się inaczej**</c:v>
                </c:pt>
              </c:strCache>
            </c:strRef>
          </c:tx>
          <c:spPr>
            <a:solidFill>
              <a:schemeClr val="tx1"/>
            </a:solidFill>
            <a:ln w="23586">
              <a:noFill/>
            </a:ln>
          </c:spPr>
          <c:invertIfNegative val="0"/>
          <c:dLbls>
            <c:dLbl>
              <c:idx val="2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174231936"/>
        <c:axId val="174234624"/>
      </c:barChart>
      <c:catAx>
        <c:axId val="1742319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3586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742346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4234624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74231936"/>
        <c:crosses val="autoZero"/>
        <c:crossBetween val="between"/>
      </c:valAx>
      <c:spPr>
        <a:noFill/>
        <a:ln w="23586">
          <a:noFill/>
        </a:ln>
      </c:spPr>
    </c:plotArea>
    <c:legend>
      <c:legendPos val="b"/>
      <c:layout>
        <c:manualLayout>
          <c:xMode val="edge"/>
          <c:yMode val="edge"/>
          <c:x val="1.2576163953833398E-3"/>
          <c:y val="0.74515793588949142"/>
          <c:w val="0.84452303292310371"/>
          <c:h val="0.23531051283619711"/>
        </c:manualLayout>
      </c:layout>
      <c:overlay val="0"/>
      <c:spPr>
        <a:noFill/>
        <a:ln w="23586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252771618625"/>
          <c:y val="1.6412992311313299E-2"/>
          <c:w val="0.81374722838137659"/>
          <c:h val="0.65725421680488105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Tak, od razu rozpoczął obsługę mojej sprawy</c:v>
                </c:pt>
              </c:strCache>
            </c:strRef>
          </c:tx>
          <c:spPr>
            <a:solidFill>
              <a:schemeClr val="tx2"/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1</c:v>
                </c:pt>
                <c:pt idx="1">
                  <c:v>0.95000000000000029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 od razu, ale wyjaśnił przyczynę / przeprosił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invertIfNegative val="0"/>
          <c:dLbls>
            <c:dLbl>
              <c:idx val="1"/>
              <c:layout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Sheet1!$B$3:$D$3</c:f>
              <c:numCache>
                <c:formatCode>0%</c:formatCode>
                <c:ptCount val="3"/>
                <c:pt idx="1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Nie od razu, nie wyjaśnił przyczyny ani nie przeprosił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Sheet1!$B$5:$D$5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175960448"/>
        <c:axId val="175962752"/>
      </c:barChart>
      <c:catAx>
        <c:axId val="17596044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23586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759627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5962752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75960448"/>
        <c:crosses val="autoZero"/>
        <c:crossBetween val="between"/>
      </c:valAx>
      <c:spPr>
        <a:noFill/>
        <a:ln w="23586">
          <a:noFill/>
        </a:ln>
      </c:spPr>
    </c:plotArea>
    <c:legend>
      <c:legendPos val="b"/>
      <c:layout>
        <c:manualLayout>
          <c:xMode val="edge"/>
          <c:yMode val="edge"/>
          <c:x val="0"/>
          <c:y val="0.68759043154025501"/>
          <c:w val="1"/>
          <c:h val="0.27187829378586653"/>
        </c:manualLayout>
      </c:layout>
      <c:overlay val="0"/>
      <c:spPr>
        <a:noFill/>
        <a:ln w="23586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WOM/PI/ delegatur BAISO jest widoczne/czytelne?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0.85</c:v>
                </c:pt>
                <c:pt idx="1">
                  <c:v>0.8</c:v>
                </c:pt>
                <c:pt idx="2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WOM/PI/ delegatur BAISO jest widoczne/czytelne?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0.95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WOM/PI/ delegatur BAISO jest widoczne/czytelne?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0.95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71215744"/>
        <c:axId val="78168448"/>
      </c:barChart>
      <c:catAx>
        <c:axId val="7121574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81684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78168448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7121574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25E-2"/>
          <c:w val="1"/>
          <c:h val="0.9456755233494377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Sheet1!$A$2:$A$31</c:f>
              <c:strCache>
                <c:ptCount val="22"/>
                <c:pt idx="1">
                  <c:v>Czy urzędnik podczas rozmowy starał się podtrzymywać kontakt wzrokowy z Tobą?</c:v>
                </c:pt>
                <c:pt idx="5">
                  <c:v>Czy urzędnik mówił wyraźnie?</c:v>
                </c:pt>
                <c:pt idx="9">
                  <c:v>Czy podczas rozmowy z Tobą urzędnik zajmował się prywatnymi sprawami? </c:v>
                </c:pt>
                <c:pt idx="12">
                  <c:v>Czy podczas rozmowy z Tobą urzędnik jadł posiłek / pił herbatę, kawę lub inny napój? </c:v>
                </c:pt>
                <c:pt idx="17">
                  <c:v>Czy urzędnik okazywał zniecierpliwienie?</c:v>
                </c:pt>
                <c:pt idx="21">
                  <c:v>Czy urzędnik uprzejmie Cię pożegnał?</c:v>
                </c:pt>
              </c:strCache>
            </c:strRef>
          </c:cat>
          <c:val>
            <c:numRef>
              <c:f>Sheet1!$B$2:$B$31</c:f>
              <c:numCache>
                <c:formatCode>0%</c:formatCode>
                <c:ptCount val="24"/>
                <c:pt idx="0">
                  <c:v>1</c:v>
                </c:pt>
                <c:pt idx="1">
                  <c:v>0.9</c:v>
                </c:pt>
                <c:pt idx="2">
                  <c:v>0.95000000000000007</c:v>
                </c:pt>
                <c:pt idx="4">
                  <c:v>1</c:v>
                </c:pt>
                <c:pt idx="5">
                  <c:v>0.95000000000000007</c:v>
                </c:pt>
                <c:pt idx="6">
                  <c:v>1</c:v>
                </c:pt>
                <c:pt idx="20">
                  <c:v>0.95000000000000007</c:v>
                </c:pt>
                <c:pt idx="21">
                  <c:v>1</c:v>
                </c:pt>
                <c:pt idx="22">
                  <c:v>0.9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91E-3"/>
                  <c:y val="9.7115065527172268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3312014343604283E-2"/>
                  <c:y val="3.751495880413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591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26E-2"/>
                  <c:y val="2.88864833518764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Sheet1!$A$2:$A$31</c:f>
              <c:strCache>
                <c:ptCount val="22"/>
                <c:pt idx="1">
                  <c:v>Czy urzędnik podczas rozmowy starał się podtrzymywać kontakt wzrokowy z Tobą?</c:v>
                </c:pt>
                <c:pt idx="5">
                  <c:v>Czy urzędnik mówił wyraźnie?</c:v>
                </c:pt>
                <c:pt idx="9">
                  <c:v>Czy podczas rozmowy z Tobą urzędnik zajmował się prywatnymi sprawami? </c:v>
                </c:pt>
                <c:pt idx="12">
                  <c:v>Czy podczas rozmowy z Tobą urzędnik jadł posiłek / pił herbatę, kawę lub inny napój? </c:v>
                </c:pt>
                <c:pt idx="17">
                  <c:v>Czy urzędnik okazywał zniecierpliwienie?</c:v>
                </c:pt>
                <c:pt idx="21">
                  <c:v>Czy urzędnik uprzejmie Cię pożegnał?</c:v>
                </c:pt>
              </c:strCache>
            </c:strRef>
          </c:cat>
          <c:val>
            <c:numRef>
              <c:f>Sheet1!$C$2:$C$31</c:f>
              <c:numCache>
                <c:formatCode>0%</c:formatCode>
                <c:ptCount val="24"/>
                <c:pt idx="1">
                  <c:v>0.1</c:v>
                </c:pt>
                <c:pt idx="2">
                  <c:v>0.05</c:v>
                </c:pt>
                <c:pt idx="5">
                  <c:v>0.05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20">
                  <c:v>0.05</c:v>
                </c:pt>
                <c:pt idx="22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01"/>
                  <c:y val="5.23906458671288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Sheet1!$A$2:$A$31</c:f>
              <c:strCache>
                <c:ptCount val="22"/>
                <c:pt idx="1">
                  <c:v>Czy urzędnik podczas rozmowy starał się podtrzymywać kontakt wzrokowy z Tobą?</c:v>
                </c:pt>
                <c:pt idx="5">
                  <c:v>Czy urzędnik mówił wyraźnie?</c:v>
                </c:pt>
                <c:pt idx="9">
                  <c:v>Czy podczas rozmowy z Tobą urzędnik zajmował się prywatnymi sprawami? </c:v>
                </c:pt>
                <c:pt idx="12">
                  <c:v>Czy podczas rozmowy z Tobą urzędnik jadł posiłek / pił herbatę, kawę lub inny napój? </c:v>
                </c:pt>
                <c:pt idx="17">
                  <c:v>Czy urzędnik okazywał zniecierpliwienie?</c:v>
                </c:pt>
                <c:pt idx="21">
                  <c:v>Czy urzędnik uprzejmie Cię pożegnał?</c:v>
                </c:pt>
              </c:strCache>
            </c:strRef>
          </c:cat>
          <c:val>
            <c:numRef>
              <c:f>Sheet1!$D$2:$D$31</c:f>
              <c:numCache>
                <c:formatCode>General</c:formatCode>
                <c:ptCount val="24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2635520"/>
        <c:axId val="32711040"/>
      </c:barChart>
      <c:catAx>
        <c:axId val="32635520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32711040"/>
        <c:crosses val="autoZero"/>
        <c:auto val="1"/>
        <c:lblAlgn val="ctr"/>
        <c:lblOffset val="100"/>
        <c:noMultiLvlLbl val="0"/>
      </c:catAx>
      <c:valAx>
        <c:axId val="3271104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2635520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6.7669172932330809E-2"/>
          <c:y val="0.9625462962962964"/>
          <c:w val="0.84773526228702545"/>
          <c:h val="3.7453703703703739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25E-2"/>
          <c:w val="1"/>
          <c:h val="0.9046548234280800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Sheet1!$A$3:$A$15</c:f>
              <c:strCache>
                <c:ptCount val="8"/>
                <c:pt idx="0">
                  <c:v> Czy urzędnik dopytywał o szczegóły przedstawionej przez Ciebie sprawy</c:v>
                </c:pt>
                <c:pt idx="4">
                  <c:v>Czy urzędnik używał zrozumiałej terminologii?</c:v>
                </c:pt>
                <c:pt idx="7">
                  <c:v>Czy urzędnik opuszczał stanowisko pracy podczas rozmowy z Tobą</c:v>
                </c:pt>
              </c:strCache>
            </c:strRef>
          </c:cat>
          <c:val>
            <c:numRef>
              <c:f>Sheet1!$B$2:$B$15</c:f>
              <c:numCache>
                <c:formatCode>0%</c:formatCode>
                <c:ptCount val="11"/>
                <c:pt idx="0">
                  <c:v>0.85000000000000031</c:v>
                </c:pt>
                <c:pt idx="1">
                  <c:v>0.70000000000000029</c:v>
                </c:pt>
                <c:pt idx="2">
                  <c:v>0.5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8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91E-3"/>
                  <c:y val="9.7115065527172268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591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26E-2"/>
                  <c:y val="2.88864833518764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Sheet1!$A$3:$A$15</c:f>
              <c:strCache>
                <c:ptCount val="8"/>
                <c:pt idx="0">
                  <c:v> Czy urzędnik dopytywał o szczegóły przedstawionej przez Ciebie sprawy</c:v>
                </c:pt>
                <c:pt idx="4">
                  <c:v>Czy urzędnik używał zrozumiałej terminologii?</c:v>
                </c:pt>
                <c:pt idx="7">
                  <c:v>Czy urzędnik opuszczał stanowisko pracy podczas rozmowy z Tobą</c:v>
                </c:pt>
              </c:strCache>
            </c:strRef>
          </c:cat>
          <c:val>
            <c:numRef>
              <c:f>Sheet1!$C$2:$C$15</c:f>
              <c:numCache>
                <c:formatCode>0%</c:formatCode>
                <c:ptCount val="11"/>
                <c:pt idx="0">
                  <c:v>0.15000000000000008</c:v>
                </c:pt>
                <c:pt idx="1">
                  <c:v>0.30000000000000016</c:v>
                </c:pt>
                <c:pt idx="2">
                  <c:v>0.5</c:v>
                </c:pt>
                <c:pt idx="8">
                  <c:v>0.95000000000000029</c:v>
                </c:pt>
                <c:pt idx="9">
                  <c:v>1</c:v>
                </c:pt>
                <c:pt idx="10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2736384"/>
        <c:axId val="32737920"/>
      </c:barChart>
      <c:catAx>
        <c:axId val="32736384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32737920"/>
        <c:crosses val="autoZero"/>
        <c:auto val="1"/>
        <c:lblAlgn val="ctr"/>
        <c:lblOffset val="100"/>
        <c:noMultiLvlLbl val="0"/>
      </c:catAx>
      <c:valAx>
        <c:axId val="3273792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2736384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8.6214233682314984E-2"/>
          <c:y val="0.92442850990525327"/>
          <c:w val="0.84773526228702545"/>
          <c:h val="6.4972512165224219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2754688"/>
        <c:axId val="32756480"/>
      </c:barChart>
      <c:catAx>
        <c:axId val="3275468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32756480"/>
        <c:crosses val="autoZero"/>
        <c:auto val="1"/>
        <c:lblAlgn val="ctr"/>
        <c:lblOffset val="100"/>
        <c:noMultiLvlLbl val="0"/>
      </c:catAx>
      <c:valAx>
        <c:axId val="32756480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275468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wydał formularzy / nie poinformował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0.55000000000000004</c:v>
                </c:pt>
                <c:pt idx="1">
                  <c:v>0.45</c:v>
                </c:pt>
                <c:pt idx="2">
                  <c:v>0.05</c:v>
                </c:pt>
                <c:pt idx="4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wydał formularzy / nie poinformował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0.45</c:v>
                </c:pt>
                <c:pt idx="1">
                  <c:v>0.55000000000000004</c:v>
                </c:pt>
                <c:pt idx="2">
                  <c:v>0</c:v>
                </c:pt>
                <c:pt idx="3">
                  <c:v>0.05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wydał formularzy / nie poinformował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0.5</c:v>
                </c:pt>
                <c:pt idx="1">
                  <c:v>0.35</c:v>
                </c:pt>
                <c:pt idx="2">
                  <c:v>0.1</c:v>
                </c:pt>
                <c:pt idx="3">
                  <c:v>0.05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2809344"/>
        <c:axId val="32810880"/>
      </c:barChart>
      <c:catAx>
        <c:axId val="3280934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28108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281088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280934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623801457254237E-2"/>
          <c:y val="6.2331277441032396E-2"/>
          <c:w val="0.67148017993072073"/>
          <c:h val="0.7979626485568760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14887">
              <a:noFill/>
            </a:ln>
          </c:spPr>
          <c:invertIfNegative val="0"/>
          <c:dLbls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3"/>
                <c:pt idx="0">
                  <c:v>2015 (N=11***)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3"/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14887">
              <a:noFill/>
            </a:ln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Sheet1!$B$1:$E$1</c:f>
              <c:strCache>
                <c:ptCount val="3"/>
                <c:pt idx="0">
                  <c:v>2015 (N=11***)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Sheet1!$B$3:$E$3</c:f>
              <c:numCache>
                <c:formatCode>0%</c:formatCode>
                <c:ptCount val="3"/>
                <c:pt idx="0">
                  <c:v>0.63636363636363635</c:v>
                </c:pt>
                <c:pt idx="1">
                  <c:v>0.7</c:v>
                </c:pt>
                <c:pt idx="2">
                  <c:v>0.75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14887">
              <a:noFill/>
            </a:ln>
          </c:spPr>
          <c:invertIfNegative val="0"/>
          <c:dLbls>
            <c:dLbl>
              <c:idx val="0"/>
              <c:layout>
                <c:manualLayout>
                  <c:x val="1.0405225096348409E-2"/>
                  <c:y val="-1.713439183892720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5644763556643934E-3"/>
                  <c:y val="-2.069984806151442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Sheet1!$B$1:$E$1</c:f>
              <c:strCache>
                <c:ptCount val="3"/>
                <c:pt idx="0">
                  <c:v>2015 (N=11***)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Sheet1!$B$4:$E$4</c:f>
              <c:numCache>
                <c:formatCode>0%</c:formatCode>
                <c:ptCount val="3"/>
                <c:pt idx="0">
                  <c:v>0.36363636363636365</c:v>
                </c:pt>
                <c:pt idx="1">
                  <c:v>0.3</c:v>
                </c:pt>
                <c:pt idx="2">
                  <c:v>0.25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33235712"/>
        <c:axId val="33237248"/>
      </c:barChart>
      <c:catAx>
        <c:axId val="332357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488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32372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237248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33235712"/>
        <c:crosses val="autoZero"/>
        <c:crossBetween val="between"/>
      </c:valAx>
      <c:spPr>
        <a:noFill/>
        <a:ln w="14887">
          <a:noFill/>
        </a:ln>
      </c:spPr>
    </c:plotArea>
    <c:legend>
      <c:legendPos val="r"/>
      <c:layout>
        <c:manualLayout>
          <c:xMode val="edge"/>
          <c:yMode val="edge"/>
          <c:x val="0.68142991714716972"/>
          <c:y val="0.42074402354581419"/>
          <c:w val="0.31857008285283034"/>
          <c:h val="0.15851172389912968"/>
        </c:manualLayout>
      </c:layout>
      <c:overlay val="0"/>
      <c:spPr>
        <a:noFill/>
        <a:ln w="14887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2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3451392"/>
        <c:axId val="34149504"/>
      </c:barChart>
      <c:catAx>
        <c:axId val="33451392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34149504"/>
        <c:crosses val="autoZero"/>
        <c:auto val="1"/>
        <c:lblAlgn val="ctr"/>
        <c:lblOffset val="100"/>
        <c:noMultiLvlLbl val="0"/>
      </c:catAx>
      <c:valAx>
        <c:axId val="34149504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3345139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65377152777777781"/>
          <c:h val="0.993548419979611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  <c:pt idx="4">
                  <c:v>Trudno powiedzieć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5"/>
                <c:pt idx="0">
                  <c:v>1</c:v>
                </c:pt>
                <c:pt idx="1">
                  <c:v>0.05</c:v>
                </c:pt>
                <c:pt idx="2">
                  <c:v>0.1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  <c:pt idx="4">
                  <c:v>Trudno powiedzieć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5"/>
                <c:pt idx="0">
                  <c:v>0.85000000000000009</c:v>
                </c:pt>
                <c:pt idx="1">
                  <c:v>0.1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  <c:pt idx="4">
                  <c:v>Trudno powiedzieć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5"/>
                <c:pt idx="0">
                  <c:v>0.8</c:v>
                </c:pt>
                <c:pt idx="1">
                  <c:v>0.05</c:v>
                </c:pt>
                <c:pt idx="2">
                  <c:v>0.1</c:v>
                </c:pt>
                <c:pt idx="3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5521280"/>
        <c:axId val="35522816"/>
      </c:barChart>
      <c:catAx>
        <c:axId val="3552128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55228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52281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552128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dotczy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0.4</c:v>
                </c:pt>
                <c:pt idx="1">
                  <c:v>0.25</c:v>
                </c:pt>
                <c:pt idx="2">
                  <c:v>0</c:v>
                </c:pt>
                <c:pt idx="3">
                  <c:v>0.3</c:v>
                </c:pt>
                <c:pt idx="4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dotczy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0.1</c:v>
                </c:pt>
                <c:pt idx="1">
                  <c:v>0.2</c:v>
                </c:pt>
                <c:pt idx="2">
                  <c:v>0.15</c:v>
                </c:pt>
                <c:pt idx="3">
                  <c:v>0.55000000000000004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dLbl>
              <c:idx val="3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dotczy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0.1</c:v>
                </c:pt>
                <c:pt idx="1">
                  <c:v>0.05</c:v>
                </c:pt>
                <c:pt idx="2">
                  <c:v>0.1</c:v>
                </c:pt>
                <c:pt idx="3">
                  <c:v>0.75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5579392"/>
        <c:axId val="35580928"/>
      </c:barChart>
      <c:catAx>
        <c:axId val="355793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55809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58092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557939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5677312"/>
        <c:axId val="35678848"/>
      </c:barChart>
      <c:catAx>
        <c:axId val="35677312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35678848"/>
        <c:crosses val="autoZero"/>
        <c:auto val="1"/>
        <c:lblAlgn val="ctr"/>
        <c:lblOffset val="100"/>
        <c:noMultiLvlLbl val="0"/>
      </c:catAx>
      <c:valAx>
        <c:axId val="35678848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3567731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0.95000000000000007</c:v>
                </c:pt>
                <c:pt idx="1">
                  <c:v>0.75000000000000011</c:v>
                </c:pt>
                <c:pt idx="2">
                  <c:v>0.9</c:v>
                </c:pt>
                <c:pt idx="3">
                  <c:v>0.8</c:v>
                </c:pt>
                <c:pt idx="4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1</c:v>
                </c:pt>
                <c:pt idx="1">
                  <c:v>0.9</c:v>
                </c:pt>
                <c:pt idx="2">
                  <c:v>0.95000000000000007</c:v>
                </c:pt>
                <c:pt idx="3">
                  <c:v>0.9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0.9</c:v>
                </c:pt>
                <c:pt idx="1">
                  <c:v>0.5</c:v>
                </c:pt>
                <c:pt idx="2">
                  <c:v>0.75000000000000011</c:v>
                </c:pt>
                <c:pt idx="3">
                  <c:v>0.45</c:v>
                </c:pt>
                <c:pt idx="4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5727616"/>
        <c:axId val="35737600"/>
      </c:barChart>
      <c:catAx>
        <c:axId val="3572761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57376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737600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572761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80572800"/>
        <c:axId val="80575104"/>
      </c:barChart>
      <c:catAx>
        <c:axId val="80572800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80575104"/>
        <c:crosses val="autoZero"/>
        <c:auto val="1"/>
        <c:lblAlgn val="ctr"/>
        <c:lblOffset val="100"/>
        <c:noMultiLvlLbl val="0"/>
      </c:catAx>
      <c:valAx>
        <c:axId val="80575104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8057280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</c:strCache>
            </c:strRef>
          </c:tx>
          <c:spPr>
            <a:solidFill>
              <a:schemeClr val="bg2"/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5749248"/>
        <c:axId val="35751040"/>
      </c:barChart>
      <c:catAx>
        <c:axId val="3574924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35751040"/>
        <c:crosses val="autoZero"/>
        <c:auto val="1"/>
        <c:lblAlgn val="ctr"/>
        <c:lblOffset val="100"/>
        <c:noMultiLvlLbl val="0"/>
      </c:catAx>
      <c:valAx>
        <c:axId val="35751040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574924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4"/>
          <c:order val="0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5800960"/>
        <c:axId val="35802496"/>
      </c:barChart>
      <c:catAx>
        <c:axId val="35800960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35802496"/>
        <c:crosses val="autoZero"/>
        <c:auto val="1"/>
        <c:lblAlgn val="ctr"/>
        <c:lblOffset val="100"/>
        <c:noMultiLvlLbl val="0"/>
      </c:catAx>
      <c:valAx>
        <c:axId val="35802496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580096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0.55000000000000004</c:v>
                </c:pt>
                <c:pt idx="1">
                  <c:v>0.25</c:v>
                </c:pt>
                <c:pt idx="2">
                  <c:v>0.1</c:v>
                </c:pt>
                <c:pt idx="3">
                  <c:v>0</c:v>
                </c:pt>
                <c:pt idx="4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0.3</c:v>
                </c:pt>
                <c:pt idx="1">
                  <c:v>0.15</c:v>
                </c:pt>
                <c:pt idx="2">
                  <c:v>0.05</c:v>
                </c:pt>
                <c:pt idx="3">
                  <c:v>0.1</c:v>
                </c:pt>
                <c:pt idx="4">
                  <c:v>0.4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5818112"/>
        <c:axId val="35828096"/>
      </c:barChart>
      <c:catAx>
        <c:axId val="3581811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58280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828096"/>
        <c:scaling>
          <c:orientation val="minMax"/>
          <c:max val="1"/>
          <c:min val="0"/>
        </c:scaling>
        <c:delete val="1"/>
        <c:axPos val="t"/>
        <c:numFmt formatCode="General" sourceLinked="1"/>
        <c:majorTickMark val="out"/>
        <c:minorTickMark val="none"/>
        <c:tickLblPos val="none"/>
        <c:crossAx val="3581811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dLbl>
              <c:idx val="0"/>
              <c:spPr>
                <a:noFill/>
                <a:ln w="23339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04143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0.4</c:v>
                </c:pt>
                <c:pt idx="1">
                  <c:v>0.05</c:v>
                </c:pt>
                <c:pt idx="2">
                  <c:v>0.1</c:v>
                </c:pt>
                <c:pt idx="3">
                  <c:v>0.45</c:v>
                </c:pt>
              </c:numCache>
            </c:numRef>
          </c:val>
        </c:ser>
        <c:ser>
          <c:idx val="0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</c:spPr>
          <c:invertIfNegative val="0"/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pl-PL" sz="1100" b="0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5885056"/>
        <c:axId val="35886592"/>
      </c:barChart>
      <c:catAx>
        <c:axId val="358850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58865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886592"/>
        <c:scaling>
          <c:orientation val="minMax"/>
          <c:max val="1"/>
          <c:min val="0"/>
        </c:scaling>
        <c:delete val="1"/>
        <c:axPos val="t"/>
        <c:numFmt formatCode="General" sourceLinked="1"/>
        <c:majorTickMark val="out"/>
        <c:minorTickMark val="none"/>
        <c:tickLblPos val="none"/>
        <c:crossAx val="3588505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2015 (N=15)</c:v>
                </c:pt>
              </c:strCache>
            </c:strRef>
          </c:tx>
          <c:spPr>
            <a:solidFill>
              <a:srgbClr val="F89728">
                <a:lumMod val="75000"/>
              </a:srgb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val>
            <c:numLit>
              <c:formatCode>General</c:formatCode>
              <c:ptCount val="1"/>
              <c:pt idx="0">
                <c:v>1</c:v>
              </c:pt>
            </c:numLit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5913728"/>
        <c:axId val="35916416"/>
      </c:barChart>
      <c:catAx>
        <c:axId val="3591372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35916416"/>
        <c:crosses val="autoZero"/>
        <c:auto val="1"/>
        <c:lblAlgn val="ctr"/>
        <c:lblOffset val="100"/>
        <c:noMultiLvlLbl val="0"/>
      </c:catAx>
      <c:valAx>
        <c:axId val="35916416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591372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24428938076525811"/>
          <c:h val="0.21982221460012574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(N=5)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5977856"/>
        <c:axId val="35979648"/>
      </c:barChart>
      <c:catAx>
        <c:axId val="35977856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35979648"/>
        <c:crosses val="autoZero"/>
        <c:auto val="1"/>
        <c:lblAlgn val="ctr"/>
        <c:lblOffset val="100"/>
        <c:noMultiLvlLbl val="0"/>
      </c:catAx>
      <c:valAx>
        <c:axId val="35979648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597785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5063657407407408"/>
          <c:y val="5.4568123645734372E-2"/>
          <c:w val="0.68904930555555555"/>
          <c:h val="0.7850432559900255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txPr>
              <a:bodyPr/>
              <a:lstStyle/>
              <a:p>
                <a:pPr>
                  <a:defRPr>
                    <a:solidFill>
                      <a:srgbClr val="0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poinformował mnie o braku opłat</c:v>
                </c:pt>
                <c:pt idx="1">
                  <c:v>podał wyłącznie sumę</c:v>
                </c:pt>
                <c:pt idx="2">
                  <c:v>podał sumę oraz podawał wysokość poszczególnych opłat</c:v>
                </c:pt>
                <c:pt idx="3">
                  <c:v>podawał wyłącznie wysokość poszczególnych opłat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0.46666666666666662</c:v>
                </c:pt>
                <c:pt idx="1">
                  <c:v>0.33333333333333326</c:v>
                </c:pt>
                <c:pt idx="2">
                  <c:v>0.2</c:v>
                </c:pt>
                <c:pt idx="3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 mnie o braku opłat</c:v>
                </c:pt>
                <c:pt idx="1">
                  <c:v>podał wyłącznie sumę</c:v>
                </c:pt>
                <c:pt idx="2">
                  <c:v>podał sumę oraz podawał wysokość poszczególnych opłat</c:v>
                </c:pt>
                <c:pt idx="3">
                  <c:v>podawał wyłącznie wysokość poszczególnych opłat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 mnie o braku opłat</c:v>
                </c:pt>
                <c:pt idx="1">
                  <c:v>podał wyłącznie sumę</c:v>
                </c:pt>
                <c:pt idx="2">
                  <c:v>podał sumę oraz podawał wysokość poszczególnych opłat</c:v>
                </c:pt>
                <c:pt idx="3">
                  <c:v>podawał wyłącznie wysokość poszczególnych opłat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6006912"/>
        <c:axId val="36012800"/>
      </c:barChart>
      <c:catAx>
        <c:axId val="3600691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60128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01280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600691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3005780346820801"/>
          <c:y val="4.5289500509683993E-2"/>
          <c:w val="0.72138728323699397"/>
          <c:h val="0.9547104994903160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txPr>
              <a:bodyPr/>
              <a:lstStyle/>
              <a:p>
                <a:pPr>
                  <a:defRPr>
                    <a:solidFill>
                      <a:srgbClr val="0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poinformował, że nie ma opłat</c:v>
                </c:pt>
                <c:pt idx="1">
                  <c:v>podał wyłącznie sumę  </c:v>
                </c:pt>
                <c:pt idx="2">
                  <c:v>podał sumę oraz podał wysokość poszczególnych opłat</c:v>
                </c:pt>
                <c:pt idx="3">
                  <c:v>podał wyłącznie wysokość poszczególnych opłat</c:v>
                </c:pt>
                <c:pt idx="4">
                  <c:v>nie odpowiedział na pytanie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0.2</c:v>
                </c:pt>
                <c:pt idx="1">
                  <c:v>0.2</c:v>
                </c:pt>
                <c:pt idx="2">
                  <c:v>0.2</c:v>
                </c:pt>
                <c:pt idx="3">
                  <c:v>0</c:v>
                </c:pt>
                <c:pt idx="4">
                  <c:v>0.4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poinformował, że nie ma opłat</c:v>
                </c:pt>
                <c:pt idx="1">
                  <c:v>podał wyłącznie sumę  </c:v>
                </c:pt>
                <c:pt idx="2">
                  <c:v>podał sumę oraz podał wysokość poszczególnych opłat</c:v>
                </c:pt>
                <c:pt idx="3">
                  <c:v>podał wyłącznie wysokość poszczególnych opłat</c:v>
                </c:pt>
                <c:pt idx="4">
                  <c:v>nie odpowiedział na pytanie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</c:numCache>
            </c:numRef>
          </c:val>
        </c:ser>
        <c:ser>
          <c:idx val="0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pl-PL" sz="1100" b="0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poinformował, że nie ma opłat</c:v>
                </c:pt>
                <c:pt idx="1">
                  <c:v>podał wyłącznie sumę  </c:v>
                </c:pt>
                <c:pt idx="2">
                  <c:v>podał sumę oraz podał wysokość poszczególnych opłat</c:v>
                </c:pt>
                <c:pt idx="3">
                  <c:v>podał wyłącznie wysokość poszczególnych opłat</c:v>
                </c:pt>
                <c:pt idx="4">
                  <c:v>nie odpowiedział na pytanie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6023296"/>
        <c:axId val="36029184"/>
      </c:barChart>
      <c:catAx>
        <c:axId val="3602329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60291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02918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602329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5E-3"/>
          <c:y val="9.0163934426229511E-2"/>
          <c:w val="0.94925028835063441"/>
          <c:h val="0.91803278688524392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val>
            <c:numRef>
              <c:f>Sheet1!$B$2:$B$4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Sheet1!$D$2:$D$4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47953792"/>
        <c:axId val="47955328"/>
      </c:barChart>
      <c:catAx>
        <c:axId val="47953792"/>
        <c:scaling>
          <c:orientation val="maxMin"/>
        </c:scaling>
        <c:delete val="1"/>
        <c:axPos val="b"/>
        <c:majorTickMark val="out"/>
        <c:minorTickMark val="none"/>
        <c:tickLblPos val="none"/>
        <c:crossAx val="47955328"/>
        <c:crosses val="autoZero"/>
        <c:auto val="1"/>
        <c:lblAlgn val="ctr"/>
        <c:lblOffset val="100"/>
        <c:noMultiLvlLbl val="0"/>
      </c:catAx>
      <c:valAx>
        <c:axId val="47955328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4795379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"/>
          <c:y val="7.2600468758932168E-2"/>
          <c:w val="0.99794667747235222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(N=13**)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54797440"/>
        <c:axId val="54798976"/>
      </c:barChart>
      <c:catAx>
        <c:axId val="54797440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54798976"/>
        <c:crosses val="autoZero"/>
        <c:auto val="1"/>
        <c:lblAlgn val="ctr"/>
        <c:lblOffset val="100"/>
        <c:noMultiLvlLbl val="0"/>
      </c:catAx>
      <c:valAx>
        <c:axId val="54798976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5479744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"/>
          <c:y val="7.2600468758932099E-2"/>
          <c:w val="0.98517436874025566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punkcie informacyjnym</c:v>
                </c:pt>
                <c:pt idx="3">
                  <c:v>Nie ma/brak kart informacyjnych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0.95</c:v>
                </c:pt>
                <c:pt idx="1">
                  <c:v>0.2</c:v>
                </c:pt>
                <c:pt idx="2">
                  <c:v>0.25</c:v>
                </c:pt>
                <c:pt idx="3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punkcie informacyjnym</c:v>
                </c:pt>
                <c:pt idx="3">
                  <c:v>Nie ma/brak kart informacyjnych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1</c:v>
                </c:pt>
                <c:pt idx="1">
                  <c:v>0.2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punkcie informacyjnym</c:v>
                </c:pt>
                <c:pt idx="3">
                  <c:v>Nie ma/brak kart informacyjnych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0.9</c:v>
                </c:pt>
                <c:pt idx="1">
                  <c:v>0.05</c:v>
                </c:pt>
                <c:pt idx="2">
                  <c:v>0</c:v>
                </c:pt>
                <c:pt idx="3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81001472"/>
        <c:axId val="81064320"/>
      </c:barChart>
      <c:catAx>
        <c:axId val="8100147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10643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1064320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8100147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Tak, w kasie </c:v>
                </c:pt>
                <c:pt idx="1">
                  <c:v>Tak, w banku </c:v>
                </c:pt>
                <c:pt idx="2">
                  <c:v>Tak, na poczcie</c:v>
                </c:pt>
                <c:pt idx="3">
                  <c:v>W ogóle nie poinformował o miejscu uiszczenia opłaty </c:v>
                </c:pt>
                <c:pt idx="4">
                  <c:v>Nie dotyczy 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0.61538461538461542</c:v>
                </c:pt>
                <c:pt idx="1">
                  <c:v>0.23076923076923075</c:v>
                </c:pt>
                <c:pt idx="2">
                  <c:v>7.6923076923076927E-2</c:v>
                </c:pt>
                <c:pt idx="3">
                  <c:v>7.6923076923076927E-2</c:v>
                </c:pt>
                <c:pt idx="4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Tak, w kasie </c:v>
                </c:pt>
                <c:pt idx="1">
                  <c:v>Tak, w banku </c:v>
                </c:pt>
                <c:pt idx="2">
                  <c:v>Tak, na poczcie</c:v>
                </c:pt>
                <c:pt idx="3">
                  <c:v>W ogóle nie poinformował o miejscu uiszczenia opłaty </c:v>
                </c:pt>
                <c:pt idx="4">
                  <c:v>Nie dotyczy 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0.35</c:v>
                </c:pt>
                <c:pt idx="1">
                  <c:v>0.1</c:v>
                </c:pt>
                <c:pt idx="2">
                  <c:v>0.05</c:v>
                </c:pt>
                <c:pt idx="3">
                  <c:v>0.05</c:v>
                </c:pt>
                <c:pt idx="4">
                  <c:v>0.6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Tak, w kasie </c:v>
                </c:pt>
                <c:pt idx="1">
                  <c:v>Tak, w banku </c:v>
                </c:pt>
                <c:pt idx="2">
                  <c:v>Tak, na poczcie</c:v>
                </c:pt>
                <c:pt idx="3">
                  <c:v>W ogóle nie poinformował o miejscu uiszczenia opłaty </c:v>
                </c:pt>
                <c:pt idx="4">
                  <c:v>Nie dotyczy 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0.15</c:v>
                </c:pt>
                <c:pt idx="1">
                  <c:v>0</c:v>
                </c:pt>
                <c:pt idx="2">
                  <c:v>0</c:v>
                </c:pt>
                <c:pt idx="3">
                  <c:v>0.2</c:v>
                </c:pt>
                <c:pt idx="4">
                  <c:v>0.65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6645888"/>
        <c:axId val="56668160"/>
      </c:barChart>
      <c:catAx>
        <c:axId val="5664588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66681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666816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6645888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0.8</c:v>
                </c:pt>
                <c:pt idx="1">
                  <c:v>0.15000000000000008</c:v>
                </c:pt>
                <c:pt idx="2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0.85000000000000031</c:v>
                </c:pt>
                <c:pt idx="1">
                  <c:v>0.1</c:v>
                </c:pt>
                <c:pt idx="2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0.65000000000000036</c:v>
                </c:pt>
                <c:pt idx="1">
                  <c:v>0</c:v>
                </c:pt>
                <c:pt idx="2">
                  <c:v>0.35000000000000014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6683520"/>
        <c:axId val="56697600"/>
      </c:barChart>
      <c:catAx>
        <c:axId val="5668352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66976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669760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668352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25E-2"/>
          <c:w val="1"/>
          <c:h val="0.9456755233494377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Sheet1!$A$2:$A$9</c:f>
              <c:strCache>
                <c:ptCount val="6"/>
                <c:pt idx="1">
                  <c:v>Czy urzędnik upewnił się, że zrozumiałeś jego /jej wyjaśnienia</c:v>
                </c:pt>
                <c:pt idx="5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Sheet1!$B$2:$B$9</c:f>
              <c:numCache>
                <c:formatCode>0%</c:formatCode>
                <c:ptCount val="7"/>
                <c:pt idx="0">
                  <c:v>0.85</c:v>
                </c:pt>
                <c:pt idx="1">
                  <c:v>0.45</c:v>
                </c:pt>
                <c:pt idx="2">
                  <c:v>0.6</c:v>
                </c:pt>
                <c:pt idx="4">
                  <c:v>0.4</c:v>
                </c:pt>
                <c:pt idx="5">
                  <c:v>0.15</c:v>
                </c:pt>
                <c:pt idx="6">
                  <c:v>0.2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91E-3"/>
                  <c:y val="9.7115065527172268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2.3312014343604283E-2"/>
                  <c:y val="3.751495880413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0809559582339591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26E-2"/>
                  <c:y val="2.88864833518764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Sheet1!$A$2:$A$9</c:f>
              <c:strCache>
                <c:ptCount val="6"/>
                <c:pt idx="1">
                  <c:v>Czy urzędnik upewnił się, że zrozumiałeś jego /jej wyjaśnienia</c:v>
                </c:pt>
                <c:pt idx="5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Sheet1!$C$2:$C$9</c:f>
              <c:numCache>
                <c:formatCode>0%</c:formatCode>
                <c:ptCount val="7"/>
                <c:pt idx="0">
                  <c:v>0.15</c:v>
                </c:pt>
                <c:pt idx="1">
                  <c:v>0.55000000000000004</c:v>
                </c:pt>
                <c:pt idx="2">
                  <c:v>0.4</c:v>
                </c:pt>
                <c:pt idx="4">
                  <c:v>0.3</c:v>
                </c:pt>
                <c:pt idx="5">
                  <c:v>0.6</c:v>
                </c:pt>
                <c:pt idx="6">
                  <c:v>0.8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>
                    <a:solidFill>
                      <a:schemeClr val="bg1"/>
                    </a:solidFill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Sheet1!$A$2:$A$9</c:f>
              <c:strCache>
                <c:ptCount val="6"/>
                <c:pt idx="1">
                  <c:v>Czy urzędnik upewnił się, że zrozumiałeś jego /jej wyjaśnienia</c:v>
                </c:pt>
                <c:pt idx="5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Sheet1!$D$2:$D$9</c:f>
              <c:numCache>
                <c:formatCode>General</c:formatCode>
                <c:ptCount val="7"/>
                <c:pt idx="4" formatCode="0%">
                  <c:v>0.3</c:v>
                </c:pt>
                <c:pt idx="5" formatCode="0%">
                  <c:v>0.25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6775040"/>
        <c:axId val="56776576"/>
      </c:barChart>
      <c:catAx>
        <c:axId val="56775040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56776576"/>
        <c:crosses val="autoZero"/>
        <c:auto val="1"/>
        <c:lblAlgn val="ctr"/>
        <c:lblOffset val="100"/>
        <c:noMultiLvlLbl val="0"/>
      </c:catAx>
      <c:valAx>
        <c:axId val="5677657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6775040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0"/>
          <c:y val="0.41712727362777507"/>
          <c:w val="0.98540392961176992"/>
          <c:h val="0.1657451431967609"/>
        </c:manualLayout>
      </c:layout>
      <c:overlay val="0"/>
      <c:txPr>
        <a:bodyPr/>
        <a:lstStyle/>
        <a:p>
          <a:pPr>
            <a:defRPr sz="11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25E-2"/>
          <c:w val="1"/>
          <c:h val="0.804564197530863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 (zdecydowanie + raczej tak)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2"/>
                <c:pt idx="1">
                  <c:v>Czy podczas rozmowy odczuwałeś(aś) niechęć ze strony urzędnika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0.05</c:v>
                </c:pt>
                <c:pt idx="1">
                  <c:v>0.05</c:v>
                </c:pt>
                <c:pt idx="2">
                  <c:v>0.1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 (zdecydowanie + raczej nie)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91E-3"/>
                  <c:y val="9.7115065527172268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3312014343604283E-2"/>
                  <c:y val="3.751495880413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591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26E-2"/>
                  <c:y val="2.88864833518764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2"/>
                <c:pt idx="1">
                  <c:v>Czy podczas rozmowy odczuwałeś(aś) niechęć ze strony urzędnika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3"/>
                <c:pt idx="0">
                  <c:v>0.95</c:v>
                </c:pt>
                <c:pt idx="1">
                  <c:v>0.95</c:v>
                </c:pt>
                <c:pt idx="2">
                  <c:v>0.9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8073472"/>
        <c:axId val="58075008"/>
      </c:barChart>
      <c:catAx>
        <c:axId val="58073472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58075008"/>
        <c:crosses val="autoZero"/>
        <c:auto val="1"/>
        <c:lblAlgn val="ctr"/>
        <c:lblOffset val="100"/>
        <c:noMultiLvlLbl val="0"/>
      </c:catAx>
      <c:valAx>
        <c:axId val="5807500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8073472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b"/>
      <c:layout>
        <c:manualLayout>
          <c:xMode val="edge"/>
          <c:yMode val="edge"/>
          <c:x val="1.0260847652654826E-2"/>
          <c:y val="0.80877645502645501"/>
          <c:w val="0.98973915234734522"/>
          <c:h val="0.19122354497354496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58210560"/>
        <c:axId val="58212352"/>
      </c:barChart>
      <c:catAx>
        <c:axId val="58210560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58212352"/>
        <c:crosses val="autoZero"/>
        <c:auto val="1"/>
        <c:lblAlgn val="ctr"/>
        <c:lblOffset val="100"/>
        <c:noMultiLvlLbl val="0"/>
      </c:catAx>
      <c:valAx>
        <c:axId val="58212352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5821056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0.95000000000000029</c:v>
                </c:pt>
                <c:pt idx="3">
                  <c:v>1</c:v>
                </c:pt>
                <c:pt idx="4">
                  <c:v>0.95000000000000029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0.8</c:v>
                </c:pt>
                <c:pt idx="3">
                  <c:v>0.85000000000000031</c:v>
                </c:pt>
                <c:pt idx="4">
                  <c:v>0.85000000000000031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8240384"/>
        <c:axId val="58250368"/>
      </c:barChart>
      <c:catAx>
        <c:axId val="58240384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582503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8250368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824038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0661157024793419E-3"/>
          <c:w val="0.99923738681327257"/>
          <c:h val="0.8904958677685964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Zdecydowanie tak</c:v>
                </c:pt>
              </c:strCache>
            </c:strRef>
          </c:tx>
          <c:spPr>
            <a:solidFill>
              <a:srgbClr val="008000"/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7"/>
                <c:pt idx="0">
                  <c:v>czy jesteś zadowolony ze sposobu obsługi</c:v>
                </c:pt>
                <c:pt idx="4">
                  <c:v>czy urzędnik w czasie załatwiania sprawy poświęcił Ci dużo uwagi/czasu?</c:v>
                </c:pt>
                <c:pt idx="8">
                  <c:v>czy urzędnik w czasie załatwiania sprawy udzialał informacji w sposób kompetentny</c:v>
                </c:pt>
                <c:pt idx="12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Sheet1!$B$2:$B$20</c:f>
              <c:numCache>
                <c:formatCode>0%</c:formatCode>
                <c:ptCount val="19"/>
                <c:pt idx="0">
                  <c:v>0.55000000000000004</c:v>
                </c:pt>
                <c:pt idx="1">
                  <c:v>0.35000000000000014</c:v>
                </c:pt>
                <c:pt idx="2">
                  <c:v>0.8</c:v>
                </c:pt>
                <c:pt idx="4">
                  <c:v>0.60000000000000031</c:v>
                </c:pt>
                <c:pt idx="5">
                  <c:v>0.5</c:v>
                </c:pt>
                <c:pt idx="6">
                  <c:v>0.95000000000000029</c:v>
                </c:pt>
                <c:pt idx="8">
                  <c:v>0.65000000000000036</c:v>
                </c:pt>
                <c:pt idx="9">
                  <c:v>0.75000000000000033</c:v>
                </c:pt>
                <c:pt idx="10">
                  <c:v>0.95000000000000029</c:v>
                </c:pt>
                <c:pt idx="12">
                  <c:v>0.75000000000000033</c:v>
                </c:pt>
                <c:pt idx="13">
                  <c:v>0.75000000000000033</c:v>
                </c:pt>
                <c:pt idx="14">
                  <c:v>0.95000000000000029</c:v>
                </c:pt>
                <c:pt idx="16">
                  <c:v>0.60000000000000031</c:v>
                </c:pt>
                <c:pt idx="17">
                  <c:v>0.75000000000000033</c:v>
                </c:pt>
                <c:pt idx="18">
                  <c:v>0.95000000000000029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Raczej tak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2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7"/>
                <c:pt idx="0">
                  <c:v>czy jesteś zadowolony ze sposobu obsługi</c:v>
                </c:pt>
                <c:pt idx="4">
                  <c:v>czy urzędnik w czasie załatwiania sprawy poświęcił Ci dużo uwagi/czasu?</c:v>
                </c:pt>
                <c:pt idx="8">
                  <c:v>czy urzędnik w czasie załatwiania sprawy udzialał informacji w sposób kompetentny</c:v>
                </c:pt>
                <c:pt idx="12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Sheet1!$C$2:$C$20</c:f>
              <c:numCache>
                <c:formatCode>0%</c:formatCode>
                <c:ptCount val="19"/>
                <c:pt idx="0">
                  <c:v>0.30000000000000016</c:v>
                </c:pt>
                <c:pt idx="1">
                  <c:v>0.60000000000000031</c:v>
                </c:pt>
                <c:pt idx="2">
                  <c:v>0.2</c:v>
                </c:pt>
                <c:pt idx="4">
                  <c:v>0.25</c:v>
                </c:pt>
                <c:pt idx="5">
                  <c:v>0.5</c:v>
                </c:pt>
                <c:pt idx="6">
                  <c:v>0.05</c:v>
                </c:pt>
                <c:pt idx="8">
                  <c:v>0.15000000000000008</c:v>
                </c:pt>
                <c:pt idx="9">
                  <c:v>0.2</c:v>
                </c:pt>
                <c:pt idx="10">
                  <c:v>0.05</c:v>
                </c:pt>
                <c:pt idx="12">
                  <c:v>0.25</c:v>
                </c:pt>
                <c:pt idx="13">
                  <c:v>0.25</c:v>
                </c:pt>
                <c:pt idx="14">
                  <c:v>0.05</c:v>
                </c:pt>
                <c:pt idx="16">
                  <c:v>0.4</c:v>
                </c:pt>
                <c:pt idx="17">
                  <c:v>0.25</c:v>
                </c:pt>
                <c:pt idx="18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Raczej nie</c:v>
                </c:pt>
              </c:strCache>
            </c:strRef>
          </c:tx>
          <c:spPr>
            <a:solidFill>
              <a:schemeClr val="accent4"/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7"/>
                <c:pt idx="0">
                  <c:v>czy jesteś zadowolony ze sposobu obsługi</c:v>
                </c:pt>
                <c:pt idx="4">
                  <c:v>czy urzędnik w czasie załatwiania sprawy poświęcił Ci dużo uwagi/czasu?</c:v>
                </c:pt>
                <c:pt idx="8">
                  <c:v>czy urzędnik w czasie załatwiania sprawy udzialał informacji w sposób kompetentny</c:v>
                </c:pt>
                <c:pt idx="12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Sheet1!$D$2:$D$20</c:f>
              <c:numCache>
                <c:formatCode>0%</c:formatCode>
                <c:ptCount val="19"/>
                <c:pt idx="0">
                  <c:v>0.15000000000000008</c:v>
                </c:pt>
                <c:pt idx="1">
                  <c:v>0.05</c:v>
                </c:pt>
                <c:pt idx="4">
                  <c:v>0.15000000000000008</c:v>
                </c:pt>
                <c:pt idx="8">
                  <c:v>0.2</c:v>
                </c:pt>
              </c:numCache>
            </c:numRef>
          </c:val>
        </c:ser>
        <c:ser>
          <c:idx val="4"/>
          <c:order val="3"/>
          <c:tx>
            <c:strRef>
              <c:f>Sheet1!$E$1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C00000"/>
            </a:solidFill>
            <a:ln w="23713">
              <a:noFill/>
            </a:ln>
          </c:spPr>
          <c:invertIfNegative val="0"/>
          <c:dLbls>
            <c:dLbl>
              <c:idx val="3"/>
              <c:layout>
                <c:manualLayout>
                  <c:x val="0.97001763668430574"/>
                  <c:y val="-2.447020877366132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.96472663139329973"/>
                  <c:y val="-1.375393479380030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bg2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7"/>
                <c:pt idx="0">
                  <c:v>czy jesteś zadowolony ze sposobu obsługi</c:v>
                </c:pt>
                <c:pt idx="4">
                  <c:v>czy urzędnik w czasie załatwiania sprawy poświęcił Ci dużo uwagi/czasu?</c:v>
                </c:pt>
                <c:pt idx="8">
                  <c:v>czy urzędnik w czasie załatwiania sprawy udzialał informacji w sposób kompetentny</c:v>
                </c:pt>
                <c:pt idx="12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Sheet1!$E$2:$E$20</c:f>
              <c:numCache>
                <c:formatCode>General</c:formatCode>
                <c:ptCount val="19"/>
                <c:pt idx="9" formatCode="0%">
                  <c:v>0.05</c:v>
                </c:pt>
                <c:pt idx="10" formatCode="0%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00"/>
        <c:axId val="58922496"/>
        <c:axId val="58924032"/>
      </c:barChart>
      <c:catAx>
        <c:axId val="5892249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589240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8924032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58922496"/>
        <c:crosses val="autoZero"/>
        <c:crossBetween val="between"/>
      </c:valAx>
      <c:spPr>
        <a:noFill/>
        <a:ln w="23713">
          <a:noFill/>
        </a:ln>
      </c:spPr>
    </c:plotArea>
    <c:legend>
      <c:legendPos val="b"/>
      <c:layout>
        <c:manualLayout>
          <c:xMode val="edge"/>
          <c:yMode val="edge"/>
          <c:x val="1.41093474426808E-2"/>
          <c:y val="0.93985044029259746"/>
          <c:w val="0.98589065255732045"/>
          <c:h val="6.0149559707403363E-2"/>
        </c:manualLayout>
      </c:layout>
      <c:overlay val="0"/>
      <c:spPr>
        <a:noFill/>
        <a:ln w="23713">
          <a:noFill/>
        </a:ln>
      </c:spPr>
      <c:txPr>
        <a:bodyPr/>
        <a:lstStyle/>
        <a:p>
          <a:pPr>
            <a:defRPr sz="1027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2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6"/>
          <c:y val="4.0322580645161437E-3"/>
          <c:w val="0.8461538461538477"/>
          <c:h val="0.842741935483875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0.9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8.1356438117053172E-3"/>
                  <c:y val="-2.750562382643291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  <c:pt idx="2" formatCode="0%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82413824"/>
        <c:axId val="82563072"/>
      </c:barChart>
      <c:catAx>
        <c:axId val="8241382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25630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256307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82413824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6"/>
          <c:y val="4.0322580645161437E-3"/>
          <c:w val="0.8461538461538477"/>
          <c:h val="0.842741935483875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0.95000000000000029</c:v>
                </c:pt>
                <c:pt idx="1">
                  <c:v>0.95000000000000029</c:v>
                </c:pt>
                <c:pt idx="2">
                  <c:v>0.9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3"/>
                <c:pt idx="0">
                  <c:v>0.05</c:v>
                </c:pt>
                <c:pt idx="1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8.1356438117053172E-3"/>
                  <c:y val="-8.6532522201322685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  <c:pt idx="2" formatCode="0%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92209920"/>
        <c:axId val="92212224"/>
      </c:barChart>
      <c:catAx>
        <c:axId val="9220992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22122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221222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92209920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00980992"/>
        <c:axId val="101253504"/>
      </c:barChart>
      <c:catAx>
        <c:axId val="100980992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101253504"/>
        <c:crosses val="autoZero"/>
        <c:auto val="1"/>
        <c:lblAlgn val="ctr"/>
        <c:lblOffset val="100"/>
        <c:noMultiLvlLbl val="0"/>
      </c:catAx>
      <c:valAx>
        <c:axId val="101253504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10098099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punkcie informacyjnym</c:v>
                </c:pt>
                <c:pt idx="3">
                  <c:v>W innym miejscu 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0.95000000000000007</c:v>
                </c:pt>
                <c:pt idx="1">
                  <c:v>0.2</c:v>
                </c:pt>
                <c:pt idx="2">
                  <c:v>0.2</c:v>
                </c:pt>
                <c:pt idx="3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punkcie informacyjnym</c:v>
                </c:pt>
                <c:pt idx="3">
                  <c:v>W innym miejscu 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0.95000000000000007</c:v>
                </c:pt>
                <c:pt idx="1">
                  <c:v>0.15000000000000002</c:v>
                </c:pt>
                <c:pt idx="2">
                  <c:v>0</c:v>
                </c:pt>
                <c:pt idx="3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punkcie informacyjnym</c:v>
                </c:pt>
                <c:pt idx="3">
                  <c:v>W innym miejscu 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1</c:v>
                </c:pt>
                <c:pt idx="1">
                  <c:v>0.05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01837056"/>
        <c:axId val="112843008"/>
      </c:barChart>
      <c:catAx>
        <c:axId val="10183705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128430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2843008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0183705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6"/>
          <c:y val="4.0322580645161437E-3"/>
          <c:w val="0.8461538461538477"/>
          <c:h val="0.842741935483875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dLbl>
              <c:idx val="1"/>
              <c:layout>
                <c:manualLayout>
                  <c:x val="0.9717194570135782"/>
                  <c:y val="1.226836985337849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0.97624434389140302"/>
                  <c:y val="1.495682807661000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18452992"/>
        <c:axId val="118454528"/>
      </c:barChart>
      <c:catAx>
        <c:axId val="11845299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184545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845452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18452992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3605C5-4689-4961-9C0C-172EFBF6030A}" type="datetimeFigureOut">
              <a:rPr lang="pl-PL" smtClean="0"/>
              <a:pPr/>
              <a:t>2016-01-27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9B9D62-D7BA-4375-868A-1A1F6D8ECFD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2587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w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w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7.w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RC: Slajd tytułowy (Arial 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2484562" y="3825838"/>
            <a:ext cx="5759326" cy="1512168"/>
          </a:xfrm>
          <a:prstGeom prst="rect">
            <a:avLst/>
          </a:prstGeom>
        </p:spPr>
        <p:txBody>
          <a:bodyPr lIns="0" tIns="0" rIns="0" bIns="152400" anchor="b" anchorCtr="0">
            <a:normAutofit/>
          </a:bodyPr>
          <a:lstStyle>
            <a:lvl1pPr algn="r">
              <a:defRPr sz="3000" b="0" cap="all" baseline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dirty="0" smtClean="0"/>
              <a:t>Tytuł prezentacji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2484562" y="5338006"/>
            <a:ext cx="5759326" cy="612000"/>
          </a:xfrm>
          <a:noFill/>
          <a:ln w="6350" cap="rnd">
            <a:noFill/>
          </a:ln>
        </p:spPr>
        <p:txBody>
          <a:bodyPr wrap="none" lIns="0" tIns="152400" rIns="0" bIns="0"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400" baseline="0">
                <a:solidFill>
                  <a:srgbClr val="ACADAE"/>
                </a:solidFill>
                <a:latin typeface="+mn-lt"/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Podtytuł prezentacji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9D9FA-31DE-451B-A13A-42FD8C137E37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88" y="900000"/>
            <a:ext cx="1231900" cy="16891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7100" cy="5991225"/>
          </a:xfrm>
          <a:prstGeom prst="rect">
            <a:avLst/>
          </a:prstGeom>
        </p:spPr>
      </p:pic>
      <p:cxnSp>
        <p:nvCxnSpPr>
          <p:cNvPr id="20" name="Łącznik prostoliniowy 19"/>
          <p:cNvCxnSpPr/>
          <p:nvPr userDrawn="1"/>
        </p:nvCxnSpPr>
        <p:spPr>
          <a:xfrm>
            <a:off x="5076850" y="5338006"/>
            <a:ext cx="3167038" cy="0"/>
          </a:xfrm>
          <a:prstGeom prst="line">
            <a:avLst/>
          </a:prstGeom>
          <a:ln w="6350"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9978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DCA6B-397E-41DA-876E-D10B9A7ACBAC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6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86915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RC: 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917F0-9891-475F-AB62-0E4DD4A06A9C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8644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RC: 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457282" y="273113"/>
            <a:ext cx="3008835" cy="1162319"/>
          </a:xfrm>
          <a:prstGeom prst="rect">
            <a:avLst/>
          </a:prstGeom>
        </p:spPr>
        <p:txBody>
          <a:bodyPr tIns="122400" bIns="122400" anchor="b"/>
          <a:lstStyle>
            <a:lvl1pPr algn="l">
              <a:defRPr sz="2000" b="1" cap="all" baseline="0"/>
            </a:lvl1pPr>
          </a:lstStyle>
          <a:p>
            <a:r>
              <a:rPr lang="pl-PL" dirty="0" smtClean="0"/>
              <a:t>Tytuł zawartości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3575671" y="273116"/>
            <a:ext cx="5112638" cy="5854468"/>
          </a:xfrm>
          <a:noFill/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 hasCustomPrompt="1"/>
          </p:nvPr>
        </p:nvSpPr>
        <p:spPr>
          <a:xfrm>
            <a:off x="457282" y="1435435"/>
            <a:ext cx="3008835" cy="4692149"/>
          </a:xfrm>
          <a:noFill/>
        </p:spPr>
        <p:txBody>
          <a:bodyPr tIns="122400" bIns="122400"/>
          <a:lstStyle>
            <a:lvl1pPr marL="0" indent="0">
              <a:buNone/>
              <a:defRPr sz="1400" baseline="0">
                <a:solidFill>
                  <a:srgbClr val="808285"/>
                </a:solidFill>
              </a:defRPr>
            </a:lvl1pPr>
            <a:lvl2pPr marL="457156" indent="0">
              <a:buNone/>
              <a:defRPr sz="1200"/>
            </a:lvl2pPr>
            <a:lvl3pPr marL="914307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3" indent="0">
              <a:buNone/>
              <a:defRPr sz="900"/>
            </a:lvl6pPr>
            <a:lvl7pPr marL="2742924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pl-PL" dirty="0" smtClean="0"/>
              <a:t>Opis zawartości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803D-0944-4A2B-8BE7-AAE467CAD308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8390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RC: 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599" y="4801714"/>
            <a:ext cx="5487353" cy="56686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599" y="612919"/>
            <a:ext cx="5487353" cy="4115753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156" indent="0">
              <a:buNone/>
              <a:defRPr sz="2800"/>
            </a:lvl2pPr>
            <a:lvl3pPr marL="914307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3" indent="0">
              <a:buNone/>
              <a:defRPr sz="2000"/>
            </a:lvl6pPr>
            <a:lvl7pPr marL="2742924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599" y="5368581"/>
            <a:ext cx="5487353" cy="805048"/>
          </a:xfrm>
          <a:noFill/>
        </p:spPr>
        <p:txBody>
          <a:bodyPr/>
          <a:lstStyle>
            <a:lvl1pPr marL="0" indent="0">
              <a:buNone/>
              <a:defRPr sz="1400">
                <a:solidFill>
                  <a:srgbClr val="808285"/>
                </a:solidFill>
              </a:defRPr>
            </a:lvl1pPr>
            <a:lvl2pPr marL="457156" indent="0">
              <a:buNone/>
              <a:defRPr sz="1200"/>
            </a:lvl2pPr>
            <a:lvl3pPr marL="914307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3" indent="0">
              <a:buNone/>
              <a:defRPr sz="900"/>
            </a:lvl6pPr>
            <a:lvl7pPr marL="2742924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24136-B027-41CE-805F-6C429DBD2A0E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1411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RC: Slajd tytułowy (Arial Bol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2484562" y="3825838"/>
            <a:ext cx="5759326" cy="1512168"/>
          </a:xfrm>
          <a:prstGeom prst="rect">
            <a:avLst/>
          </a:prstGeom>
        </p:spPr>
        <p:txBody>
          <a:bodyPr lIns="0" tIns="0" rIns="0" bIns="152400" anchor="b" anchorCtr="0">
            <a:normAutofit/>
          </a:bodyPr>
          <a:lstStyle>
            <a:lvl1pPr algn="r">
              <a:defRPr sz="3000" b="1" cap="all" baseline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dirty="0" smtClean="0"/>
              <a:t>Tytuł prezentacji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2484562" y="5338006"/>
            <a:ext cx="5759326" cy="612000"/>
          </a:xfrm>
          <a:noFill/>
          <a:ln w="6350" cap="rnd">
            <a:noFill/>
          </a:ln>
        </p:spPr>
        <p:txBody>
          <a:bodyPr wrap="none" lIns="0" tIns="152400" rIns="0" bIns="0"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lang="pl-PL" sz="1400" kern="1200" baseline="0" dirty="0" smtClean="0">
                <a:solidFill>
                  <a:srgbClr val="ACADAE"/>
                </a:solidFill>
                <a:latin typeface="+mn-lt"/>
                <a:ea typeface="+mn-ea"/>
                <a:cs typeface="+mn-cs"/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Podtytuł prezentacji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F565F-BDD4-421B-B51B-0CBD21F9CC36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88" y="900000"/>
            <a:ext cx="1231900" cy="16891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27100" cy="5991225"/>
          </a:xfrm>
          <a:prstGeom prst="rect">
            <a:avLst/>
          </a:prstGeom>
        </p:spPr>
      </p:pic>
      <p:cxnSp>
        <p:nvCxnSpPr>
          <p:cNvPr id="20" name="Łącznik prostoliniowy 19"/>
          <p:cNvCxnSpPr/>
          <p:nvPr userDrawn="1"/>
        </p:nvCxnSpPr>
        <p:spPr>
          <a:xfrm>
            <a:off x="5076850" y="5338006"/>
            <a:ext cx="3167038" cy="0"/>
          </a:xfrm>
          <a:prstGeom prst="line">
            <a:avLst/>
          </a:prstGeom>
          <a:ln w="6350"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3416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RC: 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900000" y="4168498"/>
            <a:ext cx="777375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algn="l">
              <a:defRPr sz="3800" b="1" cap="all">
                <a:solidFill>
                  <a:srgbClr val="808285"/>
                </a:solidFill>
              </a:defRPr>
            </a:lvl1pPr>
          </a:lstStyle>
          <a:p>
            <a:r>
              <a:rPr lang="pl-PL" dirty="0" smtClean="0"/>
              <a:t>Tytuł sekcji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900000" y="5530888"/>
            <a:ext cx="7773750" cy="604800"/>
          </a:xfrm>
          <a:noFill/>
        </p:spPr>
        <p:txBody>
          <a:bodyPr lIns="0" tIns="122400" rIns="0" bIns="0" anchor="t" anchorCtr="0">
            <a:normAutofit/>
          </a:bodyPr>
          <a:lstStyle>
            <a:lvl1pPr marL="0" indent="0">
              <a:buNone/>
              <a:defRPr sz="3800" cap="all" baseline="0">
                <a:solidFill>
                  <a:srgbClr val="ACADAE"/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2905-12A1-45E8-B4AD-5B501344FC39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1851" r="358" b="-1"/>
          <a:stretch/>
        </p:blipFill>
        <p:spPr>
          <a:xfrm>
            <a:off x="3059113" y="0"/>
            <a:ext cx="6084000" cy="900231"/>
          </a:xfrm>
          <a:prstGeom prst="rect">
            <a:avLst/>
          </a:prstGeom>
        </p:spPr>
      </p:pic>
      <p:cxnSp>
        <p:nvCxnSpPr>
          <p:cNvPr id="8" name="Łącznik prostoliniowy 7"/>
          <p:cNvCxnSpPr/>
          <p:nvPr userDrawn="1"/>
        </p:nvCxnSpPr>
        <p:spPr>
          <a:xfrm>
            <a:off x="0" y="5528536"/>
            <a:ext cx="3059113" cy="0"/>
          </a:xfrm>
          <a:prstGeom prst="line">
            <a:avLst/>
          </a:prstGeom>
          <a:ln w="635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5176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RC: Pod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900000" y="4168498"/>
            <a:ext cx="777375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algn="l">
              <a:defRPr sz="3800" b="1" cap="all">
                <a:solidFill>
                  <a:srgbClr val="808285"/>
                </a:solidFill>
              </a:defRPr>
            </a:lvl1pPr>
          </a:lstStyle>
          <a:p>
            <a:r>
              <a:rPr lang="pl-PL" dirty="0" smtClean="0"/>
              <a:t>Tytuł sekcji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900000" y="5530888"/>
            <a:ext cx="7773750" cy="604800"/>
          </a:xfrm>
          <a:noFill/>
        </p:spPr>
        <p:txBody>
          <a:bodyPr lIns="0" tIns="122400" rIns="0" bIns="0" anchor="t" anchorCtr="0">
            <a:normAutofit/>
          </a:bodyPr>
          <a:lstStyle>
            <a:lvl1pPr marL="0" indent="0">
              <a:buNone/>
              <a:defRPr sz="3800" cap="all" baseline="0">
                <a:solidFill>
                  <a:srgbClr val="ACADAE"/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2905-12A1-45E8-B4AD-5B501344FC39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817" r="166"/>
          <a:stretch/>
        </p:blipFill>
        <p:spPr>
          <a:xfrm>
            <a:off x="5984311" y="0"/>
            <a:ext cx="3161277" cy="900000"/>
          </a:xfrm>
          <a:prstGeom prst="rect">
            <a:avLst/>
          </a:prstGeom>
        </p:spPr>
      </p:pic>
      <p:cxnSp>
        <p:nvCxnSpPr>
          <p:cNvPr id="8" name="Łącznik prostoliniowy 7"/>
          <p:cNvCxnSpPr/>
          <p:nvPr userDrawn="1"/>
        </p:nvCxnSpPr>
        <p:spPr>
          <a:xfrm>
            <a:off x="0" y="5528536"/>
            <a:ext cx="3059113" cy="0"/>
          </a:xfrm>
          <a:prstGeom prst="line">
            <a:avLst/>
          </a:prstGeom>
          <a:ln w="635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9246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Tytuł i zawartość (tło podstawow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noFill/>
        </p:spPr>
        <p:txBody>
          <a:bodyPr/>
          <a:lstStyle>
            <a:lvl1pPr>
              <a:defRPr>
                <a:solidFill>
                  <a:srgbClr val="808285"/>
                </a:solidFill>
              </a:defRPr>
            </a:lvl1pPr>
            <a:lvl2pPr>
              <a:defRPr>
                <a:solidFill>
                  <a:srgbClr val="808285"/>
                </a:solidFill>
              </a:defRPr>
            </a:lvl2pPr>
            <a:lvl3pPr>
              <a:defRPr>
                <a:solidFill>
                  <a:srgbClr val="808285"/>
                </a:solidFill>
              </a:defRPr>
            </a:lvl3pPr>
            <a:lvl4pPr>
              <a:defRPr>
                <a:solidFill>
                  <a:srgbClr val="808285"/>
                </a:solidFill>
              </a:defRPr>
            </a:lvl4pPr>
            <a:lvl5pPr>
              <a:defRPr>
                <a:solidFill>
                  <a:srgbClr val="808285"/>
                </a:solidFill>
              </a:defRPr>
            </a:lvl5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D87F-DC19-4E90-B808-6268A35119D9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47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Spis tre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0D38-50E5-45C8-8820-158C0444BBC2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RC: Tytuł slajdu"/>
          <p:cNvSpPr txBox="1">
            <a:spLocks/>
          </p:cNvSpPr>
          <p:nvPr userDrawn="1"/>
        </p:nvSpPr>
        <p:spPr>
          <a:xfrm>
            <a:off x="900386" y="1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  <p:sp>
        <p:nvSpPr>
          <p:cNvPr id="10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Spis </a:t>
            </a:r>
            <a:r>
              <a:rPr lang="pl-PL" b="0" dirty="0" smtClean="0">
                <a:latin typeface="+mn-lt"/>
              </a:rPr>
              <a:t>treści</a:t>
            </a:r>
            <a:endParaRPr lang="pl-PL" b="0" dirty="0">
              <a:latin typeface="+mn-lt"/>
            </a:endParaRPr>
          </a:p>
        </p:txBody>
      </p:sp>
      <p:sp>
        <p:nvSpPr>
          <p:cNvPr id="3" name="SmartArt Placeholder 2"/>
          <p:cNvSpPr>
            <a:spLocks noGrp="1"/>
          </p:cNvSpPr>
          <p:nvPr>
            <p:ph type="dgm" sz="quarter" idx="13"/>
          </p:nvPr>
        </p:nvSpPr>
        <p:spPr>
          <a:xfrm>
            <a:off x="457200" y="1630363"/>
            <a:ext cx="8231188" cy="4464050"/>
          </a:xfrm>
        </p:spPr>
        <p:txBody>
          <a:bodyPr/>
          <a:lstStyle/>
          <a:p>
            <a:r>
              <a:rPr lang="en-US" smtClean="0"/>
              <a:t>Click icon to add SmartArt graphic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669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Kompu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ichał\Desktop\ARC\__ok\LAPTOP-2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294" y="1989634"/>
            <a:ext cx="7249908" cy="4211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2186065" y="2349674"/>
            <a:ext cx="4901470" cy="3202620"/>
          </a:xfrm>
          <a:noFill/>
        </p:spPr>
        <p:txBody>
          <a:bodyPr/>
          <a:lstStyle>
            <a:lvl1pPr>
              <a:defRPr baseline="0">
                <a:solidFill>
                  <a:srgbClr val="808285"/>
                </a:solidFill>
              </a:defRPr>
            </a:lvl1pPr>
            <a:lvl2pPr>
              <a:defRPr>
                <a:solidFill>
                  <a:srgbClr val="808285"/>
                </a:solidFill>
              </a:defRPr>
            </a:lvl2pPr>
            <a:lvl3pPr>
              <a:defRPr>
                <a:solidFill>
                  <a:srgbClr val="808285"/>
                </a:solidFill>
              </a:defRPr>
            </a:lvl3pPr>
            <a:lvl4pPr>
              <a:defRPr>
                <a:solidFill>
                  <a:srgbClr val="808285"/>
                </a:solidFill>
              </a:defRPr>
            </a:lvl4pPr>
            <a:lvl5pPr>
              <a:defRPr>
                <a:solidFill>
                  <a:srgbClr val="808285"/>
                </a:solidFill>
              </a:defRPr>
            </a:lvl5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0D38-50E5-45C8-8820-158C0444BBC2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5188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 hasCustomPrompt="1"/>
          </p:nvPr>
        </p:nvSpPr>
        <p:spPr>
          <a:xfrm>
            <a:off x="457282" y="1600573"/>
            <a:ext cx="4039301" cy="4527011"/>
          </a:xfrm>
          <a:noFill/>
        </p:spPr>
        <p:txBody>
          <a:bodyPr/>
          <a:lstStyle>
            <a:lvl1pPr>
              <a:defRPr sz="2800">
                <a:solidFill>
                  <a:srgbClr val="808285"/>
                </a:solidFill>
              </a:defRPr>
            </a:lvl1pPr>
            <a:lvl2pPr>
              <a:defRPr sz="2400">
                <a:solidFill>
                  <a:srgbClr val="808285"/>
                </a:solidFill>
              </a:defRPr>
            </a:lvl2pPr>
            <a:lvl3pPr>
              <a:defRPr sz="2000">
                <a:solidFill>
                  <a:srgbClr val="808285"/>
                </a:solidFill>
              </a:defRPr>
            </a:lvl3pPr>
            <a:lvl4pPr>
              <a:defRPr sz="1800">
                <a:solidFill>
                  <a:srgbClr val="808285"/>
                </a:solidFill>
              </a:defRPr>
            </a:lvl4pPr>
            <a:lvl5pPr>
              <a:defRPr sz="1800">
                <a:solidFill>
                  <a:srgbClr val="80828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649007" y="1600573"/>
            <a:ext cx="4039301" cy="4527011"/>
          </a:xfrm>
          <a:noFill/>
        </p:spPr>
        <p:txBody>
          <a:bodyPr/>
          <a:lstStyle>
            <a:lvl1pPr>
              <a:defRPr sz="2800">
                <a:solidFill>
                  <a:srgbClr val="808285"/>
                </a:solidFill>
              </a:defRPr>
            </a:lvl1pPr>
            <a:lvl2pPr>
              <a:defRPr sz="2400">
                <a:solidFill>
                  <a:srgbClr val="808285"/>
                </a:solidFill>
              </a:defRPr>
            </a:lvl2pPr>
            <a:lvl3pPr>
              <a:defRPr sz="2000">
                <a:solidFill>
                  <a:srgbClr val="808285"/>
                </a:solidFill>
              </a:defRPr>
            </a:lvl3pPr>
            <a:lvl4pPr>
              <a:defRPr sz="1800">
                <a:solidFill>
                  <a:srgbClr val="808285"/>
                </a:solidFill>
              </a:defRPr>
            </a:lvl4pPr>
            <a:lvl5pPr>
              <a:defRPr sz="1800">
                <a:solidFill>
                  <a:srgbClr val="80828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486C1-1170-4B85-8B6E-87798A11EA3B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11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11889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457279" y="1535469"/>
            <a:ext cx="4040890" cy="639910"/>
          </a:xfrm>
          <a:noFill/>
        </p:spPr>
        <p:txBody>
          <a:bodyPr anchor="b">
            <a:noAutofit/>
          </a:bodyPr>
          <a:lstStyle>
            <a:lvl1pPr marL="0" indent="0">
              <a:buNone/>
              <a:defRPr sz="2000" b="1" cap="all" baseline="0">
                <a:solidFill>
                  <a:srgbClr val="808285"/>
                </a:solidFill>
              </a:defRPr>
            </a:lvl1pPr>
            <a:lvl2pPr marL="457156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4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pl-PL" dirty="0" smtClean="0"/>
              <a:t>Wariant Pierwszy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57279" y="2175381"/>
            <a:ext cx="4040890" cy="3952203"/>
          </a:xfrm>
          <a:noFill/>
        </p:spPr>
        <p:txBody>
          <a:bodyPr/>
          <a:lstStyle>
            <a:lvl1pPr>
              <a:defRPr sz="2400">
                <a:solidFill>
                  <a:srgbClr val="808285"/>
                </a:solidFill>
              </a:defRPr>
            </a:lvl1pPr>
            <a:lvl2pPr>
              <a:defRPr sz="2000">
                <a:solidFill>
                  <a:srgbClr val="808285"/>
                </a:solidFill>
              </a:defRPr>
            </a:lvl2pPr>
            <a:lvl3pPr>
              <a:defRPr sz="1800">
                <a:solidFill>
                  <a:srgbClr val="808285"/>
                </a:solidFill>
              </a:defRPr>
            </a:lvl3pPr>
            <a:lvl4pPr>
              <a:defRPr sz="1600">
                <a:solidFill>
                  <a:srgbClr val="808285"/>
                </a:solidFill>
              </a:defRPr>
            </a:lvl4pPr>
            <a:lvl5pPr>
              <a:defRPr sz="1600">
                <a:solidFill>
                  <a:srgbClr val="80828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834" y="1535469"/>
            <a:ext cx="4042477" cy="639910"/>
          </a:xfrm>
          <a:noFill/>
        </p:spPr>
        <p:txBody>
          <a:bodyPr anchor="b">
            <a:noAutofit/>
          </a:bodyPr>
          <a:lstStyle>
            <a:lvl1pPr marL="0" indent="0">
              <a:buNone/>
              <a:defRPr sz="2000" b="1" cap="all" baseline="0">
                <a:solidFill>
                  <a:srgbClr val="808285"/>
                </a:solidFill>
              </a:defRPr>
            </a:lvl1pPr>
            <a:lvl2pPr marL="457156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4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pl-PL" dirty="0" smtClean="0"/>
              <a:t>Wariant Drugi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 hasCustomPrompt="1"/>
          </p:nvPr>
        </p:nvSpPr>
        <p:spPr>
          <a:xfrm>
            <a:off x="4645834" y="2175381"/>
            <a:ext cx="4042477" cy="3952203"/>
          </a:xfrm>
          <a:noFill/>
        </p:spPr>
        <p:txBody>
          <a:bodyPr/>
          <a:lstStyle>
            <a:lvl1pPr>
              <a:defRPr sz="2400" baseline="0">
                <a:solidFill>
                  <a:srgbClr val="808285"/>
                </a:solidFill>
              </a:defRPr>
            </a:lvl1pPr>
            <a:lvl2pPr>
              <a:defRPr sz="2000">
                <a:solidFill>
                  <a:srgbClr val="808285"/>
                </a:solidFill>
              </a:defRPr>
            </a:lvl2pPr>
            <a:lvl3pPr>
              <a:defRPr sz="1800">
                <a:solidFill>
                  <a:srgbClr val="808285"/>
                </a:solidFill>
              </a:defRPr>
            </a:lvl3pPr>
            <a:lvl4pPr>
              <a:defRPr sz="1600">
                <a:solidFill>
                  <a:srgbClr val="808285"/>
                </a:solidFill>
              </a:defRPr>
            </a:lvl4pPr>
            <a:lvl5pPr>
              <a:defRPr sz="1600">
                <a:solidFill>
                  <a:srgbClr val="80828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5A1AE-07B3-4F3D-911E-9C672AD81868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10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90742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080000" y="1980000"/>
            <a:ext cx="7113600" cy="4230000"/>
          </a:xfrm>
          <a:prstGeom prst="rect">
            <a:avLst/>
          </a:prstGeom>
          <a:noFill/>
        </p:spPr>
        <p:txBody>
          <a:bodyPr vert="horz" lIns="91431" tIns="45717" rIns="91431" bIns="45717" rtlCol="0">
            <a:normAutofit/>
          </a:bodyPr>
          <a:lstStyle/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79" y="6357822"/>
            <a:ext cx="2133971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l">
              <a:defRPr sz="1200">
                <a:solidFill>
                  <a:srgbClr val="808285"/>
                </a:solidFill>
              </a:defRPr>
            </a:lvl1pPr>
          </a:lstStyle>
          <a:p>
            <a:fld id="{78682ED9-3191-4374-A414-4179BC9DFF8C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745" y="6357822"/>
            <a:ext cx="2896103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4340" y="6357822"/>
            <a:ext cx="2133971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4E41A-66FF-4AB2-8B89-6C45467D7F6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3256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889" r:id="rId2"/>
    <p:sldLayoutId id="2147483891" r:id="rId3"/>
    <p:sldLayoutId id="2147483902" r:id="rId4"/>
    <p:sldLayoutId id="2147483890" r:id="rId5"/>
    <p:sldLayoutId id="2147483905" r:id="rId6"/>
    <p:sldLayoutId id="2147483903" r:id="rId7"/>
    <p:sldLayoutId id="2147483892" r:id="rId8"/>
    <p:sldLayoutId id="2147483893" r:id="rId9"/>
    <p:sldLayoutId id="2147483894" r:id="rId10"/>
    <p:sldLayoutId id="2147483895" r:id="rId11"/>
    <p:sldLayoutId id="2147483896" r:id="rId12"/>
    <p:sldLayoutId id="2147483897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marL="0" indent="0" algn="l" defTabSz="914307" rtl="0" eaLnBrk="1" latinLnBrk="0" hangingPunct="1">
        <a:spcBef>
          <a:spcPct val="0"/>
        </a:spcBef>
        <a:buNone/>
        <a:tabLst>
          <a:tab pos="2066925" algn="l"/>
        </a:tabLst>
        <a:defRPr sz="3800" b="1" kern="1200" baseline="0">
          <a:solidFill>
            <a:srgbClr val="808285"/>
          </a:solidFill>
          <a:latin typeface="+mj-lt"/>
          <a:ea typeface="+mj-ea"/>
          <a:cs typeface="+mj-cs"/>
        </a:defRPr>
      </a:lvl1pPr>
    </p:titleStyle>
    <p:bodyStyle>
      <a:lvl1pPr marL="342864" indent="-342864" algn="l" defTabSz="914307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rgbClr val="808285"/>
          </a:solidFill>
          <a:latin typeface="+mn-lt"/>
          <a:ea typeface="+mn-ea"/>
          <a:cs typeface="+mn-cs"/>
        </a:defRPr>
      </a:lvl1pPr>
      <a:lvl2pPr marL="742874" indent="-285723" algn="l" defTabSz="91430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808285"/>
          </a:solidFill>
          <a:latin typeface="+mn-lt"/>
          <a:ea typeface="+mn-ea"/>
          <a:cs typeface="+mn-cs"/>
        </a:defRPr>
      </a:lvl2pPr>
      <a:lvl3pPr marL="1142884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808285"/>
          </a:solidFill>
          <a:latin typeface="+mn-lt"/>
          <a:ea typeface="+mn-ea"/>
          <a:cs typeface="+mn-cs"/>
        </a:defRPr>
      </a:lvl3pPr>
      <a:lvl4pPr marL="1600040" indent="-228577" algn="l" defTabSz="91430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808285"/>
          </a:solidFill>
          <a:latin typeface="+mn-lt"/>
          <a:ea typeface="+mn-ea"/>
          <a:cs typeface="+mn-cs"/>
        </a:defRPr>
      </a:lvl4pPr>
      <a:lvl5pPr marL="2057195" indent="-228577" algn="l" defTabSz="91430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808285"/>
          </a:solidFill>
          <a:latin typeface="+mn-lt"/>
          <a:ea typeface="+mn-ea"/>
          <a:cs typeface="+mn-cs"/>
        </a:defRPr>
      </a:lvl5pPr>
      <a:lvl6pPr marL="2514347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3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6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4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19.xml"/><Relationship Id="rId4" Type="http://schemas.openxmlformats.org/officeDocument/2006/relationships/chart" Target="../charts/char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33.xml"/><Relationship Id="rId4" Type="http://schemas.openxmlformats.org/officeDocument/2006/relationships/chart" Target="../charts/chart3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37.xml"/><Relationship Id="rId4" Type="http://schemas.openxmlformats.org/officeDocument/2006/relationships/chart" Target="../charts/chart3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9.xml"/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41.xml"/><Relationship Id="rId4" Type="http://schemas.openxmlformats.org/officeDocument/2006/relationships/chart" Target="../charts/chart4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chart" Target="../charts/chart44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6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mailto:office@arc.com.pl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TAJEMNICZY KLIENT</a:t>
            </a:r>
            <a:br>
              <a:rPr lang="pl-PL" dirty="0"/>
            </a:br>
            <a:r>
              <a:rPr lang="pl-PL" dirty="0"/>
              <a:t>URZĄD DZIELNICY </a:t>
            </a:r>
            <a:r>
              <a:rPr lang="pl-PL" dirty="0" smtClean="0"/>
              <a:t>REMBERTÓW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484562" y="5229994"/>
            <a:ext cx="5759326" cy="612000"/>
          </a:xfrm>
        </p:spPr>
        <p:txBody>
          <a:bodyPr>
            <a:noAutofit/>
          </a:bodyPr>
          <a:lstStyle/>
          <a:p>
            <a:r>
              <a:rPr lang="pl-PL" sz="1800" b="1" dirty="0" smtClean="0">
                <a:solidFill>
                  <a:srgbClr val="808285"/>
                </a:solidFill>
              </a:rPr>
              <a:t>RAPORT DLA</a:t>
            </a:r>
            <a:br>
              <a:rPr lang="pl-PL" sz="1800" b="1" dirty="0" smtClean="0">
                <a:solidFill>
                  <a:srgbClr val="808285"/>
                </a:solidFill>
              </a:rPr>
            </a:br>
            <a:r>
              <a:rPr lang="pl-PL" sz="1800" b="1" dirty="0" smtClean="0">
                <a:solidFill>
                  <a:srgbClr val="808285"/>
                </a:solidFill>
              </a:rPr>
              <a:t>URZĘDU M.ST. WARSZAWY</a:t>
            </a:r>
            <a:endParaRPr lang="pl-PL" sz="1800" b="1" dirty="0">
              <a:solidFill>
                <a:srgbClr val="808285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109917" y="6357822"/>
            <a:ext cx="2133971" cy="365210"/>
          </a:xfrm>
        </p:spPr>
        <p:txBody>
          <a:bodyPr/>
          <a:lstStyle/>
          <a:p>
            <a:r>
              <a:rPr lang="pl-PL" b="1" dirty="0" smtClean="0">
                <a:solidFill>
                  <a:srgbClr val="808285"/>
                </a:solidFill>
              </a:rPr>
              <a:t>Warszawa, Grudzień 2015</a:t>
            </a:r>
            <a:endParaRPr lang="pl-PL" b="1" dirty="0">
              <a:solidFill>
                <a:srgbClr val="8082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24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10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Rembertów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(4)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</a:t>
            </a:r>
            <a:r>
              <a:rPr lang="pl-PL" sz="1200" b="1" u="sng" dirty="0"/>
              <a:t>formularze / </a:t>
            </a:r>
            <a:r>
              <a:rPr lang="pl-PL" sz="1200" b="1" u="sng" dirty="0" smtClean="0"/>
              <a:t>wnioski</a:t>
            </a:r>
            <a:r>
              <a:rPr lang="pl-PL" sz="1200" b="1" dirty="0" smtClean="0"/>
              <a:t>?</a:t>
            </a:r>
            <a:endParaRPr lang="pl-PL" sz="1200" b="1" dirty="0"/>
          </a:p>
        </p:txBody>
      </p:sp>
      <p:grpSp>
        <p:nvGrpSpPr>
          <p:cNvPr id="10" name="Grupa 9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23762752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Prostokąt 1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8778296"/>
              </p:ext>
            </p:extLst>
          </p:nvPr>
        </p:nvGraphicFramePr>
        <p:xfrm>
          <a:off x="614469" y="2422082"/>
          <a:ext cx="7557812" cy="3816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3584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11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Rembertów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(5)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14469" y="4179858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</a:t>
            </a:r>
            <a:r>
              <a:rPr lang="pl-PL" sz="1200" b="1" u="sng" dirty="0"/>
              <a:t>formularze / wnioski </a:t>
            </a:r>
            <a:r>
              <a:rPr lang="pl-PL" sz="1200" b="1" dirty="0"/>
              <a:t>na terenie urzędu są w miejscu, w którym łatwo je zauważyć</a:t>
            </a:r>
            <a:r>
              <a:rPr lang="pl-PL" sz="1200" b="1" dirty="0" smtClean="0"/>
              <a:t>?</a:t>
            </a:r>
            <a:endParaRPr lang="pl-PL" sz="1200" b="1" dirty="0"/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4229791"/>
              </p:ext>
            </p:extLst>
          </p:nvPr>
        </p:nvGraphicFramePr>
        <p:xfrm>
          <a:off x="614469" y="2142330"/>
          <a:ext cx="7705475" cy="2151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4341123"/>
              </p:ext>
            </p:extLst>
          </p:nvPr>
        </p:nvGraphicFramePr>
        <p:xfrm>
          <a:off x="614469" y="4652595"/>
          <a:ext cx="7705475" cy="2151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614469" y="1756771"/>
            <a:ext cx="7990773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</a:t>
            </a:r>
            <a:r>
              <a:rPr lang="pl-PL" sz="1200" b="1" u="sng" dirty="0"/>
              <a:t>formularze / wnioski</a:t>
            </a:r>
            <a:r>
              <a:rPr lang="pl-PL" sz="1200" b="1" dirty="0"/>
              <a:t>, które są na terenie urzędu są </a:t>
            </a:r>
            <a:r>
              <a:rPr lang="pl-PL" sz="1200" b="1" dirty="0" smtClean="0"/>
              <a:t>uporządkowane?</a:t>
            </a:r>
            <a:endParaRPr lang="pl-PL" sz="1200" b="1" dirty="0"/>
          </a:p>
        </p:txBody>
      </p:sp>
    </p:spTree>
    <p:extLst>
      <p:ext uri="{BB962C8B-B14F-4D97-AF65-F5344CB8AC3E}">
        <p14:creationId xmlns:p14="http://schemas.microsoft.com/office/powerpoint/2010/main" val="86405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12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Rembertów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(6)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wzory wypełnionych </a:t>
            </a:r>
            <a:r>
              <a:rPr lang="pl-PL" sz="1200" b="1" u="sng" dirty="0"/>
              <a:t>formularzy / wniosków</a:t>
            </a:r>
            <a:r>
              <a:rPr lang="pl-PL" sz="1200" b="1" dirty="0"/>
              <a:t>?</a:t>
            </a:r>
            <a:endParaRPr lang="en-GB" sz="1200" b="1" dirty="0"/>
          </a:p>
        </p:txBody>
      </p:sp>
      <p:grpSp>
        <p:nvGrpSpPr>
          <p:cNvPr id="10" name="Grupa 9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11365054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Prostokąt 1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5395056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8339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13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Rembertów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(7)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7" name="pole tekstowe 6"/>
          <p:cNvSpPr txBox="1">
            <a:spLocks noChangeArrowheads="1"/>
          </p:cNvSpPr>
          <p:nvPr/>
        </p:nvSpPr>
        <p:spPr bwMode="auto">
          <a:xfrm>
            <a:off x="7732325" y="1718420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0" name="pole tekstowe 6"/>
          <p:cNvSpPr txBox="1">
            <a:spLocks noChangeArrowheads="1"/>
          </p:cNvSpPr>
          <p:nvPr/>
        </p:nvSpPr>
        <p:spPr bwMode="auto">
          <a:xfrm>
            <a:off x="7732325" y="2637706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1" name="pole tekstowe 6"/>
          <p:cNvSpPr txBox="1">
            <a:spLocks noChangeArrowheads="1"/>
          </p:cNvSpPr>
          <p:nvPr/>
        </p:nvSpPr>
        <p:spPr bwMode="auto">
          <a:xfrm>
            <a:off x="7732325" y="3592149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2" name="pole tekstowe 6"/>
          <p:cNvSpPr txBox="1">
            <a:spLocks noChangeArrowheads="1"/>
          </p:cNvSpPr>
          <p:nvPr/>
        </p:nvSpPr>
        <p:spPr bwMode="auto">
          <a:xfrm>
            <a:off x="7732325" y="4528253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</p:txBody>
      </p:sp>
      <p:sp>
        <p:nvSpPr>
          <p:cNvPr id="33" name="pole tekstowe 6"/>
          <p:cNvSpPr txBox="1">
            <a:spLocks noChangeArrowheads="1"/>
          </p:cNvSpPr>
          <p:nvPr/>
        </p:nvSpPr>
        <p:spPr bwMode="auto">
          <a:xfrm>
            <a:off x="7732325" y="5464357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</p:txBody>
      </p:sp>
      <p:cxnSp>
        <p:nvCxnSpPr>
          <p:cNvPr id="34" name="Łącznik prosty 15"/>
          <p:cNvCxnSpPr/>
          <p:nvPr/>
        </p:nvCxnSpPr>
        <p:spPr>
          <a:xfrm flipH="1">
            <a:off x="396330" y="249369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5" name="Łącznik prosty 18"/>
          <p:cNvCxnSpPr/>
          <p:nvPr/>
        </p:nvCxnSpPr>
        <p:spPr>
          <a:xfrm flipH="1">
            <a:off x="396330" y="3453797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6" name="Łącznik prosty 19"/>
          <p:cNvCxnSpPr/>
          <p:nvPr/>
        </p:nvCxnSpPr>
        <p:spPr>
          <a:xfrm flipH="1">
            <a:off x="396330" y="441390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7" name="Łącznik prosty 20"/>
          <p:cNvCxnSpPr/>
          <p:nvPr/>
        </p:nvCxnSpPr>
        <p:spPr>
          <a:xfrm flipH="1">
            <a:off x="396330" y="537401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38" name="Tabela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7175074"/>
              </p:ext>
            </p:extLst>
          </p:nvPr>
        </p:nvGraphicFramePr>
        <p:xfrm>
          <a:off x="108298" y="1666058"/>
          <a:ext cx="2808000" cy="460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odległość blatów  stolików od wzorów wypełnionych formularzy/  wniosków na tablicach w skoroszytach jest odpowiednia?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liczba blatów  stolików do pisania formularzy  wniosków jest wystarczająca?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liczba miejsc siedzących dla oczekujących jest wystarczająca?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działa system numerkowy?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któryś z pracowników podszedł i zaoferował pomoc?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5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9073040"/>
              </p:ext>
            </p:extLst>
          </p:nvPr>
        </p:nvGraphicFramePr>
        <p:xfrm>
          <a:off x="2916611" y="1506405"/>
          <a:ext cx="4793756" cy="49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9681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ytuł 1"/>
          <p:cNvSpPr txBox="1">
            <a:spLocks/>
          </p:cNvSpPr>
          <p:nvPr/>
        </p:nvSpPr>
        <p:spPr>
          <a:xfrm>
            <a:off x="1692474" y="1413570"/>
            <a:ext cx="684525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wygląd Zewnętrzny urzędnika i jego stanowisko </a:t>
            </a:r>
            <a:r>
              <a:rPr lang="pl-PL" dirty="0" smtClean="0"/>
              <a:t>pracy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7766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Rembertów</a:t>
            </a:r>
            <a:br>
              <a:rPr lang="pl-PL" sz="36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Wygląd zewnętrzny urzędnika i jego stanowisko pracy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6449613"/>
              </p:ext>
            </p:extLst>
          </p:nvPr>
        </p:nvGraphicFramePr>
        <p:xfrm>
          <a:off x="2916611" y="1341562"/>
          <a:ext cx="4793756" cy="43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479707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2308897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3141762"/>
            <a:ext cx="1200358" cy="1108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3" name="pole tekstowe 6"/>
          <p:cNvSpPr txBox="1">
            <a:spLocks noChangeArrowheads="1"/>
          </p:cNvSpPr>
          <p:nvPr/>
        </p:nvSpPr>
        <p:spPr bwMode="auto">
          <a:xfrm>
            <a:off x="7732325" y="3952189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</p:txBody>
      </p:sp>
      <p:sp>
        <p:nvSpPr>
          <p:cNvPr id="24" name="pole tekstowe 6"/>
          <p:cNvSpPr txBox="1">
            <a:spLocks noChangeArrowheads="1"/>
          </p:cNvSpPr>
          <p:nvPr/>
        </p:nvSpPr>
        <p:spPr bwMode="auto">
          <a:xfrm>
            <a:off x="7732325" y="4816285"/>
            <a:ext cx="1200358" cy="6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</a:t>
            </a:r>
          </a:p>
        </p:txBody>
      </p:sp>
      <p:sp>
        <p:nvSpPr>
          <p:cNvPr id="25" name="pole tekstowe 6"/>
          <p:cNvSpPr txBox="1">
            <a:spLocks noChangeArrowheads="1"/>
          </p:cNvSpPr>
          <p:nvPr/>
        </p:nvSpPr>
        <p:spPr bwMode="auto">
          <a:xfrm>
            <a:off x="7732325" y="5680381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2014 (N=18)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(N=17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26" name="Łącznik prosty 15"/>
          <p:cNvCxnSpPr/>
          <p:nvPr/>
        </p:nvCxnSpPr>
        <p:spPr>
          <a:xfrm flipH="1">
            <a:off x="396330" y="222712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Łącznik prosty 18"/>
          <p:cNvCxnSpPr/>
          <p:nvPr/>
        </p:nvCxnSpPr>
        <p:spPr>
          <a:xfrm flipH="1">
            <a:off x="396330" y="306975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Łącznik prosty 19"/>
          <p:cNvCxnSpPr/>
          <p:nvPr/>
        </p:nvCxnSpPr>
        <p:spPr>
          <a:xfrm flipH="1">
            <a:off x="396330" y="472593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4349469"/>
              </p:ext>
            </p:extLst>
          </p:nvPr>
        </p:nvGraphicFramePr>
        <p:xfrm>
          <a:off x="108298" y="1393295"/>
          <a:ext cx="2808000" cy="507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jest ubrany </a:t>
                      </a:r>
                      <a:b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</a:b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„na służbowo”?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urzędnika jest porządek?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są naczynia?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urzędnika znajdują się tylko przedmioty związane </a:t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 pracą?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ma identyfikator </a:t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 imieniem  i nazwiskiem?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Gdzie umieszczony był identyfikator?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0" name="Łącznik prosty 19"/>
          <p:cNvCxnSpPr/>
          <p:nvPr/>
        </p:nvCxnSpPr>
        <p:spPr>
          <a:xfrm flipH="1">
            <a:off x="396330" y="3861842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AutoShape 8"/>
          <p:cNvSpPr>
            <a:spLocks noChangeArrowheads="1"/>
          </p:cNvSpPr>
          <p:nvPr/>
        </p:nvSpPr>
        <p:spPr bwMode="auto">
          <a:xfrm>
            <a:off x="1872578" y="5374010"/>
            <a:ext cx="756000" cy="4320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lIns="90009" tIns="46805" rIns="414041" bIns="46805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000">
              <a:solidFill>
                <a:srgbClr val="5090CD"/>
              </a:solidFill>
              <a:latin typeface="Verdana" pitchFamily="34" charset="0"/>
            </a:endParaRPr>
          </a:p>
        </p:txBody>
      </p:sp>
      <p:graphicFrame>
        <p:nvGraphicFramePr>
          <p:cNvPr id="2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5460417"/>
              </p:ext>
            </p:extLst>
          </p:nvPr>
        </p:nvGraphicFramePr>
        <p:xfrm>
          <a:off x="2915167" y="5658644"/>
          <a:ext cx="4795200" cy="1296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9890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3132634" y="1413570"/>
            <a:ext cx="540509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Zachowanie urzędnika wobec interesanta</a:t>
            </a:r>
          </a:p>
        </p:txBody>
      </p:sp>
    </p:spTree>
    <p:extLst>
      <p:ext uri="{BB962C8B-B14F-4D97-AF65-F5344CB8AC3E}">
        <p14:creationId xmlns:p14="http://schemas.microsoft.com/office/powerpoint/2010/main" val="147766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a 16"/>
          <p:cNvGrpSpPr/>
          <p:nvPr/>
        </p:nvGrpSpPr>
        <p:grpSpPr>
          <a:xfrm>
            <a:off x="4140746" y="2061642"/>
            <a:ext cx="4525280" cy="1054218"/>
            <a:chOff x="757332" y="5363944"/>
            <a:chExt cx="7610400" cy="1054218"/>
          </a:xfrm>
        </p:grpSpPr>
        <p:graphicFrame>
          <p:nvGraphicFramePr>
            <p:cNvPr id="20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43821063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3" name="Prostokąt 2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Rembertów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Zachowanie urzędnika wobec </a:t>
            </a:r>
            <a:r>
              <a:rPr lang="pl-PL" sz="3100" dirty="0" smtClean="0">
                <a:solidFill>
                  <a:schemeClr val="tx2"/>
                </a:solidFill>
              </a:rPr>
              <a:t>interesanta (1)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8080366"/>
              </p:ext>
            </p:extLst>
          </p:nvPr>
        </p:nvGraphicFramePr>
        <p:xfrm>
          <a:off x="5220866" y="2494735"/>
          <a:ext cx="4032448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4572794" y="1631325"/>
            <a:ext cx="3332741" cy="277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przywitał Cię? </a:t>
            </a: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500858" y="1631325"/>
            <a:ext cx="4750413" cy="277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podjął się obsługi sprawy? 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9476948"/>
              </p:ext>
            </p:extLst>
          </p:nvPr>
        </p:nvGraphicFramePr>
        <p:xfrm>
          <a:off x="4356770" y="2440202"/>
          <a:ext cx="1800000" cy="40139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1047112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powiedział „dzień dobry” lub „w czym mogę pomóc” w uprzejmy sposób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959852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przywitał mnie uprzejmie, ale użył innych słów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959852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powiedział „dzień dobry” lub „w czym mogę pomóc”, ale nie było to uprzejme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1047112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Nie przywitał mnie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/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w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ogóle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</a:tbl>
          </a:graphicData>
        </a:graphic>
      </p:graphicFrame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500858" y="3933850"/>
            <a:ext cx="3561381" cy="457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rozpoczął obsługę sprawy od razu? </a:t>
            </a:r>
          </a:p>
        </p:txBody>
      </p:sp>
      <p:graphicFrame>
        <p:nvGraphicFramePr>
          <p:cNvPr id="2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9094359"/>
              </p:ext>
            </p:extLst>
          </p:nvPr>
        </p:nvGraphicFramePr>
        <p:xfrm>
          <a:off x="324322" y="2022944"/>
          <a:ext cx="3985317" cy="1880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0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8071151"/>
              </p:ext>
            </p:extLst>
          </p:nvPr>
        </p:nvGraphicFramePr>
        <p:xfrm>
          <a:off x="324322" y="4331704"/>
          <a:ext cx="3985317" cy="2194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pole tekstowe 15"/>
          <p:cNvSpPr txBox="1"/>
          <p:nvPr/>
        </p:nvSpPr>
        <p:spPr>
          <a:xfrm>
            <a:off x="0" y="6475247"/>
            <a:ext cx="2772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**W 2015 roku kafeteria zmieniona na tak/nie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34679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Rembertów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Zachowanie urzędnika wobec interesanta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6722898"/>
              </p:ext>
            </p:extLst>
          </p:nvPr>
        </p:nvGraphicFramePr>
        <p:xfrm>
          <a:off x="2916611" y="1506405"/>
          <a:ext cx="4793756" cy="49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644550"/>
            <a:ext cx="1200358" cy="1108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2422234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3214322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3" name="pole tekstowe 6"/>
          <p:cNvSpPr txBox="1">
            <a:spLocks noChangeArrowheads="1"/>
          </p:cNvSpPr>
          <p:nvPr/>
        </p:nvSpPr>
        <p:spPr bwMode="auto">
          <a:xfrm>
            <a:off x="7732325" y="4006410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4" name="pole tekstowe 6"/>
          <p:cNvSpPr txBox="1">
            <a:spLocks noChangeArrowheads="1"/>
          </p:cNvSpPr>
          <p:nvPr/>
        </p:nvSpPr>
        <p:spPr bwMode="auto">
          <a:xfrm>
            <a:off x="7732325" y="4798498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5" name="pole tekstowe 6"/>
          <p:cNvSpPr txBox="1">
            <a:spLocks noChangeArrowheads="1"/>
          </p:cNvSpPr>
          <p:nvPr/>
        </p:nvSpPr>
        <p:spPr bwMode="auto">
          <a:xfrm>
            <a:off x="7732325" y="5590586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26" name="Łącznik prosty 15"/>
          <p:cNvCxnSpPr/>
          <p:nvPr/>
        </p:nvCxnSpPr>
        <p:spPr>
          <a:xfrm flipH="1">
            <a:off x="396330" y="2391963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Łącznik prosty 18"/>
          <p:cNvCxnSpPr/>
          <p:nvPr/>
        </p:nvCxnSpPr>
        <p:spPr>
          <a:xfrm flipH="1">
            <a:off x="396330" y="314231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Łącznik prosty 19"/>
          <p:cNvCxnSpPr/>
          <p:nvPr/>
        </p:nvCxnSpPr>
        <p:spPr>
          <a:xfrm flipH="1">
            <a:off x="396330" y="4736925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9" name="Łącznik prosty 20"/>
          <p:cNvCxnSpPr/>
          <p:nvPr/>
        </p:nvCxnSpPr>
        <p:spPr>
          <a:xfrm flipH="1">
            <a:off x="396330" y="551857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8901216"/>
              </p:ext>
            </p:extLst>
          </p:nvPr>
        </p:nvGraphicFramePr>
        <p:xfrm>
          <a:off x="108298" y="1558138"/>
          <a:ext cx="2808000" cy="496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podczas rozmowy starał się utrzymywać kontakt wzrokowy z Tobą?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mówił wyraźnie?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z Tobą urzędnik zajmował się prywatnymi sprawami? 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z Tobą urzędnik jadł posiłek/przekąskę/pił herbatę, kawę lub inny napój? 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okazywał zniecierpliwienie?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uprzejmie Cię pożegnał?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0" name="Łącznik prosty 19"/>
          <p:cNvCxnSpPr/>
          <p:nvPr/>
        </p:nvCxnSpPr>
        <p:spPr>
          <a:xfrm flipH="1">
            <a:off x="396330" y="3955271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053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3132634" y="1413570"/>
            <a:ext cx="540509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Urzędnik: obsługa </a:t>
            </a:r>
            <a:r>
              <a:rPr lang="pl-PL" dirty="0"/>
              <a:t>przedstawionej </a:t>
            </a:r>
            <a:r>
              <a:rPr lang="pl-PL" dirty="0" smtClean="0"/>
              <a:t>sprawy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8212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386" y="0"/>
            <a:ext cx="7885225" cy="1440000"/>
          </a:xfrm>
        </p:spPr>
        <p:txBody>
          <a:bodyPr>
            <a:normAutofit/>
          </a:bodyPr>
          <a:lstStyle/>
          <a:p>
            <a:r>
              <a:rPr lang="pl-PL" sz="3200" dirty="0" smtClean="0"/>
              <a:t>Spis treści</a:t>
            </a:r>
            <a:endParaRPr lang="pl-PL" sz="3200" dirty="0"/>
          </a:p>
        </p:txBody>
      </p:sp>
      <p:sp>
        <p:nvSpPr>
          <p:cNvPr id="5" name="Prostokąt zaokrąglony 4"/>
          <p:cNvSpPr/>
          <p:nvPr/>
        </p:nvSpPr>
        <p:spPr>
          <a:xfrm>
            <a:off x="972394" y="1989634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Metodologia badania						 3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8" name="Prostokąt zaokrąglony 17"/>
          <p:cNvSpPr/>
          <p:nvPr/>
        </p:nvSpPr>
        <p:spPr>
          <a:xfrm>
            <a:off x="972394" y="2421682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Wyniki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b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adania						  4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9" name="Prostokąt zaokrąglony 18"/>
          <p:cNvSpPr/>
          <p:nvPr/>
        </p:nvSpPr>
        <p:spPr>
          <a:xfrm>
            <a:off x="972394" y="2853730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 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Otoczenie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wygląd urzędu		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		 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      6 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Prostokąt zaokrąglony 7"/>
          <p:cNvSpPr/>
          <p:nvPr/>
        </p:nvSpPr>
        <p:spPr>
          <a:xfrm>
            <a:off x="972394" y="3285778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Wygląd zewnętrzny urzędnika i jego stanowisko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pracy		 14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</a:t>
            </a:fld>
            <a:endParaRPr lang="pl-PL"/>
          </a:p>
        </p:txBody>
      </p:sp>
      <p:sp>
        <p:nvSpPr>
          <p:cNvPr id="9" name="Prostokąt zaokrąglony 8"/>
          <p:cNvSpPr/>
          <p:nvPr/>
        </p:nvSpPr>
        <p:spPr>
          <a:xfrm>
            <a:off x="972394" y="3717826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Zachowanie się urzędnika wobec interesanta –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ogólnie		 16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5" name="Prostokąt zaokrąglony 14"/>
          <p:cNvSpPr/>
          <p:nvPr/>
        </p:nvSpPr>
        <p:spPr>
          <a:xfrm>
            <a:off x="972394" y="4149874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obsługa przedstawionej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	 19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6" name="Prostokąt zaokrąglony 15"/>
          <p:cNvSpPr/>
          <p:nvPr/>
        </p:nvSpPr>
        <p:spPr>
          <a:xfrm>
            <a:off x="972394" y="4581922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sposób załatwienia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przedstawionej 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 23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02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20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Rembertów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Urzędnik: Obsługa przedstawionej sprawy (1)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1548737"/>
              </p:ext>
            </p:extLst>
          </p:nvPr>
        </p:nvGraphicFramePr>
        <p:xfrm>
          <a:off x="2916611" y="1722596"/>
          <a:ext cx="4793756" cy="4731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921290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3501802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5130100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7374221"/>
              </p:ext>
            </p:extLst>
          </p:nvPr>
        </p:nvGraphicFramePr>
        <p:xfrm>
          <a:off x="108298" y="1989634"/>
          <a:ext cx="2808000" cy="446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1044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dopytywał </a:t>
                      </a:r>
                      <a:b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</a:b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o szczegóły przedstawionej </a:t>
                      </a:r>
                      <a:b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</a:b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przez Ciebie sprawy?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8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używał zrozumiałej terminologii?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32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opuszczał stanowisko pracy w trakcie rozmowy z Tobą?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873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/>
          <p:cNvGrpSpPr/>
          <p:nvPr/>
        </p:nvGrpSpPr>
        <p:grpSpPr>
          <a:xfrm>
            <a:off x="119522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21511062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7" name="Prostokąt 16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21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Rembertów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</a:t>
            </a:r>
            <a:r>
              <a:rPr lang="pl-PL" sz="3100" dirty="0" smtClean="0">
                <a:solidFill>
                  <a:schemeClr val="tx2"/>
                </a:solidFill>
              </a:rPr>
              <a:t>Obsługa przedstawionej sprawy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3570624"/>
              </p:ext>
            </p:extLst>
          </p:nvPr>
        </p:nvGraphicFramePr>
        <p:xfrm>
          <a:off x="972874" y="2674146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631325"/>
            <a:ext cx="3332741" cy="64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zaproponował wyjaśnienie formularza/ wniosku / lub wyjaśnił, jak go wypełnić?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631325"/>
            <a:ext cx="4750413" cy="64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wydał Ci druk formularza / wniosku lub poinformował, gdzie możesz znaleźć taki formularz / wniosek?</a:t>
            </a:r>
          </a:p>
        </p:txBody>
      </p:sp>
      <p:graphicFrame>
        <p:nvGraphicFramePr>
          <p:cNvPr id="1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9722258"/>
              </p:ext>
            </p:extLst>
          </p:nvPr>
        </p:nvGraphicFramePr>
        <p:xfrm>
          <a:off x="5662008" y="2280178"/>
          <a:ext cx="2946912" cy="4366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pole tekstowe 15"/>
          <p:cNvSpPr txBox="1"/>
          <p:nvPr/>
        </p:nvSpPr>
        <p:spPr>
          <a:xfrm>
            <a:off x="2699608" y="6466370"/>
            <a:ext cx="2628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 W kafeterii z 2015 i 2014 roku nie było takiej odpowiedzi.</a:t>
            </a:r>
            <a:endParaRPr lang="en-GB" sz="1000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5662007" y="6466370"/>
            <a:ext cx="29636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*** W 2015 zmiana podstawy procentowania</a:t>
            </a:r>
            <a:endParaRPr lang="en-GB" sz="1000" dirty="0"/>
          </a:p>
        </p:txBody>
      </p:sp>
      <p:graphicFrame>
        <p:nvGraphicFramePr>
          <p:cNvPr id="19" name="Tabela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2268494"/>
              </p:ext>
            </p:extLst>
          </p:nvPr>
        </p:nvGraphicFramePr>
        <p:xfrm>
          <a:off x="108298" y="2601541"/>
          <a:ext cx="1800000" cy="39576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6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Wydał druk </a:t>
                      </a:r>
                    </a:p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formularza / wniosku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gdzie znaleźć formularz / wniosek na terenie urzędu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są one dostępne na stronie internetowej urzędu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81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dotyczy**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81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wspomniał o formularzu/ wniosku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899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/>
          <p:cNvGrpSpPr/>
          <p:nvPr/>
        </p:nvGrpSpPr>
        <p:grpSpPr>
          <a:xfrm>
            <a:off x="767594" y="2164190"/>
            <a:ext cx="761040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73553917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7" name="Prostokąt 16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22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Rembertów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</a:t>
            </a:r>
            <a:r>
              <a:rPr lang="pl-PL" sz="3100" dirty="0" smtClean="0">
                <a:solidFill>
                  <a:schemeClr val="tx2"/>
                </a:solidFill>
              </a:rPr>
              <a:t>Obsługa przedstawionej sprawy (3)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6670694"/>
              </p:ext>
            </p:extLst>
          </p:nvPr>
        </p:nvGraphicFramePr>
        <p:xfrm>
          <a:off x="684362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7891604"/>
              </p:ext>
            </p:extLst>
          </p:nvPr>
        </p:nvGraphicFramePr>
        <p:xfrm>
          <a:off x="5436890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599967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podczas wyjaśniania przedstawionej sprawy wydał kartę informacyjną?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599967"/>
            <a:ext cx="3958325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podczas wyjaśniania przedstawionej przez Ciebie sprawy...?</a:t>
            </a:r>
          </a:p>
        </p:txBody>
      </p:sp>
      <p:graphicFrame>
        <p:nvGraphicFramePr>
          <p:cNvPr id="27" name="Tabela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8019830"/>
              </p:ext>
            </p:extLst>
          </p:nvPr>
        </p:nvGraphicFramePr>
        <p:xfrm>
          <a:off x="0" y="2349675"/>
          <a:ext cx="1800000" cy="40324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80335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Wyjaśniał sprawę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„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z głowy”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06973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papierowymi kartami informacyjnymi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06973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komputerem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69083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Korzystał z pomocy innych urzędników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69083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Trudno powiedzieć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9" name="Tabela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6663205"/>
              </p:ext>
            </p:extLst>
          </p:nvPr>
        </p:nvGraphicFramePr>
        <p:xfrm>
          <a:off x="4652906" y="2422130"/>
          <a:ext cx="1800000" cy="40026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6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Dał Ci kartę informacyjną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Powiedział gdzie możesz znaleźć kartę informacyjną na terenie Urzędu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Powiedział, że taka karta informacyjna jest dostępna na stronie internetowej Urzędu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530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Nie wspomniał o karcie informacyjnej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5304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 duplikatu Karty Warszawiaka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757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466" y="1413570"/>
            <a:ext cx="6917258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Urzędnik: </a:t>
            </a:r>
            <a:br>
              <a:rPr lang="pl-PL" dirty="0" smtClean="0"/>
            </a:br>
            <a:r>
              <a:rPr lang="pl-PL" dirty="0" smtClean="0"/>
              <a:t>sposób załatwienia przedstawionej </a:t>
            </a:r>
            <a:r>
              <a:rPr lang="pl-PL" dirty="0"/>
              <a:t>sprawy</a:t>
            </a:r>
          </a:p>
        </p:txBody>
      </p:sp>
    </p:spTree>
    <p:extLst>
      <p:ext uri="{BB962C8B-B14F-4D97-AF65-F5344CB8AC3E}">
        <p14:creationId xmlns:p14="http://schemas.microsoft.com/office/powerpoint/2010/main" val="12790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a 9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4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73553917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6" name="Prostokąt 15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24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Rembertów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</a:t>
            </a:r>
            <a:r>
              <a:rPr lang="pl-PL" sz="3100" dirty="0" smtClean="0">
                <a:solidFill>
                  <a:schemeClr val="tx2"/>
                </a:solidFill>
              </a:rPr>
              <a:t>rzędnik: Sposób załatwienia przedstawionej sprawy (1)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urzędnik poinformował Cię sam o następujących krokach do załatwienia przedstawionej przez Ciebie sprawy?</a:t>
            </a: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8412727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7924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a 15"/>
          <p:cNvGrpSpPr/>
          <p:nvPr/>
        </p:nvGrpSpPr>
        <p:grpSpPr>
          <a:xfrm>
            <a:off x="119522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18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58551456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1" name="Prostokąt 20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grpSp>
        <p:nvGrpSpPr>
          <p:cNvPr id="23" name="Grupa 22"/>
          <p:cNvGrpSpPr/>
          <p:nvPr/>
        </p:nvGrpSpPr>
        <p:grpSpPr>
          <a:xfrm>
            <a:off x="4140746" y="2133650"/>
            <a:ext cx="4525280" cy="1054218"/>
            <a:chOff x="757332" y="5363944"/>
            <a:chExt cx="7610400" cy="1054218"/>
          </a:xfrm>
        </p:grpSpPr>
        <p:graphicFrame>
          <p:nvGraphicFramePr>
            <p:cNvPr id="24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75143128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5" name="Prostokąt 24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Rembertów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2014, 2013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3276316"/>
              </p:ext>
            </p:extLst>
          </p:nvPr>
        </p:nvGraphicFramePr>
        <p:xfrm>
          <a:off x="972874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4791544"/>
              </p:ext>
            </p:extLst>
          </p:nvPr>
        </p:nvGraphicFramePr>
        <p:xfrm>
          <a:off x="180306" y="2421683"/>
          <a:ext cx="1800000" cy="40324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28448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mnie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o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braku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nie wchodząc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szczegóły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podawał wysokość poszczególnych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podał sumy tylko podawał wysokość poszczególnych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64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podał mi spontanicznie żadnej informacji na temat opłat\braku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8987972"/>
              </p:ext>
            </p:extLst>
          </p:nvPr>
        </p:nvGraphicFramePr>
        <p:xfrm>
          <a:off x="4799244" y="2494735"/>
          <a:ext cx="4320000" cy="42474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9772444"/>
              </p:ext>
            </p:extLst>
          </p:nvPr>
        </p:nvGraphicFramePr>
        <p:xfrm>
          <a:off x="4068738" y="2422130"/>
          <a:ext cx="1656184" cy="35999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56184"/>
              </a:tblGrid>
              <a:tr h="940897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wymienił wszystkie opłaty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40897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o opłatach, których nie wymienił wcześniej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59079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odpowiedział na pytanie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59079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446659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Po dopytaniu o opłaty urzędnik...</a:t>
            </a:r>
          </a:p>
          <a:p>
            <a:r>
              <a:rPr lang="pl-PL" dirty="0"/>
              <a:t>(zadawane gdy urzędnik nie poinformował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o opłatach </a:t>
            </a:r>
            <a:r>
              <a:rPr lang="pl-PL" dirty="0"/>
              <a:t>lub ich braku) 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446659"/>
            <a:ext cx="4750413" cy="831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Które ze stwierdzeń najlepiej opisuje to w jaki sposób urzędnik </a:t>
            </a:r>
            <a:r>
              <a:rPr lang="pl-PL" sz="1200" b="1" u="sng" dirty="0"/>
              <a:t>sam z siebie, bez Twojego dopytywania</a:t>
            </a:r>
            <a:r>
              <a:rPr lang="pl-PL" sz="1200" b="1" dirty="0"/>
              <a:t> poinformował Cię o opłatach/braku opłat jakie są wymagane przy załatwianiu  przedstawionej przez Ciebie sprawy?</a:t>
            </a:r>
          </a:p>
        </p:txBody>
      </p:sp>
    </p:spTree>
    <p:extLst>
      <p:ext uri="{BB962C8B-B14F-4D97-AF65-F5344CB8AC3E}">
        <p14:creationId xmlns:p14="http://schemas.microsoft.com/office/powerpoint/2010/main" val="169480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a 15"/>
          <p:cNvGrpSpPr/>
          <p:nvPr/>
        </p:nvGrpSpPr>
        <p:grpSpPr>
          <a:xfrm>
            <a:off x="119522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20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66583800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1" name="Prostokąt 20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grpSp>
        <p:nvGrpSpPr>
          <p:cNvPr id="23" name="Grupa 22"/>
          <p:cNvGrpSpPr/>
          <p:nvPr/>
        </p:nvGrpSpPr>
        <p:grpSpPr>
          <a:xfrm>
            <a:off x="4140746" y="2133650"/>
            <a:ext cx="4525280" cy="1054218"/>
            <a:chOff x="757332" y="5363944"/>
            <a:chExt cx="7610400" cy="1054218"/>
          </a:xfrm>
        </p:grpSpPr>
        <p:graphicFrame>
          <p:nvGraphicFramePr>
            <p:cNvPr id="24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27612681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5" name="Prostokąt 24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26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Rembertów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2015 (3)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938757"/>
              </p:ext>
            </p:extLst>
          </p:nvPr>
        </p:nvGraphicFramePr>
        <p:xfrm>
          <a:off x="972874" y="2494735"/>
          <a:ext cx="4320000" cy="3167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1819308"/>
              </p:ext>
            </p:extLst>
          </p:nvPr>
        </p:nvGraphicFramePr>
        <p:xfrm>
          <a:off x="4799244" y="2494736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446659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Po dopytaniu o opłaty urzędnik...</a:t>
            </a:r>
          </a:p>
          <a:p>
            <a:r>
              <a:rPr lang="pl-PL" dirty="0"/>
              <a:t>(zadawane gdy urzędnik nie poinformował </a:t>
            </a:r>
            <a:endParaRPr lang="pl-PL" dirty="0" smtClean="0"/>
          </a:p>
          <a:p>
            <a:r>
              <a:rPr lang="pl-PL" dirty="0" smtClean="0"/>
              <a:t>O opłatach </a:t>
            </a:r>
            <a:r>
              <a:rPr lang="pl-PL" dirty="0"/>
              <a:t>lub ich braku) 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446659"/>
            <a:ext cx="4750413" cy="831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Które ze stwierdzeń najlepiej opisuje to w jaki sposób urzędnik </a:t>
            </a:r>
            <a:r>
              <a:rPr lang="pl-PL" sz="1200" b="1" u="sng" dirty="0"/>
              <a:t>sam z siebie, bez Twojego dopytywania</a:t>
            </a:r>
            <a:r>
              <a:rPr lang="pl-PL" sz="1200" b="1" dirty="0"/>
              <a:t> poinformował Cię o opłatach/braku opłat jakie są wymagane przy załatwianiu  przedstawionej przez Ciebie sprawy?</a:t>
            </a:r>
          </a:p>
        </p:txBody>
      </p:sp>
      <p:graphicFrame>
        <p:nvGraphicFramePr>
          <p:cNvPr id="28" name="Tabela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808475"/>
              </p:ext>
            </p:extLst>
          </p:nvPr>
        </p:nvGraphicFramePr>
        <p:xfrm>
          <a:off x="3852714" y="2599742"/>
          <a:ext cx="1944216" cy="38244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44216"/>
              </a:tblGrid>
              <a:tr h="678398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nie ma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78398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sumę 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07199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podał wysokość poszczególnych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07199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wysokość poszczególnych opłat</a:t>
                      </a: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9179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  <a:t>Nie odpowiedział </a:t>
                      </a:r>
                      <a:b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  <a:t>na pytanie</a:t>
                      </a:r>
                    </a:p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8205594"/>
              </p:ext>
            </p:extLst>
          </p:nvPr>
        </p:nvGraphicFramePr>
        <p:xfrm>
          <a:off x="191530" y="2565698"/>
          <a:ext cx="1716968" cy="34871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16968"/>
              </a:tblGrid>
              <a:tr h="576064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nie ma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31819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sumę 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03598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podał wysokość poszczególnych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43933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wysokość poszczególnych opłat</a:t>
                      </a: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345">
                <a:tc>
                  <a:txBody>
                    <a:bodyPr/>
                    <a:lstStyle/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6264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a 17"/>
          <p:cNvGrpSpPr/>
          <p:nvPr/>
        </p:nvGrpSpPr>
        <p:grpSpPr>
          <a:xfrm>
            <a:off x="4932834" y="2133650"/>
            <a:ext cx="3852390" cy="1054218"/>
            <a:chOff x="757332" y="5363944"/>
            <a:chExt cx="7610400" cy="1054218"/>
          </a:xfrm>
        </p:grpSpPr>
        <p:graphicFrame>
          <p:nvGraphicFramePr>
            <p:cNvPr id="2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40758927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3" name="Prostokąt 2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15" name="Grupa 14"/>
          <p:cNvGrpSpPr/>
          <p:nvPr/>
        </p:nvGrpSpPr>
        <p:grpSpPr>
          <a:xfrm>
            <a:off x="767594" y="2133650"/>
            <a:ext cx="3661184" cy="1054218"/>
            <a:chOff x="757332" y="5363944"/>
            <a:chExt cx="7610400" cy="1054218"/>
          </a:xfrm>
        </p:grpSpPr>
        <p:graphicFrame>
          <p:nvGraphicFramePr>
            <p:cNvPr id="16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55108595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7" name="Prostokąt 16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Rembertów</a:t>
            </a:r>
            <a:br>
              <a:rPr lang="pl-PL" sz="36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(4)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4911652"/>
              </p:ext>
            </p:extLst>
          </p:nvPr>
        </p:nvGraphicFramePr>
        <p:xfrm>
          <a:off x="904711" y="2601666"/>
          <a:ext cx="4392488" cy="4068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0647218"/>
              </p:ext>
            </p:extLst>
          </p:nvPr>
        </p:nvGraphicFramePr>
        <p:xfrm>
          <a:off x="5076850" y="2601666"/>
          <a:ext cx="4320000" cy="235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7994099"/>
              </p:ext>
            </p:extLst>
          </p:nvPr>
        </p:nvGraphicFramePr>
        <p:xfrm>
          <a:off x="4284762" y="2529962"/>
          <a:ext cx="1800000" cy="241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prawidłowo mnie poinformował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mnie ale nieprawidłowo 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ogóle mnie nie poinformował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743983"/>
            <a:ext cx="3332741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poinformował o terminie odpowiedzi na przedstawioną sprawę? 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743983"/>
            <a:ext cx="3814309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poinformował, gdzie można uiścić opłatę?</a:t>
            </a:r>
          </a:p>
        </p:txBody>
      </p:sp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2331440"/>
              </p:ext>
            </p:extLst>
          </p:nvPr>
        </p:nvGraphicFramePr>
        <p:xfrm>
          <a:off x="108298" y="2514955"/>
          <a:ext cx="1800000" cy="34535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709647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w kasie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09647">
                <a:tc>
                  <a:txBody>
                    <a:bodyPr/>
                    <a:lstStyle/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w banku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7939">
                <a:tc>
                  <a:txBody>
                    <a:bodyPr/>
                    <a:lstStyle/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na poczcie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7939">
                <a:tc>
                  <a:txBody>
                    <a:bodyPr/>
                    <a:lstStyle/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ogóle nie poinformował o miejscu uiszczenia opłaty </a:t>
                      </a:r>
                    </a:p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7939">
                <a:tc>
                  <a:txBody>
                    <a:bodyPr/>
                    <a:lstStyle/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dotyczy**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5" name="pole tekstowe 24"/>
          <p:cNvSpPr txBox="1"/>
          <p:nvPr/>
        </p:nvSpPr>
        <p:spPr>
          <a:xfrm>
            <a:off x="36291" y="6466370"/>
            <a:ext cx="29523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 W 2015 zmiana podstawy procentowania!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29769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Rembertów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Urzędnik: Sposób załatwiania przedstawionej sprawy (5)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9924418"/>
              </p:ext>
            </p:extLst>
          </p:nvPr>
        </p:nvGraphicFramePr>
        <p:xfrm>
          <a:off x="2916611" y="1722597"/>
          <a:ext cx="4793756" cy="323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961748"/>
            <a:ext cx="1200358" cy="1108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N=20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3689940"/>
            <a:ext cx="1200358" cy="1108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5274116"/>
            <a:ext cx="1200358" cy="1108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7372078"/>
              </p:ext>
            </p:extLst>
          </p:nvPr>
        </p:nvGraphicFramePr>
        <p:xfrm>
          <a:off x="108298" y="1989634"/>
          <a:ext cx="2808000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upewnił się, że zrozumiałeś(</a:t>
                      </a:r>
                      <a:r>
                        <a:rPr lang="pl-PL" sz="1200" b="1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aś</a:t>
                      </a: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) jego /jej wyjaśnienia?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96000">
                <a:tc>
                  <a:txBody>
                    <a:bodyPr/>
                    <a:lstStyle/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poinformował Cię, że istnieje możliwość telefonicznego poinformowania o odbiorze decyzji?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odczuwałeś(</a:t>
                      </a:r>
                      <a:r>
                        <a:rPr lang="pl-PL" sz="1200" b="1" kern="12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aś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) niechęć ze strony urzędnika?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4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4545176"/>
              </p:ext>
            </p:extLst>
          </p:nvPr>
        </p:nvGraphicFramePr>
        <p:xfrm>
          <a:off x="2924286" y="5158154"/>
          <a:ext cx="4793756" cy="15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0302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6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73553917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7" name="Prostokąt 16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29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Rembertów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</a:t>
            </a:r>
            <a:r>
              <a:rPr lang="pl-PL" sz="3100" dirty="0" smtClean="0">
                <a:solidFill>
                  <a:schemeClr val="tx2"/>
                </a:solidFill>
              </a:rPr>
              <a:t>rzędnik: Sposób załatwienia przedstawionej sprawy (6)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382122"/>
            <a:ext cx="2880320" cy="360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Zsumowane odpowiedzi „zdecydowanie TAK” i „raczej TAK”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Zachowanie urzędnika</a:t>
            </a:r>
            <a:endParaRPr lang="pl-PL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3223916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5005"/>
              </p:ext>
            </p:extLst>
          </p:nvPr>
        </p:nvGraphicFramePr>
        <p:xfrm>
          <a:off x="180546" y="2439467"/>
          <a:ext cx="2160000" cy="39210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78902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był uprzejmy i miły?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zrozumiały?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kompetentny?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poświęcił Ci dużo uwagi/ czasu?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jesteś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zadowolony(na) </a:t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ze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sposobu obsługi przez urzędnika?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Prostokąt 7"/>
          <p:cNvSpPr/>
          <p:nvPr/>
        </p:nvSpPr>
        <p:spPr>
          <a:xfrm>
            <a:off x="238280" y="5557190"/>
            <a:ext cx="8568952" cy="774000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6307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Informacje o metodzie</a:t>
            </a:r>
            <a:endParaRPr lang="pl-PL" sz="3200" dirty="0"/>
          </a:p>
        </p:txBody>
      </p:sp>
      <p:sp>
        <p:nvSpPr>
          <p:cNvPr id="14" name="pole tekstowe 24"/>
          <p:cNvSpPr>
            <a:spLocks noChangeArrowheads="1"/>
          </p:cNvSpPr>
          <p:nvPr/>
        </p:nvSpPr>
        <p:spPr bwMode="auto">
          <a:xfrm>
            <a:off x="972394" y="1707160"/>
            <a:ext cx="2521388" cy="62720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 dirty="0">
                <a:solidFill>
                  <a:schemeClr val="bg1"/>
                </a:solidFill>
                <a:cs typeface="Tahoma" pitchFamily="34" charset="0"/>
              </a:rPr>
              <a:t>Metoda</a:t>
            </a:r>
          </a:p>
        </p:txBody>
      </p:sp>
      <p:sp>
        <p:nvSpPr>
          <p:cNvPr id="15" name="Prostokąt zaokrąglony 14"/>
          <p:cNvSpPr/>
          <p:nvPr/>
        </p:nvSpPr>
        <p:spPr>
          <a:xfrm>
            <a:off x="3649385" y="1705571"/>
            <a:ext cx="4861769" cy="6303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Ilościowo-jakościowa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6" name="pole tekstowe 24"/>
          <p:cNvSpPr>
            <a:spLocks noChangeArrowheads="1"/>
          </p:cNvSpPr>
          <p:nvPr/>
        </p:nvSpPr>
        <p:spPr bwMode="auto">
          <a:xfrm>
            <a:off x="972394" y="2423446"/>
            <a:ext cx="2521388" cy="62562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Technika</a:t>
            </a:r>
          </a:p>
        </p:txBody>
      </p:sp>
      <p:sp>
        <p:nvSpPr>
          <p:cNvPr id="17" name="pole tekstowe 24"/>
          <p:cNvSpPr>
            <a:spLocks noChangeArrowheads="1"/>
          </p:cNvSpPr>
          <p:nvPr/>
        </p:nvSpPr>
        <p:spPr bwMode="auto">
          <a:xfrm>
            <a:off x="972394" y="4950221"/>
            <a:ext cx="2521388" cy="627208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Dobór próby</a:t>
            </a:r>
          </a:p>
        </p:txBody>
      </p:sp>
      <p:sp>
        <p:nvSpPr>
          <p:cNvPr id="18" name="pole tekstowe 24"/>
          <p:cNvSpPr>
            <a:spLocks noChangeArrowheads="1"/>
          </p:cNvSpPr>
          <p:nvPr/>
        </p:nvSpPr>
        <p:spPr bwMode="auto">
          <a:xfrm>
            <a:off x="972394" y="5665714"/>
            <a:ext cx="2521388" cy="62562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Termin realizacji</a:t>
            </a:r>
          </a:p>
        </p:txBody>
      </p:sp>
      <p:sp>
        <p:nvSpPr>
          <p:cNvPr id="19" name="pole tekstowe 24"/>
          <p:cNvSpPr>
            <a:spLocks noChangeArrowheads="1"/>
          </p:cNvSpPr>
          <p:nvPr/>
        </p:nvSpPr>
        <p:spPr bwMode="auto">
          <a:xfrm>
            <a:off x="972394" y="3138146"/>
            <a:ext cx="2521388" cy="62720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Wielkość próby</a:t>
            </a:r>
            <a:endParaRPr lang="pl-PL" sz="1400" b="1" i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20" name="Prostokąt zaokrąglony 19"/>
          <p:cNvSpPr/>
          <p:nvPr/>
        </p:nvSpPr>
        <p:spPr>
          <a:xfrm>
            <a:off x="3649385" y="2420271"/>
            <a:ext cx="4861769" cy="63197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Tajemniczy Klient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1" name="Prostokąt zaokrąglony 20"/>
          <p:cNvSpPr/>
          <p:nvPr/>
        </p:nvSpPr>
        <p:spPr>
          <a:xfrm>
            <a:off x="3649385" y="4948633"/>
            <a:ext cx="4861769" cy="6303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A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dresowy 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według listy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urzędów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2" name="Prostokąt zaokrąglony 21"/>
          <p:cNvSpPr/>
          <p:nvPr/>
        </p:nvSpPr>
        <p:spPr>
          <a:xfrm>
            <a:off x="3649385" y="5663333"/>
            <a:ext cx="4861769" cy="6303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5 października – 13 listopada 2015 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3" name="Prostokąt zaokrąglony 22"/>
          <p:cNvSpPr/>
          <p:nvPr/>
        </p:nvSpPr>
        <p:spPr>
          <a:xfrm>
            <a:off x="3649385" y="3136558"/>
            <a:ext cx="4861769" cy="6303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17 urzędów – 340 wizyt (20 wizyt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w każdym urzędzie)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4" name="pole tekstowe 24"/>
          <p:cNvSpPr>
            <a:spLocks noChangeArrowheads="1"/>
          </p:cNvSpPr>
          <p:nvPr/>
        </p:nvSpPr>
        <p:spPr bwMode="auto">
          <a:xfrm>
            <a:off x="972394" y="3854433"/>
            <a:ext cx="2521388" cy="1006708"/>
          </a:xfrm>
          <a:prstGeom prst="roundRect">
            <a:avLst>
              <a:gd name="adj" fmla="val 772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Definicja próby</a:t>
            </a:r>
          </a:p>
        </p:txBody>
      </p:sp>
      <p:sp>
        <p:nvSpPr>
          <p:cNvPr id="25" name="Prostokąt zaokrąglony 24"/>
          <p:cNvSpPr/>
          <p:nvPr/>
        </p:nvSpPr>
        <p:spPr>
          <a:xfrm>
            <a:off x="3649385" y="3851257"/>
            <a:ext cx="4861769" cy="1013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Punkty Informacyjne, stanowiska WOM oraz  Delegatury </a:t>
            </a:r>
            <a:r>
              <a:rPr lang="pl-PL" sz="1200" b="1" dirty="0" err="1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BAiSO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 w urzędach dzielnicy: Bemowo, Białołęka, Bielany, Ochota, Praga Południe, Praga Północ, Rembertów, Śródmieście, Targówek, Ursus, Ursynów, Wawer, Wesoła, Wilanów, Włochy, Wola, 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Żoliborz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6" name="Prostokąt 25"/>
          <p:cNvSpPr/>
          <p:nvPr/>
        </p:nvSpPr>
        <p:spPr>
          <a:xfrm>
            <a:off x="969942" y="6352505"/>
            <a:ext cx="69872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 smtClean="0"/>
              <a:t>Ze względu na zaokrąglenia wartości po przecinku, w niektórych przypadkach dane na wykresach mogą się nie sumować do 100 proc. 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259883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30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Rembertów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</a:t>
            </a:r>
            <a:r>
              <a:rPr lang="pl-PL" sz="3100" dirty="0" smtClean="0">
                <a:solidFill>
                  <a:schemeClr val="tx2"/>
                </a:solidFill>
              </a:rPr>
              <a:t>rzędnik: Sposób załatwienia przedstawionej sprawy (7)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Zachowanie urzędnika</a:t>
            </a:r>
            <a:endParaRPr lang="pl-PL" sz="1200" b="1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4006415"/>
              </p:ext>
            </p:extLst>
          </p:nvPr>
        </p:nvGraphicFramePr>
        <p:xfrm>
          <a:off x="108298" y="2029050"/>
          <a:ext cx="2160000" cy="421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był uprzejmy i miły?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zrozumiały?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kompetentny?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86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poświęcił Ci dużo uwagi/ czasu?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97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jesteś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zadowolony(na)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ze sposobu obsługi przez urzędnika?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7635756"/>
              </p:ext>
            </p:extLst>
          </p:nvPr>
        </p:nvGraphicFramePr>
        <p:xfrm>
          <a:off x="2473450" y="2057876"/>
          <a:ext cx="5040000" cy="4549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pole tekstowe 6"/>
          <p:cNvSpPr txBox="1">
            <a:spLocks noChangeArrowheads="1"/>
          </p:cNvSpPr>
          <p:nvPr/>
        </p:nvSpPr>
        <p:spPr bwMode="auto">
          <a:xfrm>
            <a:off x="7732325" y="2061642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8" name="pole tekstowe 6"/>
          <p:cNvSpPr txBox="1">
            <a:spLocks noChangeArrowheads="1"/>
          </p:cNvSpPr>
          <p:nvPr/>
        </p:nvSpPr>
        <p:spPr bwMode="auto">
          <a:xfrm>
            <a:off x="7732325" y="2925738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3789834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0" name="pole tekstowe 6"/>
          <p:cNvSpPr txBox="1">
            <a:spLocks noChangeArrowheads="1"/>
          </p:cNvSpPr>
          <p:nvPr/>
        </p:nvSpPr>
        <p:spPr bwMode="auto">
          <a:xfrm>
            <a:off x="7736619" y="4672269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21" name="Łącznik prosty 15"/>
          <p:cNvCxnSpPr/>
          <p:nvPr/>
        </p:nvCxnSpPr>
        <p:spPr>
          <a:xfrm flipH="1">
            <a:off x="396330" y="2781722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2" name="Łącznik prosty 18"/>
          <p:cNvCxnSpPr/>
          <p:nvPr/>
        </p:nvCxnSpPr>
        <p:spPr>
          <a:xfrm flipH="1">
            <a:off x="396330" y="364581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3" name="Łącznik prosty 19"/>
          <p:cNvCxnSpPr/>
          <p:nvPr/>
        </p:nvCxnSpPr>
        <p:spPr>
          <a:xfrm flipH="1">
            <a:off x="396330" y="450991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5" name="Łącznik prosty 19"/>
          <p:cNvCxnSpPr/>
          <p:nvPr/>
        </p:nvCxnSpPr>
        <p:spPr>
          <a:xfrm flipH="1">
            <a:off x="396330" y="537401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6" name="pole tekstowe 6"/>
          <p:cNvSpPr txBox="1">
            <a:spLocks noChangeArrowheads="1"/>
          </p:cNvSpPr>
          <p:nvPr/>
        </p:nvSpPr>
        <p:spPr bwMode="auto">
          <a:xfrm>
            <a:off x="7732325" y="5464357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5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91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55298" name="Rectangle 5"/>
          <p:cNvSpPr>
            <a:spLocks noChangeArrowheads="1"/>
          </p:cNvSpPr>
          <p:nvPr/>
        </p:nvSpPr>
        <p:spPr bwMode="auto">
          <a:xfrm>
            <a:off x="3429000" y="1485900"/>
            <a:ext cx="4953000" cy="389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pl-PL" b="1" dirty="0">
                <a:solidFill>
                  <a:schemeClr val="bg1"/>
                </a:solidFill>
              </a:rPr>
              <a:t>ARC Rynek i Opinia Sp. z </a:t>
            </a:r>
            <a:r>
              <a:rPr lang="pl-PL" b="1" dirty="0" smtClean="0">
                <a:solidFill>
                  <a:schemeClr val="bg1"/>
                </a:solidFill>
              </a:rPr>
              <a:t>o.o</a:t>
            </a:r>
            <a:r>
              <a:rPr lang="pl-PL" b="1" dirty="0">
                <a:solidFill>
                  <a:schemeClr val="bg1"/>
                </a:solidFill>
              </a:rPr>
              <a:t>.</a:t>
            </a:r>
          </a:p>
          <a:p>
            <a:r>
              <a:rPr lang="pl-PL" b="1" dirty="0">
                <a:solidFill>
                  <a:schemeClr val="bg1"/>
                </a:solidFill>
              </a:rPr>
              <a:t>ul. Juliusza Słowackiego 12</a:t>
            </a:r>
          </a:p>
          <a:p>
            <a:r>
              <a:rPr lang="pl-PL" b="1" dirty="0" smtClean="0">
                <a:solidFill>
                  <a:schemeClr val="bg1"/>
                </a:solidFill>
              </a:rPr>
              <a:t>01-627 </a:t>
            </a:r>
            <a:r>
              <a:rPr lang="pl-PL" b="1" dirty="0">
                <a:solidFill>
                  <a:schemeClr val="bg1"/>
                </a:solidFill>
              </a:rPr>
              <a:t>Warszawa</a:t>
            </a:r>
          </a:p>
          <a:p>
            <a:r>
              <a:rPr lang="pl-PL" b="1" dirty="0">
                <a:solidFill>
                  <a:schemeClr val="bg1"/>
                </a:solidFill>
              </a:rPr>
              <a:t>tel.: +48 022 584 85 </a:t>
            </a:r>
            <a:r>
              <a:rPr lang="pl-PL" b="1" dirty="0" smtClean="0">
                <a:solidFill>
                  <a:schemeClr val="bg1"/>
                </a:solidFill>
              </a:rPr>
              <a:t>00</a:t>
            </a:r>
            <a:endParaRPr lang="pl-PL" b="1" dirty="0">
              <a:solidFill>
                <a:schemeClr val="bg1"/>
              </a:solidFill>
            </a:endParaRPr>
          </a:p>
          <a:p>
            <a:r>
              <a:rPr lang="pl-PL" b="1" dirty="0">
                <a:solidFill>
                  <a:schemeClr val="bg1"/>
                </a:solidFill>
              </a:rPr>
              <a:t>fax.: +48 022 584 85 </a:t>
            </a:r>
            <a:r>
              <a:rPr lang="pl-PL" b="1" dirty="0" smtClean="0">
                <a:solidFill>
                  <a:schemeClr val="bg1"/>
                </a:solidFill>
              </a:rPr>
              <a:t>01</a:t>
            </a:r>
          </a:p>
          <a:p>
            <a:r>
              <a:rPr lang="pl-PL" b="1" dirty="0" smtClean="0">
                <a:solidFill>
                  <a:schemeClr val="bg1"/>
                </a:solidFill>
                <a:hlinkClick r:id="rId2"/>
              </a:rPr>
              <a:t>office@arc.com.pl</a:t>
            </a:r>
            <a:r>
              <a:rPr lang="pl-PL" b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pl-PL" b="1" dirty="0" smtClean="0">
                <a:solidFill>
                  <a:schemeClr val="bg1"/>
                </a:solidFill>
              </a:rPr>
              <a:t> </a:t>
            </a:r>
            <a:endParaRPr lang="pl-PL" b="1" dirty="0">
              <a:solidFill>
                <a:schemeClr val="bg1"/>
              </a:solidFill>
            </a:endParaRPr>
          </a:p>
        </p:txBody>
      </p:sp>
      <p:sp>
        <p:nvSpPr>
          <p:cNvPr id="55299" name="Text Box 7"/>
          <p:cNvSpPr txBox="1">
            <a:spLocks noChangeArrowheads="1"/>
          </p:cNvSpPr>
          <p:nvPr/>
        </p:nvSpPr>
        <p:spPr bwMode="auto">
          <a:xfrm>
            <a:off x="3363913" y="4437906"/>
            <a:ext cx="49530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800" b="1">
                <a:solidFill>
                  <a:schemeClr val="bg2"/>
                </a:solidFill>
              </a:rPr>
              <a:t>TO, CO ISTOTNE</a:t>
            </a:r>
          </a:p>
        </p:txBody>
      </p:sp>
      <p:pic>
        <p:nvPicPr>
          <p:cNvPr id="55300" name="Picture 10" descr="P:\STANDARDY\LOGOTYP\ARC-LOGO-KOLOR-150.png"/>
          <p:cNvPicPr>
            <a:picLocks noChangeAspect="1" noChangeArrowheads="1"/>
          </p:cNvPicPr>
          <p:nvPr/>
        </p:nvPicPr>
        <p:blipFill>
          <a:blip r:embed="rId3" cstate="print">
            <a:grayscl/>
            <a:biLevel thresh="50000"/>
          </a:blip>
          <a:srcRect/>
          <a:stretch>
            <a:fillRect/>
          </a:stretch>
        </p:blipFill>
        <p:spPr bwMode="auto">
          <a:xfrm>
            <a:off x="914400" y="1524000"/>
            <a:ext cx="19939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89479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Tytuł 1"/>
          <p:cNvSpPr txBox="1">
            <a:spLocks/>
          </p:cNvSpPr>
          <p:nvPr/>
        </p:nvSpPr>
        <p:spPr>
          <a:xfrm>
            <a:off x="3990306" y="843268"/>
            <a:ext cx="4392488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Wyniki badania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2559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Kryteria oceny</a:t>
            </a:r>
            <a:endParaRPr lang="pl-PL" sz="3200" dirty="0"/>
          </a:p>
        </p:txBody>
      </p:sp>
      <p:sp>
        <p:nvSpPr>
          <p:cNvPr id="26" name="Rectangle 3"/>
          <p:cNvSpPr>
            <a:spLocks noChangeArrowheads="1"/>
          </p:cNvSpPr>
          <p:nvPr/>
        </p:nvSpPr>
        <p:spPr bwMode="auto">
          <a:xfrm>
            <a:off x="703386" y="1829223"/>
            <a:ext cx="7738819" cy="3658447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92084" tIns="46043" rIns="92084" bIns="46043"/>
          <a:lstStyle/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OTOCZENIE: WYGLĄD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URZĘDU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WYGLĄD ZEWNĘTRZNY URZĘDNIKA I JEGO STANOWISKO PRACY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ZACHOWANIE SIĘ WOBEC KLIENTA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OBSŁUGA PRZEDSTAWIONEJ SPRAWY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SPOSÓB ZAŁATWIENIA PRZEDSTAWIONEJ SPRAWY</a:t>
            </a:r>
          </a:p>
        </p:txBody>
      </p:sp>
    </p:spTree>
    <p:extLst>
      <p:ext uri="{BB962C8B-B14F-4D97-AF65-F5344CB8AC3E}">
        <p14:creationId xmlns:p14="http://schemas.microsoft.com/office/powerpoint/2010/main" val="176733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ytuł 1"/>
          <p:cNvSpPr txBox="1">
            <a:spLocks/>
          </p:cNvSpPr>
          <p:nvPr/>
        </p:nvSpPr>
        <p:spPr>
          <a:xfrm>
            <a:off x="4145236" y="1413570"/>
            <a:ext cx="4392488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Otoczenie:  </a:t>
            </a:r>
            <a:r>
              <a:rPr lang="pl-PL" dirty="0"/>
              <a:t>wygląd urzędu</a:t>
            </a:r>
          </a:p>
        </p:txBody>
      </p:sp>
    </p:spTree>
    <p:extLst>
      <p:ext uri="{BB962C8B-B14F-4D97-AF65-F5344CB8AC3E}">
        <p14:creationId xmlns:p14="http://schemas.microsoft.com/office/powerpoint/2010/main" val="8764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4985657"/>
              </p:ext>
            </p:extLst>
          </p:nvPr>
        </p:nvGraphicFramePr>
        <p:xfrm>
          <a:off x="767690" y="2202447"/>
          <a:ext cx="7610209" cy="1049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Rembertów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(1)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14469" y="3362366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>
                <a:solidFill>
                  <a:schemeClr val="accent2">
                    <a:lumMod val="75000"/>
                  </a:schemeClr>
                </a:solidFill>
              </a:rPr>
              <a:t>OTOCZENIE – WYGLĄD URZĘDU (1)</a:t>
            </a:r>
            <a:endParaRPr lang="en-GB" sz="1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3918882"/>
              </p:ext>
            </p:extLst>
          </p:nvPr>
        </p:nvGraphicFramePr>
        <p:xfrm>
          <a:off x="590653" y="3676396"/>
          <a:ext cx="7557812" cy="2705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60426" y="1721322"/>
            <a:ext cx="4026599" cy="457306"/>
          </a:xfrm>
          <a:prstGeom prst="rect">
            <a:avLst/>
          </a:prstGeom>
          <a:noFill/>
          <a:ln w="0">
            <a:noFill/>
            <a:miter lim="800000"/>
            <a:headEnd/>
            <a:tailEnd type="none" w="lg" len="lg"/>
          </a:ln>
        </p:spPr>
        <p:txBody>
          <a:bodyPr lIns="91449" tIns="45725" rIns="91449" bIns="45725">
            <a:spAutoFit/>
          </a:bodyPr>
          <a:lstStyle/>
          <a:p>
            <a:pPr algn="ctr"/>
            <a:r>
              <a:rPr lang="pl-PL" sz="1200" b="1" dirty="0">
                <a:solidFill>
                  <a:schemeClr val="tx1">
                    <a:lumMod val="50000"/>
                  </a:schemeClr>
                </a:solidFill>
              </a:rPr>
              <a:t>ŚREDNI CZAS OCZEKIWANIA NA OBSŁUGĘ PRZED PI/ WOM/ DELEGATURĄ </a:t>
            </a:r>
            <a:r>
              <a:rPr lang="pl-PL" sz="1200" b="1" dirty="0" err="1">
                <a:solidFill>
                  <a:schemeClr val="tx1">
                    <a:lumMod val="50000"/>
                  </a:schemeClr>
                </a:solidFill>
              </a:rPr>
              <a:t>BAiSO</a:t>
            </a:r>
            <a:endParaRPr lang="pl-PL" sz="12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5012609" y="1721322"/>
            <a:ext cx="3664586" cy="457306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lIns="91449" tIns="45725" rIns="91449" bIns="45725">
            <a:spAutoFit/>
          </a:bodyPr>
          <a:lstStyle/>
          <a:p>
            <a:pPr algn="ctr"/>
            <a:r>
              <a:rPr lang="pl-PL" sz="1200" b="1">
                <a:solidFill>
                  <a:schemeClr val="tx1">
                    <a:lumMod val="50000"/>
                  </a:schemeClr>
                </a:solidFill>
              </a:rPr>
              <a:t>ŚREDNIA LICZBA OSÓB W KOLEJCE DO PI/ WOM/ DELEGATUR</a:t>
            </a:r>
            <a:r>
              <a:rPr lang="pl-PL" sz="1200" b="1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Y</a:t>
            </a:r>
            <a:r>
              <a:rPr lang="pl-PL" sz="1200" b="1">
                <a:solidFill>
                  <a:schemeClr val="tx1">
                    <a:lumMod val="50000"/>
                  </a:schemeClr>
                </a:solidFill>
              </a:rPr>
              <a:t> BAiSO</a:t>
            </a: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614469" y="1468739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>
                <a:solidFill>
                  <a:schemeClr val="accent2">
                    <a:lumMod val="75000"/>
                  </a:schemeClr>
                </a:solidFill>
              </a:rPr>
              <a:t>FUNKCJONOWANIE URZĘDU </a:t>
            </a:r>
            <a:endParaRPr lang="en-GB" sz="12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79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51648363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" name="Prostokąt 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Rembertów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(2)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</a:t>
            </a:r>
            <a:r>
              <a:rPr lang="pl-PL" sz="1200" b="1" u="sng" dirty="0"/>
              <a:t>karty informacyjne</a:t>
            </a:r>
            <a:r>
              <a:rPr lang="pl-PL" sz="1200" b="1" dirty="0"/>
              <a:t>?</a:t>
            </a:r>
            <a:endParaRPr lang="en-GB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7220040"/>
              </p:ext>
            </p:extLst>
          </p:nvPr>
        </p:nvGraphicFramePr>
        <p:xfrm>
          <a:off x="614469" y="2422082"/>
          <a:ext cx="7557812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3270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9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Rembertów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(3)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14469" y="4179858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</a:t>
            </a:r>
            <a:r>
              <a:rPr lang="pl-PL" sz="1200" b="1" u="sng" dirty="0"/>
              <a:t>karty informacyjne</a:t>
            </a:r>
            <a:r>
              <a:rPr lang="pl-PL" sz="1200" b="1" dirty="0"/>
              <a:t> na terenie urzędu są w miejscu, w którym łatwo je zauważyć?</a:t>
            </a:r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7460364"/>
              </p:ext>
            </p:extLst>
          </p:nvPr>
        </p:nvGraphicFramePr>
        <p:xfrm>
          <a:off x="614469" y="2142330"/>
          <a:ext cx="7705475" cy="2151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6248866"/>
              </p:ext>
            </p:extLst>
          </p:nvPr>
        </p:nvGraphicFramePr>
        <p:xfrm>
          <a:off x="614469" y="4652595"/>
          <a:ext cx="7705475" cy="2151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614469" y="1756771"/>
            <a:ext cx="7990773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</a:t>
            </a:r>
            <a:r>
              <a:rPr lang="pl-PL" sz="1200" b="1" u="sng" dirty="0"/>
              <a:t>karty informacyjne</a:t>
            </a:r>
            <a:r>
              <a:rPr lang="pl-PL" sz="1200" b="1" dirty="0"/>
              <a:t>, które są na terenie urzędu są </a:t>
            </a:r>
            <a:r>
              <a:rPr lang="pl-PL" sz="1200" b="1" dirty="0" smtClean="0"/>
              <a:t>uporządkowane?</a:t>
            </a:r>
            <a:endParaRPr lang="pl-PL" sz="1200" b="1" dirty="0"/>
          </a:p>
        </p:txBody>
      </p:sp>
    </p:spTree>
    <p:extLst>
      <p:ext uri="{BB962C8B-B14F-4D97-AF65-F5344CB8AC3E}">
        <p14:creationId xmlns:p14="http://schemas.microsoft.com/office/powerpoint/2010/main" val="32130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C">
  <a:themeElements>
    <a:clrScheme name="ARC">
      <a:dk1>
        <a:srgbClr val="808285"/>
      </a:dk1>
      <a:lt1>
        <a:srgbClr val="FFFFFF"/>
      </a:lt1>
      <a:dk2>
        <a:srgbClr val="F89728"/>
      </a:dk2>
      <a:lt2>
        <a:srgbClr val="FFFFFF"/>
      </a:lt2>
      <a:accent1>
        <a:srgbClr val="0070C0"/>
      </a:accent1>
      <a:accent2>
        <a:srgbClr val="F89728"/>
      </a:accent2>
      <a:accent3>
        <a:srgbClr val="808285"/>
      </a:accent3>
      <a:accent4>
        <a:srgbClr val="E34A21"/>
      </a:accent4>
      <a:accent5>
        <a:srgbClr val="477237"/>
      </a:accent5>
      <a:accent6>
        <a:srgbClr val="827364"/>
      </a:accent6>
      <a:hlink>
        <a:srgbClr val="00229F"/>
      </a:hlink>
      <a:folHlink>
        <a:srgbClr val="00229F"/>
      </a:folHlink>
    </a:clrScheme>
    <a:fontScheme name="ARC">
      <a:majorFont>
        <a:latin typeface="Arial Bold"/>
        <a:ea typeface=""/>
        <a:cs typeface=""/>
      </a:majorFont>
      <a:minorFont>
        <a:latin typeface="Arial Light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ARC.potx" id="{B6432285-ECAB-4A57-AEC2-5431D4683B3D}" vid="{B8EFF4A2-3A65-4C9A-AAAC-73979D6A8750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ARC</Template>
  <TotalTime>1384</TotalTime>
  <Words>1748</Words>
  <Application>Microsoft Office PowerPoint</Application>
  <PresentationFormat>Niestandardowy</PresentationFormat>
  <Paragraphs>333</Paragraphs>
  <Slides>31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31</vt:i4>
      </vt:variant>
    </vt:vector>
  </HeadingPairs>
  <TitlesOfParts>
    <vt:vector size="32" baseType="lpstr">
      <vt:lpstr>ARC</vt:lpstr>
      <vt:lpstr>TAJEMNICZY KLIENT URZĄD DZIELNICY REMBERTÓW</vt:lpstr>
      <vt:lpstr>Spis treści</vt:lpstr>
      <vt:lpstr>Informacje o metodzie</vt:lpstr>
      <vt:lpstr>Wyniki badania</vt:lpstr>
      <vt:lpstr>Kryteria oceny</vt:lpstr>
      <vt:lpstr>Wyniki badania</vt:lpstr>
      <vt:lpstr>Urząd Dzielnicy Rembertów Otoczenie: Wygląd Urzędu (1)</vt:lpstr>
      <vt:lpstr>Urząd Dzielnicy Rembertów Otoczenie: Wygląd Urzędu (2)</vt:lpstr>
      <vt:lpstr>Urząd Dzielnicy Rembertów Otoczenie: Wygląd Urzędu (3)</vt:lpstr>
      <vt:lpstr>Urząd Dzielnicy Rembertów Otoczenie: Wygląd Urzędu (4)</vt:lpstr>
      <vt:lpstr>Urząd Dzielnicy Rembertów Otoczenie: Wygląd Urzędu (5)</vt:lpstr>
      <vt:lpstr>Urząd Dzielnicy Rembertów Otoczenie: Wygląd Urzędu (6)</vt:lpstr>
      <vt:lpstr>Urząd Dzielnicy Rembertów Otoczenie: Wygląd Urzędu (7)</vt:lpstr>
      <vt:lpstr>Wyniki badania</vt:lpstr>
      <vt:lpstr>Urząd Dzielnicy Rembertów Wygląd zewnętrzny urzędnika i jego stanowisko pracy</vt:lpstr>
      <vt:lpstr>Wyniki badania</vt:lpstr>
      <vt:lpstr>Urząd Dzielnicy Rembertów Zachowanie urzędnika wobec interesanta (1)</vt:lpstr>
      <vt:lpstr>Urząd Dzielnicy Rembertów Zachowanie urzędnika wobec interesanta (2)</vt:lpstr>
      <vt:lpstr>Wyniki badania</vt:lpstr>
      <vt:lpstr>Urząd Dzielnicy Rembertów Urzędnik: Obsługa przedstawionej sprawy (1)</vt:lpstr>
      <vt:lpstr>Urząd Dzielnicy Rembertów Urzędnik: Obsługa przedstawionej sprawy (2)</vt:lpstr>
      <vt:lpstr>Urząd Dzielnicy Rembertów Urzędnik: Obsługa przedstawionej sprawy (3)</vt:lpstr>
      <vt:lpstr>Wyniki badania</vt:lpstr>
      <vt:lpstr>Urząd Dzielnicy Rembertów Urzędnik: Sposób załatwienia przedstawionej sprawy (1)</vt:lpstr>
      <vt:lpstr>Urząd Dzielnicy Rembertów Urzędnik: Sposób załatwienia przedstawionej sprawy 2014, 2013 (2)</vt:lpstr>
      <vt:lpstr>Urząd Dzielnicy Rembertów Urzędnik: Sposób załatwienia przedstawionej sprawy 2015 (3)</vt:lpstr>
      <vt:lpstr>Urząd Dzielnicy Rembertów Urzędnik: Sposób załatwienia przedstawionej sprawy (4)</vt:lpstr>
      <vt:lpstr>Urząd Dzielnicy Rembertów Urzędnik: Sposób załatwiania przedstawionej sprawy (5)</vt:lpstr>
      <vt:lpstr>Urząd Dzielnicy Rembertów Urzędnik: Sposób załatwienia przedstawionej sprawy (6)</vt:lpstr>
      <vt:lpstr>Urząd Dzielnicy Rembertów Urzędnik: Sposób załatwienia przedstawionej sprawy (7)</vt:lpstr>
      <vt:lpstr>Prezentacja programu PowerPoint</vt:lpstr>
    </vt:vector>
  </TitlesOfParts>
  <Company>Centrum Edukacji Nowoczesnej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ARC</dc:creator>
  <cp:keywords>ARC;Rynek;Opinia</cp:keywords>
  <cp:lastModifiedBy>Stempniak Dorota</cp:lastModifiedBy>
  <cp:revision>162</cp:revision>
  <dcterms:created xsi:type="dcterms:W3CDTF">2013-09-17T08:07:59Z</dcterms:created>
  <dcterms:modified xsi:type="dcterms:W3CDTF">2016-01-27T09:46:36Z</dcterms:modified>
</cp:coreProperties>
</file>